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70" r:id="rId7"/>
    <p:sldId id="267" r:id="rId8"/>
    <p:sldId id="268" r:id="rId9"/>
    <p:sldId id="269" r:id="rId10"/>
    <p:sldId id="271" r:id="rId11"/>
    <p:sldId id="272" r:id="rId12"/>
    <p:sldId id="273" r:id="rId13"/>
    <p:sldId id="274" r:id="rId14"/>
    <p:sldId id="276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90" r:id="rId27"/>
    <p:sldId id="291" r:id="rId28"/>
    <p:sldId id="292" r:id="rId29"/>
    <p:sldId id="297" r:id="rId30"/>
    <p:sldId id="298" r:id="rId31"/>
    <p:sldId id="29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1F4"/>
    <a:srgbClr val="AE75F4"/>
    <a:srgbClr val="5D269F"/>
    <a:srgbClr val="CD4DED"/>
    <a:srgbClr val="B92CCA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16.09.2017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Nepravidelnosti porodního děje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Porodní cesty, porodní mechanismus</a:t>
            </a:r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MUDr. Magdalena Kučerová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17.9.2015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 u rodičky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Reakce na porodní překážku – nadměrná děložní činnost, dystokie</a:t>
            </a:r>
          </a:p>
          <a:p>
            <a:r>
              <a:rPr lang="cs-CZ" dirty="0" smtClean="0"/>
              <a:t>Hypotonie, atonie, DIC</a:t>
            </a:r>
          </a:p>
          <a:p>
            <a:r>
              <a:rPr lang="cs-CZ" dirty="0" smtClean="0"/>
              <a:t>Vážné poranění rodičky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302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 u plodu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Poruchy naléhání</a:t>
            </a:r>
          </a:p>
          <a:p>
            <a:r>
              <a:rPr lang="cs-CZ" dirty="0" smtClean="0"/>
              <a:t>Anomální polohy</a:t>
            </a:r>
          </a:p>
          <a:p>
            <a:r>
              <a:rPr lang="cs-CZ" dirty="0" smtClean="0"/>
              <a:t>Hypoxie CNS při kompresi hlavičky</a:t>
            </a:r>
          </a:p>
          <a:p>
            <a:r>
              <a:rPr lang="cs-CZ" dirty="0" smtClean="0"/>
              <a:t>Traumatické poškození CNS při extrakci za nesplněných operačních 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154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3664"/>
            <a:ext cx="7772400" cy="7561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Poruchy mechanismu I. a II. DP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624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mechanismu I. a II. DP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Poruchy naléhání</a:t>
            </a:r>
          </a:p>
          <a:p>
            <a:pPr lvl="1"/>
            <a:r>
              <a:rPr lang="cs-CZ" dirty="0" err="1" smtClean="0"/>
              <a:t>Asynklitismus</a:t>
            </a:r>
            <a:endParaRPr lang="cs-CZ" dirty="0" smtClean="0"/>
          </a:p>
          <a:p>
            <a:pPr lvl="1"/>
            <a:r>
              <a:rPr lang="cs-CZ" dirty="0" smtClean="0"/>
              <a:t>Vysoký přímý stav</a:t>
            </a:r>
          </a:p>
          <a:p>
            <a:pPr lvl="1"/>
            <a:r>
              <a:rPr lang="cs-CZ" dirty="0" smtClean="0"/>
              <a:t>Vysoko naléhající velká část plodu</a:t>
            </a:r>
          </a:p>
          <a:p>
            <a:r>
              <a:rPr lang="cs-CZ" dirty="0" smtClean="0"/>
              <a:t>Předčasný odtok plodové vody</a:t>
            </a:r>
          </a:p>
          <a:p>
            <a:r>
              <a:rPr lang="cs-CZ" dirty="0" smtClean="0"/>
              <a:t>Poruchy vypuzovacích sil</a:t>
            </a:r>
          </a:p>
          <a:p>
            <a:pPr lvl="1"/>
            <a:r>
              <a:rPr lang="cs-CZ" dirty="0" smtClean="0"/>
              <a:t>Hyperkinetické</a:t>
            </a:r>
          </a:p>
          <a:p>
            <a:pPr lvl="1"/>
            <a:r>
              <a:rPr lang="cs-CZ" dirty="0" err="1" smtClean="0"/>
              <a:t>Hypokinetické</a:t>
            </a:r>
            <a:endParaRPr lang="cs-CZ" dirty="0" smtClean="0"/>
          </a:p>
          <a:p>
            <a:pPr lvl="1"/>
            <a:r>
              <a:rPr lang="cs-CZ" dirty="0" err="1" smtClean="0"/>
              <a:t>Diskoordinace</a:t>
            </a:r>
            <a:endParaRPr lang="cs-CZ" dirty="0" smtClean="0"/>
          </a:p>
          <a:p>
            <a:pPr lvl="1"/>
            <a:r>
              <a:rPr lang="cs-CZ" dirty="0" smtClean="0"/>
              <a:t>Porucha břišního lisu</a:t>
            </a:r>
          </a:p>
          <a:p>
            <a:r>
              <a:rPr lang="cs-CZ" dirty="0" smtClean="0"/>
              <a:t>Poruchy mechanismu II. DP</a:t>
            </a:r>
          </a:p>
          <a:p>
            <a:pPr lvl="1"/>
            <a:r>
              <a:rPr lang="cs-CZ" dirty="0" smtClean="0"/>
              <a:t>Hluboký příčný stav</a:t>
            </a:r>
          </a:p>
          <a:p>
            <a:pPr lvl="1"/>
            <a:r>
              <a:rPr lang="cs-CZ" dirty="0" smtClean="0"/>
              <a:t>Porucha porodu ramének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551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Asynklitismus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Def</a:t>
            </a:r>
            <a:r>
              <a:rPr lang="cs-CZ" dirty="0" smtClean="0"/>
              <a:t>.: Stav, kdy hlava naléhá nestejnou plochou parietálních kostí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přední (</a:t>
            </a:r>
            <a:r>
              <a:rPr lang="cs-CZ" dirty="0" err="1" smtClean="0"/>
              <a:t>Naegele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Zadní (</a:t>
            </a:r>
            <a:r>
              <a:rPr lang="cs-CZ" dirty="0" err="1" smtClean="0"/>
              <a:t>Litzman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Dg: Šev šípový hmatný u kostrče nebo u spony; někdy hmatné ouško</a:t>
            </a:r>
          </a:p>
          <a:p>
            <a:r>
              <a:rPr lang="cs-CZ" dirty="0" smtClean="0"/>
              <a:t>Příčina: zúžená pánev, KP nepoměr</a:t>
            </a:r>
          </a:p>
          <a:p>
            <a:r>
              <a:rPr lang="cs-CZ" dirty="0" smtClean="0"/>
              <a:t>Terapie: </a:t>
            </a:r>
            <a:r>
              <a:rPr lang="cs-CZ" dirty="0" err="1" smtClean="0"/>
              <a:t>Sectio</a:t>
            </a:r>
            <a:r>
              <a:rPr lang="cs-CZ" dirty="0" smtClean="0"/>
              <a:t> </a:t>
            </a:r>
            <a:r>
              <a:rPr lang="cs-CZ" dirty="0" err="1" smtClean="0"/>
              <a:t>Caesarea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589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Vysoký přímý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Def</a:t>
            </a:r>
            <a:r>
              <a:rPr lang="cs-CZ" dirty="0"/>
              <a:t>.: Stav, kdy hlava </a:t>
            </a:r>
            <a:r>
              <a:rPr lang="cs-CZ" b="1" dirty="0"/>
              <a:t>naléhá</a:t>
            </a:r>
            <a:r>
              <a:rPr lang="cs-CZ" dirty="0"/>
              <a:t> </a:t>
            </a:r>
            <a:r>
              <a:rPr lang="cs-CZ" b="1" dirty="0" smtClean="0"/>
              <a:t>na vchod </a:t>
            </a:r>
            <a:r>
              <a:rPr lang="cs-CZ" dirty="0" smtClean="0"/>
              <a:t>švem šípovým v přímém průměru</a:t>
            </a:r>
            <a:endParaRPr lang="cs-CZ" dirty="0"/>
          </a:p>
          <a:p>
            <a:r>
              <a:rPr lang="cs-CZ" dirty="0"/>
              <a:t>Dg: </a:t>
            </a:r>
            <a:r>
              <a:rPr lang="cs-CZ" dirty="0" smtClean="0"/>
              <a:t>hlava nad vchodem nebo naléhá, </a:t>
            </a:r>
            <a:r>
              <a:rPr lang="cs-CZ" dirty="0" err="1" smtClean="0"/>
              <a:t>š.š</a:t>
            </a:r>
            <a:r>
              <a:rPr lang="cs-CZ" dirty="0" smtClean="0"/>
              <a:t>. v přímém průměru</a:t>
            </a:r>
            <a:endParaRPr lang="cs-CZ" dirty="0"/>
          </a:p>
          <a:p>
            <a:r>
              <a:rPr lang="cs-CZ" dirty="0"/>
              <a:t>Příčina: </a:t>
            </a:r>
            <a:r>
              <a:rPr lang="cs-CZ" dirty="0" smtClean="0"/>
              <a:t>patologie pánve, KP </a:t>
            </a:r>
            <a:r>
              <a:rPr lang="cs-CZ" dirty="0"/>
              <a:t>nepoměr</a:t>
            </a:r>
          </a:p>
          <a:p>
            <a:r>
              <a:rPr lang="cs-CZ" dirty="0"/>
              <a:t>Terapie: </a:t>
            </a:r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39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Vysoko naléhající velká část plodu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Def</a:t>
            </a:r>
            <a:r>
              <a:rPr lang="cs-CZ" dirty="0"/>
              <a:t>.: Stav, kdy </a:t>
            </a:r>
            <a:r>
              <a:rPr lang="cs-CZ" dirty="0" smtClean="0"/>
              <a:t>naléhající část nevyplňuje DDS</a:t>
            </a:r>
            <a:endParaRPr lang="cs-CZ" dirty="0"/>
          </a:p>
          <a:p>
            <a:r>
              <a:rPr lang="cs-CZ" dirty="0"/>
              <a:t>Dg: hlava nad </a:t>
            </a:r>
            <a:r>
              <a:rPr lang="cs-CZ" dirty="0" smtClean="0"/>
              <a:t>vchodem, prázdná přední klenba</a:t>
            </a:r>
          </a:p>
          <a:p>
            <a:r>
              <a:rPr lang="cs-CZ" dirty="0" smtClean="0"/>
              <a:t>Příčiny</a:t>
            </a:r>
          </a:p>
          <a:p>
            <a:pPr lvl="1"/>
            <a:r>
              <a:rPr lang="cs-CZ" dirty="0" smtClean="0"/>
              <a:t>Zkrácený pupečník</a:t>
            </a:r>
          </a:p>
          <a:p>
            <a:pPr lvl="1"/>
            <a:r>
              <a:rPr lang="cs-CZ" dirty="0" err="1" smtClean="0"/>
              <a:t>Polyhydramnion</a:t>
            </a:r>
            <a:endParaRPr lang="cs-CZ" dirty="0" smtClean="0"/>
          </a:p>
          <a:p>
            <a:pPr lvl="1"/>
            <a:r>
              <a:rPr lang="cs-CZ" dirty="0" smtClean="0"/>
              <a:t>Placenta </a:t>
            </a:r>
            <a:r>
              <a:rPr lang="cs-CZ" dirty="0" err="1" smtClean="0"/>
              <a:t>praevia</a:t>
            </a:r>
            <a:endParaRPr lang="cs-CZ" dirty="0" smtClean="0"/>
          </a:p>
          <a:p>
            <a:pPr lvl="1"/>
            <a:r>
              <a:rPr lang="cs-CZ" dirty="0" smtClean="0"/>
              <a:t>Vcestné útvary</a:t>
            </a:r>
          </a:p>
          <a:p>
            <a:pPr lvl="1"/>
            <a:r>
              <a:rPr lang="cs-CZ" dirty="0" smtClean="0"/>
              <a:t>Ruptura jizvy po S.C.!!!</a:t>
            </a:r>
          </a:p>
          <a:p>
            <a:pPr lvl="1"/>
            <a:r>
              <a:rPr lang="cs-CZ" dirty="0" smtClean="0"/>
              <a:t>Přeplněný moč. </a:t>
            </a:r>
            <a:r>
              <a:rPr lang="cs-CZ" dirty="0"/>
              <a:t>m</a:t>
            </a:r>
            <a:r>
              <a:rPr lang="cs-CZ" dirty="0" smtClean="0"/>
              <a:t>ěchýř či rektum</a:t>
            </a:r>
          </a:p>
          <a:p>
            <a:r>
              <a:rPr lang="cs-CZ" dirty="0" smtClean="0"/>
              <a:t>Terapie</a:t>
            </a:r>
            <a:r>
              <a:rPr lang="cs-CZ" dirty="0"/>
              <a:t>: </a:t>
            </a:r>
            <a:r>
              <a:rPr lang="cs-CZ" dirty="0" smtClean="0"/>
              <a:t>dle příčiny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965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Předčasný odtok plodové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Ruptura vaku blan před zahájením děložní činnosti</a:t>
            </a:r>
          </a:p>
          <a:p>
            <a:pPr lvl="1"/>
            <a:r>
              <a:rPr lang="cs-CZ" dirty="0"/>
              <a:t>PPROM – </a:t>
            </a:r>
            <a:r>
              <a:rPr lang="cs-CZ" dirty="0" err="1"/>
              <a:t>preterm</a:t>
            </a:r>
            <a:r>
              <a:rPr lang="cs-CZ" dirty="0"/>
              <a:t> </a:t>
            </a:r>
            <a:r>
              <a:rPr lang="cs-CZ" dirty="0" err="1"/>
              <a:t>premature</a:t>
            </a:r>
            <a:r>
              <a:rPr lang="cs-CZ" dirty="0"/>
              <a:t> </a:t>
            </a:r>
            <a:r>
              <a:rPr lang="cs-CZ" dirty="0" err="1"/>
              <a:t>rupture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membranes</a:t>
            </a:r>
            <a:r>
              <a:rPr lang="cs-CZ" dirty="0"/>
              <a:t> (před 37+0)</a:t>
            </a:r>
          </a:p>
          <a:p>
            <a:pPr lvl="1"/>
            <a:r>
              <a:rPr lang="cs-CZ" dirty="0"/>
              <a:t>TPROM – term </a:t>
            </a:r>
            <a:r>
              <a:rPr lang="cs-CZ" dirty="0" err="1"/>
              <a:t>premature</a:t>
            </a:r>
            <a:r>
              <a:rPr lang="cs-CZ" dirty="0"/>
              <a:t> </a:t>
            </a:r>
            <a:r>
              <a:rPr lang="cs-CZ" dirty="0" err="1"/>
              <a:t>rupture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membranes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Dg: zřejmý odtok, </a:t>
            </a:r>
            <a:r>
              <a:rPr lang="cs-CZ" dirty="0" err="1" smtClean="0"/>
              <a:t>Temešváryho</a:t>
            </a:r>
            <a:r>
              <a:rPr lang="cs-CZ" dirty="0" smtClean="0"/>
              <a:t> činidlo, </a:t>
            </a:r>
            <a:r>
              <a:rPr lang="cs-CZ" dirty="0" err="1" smtClean="0"/>
              <a:t>oligohydramnion</a:t>
            </a:r>
            <a:r>
              <a:rPr lang="cs-CZ" dirty="0" smtClean="0"/>
              <a:t> na UZ, PROM test</a:t>
            </a:r>
          </a:p>
          <a:p>
            <a:r>
              <a:rPr lang="cs-CZ" dirty="0" smtClean="0"/>
              <a:t>T: 24 hod observace, poté provokace porodu</a:t>
            </a:r>
          </a:p>
          <a:p>
            <a:pPr lvl="1"/>
            <a:r>
              <a:rPr lang="cs-CZ" dirty="0" smtClean="0"/>
              <a:t>Provokace ihned u GBS+, S CTG, zkalené plodové vody, známek infekce…</a:t>
            </a:r>
          </a:p>
          <a:p>
            <a:pPr lvl="1"/>
            <a:r>
              <a:rPr lang="cs-CZ" dirty="0" smtClean="0"/>
              <a:t>PPROM dle gestačního týdnu (ATB, kortikoterapie, </a:t>
            </a:r>
            <a:r>
              <a:rPr lang="cs-CZ" dirty="0" err="1" smtClean="0"/>
              <a:t>tokolýza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29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vypuzovacích sil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Hyperkinetické</a:t>
            </a:r>
          </a:p>
          <a:p>
            <a:pPr lvl="1"/>
            <a:r>
              <a:rPr lang="cs-CZ" dirty="0" smtClean="0"/>
              <a:t>Děložní hyperaktivita</a:t>
            </a:r>
          </a:p>
          <a:p>
            <a:pPr lvl="1"/>
            <a:r>
              <a:rPr lang="cs-CZ" dirty="0" smtClean="0"/>
              <a:t>Děložní </a:t>
            </a:r>
            <a:r>
              <a:rPr lang="cs-CZ" dirty="0" err="1" smtClean="0"/>
              <a:t>hypertonus</a:t>
            </a:r>
            <a:endParaRPr lang="cs-CZ" dirty="0" smtClean="0"/>
          </a:p>
          <a:p>
            <a:r>
              <a:rPr lang="cs-CZ" dirty="0" err="1" smtClean="0"/>
              <a:t>Hypokinetické</a:t>
            </a:r>
            <a:endParaRPr lang="cs-CZ" dirty="0" smtClean="0"/>
          </a:p>
          <a:p>
            <a:pPr lvl="1"/>
            <a:r>
              <a:rPr lang="cs-CZ" dirty="0" smtClean="0"/>
              <a:t>Primární </a:t>
            </a:r>
            <a:r>
              <a:rPr lang="cs-CZ" dirty="0" err="1" smtClean="0"/>
              <a:t>hypoaktivita</a:t>
            </a:r>
            <a:endParaRPr lang="cs-CZ" dirty="0" smtClean="0"/>
          </a:p>
          <a:p>
            <a:pPr lvl="1"/>
            <a:r>
              <a:rPr lang="cs-CZ" dirty="0" smtClean="0"/>
              <a:t>Sekundární </a:t>
            </a:r>
            <a:r>
              <a:rPr lang="cs-CZ" dirty="0" err="1" smtClean="0"/>
              <a:t>hypoaktivita</a:t>
            </a:r>
            <a:endParaRPr lang="cs-CZ" dirty="0" smtClean="0"/>
          </a:p>
          <a:p>
            <a:r>
              <a:rPr lang="cs-CZ" dirty="0" err="1" smtClean="0"/>
              <a:t>Diskoordinace</a:t>
            </a:r>
            <a:r>
              <a:rPr lang="cs-CZ" dirty="0" smtClean="0"/>
              <a:t> děložní činnosti – dystokie děložní</a:t>
            </a:r>
          </a:p>
          <a:p>
            <a:r>
              <a:rPr lang="cs-CZ" dirty="0" smtClean="0"/>
              <a:t>Poruchy břišního lisu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267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Nadměrná stimulace </a:t>
            </a:r>
            <a:r>
              <a:rPr lang="cs-CZ" dirty="0" err="1" smtClean="0"/>
              <a:t>myometria</a:t>
            </a:r>
            <a:endParaRPr lang="cs-CZ" dirty="0" smtClean="0"/>
          </a:p>
          <a:p>
            <a:r>
              <a:rPr lang="cs-CZ" dirty="0" smtClean="0"/>
              <a:t>Překotný porod, hypoxie plodu</a:t>
            </a:r>
          </a:p>
          <a:p>
            <a:r>
              <a:rPr lang="cs-CZ" dirty="0" smtClean="0"/>
              <a:t>T: parciální </a:t>
            </a:r>
            <a:r>
              <a:rPr lang="cs-CZ" dirty="0" err="1" smtClean="0"/>
              <a:t>tokolýza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Hyperaktivita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407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Nepravidelnosti porodního děje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Nepravidelnosti porodních cest</a:t>
            </a:r>
          </a:p>
          <a:p>
            <a:r>
              <a:rPr lang="cs-CZ" dirty="0" smtClean="0"/>
              <a:t>Poruchy mechanismu I. a II. porodní doby</a:t>
            </a:r>
          </a:p>
          <a:p>
            <a:pPr lvl="1"/>
            <a:r>
              <a:rPr lang="cs-CZ" dirty="0" smtClean="0"/>
              <a:t>Poruchy naléhání</a:t>
            </a:r>
          </a:p>
          <a:p>
            <a:pPr lvl="1"/>
            <a:r>
              <a:rPr lang="cs-CZ" dirty="0" smtClean="0"/>
              <a:t>Předčasný odtok plodové vody</a:t>
            </a:r>
          </a:p>
          <a:p>
            <a:pPr lvl="1"/>
            <a:r>
              <a:rPr lang="cs-CZ" dirty="0" smtClean="0"/>
              <a:t>Poruchy vypuzovacích sil</a:t>
            </a:r>
          </a:p>
          <a:p>
            <a:pPr lvl="1"/>
            <a:r>
              <a:rPr lang="cs-CZ" dirty="0" smtClean="0"/>
              <a:t>Poruchy mechanismu II. DP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0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Dlouhodobé zvýšení bazálního tonu</a:t>
            </a:r>
          </a:p>
          <a:p>
            <a:r>
              <a:rPr lang="cs-CZ" dirty="0" smtClean="0"/>
              <a:t>Hypoxie plodu</a:t>
            </a:r>
          </a:p>
          <a:p>
            <a:r>
              <a:rPr lang="cs-CZ" dirty="0" smtClean="0"/>
              <a:t>Parciální </a:t>
            </a:r>
            <a:r>
              <a:rPr lang="cs-CZ" dirty="0" err="1" smtClean="0"/>
              <a:t>tokolýza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Cave</a:t>
            </a:r>
            <a:r>
              <a:rPr lang="cs-CZ" dirty="0" smtClean="0">
                <a:solidFill>
                  <a:srgbClr val="FF0000"/>
                </a:solidFill>
              </a:rPr>
              <a:t>!!! Abrupce placenty! </a:t>
            </a:r>
            <a:r>
              <a:rPr lang="cs-CZ" dirty="0" err="1" smtClean="0">
                <a:solidFill>
                  <a:srgbClr val="FF0000"/>
                </a:solidFill>
              </a:rPr>
              <a:t>Tokolýza</a:t>
            </a:r>
            <a:r>
              <a:rPr lang="cs-CZ" dirty="0" smtClean="0">
                <a:solidFill>
                  <a:srgbClr val="FF0000"/>
                </a:solidFill>
              </a:rPr>
              <a:t> kontraindikována!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Hypertonus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042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</a:t>
            </a:r>
          </a:p>
          <a:p>
            <a:pPr lvl="1"/>
            <a:r>
              <a:rPr lang="cs-CZ" dirty="0"/>
              <a:t>Anatomické </a:t>
            </a:r>
            <a:r>
              <a:rPr lang="cs-CZ" dirty="0" smtClean="0"/>
              <a:t>faktory: </a:t>
            </a:r>
            <a:r>
              <a:rPr lang="cs-CZ" i="1" dirty="0" smtClean="0"/>
              <a:t>děložní hypoplazie, rozpětí dělohy</a:t>
            </a:r>
            <a:endParaRPr lang="cs-CZ" i="1" dirty="0"/>
          </a:p>
          <a:p>
            <a:pPr lvl="1"/>
            <a:r>
              <a:rPr lang="cs-CZ" dirty="0" smtClean="0"/>
              <a:t>Funkční faktory: </a:t>
            </a:r>
            <a:r>
              <a:rPr lang="cs-CZ" i="1" dirty="0" smtClean="0"/>
              <a:t>poruchy vzniku nebo převodu vzruchu</a:t>
            </a:r>
          </a:p>
          <a:p>
            <a:r>
              <a:rPr lang="cs-CZ" dirty="0" smtClean="0"/>
              <a:t>Sekundární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natomické faktory: </a:t>
            </a:r>
            <a:r>
              <a:rPr lang="cs-CZ" i="1" dirty="0" smtClean="0"/>
              <a:t>prolongované porody</a:t>
            </a:r>
          </a:p>
          <a:p>
            <a:pPr lvl="1"/>
            <a:r>
              <a:rPr lang="cs-CZ" dirty="0" smtClean="0"/>
              <a:t>Funkční faktory: </a:t>
            </a:r>
            <a:r>
              <a:rPr lang="cs-CZ" i="1" dirty="0" smtClean="0"/>
              <a:t>inercie při nadměrné aplikaci oxytocinu</a:t>
            </a:r>
          </a:p>
          <a:p>
            <a:pPr marL="457200" lvl="1" indent="0">
              <a:buNone/>
            </a:pPr>
            <a:r>
              <a:rPr lang="cs-CZ" i="1" dirty="0" smtClean="0"/>
              <a:t>                              spasmus branky</a:t>
            </a:r>
          </a:p>
          <a:p>
            <a:pPr marL="457200" lvl="1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 vyčerpání rodičky</a:t>
            </a:r>
          </a:p>
          <a:p>
            <a:pPr marL="457200" lvl="1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 </a:t>
            </a:r>
            <a:r>
              <a:rPr lang="cs-CZ" i="1" dirty="0" err="1" smtClean="0"/>
              <a:t>medikamentozní</a:t>
            </a:r>
            <a:r>
              <a:rPr lang="cs-CZ" i="1" dirty="0" smtClean="0"/>
              <a:t> - </a:t>
            </a:r>
            <a:r>
              <a:rPr lang="cs-CZ" i="1" dirty="0" err="1" smtClean="0"/>
              <a:t>tokolytika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976557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Hypokativita</a:t>
            </a:r>
            <a:r>
              <a:rPr lang="cs-CZ" dirty="0" smtClean="0"/>
              <a:t> -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Oxytocin (2 j./500 ml roztoku)</a:t>
            </a:r>
          </a:p>
          <a:p>
            <a:r>
              <a:rPr lang="cs-CZ" dirty="0" smtClean="0"/>
              <a:t>U prolongovaných porodů odpočinek, realimentace, rehydratace (chlorpromazin)</a:t>
            </a:r>
          </a:p>
          <a:p>
            <a:r>
              <a:rPr lang="cs-CZ" dirty="0" smtClean="0"/>
              <a:t>Císařský řez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672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Diskoordinace</a:t>
            </a:r>
            <a:r>
              <a:rPr lang="cs-CZ" dirty="0" smtClean="0"/>
              <a:t> děložní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Def</a:t>
            </a:r>
            <a:r>
              <a:rPr lang="cs-CZ" dirty="0" smtClean="0"/>
              <a:t>: porucha průběhu kontrakční vlny s výpadkem dominantní funkce děložního fundu</a:t>
            </a:r>
          </a:p>
          <a:p>
            <a:r>
              <a:rPr lang="cs-CZ" dirty="0" smtClean="0"/>
              <a:t>Dg: spazmus branky za kontrakce, povolení mimo kontrakci, nepostupující porod</a:t>
            </a:r>
          </a:p>
          <a:p>
            <a:r>
              <a:rPr lang="cs-CZ" dirty="0" smtClean="0"/>
              <a:t>T: parciální </a:t>
            </a:r>
            <a:r>
              <a:rPr lang="cs-CZ" dirty="0" err="1" smtClean="0"/>
              <a:t>tokolýza</a:t>
            </a:r>
            <a:r>
              <a:rPr lang="cs-CZ" dirty="0" smtClean="0"/>
              <a:t>, poté aplikace oxytocinu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při neúspěchu císařský řez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813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Porucha břišního lisu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Důležitá součást porodních sil v závěru  porodu</a:t>
            </a:r>
          </a:p>
          <a:p>
            <a:r>
              <a:rPr lang="cs-CZ" dirty="0" smtClean="0"/>
              <a:t>Příčiny: </a:t>
            </a:r>
          </a:p>
          <a:p>
            <a:pPr lvl="1"/>
            <a:r>
              <a:rPr lang="cs-CZ" dirty="0" smtClean="0"/>
              <a:t>Potlačení defekačního reflexu (epidurální analgezie)</a:t>
            </a:r>
          </a:p>
          <a:p>
            <a:pPr lvl="1"/>
            <a:r>
              <a:rPr lang="cs-CZ" dirty="0" smtClean="0"/>
              <a:t>Nedostatečnost svaloviny (vyčerpání, diastáza – </a:t>
            </a:r>
            <a:r>
              <a:rPr lang="cs-CZ" dirty="0" err="1" smtClean="0"/>
              <a:t>pluripary</a:t>
            </a:r>
            <a:r>
              <a:rPr lang="cs-CZ" dirty="0" smtClean="0"/>
              <a:t>, obezita)</a:t>
            </a:r>
          </a:p>
          <a:p>
            <a:pPr lvl="1"/>
            <a:r>
              <a:rPr lang="cs-CZ" dirty="0" smtClean="0"/>
              <a:t>Závažná onemocnění matky (hypertenze, rozsáhlé hernie, srdeční vady)</a:t>
            </a:r>
            <a:r>
              <a:rPr lang="cs-CZ" dirty="0"/>
              <a:t> </a:t>
            </a:r>
          </a:p>
          <a:p>
            <a:pPr lvl="1"/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Terapie: primární S.C., kleště/ VEX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109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Hluboký příčný stav hlavičky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Def</a:t>
            </a:r>
            <a:r>
              <a:rPr lang="cs-CZ" dirty="0"/>
              <a:t>.: </a:t>
            </a:r>
            <a:r>
              <a:rPr lang="cs-CZ" dirty="0" smtClean="0"/>
              <a:t>Porucha vnitřní rotace hlavičky, fixace hlavičky mezi úžinou a východem se švem šípovým v příčném průměru</a:t>
            </a:r>
            <a:endParaRPr lang="cs-CZ" dirty="0"/>
          </a:p>
          <a:p>
            <a:r>
              <a:rPr lang="cs-CZ" dirty="0" smtClean="0"/>
              <a:t>Příčina</a:t>
            </a:r>
            <a:r>
              <a:rPr lang="cs-CZ" dirty="0"/>
              <a:t>: </a:t>
            </a:r>
            <a:r>
              <a:rPr lang="cs-CZ" dirty="0" smtClean="0"/>
              <a:t>sekundárně slabá děložní činnost, hraničně zúžená pánev, hypertrofický plod, zkrácený pupečník</a:t>
            </a:r>
            <a:endParaRPr lang="cs-CZ" dirty="0"/>
          </a:p>
          <a:p>
            <a:r>
              <a:rPr lang="cs-CZ" dirty="0"/>
              <a:t>Terapie: </a:t>
            </a:r>
            <a:r>
              <a:rPr lang="cs-CZ" dirty="0" err="1" smtClean="0"/>
              <a:t>uterotonika</a:t>
            </a:r>
            <a:r>
              <a:rPr lang="cs-CZ" dirty="0" smtClean="0"/>
              <a:t>, poloha na boku dle vedoucího bodu, při neúspěchu operační porod (</a:t>
            </a:r>
            <a:r>
              <a:rPr lang="cs-CZ" dirty="0" err="1" smtClean="0"/>
              <a:t>forceps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370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Dystokie ramének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Def</a:t>
            </a:r>
            <a:r>
              <a:rPr lang="cs-CZ" dirty="0" smtClean="0"/>
              <a:t>: zástava porodu plodu po porodu hlavičky způsobená poruchou porodního mechanismu ramének</a:t>
            </a:r>
          </a:p>
          <a:p>
            <a:r>
              <a:rPr lang="cs-CZ" dirty="0" smtClean="0"/>
              <a:t>Mírná (řešitelná manévry) X závažná</a:t>
            </a:r>
          </a:p>
          <a:p>
            <a:r>
              <a:rPr lang="cs-CZ" dirty="0" smtClean="0"/>
              <a:t>Prevence: minimální (odhad plodu nad 4,5 kg)</a:t>
            </a:r>
          </a:p>
          <a:p>
            <a:r>
              <a:rPr lang="cs-CZ" dirty="0" smtClean="0"/>
              <a:t>0,2 – 2 % porodů, 50% pod 4 kg!!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02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Dystokie ramének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Management: rychlé rozpoznání!! Rychlý pokles pH v a. </a:t>
            </a:r>
            <a:r>
              <a:rPr lang="cs-CZ" dirty="0" err="1" smtClean="0"/>
              <a:t>umbilicalis</a:t>
            </a:r>
            <a:r>
              <a:rPr lang="cs-CZ" dirty="0" smtClean="0"/>
              <a:t>, po 5 min riziko hypoxického poškození 25%</a:t>
            </a:r>
          </a:p>
          <a:p>
            <a:r>
              <a:rPr lang="cs-CZ" dirty="0" smtClean="0"/>
              <a:t>Příznaky: zástava progrese po prořezání hlavičky, často se neporodí bradička, příznak želvy</a:t>
            </a:r>
          </a:p>
          <a:p>
            <a:r>
              <a:rPr lang="cs-CZ" dirty="0" smtClean="0"/>
              <a:t>Určit polohu zad (hmatná lopatka), dokončení rotace hlavičky, plynulá trakce </a:t>
            </a:r>
            <a:r>
              <a:rPr lang="cs-CZ" dirty="0" smtClean="0"/>
              <a:t>dorzálně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286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Dystokie ramének: manévry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McRobertsonův</a:t>
            </a:r>
            <a:r>
              <a:rPr lang="cs-CZ" dirty="0" smtClean="0"/>
              <a:t>: maximální </a:t>
            </a:r>
            <a:r>
              <a:rPr lang="cs-CZ" dirty="0" err="1" smtClean="0"/>
              <a:t>hyperflexe</a:t>
            </a:r>
            <a:r>
              <a:rPr lang="cs-CZ" dirty="0" smtClean="0"/>
              <a:t> v kyčelních </a:t>
            </a:r>
            <a:r>
              <a:rPr lang="cs-CZ" dirty="0" smtClean="0"/>
              <a:t>kloubech, episiotomie</a:t>
            </a:r>
            <a:endParaRPr lang="cs-CZ" dirty="0" smtClean="0"/>
          </a:p>
          <a:p>
            <a:r>
              <a:rPr lang="cs-CZ" dirty="0" err="1" smtClean="0"/>
              <a:t>Suprapubický</a:t>
            </a:r>
            <a:r>
              <a:rPr lang="cs-CZ" dirty="0" smtClean="0"/>
              <a:t> tlak, porod předního raménka</a:t>
            </a:r>
          </a:p>
          <a:p>
            <a:r>
              <a:rPr lang="cs-CZ" dirty="0" smtClean="0"/>
              <a:t>Porod zadního raménka</a:t>
            </a:r>
          </a:p>
          <a:p>
            <a:r>
              <a:rPr lang="cs-CZ" dirty="0" smtClean="0"/>
              <a:t>Rotační manévry</a:t>
            </a:r>
          </a:p>
          <a:p>
            <a:r>
              <a:rPr lang="cs-CZ" dirty="0" smtClean="0"/>
              <a:t>Otočení rodičky na všechny čtyři</a:t>
            </a:r>
          </a:p>
          <a:p>
            <a:r>
              <a:rPr lang="cs-CZ" dirty="0" smtClean="0"/>
              <a:t>Záchranné manévry: </a:t>
            </a:r>
            <a:r>
              <a:rPr lang="cs-CZ" dirty="0" err="1" smtClean="0"/>
              <a:t>Zavanelli</a:t>
            </a:r>
            <a:r>
              <a:rPr lang="cs-CZ" dirty="0" smtClean="0"/>
              <a:t>, fraktura klavikuly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2943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Dystokie </a:t>
            </a:r>
            <a:r>
              <a:rPr lang="cs-CZ" dirty="0" smtClean="0"/>
              <a:t>ramének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MAPS</a:t>
            </a:r>
          </a:p>
          <a:p>
            <a:pPr lvl="1"/>
            <a:r>
              <a:rPr lang="cs-CZ" dirty="0" err="1" smtClean="0"/>
              <a:t>McRoberts</a:t>
            </a:r>
            <a:r>
              <a:rPr lang="cs-CZ" dirty="0" smtClean="0"/>
              <a:t> + </a:t>
            </a:r>
            <a:r>
              <a:rPr lang="cs-CZ" dirty="0" err="1" smtClean="0"/>
              <a:t>suprapubic</a:t>
            </a:r>
            <a:r>
              <a:rPr lang="cs-CZ" dirty="0" smtClean="0"/>
              <a:t> </a:t>
            </a:r>
            <a:r>
              <a:rPr lang="cs-CZ" dirty="0" err="1" smtClean="0"/>
              <a:t>pressure</a:t>
            </a:r>
            <a:endParaRPr lang="cs-CZ" dirty="0" smtClean="0"/>
          </a:p>
          <a:p>
            <a:pPr lvl="1"/>
            <a:r>
              <a:rPr lang="cs-CZ" dirty="0" err="1" smtClean="0"/>
              <a:t>Anterior</a:t>
            </a:r>
            <a:r>
              <a:rPr lang="cs-CZ" dirty="0" smtClean="0"/>
              <a:t> </a:t>
            </a:r>
            <a:r>
              <a:rPr lang="cs-CZ" dirty="0" err="1" smtClean="0"/>
              <a:t>arm</a:t>
            </a:r>
            <a:endParaRPr lang="cs-CZ" dirty="0" smtClean="0"/>
          </a:p>
          <a:p>
            <a:pPr lvl="1"/>
            <a:r>
              <a:rPr lang="cs-CZ" dirty="0" err="1" smtClean="0"/>
              <a:t>Posterior</a:t>
            </a:r>
            <a:r>
              <a:rPr lang="cs-CZ" dirty="0" smtClean="0"/>
              <a:t> </a:t>
            </a:r>
            <a:r>
              <a:rPr lang="cs-CZ" dirty="0" err="1" smtClean="0"/>
              <a:t>arm</a:t>
            </a:r>
            <a:endParaRPr lang="cs-CZ" dirty="0" smtClean="0"/>
          </a:p>
          <a:p>
            <a:pPr lvl="1"/>
            <a:r>
              <a:rPr lang="cs-CZ" dirty="0" err="1" smtClean="0"/>
              <a:t>Salvage</a:t>
            </a:r>
            <a:r>
              <a:rPr lang="cs-CZ" dirty="0" smtClean="0"/>
              <a:t> – rotační manévr, poloha na všech čtyřech, </a:t>
            </a:r>
            <a:r>
              <a:rPr lang="cs-CZ" dirty="0" err="1" smtClean="0"/>
              <a:t>Zavanelliho</a:t>
            </a:r>
            <a:r>
              <a:rPr lang="cs-CZ" dirty="0" smtClean="0"/>
              <a:t> manévr, </a:t>
            </a:r>
            <a:r>
              <a:rPr lang="cs-CZ" dirty="0" err="1" smtClean="0"/>
              <a:t>symfyzeotomie</a:t>
            </a:r>
            <a:r>
              <a:rPr lang="cs-CZ" dirty="0" smtClean="0"/>
              <a:t>, fraktury klavikul</a:t>
            </a:r>
            <a:endParaRPr lang="cs-CZ" dirty="0" smtClean="0"/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https://www.youtube.com/watch?v=vxrZq7hCw8o</a:t>
            </a:r>
          </a:p>
        </p:txBody>
      </p:sp>
    </p:spTree>
    <p:extLst>
      <p:ext uri="{BB962C8B-B14F-4D97-AF65-F5344CB8AC3E}">
        <p14:creationId xmlns:p14="http://schemas.microsoft.com/office/powerpoint/2010/main" val="1047503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Nepravidelnosti porodních cest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2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Rekapitulace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Nepravidelnosti porodních </a:t>
            </a:r>
            <a:r>
              <a:rPr lang="cs-CZ" dirty="0" smtClean="0"/>
              <a:t>cest</a:t>
            </a:r>
          </a:p>
          <a:p>
            <a:pPr lvl="1"/>
            <a:r>
              <a:rPr lang="cs-CZ" dirty="0" smtClean="0"/>
              <a:t>Měkké</a:t>
            </a:r>
          </a:p>
          <a:p>
            <a:pPr lvl="1"/>
            <a:r>
              <a:rPr lang="cs-CZ" dirty="0" smtClean="0"/>
              <a:t>Tvrdé</a:t>
            </a:r>
            <a:endParaRPr lang="cs-CZ" dirty="0"/>
          </a:p>
          <a:p>
            <a:r>
              <a:rPr lang="cs-CZ" dirty="0"/>
              <a:t>Poruchy mechanismu I. a II. porodní doby</a:t>
            </a:r>
          </a:p>
          <a:p>
            <a:pPr lvl="1"/>
            <a:r>
              <a:rPr lang="cs-CZ" dirty="0"/>
              <a:t>Poruchy </a:t>
            </a:r>
            <a:r>
              <a:rPr lang="cs-CZ" dirty="0" smtClean="0"/>
              <a:t>naléhání</a:t>
            </a:r>
          </a:p>
          <a:p>
            <a:pPr lvl="2"/>
            <a:r>
              <a:rPr lang="cs-CZ" dirty="0" err="1" smtClean="0"/>
              <a:t>Asynklitismus</a:t>
            </a:r>
            <a:r>
              <a:rPr lang="cs-CZ" dirty="0" smtClean="0"/>
              <a:t>, vysoký přímý stav, vysoko naléhající velká část</a:t>
            </a:r>
            <a:endParaRPr lang="cs-CZ" dirty="0"/>
          </a:p>
          <a:p>
            <a:pPr lvl="1"/>
            <a:r>
              <a:rPr lang="cs-CZ" dirty="0"/>
              <a:t>Předčasný odtok plodové </a:t>
            </a:r>
            <a:r>
              <a:rPr lang="cs-CZ" dirty="0" smtClean="0"/>
              <a:t>vody</a:t>
            </a:r>
            <a:endParaRPr lang="cs-CZ" dirty="0"/>
          </a:p>
          <a:p>
            <a:pPr lvl="1"/>
            <a:r>
              <a:rPr lang="cs-CZ" dirty="0"/>
              <a:t>Poruchy vypuzovacích </a:t>
            </a:r>
            <a:r>
              <a:rPr lang="cs-CZ" dirty="0" smtClean="0"/>
              <a:t>sil</a:t>
            </a:r>
          </a:p>
          <a:p>
            <a:pPr lvl="2"/>
            <a:r>
              <a:rPr lang="cs-CZ" dirty="0" smtClean="0"/>
              <a:t>Hyperkinetické, </a:t>
            </a:r>
            <a:r>
              <a:rPr lang="cs-CZ" dirty="0" err="1" smtClean="0"/>
              <a:t>hypokinetické</a:t>
            </a:r>
            <a:r>
              <a:rPr lang="cs-CZ" dirty="0" smtClean="0"/>
              <a:t>, </a:t>
            </a:r>
            <a:r>
              <a:rPr lang="cs-CZ" dirty="0" err="1" smtClean="0"/>
              <a:t>diskoordinace</a:t>
            </a:r>
            <a:r>
              <a:rPr lang="cs-CZ" dirty="0" smtClean="0"/>
              <a:t>, břišní lis</a:t>
            </a:r>
            <a:endParaRPr lang="cs-CZ" dirty="0"/>
          </a:p>
          <a:p>
            <a:pPr lvl="1"/>
            <a:r>
              <a:rPr lang="cs-CZ" dirty="0"/>
              <a:t>Poruchy mechanismu II. DP </a:t>
            </a:r>
            <a:endParaRPr lang="cs-CZ" dirty="0" smtClean="0"/>
          </a:p>
          <a:p>
            <a:pPr lvl="2"/>
            <a:r>
              <a:rPr lang="cs-CZ" dirty="0" smtClean="0"/>
              <a:t>Hluboký příčný stav, dystokie ramének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009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1" r="5611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30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Nepravidelnosti porodních cest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Měkké porodní cesty</a:t>
            </a:r>
          </a:p>
          <a:p>
            <a:pPr lvl="1"/>
            <a:r>
              <a:rPr lang="cs-CZ" dirty="0" smtClean="0"/>
              <a:t>Hypoplazie</a:t>
            </a:r>
          </a:p>
          <a:p>
            <a:pPr lvl="1"/>
            <a:r>
              <a:rPr lang="cs-CZ" dirty="0" smtClean="0"/>
              <a:t>Septum</a:t>
            </a:r>
          </a:p>
          <a:p>
            <a:pPr lvl="1"/>
            <a:r>
              <a:rPr lang="cs-CZ" dirty="0" smtClean="0"/>
              <a:t>Tumory</a:t>
            </a:r>
          </a:p>
          <a:p>
            <a:pPr lvl="1"/>
            <a:r>
              <a:rPr lang="cs-CZ" dirty="0" err="1" smtClean="0"/>
              <a:t>Pozánětlivé</a:t>
            </a:r>
            <a:r>
              <a:rPr lang="cs-CZ" dirty="0" smtClean="0"/>
              <a:t> změny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5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Nepravidelnosti porodních cest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Tvrdé porodní cesty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úžení pánve</a:t>
            </a:r>
          </a:p>
          <a:p>
            <a:pPr lvl="1"/>
            <a:r>
              <a:rPr lang="cs-CZ" dirty="0" smtClean="0"/>
              <a:t>Posttraumatické změny pánve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i="1" dirty="0" smtClean="0">
                <a:solidFill>
                  <a:srgbClr val="FF0000"/>
                </a:solidFill>
              </a:rPr>
              <a:t>Rozměry pánve?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1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Nepravidelnosti porodních cest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Pánevní rozměry obrázek</a:t>
            </a:r>
            <a:endParaRPr lang="cs-CZ" dirty="0"/>
          </a:p>
        </p:txBody>
      </p:sp>
      <p:pic>
        <p:nvPicPr>
          <p:cNvPr id="4" name="Zástupný symbol pro obsah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31446"/>
            <a:ext cx="8069664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45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Zúžené pánve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Stejnoměrně zúžená</a:t>
            </a:r>
          </a:p>
          <a:p>
            <a:r>
              <a:rPr lang="cs-CZ" dirty="0" smtClean="0"/>
              <a:t>Plochá (zúžená v přímém průměru)</a:t>
            </a:r>
          </a:p>
          <a:p>
            <a:pPr lvl="1"/>
            <a:r>
              <a:rPr lang="cs-CZ" i="1" dirty="0" smtClean="0"/>
              <a:t>Prostě plochá, rachitická, </a:t>
            </a:r>
            <a:r>
              <a:rPr lang="cs-CZ" i="1" dirty="0" err="1" smtClean="0"/>
              <a:t>pseudomalatická</a:t>
            </a:r>
            <a:r>
              <a:rPr lang="cs-CZ" i="1" dirty="0" smtClean="0"/>
              <a:t>, asimilační, </a:t>
            </a:r>
            <a:r>
              <a:rPr lang="cs-CZ" i="1" dirty="0" err="1" smtClean="0"/>
              <a:t>spondylolistetická</a:t>
            </a:r>
            <a:endParaRPr lang="cs-CZ" i="1" dirty="0" smtClean="0"/>
          </a:p>
          <a:p>
            <a:r>
              <a:rPr lang="cs-CZ" dirty="0" smtClean="0"/>
              <a:t>Příčně zúžená </a:t>
            </a:r>
          </a:p>
          <a:p>
            <a:pPr lvl="1"/>
            <a:r>
              <a:rPr lang="cs-CZ" i="1" dirty="0" smtClean="0"/>
              <a:t>Nálevkovitá, kyfotická, </a:t>
            </a:r>
            <a:r>
              <a:rPr lang="cs-CZ" i="1" dirty="0" err="1" smtClean="0"/>
              <a:t>osteomalatická</a:t>
            </a:r>
            <a:r>
              <a:rPr lang="cs-CZ" i="1" dirty="0" smtClean="0"/>
              <a:t>, </a:t>
            </a:r>
            <a:r>
              <a:rPr lang="cs-CZ" i="1" dirty="0" err="1" smtClean="0"/>
              <a:t>synostotická</a:t>
            </a:r>
            <a:endParaRPr lang="cs-CZ" i="1" dirty="0" smtClean="0"/>
          </a:p>
          <a:p>
            <a:r>
              <a:rPr lang="cs-CZ" dirty="0" smtClean="0"/>
              <a:t>Šikmo zúžená</a:t>
            </a:r>
          </a:p>
          <a:p>
            <a:pPr lvl="1"/>
            <a:r>
              <a:rPr lang="cs-CZ" i="1" dirty="0" err="1" smtClean="0"/>
              <a:t>Koxitická</a:t>
            </a:r>
            <a:r>
              <a:rPr lang="cs-CZ" i="1" dirty="0" smtClean="0"/>
              <a:t>, luxační, </a:t>
            </a:r>
            <a:r>
              <a:rPr lang="cs-CZ" i="1" dirty="0" err="1" smtClean="0"/>
              <a:t>naegeleho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3353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Posttraumatické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Fraktury pánve</a:t>
            </a:r>
          </a:p>
          <a:p>
            <a:r>
              <a:rPr lang="cs-CZ" dirty="0" smtClean="0"/>
              <a:t>Fraktury kostrče</a:t>
            </a:r>
          </a:p>
          <a:p>
            <a:r>
              <a:rPr lang="cs-CZ" dirty="0" smtClean="0"/>
              <a:t>Exostózy</a:t>
            </a:r>
          </a:p>
          <a:p>
            <a:r>
              <a:rPr lang="cs-CZ" dirty="0" err="1" smtClean="0"/>
              <a:t>Pelveolýza</a:t>
            </a:r>
            <a:r>
              <a:rPr lang="cs-CZ" dirty="0" smtClean="0"/>
              <a:t>, </a:t>
            </a:r>
            <a:r>
              <a:rPr lang="cs-CZ" dirty="0" err="1" smtClean="0"/>
              <a:t>symfyzeolýza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5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Kefalopelvický</a:t>
            </a:r>
            <a:r>
              <a:rPr lang="cs-CZ" dirty="0" smtClean="0"/>
              <a:t> nepoměr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Zevní nepoměr – </a:t>
            </a:r>
            <a:r>
              <a:rPr lang="cs-CZ" dirty="0" err="1" smtClean="0"/>
              <a:t>I.fáze</a:t>
            </a:r>
            <a:r>
              <a:rPr lang="cs-CZ" dirty="0" smtClean="0"/>
              <a:t> </a:t>
            </a:r>
            <a:r>
              <a:rPr lang="cs-CZ" dirty="0" err="1" smtClean="0"/>
              <a:t>Pawlikova</a:t>
            </a:r>
            <a:r>
              <a:rPr lang="cs-CZ" dirty="0" smtClean="0"/>
              <a:t> hmatu</a:t>
            </a:r>
          </a:p>
          <a:p>
            <a:r>
              <a:rPr lang="cs-CZ" dirty="0" smtClean="0"/>
              <a:t>Vnitřní nepoměr </a:t>
            </a:r>
          </a:p>
          <a:p>
            <a:pPr lvl="1"/>
            <a:r>
              <a:rPr lang="cs-CZ" dirty="0" smtClean="0"/>
              <a:t>hlavička za kontrakce nesestupuje </a:t>
            </a:r>
          </a:p>
          <a:p>
            <a:pPr lvl="1"/>
            <a:r>
              <a:rPr lang="cs-CZ" dirty="0" smtClean="0"/>
              <a:t>Hmatné </a:t>
            </a:r>
            <a:r>
              <a:rPr lang="cs-CZ" dirty="0" err="1" smtClean="0"/>
              <a:t>promontorium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493833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929</Words>
  <Application>Microsoft Office PowerPoint</Application>
  <PresentationFormat>Předvádění na obrazovce (4:3)</PresentationFormat>
  <Paragraphs>188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Arial Narrow</vt:lpstr>
      <vt:lpstr>Calibri</vt:lpstr>
      <vt:lpstr>Tahoma</vt:lpstr>
      <vt:lpstr>Motiv systému Office</vt:lpstr>
      <vt:lpstr>Nepravidelnosti porodního děje</vt:lpstr>
      <vt:lpstr>Nepravidelnosti porodního děje</vt:lpstr>
      <vt:lpstr>Nepravidelnosti porodních cest</vt:lpstr>
      <vt:lpstr>Nepravidelnosti porodních cest</vt:lpstr>
      <vt:lpstr>Nepravidelnosti porodních cest</vt:lpstr>
      <vt:lpstr>Nepravidelnosti porodních cest</vt:lpstr>
      <vt:lpstr>Zúžené pánve</vt:lpstr>
      <vt:lpstr>Posttraumatické změny</vt:lpstr>
      <vt:lpstr>Kefalopelvický nepoměr</vt:lpstr>
      <vt:lpstr>Komplikace u rodičky</vt:lpstr>
      <vt:lpstr>Komplikace u plodu</vt:lpstr>
      <vt:lpstr>Poruchy mechanismu I. a II. DP</vt:lpstr>
      <vt:lpstr>Poruchy mechanismu I. a II. DP</vt:lpstr>
      <vt:lpstr>Asynklitismus</vt:lpstr>
      <vt:lpstr>Vysoký přímý stav</vt:lpstr>
      <vt:lpstr>Vysoko naléhající velká část plodu</vt:lpstr>
      <vt:lpstr>Předčasný odtok plodové vody</vt:lpstr>
      <vt:lpstr>Poruchy vypuzovacích sil</vt:lpstr>
      <vt:lpstr>Hyperaktivita</vt:lpstr>
      <vt:lpstr>Hypertonus</vt:lpstr>
      <vt:lpstr>Hypoaktivita</vt:lpstr>
      <vt:lpstr>Hypokativita - terapie</vt:lpstr>
      <vt:lpstr>Diskoordinace děložní činnosti</vt:lpstr>
      <vt:lpstr>Porucha břišního lisu</vt:lpstr>
      <vt:lpstr>Hluboký příčný stav hlavičky</vt:lpstr>
      <vt:lpstr>Dystokie ramének</vt:lpstr>
      <vt:lpstr>Dystokie ramének</vt:lpstr>
      <vt:lpstr>Dystokie ramének: manévry</vt:lpstr>
      <vt:lpstr>Dystokie ramének</vt:lpstr>
      <vt:lpstr>Rekapitulace</vt:lpstr>
      <vt:lpstr>Děkuji za pozornost</vt:lpstr>
    </vt:vector>
  </TitlesOfParts>
  <Company>Pražská energetika,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Majda</cp:lastModifiedBy>
  <cp:revision>53</cp:revision>
  <dcterms:created xsi:type="dcterms:W3CDTF">2015-02-10T12:34:11Z</dcterms:created>
  <dcterms:modified xsi:type="dcterms:W3CDTF">2017-09-16T12:51:52Z</dcterms:modified>
</cp:coreProperties>
</file>