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6320E-3D92-41CF-BF73-8CAD480DA0E8}" type="doc">
      <dgm:prSet loTypeId="urn:microsoft.com/office/officeart/2005/8/layout/chart3" loCatId="cycle" qsTypeId="urn:microsoft.com/office/officeart/2005/8/quickstyle/simple5" qsCatId="simple" csTypeId="urn:microsoft.com/office/officeart/2005/8/colors/colorful4" csCatId="colorful" phldr="1"/>
      <dgm:spPr/>
    </dgm:pt>
    <dgm:pt modelId="{E4C79E7F-E64C-461A-A1AA-1B3411A6AD6C}">
      <dgm:prSet phldrT="[Text]" custT="1"/>
      <dgm:spPr/>
      <dgm:t>
        <a:bodyPr/>
        <a:lstStyle/>
        <a:p>
          <a:r>
            <a:rPr lang="cs-CZ" sz="2400" dirty="0">
              <a:solidFill>
                <a:schemeClr val="tx1"/>
              </a:solidFill>
            </a:rPr>
            <a:t>Kognitivní</a:t>
          </a:r>
        </a:p>
      </dgm:t>
    </dgm:pt>
    <dgm:pt modelId="{FB66A06B-64D7-43C3-BFDD-F8AB21F7FF01}" type="parTrans" cxnId="{AE3117C8-F45A-4A28-AD82-8B13769BE357}">
      <dgm:prSet/>
      <dgm:spPr/>
      <dgm:t>
        <a:bodyPr/>
        <a:lstStyle/>
        <a:p>
          <a:endParaRPr lang="cs-CZ"/>
        </a:p>
      </dgm:t>
    </dgm:pt>
    <dgm:pt modelId="{AF38A287-7D2A-4D07-8F40-D67E86C2E2AA}" type="sibTrans" cxnId="{AE3117C8-F45A-4A28-AD82-8B13769BE357}">
      <dgm:prSet/>
      <dgm:spPr/>
      <dgm:t>
        <a:bodyPr/>
        <a:lstStyle/>
        <a:p>
          <a:endParaRPr lang="cs-CZ"/>
        </a:p>
      </dgm:t>
    </dgm:pt>
    <dgm:pt modelId="{AA0557D2-BEE5-4F6A-90D3-3CAA2323C0A4}">
      <dgm:prSet phldrT="[Text]"/>
      <dgm:spPr/>
      <dgm:t>
        <a:bodyPr/>
        <a:lstStyle/>
        <a:p>
          <a:r>
            <a:rPr lang="cs-CZ" dirty="0"/>
            <a:t>Volní</a:t>
          </a:r>
        </a:p>
      </dgm:t>
    </dgm:pt>
    <dgm:pt modelId="{D2B6B05C-E180-4E9A-87BE-6D7E4D8CC74E}" type="parTrans" cxnId="{602550F6-55EC-4FCB-A664-4211CE2817F3}">
      <dgm:prSet/>
      <dgm:spPr/>
      <dgm:t>
        <a:bodyPr/>
        <a:lstStyle/>
        <a:p>
          <a:endParaRPr lang="cs-CZ"/>
        </a:p>
      </dgm:t>
    </dgm:pt>
    <dgm:pt modelId="{DD4348E0-3932-4D32-A361-449A6BF5D13F}" type="sibTrans" cxnId="{602550F6-55EC-4FCB-A664-4211CE2817F3}">
      <dgm:prSet/>
      <dgm:spPr/>
      <dgm:t>
        <a:bodyPr/>
        <a:lstStyle/>
        <a:p>
          <a:endParaRPr lang="cs-CZ"/>
        </a:p>
      </dgm:t>
    </dgm:pt>
    <dgm:pt modelId="{6CDBCE1D-0C5B-47F7-B4CC-8826136FADAB}">
      <dgm:prSet phldrT="[Text]"/>
      <dgm:spPr/>
      <dgm:t>
        <a:bodyPr/>
        <a:lstStyle/>
        <a:p>
          <a:r>
            <a:rPr lang="cs-CZ" dirty="0"/>
            <a:t>Emocionální</a:t>
          </a:r>
        </a:p>
      </dgm:t>
    </dgm:pt>
    <dgm:pt modelId="{3C735484-F62A-4C55-8AE9-1642E6634DB6}" type="parTrans" cxnId="{46167CFC-8590-4D4B-958F-8BB342F8AD1F}">
      <dgm:prSet/>
      <dgm:spPr/>
      <dgm:t>
        <a:bodyPr/>
        <a:lstStyle/>
        <a:p>
          <a:endParaRPr lang="cs-CZ"/>
        </a:p>
      </dgm:t>
    </dgm:pt>
    <dgm:pt modelId="{0F49BB33-5893-4B45-A26F-980440C72143}" type="sibTrans" cxnId="{46167CFC-8590-4D4B-958F-8BB342F8AD1F}">
      <dgm:prSet/>
      <dgm:spPr/>
      <dgm:t>
        <a:bodyPr/>
        <a:lstStyle/>
        <a:p>
          <a:endParaRPr lang="cs-CZ"/>
        </a:p>
      </dgm:t>
    </dgm:pt>
    <dgm:pt modelId="{8AC962CC-0EC7-4E16-9122-235FD0349D23}" type="pres">
      <dgm:prSet presAssocID="{6BD6320E-3D92-41CF-BF73-8CAD480DA0E8}" presName="compositeShape" presStyleCnt="0">
        <dgm:presLayoutVars>
          <dgm:chMax val="7"/>
          <dgm:dir/>
          <dgm:resizeHandles val="exact"/>
        </dgm:presLayoutVars>
      </dgm:prSet>
      <dgm:spPr/>
    </dgm:pt>
    <dgm:pt modelId="{2A6E0453-48AE-422C-9009-1C9B102D03FE}" type="pres">
      <dgm:prSet presAssocID="{6BD6320E-3D92-41CF-BF73-8CAD480DA0E8}" presName="wedge1" presStyleLbl="node1" presStyleIdx="0" presStyleCnt="3" custScaleX="105470"/>
      <dgm:spPr/>
    </dgm:pt>
    <dgm:pt modelId="{F27A47F7-2D36-44B5-ACEB-BA16210FA448}" type="pres">
      <dgm:prSet presAssocID="{6BD6320E-3D92-41CF-BF73-8CAD480DA0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2FCA0B9-0AD4-4AAF-BE97-CAAA0445D22F}" type="pres">
      <dgm:prSet presAssocID="{6BD6320E-3D92-41CF-BF73-8CAD480DA0E8}" presName="wedge2" presStyleLbl="node1" presStyleIdx="1" presStyleCnt="3"/>
      <dgm:spPr/>
    </dgm:pt>
    <dgm:pt modelId="{8C8FA1A7-509A-4CBA-BAB6-7E041AED59C6}" type="pres">
      <dgm:prSet presAssocID="{6BD6320E-3D92-41CF-BF73-8CAD480DA0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55C37E6-34C5-4A87-AEC9-832B17884EE8}" type="pres">
      <dgm:prSet presAssocID="{6BD6320E-3D92-41CF-BF73-8CAD480DA0E8}" presName="wedge3" presStyleLbl="node1" presStyleIdx="2" presStyleCnt="3" custScaleX="99024" custScaleY="101135"/>
      <dgm:spPr/>
    </dgm:pt>
    <dgm:pt modelId="{9883A6FE-AA08-49B6-A0F4-DC8E953462B6}" type="pres">
      <dgm:prSet presAssocID="{6BD6320E-3D92-41CF-BF73-8CAD480DA0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F71D439-6A7A-48C3-B165-A8F57CCDAC53}" type="presOf" srcId="{AA0557D2-BEE5-4F6A-90D3-3CAA2323C0A4}" destId="{C2FCA0B9-0AD4-4AAF-BE97-CAAA0445D22F}" srcOrd="0" destOrd="0" presId="urn:microsoft.com/office/officeart/2005/8/layout/chart3"/>
    <dgm:cxn modelId="{888BF996-939F-4FE9-9C25-810C57C9F502}" type="presOf" srcId="{E4C79E7F-E64C-461A-A1AA-1B3411A6AD6C}" destId="{2A6E0453-48AE-422C-9009-1C9B102D03FE}" srcOrd="0" destOrd="0" presId="urn:microsoft.com/office/officeart/2005/8/layout/chart3"/>
    <dgm:cxn modelId="{1A1D2497-1B24-4F18-A801-EDDDDF6EF161}" type="presOf" srcId="{6CDBCE1D-0C5B-47F7-B4CC-8826136FADAB}" destId="{9883A6FE-AA08-49B6-A0F4-DC8E953462B6}" srcOrd="1" destOrd="0" presId="urn:microsoft.com/office/officeart/2005/8/layout/chart3"/>
    <dgm:cxn modelId="{A6B66FA8-4CB8-4D54-BCFB-977CA08740CE}" type="presOf" srcId="{6CDBCE1D-0C5B-47F7-B4CC-8826136FADAB}" destId="{355C37E6-34C5-4A87-AEC9-832B17884EE8}" srcOrd="0" destOrd="0" presId="urn:microsoft.com/office/officeart/2005/8/layout/chart3"/>
    <dgm:cxn modelId="{8263EEA8-0D8D-43A1-A056-B5475C62A1AF}" type="presOf" srcId="{6BD6320E-3D92-41CF-BF73-8CAD480DA0E8}" destId="{8AC962CC-0EC7-4E16-9122-235FD0349D23}" srcOrd="0" destOrd="0" presId="urn:microsoft.com/office/officeart/2005/8/layout/chart3"/>
    <dgm:cxn modelId="{AE3117C8-F45A-4A28-AD82-8B13769BE357}" srcId="{6BD6320E-3D92-41CF-BF73-8CAD480DA0E8}" destId="{E4C79E7F-E64C-461A-A1AA-1B3411A6AD6C}" srcOrd="0" destOrd="0" parTransId="{FB66A06B-64D7-43C3-BFDD-F8AB21F7FF01}" sibTransId="{AF38A287-7D2A-4D07-8F40-D67E86C2E2AA}"/>
    <dgm:cxn modelId="{603A17EE-26A5-40B7-89B8-766997840403}" type="presOf" srcId="{E4C79E7F-E64C-461A-A1AA-1B3411A6AD6C}" destId="{F27A47F7-2D36-44B5-ACEB-BA16210FA448}" srcOrd="1" destOrd="0" presId="urn:microsoft.com/office/officeart/2005/8/layout/chart3"/>
    <dgm:cxn modelId="{602550F6-55EC-4FCB-A664-4211CE2817F3}" srcId="{6BD6320E-3D92-41CF-BF73-8CAD480DA0E8}" destId="{AA0557D2-BEE5-4F6A-90D3-3CAA2323C0A4}" srcOrd="1" destOrd="0" parTransId="{D2B6B05C-E180-4E9A-87BE-6D7E4D8CC74E}" sibTransId="{DD4348E0-3932-4D32-A361-449A6BF5D13F}"/>
    <dgm:cxn modelId="{46167CFC-8590-4D4B-958F-8BB342F8AD1F}" srcId="{6BD6320E-3D92-41CF-BF73-8CAD480DA0E8}" destId="{6CDBCE1D-0C5B-47F7-B4CC-8826136FADAB}" srcOrd="2" destOrd="0" parTransId="{3C735484-F62A-4C55-8AE9-1642E6634DB6}" sibTransId="{0F49BB33-5893-4B45-A26F-980440C72143}"/>
    <dgm:cxn modelId="{7AB433FF-A7A4-43F4-94B0-6CF11DFC4FC0}" type="presOf" srcId="{AA0557D2-BEE5-4F6A-90D3-3CAA2323C0A4}" destId="{8C8FA1A7-509A-4CBA-BAB6-7E041AED59C6}" srcOrd="1" destOrd="0" presId="urn:microsoft.com/office/officeart/2005/8/layout/chart3"/>
    <dgm:cxn modelId="{E299FE2B-0B90-4D61-8013-AB0E31183361}" type="presParOf" srcId="{8AC962CC-0EC7-4E16-9122-235FD0349D23}" destId="{2A6E0453-48AE-422C-9009-1C9B102D03FE}" srcOrd="0" destOrd="0" presId="urn:microsoft.com/office/officeart/2005/8/layout/chart3"/>
    <dgm:cxn modelId="{88608C99-FFBD-4B53-9021-A7CEBAC7873B}" type="presParOf" srcId="{8AC962CC-0EC7-4E16-9122-235FD0349D23}" destId="{F27A47F7-2D36-44B5-ACEB-BA16210FA448}" srcOrd="1" destOrd="0" presId="urn:microsoft.com/office/officeart/2005/8/layout/chart3"/>
    <dgm:cxn modelId="{0611851A-F3BB-49A9-A419-D7EE2018B4F5}" type="presParOf" srcId="{8AC962CC-0EC7-4E16-9122-235FD0349D23}" destId="{C2FCA0B9-0AD4-4AAF-BE97-CAAA0445D22F}" srcOrd="2" destOrd="0" presId="urn:microsoft.com/office/officeart/2005/8/layout/chart3"/>
    <dgm:cxn modelId="{387EC27F-359B-4B07-88E7-A87C39DD8A94}" type="presParOf" srcId="{8AC962CC-0EC7-4E16-9122-235FD0349D23}" destId="{8C8FA1A7-509A-4CBA-BAB6-7E041AED59C6}" srcOrd="3" destOrd="0" presId="urn:microsoft.com/office/officeart/2005/8/layout/chart3"/>
    <dgm:cxn modelId="{7A05551E-E33B-476C-9239-4561A9D3FCE8}" type="presParOf" srcId="{8AC962CC-0EC7-4E16-9122-235FD0349D23}" destId="{355C37E6-34C5-4A87-AEC9-832B17884EE8}" srcOrd="4" destOrd="0" presId="urn:microsoft.com/office/officeart/2005/8/layout/chart3"/>
    <dgm:cxn modelId="{6D8BDE26-018A-40F7-BE2B-4566E265CDF1}" type="presParOf" srcId="{8AC962CC-0EC7-4E16-9122-235FD0349D23}" destId="{9883A6FE-AA08-49B6-A0F4-DC8E953462B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D6320E-3D92-41CF-BF73-8CAD480DA0E8}" type="doc">
      <dgm:prSet loTypeId="urn:microsoft.com/office/officeart/2005/8/layout/chart3" loCatId="cycle" qsTypeId="urn:microsoft.com/office/officeart/2005/8/quickstyle/simple5" qsCatId="simple" csTypeId="urn:microsoft.com/office/officeart/2005/8/colors/colorful4" csCatId="colorful" phldr="1"/>
      <dgm:spPr/>
    </dgm:pt>
    <dgm:pt modelId="{E4C79E7F-E64C-461A-A1AA-1B3411A6AD6C}">
      <dgm:prSet phldrT="[Text]" custT="1"/>
      <dgm:spPr/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kognitivní</a:t>
          </a:r>
        </a:p>
      </dgm:t>
    </dgm:pt>
    <dgm:pt modelId="{FB66A06B-64D7-43C3-BFDD-F8AB21F7FF01}" type="parTrans" cxnId="{AE3117C8-F45A-4A28-AD82-8B13769BE357}">
      <dgm:prSet/>
      <dgm:spPr/>
      <dgm:t>
        <a:bodyPr/>
        <a:lstStyle/>
        <a:p>
          <a:endParaRPr lang="cs-CZ"/>
        </a:p>
      </dgm:t>
    </dgm:pt>
    <dgm:pt modelId="{AF38A287-7D2A-4D07-8F40-D67E86C2E2AA}" type="sibTrans" cxnId="{AE3117C8-F45A-4A28-AD82-8B13769BE357}">
      <dgm:prSet/>
      <dgm:spPr/>
      <dgm:t>
        <a:bodyPr/>
        <a:lstStyle/>
        <a:p>
          <a:endParaRPr lang="cs-CZ"/>
        </a:p>
      </dgm:t>
    </dgm:pt>
    <dgm:pt modelId="{AA0557D2-BEE5-4F6A-90D3-3CAA2323C0A4}">
      <dgm:prSet phldrT="[Text]" custT="1"/>
      <dgm:spPr/>
      <dgm:t>
        <a:bodyPr/>
        <a:lstStyle/>
        <a:p>
          <a:r>
            <a:rPr lang="cs-CZ" sz="1800" dirty="0"/>
            <a:t>Volní</a:t>
          </a:r>
        </a:p>
      </dgm:t>
    </dgm:pt>
    <dgm:pt modelId="{D2B6B05C-E180-4E9A-87BE-6D7E4D8CC74E}" type="parTrans" cxnId="{602550F6-55EC-4FCB-A664-4211CE2817F3}">
      <dgm:prSet/>
      <dgm:spPr/>
      <dgm:t>
        <a:bodyPr/>
        <a:lstStyle/>
        <a:p>
          <a:endParaRPr lang="cs-CZ"/>
        </a:p>
      </dgm:t>
    </dgm:pt>
    <dgm:pt modelId="{DD4348E0-3932-4D32-A361-449A6BF5D13F}" type="sibTrans" cxnId="{602550F6-55EC-4FCB-A664-4211CE2817F3}">
      <dgm:prSet/>
      <dgm:spPr/>
      <dgm:t>
        <a:bodyPr/>
        <a:lstStyle/>
        <a:p>
          <a:endParaRPr lang="cs-CZ"/>
        </a:p>
      </dgm:t>
    </dgm:pt>
    <dgm:pt modelId="{6CDBCE1D-0C5B-47F7-B4CC-8826136FADAB}">
      <dgm:prSet phldrT="[Text]" custT="1"/>
      <dgm:spPr/>
      <dgm:t>
        <a:bodyPr/>
        <a:lstStyle/>
        <a:p>
          <a:r>
            <a:rPr lang="cs-CZ" sz="2000" b="0" dirty="0"/>
            <a:t>Emocionální</a:t>
          </a:r>
        </a:p>
      </dgm:t>
    </dgm:pt>
    <dgm:pt modelId="{3C735484-F62A-4C55-8AE9-1642E6634DB6}" type="parTrans" cxnId="{46167CFC-8590-4D4B-958F-8BB342F8AD1F}">
      <dgm:prSet/>
      <dgm:spPr/>
      <dgm:t>
        <a:bodyPr/>
        <a:lstStyle/>
        <a:p>
          <a:endParaRPr lang="cs-CZ"/>
        </a:p>
      </dgm:t>
    </dgm:pt>
    <dgm:pt modelId="{0F49BB33-5893-4B45-A26F-980440C72143}" type="sibTrans" cxnId="{46167CFC-8590-4D4B-958F-8BB342F8AD1F}">
      <dgm:prSet/>
      <dgm:spPr/>
      <dgm:t>
        <a:bodyPr/>
        <a:lstStyle/>
        <a:p>
          <a:endParaRPr lang="cs-CZ"/>
        </a:p>
      </dgm:t>
    </dgm:pt>
    <dgm:pt modelId="{8AC962CC-0EC7-4E16-9122-235FD0349D23}" type="pres">
      <dgm:prSet presAssocID="{6BD6320E-3D92-41CF-BF73-8CAD480DA0E8}" presName="compositeShape" presStyleCnt="0">
        <dgm:presLayoutVars>
          <dgm:chMax val="7"/>
          <dgm:dir/>
          <dgm:resizeHandles val="exact"/>
        </dgm:presLayoutVars>
      </dgm:prSet>
      <dgm:spPr/>
    </dgm:pt>
    <dgm:pt modelId="{2A6E0453-48AE-422C-9009-1C9B102D03FE}" type="pres">
      <dgm:prSet presAssocID="{6BD6320E-3D92-41CF-BF73-8CAD480DA0E8}" presName="wedge1" presStyleLbl="node1" presStyleIdx="0" presStyleCnt="3" custLinFactNeighborX="-4916" custLinFactNeighborY="3331"/>
      <dgm:spPr/>
    </dgm:pt>
    <dgm:pt modelId="{F27A47F7-2D36-44B5-ACEB-BA16210FA448}" type="pres">
      <dgm:prSet presAssocID="{6BD6320E-3D92-41CF-BF73-8CAD480DA0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2FCA0B9-0AD4-4AAF-BE97-CAAA0445D22F}" type="pres">
      <dgm:prSet presAssocID="{6BD6320E-3D92-41CF-BF73-8CAD480DA0E8}" presName="wedge2" presStyleLbl="node1" presStyleIdx="1" presStyleCnt="3" custLinFactNeighborX="-1863" custLinFactNeighborY="1352"/>
      <dgm:spPr/>
    </dgm:pt>
    <dgm:pt modelId="{8C8FA1A7-509A-4CBA-BAB6-7E041AED59C6}" type="pres">
      <dgm:prSet presAssocID="{6BD6320E-3D92-41CF-BF73-8CAD480DA0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55C37E6-34C5-4A87-AEC9-832B17884EE8}" type="pres">
      <dgm:prSet presAssocID="{6BD6320E-3D92-41CF-BF73-8CAD480DA0E8}" presName="wedge3" presStyleLbl="node1" presStyleIdx="2" presStyleCnt="3" custScaleX="102496" custScaleY="101135" custLinFactNeighborX="-7195" custLinFactNeighborY="-4952"/>
      <dgm:spPr/>
    </dgm:pt>
    <dgm:pt modelId="{9883A6FE-AA08-49B6-A0F4-DC8E953462B6}" type="pres">
      <dgm:prSet presAssocID="{6BD6320E-3D92-41CF-BF73-8CAD480DA0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C778213-7D7C-4ABD-B312-B079875AD8A1}" type="presOf" srcId="{E4C79E7F-E64C-461A-A1AA-1B3411A6AD6C}" destId="{2A6E0453-48AE-422C-9009-1C9B102D03FE}" srcOrd="0" destOrd="0" presId="urn:microsoft.com/office/officeart/2005/8/layout/chart3"/>
    <dgm:cxn modelId="{79EF9323-B75F-4F7C-A04A-35984D9C4B29}" type="presOf" srcId="{AA0557D2-BEE5-4F6A-90D3-3CAA2323C0A4}" destId="{C2FCA0B9-0AD4-4AAF-BE97-CAAA0445D22F}" srcOrd="0" destOrd="0" presId="urn:microsoft.com/office/officeart/2005/8/layout/chart3"/>
    <dgm:cxn modelId="{38C50525-D53A-496B-8337-49183043386A}" type="presOf" srcId="{6BD6320E-3D92-41CF-BF73-8CAD480DA0E8}" destId="{8AC962CC-0EC7-4E16-9122-235FD0349D23}" srcOrd="0" destOrd="0" presId="urn:microsoft.com/office/officeart/2005/8/layout/chart3"/>
    <dgm:cxn modelId="{3E748F2E-68FD-4F83-9512-88957EA616E1}" type="presOf" srcId="{6CDBCE1D-0C5B-47F7-B4CC-8826136FADAB}" destId="{9883A6FE-AA08-49B6-A0F4-DC8E953462B6}" srcOrd="1" destOrd="0" presId="urn:microsoft.com/office/officeart/2005/8/layout/chart3"/>
    <dgm:cxn modelId="{A201736C-70BF-4401-A1CB-4D179DD7BDB7}" type="presOf" srcId="{E4C79E7F-E64C-461A-A1AA-1B3411A6AD6C}" destId="{F27A47F7-2D36-44B5-ACEB-BA16210FA448}" srcOrd="1" destOrd="0" presId="urn:microsoft.com/office/officeart/2005/8/layout/chart3"/>
    <dgm:cxn modelId="{9F7D6059-8669-4C9C-AFEA-0150BFD907DB}" type="presOf" srcId="{AA0557D2-BEE5-4F6A-90D3-3CAA2323C0A4}" destId="{8C8FA1A7-509A-4CBA-BAB6-7E041AED59C6}" srcOrd="1" destOrd="0" presId="urn:microsoft.com/office/officeart/2005/8/layout/chart3"/>
    <dgm:cxn modelId="{AE3117C8-F45A-4A28-AD82-8B13769BE357}" srcId="{6BD6320E-3D92-41CF-BF73-8CAD480DA0E8}" destId="{E4C79E7F-E64C-461A-A1AA-1B3411A6AD6C}" srcOrd="0" destOrd="0" parTransId="{FB66A06B-64D7-43C3-BFDD-F8AB21F7FF01}" sibTransId="{AF38A287-7D2A-4D07-8F40-D67E86C2E2AA}"/>
    <dgm:cxn modelId="{C8A767F0-D7FB-4D7A-8680-8ECB00351BAE}" type="presOf" srcId="{6CDBCE1D-0C5B-47F7-B4CC-8826136FADAB}" destId="{355C37E6-34C5-4A87-AEC9-832B17884EE8}" srcOrd="0" destOrd="0" presId="urn:microsoft.com/office/officeart/2005/8/layout/chart3"/>
    <dgm:cxn modelId="{602550F6-55EC-4FCB-A664-4211CE2817F3}" srcId="{6BD6320E-3D92-41CF-BF73-8CAD480DA0E8}" destId="{AA0557D2-BEE5-4F6A-90D3-3CAA2323C0A4}" srcOrd="1" destOrd="0" parTransId="{D2B6B05C-E180-4E9A-87BE-6D7E4D8CC74E}" sibTransId="{DD4348E0-3932-4D32-A361-449A6BF5D13F}"/>
    <dgm:cxn modelId="{46167CFC-8590-4D4B-958F-8BB342F8AD1F}" srcId="{6BD6320E-3D92-41CF-BF73-8CAD480DA0E8}" destId="{6CDBCE1D-0C5B-47F7-B4CC-8826136FADAB}" srcOrd="2" destOrd="0" parTransId="{3C735484-F62A-4C55-8AE9-1642E6634DB6}" sibTransId="{0F49BB33-5893-4B45-A26F-980440C72143}"/>
    <dgm:cxn modelId="{2238E25B-62DE-4415-AD28-273C84432E73}" type="presParOf" srcId="{8AC962CC-0EC7-4E16-9122-235FD0349D23}" destId="{2A6E0453-48AE-422C-9009-1C9B102D03FE}" srcOrd="0" destOrd="0" presId="urn:microsoft.com/office/officeart/2005/8/layout/chart3"/>
    <dgm:cxn modelId="{378E518C-5DA8-49E9-8683-24A802E550F9}" type="presParOf" srcId="{8AC962CC-0EC7-4E16-9122-235FD0349D23}" destId="{F27A47F7-2D36-44B5-ACEB-BA16210FA448}" srcOrd="1" destOrd="0" presId="urn:microsoft.com/office/officeart/2005/8/layout/chart3"/>
    <dgm:cxn modelId="{EDD3B5C6-E1B6-4EA3-BA3B-87D8F74A3C56}" type="presParOf" srcId="{8AC962CC-0EC7-4E16-9122-235FD0349D23}" destId="{C2FCA0B9-0AD4-4AAF-BE97-CAAA0445D22F}" srcOrd="2" destOrd="0" presId="urn:microsoft.com/office/officeart/2005/8/layout/chart3"/>
    <dgm:cxn modelId="{AC3A4BC7-C752-4DC8-A7F3-1C0E2C0DEF76}" type="presParOf" srcId="{8AC962CC-0EC7-4E16-9122-235FD0349D23}" destId="{8C8FA1A7-509A-4CBA-BAB6-7E041AED59C6}" srcOrd="3" destOrd="0" presId="urn:microsoft.com/office/officeart/2005/8/layout/chart3"/>
    <dgm:cxn modelId="{BBB53A4B-B532-4B0D-8A99-017D65663F2D}" type="presParOf" srcId="{8AC962CC-0EC7-4E16-9122-235FD0349D23}" destId="{355C37E6-34C5-4A87-AEC9-832B17884EE8}" srcOrd="4" destOrd="0" presId="urn:microsoft.com/office/officeart/2005/8/layout/chart3"/>
    <dgm:cxn modelId="{964292A3-3849-42A2-BD52-F2BCD3AB5E33}" type="presParOf" srcId="{8AC962CC-0EC7-4E16-9122-235FD0349D23}" destId="{9883A6FE-AA08-49B6-A0F4-DC8E953462B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D6320E-3D92-41CF-BF73-8CAD480DA0E8}" type="doc">
      <dgm:prSet loTypeId="urn:microsoft.com/office/officeart/2005/8/layout/chart3" loCatId="cycle" qsTypeId="urn:microsoft.com/office/officeart/2005/8/quickstyle/simple5" qsCatId="simple" csTypeId="urn:microsoft.com/office/officeart/2005/8/colors/colorful4" csCatId="colorful" phldr="1"/>
      <dgm:spPr/>
    </dgm:pt>
    <dgm:pt modelId="{E4C79E7F-E64C-461A-A1AA-1B3411A6AD6C}">
      <dgm:prSet phldrT="[Text]" custT="1"/>
      <dgm:spPr/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kognitivní</a:t>
          </a:r>
        </a:p>
      </dgm:t>
    </dgm:pt>
    <dgm:pt modelId="{FB66A06B-64D7-43C3-BFDD-F8AB21F7FF01}" type="parTrans" cxnId="{AE3117C8-F45A-4A28-AD82-8B13769BE357}">
      <dgm:prSet/>
      <dgm:spPr/>
      <dgm:t>
        <a:bodyPr/>
        <a:lstStyle/>
        <a:p>
          <a:endParaRPr lang="cs-CZ"/>
        </a:p>
      </dgm:t>
    </dgm:pt>
    <dgm:pt modelId="{AF38A287-7D2A-4D07-8F40-D67E86C2E2AA}" type="sibTrans" cxnId="{AE3117C8-F45A-4A28-AD82-8B13769BE357}">
      <dgm:prSet/>
      <dgm:spPr/>
      <dgm:t>
        <a:bodyPr/>
        <a:lstStyle/>
        <a:p>
          <a:endParaRPr lang="cs-CZ"/>
        </a:p>
      </dgm:t>
    </dgm:pt>
    <dgm:pt modelId="{AA0557D2-BEE5-4F6A-90D3-3CAA2323C0A4}">
      <dgm:prSet phldrT="[Text]" custT="1"/>
      <dgm:spPr/>
      <dgm:t>
        <a:bodyPr/>
        <a:lstStyle/>
        <a:p>
          <a:r>
            <a:rPr lang="cs-CZ" sz="3200" b="1" dirty="0">
              <a:solidFill>
                <a:schemeClr val="tx1"/>
              </a:solidFill>
            </a:rPr>
            <a:t>Volní</a:t>
          </a:r>
        </a:p>
      </dgm:t>
    </dgm:pt>
    <dgm:pt modelId="{D2B6B05C-E180-4E9A-87BE-6D7E4D8CC74E}" type="parTrans" cxnId="{602550F6-55EC-4FCB-A664-4211CE2817F3}">
      <dgm:prSet/>
      <dgm:spPr/>
      <dgm:t>
        <a:bodyPr/>
        <a:lstStyle/>
        <a:p>
          <a:endParaRPr lang="cs-CZ"/>
        </a:p>
      </dgm:t>
    </dgm:pt>
    <dgm:pt modelId="{DD4348E0-3932-4D32-A361-449A6BF5D13F}" type="sibTrans" cxnId="{602550F6-55EC-4FCB-A664-4211CE2817F3}">
      <dgm:prSet/>
      <dgm:spPr/>
      <dgm:t>
        <a:bodyPr/>
        <a:lstStyle/>
        <a:p>
          <a:endParaRPr lang="cs-CZ"/>
        </a:p>
      </dgm:t>
    </dgm:pt>
    <dgm:pt modelId="{6CDBCE1D-0C5B-47F7-B4CC-8826136FADAB}">
      <dgm:prSet phldrT="[Text]" custT="1"/>
      <dgm:spPr/>
      <dgm:t>
        <a:bodyPr/>
        <a:lstStyle/>
        <a:p>
          <a:r>
            <a:rPr lang="cs-CZ" sz="1800" b="0" dirty="0"/>
            <a:t>Emocionální</a:t>
          </a:r>
        </a:p>
      </dgm:t>
    </dgm:pt>
    <dgm:pt modelId="{3C735484-F62A-4C55-8AE9-1642E6634DB6}" type="parTrans" cxnId="{46167CFC-8590-4D4B-958F-8BB342F8AD1F}">
      <dgm:prSet/>
      <dgm:spPr/>
      <dgm:t>
        <a:bodyPr/>
        <a:lstStyle/>
        <a:p>
          <a:endParaRPr lang="cs-CZ"/>
        </a:p>
      </dgm:t>
    </dgm:pt>
    <dgm:pt modelId="{0F49BB33-5893-4B45-A26F-980440C72143}" type="sibTrans" cxnId="{46167CFC-8590-4D4B-958F-8BB342F8AD1F}">
      <dgm:prSet/>
      <dgm:spPr/>
      <dgm:t>
        <a:bodyPr/>
        <a:lstStyle/>
        <a:p>
          <a:endParaRPr lang="cs-CZ"/>
        </a:p>
      </dgm:t>
    </dgm:pt>
    <dgm:pt modelId="{8AC962CC-0EC7-4E16-9122-235FD0349D23}" type="pres">
      <dgm:prSet presAssocID="{6BD6320E-3D92-41CF-BF73-8CAD480DA0E8}" presName="compositeShape" presStyleCnt="0">
        <dgm:presLayoutVars>
          <dgm:chMax val="7"/>
          <dgm:dir/>
          <dgm:resizeHandles val="exact"/>
        </dgm:presLayoutVars>
      </dgm:prSet>
      <dgm:spPr/>
    </dgm:pt>
    <dgm:pt modelId="{2A6E0453-48AE-422C-9009-1C9B102D03FE}" type="pres">
      <dgm:prSet presAssocID="{6BD6320E-3D92-41CF-BF73-8CAD480DA0E8}" presName="wedge1" presStyleLbl="node1" presStyleIdx="0" presStyleCnt="3" custLinFactNeighborX="-3702" custLinFactNeighborY="8706"/>
      <dgm:spPr/>
    </dgm:pt>
    <dgm:pt modelId="{F27A47F7-2D36-44B5-ACEB-BA16210FA448}" type="pres">
      <dgm:prSet presAssocID="{6BD6320E-3D92-41CF-BF73-8CAD480DA0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2FCA0B9-0AD4-4AAF-BE97-CAAA0445D22F}" type="pres">
      <dgm:prSet presAssocID="{6BD6320E-3D92-41CF-BF73-8CAD480DA0E8}" presName="wedge2" presStyleLbl="node1" presStyleIdx="1" presStyleCnt="3" custLinFactNeighborX="239" custLinFactNeighborY="6635"/>
      <dgm:spPr/>
    </dgm:pt>
    <dgm:pt modelId="{8C8FA1A7-509A-4CBA-BAB6-7E041AED59C6}" type="pres">
      <dgm:prSet presAssocID="{6BD6320E-3D92-41CF-BF73-8CAD480DA0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55C37E6-34C5-4A87-AEC9-832B17884EE8}" type="pres">
      <dgm:prSet presAssocID="{6BD6320E-3D92-41CF-BF73-8CAD480DA0E8}" presName="wedge3" presStyleLbl="node1" presStyleIdx="2" presStyleCnt="3" custScaleX="99024" custScaleY="101135" custLinFactNeighborX="-1181" custLinFactNeighborY="5162"/>
      <dgm:spPr/>
    </dgm:pt>
    <dgm:pt modelId="{9883A6FE-AA08-49B6-A0F4-DC8E953462B6}" type="pres">
      <dgm:prSet presAssocID="{6BD6320E-3D92-41CF-BF73-8CAD480DA0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CF540002-87E1-4EE7-B2A2-CD13F44A79E1}" type="presOf" srcId="{AA0557D2-BEE5-4F6A-90D3-3CAA2323C0A4}" destId="{8C8FA1A7-509A-4CBA-BAB6-7E041AED59C6}" srcOrd="1" destOrd="0" presId="urn:microsoft.com/office/officeart/2005/8/layout/chart3"/>
    <dgm:cxn modelId="{2DF97912-45C1-4EE4-AA3F-F30AB31E7202}" type="presOf" srcId="{AA0557D2-BEE5-4F6A-90D3-3CAA2323C0A4}" destId="{C2FCA0B9-0AD4-4AAF-BE97-CAAA0445D22F}" srcOrd="0" destOrd="0" presId="urn:microsoft.com/office/officeart/2005/8/layout/chart3"/>
    <dgm:cxn modelId="{54FDF731-F9E8-4B2D-B011-2C2C5DE51E04}" type="presOf" srcId="{6CDBCE1D-0C5B-47F7-B4CC-8826136FADAB}" destId="{355C37E6-34C5-4A87-AEC9-832B17884EE8}" srcOrd="0" destOrd="0" presId="urn:microsoft.com/office/officeart/2005/8/layout/chart3"/>
    <dgm:cxn modelId="{49BF27C2-616C-450C-84DB-13A57FAC7ECC}" type="presOf" srcId="{E4C79E7F-E64C-461A-A1AA-1B3411A6AD6C}" destId="{F27A47F7-2D36-44B5-ACEB-BA16210FA448}" srcOrd="1" destOrd="0" presId="urn:microsoft.com/office/officeart/2005/8/layout/chart3"/>
    <dgm:cxn modelId="{AE3117C8-F45A-4A28-AD82-8B13769BE357}" srcId="{6BD6320E-3D92-41CF-BF73-8CAD480DA0E8}" destId="{E4C79E7F-E64C-461A-A1AA-1B3411A6AD6C}" srcOrd="0" destOrd="0" parTransId="{FB66A06B-64D7-43C3-BFDD-F8AB21F7FF01}" sibTransId="{AF38A287-7D2A-4D07-8F40-D67E86C2E2AA}"/>
    <dgm:cxn modelId="{0CD170CA-6CB3-47DD-B4D6-1E1E9208E6B3}" type="presOf" srcId="{E4C79E7F-E64C-461A-A1AA-1B3411A6AD6C}" destId="{2A6E0453-48AE-422C-9009-1C9B102D03FE}" srcOrd="0" destOrd="0" presId="urn:microsoft.com/office/officeart/2005/8/layout/chart3"/>
    <dgm:cxn modelId="{FC9A51D4-1377-46AB-9DB5-ACE0D5395F62}" type="presOf" srcId="{6CDBCE1D-0C5B-47F7-B4CC-8826136FADAB}" destId="{9883A6FE-AA08-49B6-A0F4-DC8E953462B6}" srcOrd="1" destOrd="0" presId="urn:microsoft.com/office/officeart/2005/8/layout/chart3"/>
    <dgm:cxn modelId="{BFBA1BD5-F137-4709-BFDB-4EBE68073DE5}" type="presOf" srcId="{6BD6320E-3D92-41CF-BF73-8CAD480DA0E8}" destId="{8AC962CC-0EC7-4E16-9122-235FD0349D23}" srcOrd="0" destOrd="0" presId="urn:microsoft.com/office/officeart/2005/8/layout/chart3"/>
    <dgm:cxn modelId="{602550F6-55EC-4FCB-A664-4211CE2817F3}" srcId="{6BD6320E-3D92-41CF-BF73-8CAD480DA0E8}" destId="{AA0557D2-BEE5-4F6A-90D3-3CAA2323C0A4}" srcOrd="1" destOrd="0" parTransId="{D2B6B05C-E180-4E9A-87BE-6D7E4D8CC74E}" sibTransId="{DD4348E0-3932-4D32-A361-449A6BF5D13F}"/>
    <dgm:cxn modelId="{46167CFC-8590-4D4B-958F-8BB342F8AD1F}" srcId="{6BD6320E-3D92-41CF-BF73-8CAD480DA0E8}" destId="{6CDBCE1D-0C5B-47F7-B4CC-8826136FADAB}" srcOrd="2" destOrd="0" parTransId="{3C735484-F62A-4C55-8AE9-1642E6634DB6}" sibTransId="{0F49BB33-5893-4B45-A26F-980440C72143}"/>
    <dgm:cxn modelId="{05C6DC0B-6971-4C55-92E9-C77EA7234975}" type="presParOf" srcId="{8AC962CC-0EC7-4E16-9122-235FD0349D23}" destId="{2A6E0453-48AE-422C-9009-1C9B102D03FE}" srcOrd="0" destOrd="0" presId="urn:microsoft.com/office/officeart/2005/8/layout/chart3"/>
    <dgm:cxn modelId="{9EC98206-6C4A-4466-8848-182E8E9C2A13}" type="presParOf" srcId="{8AC962CC-0EC7-4E16-9122-235FD0349D23}" destId="{F27A47F7-2D36-44B5-ACEB-BA16210FA448}" srcOrd="1" destOrd="0" presId="urn:microsoft.com/office/officeart/2005/8/layout/chart3"/>
    <dgm:cxn modelId="{5E3D362C-5054-4FC3-80CC-B20FB58FDA64}" type="presParOf" srcId="{8AC962CC-0EC7-4E16-9122-235FD0349D23}" destId="{C2FCA0B9-0AD4-4AAF-BE97-CAAA0445D22F}" srcOrd="2" destOrd="0" presId="urn:microsoft.com/office/officeart/2005/8/layout/chart3"/>
    <dgm:cxn modelId="{32A54BF7-17A8-4575-BF74-9E5A79322BAF}" type="presParOf" srcId="{8AC962CC-0EC7-4E16-9122-235FD0349D23}" destId="{8C8FA1A7-509A-4CBA-BAB6-7E041AED59C6}" srcOrd="3" destOrd="0" presId="urn:microsoft.com/office/officeart/2005/8/layout/chart3"/>
    <dgm:cxn modelId="{0C5370C6-8740-4B39-8271-D6FCB850E2D4}" type="presParOf" srcId="{8AC962CC-0EC7-4E16-9122-235FD0349D23}" destId="{355C37E6-34C5-4A87-AEC9-832B17884EE8}" srcOrd="4" destOrd="0" presId="urn:microsoft.com/office/officeart/2005/8/layout/chart3"/>
    <dgm:cxn modelId="{28EAC093-2562-44C0-BBAE-BC634D2E02DE}" type="presParOf" srcId="{8AC962CC-0EC7-4E16-9122-235FD0349D23}" destId="{9883A6FE-AA08-49B6-A0F4-DC8E953462B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E0453-48AE-422C-9009-1C9B102D03FE}">
      <dsp:nvSpPr>
        <dsp:cNvPr id="0" name=""/>
        <dsp:cNvSpPr/>
      </dsp:nvSpPr>
      <dsp:spPr>
        <a:xfrm>
          <a:off x="2265989" y="321488"/>
          <a:ext cx="4374036" cy="4147185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chemeClr val="tx1"/>
              </a:solidFill>
            </a:rPr>
            <a:t>Kognitivní</a:t>
          </a:r>
        </a:p>
      </dsp:txBody>
      <dsp:txXfrm>
        <a:off x="4644111" y="1086742"/>
        <a:ext cx="1484047" cy="1382395"/>
      </dsp:txXfrm>
    </dsp:sp>
    <dsp:sp modelId="{C2FCA0B9-0AD4-4AAF-BE97-CAAA0445D22F}">
      <dsp:nvSpPr>
        <dsp:cNvPr id="0" name=""/>
        <dsp:cNvSpPr/>
      </dsp:nvSpPr>
      <dsp:spPr>
        <a:xfrm>
          <a:off x="2165637" y="444916"/>
          <a:ext cx="4147185" cy="4147185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4013302"/>
                <a:satOff val="-15334"/>
                <a:lumOff val="-15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013302"/>
                <a:satOff val="-15334"/>
                <a:lumOff val="-15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013302"/>
                <a:satOff val="-15334"/>
                <a:lumOff val="-15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Volní</a:t>
          </a:r>
        </a:p>
      </dsp:txBody>
      <dsp:txXfrm>
        <a:off x="3301176" y="3061592"/>
        <a:ext cx="1876107" cy="1283652"/>
      </dsp:txXfrm>
    </dsp:sp>
    <dsp:sp modelId="{355C37E6-34C5-4A87-AEC9-832B17884EE8}">
      <dsp:nvSpPr>
        <dsp:cNvPr id="0" name=""/>
        <dsp:cNvSpPr/>
      </dsp:nvSpPr>
      <dsp:spPr>
        <a:xfrm>
          <a:off x="2185876" y="421381"/>
          <a:ext cx="4106708" cy="4194255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8026603"/>
                <a:satOff val="-30667"/>
                <a:lumOff val="-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8026603"/>
                <a:satOff val="-30667"/>
                <a:lumOff val="-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8026603"/>
                <a:satOff val="-30667"/>
                <a:lumOff val="-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Emocionální</a:t>
          </a:r>
        </a:p>
      </dsp:txBody>
      <dsp:txXfrm>
        <a:off x="2625880" y="1245252"/>
        <a:ext cx="1393347" cy="1398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E0453-48AE-422C-9009-1C9B102D03FE}">
      <dsp:nvSpPr>
        <dsp:cNvPr id="0" name=""/>
        <dsp:cNvSpPr/>
      </dsp:nvSpPr>
      <dsp:spPr>
        <a:xfrm>
          <a:off x="2258131" y="459631"/>
          <a:ext cx="4147185" cy="4147185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kognitivní</a:t>
          </a:r>
        </a:p>
      </dsp:txBody>
      <dsp:txXfrm>
        <a:off x="4512916" y="1224885"/>
        <a:ext cx="1407080" cy="1382395"/>
      </dsp:txXfrm>
    </dsp:sp>
    <dsp:sp modelId="{C2FCA0B9-0AD4-4AAF-BE97-CAAA0445D22F}">
      <dsp:nvSpPr>
        <dsp:cNvPr id="0" name=""/>
        <dsp:cNvSpPr/>
      </dsp:nvSpPr>
      <dsp:spPr>
        <a:xfrm>
          <a:off x="2170967" y="500986"/>
          <a:ext cx="4147185" cy="4147185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4013302"/>
                <a:satOff val="-15334"/>
                <a:lumOff val="-15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013302"/>
                <a:satOff val="-15334"/>
                <a:lumOff val="-15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013302"/>
                <a:satOff val="-15334"/>
                <a:lumOff val="-15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Volní</a:t>
          </a:r>
        </a:p>
      </dsp:txBody>
      <dsp:txXfrm>
        <a:off x="3306505" y="3117662"/>
        <a:ext cx="1876107" cy="1283652"/>
      </dsp:txXfrm>
    </dsp:sp>
    <dsp:sp modelId="{355C37E6-34C5-4A87-AEC9-832B17884EE8}">
      <dsp:nvSpPr>
        <dsp:cNvPr id="0" name=""/>
        <dsp:cNvSpPr/>
      </dsp:nvSpPr>
      <dsp:spPr>
        <a:xfrm>
          <a:off x="1898082" y="216012"/>
          <a:ext cx="4250698" cy="4194255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8026603"/>
                <a:satOff val="-30667"/>
                <a:lumOff val="-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8026603"/>
                <a:satOff val="-30667"/>
                <a:lumOff val="-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8026603"/>
                <a:satOff val="-30667"/>
                <a:lumOff val="-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Emocionální</a:t>
          </a:r>
        </a:p>
      </dsp:txBody>
      <dsp:txXfrm>
        <a:off x="2353514" y="1039884"/>
        <a:ext cx="1442201" cy="1398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E0453-48AE-422C-9009-1C9B102D03FE}">
      <dsp:nvSpPr>
        <dsp:cNvPr id="0" name=""/>
        <dsp:cNvSpPr/>
      </dsp:nvSpPr>
      <dsp:spPr>
        <a:xfrm>
          <a:off x="2282599" y="682542"/>
          <a:ext cx="4147185" cy="4147185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kognitivní</a:t>
          </a:r>
        </a:p>
      </dsp:txBody>
      <dsp:txXfrm>
        <a:off x="4537384" y="1447796"/>
        <a:ext cx="1407080" cy="1382395"/>
      </dsp:txXfrm>
    </dsp:sp>
    <dsp:sp modelId="{C2FCA0B9-0AD4-4AAF-BE97-CAAA0445D22F}">
      <dsp:nvSpPr>
        <dsp:cNvPr id="0" name=""/>
        <dsp:cNvSpPr/>
      </dsp:nvSpPr>
      <dsp:spPr>
        <a:xfrm>
          <a:off x="2232262" y="720082"/>
          <a:ext cx="4147185" cy="4147185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4013302"/>
                <a:satOff val="-15334"/>
                <a:lumOff val="-15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013302"/>
                <a:satOff val="-15334"/>
                <a:lumOff val="-15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013302"/>
                <a:satOff val="-15334"/>
                <a:lumOff val="-15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tx1"/>
              </a:solidFill>
            </a:rPr>
            <a:t>Volní</a:t>
          </a:r>
        </a:p>
      </dsp:txBody>
      <dsp:txXfrm>
        <a:off x="3367801" y="3336758"/>
        <a:ext cx="1876107" cy="1283652"/>
      </dsp:txXfrm>
    </dsp:sp>
    <dsp:sp modelId="{355C37E6-34C5-4A87-AEC9-832B17884EE8}">
      <dsp:nvSpPr>
        <dsp:cNvPr id="0" name=""/>
        <dsp:cNvSpPr/>
      </dsp:nvSpPr>
      <dsp:spPr>
        <a:xfrm>
          <a:off x="2193610" y="635458"/>
          <a:ext cx="4106708" cy="4194255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8026603"/>
                <a:satOff val="-30667"/>
                <a:lumOff val="-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8026603"/>
                <a:satOff val="-30667"/>
                <a:lumOff val="-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8026603"/>
                <a:satOff val="-30667"/>
                <a:lumOff val="-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Emocionální</a:t>
          </a:r>
        </a:p>
      </dsp:txBody>
      <dsp:txXfrm>
        <a:off x="2633615" y="1459330"/>
        <a:ext cx="1393347" cy="1398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1CB8B-3CD8-4454-BCFF-14B7264772B2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2957-6A14-4D53-A490-6C560EEE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16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55078D-FC06-4392-A5C6-58AAA90D76E1}" type="slidenum">
              <a:rPr lang="cs-CZ" altLang="cs-CZ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altLang="cs-CZ">
              <a:latin typeface="Arial" charset="0"/>
              <a:cs typeface="Arial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280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1C62FD-3288-45F1-BD68-B0A3D4DEAEE8}" type="slidenum">
              <a:rPr lang="cs-CZ" altLang="cs-CZ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 altLang="cs-CZ">
              <a:latin typeface="Arial" charset="0"/>
              <a:cs typeface="Arial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569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F2914-5A33-4562-9D84-212E2806D34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3379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lideplayer.cz/slide/3165574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577" y="3228182"/>
            <a:ext cx="8224437" cy="164623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Základní  pojmy psychologie osobnosti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977445" y="3066304"/>
            <a:ext cx="6282980" cy="1096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4. přednáška</a:t>
            </a:r>
          </a:p>
          <a:p>
            <a:pPr>
              <a:defRPr/>
            </a:pPr>
            <a:r>
              <a:rPr lang="cs-CZ" dirty="0"/>
              <a:t>   PhDr. Lenka Emrová, Ph.D.</a:t>
            </a:r>
          </a:p>
        </p:txBody>
      </p:sp>
    </p:spTree>
    <p:extLst>
      <p:ext uri="{BB962C8B-B14F-4D97-AF65-F5344CB8AC3E}">
        <p14:creationId xmlns:p14="http://schemas.microsoft.com/office/powerpoint/2010/main" val="3169327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Psychické jevy</a:t>
            </a:r>
          </a:p>
        </p:txBody>
      </p:sp>
      <p:graphicFrame>
        <p:nvGraphicFramePr>
          <p:cNvPr id="311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496116"/>
              </p:ext>
            </p:extLst>
          </p:nvPr>
        </p:nvGraphicFramePr>
        <p:xfrm>
          <a:off x="0" y="1992046"/>
          <a:ext cx="8686800" cy="4746627"/>
        </p:xfrm>
        <a:graphic>
          <a:graphicData uri="http://schemas.openxmlformats.org/drawingml/2006/table">
            <a:tbl>
              <a:tblPr/>
              <a:tblGrid>
                <a:gridCol w="217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0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2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Kognitivní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poznávací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Emocionální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citové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Konativní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3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Čití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Vnímání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Představování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Myšlení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Vůle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stavy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Paměť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Pozornost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Nálady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Rozhodování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vlastnosti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Schopnosti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Inteligence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Temperament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Charakter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81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Vlastnosti osobnosti</a:t>
            </a:r>
          </a:p>
        </p:txBody>
      </p:sp>
      <p:sp>
        <p:nvSpPr>
          <p:cNvPr id="147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Kognitivní vlastnosti osobnosti – </a:t>
            </a:r>
            <a:r>
              <a:rPr lang="cs-CZ" altLang="cs-CZ" b="1">
                <a:solidFill>
                  <a:schemeClr val="folHlink"/>
                </a:solidFill>
              </a:rPr>
              <a:t>schopnosti</a:t>
            </a:r>
          </a:p>
          <a:p>
            <a:r>
              <a:rPr lang="cs-CZ" altLang="cs-CZ"/>
              <a:t>Emocionální vlastnosti osobnosti – </a:t>
            </a:r>
          </a:p>
          <a:p>
            <a:pPr>
              <a:buFontTx/>
              <a:buNone/>
            </a:pPr>
            <a:r>
              <a:rPr lang="cs-CZ" altLang="cs-CZ"/>
              <a:t>	</a:t>
            </a:r>
            <a:r>
              <a:rPr lang="cs-CZ" altLang="cs-CZ" b="1">
                <a:solidFill>
                  <a:schemeClr val="folHlink"/>
                </a:solidFill>
              </a:rPr>
              <a:t>temperament</a:t>
            </a:r>
          </a:p>
          <a:p>
            <a:r>
              <a:rPr lang="cs-CZ" altLang="cs-CZ"/>
              <a:t>Konativní vlastnosti osobnosti –</a:t>
            </a:r>
          </a:p>
          <a:p>
            <a:pPr>
              <a:buFontTx/>
              <a:buNone/>
            </a:pPr>
            <a:r>
              <a:rPr lang="cs-CZ" altLang="cs-CZ"/>
              <a:t>	</a:t>
            </a:r>
            <a:r>
              <a:rPr lang="cs-CZ" altLang="cs-CZ" b="1">
                <a:solidFill>
                  <a:schemeClr val="folHlink"/>
                </a:solidFill>
              </a:rPr>
              <a:t>charakter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3534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Schopnosti</a:t>
            </a:r>
          </a:p>
        </p:txBody>
      </p:sp>
      <p:sp>
        <p:nvSpPr>
          <p:cNvPr id="148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Jsou kognitivní vlastnosti osobnosti</a:t>
            </a:r>
          </a:p>
          <a:p>
            <a:pPr>
              <a:lnSpc>
                <a:spcPct val="90000"/>
              </a:lnSpc>
            </a:pPr>
            <a:r>
              <a:rPr lang="cs-CZ" altLang="cs-CZ">
                <a:solidFill>
                  <a:schemeClr val="folHlink"/>
                </a:solidFill>
              </a:rPr>
              <a:t>Obecné a trvalé předpoklady</a:t>
            </a:r>
            <a:r>
              <a:rPr lang="cs-CZ" altLang="cs-CZ"/>
              <a:t> pro získávání vědomostí a dovedností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Aktuálně se projevují poznávacími procesy</a:t>
            </a:r>
          </a:p>
          <a:p>
            <a:pPr>
              <a:lnSpc>
                <a:spcPct val="90000"/>
              </a:lnSpc>
            </a:pPr>
            <a:r>
              <a:rPr lang="cs-CZ" altLang="cs-CZ"/>
              <a:t>Jsou předpokladem výkonu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Vznikají učením na základě </a:t>
            </a:r>
            <a:r>
              <a:rPr lang="cs-CZ" altLang="cs-CZ">
                <a:solidFill>
                  <a:schemeClr val="folHlink"/>
                </a:solidFill>
              </a:rPr>
              <a:t>vloh</a:t>
            </a:r>
            <a:r>
              <a:rPr lang="cs-CZ" altLang="cs-CZ"/>
              <a:t> (biologický vrozený předpoklad pro utváření schopností)</a:t>
            </a:r>
          </a:p>
          <a:p>
            <a:pPr>
              <a:lnSpc>
                <a:spcPct val="90000"/>
              </a:lnSpc>
            </a:pPr>
            <a:r>
              <a:rPr lang="cs-CZ" altLang="cs-CZ">
                <a:solidFill>
                  <a:schemeClr val="folHlink"/>
                </a:solidFill>
              </a:rPr>
              <a:t>Obecné = inteligence</a:t>
            </a:r>
          </a:p>
          <a:p>
            <a:pPr>
              <a:lnSpc>
                <a:spcPct val="90000"/>
              </a:lnSpc>
            </a:pPr>
            <a:r>
              <a:rPr lang="cs-CZ" altLang="cs-CZ">
                <a:solidFill>
                  <a:schemeClr val="folHlink"/>
                </a:solidFill>
              </a:rPr>
              <a:t>Speciální – umělecké, sportovní, řečnické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242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Posuzování  schopností – </a:t>
            </a:r>
            <a:r>
              <a:rPr lang="cs-CZ" sz="4000">
                <a:solidFill>
                  <a:schemeClr val="folHlink"/>
                </a:solidFill>
              </a:rPr>
              <a:t>inteligence IQ</a:t>
            </a:r>
          </a:p>
        </p:txBody>
      </p:sp>
      <p:sp>
        <p:nvSpPr>
          <p:cNvPr id="149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Schopnost správně  (rychle a přesně vnímat, myslet a reagovat). Soubor schopností: verbální, neverbální, numerická</a:t>
            </a:r>
          </a:p>
          <a:p>
            <a:r>
              <a:rPr lang="cs-CZ" altLang="cs-CZ"/>
              <a:t>Vrozená – neverbální složka inteligence 80%</a:t>
            </a:r>
          </a:p>
          <a:p>
            <a:r>
              <a:rPr lang="cs-CZ" altLang="cs-CZ"/>
              <a:t>Získaná – naučená, verbální – 20%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0549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714" y="188913"/>
            <a:ext cx="7500937" cy="1320800"/>
          </a:xfrm>
        </p:spPr>
        <p:txBody>
          <a:bodyPr/>
          <a:lstStyle/>
          <a:p>
            <a:r>
              <a:rPr lang="cs-CZ"/>
              <a:t>Pásma inteligenčního kvocientu</a:t>
            </a:r>
          </a:p>
        </p:txBody>
      </p:sp>
      <p:graphicFrame>
        <p:nvGraphicFramePr>
          <p:cNvPr id="10384" name="Group 1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629998"/>
              </p:ext>
            </p:extLst>
          </p:nvPr>
        </p:nvGraphicFramePr>
        <p:xfrm>
          <a:off x="150811" y="1509713"/>
          <a:ext cx="10268196" cy="5440364"/>
        </p:xfrm>
        <a:graphic>
          <a:graphicData uri="http://schemas.openxmlformats.org/drawingml/2006/table">
            <a:tbl>
              <a:tblPr/>
              <a:tblGrid>
                <a:gridCol w="342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2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2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Pásmo IQ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zastoupení v populaci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Nad 130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Vysoký nadprůměr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– 130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Výrazný nadprůměr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110 - 120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Lehký nadprůměr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90 - 110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80 - 90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Lehký podprůměr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– 80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Výrazný podprůměr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7 %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50 - 70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Lehká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35 - 50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Středně těžká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20 - 35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Těžká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 20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Hluboká mentální retardace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0580" name="AutoShape 73"/>
          <p:cNvSpPr>
            <a:spLocks/>
          </p:cNvSpPr>
          <p:nvPr/>
        </p:nvSpPr>
        <p:spPr bwMode="auto">
          <a:xfrm>
            <a:off x="7896225" y="4221163"/>
            <a:ext cx="215900" cy="2087562"/>
          </a:xfrm>
          <a:prstGeom prst="rightBrace">
            <a:avLst>
              <a:gd name="adj1" fmla="val 8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50581" name="Text Box 74"/>
          <p:cNvSpPr txBox="1">
            <a:spLocks noChangeArrowheads="1"/>
          </p:cNvSpPr>
          <p:nvPr/>
        </p:nvSpPr>
        <p:spPr bwMode="auto">
          <a:xfrm>
            <a:off x="8380413" y="4960938"/>
            <a:ext cx="513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/>
              <a:t>2 %</a:t>
            </a:r>
          </a:p>
        </p:txBody>
      </p:sp>
    </p:spTree>
    <p:extLst>
      <p:ext uri="{BB962C8B-B14F-4D97-AF65-F5344CB8AC3E}">
        <p14:creationId xmlns:p14="http://schemas.microsoft.com/office/powerpoint/2010/main" val="192738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Temperament</a:t>
            </a:r>
          </a:p>
        </p:txBody>
      </p:sp>
      <p:sp>
        <p:nvSpPr>
          <p:cNvPr id="151554" name="Rectangle 3"/>
          <p:cNvSpPr>
            <a:spLocks noGrp="1" noChangeArrowheads="1"/>
          </p:cNvSpPr>
          <p:nvPr>
            <p:ph idx="1"/>
          </p:nvPr>
        </p:nvSpPr>
        <p:spPr>
          <a:xfrm>
            <a:off x="409978" y="2128234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>
                <a:solidFill>
                  <a:schemeClr val="folHlink"/>
                </a:solidFill>
              </a:rPr>
              <a:t>Emocionální psychická vlastnost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Soubor vlastností, které se projevují způsobem vzniku, délky trvání, průběhu citových procesů a jejich výrazu</a:t>
            </a:r>
          </a:p>
          <a:p>
            <a:pPr>
              <a:lnSpc>
                <a:spcPct val="80000"/>
              </a:lnSpc>
            </a:pPr>
            <a:r>
              <a:rPr lang="cs-CZ" altLang="cs-CZ" sz="2800" dirty="0">
                <a:solidFill>
                  <a:schemeClr val="folHlink"/>
                </a:solidFill>
              </a:rPr>
              <a:t>80% zděděné</a:t>
            </a:r>
            <a:r>
              <a:rPr lang="cs-CZ" altLang="cs-CZ" sz="2800" dirty="0"/>
              <a:t>: </a:t>
            </a:r>
            <a:r>
              <a:rPr lang="cs-CZ" altLang="cs-CZ" sz="1600" dirty="0"/>
              <a:t>agresivita, alkoholismus, autismus, deprese, empatie, aktivita, odolnost vůči stresu, tradicionalismus, plachost, slabá vůle, dominance, vzrušivost, vzteklost, orientace na lidi, předměty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Co ovlivňuje temperament: </a:t>
            </a:r>
            <a:r>
              <a:rPr lang="cs-CZ" altLang="cs-CZ" sz="1400" dirty="0"/>
              <a:t>podněty, možnost si hrát, možnost vyjadřovat afekty, přítomnost rodičů, přítomnost dalších dětí, přirozené vyjadřování emocí v rodině, míra kontroly – meze, disciplína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Částečně se mění i v průběhu vývoje – manifestní, latentní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C000"/>
                </a:solidFill>
              </a:rPr>
              <a:t>Nesnažte se lidi měnit</a:t>
            </a:r>
            <a:endParaRPr lang="cs-CZ" altLang="cs-CZ" sz="28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45845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87" y="398089"/>
            <a:ext cx="7345362" cy="1320800"/>
          </a:xfrm>
        </p:spPr>
        <p:txBody>
          <a:bodyPr/>
          <a:lstStyle/>
          <a:p>
            <a:r>
              <a:rPr lang="cs-CZ" sz="4000" dirty="0"/>
              <a:t>Druhy temperamentů od raných Řeků po dnešní dobu</a:t>
            </a:r>
          </a:p>
        </p:txBody>
      </p:sp>
      <p:graphicFrame>
        <p:nvGraphicFramePr>
          <p:cNvPr id="14449" name="Group 1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322730"/>
              </p:ext>
            </p:extLst>
          </p:nvPr>
        </p:nvGraphicFramePr>
        <p:xfrm>
          <a:off x="119287" y="1718889"/>
          <a:ext cx="8352928" cy="5139111"/>
        </p:xfrm>
        <a:graphic>
          <a:graphicData uri="http://schemas.openxmlformats.org/drawingml/2006/table">
            <a:tbl>
              <a:tblPr/>
              <a:tblGrid>
                <a:gridCol w="1670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3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zdroj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mytologie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vzduch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oheň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země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Hippokrates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melancholik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cholerik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flegmatik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sangvinik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I.P. Pavlov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slabý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Silný nevyrovnaný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pohyblivý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Silný, vyrovnaný, nepohyblivý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Silný, vyrovnaný, pohyblivý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7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H. Eysenck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Labilní introvert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Labilní extrovert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Stabilní introvert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Stabilní extrovert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Kretschmer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asthenický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atletický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pyknický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Jung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myslící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intuitivní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vnímavý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citový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Myers, Briggs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Ex/In 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Smyslový/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Intuitivní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Myslící/Citový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Pozorující/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usuzující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Sociální styly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expresivní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vedoucí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analytický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přátelský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Blanchard</a:t>
                      </a:r>
                    </a:p>
                  </a:txBody>
                  <a:tcPr marL="96520" marR="965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delegující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ovlivňující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účasný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směňující</a:t>
                      </a:r>
                    </a:p>
                  </a:txBody>
                  <a:tcPr marL="96520" marR="965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392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</a:t>
            </a:r>
          </a:p>
        </p:txBody>
      </p:sp>
      <p:sp>
        <p:nvSpPr>
          <p:cNvPr id="153602" name="Rectangle 3"/>
          <p:cNvSpPr>
            <a:spLocks noGrp="1" noChangeArrowheads="1"/>
          </p:cNvSpPr>
          <p:nvPr>
            <p:ph idx="1"/>
          </p:nvPr>
        </p:nvSpPr>
        <p:spPr>
          <a:xfrm>
            <a:off x="395332" y="2253042"/>
            <a:ext cx="8229600" cy="4997450"/>
          </a:xfrm>
        </p:spPr>
        <p:txBody>
          <a:bodyPr/>
          <a:lstStyle/>
          <a:p>
            <a:r>
              <a:rPr lang="cs-CZ" altLang="cs-CZ" sz="2800" dirty="0" err="1"/>
              <a:t>Nonkognitivní</a:t>
            </a:r>
            <a:r>
              <a:rPr lang="cs-CZ" altLang="cs-CZ" sz="2800" dirty="0"/>
              <a:t> vlastnost osobnosti, která se projevuje v jednání člověka</a:t>
            </a:r>
          </a:p>
          <a:p>
            <a:r>
              <a:rPr lang="cs-CZ" altLang="cs-CZ" sz="2800" dirty="0"/>
              <a:t>Projevuje se ve vztazích člověka ke skutečnosti: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práci, činnosti</a:t>
            </a:r>
            <a:r>
              <a:rPr lang="cs-CZ" altLang="cs-CZ" dirty="0"/>
              <a:t> – pracovitost, lenost, svědomitost, pečlivost, vytrvalost, odpovědnost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lidem</a:t>
            </a:r>
            <a:r>
              <a:rPr lang="cs-CZ" altLang="cs-CZ" dirty="0"/>
              <a:t> – uctivost, vulgárnost, věrnost, takt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sobě samému</a:t>
            </a:r>
            <a:r>
              <a:rPr lang="cs-CZ" altLang="cs-CZ" dirty="0"/>
              <a:t> – lhostejnost, namyšlenost, skromnost, náročnost, sebeláska</a:t>
            </a:r>
          </a:p>
          <a:p>
            <a:pPr lvl="2"/>
            <a:r>
              <a:rPr lang="cs-CZ" altLang="cs-CZ" b="1" dirty="0">
                <a:solidFill>
                  <a:schemeClr val="folHlink"/>
                </a:solidFill>
              </a:rPr>
              <a:t>Vztahy k věcem</a:t>
            </a:r>
            <a:r>
              <a:rPr lang="cs-CZ" altLang="cs-CZ" dirty="0"/>
              <a:t> – šetrnost, hrabivost, </a:t>
            </a:r>
            <a:r>
              <a:rPr lang="cs-CZ" altLang="cs-CZ" dirty="0" err="1"/>
              <a:t>ohleduplnost,nedbalost</a:t>
            </a:r>
            <a:r>
              <a:rPr lang="cs-CZ" altLang="cs-CZ" dirty="0"/>
              <a:t>, povrchnost</a:t>
            </a:r>
          </a:p>
          <a:p>
            <a:r>
              <a:rPr lang="cs-CZ" altLang="cs-CZ" dirty="0"/>
              <a:t>získaná</a:t>
            </a:r>
          </a:p>
          <a:p>
            <a:pPr lvl="2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8935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Nadpis 1"/>
          <p:cNvSpPr>
            <a:spLocks noGrp="1"/>
          </p:cNvSpPr>
          <p:nvPr>
            <p:ph type="ctrTitle"/>
          </p:nvPr>
        </p:nvSpPr>
        <p:spPr>
          <a:xfrm>
            <a:off x="1426068" y="2907519"/>
            <a:ext cx="7116763" cy="1470025"/>
          </a:xfrm>
        </p:spPr>
        <p:txBody>
          <a:bodyPr/>
          <a:lstStyle/>
          <a:p>
            <a:r>
              <a:rPr lang="cs-CZ" altLang="cs-CZ" dirty="0">
                <a:ea typeface="Trebuchet MS" pitchFamily="34" charset="0"/>
                <a:cs typeface="Trebuchet MS" pitchFamily="34" charset="0"/>
              </a:rPr>
              <a:t>Emoce</a:t>
            </a:r>
            <a:br>
              <a:rPr lang="cs-CZ" altLang="cs-CZ" dirty="0">
                <a:ea typeface="Trebuchet MS" pitchFamily="34" charset="0"/>
                <a:cs typeface="Trebuchet MS" pitchFamily="34" charset="0"/>
              </a:rPr>
            </a:br>
            <a:endParaRPr lang="cs-CZ" altLang="cs-CZ" sz="2400" dirty="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4776788"/>
            <a:ext cx="7116763" cy="86201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 err="1"/>
              <a:t>Emovere</a:t>
            </a:r>
            <a:r>
              <a:rPr lang="cs-CZ" dirty="0"/>
              <a:t> = vyrušit, narušit (Machač)</a:t>
            </a:r>
          </a:p>
          <a:p>
            <a:pPr>
              <a:defRPr/>
            </a:pPr>
            <a:r>
              <a:rPr lang="cs-CZ" dirty="0" err="1"/>
              <a:t>Motio</a:t>
            </a:r>
            <a:r>
              <a:rPr lang="cs-CZ" dirty="0"/>
              <a:t> = pohyb - zahrnuje i fyziologickou reakci (</a:t>
            </a:r>
            <a:r>
              <a:rPr lang="cs-CZ" dirty="0" err="1"/>
              <a:t>Nakonečný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66820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ea typeface="Trebuchet MS" pitchFamily="34" charset="0"/>
                <a:cs typeface="Trebuchet MS" pitchFamily="34" charset="0"/>
              </a:rPr>
              <a:t>Teorie a</a:t>
            </a:r>
            <a:r>
              <a:rPr lang="cs-CZ" altLang="cs-CZ">
                <a:ea typeface="Trebuchet MS" pitchFamily="34" charset="0"/>
                <a:cs typeface="Trebuchet MS" pitchFamily="34" charset="0"/>
              </a:rPr>
              <a:t> terminologie v oblasti emocí</a:t>
            </a:r>
            <a:endParaRPr lang="en-US" altLang="cs-CZ" sz="300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1700214"/>
            <a:ext cx="5105400" cy="4530725"/>
          </a:xfrm>
        </p:spPr>
        <p:txBody>
          <a:bodyPr rtlCol="0">
            <a:normAutofit fontScale="92500" lnSpcReduction="10000"/>
          </a:bodyPr>
          <a:lstStyle/>
          <a:p>
            <a:pPr marL="495300" indent="-495300">
              <a:buNone/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Emoce</a:t>
            </a: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komplexní psychické jevy;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obtížné definovat – pro jejich subjektivitu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fylogeneticky vznikly jako evaluační systém, který měl usnadnit adekvátní reakci na významné podněty z vnějšího a vnitřního prostředí.</a:t>
            </a:r>
          </a:p>
          <a:p>
            <a:pPr marL="495300" indent="-495300">
              <a:buFont typeface="Wingdings 2" charset="2"/>
              <a:buChar char=""/>
              <a:defRPr/>
            </a:pPr>
            <a:r>
              <a:rPr lang="cs-CZ" altLang="cs-CZ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Centrum emocí – limbický systém a amygdala</a:t>
            </a:r>
          </a:p>
          <a:p>
            <a:pPr marL="495300" indent="-495300">
              <a:buFontTx/>
              <a:buChar char="-"/>
              <a:defRPr/>
            </a:pPr>
            <a:endParaRPr lang="cs-CZ" altLang="cs-CZ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95300" indent="-495300">
              <a:buFontTx/>
              <a:buChar char="-"/>
              <a:defRPr/>
            </a:pPr>
            <a:endParaRPr lang="cs-CZ" altLang="cs-CZ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95300" indent="-495300">
              <a:lnSpc>
                <a:spcPct val="80000"/>
              </a:lnSpc>
              <a:buNone/>
              <a:defRPr/>
            </a:pPr>
            <a:br>
              <a:rPr lang="cs-CZ" altLang="cs-CZ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1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77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Osobnost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uspořádaný, organický celek, struktura složek, které mají různé funkce, ale nefungují izolovaně, ale systémově, integrovaně, ovlivňují se, podmiňují a tím se jejich fungování konkretizuje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 jednota vlastností a procesů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Relativně stálá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Projevuje se v interakci s okolím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Neustále se vyvíjí na základě interakcí vrozeného a naučeného</a:t>
            </a:r>
          </a:p>
          <a:p>
            <a:pPr>
              <a:buNone/>
              <a:defRPr/>
            </a:pPr>
            <a:r>
              <a:rPr lang="cs-CZ" altLang="cs-CZ" sz="2800" b="1" dirty="0">
                <a:solidFill>
                  <a:schemeClr val="folHlink"/>
                </a:solidFill>
              </a:rPr>
              <a:t>Statika osobnosti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vlastnosti osobnosti (schopnosti, temperament, charakter)</a:t>
            </a:r>
          </a:p>
          <a:p>
            <a:pPr>
              <a:buNone/>
              <a:defRPr/>
            </a:pPr>
            <a:r>
              <a:rPr lang="cs-CZ" altLang="cs-CZ" sz="2800" b="1" dirty="0">
                <a:solidFill>
                  <a:schemeClr val="folHlink"/>
                </a:solidFill>
              </a:rPr>
              <a:t>Dynamika osobnosti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motivační vlastnosti – potřeby, hodnoty, zájmy, postoje</a:t>
            </a:r>
          </a:p>
        </p:txBody>
      </p:sp>
    </p:spTree>
    <p:extLst>
      <p:ext uri="{BB962C8B-B14F-4D97-AF65-F5344CB8AC3E}">
        <p14:creationId xmlns:p14="http://schemas.microsoft.com/office/powerpoint/2010/main" val="557000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1" name="Picture 2" descr="Výsledek obrázku pro limbický systém a amygdal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4825" y="404814"/>
            <a:ext cx="699135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7926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FFC000"/>
                </a:solidFill>
                <a:ea typeface="Trebuchet MS" pitchFamily="34" charset="0"/>
                <a:cs typeface="Trebuchet MS" pitchFamily="34" charset="0"/>
              </a:rPr>
              <a:t>Emoce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 2" charset="2"/>
              <a:buChar char="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Emoce je prvním a spontánním citovým vyjádřením </a:t>
            </a:r>
          </a:p>
          <a:p>
            <a:pPr>
              <a:lnSpc>
                <a:spcPct val="80000"/>
              </a:lnSpc>
              <a:buFont typeface="Wingdings 2" charset="2"/>
              <a:buChar char="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našeho vztahu ke světu v následujících polaritách: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altLang="cs-CZ" sz="2800" b="1" dirty="0">
                <a:solidFill>
                  <a:srgbClr val="FFC000"/>
                </a:solidFill>
              </a:rPr>
              <a:t>Přitažlivost/odpor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altLang="cs-CZ" sz="2800" b="1" dirty="0">
                <a:solidFill>
                  <a:srgbClr val="FFC000"/>
                </a:solidFill>
              </a:rPr>
              <a:t>Příjemné/nepříjemné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cs-CZ" altLang="cs-CZ" sz="2800" b="1" dirty="0">
                <a:solidFill>
                  <a:srgbClr val="FFC000"/>
                </a:solidFill>
              </a:rPr>
              <a:t>Napětí/uvolnění</a:t>
            </a:r>
          </a:p>
          <a:p>
            <a:pPr>
              <a:lnSpc>
                <a:spcPct val="80000"/>
              </a:lnSpc>
              <a:buFont typeface="Wingdings 2" charset="2"/>
              <a:buChar char="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které provází fyziologické změny a motorické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projevy (mimika, gestikulace)</a:t>
            </a:r>
          </a:p>
          <a:p>
            <a:pPr>
              <a:buFont typeface="Wingdings 2" charset="2"/>
              <a:buChar char="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jsou to stavy určité pohotovosti a zaměřenosti (např. láska, strach aj.) </a:t>
            </a:r>
          </a:p>
          <a:p>
            <a:pPr>
              <a:buFont typeface="Wingdings 2" charset="2"/>
              <a:buChar char="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lze u nich zjišťovat </a:t>
            </a:r>
            <a:r>
              <a:rPr lang="cs-CZ" sz="2800" b="1" dirty="0">
                <a:solidFill>
                  <a:srgbClr val="FFC000"/>
                </a:solidFill>
              </a:rPr>
              <a:t>směr</a:t>
            </a: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přibližování či vzdalování, </a:t>
            </a:r>
            <a:r>
              <a:rPr lang="cs-CZ" sz="2800" b="1" dirty="0">
                <a:solidFill>
                  <a:srgbClr val="FFC000"/>
                </a:solidFill>
              </a:rPr>
              <a:t>intenzitu a čas trvání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alt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alt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407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>
                <a:ea typeface="Trebuchet MS" pitchFamily="34" charset="0"/>
                <a:cs typeface="Trebuchet MS" pitchFamily="34" charset="0"/>
              </a:rPr>
              <a:t>Teorie a</a:t>
            </a:r>
            <a:r>
              <a:rPr lang="cs-CZ" altLang="cs-CZ">
                <a:ea typeface="Trebuchet MS" pitchFamily="34" charset="0"/>
                <a:cs typeface="Trebuchet MS" pitchFamily="34" charset="0"/>
              </a:rPr>
              <a:t> terminologie v oblasti emocí</a:t>
            </a:r>
            <a:endParaRPr lang="en-US" altLang="cs-CZ" sz="300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1143000"/>
            <a:ext cx="5105400" cy="5087938"/>
          </a:xfrm>
        </p:spPr>
        <p:txBody>
          <a:bodyPr rtlCol="0">
            <a:normAutofit lnSpcReduction="10000"/>
          </a:bodyPr>
          <a:lstStyle/>
          <a:p>
            <a:pPr marL="495300" indent="-495300">
              <a:buNone/>
              <a:defRPr/>
            </a:pPr>
            <a:endParaRPr lang="cs-CZ" alt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altLang="cs-CZ" sz="3000" b="1" dirty="0">
                <a:solidFill>
                  <a:srgbClr val="FFC000"/>
                </a:solidFill>
              </a:rPr>
              <a:t>Složky emocí </a:t>
            </a: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subjektivní prožitek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obsahující jak afektivní (</a:t>
            </a:r>
            <a:r>
              <a:rPr lang="cs-CZ" altLang="cs-CZ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libé-nelibé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tak kognitivní hodnocení (významu situace a vlastních možností ji zvládat),</a:t>
            </a:r>
          </a:p>
          <a:p>
            <a:pPr marL="763588" lvl="1" indent="-419100">
              <a:buFont typeface="Wingdings 2" charset="2"/>
              <a:buChar char=""/>
              <a:defRPr/>
            </a:pPr>
            <a:endParaRPr lang="cs-CZ" alt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tělesné změny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(spojené se změnami v autonomní a neurální aktivaci), </a:t>
            </a:r>
          </a:p>
          <a:p>
            <a:pPr marL="763588" lvl="1" indent="-419100">
              <a:buFont typeface="Wingdings 2" charset="2"/>
              <a:buChar char=""/>
              <a:defRPr/>
            </a:pPr>
            <a:endParaRPr lang="cs-CZ" alt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emocionální výraz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marL="763588" lvl="1" indent="-419100">
              <a:buNone/>
              <a:defRPr/>
            </a:pPr>
            <a:endParaRPr lang="cs-CZ" alt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63588" lvl="1" indent="-419100">
              <a:buFont typeface="Wingdings 2" charset="2"/>
              <a:buChar char=""/>
              <a:defRPr/>
            </a:pPr>
            <a:r>
              <a:rPr lang="cs-CZ" altLang="cs-CZ" sz="2000" b="1" dirty="0">
                <a:solidFill>
                  <a:schemeClr val="tx2"/>
                </a:solidFill>
              </a:rPr>
              <a:t>připravenost k jednání</a:t>
            </a:r>
            <a:r>
              <a:rPr lang="cs-CZ" altLang="cs-CZ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(jako stav aktivace i tendence ke specifickému jednání).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0771" name="Picture 2" descr="Výsledek obrázku pro limbický systém a amygd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04063" y="2492376"/>
            <a:ext cx="2963862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6349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Vlastnosti emocí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708525"/>
          </a:xfrm>
        </p:spPr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Subjektivita  - zcela individuální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Univerzalita - 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ejsou vázány na specifické smyslové orgány, a proto se jeví obtížná i jejich lokalizace v těle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Intenzita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Polarita – radost x smutek, láska x nenávist  	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stenické – příjemné, dodávají energii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astenické – nepříjemné, zpomalují a brzdí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Ambivalence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Aktuálnost – neopakovatelnost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Nakažlivost </a:t>
            </a:r>
          </a:p>
          <a:p>
            <a:pPr marL="0" indent="0">
              <a:buNone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29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Dělení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2"/>
                </a:solidFill>
              </a:rPr>
              <a:t>Podle hierarchie je dělí na: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a)nižší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vyskytují se u lidí i na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subhumánní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úrovni, jsou spojeny s uspokojováním základních potřeb;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b) vyšší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(specificky lidské, podmíněné sociálně) rozlišujeme zde city 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sociální, etické, estetické a intelektuální. Jsou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vulnerabilnější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než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niţší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city, směřují mimo osobu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kvyšším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cílům a zájmům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08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Dělení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2"/>
                </a:solidFill>
              </a:rPr>
              <a:t>Podle základního přízvuku:</a:t>
            </a:r>
          </a:p>
          <a:p>
            <a:pPr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libé</a:t>
            </a:r>
          </a:p>
          <a:p>
            <a:pPr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nelibé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tx2"/>
                </a:solidFill>
              </a:rPr>
              <a:t>Podle vlivu na svého nositele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a) stenické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mobilizující 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hněv,zlost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aktivizují člověka, zvýrazňují energii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</a:rPr>
              <a:t>b) astenické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demobilizující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(smutek), pasivní emoce, inaktivují člověka</a:t>
            </a:r>
          </a:p>
        </p:txBody>
      </p:sp>
    </p:spTree>
    <p:extLst>
      <p:ext uri="{BB962C8B-B14F-4D97-AF65-F5344CB8AC3E}">
        <p14:creationId xmlns:p14="http://schemas.microsoft.com/office/powerpoint/2010/main" val="1006735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Dělení emocí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Podle intenzity a časového průběhu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Afekty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City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Nálady</a:t>
            </a:r>
          </a:p>
          <a:p>
            <a:pPr marL="800100" lvl="1" indent="-342900">
              <a:buFont typeface="Wingdings 2" charset="2"/>
              <a:buAutoNum type="alphaLcParenR"/>
              <a:defRPr/>
            </a:pPr>
            <a:r>
              <a:rPr lang="cs-CZ" dirty="0">
                <a:solidFill>
                  <a:schemeClr val="tx2"/>
                </a:solidFill>
              </a:rPr>
              <a:t>Vášně</a:t>
            </a:r>
          </a:p>
          <a:p>
            <a:pPr marL="457200" lvl="1" indent="0">
              <a:buNone/>
              <a:defRPr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02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2"/>
          <p:cNvSpPr>
            <a:spLocks noGrp="1" noChangeArrowheads="1"/>
          </p:cNvSpPr>
          <p:nvPr>
            <p:ph type="title"/>
          </p:nvPr>
        </p:nvSpPr>
        <p:spPr>
          <a:xfrm>
            <a:off x="209192" y="832858"/>
            <a:ext cx="7124700" cy="923925"/>
          </a:xfrm>
        </p:spPr>
        <p:txBody>
          <a:bodyPr/>
          <a:lstStyle/>
          <a:p>
            <a:r>
              <a:rPr lang="cs-CZ" altLang="cs-CZ" dirty="0">
                <a:ea typeface="Trebuchet MS" pitchFamily="34" charset="0"/>
                <a:cs typeface="Trebuchet MS" pitchFamily="34" charset="0"/>
              </a:rPr>
              <a:t>Základní emoce podle </a:t>
            </a:r>
            <a:r>
              <a:rPr lang="cs-CZ" altLang="cs-CZ" dirty="0" err="1">
                <a:ea typeface="Trebuchet MS" pitchFamily="34" charset="0"/>
                <a:cs typeface="Trebuchet MS" pitchFamily="34" charset="0"/>
              </a:rPr>
              <a:t>Ekmana</a:t>
            </a:r>
            <a:endParaRPr lang="cs-CZ" altLang="cs-CZ" dirty="0"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09192" y="1988423"/>
            <a:ext cx="8229600" cy="5256212"/>
          </a:xfrm>
        </p:spPr>
        <p:txBody>
          <a:bodyPr rtlCol="0">
            <a:normAutofit lnSpcReduction="10000"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Hněv</a:t>
            </a:r>
            <a:r>
              <a:rPr lang="cs-CZ" altLang="cs-CZ" sz="2800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reakcí na nespravedlnost, frustraci, ohrožení, nejintenzivnější, vyžaduje největší sebekontrolu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Strach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vyvolaný určitou jasně danou situací, konkrétní událostí, upozorňuje na riziko, umožňuje předvídat, mívá nejkratší trvání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Úzkost – nemá jednoznačný spouštěcí faktor, průběh a konec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Fobie – trvalý, neúměrný, iracionální strach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Radost</a:t>
            </a:r>
            <a:r>
              <a:rPr lang="cs-CZ" altLang="cs-CZ" sz="2800" dirty="0">
                <a:solidFill>
                  <a:srgbClr val="800000"/>
                </a:solidFill>
              </a:rPr>
              <a:t> 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vede k uvolnění a snižuje práh ostražitosti, v literatuře se objevuje 17x méně, má různě dlouhé trvání a intenzitu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Smutek</a:t>
            </a:r>
            <a:r>
              <a:rPr lang="cs-CZ" altLang="cs-CZ" sz="2800" dirty="0">
                <a:solidFill>
                  <a:schemeClr val="tx2"/>
                </a:solidFill>
              </a:rPr>
              <a:t> 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reakce na zklamání, ztrátu, nedostatek, odmítnutí, má nejdelší trvání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Stud</a:t>
            </a:r>
            <a:r>
              <a:rPr lang="cs-CZ" altLang="cs-CZ" sz="2800" dirty="0">
                <a:solidFill>
                  <a:schemeClr val="tx2"/>
                </a:solidFill>
              </a:rPr>
              <a:t> 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reakcí na osobní nedokonalost, často nemá konkrétní podnět, blízký emoci strachu</a:t>
            </a:r>
          </a:p>
          <a:p>
            <a:pPr>
              <a:buFont typeface="Wingdings 2" charset="2"/>
              <a:buChar char=""/>
              <a:defRPr/>
            </a:pPr>
            <a:r>
              <a:rPr lang="cs-CZ" altLang="cs-CZ" sz="2800" b="1" u="sng" dirty="0">
                <a:solidFill>
                  <a:schemeClr val="tx2"/>
                </a:solidFill>
              </a:rPr>
              <a:t>Překvapení</a:t>
            </a:r>
          </a:p>
          <a:p>
            <a:pPr>
              <a:buNone/>
              <a:defRPr/>
            </a:pP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364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Nálady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citové stavy slabé intenzity a dlouhého trvání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Vytvářejí určité „pozadí“, na němž se jako „figura“ odlišují jednotlivé kvality prožívání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nostalgie (teskná touha), splín (pocit životní únavy), skleslost (sklíčenost), rozmrzelost, útočnost, podrážděnost a další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51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Vášně</a:t>
            </a:r>
          </a:p>
        </p:txBody>
      </p:sp>
      <p:sp>
        <p:nvSpPr>
          <p:cNvPr id="1689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Silné citové vztahy </a:t>
            </a:r>
          </a:p>
          <a:p>
            <a:r>
              <a:rPr lang="cs-CZ" altLang="cs-CZ"/>
              <a:t> „silný citový vztah ovládající člověka“. </a:t>
            </a:r>
          </a:p>
          <a:p>
            <a:r>
              <a:rPr lang="cs-CZ" altLang="cs-CZ"/>
              <a:t>Významně ovlivňují myšlení a činnost člověka, např. vášeň sběratelská, cestovatelská aj. </a:t>
            </a:r>
          </a:p>
          <a:p>
            <a:r>
              <a:rPr lang="cs-CZ" altLang="cs-CZ"/>
              <a:t>jsou spjaté s hodnotovým systémem jedince a projevují se velmi intenzivně a dlouhodobě)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51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Osobnost</a:t>
            </a:r>
          </a:p>
        </p:txBody>
      </p:sp>
      <p:sp>
        <p:nvSpPr>
          <p:cNvPr id="1392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Psychologové osobnosti se snaží </a:t>
            </a:r>
          </a:p>
          <a:p>
            <a:pPr lvl="1"/>
            <a:r>
              <a:rPr lang="cs-CZ"/>
              <a:t>Popsat a vysvětlit individuální rozdíly mezi lidmi</a:t>
            </a:r>
          </a:p>
          <a:p>
            <a:pPr lvl="1"/>
            <a:r>
              <a:rPr lang="cs-CZ"/>
              <a:t>Vytvořit integrovaný popis celé osobnosti</a:t>
            </a:r>
          </a:p>
          <a:p>
            <a:pPr lvl="1"/>
            <a:endParaRPr lang="cs-CZ"/>
          </a:p>
          <a:p>
            <a:pPr lvl="1"/>
            <a:endParaRPr lang="cs-CZ"/>
          </a:p>
        </p:txBody>
      </p:sp>
      <p:pic>
        <p:nvPicPr>
          <p:cNvPr id="13926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1088" y="3716338"/>
            <a:ext cx="54737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7381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Afekty</a:t>
            </a:r>
            <a:br>
              <a:rPr lang="cs-CZ" altLang="cs-CZ">
                <a:ea typeface="Trebuchet MS" pitchFamily="34" charset="0"/>
                <a:cs typeface="Trebuchet MS" pitchFamily="34" charset="0"/>
              </a:rPr>
            </a:br>
            <a:r>
              <a:rPr lang="cs-CZ" altLang="cs-CZ">
                <a:solidFill>
                  <a:schemeClr val="tx2"/>
                </a:solidFill>
                <a:ea typeface="Trebuchet MS" pitchFamily="34" charset="0"/>
                <a:cs typeface="Trebuchet MS" pitchFamily="34" charset="0"/>
              </a:rPr>
              <a:t>afficere - ovlivnit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náhlé krátkodobé citové reakce vysoké intenzity, jsou to emoce v užším slova smyslu mající negativní vliv na regulaci činnosti a chování jedince. 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 afektů jsou silně nápadné  změny v motorice, verbálním projevu a vegetativních funkcí. 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afektivita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= pohotovost k emočním reakcím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02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a typeface="Trebuchet MS" pitchFamily="34" charset="0"/>
                <a:cs typeface="Trebuchet MS" pitchFamily="34" charset="0"/>
              </a:rPr>
              <a:t>Vyšší 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citové stavy, které vyplývají z prožívání hodnot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Dělíme je na vyšší city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kognitivní (intelektuální),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mravní,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sociální  </a:t>
            </a:r>
          </a:p>
          <a:p>
            <a:pPr lvl="1">
              <a:buFont typeface="Wingdings 2" charset="2"/>
              <a:buChar char=""/>
              <a:defRPr/>
            </a:pPr>
            <a:r>
              <a:rPr lang="cs-CZ" dirty="0">
                <a:solidFill>
                  <a:schemeClr val="tx2"/>
                </a:solidFill>
              </a:rPr>
              <a:t>estetické.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souvisí s charakterem, jehož profil je vyjádřením hierarchie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hodnot, v němž jsou vyšší city úzce spjaty se světovým názorem. </a:t>
            </a:r>
          </a:p>
          <a:p>
            <a:pPr>
              <a:buFont typeface="Wingdings 2" charset="2"/>
              <a:buChar char="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jejich formování se uplatňují individuální zážitky, ale i vlivy výchovy a vzdělávání. </a:t>
            </a:r>
          </a:p>
          <a:p>
            <a:pPr>
              <a:buFont typeface="Wingdings 2" charset="2"/>
              <a:buChar char="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9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Chceme-li osobnost poznat, je nutné vědět</a:t>
            </a:r>
          </a:p>
        </p:txBody>
      </p:sp>
      <p:sp>
        <p:nvSpPr>
          <p:cNvPr id="1402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Jak člověk vypadá – tělesná konstituce</a:t>
            </a:r>
          </a:p>
          <a:p>
            <a:r>
              <a:rPr lang="cs-CZ"/>
              <a:t>Jaká je jeho dynamika – temperament</a:t>
            </a:r>
          </a:p>
          <a:p>
            <a:r>
              <a:rPr lang="cs-CZ"/>
              <a:t>Co chce a nechce – zaměřenost – motivace</a:t>
            </a:r>
          </a:p>
          <a:p>
            <a:r>
              <a:rPr lang="cs-CZ"/>
              <a:t>Co umí a dovede – schopnosti, znalosti, dovednosti </a:t>
            </a:r>
          </a:p>
          <a:p>
            <a:r>
              <a:rPr lang="cs-CZ"/>
              <a:t>Jaký je, jakou má morálku – charakter</a:t>
            </a:r>
          </a:p>
          <a:p>
            <a:r>
              <a:rPr lang="cs-CZ"/>
              <a:t>Odkud a kam jde – životní dráha osobnosti</a:t>
            </a:r>
          </a:p>
          <a:p>
            <a:r>
              <a:rPr lang="cs-CZ"/>
              <a:t>Jak jsou složky uspořádány – integrita osobnosti </a:t>
            </a:r>
          </a:p>
        </p:txBody>
      </p:sp>
    </p:spTree>
    <p:extLst>
      <p:ext uri="{BB962C8B-B14F-4D97-AF65-F5344CB8AC3E}">
        <p14:creationId xmlns:p14="http://schemas.microsoft.com/office/powerpoint/2010/main" val="301854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Psychické jevy – funkce lidské psychiky</a:t>
            </a:r>
          </a:p>
        </p:txBody>
      </p:sp>
      <p:sp>
        <p:nvSpPr>
          <p:cNvPr id="141314" name="Zástupný symbol pro text 3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Obecná psychologie </a:t>
            </a:r>
          </a:p>
        </p:txBody>
      </p:sp>
      <p:sp>
        <p:nvSpPr>
          <p:cNvPr id="141315" name="Zástupný symbol pro obsah 4"/>
          <p:cNvSpPr>
            <a:spLocks noGrp="1"/>
          </p:cNvSpPr>
          <p:nvPr>
            <p:ph sz="half" idx="2"/>
          </p:nvPr>
        </p:nvSpPr>
        <p:spPr>
          <a:xfrm>
            <a:off x="2133601" y="2736851"/>
            <a:ext cx="3090863" cy="3305175"/>
          </a:xfrm>
        </p:spPr>
        <p:txBody>
          <a:bodyPr/>
          <a:lstStyle/>
          <a:p>
            <a:r>
              <a:rPr lang="cs-CZ"/>
              <a:t>Vymezuje předmět </a:t>
            </a:r>
          </a:p>
          <a:p>
            <a:r>
              <a:rPr lang="cs-CZ"/>
              <a:t>Poskytuje základní pojmový aparát</a:t>
            </a:r>
          </a:p>
          <a:p>
            <a:r>
              <a:rPr lang="cs-CZ"/>
              <a:t>Vymezuje základní pojmy</a:t>
            </a:r>
          </a:p>
        </p:txBody>
      </p:sp>
      <p:sp>
        <p:nvSpPr>
          <p:cNvPr id="14131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391151" y="2160588"/>
            <a:ext cx="3090863" cy="576262"/>
          </a:xfrm>
        </p:spPr>
        <p:txBody>
          <a:bodyPr>
            <a:normAutofit fontScale="92500"/>
          </a:bodyPr>
          <a:lstStyle/>
          <a:p>
            <a:r>
              <a:rPr lang="cs-CZ"/>
              <a:t>Psychologie osobnosti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391151" y="2736851"/>
            <a:ext cx="3090863" cy="3305175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Definuje osobnost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Zabývá se teoriemi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čeho se skládá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funguje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ji lze poznat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Proč se člověk chová právě takto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lze ovlivnit chování člověka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1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7B9899"/>
                </a:solidFill>
              </a:rPr>
              <a:t>Psychické jevy</a:t>
            </a:r>
          </a:p>
        </p:txBody>
      </p:sp>
      <p:graphicFrame>
        <p:nvGraphicFramePr>
          <p:cNvPr id="311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454662"/>
              </p:ext>
            </p:extLst>
          </p:nvPr>
        </p:nvGraphicFramePr>
        <p:xfrm>
          <a:off x="0" y="1834166"/>
          <a:ext cx="10419008" cy="5123769"/>
        </p:xfrm>
        <a:graphic>
          <a:graphicData uri="http://schemas.openxmlformats.org/drawingml/2006/table">
            <a:tbl>
              <a:tblPr/>
              <a:tblGrid>
                <a:gridCol w="2604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8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1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4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38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Kognitivní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Poznávací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Emocionální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citové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Konativní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Čití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Vnímání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Představování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Myšlení a řeč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Vůle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4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Stavy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Paměť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Pozornost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Nálady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Rozhodování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Vlastnosti</a:t>
                      </a:r>
                    </a:p>
                  </a:txBody>
                  <a:tcPr marL="96520" marR="96520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Schopnosti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Inteligence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Temperament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Charakter</a:t>
                      </a:r>
                    </a:p>
                  </a:txBody>
                  <a:tcPr marL="96520" marR="96520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psychické jevy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809849"/>
              </p:ext>
            </p:extLst>
          </p:nvPr>
        </p:nvGraphicFramePr>
        <p:xfrm>
          <a:off x="-579237" y="1834166"/>
          <a:ext cx="8805664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Obdélník 7"/>
          <p:cNvSpPr/>
          <p:nvPr/>
        </p:nvSpPr>
        <p:spPr>
          <a:xfrm>
            <a:off x="6319840" y="2187575"/>
            <a:ext cx="1906587" cy="315118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43364" name="TextovéPole 4"/>
          <p:cNvSpPr txBox="1">
            <a:spLocks noChangeArrowheads="1"/>
          </p:cNvSpPr>
          <p:nvPr/>
        </p:nvSpPr>
        <p:spPr bwMode="auto">
          <a:xfrm>
            <a:off x="6464302" y="2187575"/>
            <a:ext cx="17621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b="1" dirty="0"/>
              <a:t>Čití</a:t>
            </a:r>
          </a:p>
          <a:p>
            <a:pPr>
              <a:spcBef>
                <a:spcPct val="20000"/>
              </a:spcBef>
            </a:pPr>
            <a:r>
              <a:rPr lang="cs-CZ" b="1" dirty="0"/>
              <a:t>Vnímání</a:t>
            </a:r>
          </a:p>
          <a:p>
            <a:pPr>
              <a:spcBef>
                <a:spcPct val="20000"/>
              </a:spcBef>
            </a:pPr>
            <a:r>
              <a:rPr lang="cs-CZ" b="1" dirty="0"/>
              <a:t>Představování</a:t>
            </a:r>
          </a:p>
          <a:p>
            <a:pPr>
              <a:spcBef>
                <a:spcPct val="20000"/>
              </a:spcBef>
            </a:pPr>
            <a:r>
              <a:rPr lang="cs-CZ" b="1" dirty="0"/>
              <a:t>Myšlení a řeč</a:t>
            </a: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464302" y="3536759"/>
            <a:ext cx="1336675" cy="153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Paměť</a:t>
            </a:r>
          </a:p>
          <a:p>
            <a:pPr>
              <a:spcBef>
                <a:spcPct val="20000"/>
              </a:spcBef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Pozornost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Schopnosti</a:t>
            </a:r>
          </a:p>
          <a:p>
            <a:pPr>
              <a:defRPr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Inteligence</a:t>
            </a:r>
          </a:p>
        </p:txBody>
      </p:sp>
    </p:spTree>
    <p:extLst>
      <p:ext uri="{BB962C8B-B14F-4D97-AF65-F5344CB8AC3E}">
        <p14:creationId xmlns:p14="http://schemas.microsoft.com/office/powerpoint/2010/main" val="2370808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Emocionální psychické jevy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349684"/>
              </p:ext>
            </p:extLst>
          </p:nvPr>
        </p:nvGraphicFramePr>
        <p:xfrm>
          <a:off x="4183869" y="1920875"/>
          <a:ext cx="8805664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4387" name="Obdélník 2"/>
          <p:cNvSpPr>
            <a:spLocks noChangeArrowheads="1"/>
          </p:cNvSpPr>
          <p:nvPr/>
        </p:nvSpPr>
        <p:spPr bwMode="auto">
          <a:xfrm>
            <a:off x="4487215" y="2447925"/>
            <a:ext cx="936625" cy="701675"/>
          </a:xfrm>
          <a:prstGeom prst="rect">
            <a:avLst/>
          </a:prstGeom>
          <a:solidFill>
            <a:srgbClr val="885444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/>
              <a:t>Emoce</a:t>
            </a:r>
          </a:p>
          <a:p>
            <a:pPr>
              <a:spcBef>
                <a:spcPct val="20000"/>
              </a:spcBef>
            </a:pPr>
            <a:r>
              <a:rPr lang="cs-CZ"/>
              <a:t>City</a:t>
            </a:r>
          </a:p>
        </p:txBody>
      </p:sp>
      <p:sp>
        <p:nvSpPr>
          <p:cNvPr id="144388" name="Obdélník 5"/>
          <p:cNvSpPr>
            <a:spLocks noChangeArrowheads="1"/>
          </p:cNvSpPr>
          <p:nvPr/>
        </p:nvSpPr>
        <p:spPr bwMode="auto">
          <a:xfrm>
            <a:off x="4487215" y="3320066"/>
            <a:ext cx="901700" cy="368300"/>
          </a:xfrm>
          <a:prstGeom prst="rect">
            <a:avLst/>
          </a:prstGeom>
          <a:solidFill>
            <a:srgbClr val="88544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dirty="0"/>
              <a:t>Nálady</a:t>
            </a:r>
          </a:p>
        </p:txBody>
      </p:sp>
      <p:sp>
        <p:nvSpPr>
          <p:cNvPr id="144389" name="Obdélník 6"/>
          <p:cNvSpPr>
            <a:spLocks noChangeArrowheads="1"/>
          </p:cNvSpPr>
          <p:nvPr/>
        </p:nvSpPr>
        <p:spPr bwMode="auto">
          <a:xfrm>
            <a:off x="3775845" y="3858832"/>
            <a:ext cx="1613070" cy="369332"/>
          </a:xfrm>
          <a:prstGeom prst="rect">
            <a:avLst/>
          </a:prstGeom>
          <a:solidFill>
            <a:srgbClr val="88544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dirty="0"/>
              <a:t>Temperament</a:t>
            </a:r>
          </a:p>
        </p:txBody>
      </p:sp>
    </p:spTree>
    <p:extLst>
      <p:ext uri="{BB962C8B-B14F-4D97-AF65-F5344CB8AC3E}">
        <p14:creationId xmlns:p14="http://schemas.microsoft.com/office/powerpoint/2010/main" val="332493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Volní psychické jevy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675283"/>
              </p:ext>
            </p:extLst>
          </p:nvPr>
        </p:nvGraphicFramePr>
        <p:xfrm>
          <a:off x="1775520" y="1228180"/>
          <a:ext cx="8805664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2640013" y="5732464"/>
            <a:ext cx="1871662" cy="7207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Vůle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rozhodování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7751763" y="5662614"/>
            <a:ext cx="1873250" cy="7905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Charakter</a:t>
            </a:r>
          </a:p>
        </p:txBody>
      </p:sp>
    </p:spTree>
    <p:extLst>
      <p:ext uri="{BB962C8B-B14F-4D97-AF65-F5344CB8AC3E}">
        <p14:creationId xmlns:p14="http://schemas.microsoft.com/office/powerpoint/2010/main" val="2546696757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5</TotalTime>
  <Words>1429</Words>
  <Application>Microsoft Office PowerPoint</Application>
  <PresentationFormat>Širokoúhlá obrazovka</PresentationFormat>
  <Paragraphs>326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Trebuchet MS</vt:lpstr>
      <vt:lpstr>Wingdings 2</vt:lpstr>
      <vt:lpstr>Wingdings 3</vt:lpstr>
      <vt:lpstr>Berlín</vt:lpstr>
      <vt:lpstr>Základní  pojmy psychologie osobnosti </vt:lpstr>
      <vt:lpstr>Osobnost</vt:lpstr>
      <vt:lpstr>Osobnost</vt:lpstr>
      <vt:lpstr>Chceme-li osobnost poznat, je nutné vědět</vt:lpstr>
      <vt:lpstr>Psychické jevy – funkce lidské psychiky</vt:lpstr>
      <vt:lpstr>Psychické jevy</vt:lpstr>
      <vt:lpstr>Kognitivní psychické jevy</vt:lpstr>
      <vt:lpstr>Emocionální psychické jevy</vt:lpstr>
      <vt:lpstr>Volní psychické jevy</vt:lpstr>
      <vt:lpstr>Psychické jevy</vt:lpstr>
      <vt:lpstr>Vlastnosti osobnosti</vt:lpstr>
      <vt:lpstr>Schopnosti</vt:lpstr>
      <vt:lpstr>Posuzování  schopností – inteligence IQ</vt:lpstr>
      <vt:lpstr>Pásma inteligenčního kvocientu</vt:lpstr>
      <vt:lpstr>Temperament</vt:lpstr>
      <vt:lpstr>Druhy temperamentů od raných Řeků po dnešní dobu</vt:lpstr>
      <vt:lpstr>Charakter</vt:lpstr>
      <vt:lpstr>Emoce </vt:lpstr>
      <vt:lpstr>Teorie a terminologie v oblasti emocí</vt:lpstr>
      <vt:lpstr>Prezentace aplikace PowerPoint</vt:lpstr>
      <vt:lpstr>Emoce</vt:lpstr>
      <vt:lpstr>Teorie a terminologie v oblasti emocí</vt:lpstr>
      <vt:lpstr>Vlastnosti emocí</vt:lpstr>
      <vt:lpstr>Dělení emocí</vt:lpstr>
      <vt:lpstr>Dělení emocí</vt:lpstr>
      <vt:lpstr>Dělení emocí</vt:lpstr>
      <vt:lpstr>Základní emoce podle Ekmana</vt:lpstr>
      <vt:lpstr>Nálady</vt:lpstr>
      <vt:lpstr>Vášně</vt:lpstr>
      <vt:lpstr>Afekty afficere - ovlivnit</vt:lpstr>
      <vt:lpstr>Vyšší city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 pojmy psychologie osobnosti </dc:title>
  <dc:creator>Lenka</dc:creator>
  <cp:lastModifiedBy>Emrova, Lenka</cp:lastModifiedBy>
  <cp:revision>2</cp:revision>
  <dcterms:created xsi:type="dcterms:W3CDTF">2020-10-28T14:11:44Z</dcterms:created>
  <dcterms:modified xsi:type="dcterms:W3CDTF">2023-10-20T08:55:38Z</dcterms:modified>
</cp:coreProperties>
</file>