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74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54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115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00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951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5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18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76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9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26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63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87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5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8701F-3B70-46EA-A37A-6F6108142A4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6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apzXGEbZht0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Experiment" TargetMode="External"/><Relationship Id="rId2" Type="http://schemas.openxmlformats.org/officeDocument/2006/relationships/hyperlink" Target="http://cs.wikipedia.org/wiki/Psychologi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cs.wikipedia.org/w/index.php?title=Mate%C5%99sk%C3%A1_l%C3%A1ska&amp;action=edit&amp;redlink=1" TargetMode="External"/><Relationship Id="rId4" Type="http://schemas.openxmlformats.org/officeDocument/2006/relationships/hyperlink" Target="http://cs.wikipedia.org/wiki/Makak_rhes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3600" y="2700338"/>
            <a:ext cx="7778750" cy="182721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PhDr. Lenka Emrová, Ph.D.</a:t>
            </a:r>
            <a:br>
              <a:rPr lang="cs-CZ" dirty="0"/>
            </a:br>
            <a:r>
              <a:rPr lang="cs-CZ" dirty="0"/>
              <a:t>5. přednáška</a:t>
            </a:r>
          </a:p>
        </p:txBody>
      </p:sp>
      <p:sp>
        <p:nvSpPr>
          <p:cNvPr id="172034" name="TextovéPole 1"/>
          <p:cNvSpPr txBox="1">
            <a:spLocks noChangeArrowheads="1"/>
          </p:cNvSpPr>
          <p:nvPr/>
        </p:nvSpPr>
        <p:spPr bwMode="auto">
          <a:xfrm>
            <a:off x="4656138" y="908050"/>
            <a:ext cx="1770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400" b="1">
                <a:solidFill>
                  <a:srgbClr val="FFC000"/>
                </a:solidFill>
                <a:latin typeface="Trebuchet MS" pitchFamily="34" charset="0"/>
              </a:rPr>
              <a:t>SOCIO</a:t>
            </a:r>
          </a:p>
        </p:txBody>
      </p:sp>
    </p:spTree>
    <p:extLst>
      <p:ext uri="{BB962C8B-B14F-4D97-AF65-F5344CB8AC3E}">
        <p14:creationId xmlns:p14="http://schemas.microsoft.com/office/powerpoint/2010/main" val="311857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Nadpis 2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Kongruence - soulad</a:t>
            </a:r>
          </a:p>
        </p:txBody>
      </p:sp>
      <p:sp>
        <p:nvSpPr>
          <p:cNvPr id="181250" name="Zástupný symbol pro obsah 3"/>
          <p:cNvSpPr>
            <a:spLocks noGrp="1"/>
          </p:cNvSpPr>
          <p:nvPr>
            <p:ph sz="half" idx="1"/>
          </p:nvPr>
        </p:nvSpPr>
        <p:spPr>
          <a:xfrm>
            <a:off x="1724025" y="1700213"/>
            <a:ext cx="4102100" cy="3448050"/>
          </a:xfrm>
        </p:spPr>
        <p:txBody>
          <a:bodyPr/>
          <a:lstStyle/>
          <a:p>
            <a:r>
              <a:rPr lang="cs-CZ"/>
              <a:t>Výchova ovlivňuje náš rozum – být hodný, rozumný, dělat dobrá promyšlená rozhodnutí</a:t>
            </a:r>
          </a:p>
          <a:p>
            <a:r>
              <a:rPr lang="cs-CZ"/>
              <a:t>Úsudky, nálepky, kategorie</a:t>
            </a:r>
          </a:p>
          <a:p>
            <a:r>
              <a:rPr lang="cs-CZ"/>
              <a:t>Předsudky, soudy, přesvědčení, automatismy</a:t>
            </a:r>
          </a:p>
          <a:p>
            <a:r>
              <a:rPr lang="cs-CZ"/>
              <a:t>Černobílé vidění</a:t>
            </a:r>
          </a:p>
          <a:p>
            <a:r>
              <a:rPr lang="cs-CZ"/>
              <a:t>Zbavujeme se odpovědnosti</a:t>
            </a:r>
          </a:p>
        </p:txBody>
      </p:sp>
      <p:sp>
        <p:nvSpPr>
          <p:cNvPr id="181251" name="Zástupný symbol pro obsah 4"/>
          <p:cNvSpPr>
            <a:spLocks noGrp="1"/>
          </p:cNvSpPr>
          <p:nvPr>
            <p:ph sz="half" idx="2"/>
          </p:nvPr>
        </p:nvSpPr>
        <p:spPr>
          <a:xfrm>
            <a:off x="6024563" y="1709738"/>
            <a:ext cx="4102100" cy="3448050"/>
          </a:xfrm>
        </p:spPr>
        <p:txBody>
          <a:bodyPr/>
          <a:lstStyle/>
          <a:p>
            <a:r>
              <a:rPr lang="cs-CZ"/>
              <a:t>Odpojení od svých pocitů a potřeb</a:t>
            </a:r>
          </a:p>
          <a:p>
            <a:r>
              <a:rPr lang="cs-CZ"/>
              <a:t>Dělat to, co chtějí druzí</a:t>
            </a:r>
          </a:p>
          <a:p>
            <a:pPr lvl="1"/>
            <a:r>
              <a:rPr lang="cs-CZ"/>
              <a:t>Raději máme představu syna, než syna samotného</a:t>
            </a:r>
          </a:p>
          <a:p>
            <a:r>
              <a:rPr lang="cs-CZ"/>
              <a:t>Konat nikoli být</a:t>
            </a:r>
          </a:p>
          <a:p>
            <a:r>
              <a:rPr lang="cs-CZ"/>
              <a:t>Mít strach z konfliktů – být poslušný, se snahou zalíbit se</a:t>
            </a:r>
          </a:p>
          <a:p>
            <a:r>
              <a:rPr lang="cs-CZ"/>
              <a:t>Mít masky – maškarní bál</a:t>
            </a:r>
          </a:p>
        </p:txBody>
      </p:sp>
      <p:pic>
        <p:nvPicPr>
          <p:cNvPr id="181252" name="Picture 2" descr="http://t3.gstatic.com/images?q=tbn:ANd9GcRqUliYhngB6EzpAOu81j9VhEaZBAxYw-TQWJkki2h09ZECqP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2038" y="4797425"/>
            <a:ext cx="13382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090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Konflikt rolí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92314" y="1773239"/>
            <a:ext cx="7407275" cy="4319587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Vnitřní konflikt subjektu role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když je na člověka kladeno více nároků od různých lidí (co se ode mne očekává??? Komu vyhovět???)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Konflikt mezi nositeli téže role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pokud  si člověk není jistý obsahem své role. Od každého se očekává něco jiného. Nejsou jasné informace.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Konflikt mezi rolemi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když plníme více rolí a jejich očekávání jsou v rozporu.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Konflikt role–osobnost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„hraní role“ je v rozporu s osobnostními dispozicemi či postoji nebo hodnotami jedince. </a:t>
            </a:r>
          </a:p>
        </p:txBody>
      </p:sp>
    </p:spTree>
    <p:extLst>
      <p:ext uri="{BB962C8B-B14F-4D97-AF65-F5344CB8AC3E}">
        <p14:creationId xmlns:p14="http://schemas.microsoft.com/office/powerpoint/2010/main" val="313098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Nadpis 6"/>
          <p:cNvSpPr>
            <a:spLocks noGrp="1"/>
          </p:cNvSpPr>
          <p:nvPr>
            <p:ph type="title"/>
          </p:nvPr>
        </p:nvSpPr>
        <p:spPr>
          <a:xfrm>
            <a:off x="2133601" y="609601"/>
            <a:ext cx="6348413" cy="874713"/>
          </a:xfrm>
        </p:spPr>
        <p:txBody>
          <a:bodyPr/>
          <a:lstStyle/>
          <a:p>
            <a:r>
              <a:rPr lang="cs-CZ"/>
              <a:t>Sociální role</a:t>
            </a:r>
          </a:p>
        </p:txBody>
      </p:sp>
      <p:sp>
        <p:nvSpPr>
          <p:cNvPr id="183298" name="Zástupný symbol pro text 7"/>
          <p:cNvSpPr>
            <a:spLocks noGrp="1"/>
          </p:cNvSpPr>
          <p:nvPr>
            <p:ph type="body" idx="1"/>
          </p:nvPr>
        </p:nvSpPr>
        <p:spPr>
          <a:xfrm>
            <a:off x="1992314" y="1484313"/>
            <a:ext cx="3089275" cy="576262"/>
          </a:xfrm>
        </p:spPr>
        <p:txBody>
          <a:bodyPr/>
          <a:lstStyle/>
          <a:p>
            <a:r>
              <a:rPr lang="cs-CZ" dirty="0"/>
              <a:t>Role zdravotníka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Profesionál – odborník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domácí půdě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Každodenní záležitost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Nebývá emočně zaangažovaný/á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Vyšší sociální statut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Poskytuje pomoc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Nese odpovědnost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Vstupuje do intimního prostoru rodičky/pacienta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330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5235575" y="1450976"/>
            <a:ext cx="3441700" cy="576263"/>
          </a:xfrm>
        </p:spPr>
        <p:txBody>
          <a:bodyPr/>
          <a:lstStyle/>
          <a:p>
            <a:r>
              <a:rPr lang="cs-CZ"/>
              <a:t>Role rodičky/pacienta</a:t>
            </a:r>
          </a:p>
        </p:txBody>
      </p:sp>
      <p:sp>
        <p:nvSpPr>
          <p:cNvPr id="18330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5391151" y="2736851"/>
            <a:ext cx="3090863" cy="3305175"/>
          </a:xfrm>
        </p:spPr>
        <p:txBody>
          <a:bodyPr/>
          <a:lstStyle/>
          <a:p>
            <a:r>
              <a:rPr lang="cs-CZ" dirty="0"/>
              <a:t>Laik</a:t>
            </a:r>
          </a:p>
          <a:p>
            <a:r>
              <a:rPr lang="cs-CZ" dirty="0"/>
              <a:t>Vstupuje na „cizí“ půdu</a:t>
            </a:r>
          </a:p>
          <a:p>
            <a:r>
              <a:rPr lang="cs-CZ" dirty="0"/>
              <a:t>Výjimečná událost, nová a neznámá</a:t>
            </a:r>
          </a:p>
          <a:p>
            <a:r>
              <a:rPr lang="cs-CZ" dirty="0"/>
              <a:t>Emočně zaangažovaná/ý</a:t>
            </a:r>
          </a:p>
          <a:p>
            <a:r>
              <a:rPr lang="cs-CZ" dirty="0"/>
              <a:t>Závislá/ý, odkázaná/ý</a:t>
            </a:r>
          </a:p>
        </p:txBody>
      </p:sp>
      <p:sp>
        <p:nvSpPr>
          <p:cNvPr id="183302" name="TextovéPole 11"/>
          <p:cNvSpPr txBox="1">
            <a:spLocks noChangeArrowheads="1"/>
          </p:cNvSpPr>
          <p:nvPr/>
        </p:nvSpPr>
        <p:spPr bwMode="auto">
          <a:xfrm>
            <a:off x="3924301" y="2124075"/>
            <a:ext cx="2428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C000"/>
                </a:solidFill>
                <a:latin typeface="Trebuchet MS" pitchFamily="34" charset="0"/>
              </a:rPr>
              <a:t>ASYMETRICKÝ VZTAH</a:t>
            </a:r>
          </a:p>
        </p:txBody>
      </p:sp>
    </p:spTree>
    <p:extLst>
      <p:ext uri="{BB962C8B-B14F-4D97-AF65-F5344CB8AC3E}">
        <p14:creationId xmlns:p14="http://schemas.microsoft.com/office/powerpoint/2010/main" val="3765233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Typologie rodičky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991544" y="1628800"/>
            <a:ext cx="3657600" cy="4929336"/>
          </a:xfrm>
          <a:solidFill>
            <a:srgbClr val="FFC000"/>
          </a:solidFill>
          <a:ln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noAutofit/>
          </a:bodyPr>
          <a:lstStyle/>
          <a:p>
            <a:pPr marL="82296" indent="0" algn="ctr">
              <a:spcAft>
                <a:spcPts val="0"/>
              </a:spcAft>
              <a:buNone/>
              <a:defRPr/>
            </a:pPr>
            <a:r>
              <a:rPr lang="cs-CZ" sz="2800" dirty="0">
                <a:solidFill>
                  <a:srgbClr val="FF6600"/>
                </a:solidFill>
              </a:rPr>
              <a:t>Typologie současné rodičky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Žena 30 – 34 let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Minimálně SŠ vzdělaná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město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Často svobodná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Těhotenství je plánované a chtěné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807968" y="2221260"/>
            <a:ext cx="3606552" cy="3744416"/>
          </a:xfrm>
          <a:solidFill>
            <a:schemeClr val="tx1">
              <a:lumMod val="75000"/>
            </a:schemeClr>
          </a:solidFill>
        </p:spPr>
        <p:txBody>
          <a:bodyPr rtlCol="0"/>
          <a:lstStyle/>
          <a:p>
            <a:pPr marL="82296" indent="0" algn="ctr">
              <a:spcAft>
                <a:spcPts val="0"/>
              </a:spcAft>
              <a:buNone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Typologie rodičky </a:t>
            </a:r>
          </a:p>
          <a:p>
            <a:pPr marL="82296" indent="0" algn="ctr">
              <a:spcAft>
                <a:spcPts val="0"/>
              </a:spcAft>
              <a:buNone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60. - 90. léta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Žena 20 – 24 let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Vyučená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Vdaná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Těhotenství je neplánované, často nechtěné</a:t>
            </a:r>
          </a:p>
        </p:txBody>
      </p:sp>
    </p:spTree>
    <p:extLst>
      <p:ext uri="{BB962C8B-B14F-4D97-AF65-F5344CB8AC3E}">
        <p14:creationId xmlns:p14="http://schemas.microsoft.com/office/powerpoint/2010/main" val="140455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Osobnost současné rodičky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Zralá žena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Samostatná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Nezávislá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Informovaná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Má životní zkušenosti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Asertivní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Zvyklá o sobě rozhodovat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Mít vše pod kontrolou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Ví, co chce a jde si za tím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frustraci spíše reaguje útokem, než útěkem</a:t>
            </a:r>
          </a:p>
        </p:txBody>
      </p:sp>
    </p:spTree>
    <p:extLst>
      <p:ext uri="{BB962C8B-B14F-4D97-AF65-F5344CB8AC3E}">
        <p14:creationId xmlns:p14="http://schemas.microsoft.com/office/powerpoint/2010/main" val="4102288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>
            <a:normAutofit/>
          </a:bodyPr>
          <a:lstStyle/>
          <a:p>
            <a:r>
              <a:rPr lang="cs-CZ"/>
              <a:t>2 typy žen – dvojí přístup k těhotenství a mateřství</a:t>
            </a:r>
          </a:p>
        </p:txBody>
      </p:sp>
      <p:sp>
        <p:nvSpPr>
          <p:cNvPr id="186370" name="Zástupný symbol pro obsah 3"/>
          <p:cNvSpPr>
            <a:spLocks noGrp="1"/>
          </p:cNvSpPr>
          <p:nvPr>
            <p:ph sz="half" idx="1"/>
          </p:nvPr>
        </p:nvSpPr>
        <p:spPr>
          <a:xfrm>
            <a:off x="2133600" y="2160589"/>
            <a:ext cx="3087688" cy="3881437"/>
          </a:xfrm>
        </p:spPr>
        <p:txBody>
          <a:bodyPr/>
          <a:lstStyle/>
          <a:p>
            <a:r>
              <a:rPr lang="cs-CZ"/>
              <a:t>Výkonově orientovaná</a:t>
            </a:r>
          </a:p>
          <a:p>
            <a:pPr lvl="1"/>
            <a:r>
              <a:rPr lang="cs-CZ"/>
              <a:t>Logická</a:t>
            </a:r>
          </a:p>
          <a:p>
            <a:pPr lvl="1"/>
            <a:r>
              <a:rPr lang="cs-CZ"/>
              <a:t>Potřeba podat výkon</a:t>
            </a:r>
          </a:p>
          <a:p>
            <a:pPr lvl="1"/>
            <a:r>
              <a:rPr lang="cs-CZ"/>
              <a:t>Neselhat</a:t>
            </a:r>
          </a:p>
          <a:p>
            <a:pPr lvl="1"/>
            <a:r>
              <a:rPr lang="cs-CZ"/>
              <a:t>Strach z bolesti a emocionálních projevů</a:t>
            </a:r>
          </a:p>
          <a:p>
            <a:pPr lvl="1"/>
            <a:r>
              <a:rPr lang="cs-CZ"/>
              <a:t>Strategie zvládání stresu zaměřená na racionální řešení</a:t>
            </a:r>
          </a:p>
        </p:txBody>
      </p:sp>
      <p:sp>
        <p:nvSpPr>
          <p:cNvPr id="186371" name="Zástupný symbol pro obsah 4"/>
          <p:cNvSpPr>
            <a:spLocks noGrp="1"/>
          </p:cNvSpPr>
          <p:nvPr>
            <p:ph sz="half" idx="2"/>
          </p:nvPr>
        </p:nvSpPr>
        <p:spPr>
          <a:xfrm>
            <a:off x="5307013" y="2160589"/>
            <a:ext cx="4316412" cy="4708525"/>
          </a:xfrm>
        </p:spPr>
        <p:txBody>
          <a:bodyPr/>
          <a:lstStyle/>
          <a:p>
            <a:r>
              <a:rPr lang="cs-CZ"/>
              <a:t>Emocionálně orientovaná</a:t>
            </a:r>
          </a:p>
          <a:p>
            <a:pPr lvl="1"/>
            <a:r>
              <a:rPr lang="cs-CZ"/>
              <a:t>Citlivá, zranitelná, empatická</a:t>
            </a:r>
          </a:p>
          <a:p>
            <a:pPr lvl="1"/>
            <a:r>
              <a:rPr lang="cs-CZ"/>
              <a:t>Důvěra ve vlastní instinkt a intuici</a:t>
            </a:r>
          </a:p>
          <a:p>
            <a:pPr lvl="1"/>
            <a:r>
              <a:rPr lang="cs-CZ"/>
              <a:t>Intenzivně prožívá těhotenství i mateřství</a:t>
            </a:r>
          </a:p>
          <a:p>
            <a:pPr lvl="1"/>
            <a:r>
              <a:rPr lang="cs-CZ"/>
              <a:t>Pocit výlučnosti a jedinečnosti</a:t>
            </a:r>
          </a:p>
          <a:p>
            <a:pPr lvl="1"/>
            <a:r>
              <a:rPr lang="cs-CZ"/>
              <a:t>Emotivní strategie zvládání stresu</a:t>
            </a:r>
          </a:p>
        </p:txBody>
      </p:sp>
    </p:spTree>
    <p:extLst>
      <p:ext uri="{BB962C8B-B14F-4D97-AF65-F5344CB8AC3E}">
        <p14:creationId xmlns:p14="http://schemas.microsoft.com/office/powerpoint/2010/main" val="267757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Emocionálně orientovaná matka</a:t>
            </a:r>
            <a:br>
              <a:rPr lang="cs-CZ" dirty="0"/>
            </a:br>
            <a:r>
              <a:rPr lang="cs-CZ" dirty="0"/>
              <a:t>a těhotenství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847850" y="1628776"/>
            <a:ext cx="7488238" cy="5040313"/>
          </a:xfrm>
        </p:spPr>
        <p:txBody>
          <a:bodyPr rtlCol="0"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Intenzivně prožívání těhotenství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Těhotenství vnímá jako tvůrčí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strasti těhotenství přijímá jako potvrzení své mateřské role.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Naslouchá řeči svého dítěte, snaží se jí porozumět,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Nerada se loučí z těhotenstvím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Porod očekává jako jedinečnou a silnou událost,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Věří ve své tělo a v aktivní spolupráci při přirozeném porodu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Usiluje o to, aby mohla své dítě kojit co nejdříve, pokud možno již na porodním sále.</a:t>
            </a:r>
          </a:p>
        </p:txBody>
      </p:sp>
    </p:spTree>
    <p:extLst>
      <p:ext uri="{BB962C8B-B14F-4D97-AF65-F5344CB8AC3E}">
        <p14:creationId xmlns:p14="http://schemas.microsoft.com/office/powerpoint/2010/main" val="2258876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Emocionálně orientovaná matka</a:t>
            </a:r>
            <a:br>
              <a:rPr lang="cs-CZ" dirty="0"/>
            </a:br>
            <a:r>
              <a:rPr lang="cs-CZ" dirty="0"/>
              <a:t>a mateřství</a:t>
            </a:r>
          </a:p>
        </p:txBody>
      </p:sp>
      <p:sp>
        <p:nvSpPr>
          <p:cNvPr id="188418" name="Zástupný symbol pro obsah 2"/>
          <p:cNvSpPr>
            <a:spLocks noGrp="1"/>
          </p:cNvSpPr>
          <p:nvPr>
            <p:ph idx="1"/>
          </p:nvPr>
        </p:nvSpPr>
        <p:spPr>
          <a:xfrm>
            <a:off x="1992313" y="1905001"/>
            <a:ext cx="7497762" cy="4608513"/>
          </a:xfrm>
        </p:spPr>
        <p:txBody>
          <a:bodyPr/>
          <a:lstStyle/>
          <a:p>
            <a:r>
              <a:rPr lang="cs-CZ" sz="2100"/>
              <a:t>Dítě je středobodem jejího světa, jejím pokračováním,</a:t>
            </a:r>
          </a:p>
          <a:p>
            <a:r>
              <a:rPr lang="cs-CZ" sz="2100"/>
              <a:t>Jedině ona má zvláštní schopnost být s dítětem v opravdovém kontaktu</a:t>
            </a:r>
          </a:p>
          <a:p>
            <a:r>
              <a:rPr lang="cs-CZ" sz="2100"/>
              <a:t>Je přesvědčena o nutnosti výlučné a stálé mateřské péče </a:t>
            </a:r>
          </a:p>
          <a:p>
            <a:r>
              <a:rPr lang="cs-CZ" sz="2100"/>
              <a:t>Musí zabezpečovat přání dítěte skrze spontánní porozumění a vhled do jeho potřeb.</a:t>
            </a:r>
          </a:p>
          <a:p>
            <a:r>
              <a:rPr lang="cs-CZ" sz="2100"/>
              <a:t>Ona sama je prostředníkem mezi dítětem a ostatními lidmi a také ona sama jej chrání před přívalem nežádoucích podnětů. </a:t>
            </a:r>
          </a:p>
          <a:p>
            <a:r>
              <a:rPr lang="cs-CZ" sz="2100"/>
              <a:t>Dítě ví vše nejlépe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534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Výkonově orientovaná matka a těhotenství</a:t>
            </a:r>
          </a:p>
        </p:txBody>
      </p:sp>
      <p:sp>
        <p:nvSpPr>
          <p:cNvPr id="189442" name="Zástupný symbol pro obsah 2"/>
          <p:cNvSpPr>
            <a:spLocks noGrp="1"/>
          </p:cNvSpPr>
          <p:nvPr>
            <p:ph idx="1"/>
          </p:nvPr>
        </p:nvSpPr>
        <p:spPr>
          <a:xfrm>
            <a:off x="1774826" y="2133601"/>
            <a:ext cx="7777163" cy="5256213"/>
          </a:xfrm>
        </p:spPr>
        <p:txBody>
          <a:bodyPr/>
          <a:lstStyle/>
          <a:p>
            <a:r>
              <a:rPr lang="cs-CZ"/>
              <a:t>Těhotenství je pro ni prostředkem k opatření si dítěte. </a:t>
            </a:r>
          </a:p>
          <a:p>
            <a:r>
              <a:rPr lang="cs-CZ"/>
              <a:t>Je resistentní vůči emoční dysbalanci, nebo </a:t>
            </a:r>
          </a:p>
          <a:p>
            <a:r>
              <a:rPr lang="cs-CZ"/>
              <a:t>Pokračuje ve své profesní činnosti tak dlouho, jak je to jen možné. </a:t>
            </a:r>
          </a:p>
          <a:p>
            <a:r>
              <a:rPr lang="cs-CZ"/>
              <a:t>Snaží se zachovat si svůj styl oblékání tak dlouho, jak je to jen možné</a:t>
            </a:r>
          </a:p>
          <a:p>
            <a:r>
              <a:rPr lang="cs-CZ"/>
              <a:t>Počátek pohybů vnímá jako cizí sílu, kterou nemá pod svojí kontrolou</a:t>
            </a:r>
          </a:p>
          <a:p>
            <a:r>
              <a:rPr lang="cs-CZ"/>
              <a:t>Nesnaží se navázat se svým dítětem kontakt </a:t>
            </a:r>
          </a:p>
          <a:p>
            <a:r>
              <a:rPr lang="cs-CZ"/>
              <a:t>Během těhotenství se vyzbrojí potřebnými vědomostmi o dítěti i péči o něj, a o porodu</a:t>
            </a:r>
          </a:p>
          <a:p>
            <a:r>
              <a:rPr lang="cs-CZ"/>
              <a:t>Těhotenství je pro ni únavnou cestou, jejímž cílem je vyprodukovat dítě.</a:t>
            </a:r>
          </a:p>
          <a:p>
            <a:r>
              <a:rPr lang="cs-CZ"/>
              <a:t>Porod vnímá jako bolestivý a pokořující zážitek. </a:t>
            </a:r>
          </a:p>
        </p:txBody>
      </p:sp>
    </p:spTree>
    <p:extLst>
      <p:ext uri="{BB962C8B-B14F-4D97-AF65-F5344CB8AC3E}">
        <p14:creationId xmlns:p14="http://schemas.microsoft.com/office/powerpoint/2010/main" val="1264811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Nadpis 1"/>
          <p:cNvSpPr>
            <a:spLocks noGrp="1"/>
          </p:cNvSpPr>
          <p:nvPr>
            <p:ph type="title"/>
          </p:nvPr>
        </p:nvSpPr>
        <p:spPr>
          <a:xfrm>
            <a:off x="2133601" y="668338"/>
            <a:ext cx="6348413" cy="1320800"/>
          </a:xfrm>
        </p:spPr>
        <p:txBody>
          <a:bodyPr>
            <a:normAutofit/>
          </a:bodyPr>
          <a:lstStyle/>
          <a:p>
            <a:r>
              <a:rPr lang="cs-CZ"/>
              <a:t>Výkonově orientovaná matka a mateřství</a:t>
            </a:r>
          </a:p>
        </p:txBody>
      </p:sp>
      <p:sp>
        <p:nvSpPr>
          <p:cNvPr id="190466" name="Zástupný symbol pro obsah 2"/>
          <p:cNvSpPr>
            <a:spLocks noGrp="1"/>
          </p:cNvSpPr>
          <p:nvPr>
            <p:ph idx="1"/>
          </p:nvPr>
        </p:nvSpPr>
        <p:spPr>
          <a:xfrm>
            <a:off x="1774825" y="2492375"/>
            <a:ext cx="7499350" cy="4032250"/>
          </a:xfrm>
        </p:spPr>
        <p:txBody>
          <a:bodyPr/>
          <a:lstStyle/>
          <a:p>
            <a:r>
              <a:rPr lang="cs-CZ"/>
              <a:t>Po příchodu z porodnice si vytváří řád, aby mohla co nejlépe pečovat o dítě </a:t>
            </a:r>
          </a:p>
          <a:p>
            <a:r>
              <a:rPr lang="cs-CZ"/>
              <a:t>Péči vnímá jako úkol, kterého se musí zhostit co nejlépe</a:t>
            </a:r>
          </a:p>
          <a:p>
            <a:r>
              <a:rPr lang="cs-CZ"/>
              <a:t>Dodržuje přesná pravidla</a:t>
            </a:r>
          </a:p>
          <a:p>
            <a:r>
              <a:rPr lang="cs-CZ"/>
              <a:t>Stálý tlak mateřských povinností ohrožuje její osobní identitu </a:t>
            </a:r>
          </a:p>
          <a:p>
            <a:r>
              <a:rPr lang="cs-CZ"/>
              <a:t>Nevnímá mateřství jako něco úžasného a snaží se brzy vrátit zpět do práce</a:t>
            </a:r>
          </a:p>
          <a:p>
            <a:r>
              <a:rPr lang="cs-CZ"/>
              <a:t>Matka ví vše nejlépe</a:t>
            </a:r>
          </a:p>
        </p:txBody>
      </p:sp>
    </p:spTree>
    <p:extLst>
      <p:ext uri="{BB962C8B-B14F-4D97-AF65-F5344CB8AC3E}">
        <p14:creationId xmlns:p14="http://schemas.microsoft.com/office/powerpoint/2010/main" val="84334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TextovéPole 3"/>
          <p:cNvSpPr txBox="1">
            <a:spLocks noChangeArrowheads="1"/>
          </p:cNvSpPr>
          <p:nvPr/>
        </p:nvSpPr>
        <p:spPr bwMode="auto">
          <a:xfrm>
            <a:off x="2711450" y="2565400"/>
            <a:ext cx="6230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Trebuchet MS" pitchFamily="34" charset="0"/>
              </a:rPr>
              <a:t>ČLOVĚK JE TVOR SPOLEČENSKÝ</a:t>
            </a:r>
          </a:p>
        </p:txBody>
      </p:sp>
    </p:spTree>
    <p:extLst>
      <p:ext uri="{BB962C8B-B14F-4D97-AF65-F5344CB8AC3E}">
        <p14:creationId xmlns:p14="http://schemas.microsoft.com/office/powerpoint/2010/main" val="3180186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status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885951" y="1773239"/>
            <a:ext cx="6842125" cy="4751387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Status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dán pozicí jedince v sociálně stratifikované struktuře,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spojené s mírou ocenění ze strany druhých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ctr"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FFC000"/>
                </a:solidFill>
              </a:rPr>
              <a:t>status lékaře / status zdravotníka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000" b="1" dirty="0">
                <a:solidFill>
                  <a:srgbClr val="FFC000"/>
                </a:solidFill>
              </a:rPr>
              <a:t>Expertní pozice lékaře</a:t>
            </a:r>
            <a:endParaRPr lang="cs-CZ" b="1" dirty="0">
              <a:solidFill>
                <a:srgbClr val="FFC000"/>
              </a:solidFill>
            </a:endParaRP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Zdá se, že plnou zodpovědnost za zdraví pacienta nese lékař sám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Umocněno systémem zdravotní legislativy, která umožňuje, aby lékař byl trestán za to, že se pacient neuzdravuje nebo dokonce zhoršuje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Lékař může pouze doporučit, ale nemůže být zodpovědný za případné nezodpovědné chování pacienta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Diagnóza je hypotéza a je potřeba s ní takto zacházet – je třeba lékaře vnímat jako člověka, který zvažuje, ne jako boha, který ví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C000"/>
                </a:solidFill>
              </a:rPr>
              <a:t>Pokora a moudrost lékaře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pozor na prognózování negativních vývojů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15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>
            <a:normAutofit/>
          </a:bodyPr>
          <a:lstStyle/>
          <a:p>
            <a:r>
              <a:rPr lang="cs-CZ"/>
              <a:t>Přechod od paternalistického k partnerskému přístupu</a:t>
            </a:r>
          </a:p>
        </p:txBody>
      </p:sp>
      <p:sp>
        <p:nvSpPr>
          <p:cNvPr id="192514" name="Zástupný symbol pro text 8"/>
          <p:cNvSpPr>
            <a:spLocks noGrp="1"/>
          </p:cNvSpPr>
          <p:nvPr>
            <p:ph type="body" idx="1"/>
          </p:nvPr>
        </p:nvSpPr>
        <p:spPr>
          <a:xfrm>
            <a:off x="2100263" y="1801813"/>
            <a:ext cx="3090862" cy="576262"/>
          </a:xfrm>
        </p:spPr>
        <p:txBody>
          <a:bodyPr/>
          <a:lstStyle/>
          <a:p>
            <a:r>
              <a:rPr lang="cs-CZ"/>
              <a:t>Co očekává lékař</a:t>
            </a:r>
          </a:p>
        </p:txBody>
      </p:sp>
      <p:sp>
        <p:nvSpPr>
          <p:cNvPr id="192515" name="Zástupný symbol pro obsah 9"/>
          <p:cNvSpPr>
            <a:spLocks noGrp="1"/>
          </p:cNvSpPr>
          <p:nvPr>
            <p:ph sz="half" idx="2"/>
          </p:nvPr>
        </p:nvSpPr>
        <p:spPr>
          <a:xfrm>
            <a:off x="1835151" y="2401888"/>
            <a:ext cx="3090863" cy="1339850"/>
          </a:xfrm>
        </p:spPr>
        <p:txBody>
          <a:bodyPr>
            <a:normAutofit/>
          </a:bodyPr>
          <a:lstStyle/>
          <a:p>
            <a:r>
              <a:rPr lang="cs-CZ"/>
              <a:t>Poslušnost</a:t>
            </a:r>
          </a:p>
          <a:p>
            <a:r>
              <a:rPr lang="cs-CZ"/>
              <a:t>Submisivitu</a:t>
            </a:r>
          </a:p>
          <a:p>
            <a:r>
              <a:rPr lang="cs-CZ"/>
              <a:t>Vděčnost</a:t>
            </a:r>
          </a:p>
          <a:p>
            <a:endParaRPr lang="cs-CZ"/>
          </a:p>
        </p:txBody>
      </p:sp>
      <p:sp>
        <p:nvSpPr>
          <p:cNvPr id="192516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2149476" y="3486151"/>
            <a:ext cx="3090863" cy="576263"/>
          </a:xfrm>
        </p:spPr>
        <p:txBody>
          <a:bodyPr/>
          <a:lstStyle/>
          <a:p>
            <a:r>
              <a:rPr lang="cs-CZ"/>
              <a:t>Jak vystupuje</a:t>
            </a:r>
          </a:p>
        </p:txBody>
      </p:sp>
      <p:sp>
        <p:nvSpPr>
          <p:cNvPr id="192517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1938338" y="4037014"/>
            <a:ext cx="3090862" cy="3303587"/>
          </a:xfrm>
        </p:spPr>
        <p:txBody>
          <a:bodyPr/>
          <a:lstStyle/>
          <a:p>
            <a:r>
              <a:rPr lang="cs-CZ"/>
              <a:t>Dominantně</a:t>
            </a:r>
          </a:p>
          <a:p>
            <a:r>
              <a:rPr lang="cs-CZ"/>
              <a:t>Radí, dává příkazy, zakazuje, vyhrožuje, zastrašuje</a:t>
            </a:r>
          </a:p>
          <a:p>
            <a:r>
              <a:rPr lang="cs-CZ"/>
              <a:t>Zodpovědně</a:t>
            </a:r>
          </a:p>
          <a:p>
            <a:r>
              <a:rPr lang="cs-CZ"/>
              <a:t>Jako odborník</a:t>
            </a:r>
          </a:p>
          <a:p>
            <a:r>
              <a:rPr lang="cs-CZ"/>
              <a:t>Všechno ví „vím, co je pro tebe nejlepší“</a:t>
            </a:r>
          </a:p>
        </p:txBody>
      </p:sp>
      <p:sp>
        <p:nvSpPr>
          <p:cNvPr id="192518" name="TextovéPole 12"/>
          <p:cNvSpPr txBox="1">
            <a:spLocks noChangeArrowheads="1"/>
          </p:cNvSpPr>
          <p:nvPr/>
        </p:nvSpPr>
        <p:spPr bwMode="auto">
          <a:xfrm>
            <a:off x="6600826" y="2420938"/>
            <a:ext cx="1268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partner</a:t>
            </a:r>
          </a:p>
        </p:txBody>
      </p:sp>
      <p:sp>
        <p:nvSpPr>
          <p:cNvPr id="192519" name="TextovéPole 13"/>
          <p:cNvSpPr txBox="1">
            <a:spLocks noChangeArrowheads="1"/>
          </p:cNvSpPr>
          <p:nvPr/>
        </p:nvSpPr>
        <p:spPr bwMode="auto">
          <a:xfrm>
            <a:off x="7567614" y="2736851"/>
            <a:ext cx="1525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průvodce</a:t>
            </a:r>
            <a:endParaRPr lang="cs-CZ" b="1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92520" name="TextovéPole 14"/>
          <p:cNvSpPr txBox="1">
            <a:spLocks noChangeArrowheads="1"/>
          </p:cNvSpPr>
          <p:nvPr/>
        </p:nvSpPr>
        <p:spPr bwMode="auto">
          <a:xfrm>
            <a:off x="5915025" y="3281364"/>
            <a:ext cx="1822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vede dialog</a:t>
            </a:r>
          </a:p>
        </p:txBody>
      </p:sp>
      <p:sp>
        <p:nvSpPr>
          <p:cNvPr id="192521" name="TextovéPole 15"/>
          <p:cNvSpPr txBox="1">
            <a:spLocks noChangeArrowheads="1"/>
          </p:cNvSpPr>
          <p:nvPr/>
        </p:nvSpPr>
        <p:spPr bwMode="auto">
          <a:xfrm>
            <a:off x="7432675" y="3640138"/>
            <a:ext cx="2838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ptá se a poslouchá</a:t>
            </a:r>
          </a:p>
        </p:txBody>
      </p:sp>
      <p:sp>
        <p:nvSpPr>
          <p:cNvPr id="192522" name="TextovéPole 16"/>
          <p:cNvSpPr txBox="1">
            <a:spLocks noChangeArrowheads="1"/>
          </p:cNvSpPr>
          <p:nvPr/>
        </p:nvSpPr>
        <p:spPr bwMode="auto">
          <a:xfrm>
            <a:off x="5788026" y="4414839"/>
            <a:ext cx="4511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ukazuje cesty, benefity, rizika</a:t>
            </a:r>
          </a:p>
        </p:txBody>
      </p:sp>
      <p:sp>
        <p:nvSpPr>
          <p:cNvPr id="192523" name="TextovéPole 17"/>
          <p:cNvSpPr txBox="1">
            <a:spLocks noChangeArrowheads="1"/>
          </p:cNvSpPr>
          <p:nvPr/>
        </p:nvSpPr>
        <p:spPr bwMode="auto">
          <a:xfrm>
            <a:off x="7664451" y="5003801"/>
            <a:ext cx="2220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zplnomocňuje</a:t>
            </a:r>
          </a:p>
        </p:txBody>
      </p:sp>
      <p:sp>
        <p:nvSpPr>
          <p:cNvPr id="192524" name="TextovéPole 18"/>
          <p:cNvSpPr txBox="1">
            <a:spLocks noChangeArrowheads="1"/>
          </p:cNvSpPr>
          <p:nvPr/>
        </p:nvSpPr>
        <p:spPr bwMode="auto">
          <a:xfrm>
            <a:off x="5656263" y="5835651"/>
            <a:ext cx="4773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„ty víš, co je pro tebe nejlepší“</a:t>
            </a:r>
          </a:p>
        </p:txBody>
      </p:sp>
    </p:spTree>
    <p:extLst>
      <p:ext uri="{BB962C8B-B14F-4D97-AF65-F5344CB8AC3E}">
        <p14:creationId xmlns:p14="http://schemas.microsoft.com/office/powerpoint/2010/main" val="337099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Vymezení předmětu SP</a:t>
            </a:r>
          </a:p>
        </p:txBody>
      </p:sp>
      <p:sp>
        <p:nvSpPr>
          <p:cNvPr id="1740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Hraniční disciplína </a:t>
            </a:r>
          </a:p>
          <a:p>
            <a:r>
              <a:rPr lang="cs-CZ" dirty="0"/>
              <a:t>Kořeny ve starověku a středověku</a:t>
            </a:r>
          </a:p>
          <a:p>
            <a:r>
              <a:rPr lang="cs-CZ" dirty="0"/>
              <a:t>Bouřlivý vývoj ovlivněný vývojem ve světě</a:t>
            </a:r>
          </a:p>
          <a:p>
            <a:r>
              <a:rPr lang="cs-CZ" dirty="0"/>
              <a:t>Převezena z Evropy do USA</a:t>
            </a:r>
          </a:p>
          <a:p>
            <a:r>
              <a:rPr lang="cs-CZ" dirty="0"/>
              <a:t>Pojem sociální psychologie se objevuje poprvé u J.M. </a:t>
            </a:r>
            <a:r>
              <a:rPr lang="cs-CZ" dirty="0" err="1"/>
              <a:t>Baldwina</a:t>
            </a:r>
            <a:r>
              <a:rPr lang="cs-CZ" dirty="0"/>
              <a:t> v roce 1897</a:t>
            </a:r>
          </a:p>
          <a:p>
            <a:r>
              <a:rPr lang="cs-CZ" dirty="0"/>
              <a:t>1897 N. </a:t>
            </a:r>
            <a:r>
              <a:rPr lang="cs-CZ" dirty="0" err="1"/>
              <a:t>Triplett</a:t>
            </a:r>
            <a:r>
              <a:rPr lang="cs-CZ" dirty="0"/>
              <a:t> publikuje výsledky svého </a:t>
            </a:r>
            <a:r>
              <a:rPr lang="cs-CZ" b="1" u="sng" dirty="0"/>
              <a:t>1. sociálně psychologického laboratorního experimentu</a:t>
            </a:r>
            <a:r>
              <a:rPr lang="cs-CZ" dirty="0"/>
              <a:t>, který zkoumá vliv přítomnosti druhých na výkon jedince</a:t>
            </a:r>
          </a:p>
          <a:p>
            <a:r>
              <a:rPr lang="cs-CZ" dirty="0"/>
              <a:t>Vznik 1908 vydáním učebnic sociální psychologie (</a:t>
            </a:r>
            <a:r>
              <a:rPr lang="cs-CZ" dirty="0" err="1"/>
              <a:t>Mc</a:t>
            </a:r>
            <a:r>
              <a:rPr lang="cs-CZ" dirty="0"/>
              <a:t> </a:t>
            </a:r>
            <a:r>
              <a:rPr lang="cs-CZ" dirty="0" err="1"/>
              <a:t>Dougall</a:t>
            </a:r>
            <a:r>
              <a:rPr lang="cs-CZ" dirty="0"/>
              <a:t> a </a:t>
            </a:r>
            <a:r>
              <a:rPr lang="cs-CZ" dirty="0" err="1"/>
              <a:t>Ross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174083" name="Picture 2" descr="http://comps.canstockphoto.com/can-stock-photo_csp65743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3213" y="719174"/>
            <a:ext cx="293211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476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1341439"/>
            <a:ext cx="6842125" cy="4700587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4300" indent="0" algn="ctr">
              <a:spcAft>
                <a:spcPts val="0"/>
              </a:spcAft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psychologie je empirická věda, která se zabývá studiem psychologické stránky mezilidských (sociálních) interakcí. Předmětem sociální psychologie je studium zákonitostí, projevujících se v následujících formách sociálních interakcí: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jedinec–jedinec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(dyadická interakce – například rodič dítě, nadřízený – podřízený, muž – žena),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jedinec–malá skupina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(interakce v malých skupinách – např. rodina, třídní kolektiv, pracovní skupina, tým),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malá skupina–malá skupina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(vztahy mezi jednotlivým týmy v organizaci).</a:t>
            </a:r>
          </a:p>
          <a:p>
            <a:pPr marL="11430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4300" indent="0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psychologie zkoumá, jak navzájem na sebe působí, jak se ovlivňují, podmiňují. </a:t>
            </a:r>
          </a:p>
          <a:p>
            <a:pPr marL="11430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774825" y="2492376"/>
            <a:ext cx="2736850" cy="2449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PERCEPCE</a:t>
            </a:r>
          </a:p>
        </p:txBody>
      </p:sp>
      <p:sp>
        <p:nvSpPr>
          <p:cNvPr id="5" name="Ovál 4"/>
          <p:cNvSpPr/>
          <p:nvPr/>
        </p:nvSpPr>
        <p:spPr>
          <a:xfrm>
            <a:off x="4224338" y="4292601"/>
            <a:ext cx="2735262" cy="2449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INTERAKCE</a:t>
            </a:r>
          </a:p>
        </p:txBody>
      </p:sp>
      <p:sp>
        <p:nvSpPr>
          <p:cNvPr id="6" name="Ovál 5"/>
          <p:cNvSpPr/>
          <p:nvPr/>
        </p:nvSpPr>
        <p:spPr>
          <a:xfrm>
            <a:off x="6311900" y="2276476"/>
            <a:ext cx="2736850" cy="2447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KOMUNIKACE</a:t>
            </a:r>
          </a:p>
        </p:txBody>
      </p:sp>
      <p:sp>
        <p:nvSpPr>
          <p:cNvPr id="7" name="Ovál 6"/>
          <p:cNvSpPr/>
          <p:nvPr/>
        </p:nvSpPr>
        <p:spPr>
          <a:xfrm>
            <a:off x="3935413" y="458789"/>
            <a:ext cx="2736850" cy="2447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SOCIALIZACE</a:t>
            </a:r>
          </a:p>
        </p:txBody>
      </p:sp>
    </p:spTree>
    <p:extLst>
      <p:ext uri="{BB962C8B-B14F-4D97-AF65-F5344CB8AC3E}">
        <p14:creationId xmlns:p14="http://schemas.microsoft.com/office/powerpoint/2010/main" val="305269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Socializace jedince</a:t>
            </a:r>
          </a:p>
        </p:txBody>
      </p:sp>
      <p:sp>
        <p:nvSpPr>
          <p:cNvPr id="177153" name="Zástupný symbol pro obsah 1"/>
          <p:cNvSpPr>
            <a:spLocks noGrp="1"/>
          </p:cNvSpPr>
          <p:nvPr>
            <p:ph idx="1"/>
          </p:nvPr>
        </p:nvSpPr>
        <p:spPr>
          <a:xfrm>
            <a:off x="2133601" y="1628775"/>
            <a:ext cx="6348413" cy="4413250"/>
          </a:xfrm>
        </p:spPr>
        <p:txBody>
          <a:bodyPr/>
          <a:lstStyle/>
          <a:p>
            <a:r>
              <a:rPr lang="cs-CZ" b="1"/>
              <a:t>Základní</a:t>
            </a:r>
            <a:r>
              <a:rPr lang="cs-CZ"/>
              <a:t> kategorie sociální psychologie </a:t>
            </a:r>
          </a:p>
          <a:p>
            <a:r>
              <a:rPr lang="cs-CZ"/>
              <a:t>Je </a:t>
            </a:r>
            <a:r>
              <a:rPr lang="cs-CZ" b="1"/>
              <a:t>ontogenetický</a:t>
            </a:r>
            <a:r>
              <a:rPr lang="cs-CZ"/>
              <a:t> </a:t>
            </a:r>
            <a:r>
              <a:rPr lang="cs-CZ" b="1"/>
              <a:t>proces </a:t>
            </a:r>
            <a:r>
              <a:rPr lang="cs-CZ"/>
              <a:t>postupného </a:t>
            </a:r>
            <a:r>
              <a:rPr lang="cs-CZ" b="1"/>
              <a:t>vrůstání</a:t>
            </a:r>
            <a:r>
              <a:rPr lang="cs-CZ"/>
              <a:t>  jedince do života společnosti</a:t>
            </a:r>
          </a:p>
          <a:p>
            <a:r>
              <a:rPr lang="cs-CZ"/>
              <a:t>Jedinec se postupně z biologické bytosti stává bytostí sociální prostřednictvím sociálního učení (nápodoba, sociální zpevňování, identifikace)</a:t>
            </a:r>
          </a:p>
          <a:p>
            <a:r>
              <a:rPr lang="cs-CZ" b="1"/>
              <a:t>Celoživotní proces </a:t>
            </a:r>
            <a:r>
              <a:rPr lang="cs-CZ"/>
              <a:t>osvojování si </a:t>
            </a:r>
            <a:r>
              <a:rPr lang="cs-CZ" b="1"/>
              <a:t>poznatků, zvyků , postojů, norem, kultury atd…. (dle Junga převážně do 30 let)</a:t>
            </a:r>
          </a:p>
          <a:p>
            <a:r>
              <a:rPr lang="cs-CZ"/>
              <a:t>Není pasivní, ale </a:t>
            </a:r>
            <a:r>
              <a:rPr lang="cs-CZ" b="1"/>
              <a:t>aktivním  přebíráním</a:t>
            </a:r>
            <a:r>
              <a:rPr lang="cs-CZ"/>
              <a:t> zkušeností</a:t>
            </a:r>
          </a:p>
          <a:p>
            <a:endParaRPr lang="cs-CZ"/>
          </a:p>
        </p:txBody>
      </p:sp>
      <p:sp>
        <p:nvSpPr>
          <p:cNvPr id="177155" name="Obdélník 3"/>
          <p:cNvSpPr>
            <a:spLocks noChangeArrowheads="1"/>
          </p:cNvSpPr>
          <p:nvPr/>
        </p:nvSpPr>
        <p:spPr bwMode="auto">
          <a:xfrm>
            <a:off x="3216275" y="4797425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>
                <a:solidFill>
                  <a:srgbClr val="FFC000"/>
                </a:solidFill>
                <a:latin typeface="Trebuchet MS" pitchFamily="34" charset="0"/>
              </a:rPr>
              <a:t>Primární</a:t>
            </a:r>
            <a:r>
              <a:rPr lang="cs-CZ" sz="2800">
                <a:solidFill>
                  <a:srgbClr val="FFC000"/>
                </a:solidFill>
                <a:latin typeface="Trebuchet MS" pitchFamily="34" charset="0"/>
              </a:rPr>
              <a:t> </a:t>
            </a:r>
          </a:p>
          <a:p>
            <a:pPr algn="ctr"/>
            <a:r>
              <a:rPr lang="cs-CZ" sz="2800" b="1">
                <a:solidFill>
                  <a:srgbClr val="FFC000"/>
                </a:solidFill>
                <a:latin typeface="Trebuchet MS" pitchFamily="34" charset="0"/>
              </a:rPr>
              <a:t>Sekundární </a:t>
            </a:r>
          </a:p>
          <a:p>
            <a:pPr algn="ctr"/>
            <a:r>
              <a:rPr lang="cs-CZ" sz="2800" b="1">
                <a:solidFill>
                  <a:srgbClr val="FFC000"/>
                </a:solidFill>
                <a:latin typeface="Trebuchet MS" pitchFamily="34" charset="0"/>
              </a:rPr>
              <a:t>Terciární </a:t>
            </a:r>
            <a:r>
              <a:rPr lang="cs-CZ" sz="2800">
                <a:solidFill>
                  <a:srgbClr val="FFC000"/>
                </a:solidFill>
                <a:latin typeface="Trebuchet M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389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Akce - interakce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43076" y="1412875"/>
            <a:ext cx="7408863" cy="3887788"/>
          </a:xfrm>
        </p:spPr>
        <p:txBody>
          <a:bodyPr rtlCol="0">
            <a:normAutofit fontScale="47500" lnSpcReduction="20000"/>
          </a:bodyPr>
          <a:lstStyle/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Výzkumy novorozenců ukazují, že dítě se aktivně vztahuje ke světu již od narození (nejsou nepopsanou tabulí)  </a:t>
            </a: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Bonding</a:t>
            </a:r>
            <a:r>
              <a:rPr lang="cs-CZ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vztah matka – dítě po porodu</a:t>
            </a: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Děti preferují sociální podněty – obličeje před věcmi, živé obličeje před maskou, hovořící a pohybující se rodiče před rodiči, kteří nehybně a tiše sedí.  </a:t>
            </a: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http://www.youtube.com/watch?v=apzXGEbZht0&amp;feature=related</a:t>
            </a:r>
            <a:endParaRPr lang="cs-CZ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7663" lvl="1" indent="0">
              <a:spcAft>
                <a:spcPts val="0"/>
              </a:spcAft>
              <a:buNone/>
              <a:defRPr/>
            </a:pPr>
            <a:endParaRPr lang="cs-CZ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Rodiče bývají většinou aktivní a angažovaní a tak vzniká prostor pro vzájemné interakce, sladění , spolupráci, synchronizaci. Miminko sleduje tvář svého pečovatele, když ho zajímá, pokud ho nezajímá odvrátí pozornost k jinému objektu. Doplňují se, neskáčou si do řeči, jako by se domluvili a jeden čeká na reakci druhého, vzájemně se ovlivňují.  </a:t>
            </a:r>
          </a:p>
        </p:txBody>
      </p:sp>
      <p:pic>
        <p:nvPicPr>
          <p:cNvPr id="178179" name="Zástupný symbol pro obsah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6250" y="5327651"/>
            <a:ext cx="39004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0" name="Zástupný symbol pro obsah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62669" y="5308109"/>
            <a:ext cx="4103688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701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Experimenty s opicemi</a:t>
            </a:r>
          </a:p>
        </p:txBody>
      </p:sp>
      <p:sp>
        <p:nvSpPr>
          <p:cNvPr id="179201" name="Zástupný symbol pro obsah 1"/>
          <p:cNvSpPr>
            <a:spLocks noGrp="1"/>
          </p:cNvSpPr>
          <p:nvPr>
            <p:ph idx="1"/>
          </p:nvPr>
        </p:nvSpPr>
        <p:spPr>
          <a:xfrm>
            <a:off x="1868488" y="1773239"/>
            <a:ext cx="7408862" cy="3449637"/>
          </a:xfrm>
        </p:spPr>
        <p:txBody>
          <a:bodyPr/>
          <a:lstStyle/>
          <a:p>
            <a:pPr marL="347663" lvl="1" indent="0">
              <a:buNone/>
            </a:pPr>
            <a:r>
              <a:rPr lang="cs-CZ" sz="2400" dirty="0"/>
              <a:t>Experimenty H. </a:t>
            </a:r>
            <a:r>
              <a:rPr lang="cs-CZ" sz="2400" dirty="0" err="1"/>
              <a:t>Harlowa</a:t>
            </a:r>
            <a:r>
              <a:rPr lang="cs-CZ" sz="2400" dirty="0"/>
              <a:t> Klec zoufalství 1957 a 1963</a:t>
            </a:r>
          </a:p>
          <a:p>
            <a:pPr marL="347663" lvl="1" indent="0">
              <a:buNone/>
            </a:pPr>
            <a:r>
              <a:rPr lang="cs-CZ" sz="2400" dirty="0"/>
              <a:t>https://www.youtube.com/watch?v=OrNBEhzjg8I</a:t>
            </a:r>
          </a:p>
          <a:p>
            <a:r>
              <a:rPr lang="cs-CZ" dirty="0"/>
              <a:t>řada </a:t>
            </a:r>
            <a:r>
              <a:rPr lang="cs-CZ" b="1" dirty="0">
                <a:hlinkClick r:id="rId2" tooltip="Psychologie"/>
              </a:rPr>
              <a:t>psychologických</a:t>
            </a:r>
            <a:r>
              <a:rPr lang="cs-CZ" b="1" dirty="0"/>
              <a:t> </a:t>
            </a:r>
            <a:r>
              <a:rPr lang="cs-CZ" b="1" dirty="0">
                <a:hlinkClick r:id="rId3" tooltip="Experiment"/>
              </a:rPr>
              <a:t>experimentů</a:t>
            </a:r>
            <a:r>
              <a:rPr lang="cs-CZ" b="1" dirty="0"/>
              <a:t> s </a:t>
            </a:r>
            <a:r>
              <a:rPr lang="cs-CZ" b="1" dirty="0">
                <a:hlinkClick r:id="rId4" tooltip="Makak rhesus"/>
              </a:rPr>
              <a:t>makaky </a:t>
            </a:r>
            <a:r>
              <a:rPr lang="cs-CZ" b="1" dirty="0" err="1">
                <a:hlinkClick r:id="rId4" tooltip="Makak rhesus"/>
              </a:rPr>
              <a:t>rhesus</a:t>
            </a:r>
            <a:r>
              <a:rPr lang="cs-CZ" dirty="0"/>
              <a:t>, jež měly vysvětlovat podstatu </a:t>
            </a:r>
            <a:r>
              <a:rPr lang="cs-CZ" b="1" dirty="0">
                <a:hlinkClick r:id="rId5" tooltip="Mateřská láska (stránka neexistuje)"/>
              </a:rPr>
              <a:t>mateřské lásky</a:t>
            </a:r>
            <a:r>
              <a:rPr lang="cs-CZ" dirty="0"/>
              <a:t>. Prokázaly, že dítě k matce připoutává něco víc než jen potřeba výživy.</a:t>
            </a:r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179203" name="Obrázek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8439" y="4292601"/>
            <a:ext cx="33242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3604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role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92314" y="1930400"/>
            <a:ext cx="7407275" cy="3778250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soubor chování, který se očekává od každého, kdo vstupuje do nějakého sociálního vztahu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„úlohy“, které nám předepisují, jak se máme chovat k druhým a v určitých sociálních situacích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vrozená (muž, žena, věk, národnost, zděděný majetek),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získaná (student, matka, porodní asistentka…),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Vnucené (nezaměstnanost, výkon trestu, pacient…)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dočasná (rodička, cestující v HMD, divák… 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psychickou pohodu je významné, aby jedinec byl co nejvíce v souladu se systémem svých rolí</a:t>
            </a:r>
          </a:p>
          <a:p>
            <a:pPr marL="301943" lvl="1" indent="0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434100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1407</Words>
  <Application>Microsoft Office PowerPoint</Application>
  <PresentationFormat>Širokoúhlá obrazovka</PresentationFormat>
  <Paragraphs>188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Faseta</vt:lpstr>
      <vt:lpstr>Sociální psychologie PhDr. Lenka Emrová, Ph.D. 5. přednáška</vt:lpstr>
      <vt:lpstr>Prezentace aplikace PowerPoint</vt:lpstr>
      <vt:lpstr>Vymezení předmětu SP</vt:lpstr>
      <vt:lpstr>Předmět SP</vt:lpstr>
      <vt:lpstr>Prezentace aplikace PowerPoint</vt:lpstr>
      <vt:lpstr>Socializace jedince</vt:lpstr>
      <vt:lpstr>Akce - interakce</vt:lpstr>
      <vt:lpstr>Experimenty s opicemi</vt:lpstr>
      <vt:lpstr>Sociální role</vt:lpstr>
      <vt:lpstr>Kongruence - soulad</vt:lpstr>
      <vt:lpstr>Konflikt rolí</vt:lpstr>
      <vt:lpstr>Sociální role</vt:lpstr>
      <vt:lpstr>Typologie rodičky</vt:lpstr>
      <vt:lpstr>Osobnost současné rodičky</vt:lpstr>
      <vt:lpstr>2 typy žen – dvojí přístup k těhotenství a mateřství</vt:lpstr>
      <vt:lpstr>Emocionálně orientovaná matka a těhotenství </vt:lpstr>
      <vt:lpstr>Emocionálně orientovaná matka a mateřství</vt:lpstr>
      <vt:lpstr>Výkonově orientovaná matka a těhotenství</vt:lpstr>
      <vt:lpstr>Výkonově orientovaná matka a mateřství</vt:lpstr>
      <vt:lpstr>Sociální status</vt:lpstr>
      <vt:lpstr>Přechod od paternalistického k partnerskému přístupu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PhDr. Lenka Emrová 5. přednáška</dc:title>
  <dc:creator>Lenka</dc:creator>
  <cp:lastModifiedBy>Emrova, Lenka</cp:lastModifiedBy>
  <cp:revision>2</cp:revision>
  <dcterms:created xsi:type="dcterms:W3CDTF">2020-11-11T08:55:19Z</dcterms:created>
  <dcterms:modified xsi:type="dcterms:W3CDTF">2023-10-20T08:53:47Z</dcterms:modified>
</cp:coreProperties>
</file>