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4" r:id="rId3"/>
    <p:sldId id="286" r:id="rId4"/>
    <p:sldId id="263" r:id="rId5"/>
    <p:sldId id="264" r:id="rId6"/>
    <p:sldId id="265" r:id="rId7"/>
    <p:sldId id="260" r:id="rId8"/>
    <p:sldId id="275" r:id="rId9"/>
    <p:sldId id="273" r:id="rId10"/>
    <p:sldId id="271" r:id="rId11"/>
    <p:sldId id="274" r:id="rId12"/>
    <p:sldId id="261" r:id="rId13"/>
    <p:sldId id="262" r:id="rId14"/>
    <p:sldId id="266" r:id="rId15"/>
    <p:sldId id="267" r:id="rId16"/>
    <p:sldId id="268" r:id="rId17"/>
    <p:sldId id="269" r:id="rId18"/>
    <p:sldId id="276" r:id="rId19"/>
    <p:sldId id="270" r:id="rId20"/>
    <p:sldId id="259" r:id="rId21"/>
    <p:sldId id="277" r:id="rId22"/>
    <p:sldId id="278" r:id="rId23"/>
    <p:sldId id="279" r:id="rId24"/>
    <p:sldId id="280" r:id="rId25"/>
    <p:sldId id="281" r:id="rId26"/>
    <p:sldId id="282" r:id="rId27"/>
    <p:sldId id="288" r:id="rId28"/>
    <p:sldId id="292" r:id="rId29"/>
    <p:sldId id="287" r:id="rId30"/>
    <p:sldId id="293" r:id="rId31"/>
    <p:sldId id="294" r:id="rId32"/>
    <p:sldId id="291" r:id="rId33"/>
    <p:sldId id="289" r:id="rId34"/>
    <p:sldId id="290" r:id="rId35"/>
    <p:sldId id="257" r:id="rId36"/>
    <p:sldId id="258" r:id="rId37"/>
    <p:sldId id="272" r:id="rId38"/>
    <p:sldId id="28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87D6C-1B96-44AB-AEBF-7EFB2A0E8B17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9952-DDFC-486A-BFFB-155E076CA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77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Mezinárodní rada sester (ICN) je federace více než 130 národních asociací sester (</a:t>
            </a:r>
            <a:r>
              <a:rPr lang="cs-CZ" dirty="0" err="1"/>
              <a:t>NNAs</a:t>
            </a:r>
            <a:r>
              <a:rPr lang="cs-CZ" dirty="0"/>
              <a:t>), které představují více než 16 milionů sester na celém světě. Společnost byla založena v roce 1899, ICN je první a největší mezinárodní organizace na světě pro zdravotníky. ICN se snaží zajistit kvalitní ošetřovatelskou péči pro všechny, ovlivnit zdravotní politiku na celém světě, zkvalitnění ošetřovatelských znalostí, zajistit respektování ošetřovatelské profese a kompetentní a spokojené ošetřovatelské pracovní síly.</a:t>
            </a:r>
          </a:p>
          <a:p>
            <a:r>
              <a:rPr lang="cs-CZ" dirty="0"/>
              <a:t>ICN je rostoucí sítí a zdůrazňuje důležitost silných vazeb s národními, regionálními a mezinárodními ošetřovatelskými a non-pečovatelskými organizacemi. Budování pozitivních vztahů na mezinárodní úrovni pomáhá sestrám a ošetřovatelům nyní i do budoucna. Spolupracuje s odbornými organizacemi systému OSN, zejména se Světovou zdravotnickou organizací, Mezinárodní organizací práce a Světovou bankou, které jsou důležité pro sestry všude. Kromě toho úzce spolupracuje s celou řadou mezinárodních nevládních organizací.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E9952-DDFC-486A-BFFB-155E076CA28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61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ancelar@cnna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vvs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morazachranaru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ce@komorazachranaru.cz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komorazachranaru.cz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n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n.ch/" TargetMode="External"/><Relationship Id="rId2" Type="http://schemas.openxmlformats.org/officeDocument/2006/relationships/hyperlink" Target="https://www.cn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vvs.cz/" TargetMode="External"/><Relationship Id="rId4" Type="http://schemas.openxmlformats.org/officeDocument/2006/relationships/hyperlink" Target="https://www.komorazachranaru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a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Profesní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Historie</a:t>
            </a:r>
          </a:p>
          <a:p>
            <a:r>
              <a:rPr lang="cs-CZ" dirty="0"/>
              <a:t>ČAS</a:t>
            </a:r>
          </a:p>
          <a:p>
            <a:r>
              <a:rPr lang="cs-CZ" dirty="0"/>
              <a:t>SVVS</a:t>
            </a:r>
          </a:p>
          <a:p>
            <a:r>
              <a:rPr lang="cs-CZ" dirty="0"/>
              <a:t>ICN</a:t>
            </a:r>
          </a:p>
        </p:txBody>
      </p:sp>
    </p:spTree>
    <p:extLst>
      <p:ext uri="{BB962C8B-B14F-4D97-AF65-F5344CB8AC3E}">
        <p14:creationId xmlns:p14="http://schemas.microsoft.com/office/powerpoint/2010/main" val="74666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PhDr. Martina </a:t>
            </a:r>
            <a:r>
              <a:rPr lang="cs-CZ" dirty="0" err="1"/>
              <a:t>Šochmanová</a:t>
            </a:r>
            <a:r>
              <a:rPr lang="cs-CZ" dirty="0"/>
              <a:t>, MBA,</a:t>
            </a:r>
            <a:br>
              <a:rPr lang="cs-CZ" dirty="0"/>
            </a:br>
            <a:r>
              <a:rPr lang="cs-CZ" dirty="0"/>
              <a:t>prezidentka ČAS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30966"/>
            <a:ext cx="3528392" cy="41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3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Nejvyšším orgánem České asociace sester je </a:t>
            </a:r>
            <a:r>
              <a:rPr lang="cs-CZ" b="1" dirty="0"/>
              <a:t>Fórum delegátů</a:t>
            </a:r>
            <a:r>
              <a:rPr lang="cs-CZ" dirty="0"/>
              <a:t>, skládající se z členů ČAS</a:t>
            </a:r>
          </a:p>
          <a:p>
            <a:r>
              <a:rPr lang="cs-CZ" dirty="0"/>
              <a:t>Fórum delegátů volí devíti členné prezidium a revizní komisi</a:t>
            </a:r>
          </a:p>
        </p:txBody>
      </p:sp>
    </p:spTree>
    <p:extLst>
      <p:ext uri="{BB962C8B-B14F-4D97-AF65-F5344CB8AC3E}">
        <p14:creationId xmlns:p14="http://schemas.microsoft.com/office/powerpoint/2010/main" val="52453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57780-45BF-48F4-B35B-0F765D84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Cíle ČAS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B92F09-0A48-4BAD-BB43-199EED01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Chceme být profesní organizace s co největším počtem členů a se silným hlasem ve společnosti</a:t>
            </a:r>
          </a:p>
        </p:txBody>
      </p:sp>
    </p:spTree>
    <p:extLst>
      <p:ext uri="{BB962C8B-B14F-4D97-AF65-F5344CB8AC3E}">
        <p14:creationId xmlns:p14="http://schemas.microsoft.com/office/powerpoint/2010/main" val="67834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6EEF7-FB01-4B9F-AB06-ECFEF240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Strategický plán ČAS na </a:t>
            </a:r>
            <a:r>
              <a:rPr lang="cs-CZ" sz="3200"/>
              <a:t>období 2015–2020</a:t>
            </a:r>
            <a:br>
              <a:rPr lang="cs-CZ" sz="3200" dirty="0"/>
            </a:br>
            <a:r>
              <a:rPr lang="cs-CZ" sz="3200" dirty="0"/>
              <a:t>Hlavní cíle České asociace sester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AE29F-9F56-4655-98A5-0084D8F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1. </a:t>
            </a:r>
            <a:r>
              <a:rPr lang="cs-CZ" b="1" dirty="0"/>
              <a:t>Profesní příprava a vzdělávání</a:t>
            </a:r>
          </a:p>
          <a:p>
            <a:endParaRPr lang="cs-CZ" dirty="0"/>
          </a:p>
          <a:p>
            <a:r>
              <a:rPr lang="cs-CZ" dirty="0"/>
              <a:t>1.1. Aktivně se účastnit legislativních procesů ovlivňujících profesionální přípravu sester a dalších zdravotnických povolání, postavení sester a ostatních zdravotnických pracovníků v systému zdravotní péče a jejich výkon profese.</a:t>
            </a:r>
          </a:p>
          <a:p>
            <a:endParaRPr lang="cs-CZ" dirty="0"/>
          </a:p>
          <a:p>
            <a:r>
              <a:rPr lang="cs-CZ" dirty="0"/>
              <a:t>1.2. Podporovat a realizovat národní a mezinárodní programy zaměřené na vzdělávání sester, porodních asistentek a dalších zdravotnických pracovníků.</a:t>
            </a:r>
          </a:p>
          <a:p>
            <a:endParaRPr lang="cs-CZ" dirty="0"/>
          </a:p>
          <a:p>
            <a:r>
              <a:rPr lang="cs-CZ" dirty="0"/>
              <a:t>1.3. Podporovat a realizovat ošetřovatelský výzkum a projekty přispívající ke zvyšování kvality zdravotní péče.</a:t>
            </a:r>
          </a:p>
          <a:p>
            <a:endParaRPr lang="cs-CZ" dirty="0"/>
          </a:p>
          <a:p>
            <a:r>
              <a:rPr lang="cs-CZ" dirty="0"/>
              <a:t>1.4. Spolupracovat s MZ ČR a MŠMT ČR v oblasti vzdělávání, vytvářet vhodné podmínky v oblasti celoživotního vzdělávání tak, aby obnovování a udržování odborné způsobilosti přispělo k zabezpečení vysoké kvality poskytované péče a ochraně zdraví jednotlivců a komunit.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60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6EEF7-FB01-4B9F-AB06-ECFEF240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Strategický plán ČAS na </a:t>
            </a:r>
            <a:r>
              <a:rPr lang="cs-CZ" sz="3200"/>
              <a:t>období 2015–2020</a:t>
            </a:r>
            <a:br>
              <a:rPr lang="cs-CZ" sz="3200" dirty="0"/>
            </a:br>
            <a:r>
              <a:rPr lang="cs-CZ" sz="3200" dirty="0"/>
              <a:t>Hlavní cíle České asociace sester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AE29F-9F56-4655-98A5-0084D8F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2. </a:t>
            </a:r>
            <a:r>
              <a:rPr lang="cs-CZ" b="1" dirty="0"/>
              <a:t>Ošetřovatelská praxe</a:t>
            </a:r>
          </a:p>
          <a:p>
            <a:endParaRPr lang="cs-CZ" dirty="0"/>
          </a:p>
          <a:p>
            <a:r>
              <a:rPr lang="cs-CZ" dirty="0"/>
              <a:t>2.1. Posilovat a rozšiřovat kompetence zdravotnických povolání v ČR včetně prosazování sester a ostatních zdravotnických pracovníků jako nositelů zdravotních výkonů.</a:t>
            </a:r>
          </a:p>
          <a:p>
            <a:endParaRPr lang="cs-CZ" dirty="0"/>
          </a:p>
          <a:p>
            <a:r>
              <a:rPr lang="cs-CZ" dirty="0"/>
              <a:t>2.2. Prosazovat nutnost navýšení finančních prostředků plynoucích do oblastí poskytování ošetřovatelské péče (zdravotní péče a zdravotních služeb) v souladu s rostoucími potřebami populace.</a:t>
            </a:r>
          </a:p>
          <a:p>
            <a:endParaRPr lang="cs-CZ" dirty="0"/>
          </a:p>
          <a:p>
            <a:r>
              <a:rPr lang="cs-CZ" dirty="0"/>
              <a:t>2.3 Spolupracovat s MZ ČR při stanovení cenové hodnoty bodu zdravotního výkonu autorské odbornosti NLZP.</a:t>
            </a:r>
          </a:p>
          <a:p>
            <a:endParaRPr lang="cs-CZ" dirty="0"/>
          </a:p>
          <a:p>
            <a:r>
              <a:rPr lang="cs-CZ" dirty="0"/>
              <a:t>2.4 Prosazovat plnění Akčního plánu Zdraví 2020 a zasazovat se o naplňování jednotlivých priorit týkajících se ošetřovatelské pé­če.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5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6EEF7-FB01-4B9F-AB06-ECFEF240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Strategický plán ČAS na </a:t>
            </a:r>
            <a:r>
              <a:rPr lang="cs-CZ" sz="3200"/>
              <a:t>období 2015–2020</a:t>
            </a:r>
            <a:br>
              <a:rPr lang="cs-CZ" sz="3200" dirty="0"/>
            </a:br>
            <a:r>
              <a:rPr lang="cs-CZ" sz="3200" dirty="0"/>
              <a:t>Hlavní cíle České asociace sester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AE29F-9F56-4655-98A5-0084D8F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3. </a:t>
            </a:r>
            <a:r>
              <a:rPr lang="cs-CZ" b="1" dirty="0"/>
              <a:t>Potřeby populace</a:t>
            </a:r>
          </a:p>
          <a:p>
            <a:endParaRPr lang="cs-CZ" dirty="0"/>
          </a:p>
          <a:p>
            <a:r>
              <a:rPr lang="cs-CZ" dirty="0"/>
              <a:t>3.1. Aktivně se podílet na tvorbě zdravotní politiky předkládáním návrhů při přípravě všeobecně závazných právních předpisů na celostátní i regionální úrovni.</a:t>
            </a:r>
          </a:p>
          <a:p>
            <a:endParaRPr lang="cs-CZ" dirty="0"/>
          </a:p>
          <a:p>
            <a:r>
              <a:rPr lang="cs-CZ" dirty="0"/>
              <a:t>3.2. Vytvářet a podílet se na koncepci dlouhodobé péče v ČR a Akčním plánu péče o osoby postižené Alzheimerovou chorobou.</a:t>
            </a:r>
          </a:p>
          <a:p>
            <a:endParaRPr lang="cs-CZ" dirty="0"/>
          </a:p>
          <a:p>
            <a:r>
              <a:rPr lang="cs-CZ" dirty="0"/>
              <a:t>3.3. Spolupracovat s orgány státní správy a ostatními profesními i odbornými organizacemi v České republice a v zahraničí. Na mezinárodní úrovni pokračovat ve spolupráci s ICN a EFN.</a:t>
            </a:r>
          </a:p>
          <a:p>
            <a:endParaRPr lang="cs-CZ" dirty="0"/>
          </a:p>
          <a:p>
            <a:r>
              <a:rPr lang="cs-CZ" dirty="0"/>
              <a:t>3.4. Spolupracovat s organizacemi pacientů a aktivně se zapojovat do jimi organizovaných ak­cí.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70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6EEF7-FB01-4B9F-AB06-ECFEF240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Strategický plán ČAS na </a:t>
            </a:r>
            <a:r>
              <a:rPr lang="cs-CZ" sz="3200"/>
              <a:t>období 2015–2020</a:t>
            </a:r>
            <a:br>
              <a:rPr lang="cs-CZ" sz="3200" dirty="0"/>
            </a:br>
            <a:r>
              <a:rPr lang="cs-CZ" sz="3200" dirty="0"/>
              <a:t>Hlavní cíle České asociace sester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AE29F-9F56-4655-98A5-0084D8F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4. </a:t>
            </a:r>
            <a:r>
              <a:rPr lang="cs-CZ" b="1" dirty="0"/>
              <a:t>Kvalita a etika v ošetřovatelství</a:t>
            </a:r>
          </a:p>
          <a:p>
            <a:endParaRPr lang="cs-CZ" dirty="0"/>
          </a:p>
          <a:p>
            <a:r>
              <a:rPr lang="cs-CZ" dirty="0"/>
              <a:t>4.1. Vytvářet účinné nástroje k zajištění bezpečně, kvalitně a eticky poskytovaných ošetřovatelských služeb (zdravotní péče a zdravotních služeb) v souladu s potřebami osob, skupin i komunit.</a:t>
            </a:r>
          </a:p>
          <a:p>
            <a:endParaRPr lang="cs-CZ" dirty="0"/>
          </a:p>
          <a:p>
            <a:r>
              <a:rPr lang="cs-CZ" dirty="0"/>
              <a:t>4.2. Podílet se na realizaci rezortních bezpečnostních cílů v praxi a na rozvoji klinických standardů péče.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36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6EEF7-FB01-4B9F-AB06-ECFEF240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Strategický plán ČAS na </a:t>
            </a:r>
            <a:r>
              <a:rPr lang="cs-CZ" sz="3200"/>
              <a:t>období 2015–2020</a:t>
            </a:r>
            <a:br>
              <a:rPr lang="cs-CZ" sz="3200" dirty="0"/>
            </a:br>
            <a:r>
              <a:rPr lang="cs-CZ" sz="3200" dirty="0"/>
              <a:t>Hlavní cíle České asociace sester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AE29F-9F56-4655-98A5-0084D8F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5. </a:t>
            </a:r>
            <a:r>
              <a:rPr lang="cs-CZ" b="1" dirty="0"/>
              <a:t>Postavení zdravotníků ve společnosti</a:t>
            </a:r>
          </a:p>
          <a:p>
            <a:endParaRPr lang="cs-CZ" dirty="0"/>
          </a:p>
          <a:p>
            <a:r>
              <a:rPr lang="cs-CZ" dirty="0"/>
              <a:t>5.1. Podporovat aktivity vedoucí ke zvyšování prestiže zdravotnických profesí ve společnosti včetně právní ochrany profesí.</a:t>
            </a:r>
          </a:p>
          <a:p>
            <a:endParaRPr lang="cs-CZ" dirty="0"/>
          </a:p>
          <a:p>
            <a:r>
              <a:rPr lang="cs-CZ" dirty="0"/>
              <a:t>5.2. Posilovat stav zdravotnických povolání, provádět aktivní kroky ke stabilizaci a dalšímu růstu členské základny.</a:t>
            </a:r>
          </a:p>
          <a:p>
            <a:endParaRPr lang="cs-CZ" dirty="0"/>
          </a:p>
          <a:p>
            <a:r>
              <a:rPr lang="cs-CZ" dirty="0"/>
              <a:t>5.3. Upevnit postavení zdravotnických profesí transformací ČAS na komoru zdravotnických pracovníků.</a:t>
            </a:r>
          </a:p>
          <a:p>
            <a:endParaRPr lang="cs-CZ" dirty="0"/>
          </a:p>
          <a:p>
            <a:r>
              <a:rPr lang="cs-CZ" dirty="0"/>
              <a:t>5.4. Obhajovat profesní zájmy.</a:t>
            </a:r>
          </a:p>
        </p:txBody>
      </p:sp>
    </p:spTree>
    <p:extLst>
      <p:ext uri="{BB962C8B-B14F-4D97-AF65-F5344CB8AC3E}">
        <p14:creationId xmlns:p14="http://schemas.microsoft.com/office/powerpoint/2010/main" val="130843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Členství mohou získat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všeobecná sestra</a:t>
            </a:r>
          </a:p>
          <a:p>
            <a:r>
              <a:rPr lang="cs-CZ" b="1" dirty="0"/>
              <a:t>porodní asistentka</a:t>
            </a:r>
          </a:p>
          <a:p>
            <a:r>
              <a:rPr lang="cs-CZ" dirty="0"/>
              <a:t>nutriční terapeut</a:t>
            </a:r>
          </a:p>
          <a:p>
            <a:r>
              <a:rPr lang="cs-CZ" dirty="0"/>
              <a:t>nutriční asistent</a:t>
            </a:r>
          </a:p>
          <a:p>
            <a:r>
              <a:rPr lang="cs-CZ" dirty="0"/>
              <a:t>zdravotně sociální pracovník</a:t>
            </a:r>
          </a:p>
          <a:p>
            <a:r>
              <a:rPr lang="cs-CZ" dirty="0"/>
              <a:t>zdravotnický laborant</a:t>
            </a:r>
          </a:p>
          <a:p>
            <a:r>
              <a:rPr lang="cs-CZ" dirty="0"/>
              <a:t>laboratorní asistent</a:t>
            </a:r>
          </a:p>
          <a:p>
            <a:r>
              <a:rPr lang="cs-CZ" dirty="0"/>
              <a:t>farmaceutický asistent</a:t>
            </a:r>
          </a:p>
          <a:p>
            <a:r>
              <a:rPr lang="cs-CZ" dirty="0"/>
              <a:t>asistent ochrany veřejného zdraví</a:t>
            </a:r>
          </a:p>
          <a:p>
            <a:r>
              <a:rPr lang="cs-CZ" b="1" dirty="0"/>
              <a:t>zdravotnický záchranář</a:t>
            </a:r>
          </a:p>
          <a:p>
            <a:r>
              <a:rPr lang="cs-CZ" b="1" dirty="0"/>
              <a:t>fyzioterapeut</a:t>
            </a:r>
          </a:p>
          <a:p>
            <a:r>
              <a:rPr lang="cs-CZ" dirty="0"/>
              <a:t>radiologický asistent</a:t>
            </a:r>
          </a:p>
          <a:p>
            <a:r>
              <a:rPr lang="cs-CZ" dirty="0" err="1"/>
              <a:t>ortoptista</a:t>
            </a:r>
            <a:endParaRPr lang="cs-CZ" dirty="0"/>
          </a:p>
          <a:p>
            <a:r>
              <a:rPr lang="cs-CZ" dirty="0"/>
              <a:t>a jiné</a:t>
            </a:r>
          </a:p>
        </p:txBody>
      </p:sp>
    </p:spTree>
    <p:extLst>
      <p:ext uri="{BB962C8B-B14F-4D97-AF65-F5344CB8AC3E}">
        <p14:creationId xmlns:p14="http://schemas.microsoft.com/office/powerpoint/2010/main" val="199651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asociace sester</a:t>
            </a:r>
          </a:p>
          <a:p>
            <a:r>
              <a:rPr lang="cs-CZ" dirty="0"/>
              <a:t>Londýnská 15</a:t>
            </a:r>
          </a:p>
          <a:p>
            <a:r>
              <a:rPr lang="cs-CZ" dirty="0"/>
              <a:t>120 00 Praha 2</a:t>
            </a:r>
          </a:p>
          <a:p>
            <a:endParaRPr lang="cs-CZ" dirty="0"/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kancelar@cnna.cz</a:t>
            </a:r>
            <a:r>
              <a:rPr lang="cs-CZ" dirty="0"/>
              <a:t> </a:t>
            </a:r>
          </a:p>
          <a:p>
            <a:r>
              <a:rPr lang="cs-CZ" dirty="0"/>
              <a:t>telefon: +420 602 631 928</a:t>
            </a:r>
          </a:p>
        </p:txBody>
      </p:sp>
    </p:spTree>
    <p:extLst>
      <p:ext uri="{BB962C8B-B14F-4D97-AF65-F5344CB8AC3E}">
        <p14:creationId xmlns:p14="http://schemas.microsoft.com/office/powerpoint/2010/main" val="182300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sdružení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nezávislé</a:t>
            </a:r>
          </a:p>
          <a:p>
            <a:r>
              <a:rPr lang="cs-CZ" dirty="0"/>
              <a:t>zpravidla neziskové</a:t>
            </a:r>
          </a:p>
          <a:p>
            <a:r>
              <a:rPr lang="cs-CZ" dirty="0"/>
              <a:t>sdružení (organizace) příslušníků – fyzických  anebo právnických osob</a:t>
            </a:r>
          </a:p>
        </p:txBody>
      </p:sp>
    </p:spTree>
    <p:extLst>
      <p:ext uri="{BB962C8B-B14F-4D97-AF65-F5344CB8AC3E}">
        <p14:creationId xmlns:p14="http://schemas.microsoft.com/office/powerpoint/2010/main" val="3981161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Spolek vysokoškolsky vzdělaných sester (SVVS)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http://www.svvs.cz/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9127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11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Spolek vysokoškolsky vzdělaných sester (SVVS)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Ustavující schůze dne 15.9.2016</a:t>
            </a:r>
          </a:p>
          <a:p>
            <a:r>
              <a:rPr lang="cs-CZ" dirty="0"/>
              <a:t>V obchodním rejstříku zapsána 25. 10. 2016 </a:t>
            </a:r>
          </a:p>
        </p:txBody>
      </p:sp>
    </p:spTree>
    <p:extLst>
      <p:ext uri="{BB962C8B-B14F-4D97-AF65-F5344CB8AC3E}">
        <p14:creationId xmlns:p14="http://schemas.microsoft.com/office/powerpoint/2010/main" val="1693214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Spolek vysokoškolsky vzdělaných sester (SVVS)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Účel SVVS:</a:t>
            </a:r>
          </a:p>
          <a:p>
            <a:pPr lvl="1"/>
            <a:r>
              <a:rPr lang="cs-CZ" dirty="0"/>
              <a:t>Podpora vědeckého ošetřovatelství v rámci výkonu povolání sestry – všeobecné i dětské (dále jen „sestra“) a vysokoškolského vzdělávání v ošetřovatelství v České republice.</a:t>
            </a:r>
          </a:p>
          <a:p>
            <a:pPr lvl="1"/>
            <a:r>
              <a:rPr lang="cs-CZ" dirty="0"/>
              <a:t>Sdružování vysokoškolsky vzdělaných sester nebo osob připravujících se vysokoškolským studiem na výkon povolání v ošetřovatelství.</a:t>
            </a:r>
          </a:p>
          <a:p>
            <a:pPr lvl="1"/>
            <a:r>
              <a:rPr lang="cs-CZ" dirty="0"/>
              <a:t>Zvyšování profesních, právních a ekonomických prosperit spojených s výkonem povolání vysokoškolsky vzdělaných nelékařských zdravotnických pracovníků v ošetřovatelství.</a:t>
            </a:r>
          </a:p>
        </p:txBody>
      </p:sp>
    </p:spTree>
    <p:extLst>
      <p:ext uri="{BB962C8B-B14F-4D97-AF65-F5344CB8AC3E}">
        <p14:creationId xmlns:p14="http://schemas.microsoft.com/office/powerpoint/2010/main" val="174025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Spolek vysokoškolsky vzdělaných sester (SVVS)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Činnost SVVS je zaměřena zejména na:</a:t>
            </a:r>
          </a:p>
          <a:p>
            <a:pPr lvl="1"/>
            <a:r>
              <a:rPr lang="cs-CZ" dirty="0"/>
              <a:t>Legislativní ukotvení kompetencí sester ve vazbě na získanou úroveň vzdělání v ošetřovatelství</a:t>
            </a:r>
          </a:p>
          <a:p>
            <a:pPr lvl="1"/>
            <a:r>
              <a:rPr lang="cs-CZ" dirty="0"/>
              <a:t>Transformaci rolí sestry korespondující se zvyšujícími se nároky na kvalitu poskytované zdravotní péče</a:t>
            </a:r>
          </a:p>
          <a:p>
            <a:pPr lvl="1"/>
            <a:r>
              <a:rPr lang="cs-CZ" dirty="0"/>
              <a:t>Podporu uživatelů zdravotní péče v jejich aktivní účasti na rozhodování a spolupodílení se na péči</a:t>
            </a:r>
          </a:p>
          <a:p>
            <a:pPr lvl="1"/>
            <a:r>
              <a:rPr lang="cs-CZ" dirty="0"/>
              <a:t>Poskytování ošetřovatelské péče založené na kritické revizi stávající ošetřovatelské praxe s využitím výsledků výzkumů.</a:t>
            </a:r>
          </a:p>
        </p:txBody>
      </p:sp>
    </p:spTree>
    <p:extLst>
      <p:ext uri="{BB962C8B-B14F-4D97-AF65-F5344CB8AC3E}">
        <p14:creationId xmlns:p14="http://schemas.microsoft.com/office/powerpoint/2010/main" val="427133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PhDr. Mgr. Pavla Kudlová, Ph.D.,</a:t>
            </a:r>
            <a:br>
              <a:rPr lang="cs-CZ" dirty="0"/>
            </a:br>
            <a:r>
              <a:rPr lang="cs-CZ" dirty="0"/>
              <a:t>prezidentka</a:t>
            </a:r>
            <a:br>
              <a:rPr lang="cs-CZ" dirty="0"/>
            </a:b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37581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0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Členství v SVVS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Členem SVVS může být osoba starší 18 let bez rozdílu pohlaví, rasy, barvy pleti, národnosti, náboženského nebo politického přesvědčení, či sociálního postavení</a:t>
            </a:r>
          </a:p>
          <a:p>
            <a:pPr lvl="1"/>
            <a:r>
              <a:rPr lang="cs-CZ" dirty="0"/>
              <a:t>musí mít ukončené vysokoškolské vzdělání v oboru ošetřovatelství či jiném příbuzném oboru </a:t>
            </a:r>
          </a:p>
          <a:p>
            <a:pPr lvl="1"/>
            <a:r>
              <a:rPr lang="cs-CZ" dirty="0"/>
              <a:t>nebo být studentem vysokoškolského studia ošetřovatelství</a:t>
            </a:r>
          </a:p>
          <a:p>
            <a:endParaRPr lang="cs-CZ" dirty="0"/>
          </a:p>
          <a:p>
            <a:r>
              <a:rPr lang="cs-CZ" dirty="0"/>
              <a:t>Členství je dobrovolné </a:t>
            </a:r>
          </a:p>
        </p:txBody>
      </p:sp>
    </p:spTree>
    <p:extLst>
      <p:ext uri="{BB962C8B-B14F-4D97-AF65-F5344CB8AC3E}">
        <p14:creationId xmlns:p14="http://schemas.microsoft.com/office/powerpoint/2010/main" val="2574914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 na SVVS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Adresa spolku:</a:t>
            </a:r>
          </a:p>
          <a:p>
            <a:r>
              <a:rPr lang="cs-CZ" dirty="0"/>
              <a:t>J. Boreckého 1167/27</a:t>
            </a:r>
          </a:p>
          <a:p>
            <a:r>
              <a:rPr lang="cs-CZ" dirty="0"/>
              <a:t>České Budějovice</a:t>
            </a:r>
          </a:p>
          <a:p>
            <a:r>
              <a:rPr lang="cs-CZ" dirty="0"/>
              <a:t>370 11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Email: svvs.spolek@gmail.com </a:t>
            </a:r>
          </a:p>
        </p:txBody>
      </p:sp>
    </p:spTree>
    <p:extLst>
      <p:ext uri="{BB962C8B-B14F-4D97-AF65-F5344CB8AC3E}">
        <p14:creationId xmlns:p14="http://schemas.microsoft.com/office/powerpoint/2010/main" val="3589092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CCDFE-C677-4040-B096-65C18DE5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Komora záchranářů zdravotnických záchranných služeb České republiky</a:t>
            </a:r>
            <a:br>
              <a:rPr lang="cs-CZ" dirty="0"/>
            </a:br>
            <a:r>
              <a:rPr lang="cs-CZ" sz="1800" i="1" dirty="0"/>
              <a:t>držitelka čestného uznání za výjimečný přínos pro záchranářství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9269335-034A-4131-A69F-887AE90C3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772816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6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08804-C63D-4C03-8A32-87F622C8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Komora záchranářů zdravotnických záchranných služeb České republiky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34C2F6-B89E-43EA-9FB8-EA88B1E1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2005 </a:t>
            </a:r>
          </a:p>
          <a:p>
            <a:r>
              <a:rPr lang="cs-CZ" dirty="0"/>
              <a:t>Sdružuje:</a:t>
            </a:r>
          </a:p>
          <a:p>
            <a:pPr lvl="1"/>
            <a:r>
              <a:rPr lang="cs-CZ" dirty="0"/>
              <a:t>zdravotnické záchranáře</a:t>
            </a:r>
          </a:p>
          <a:p>
            <a:pPr lvl="1"/>
            <a:r>
              <a:rPr lang="cs-CZ" dirty="0"/>
              <a:t>všeobecné sestry</a:t>
            </a:r>
          </a:p>
          <a:p>
            <a:pPr lvl="1"/>
            <a:r>
              <a:rPr lang="cs-CZ" dirty="0"/>
              <a:t>řidiče vozidel ZZS</a:t>
            </a:r>
          </a:p>
          <a:p>
            <a:pPr lvl="1"/>
            <a:r>
              <a:rPr lang="cs-CZ" dirty="0"/>
              <a:t>operátory</a:t>
            </a:r>
          </a:p>
          <a:p>
            <a:pPr lvl="1"/>
            <a:r>
              <a:rPr lang="cs-CZ" dirty="0"/>
              <a:t>zdravotnické záchranáře pracující v nemocnicích</a:t>
            </a:r>
          </a:p>
          <a:p>
            <a:pPr lvl="1"/>
            <a:r>
              <a:rPr lang="cs-CZ" dirty="0"/>
              <a:t>studenty oboru zdravotnický záchranář</a:t>
            </a:r>
          </a:p>
        </p:txBody>
      </p:sp>
    </p:spTree>
    <p:extLst>
      <p:ext uri="{BB962C8B-B14F-4D97-AF65-F5344CB8AC3E}">
        <p14:creationId xmlns:p14="http://schemas.microsoft.com/office/powerpoint/2010/main" val="753814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7F834-DB68-4AC9-85E9-B434FD1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/>
              <a:t>Komora záchranářů zdravotnických záchranných služeb České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B04E97-ECE6-4FF3-918C-25132F68B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https://www.komorazachranaru.cz/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Dobrovolné nezávislé profesní sdružení fyzických osob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KZ ZZS ČR zastupuje zejména nelékařské zdravotnické pracovníky pracující na zdravotnických záchranných službách</a:t>
            </a:r>
          </a:p>
        </p:txBody>
      </p:sp>
    </p:spTree>
    <p:extLst>
      <p:ext uri="{BB962C8B-B14F-4D97-AF65-F5344CB8AC3E}">
        <p14:creationId xmlns:p14="http://schemas.microsoft.com/office/powerpoint/2010/main" val="274097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sdružení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podpora pracovníků dané profese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b="1" dirty="0"/>
              <a:t>výměna informací </a:t>
            </a:r>
            <a:r>
              <a:rPr lang="cs-CZ" dirty="0"/>
              <a:t>mezi členy </a:t>
            </a:r>
          </a:p>
          <a:p>
            <a:endParaRPr lang="cs-CZ" dirty="0"/>
          </a:p>
          <a:p>
            <a:r>
              <a:rPr lang="cs-CZ" dirty="0"/>
              <a:t>samostatném </a:t>
            </a:r>
            <a:r>
              <a:rPr lang="cs-CZ" b="1" dirty="0"/>
              <a:t>rozhodování o vlastních záležitostech</a:t>
            </a:r>
          </a:p>
          <a:p>
            <a:endParaRPr lang="cs-CZ" dirty="0"/>
          </a:p>
          <a:p>
            <a:r>
              <a:rPr lang="cs-CZ" dirty="0"/>
              <a:t>případně vydávaní periodika zaměřeného k příslušnému oboru </a:t>
            </a:r>
          </a:p>
        </p:txBody>
      </p:sp>
    </p:spTree>
    <p:extLst>
      <p:ext uri="{BB962C8B-B14F-4D97-AF65-F5344CB8AC3E}">
        <p14:creationId xmlns:p14="http://schemas.microsoft.com/office/powerpoint/2010/main" val="2241919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8EA6D-C4CE-4F3C-93AF-F3AD310E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Komora záchranářů zdravotnických záchranných služeb České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5B7690-C1EB-419B-B4F8-2E59CFA0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Sdružovat profesionály</a:t>
            </a:r>
          </a:p>
          <a:p>
            <a:pPr lvl="1"/>
            <a:r>
              <a:rPr lang="cs-CZ" dirty="0"/>
              <a:t>Stavět na profesionalitě, kompetencích, kvalitě a odpovědnosti za obor.</a:t>
            </a:r>
          </a:p>
          <a:p>
            <a:pPr lvl="1"/>
            <a:r>
              <a:rPr lang="cs-CZ" dirty="0"/>
              <a:t>Být hrdou a respektovanou profesní organizací a hájit profesní zájmy všech zaměstnanců ZZS.</a:t>
            </a:r>
          </a:p>
          <a:p>
            <a:pPr lvl="1"/>
            <a:r>
              <a:rPr lang="cs-CZ" dirty="0"/>
              <a:t>Zvyšovat kvalitu a bezpečí ošetřovatelské péče poskytované všem pacientů v rámci přednemocniční neodkladné péče.</a:t>
            </a:r>
          </a:p>
          <a:p>
            <a:pPr lvl="1"/>
            <a:r>
              <a:rPr lang="cs-CZ" dirty="0"/>
              <a:t>Být respektovaným a otevřeným partnerem pro jednání s orgány státní správy, vládními, nevládními, profesními a vzdělávacími organizacemi.</a:t>
            </a:r>
          </a:p>
          <a:p>
            <a:endParaRPr lang="cs-CZ" dirty="0"/>
          </a:p>
          <a:p>
            <a:r>
              <a:rPr lang="cs-CZ" b="1" dirty="0"/>
              <a:t>Vzdělávání</a:t>
            </a:r>
          </a:p>
          <a:p>
            <a:pPr lvl="1"/>
            <a:r>
              <a:rPr lang="cs-CZ" dirty="0"/>
              <a:t>Podílet se na tvorbě a realizaci specializačních programů, certifikovaných kurzů a dalších vzdělávacích programů pro zdravotnické záchranáře, řidiče ZZS a operátory.</a:t>
            </a:r>
          </a:p>
          <a:p>
            <a:pPr lvl="1"/>
            <a:r>
              <a:rPr lang="cs-CZ" dirty="0"/>
              <a:t>Podílet se na přípravě doporučených postupů a klinických standardů přednemocniční neodkladné péče.</a:t>
            </a:r>
          </a:p>
          <a:p>
            <a:pPr lvl="1"/>
            <a:r>
              <a:rPr lang="cs-CZ" dirty="0"/>
              <a:t>Pořádat pro své členy vzdělávací akce a společná setkání.</a:t>
            </a:r>
          </a:p>
          <a:p>
            <a:pPr lvl="1"/>
            <a:r>
              <a:rPr lang="cs-CZ" dirty="0"/>
              <a:t>Podporovat národní a mezinárodní programy zaměřené na vzdělávání, vědu a výzkum.</a:t>
            </a:r>
          </a:p>
          <a:p>
            <a:endParaRPr lang="cs-CZ" dirty="0"/>
          </a:p>
          <a:p>
            <a:r>
              <a:rPr lang="cs-CZ" b="1" dirty="0"/>
              <a:t>Podpora</a:t>
            </a:r>
          </a:p>
          <a:p>
            <a:pPr lvl="1"/>
            <a:r>
              <a:rPr lang="cs-CZ" dirty="0"/>
              <a:t>Vykonává bezúplatnou poradenskou činnost pro studenty vyšších a vysokých škol v oboru zdravotnický záchranář.</a:t>
            </a:r>
          </a:p>
          <a:p>
            <a:pPr lvl="1"/>
            <a:r>
              <a:rPr lang="cs-CZ" dirty="0"/>
              <a:t>Posilovat a účelně rozšiřovat kompetence zdravotnických pracovníků pracujících na zdravotnických záchranných službách a urgentních příjmech.</a:t>
            </a:r>
          </a:p>
          <a:p>
            <a:pPr lvl="1"/>
            <a:r>
              <a:rPr lang="cs-CZ" dirty="0"/>
              <a:t>Podílet se na zvyšování odborné úrovně zdravotnických záchranářů, řidičů vozidel zdravotnických záchranných služeb a operátorů tísňových linek pracujících na ZZS a urgentních příjmech.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129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8EA6D-C4CE-4F3C-93AF-F3AD310E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Komora záchranářů zdravotnických záchranných služeb České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5B7690-C1EB-419B-B4F8-2E59CFA0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KZ ZZS ČR má tyto orgány: </a:t>
            </a:r>
          </a:p>
          <a:p>
            <a:pPr lvl="1"/>
            <a:r>
              <a:rPr lang="cs-CZ" dirty="0"/>
              <a:t>sněm delegátů – orgán nejvyšší </a:t>
            </a:r>
          </a:p>
          <a:p>
            <a:pPr lvl="1"/>
            <a:r>
              <a:rPr lang="cs-CZ" dirty="0"/>
              <a:t>prezidenta – individuální statutární orgán </a:t>
            </a:r>
          </a:p>
          <a:p>
            <a:pPr lvl="1"/>
            <a:r>
              <a:rPr lang="cs-CZ" dirty="0"/>
              <a:t>předsednictvo – výkonný orgán</a:t>
            </a:r>
          </a:p>
          <a:p>
            <a:pPr lvl="1"/>
            <a:r>
              <a:rPr lang="cs-CZ" dirty="0"/>
              <a:t>revizní a kontrolní komise – kontrolní orgán</a:t>
            </a:r>
          </a:p>
          <a:p>
            <a:pPr lvl="1"/>
            <a:r>
              <a:rPr lang="cs-CZ" dirty="0"/>
              <a:t>krajský koordinátor </a:t>
            </a:r>
          </a:p>
        </p:txBody>
      </p:sp>
    </p:spTree>
    <p:extLst>
      <p:ext uri="{BB962C8B-B14F-4D97-AF65-F5344CB8AC3E}">
        <p14:creationId xmlns:p14="http://schemas.microsoft.com/office/powerpoint/2010/main" val="373700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713A5-ECF7-45FD-A410-F148C87E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Mgr. Radomír Vlk, DiS.</a:t>
            </a:r>
            <a:br>
              <a:rPr lang="cs-CZ" dirty="0"/>
            </a:br>
            <a:r>
              <a:rPr lang="cs-CZ" dirty="0"/>
              <a:t>prezident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D49A6-BFD7-47AD-A2DB-E5A8FD29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Telefon: +420604631095</a:t>
            </a:r>
          </a:p>
          <a:p>
            <a:r>
              <a:rPr lang="cs-CZ" dirty="0"/>
              <a:t>E-mail: prezident@komorazachranaru.cz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048A0F-5007-4E37-859F-F9D78ED9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852936"/>
            <a:ext cx="2425863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3DC76-EC93-49C5-804A-A1CD85BC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951ABA-D0F0-43D5-8EEE-7475D4C19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Registrace k členství: poslat elektronicky soubor uveřejněný na webu komory na email: </a:t>
            </a:r>
            <a:r>
              <a:rPr lang="cs-CZ" dirty="0">
                <a:hlinkClick r:id="rId2"/>
              </a:rPr>
              <a:t>registrace@komorazachranaru.cz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145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E38CB-E3A9-4099-B0C9-C84EFA19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272AFD-273E-4187-8E84-CBB9A9A4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Komora záchranářů zdravotnických záchranných služeb České republiky, z. s.</a:t>
            </a:r>
          </a:p>
          <a:p>
            <a:r>
              <a:rPr lang="cs-CZ" dirty="0"/>
              <a:t>Branická 405 /133,</a:t>
            </a:r>
          </a:p>
          <a:p>
            <a:r>
              <a:rPr lang="cs-CZ" dirty="0"/>
              <a:t>147 00 Praha 4</a:t>
            </a:r>
          </a:p>
          <a:p>
            <a:endParaRPr lang="cs-CZ" dirty="0"/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info@komorazachranaru.cz</a:t>
            </a:r>
            <a:r>
              <a:rPr lang="cs-CZ" dirty="0"/>
              <a:t> </a:t>
            </a:r>
          </a:p>
          <a:p>
            <a:r>
              <a:rPr lang="cs-CZ" dirty="0"/>
              <a:t>tel.: +420 604 631 095</a:t>
            </a:r>
          </a:p>
          <a:p>
            <a:endParaRPr lang="cs-CZ" dirty="0"/>
          </a:p>
          <a:p>
            <a:r>
              <a:rPr lang="cs-CZ" dirty="0"/>
              <a:t>datová schránka ID: yghf8k5 </a:t>
            </a:r>
          </a:p>
        </p:txBody>
      </p:sp>
    </p:spTree>
    <p:extLst>
      <p:ext uri="{BB962C8B-B14F-4D97-AF65-F5344CB8AC3E}">
        <p14:creationId xmlns:p14="http://schemas.microsoft.com/office/powerpoint/2010/main" val="4272524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International 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Nurses</a:t>
            </a:r>
            <a:r>
              <a:rPr lang="cs-CZ" dirty="0"/>
              <a:t> (ICN)</a:t>
            </a:r>
            <a:br>
              <a:rPr lang="cs-CZ" dirty="0"/>
            </a:br>
            <a:r>
              <a:rPr lang="cs-CZ" dirty="0"/>
              <a:t>Mezinárodní rada sester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3"/>
              </a:rPr>
              <a:t>www.icn.ch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Cíl: Udržet </a:t>
            </a:r>
            <a:r>
              <a:rPr lang="cs-CZ" dirty="0">
                <a:solidFill>
                  <a:srgbClr val="FF0000"/>
                </a:solidFill>
              </a:rPr>
              <a:t>nejvyšší standardy ošetřovatelské práce</a:t>
            </a:r>
            <a:r>
              <a:rPr lang="cs-CZ" dirty="0"/>
              <a:t> v zemích, které jsou členy rady, a pomoci zemím, které zatím členy nejsou, zdokonalit jejich ošetřovatelskou péči na základě vzdělání, legislativy a profesionální organizace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9F15CB-16B5-4509-9FF0-3DD02283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60020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62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historie ICN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Založena 1899</a:t>
            </a:r>
          </a:p>
          <a:p>
            <a:r>
              <a:rPr lang="cs-CZ" dirty="0"/>
              <a:t>1947 ustanoven Výbor pro ošetřovatelské služby (stimulace národních </a:t>
            </a:r>
            <a:r>
              <a:rPr lang="cs-CZ"/>
              <a:t>asociací sester)</a:t>
            </a:r>
            <a:endParaRPr lang="cs-CZ" dirty="0"/>
          </a:p>
          <a:p>
            <a:r>
              <a:rPr lang="cs-CZ" dirty="0"/>
              <a:t>1958 Divize ošetřovatelských služeb (Výbor se stal poradním orgánem Divize)</a:t>
            </a:r>
          </a:p>
        </p:txBody>
      </p:sp>
    </p:spTree>
    <p:extLst>
      <p:ext uri="{BB962C8B-B14F-4D97-AF65-F5344CB8AC3E}">
        <p14:creationId xmlns:p14="http://schemas.microsoft.com/office/powerpoint/2010/main" val="753916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den sester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12. května</a:t>
            </a:r>
          </a:p>
        </p:txBody>
      </p:sp>
    </p:spTree>
    <p:extLst>
      <p:ext uri="{BB962C8B-B14F-4D97-AF65-F5344CB8AC3E}">
        <p14:creationId xmlns:p14="http://schemas.microsoft.com/office/powerpoint/2010/main" val="1212629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ČAS </a:t>
            </a:r>
            <a:r>
              <a:rPr lang="cs-CZ" dirty="0">
                <a:hlinkClick r:id="rId2"/>
              </a:rPr>
              <a:t>https://www.cnna.cz/</a:t>
            </a:r>
            <a:endParaRPr lang="cs-CZ" dirty="0"/>
          </a:p>
          <a:p>
            <a:r>
              <a:rPr lang="cs-CZ" dirty="0"/>
              <a:t>HLINOVSKÁ, J. </a:t>
            </a:r>
            <a:r>
              <a:rPr lang="cs-CZ" i="1" dirty="0"/>
              <a:t>Teorie ošetřovatelství. </a:t>
            </a:r>
            <a:r>
              <a:rPr lang="cs-CZ" dirty="0"/>
              <a:t>Kap. 10. Dostupné z: https://is.vszdrav.cz/auth/do/vsz/podklady/teorie_osetrovatelstvi.qwarp </a:t>
            </a:r>
          </a:p>
          <a:p>
            <a:r>
              <a:rPr lang="cs-CZ" dirty="0"/>
              <a:t>ICN </a:t>
            </a:r>
            <a:r>
              <a:rPr lang="cs-CZ" dirty="0">
                <a:hlinkClick r:id="rId3"/>
              </a:rPr>
              <a:t>www.icn.ch</a:t>
            </a:r>
            <a:r>
              <a:rPr lang="cs-CZ" dirty="0"/>
              <a:t> </a:t>
            </a:r>
          </a:p>
          <a:p>
            <a:r>
              <a:rPr lang="cs-CZ" dirty="0"/>
              <a:t>KZ ZZS ČR </a:t>
            </a:r>
            <a:r>
              <a:rPr lang="cs-CZ" dirty="0">
                <a:hlinkClick r:id="rId4"/>
              </a:rPr>
              <a:t>https://www.komorazachranaru.cz/</a:t>
            </a:r>
            <a:r>
              <a:rPr lang="cs-CZ" dirty="0"/>
              <a:t>  </a:t>
            </a:r>
          </a:p>
          <a:p>
            <a:r>
              <a:rPr lang="cs-CZ" dirty="0"/>
              <a:t>PLEVOVÁ, I. </a:t>
            </a:r>
            <a:r>
              <a:rPr lang="cs-CZ" i="1" dirty="0"/>
              <a:t>Ošetřovatelství I. </a:t>
            </a:r>
            <a:r>
              <a:rPr lang="cs-CZ" dirty="0"/>
              <a:t>2., přepracované a doplněné vydání.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2018. Sestra (</a:t>
            </a:r>
            <a:r>
              <a:rPr lang="cs-CZ" dirty="0" err="1"/>
              <a:t>Grada</a:t>
            </a:r>
            <a:r>
              <a:rPr lang="cs-CZ" dirty="0"/>
              <a:t>). S. 69-73. ISBN 978-80-271-0888-6.</a:t>
            </a:r>
          </a:p>
          <a:p>
            <a:r>
              <a:rPr lang="cs-CZ" dirty="0"/>
              <a:t>SVVS </a:t>
            </a:r>
            <a:r>
              <a:rPr lang="cs-CZ" dirty="0">
                <a:hlinkClick r:id="rId5"/>
              </a:rPr>
              <a:t>http://www.svvs.cz/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pohled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1904 V Praze vznikl Spolek pro Povznesení stavu ošetřovatelského</a:t>
            </a:r>
          </a:p>
          <a:p>
            <a:r>
              <a:rPr lang="cs-CZ" dirty="0"/>
              <a:t>1921 Spolek absolventek školy ošetřovatelské (SAŠO)</a:t>
            </a:r>
          </a:p>
          <a:p>
            <a:r>
              <a:rPr lang="cs-CZ" dirty="0"/>
              <a:t>1928 Spolek diplomovaných sester (SDS)</a:t>
            </a:r>
          </a:p>
          <a:p>
            <a:r>
              <a:rPr lang="cs-CZ" dirty="0"/>
              <a:t>1937 vyšlo první číslo časopisu Spolku diplomovaných sester</a:t>
            </a:r>
          </a:p>
          <a:p>
            <a:r>
              <a:rPr lang="cs-CZ" dirty="0"/>
              <a:t>1933 SDS přijet za člena ICN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14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pohled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1942 aktivní činnost SDS redukována</a:t>
            </a:r>
          </a:p>
          <a:p>
            <a:r>
              <a:rPr lang="cs-CZ" dirty="0"/>
              <a:t>1945 – 1948 činnost SDS obnovena</a:t>
            </a:r>
          </a:p>
          <a:p>
            <a:r>
              <a:rPr lang="cs-CZ" dirty="0"/>
              <a:t>Únor 1948 SDS a ROH (Revoluční Odborové Hnutí) – končí členství v ICN</a:t>
            </a:r>
          </a:p>
          <a:p>
            <a:r>
              <a:rPr lang="cs-CZ" dirty="0"/>
              <a:t>1968 Spolek sester</a:t>
            </a:r>
          </a:p>
          <a:p>
            <a:r>
              <a:rPr lang="cs-CZ" dirty="0"/>
              <a:t>1973 Československá společnost sester</a:t>
            </a:r>
          </a:p>
          <a:p>
            <a:r>
              <a:rPr lang="cs-CZ" dirty="0"/>
              <a:t>1951 počátek vydávání časopisu Zdravotnická pracovnice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99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pohled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1982 Československá společnost sester přijata do ICN</a:t>
            </a:r>
          </a:p>
          <a:p>
            <a:r>
              <a:rPr lang="cs-CZ" dirty="0"/>
              <a:t>1989 zánik časopisu Zdravotnická pracovnice</a:t>
            </a:r>
          </a:p>
          <a:p>
            <a:r>
              <a:rPr lang="cs-CZ" dirty="0"/>
              <a:t>Počátek 90. let 21. století – Kluby sester</a:t>
            </a:r>
          </a:p>
          <a:p>
            <a:r>
              <a:rPr lang="cs-CZ" dirty="0"/>
              <a:t>1992 vznik České asociace sester (ČAS)</a:t>
            </a:r>
          </a:p>
          <a:p>
            <a:r>
              <a:rPr lang="cs-CZ" dirty="0"/>
              <a:t>1993 Zánik Československé společnosti sester a členství v ICN</a:t>
            </a:r>
          </a:p>
          <a:p>
            <a:r>
              <a:rPr lang="cs-CZ" dirty="0"/>
              <a:t>1994 ČAS členem ICN</a:t>
            </a:r>
          </a:p>
          <a:p>
            <a:r>
              <a:rPr lang="cs-CZ" dirty="0"/>
              <a:t>Květen 2001 dobrovolná registrace sester</a:t>
            </a:r>
          </a:p>
          <a:p>
            <a:r>
              <a:rPr lang="cs-CZ" dirty="0"/>
              <a:t>Duben 2004 povinná registrace sester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85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336B1-C335-4D79-89B1-755DDCAE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Česká asociace sester </a:t>
            </a:r>
            <a:r>
              <a:rPr lang="cs-CZ" dirty="0">
                <a:solidFill>
                  <a:srgbClr val="FF0000"/>
                </a:solidFill>
              </a:rPr>
              <a:t>ČAS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" y="2132856"/>
            <a:ext cx="7403976" cy="416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https://www.cnna.cz/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71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zaregistrována 5. května 1990 </a:t>
            </a:r>
            <a:r>
              <a:rPr lang="cs-CZ" sz="1200" dirty="0"/>
              <a:t>(Veřejný rejstřík a Sbírka listin, MS ČR)</a:t>
            </a:r>
          </a:p>
          <a:p>
            <a:r>
              <a:rPr lang="cs-CZ" dirty="0"/>
              <a:t>členství v ICN 1994–2015 </a:t>
            </a:r>
          </a:p>
        </p:txBody>
      </p:sp>
    </p:spTree>
    <p:extLst>
      <p:ext uri="{BB962C8B-B14F-4D97-AF65-F5344CB8AC3E}">
        <p14:creationId xmlns:p14="http://schemas.microsoft.com/office/powerpoint/2010/main" val="249883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Stavovská organizace</a:t>
            </a:r>
          </a:p>
          <a:p>
            <a:endParaRPr lang="cs-CZ" dirty="0"/>
          </a:p>
          <a:p>
            <a:r>
              <a:rPr lang="cs-CZ" dirty="0"/>
              <a:t>Největší odborná profesní organizace sester a jiných odborných pracovníků</a:t>
            </a:r>
          </a:p>
          <a:p>
            <a:endParaRPr lang="cs-CZ" dirty="0"/>
          </a:p>
          <a:p>
            <a:r>
              <a:rPr lang="cs-CZ" dirty="0"/>
              <a:t>Otevřena pro všechny sestry a ostatní nelékařské zdravotnické pracovníky působící v resortu zdravotnictví, sociálního zabezpečení, školství a ve všech oblastech soukromého, nebo jiného podnikání bez ohledu na národnost, nebo náboženské vyznání</a:t>
            </a:r>
          </a:p>
        </p:txBody>
      </p:sp>
    </p:spTree>
    <p:extLst>
      <p:ext uri="{BB962C8B-B14F-4D97-AF65-F5344CB8AC3E}">
        <p14:creationId xmlns:p14="http://schemas.microsoft.com/office/powerpoint/2010/main" val="3841798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1848</Words>
  <Application>Microsoft Office PowerPoint</Application>
  <PresentationFormat>Předvádění na obrazovce (4:3)</PresentationFormat>
  <Paragraphs>230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Motiv sady Office</vt:lpstr>
      <vt:lpstr>Profesní organizace</vt:lpstr>
      <vt:lpstr>Profesní sdružení</vt:lpstr>
      <vt:lpstr>Profesní sdružení </vt:lpstr>
      <vt:lpstr>Historický pohled </vt:lpstr>
      <vt:lpstr>Historický pohled </vt:lpstr>
      <vt:lpstr>Historický pohled </vt:lpstr>
      <vt:lpstr>Česká asociace sester ČAS</vt:lpstr>
      <vt:lpstr>ČAS</vt:lpstr>
      <vt:lpstr>ČAS</vt:lpstr>
      <vt:lpstr> PhDr. Martina Šochmanová, MBA, prezidentka ČAS </vt:lpstr>
      <vt:lpstr>ČAS </vt:lpstr>
      <vt:lpstr> Cíle ČAS </vt:lpstr>
      <vt:lpstr>Strategický plán ČAS na období 2015–2020 Hlavní cíle České asociace sester</vt:lpstr>
      <vt:lpstr>Strategický plán ČAS na období 2015–2020 Hlavní cíle České asociace sester</vt:lpstr>
      <vt:lpstr>Strategický plán ČAS na období 2015–2020 Hlavní cíle České asociace sester</vt:lpstr>
      <vt:lpstr>Strategický plán ČAS na období 2015–2020 Hlavní cíle České asociace sester</vt:lpstr>
      <vt:lpstr>Strategický plán ČAS na období 2015–2020 Hlavní cíle České asociace sester</vt:lpstr>
      <vt:lpstr>Členství mohou získat profese</vt:lpstr>
      <vt:lpstr>ČAS</vt:lpstr>
      <vt:lpstr>Spolek vysokoškolsky vzdělaných sester (SVVS)</vt:lpstr>
      <vt:lpstr>Spolek vysokoškolsky vzdělaných sester (SVVS)</vt:lpstr>
      <vt:lpstr>Spolek vysokoškolsky vzdělaných sester (SVVS)</vt:lpstr>
      <vt:lpstr>Spolek vysokoškolsky vzdělaných sester (SVVS)</vt:lpstr>
      <vt:lpstr> PhDr. Mgr. Pavla Kudlová, Ph.D., prezidentka </vt:lpstr>
      <vt:lpstr>Členství v SVVS</vt:lpstr>
      <vt:lpstr>Kontakt na SVVS</vt:lpstr>
      <vt:lpstr>Komora záchranářů zdravotnických záchranných služeb České republiky držitelka čestného uznání za výjimečný přínos pro záchranářství</vt:lpstr>
      <vt:lpstr>Komora záchranářů zdravotnických záchranných služeb České republiky </vt:lpstr>
      <vt:lpstr>Komora záchranářů zdravotnických záchranných služeb České republiky</vt:lpstr>
      <vt:lpstr>Komora záchranářů zdravotnických záchranných služeb České republiky</vt:lpstr>
      <vt:lpstr>Komora záchranářů zdravotnických záchranných služeb České republiky</vt:lpstr>
      <vt:lpstr> Mgr. Radomír Vlk, DiS. prezident </vt:lpstr>
      <vt:lpstr>Členství</vt:lpstr>
      <vt:lpstr>Kontakt </vt:lpstr>
      <vt:lpstr>International Council of Nurses (ICN) Mezinárodní rada sester</vt:lpstr>
      <vt:lpstr>Z historie ICN</vt:lpstr>
      <vt:lpstr>Mezinárodní den sester</vt:lpstr>
      <vt:lpstr>Prameny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Sesterské organizace</dc:title>
  <dc:creator>Marková Eva</dc:creator>
  <cp:lastModifiedBy>Marková Eva</cp:lastModifiedBy>
  <cp:revision>16</cp:revision>
  <dcterms:created xsi:type="dcterms:W3CDTF">2015-02-19T07:10:29Z</dcterms:created>
  <dcterms:modified xsi:type="dcterms:W3CDTF">2021-10-11T11:05:14Z</dcterms:modified>
</cp:coreProperties>
</file>