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4" r:id="rId5"/>
    <p:sldId id="263" r:id="rId6"/>
    <p:sldId id="265" r:id="rId7"/>
    <p:sldId id="266" r:id="rId8"/>
    <p:sldId id="267" r:id="rId9"/>
    <p:sldId id="257" r:id="rId10"/>
    <p:sldId id="258" r:id="rId11"/>
    <p:sldId id="259" r:id="rId12"/>
    <p:sldId id="260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1900" y="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91F9-8346-4DC7-896F-E9C72D3E3BF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699D-1606-4374-BFDB-84347399F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397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91F9-8346-4DC7-896F-E9C72D3E3BF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699D-1606-4374-BFDB-84347399F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91F9-8346-4DC7-896F-E9C72D3E3BF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699D-1606-4374-BFDB-84347399F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145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91F9-8346-4DC7-896F-E9C72D3E3BF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699D-1606-4374-BFDB-84347399F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45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91F9-8346-4DC7-896F-E9C72D3E3BF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699D-1606-4374-BFDB-84347399F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9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91F9-8346-4DC7-896F-E9C72D3E3BF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699D-1606-4374-BFDB-84347399F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61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91F9-8346-4DC7-896F-E9C72D3E3BF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699D-1606-4374-BFDB-84347399F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071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91F9-8346-4DC7-896F-E9C72D3E3BF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699D-1606-4374-BFDB-84347399F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33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91F9-8346-4DC7-896F-E9C72D3E3BF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699D-1606-4374-BFDB-84347399F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8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91F9-8346-4DC7-896F-E9C72D3E3BF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699D-1606-4374-BFDB-84347399F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81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91F9-8346-4DC7-896F-E9C72D3E3BF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3699D-1606-4374-BFDB-84347399F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84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591F9-8346-4DC7-896F-E9C72D3E3BF9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3699D-1606-4374-BFDB-84347399F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39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zcr.cz/registrace-vykon-povolani-bez-odborneho-dohledu/" TargetMode="External"/><Relationship Id="rId2" Type="http://schemas.openxmlformats.org/officeDocument/2006/relationships/hyperlink" Target="https://www.uzis.cz/index.php?pg=registry-sber-dat--narodni-registr-zdravotnickych-pracovnik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Výkon povolání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Výkon povolání bez odborného dohledu</a:t>
            </a:r>
            <a:br>
              <a:rPr lang="cs-CZ" dirty="0"/>
            </a:br>
            <a:r>
              <a:rPr lang="cs-CZ" dirty="0"/>
              <a:t>Způsobilost k výkonu zdravotnického povolání</a:t>
            </a:r>
          </a:p>
          <a:p>
            <a:r>
              <a:rPr lang="cs-CZ" dirty="0"/>
              <a:t>Kreditní systém</a:t>
            </a:r>
          </a:p>
          <a:p>
            <a:r>
              <a:rPr lang="cs-CZ" dirty="0"/>
              <a:t>Povinnost celoživotního vzdělávání</a:t>
            </a:r>
            <a:br>
              <a:rPr lang="cs-CZ" dirty="0"/>
            </a:br>
            <a:r>
              <a:rPr lang="cs-CZ" dirty="0"/>
              <a:t>Registr zdravotnických pracovníků</a:t>
            </a:r>
          </a:p>
          <a:p>
            <a:r>
              <a:rPr lang="cs-CZ" dirty="0"/>
              <a:t>Národní registr zdravotnických pracovníků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8914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obsahuje údaje o:</a:t>
            </a:r>
          </a:p>
          <a:p>
            <a:pPr lvl="1"/>
            <a:r>
              <a:rPr lang="cs-CZ" dirty="0"/>
              <a:t>zdravotnických pracovnících </a:t>
            </a:r>
          </a:p>
          <a:p>
            <a:pPr lvl="1"/>
            <a:r>
              <a:rPr lang="cs-CZ" dirty="0"/>
              <a:t>hostujících osobách</a:t>
            </a:r>
          </a:p>
          <a:p>
            <a:pPr lvl="1"/>
            <a:r>
              <a:rPr lang="cs-CZ" dirty="0"/>
              <a:t>osobách, které způsobilost k výkonu zdravotnického povolání získaly mimo území České republiky</a:t>
            </a:r>
          </a:p>
        </p:txBody>
      </p:sp>
    </p:spTree>
    <p:extLst>
      <p:ext uri="{BB962C8B-B14F-4D97-AF65-F5344CB8AC3E}">
        <p14:creationId xmlns:p14="http://schemas.microsoft.com/office/powerpoint/2010/main" val="4060849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Instituce předávají informace do NR-ZP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Vzdělavatelé </a:t>
            </a:r>
          </a:p>
          <a:p>
            <a:pPr lvl="1"/>
            <a:r>
              <a:rPr lang="cs-CZ" dirty="0"/>
              <a:t>např. vysoké, střední a vyšší odborné školy a akreditovaná zařízení</a:t>
            </a:r>
          </a:p>
          <a:p>
            <a:r>
              <a:rPr lang="cs-CZ" dirty="0"/>
              <a:t>Poskytovatelé zdravotních služeb (PZS)</a:t>
            </a:r>
          </a:p>
          <a:p>
            <a:pPr lvl="1"/>
            <a:r>
              <a:rPr lang="cs-CZ" dirty="0"/>
              <a:t>druh pracovněprávního vztahu</a:t>
            </a:r>
          </a:p>
          <a:p>
            <a:pPr lvl="1"/>
            <a:r>
              <a:rPr lang="cs-CZ" dirty="0"/>
              <a:t>týdenní pracovní doba</a:t>
            </a:r>
          </a:p>
          <a:p>
            <a:r>
              <a:rPr lang="cs-CZ" dirty="0"/>
              <a:t>Komory</a:t>
            </a:r>
          </a:p>
          <a:p>
            <a:pPr lvl="1"/>
            <a:r>
              <a:rPr lang="cs-CZ" dirty="0"/>
              <a:t>údaj o členství pracovníka v komoře</a:t>
            </a:r>
          </a:p>
          <a:p>
            <a:pPr lvl="1"/>
            <a:r>
              <a:rPr lang="cs-CZ" dirty="0"/>
              <a:t>údaje o vyloučení pracovníka z komory</a:t>
            </a:r>
          </a:p>
          <a:p>
            <a:r>
              <a:rPr lang="cs-CZ" dirty="0"/>
              <a:t>Ministerstvo práce a sociálních věcí</a:t>
            </a:r>
          </a:p>
          <a:p>
            <a:r>
              <a:rPr lang="cs-CZ" dirty="0"/>
              <a:t>Česká správa sociálního zabezpečení </a:t>
            </a:r>
          </a:p>
          <a:p>
            <a:r>
              <a:rPr lang="cs-CZ" sz="1400" dirty="0"/>
              <a:t>(Zdroj: https://www.uzis.cz/index.php?pg=registry-sber-dat--</a:t>
            </a:r>
            <a:r>
              <a:rPr lang="cs-CZ" sz="1400" dirty="0" err="1"/>
              <a:t>narodni</a:t>
            </a:r>
            <a:r>
              <a:rPr lang="cs-CZ" sz="1400" dirty="0"/>
              <a:t>-registr-</a:t>
            </a:r>
            <a:r>
              <a:rPr lang="cs-CZ" sz="1400" dirty="0" err="1"/>
              <a:t>zdravotnickych</a:t>
            </a:r>
            <a:r>
              <a:rPr lang="cs-CZ" sz="1400" dirty="0"/>
              <a:t>-</a:t>
            </a:r>
            <a:r>
              <a:rPr lang="cs-CZ" sz="1400" dirty="0" err="1"/>
              <a:t>pracovniku</a:t>
            </a:r>
            <a:r>
              <a:rPr lang="cs-CZ" sz="14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937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Instituce, které mají přístup k veškerým údajům v registru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Ministerstvo práce a sociálních věcí</a:t>
            </a:r>
          </a:p>
          <a:p>
            <a:pPr lvl="0"/>
            <a:r>
              <a:rPr lang="cs-CZ" dirty="0"/>
              <a:t>Česká správa sociálního zabezpečení </a:t>
            </a:r>
          </a:p>
          <a:p>
            <a:pPr lvl="0"/>
            <a:r>
              <a:rPr lang="cs-CZ" sz="1200" dirty="0">
                <a:solidFill>
                  <a:prstClr val="black"/>
                </a:solidFill>
              </a:rPr>
              <a:t>(Zdroj: https://www.uzis.cz/</a:t>
            </a:r>
            <a:r>
              <a:rPr lang="cs-CZ" sz="1200" dirty="0" err="1">
                <a:solidFill>
                  <a:prstClr val="black"/>
                </a:solidFill>
              </a:rPr>
              <a:t>index.php?pg</a:t>
            </a:r>
            <a:r>
              <a:rPr lang="cs-CZ" sz="1200" dirty="0">
                <a:solidFill>
                  <a:prstClr val="black"/>
                </a:solidFill>
              </a:rPr>
              <a:t>=registry-</a:t>
            </a:r>
            <a:r>
              <a:rPr lang="cs-CZ" sz="1200" dirty="0" err="1">
                <a:solidFill>
                  <a:prstClr val="black"/>
                </a:solidFill>
              </a:rPr>
              <a:t>sber</a:t>
            </a:r>
            <a:r>
              <a:rPr lang="cs-CZ" sz="1200" dirty="0">
                <a:solidFill>
                  <a:prstClr val="black"/>
                </a:solidFill>
              </a:rPr>
              <a:t>-dat--</a:t>
            </a:r>
            <a:r>
              <a:rPr lang="cs-CZ" sz="1200" dirty="0" err="1">
                <a:solidFill>
                  <a:prstClr val="black"/>
                </a:solidFill>
              </a:rPr>
              <a:t>narodni</a:t>
            </a:r>
            <a:r>
              <a:rPr lang="cs-CZ" sz="1200" dirty="0">
                <a:solidFill>
                  <a:prstClr val="black"/>
                </a:solidFill>
              </a:rPr>
              <a:t>-registr-</a:t>
            </a:r>
            <a:r>
              <a:rPr lang="cs-CZ" sz="1200" dirty="0" err="1">
                <a:solidFill>
                  <a:prstClr val="black"/>
                </a:solidFill>
              </a:rPr>
              <a:t>zdravotnickych</a:t>
            </a:r>
            <a:r>
              <a:rPr lang="cs-CZ" sz="1200" dirty="0">
                <a:solidFill>
                  <a:prstClr val="black"/>
                </a:solidFill>
              </a:rPr>
              <a:t>-</a:t>
            </a:r>
            <a:r>
              <a:rPr lang="cs-CZ" sz="1200" dirty="0" err="1">
                <a:solidFill>
                  <a:prstClr val="black"/>
                </a:solidFill>
              </a:rPr>
              <a:t>pracovniku</a:t>
            </a:r>
            <a:r>
              <a:rPr lang="cs-CZ" sz="1200" dirty="0">
                <a:solidFill>
                  <a:prstClr val="black"/>
                </a:solidFill>
              </a:rPr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07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Národní registr zdravotnických pracovníků (NR-ZP). ÚZIS ČR. Dostupné z: </a:t>
            </a:r>
            <a:r>
              <a:rPr lang="cs-CZ" dirty="0">
                <a:hlinkClick r:id="rId2"/>
              </a:rPr>
              <a:t>https://www.uzis.cz/index.php?pg=registry-sber-dat--narodni-registr-zdravotnickych-pracovniku</a:t>
            </a:r>
            <a:r>
              <a:rPr lang="cs-CZ" dirty="0"/>
              <a:t> </a:t>
            </a:r>
          </a:p>
          <a:p>
            <a:r>
              <a:rPr lang="cs-CZ" dirty="0"/>
              <a:t>PLEVOVÁ, I. </a:t>
            </a:r>
            <a:r>
              <a:rPr lang="cs-CZ" i="1" dirty="0"/>
              <a:t>Ošetřovatelství I.</a:t>
            </a:r>
            <a:r>
              <a:rPr lang="cs-CZ" dirty="0"/>
              <a:t> 2., přepracované a doplněné vydání.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2018. Sestra (</a:t>
            </a:r>
            <a:r>
              <a:rPr lang="cs-CZ" dirty="0" err="1"/>
              <a:t>Grada</a:t>
            </a:r>
            <a:r>
              <a:rPr lang="cs-CZ" dirty="0"/>
              <a:t>). S. 66-68. ISBN 978-80-271-0888-6.</a:t>
            </a:r>
          </a:p>
          <a:p>
            <a:r>
              <a:rPr lang="cs-CZ" dirty="0"/>
              <a:t>Registrace – výkon povolání bez odborného dohledu. MZ ČR. Dostupné z: </a:t>
            </a:r>
            <a:r>
              <a:rPr lang="cs-CZ" dirty="0">
                <a:hlinkClick r:id="rId3"/>
              </a:rPr>
              <a:t>https://www.mzcr.cz/registrace-vykon-povolani-bez-odborneho-dohledu/</a:t>
            </a:r>
            <a:endParaRPr lang="cs-CZ" dirty="0"/>
          </a:p>
          <a:p>
            <a:r>
              <a:rPr lang="cs-CZ" dirty="0"/>
              <a:t>Zákon č. 372/2011 Sb., o </a:t>
            </a:r>
            <a:r>
              <a:rPr lang="cs-CZ"/>
              <a:t>zdravotních službách (§ 70)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815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Výkon povolání bez odborného dohledu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Osvědčení se po 1. 9. 2017 nevydávají a neprodlužují se platnosti již dříve vydaných osvědčení (novela zákona č. 96/2004 Sb.)</a:t>
            </a:r>
          </a:p>
          <a:p>
            <a:endParaRPr lang="cs-CZ" dirty="0"/>
          </a:p>
          <a:p>
            <a:r>
              <a:rPr lang="cs-CZ" dirty="0"/>
              <a:t>Výkon povolání bez odborného dohledu se řídí podle ustanovení § 4 odst. 3 zákona č. 96/2004 Sb.,:</a:t>
            </a:r>
          </a:p>
          <a:p>
            <a:pPr lvl="1"/>
            <a:r>
              <a:rPr lang="cs-CZ" dirty="0"/>
              <a:t>za výkon povolání bez odborného dohledu považuje výkon činností, ke kterým je zdravotnický pracovník způsobilý</a:t>
            </a:r>
          </a:p>
        </p:txBody>
      </p:sp>
    </p:spTree>
    <p:extLst>
      <p:ext uri="{BB962C8B-B14F-4D97-AF65-F5344CB8AC3E}">
        <p14:creationId xmlns:p14="http://schemas.microsoft.com/office/powerpoint/2010/main" val="377222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Způsobilost k výkonu zdravotnického povolání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se řídí dle § 3 odst. 1 zákona č. 96/2004 Sb.: způsobilost k výkonu povolání zdravotnického pracovníka a jiného odborného pracovníka má ten, kdo:</a:t>
            </a:r>
          </a:p>
          <a:p>
            <a:pPr lvl="1"/>
            <a:r>
              <a:rPr lang="cs-CZ" dirty="0"/>
              <a:t>a) má odbornou způsobilost podle tohoto zákona, nebo jemuž byla uznána způsobilost k výkonu zdravotnického povolání nebo k výkonu povolání jiného odborného pracovníka v souladu s ustanoveními hlavy VII nebo VIII tohoto zákona</a:t>
            </a:r>
          </a:p>
          <a:p>
            <a:pPr lvl="1"/>
            <a:r>
              <a:rPr lang="cs-CZ" dirty="0"/>
              <a:t>b) je zdravotně způsobilý</a:t>
            </a:r>
          </a:p>
          <a:p>
            <a:pPr lvl="1"/>
            <a:r>
              <a:rPr lang="cs-CZ" dirty="0"/>
              <a:t>c) je bezúhonný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905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3600" dirty="0"/>
            </a:br>
            <a:r>
              <a:rPr lang="cs-CZ" sz="3600" dirty="0"/>
              <a:t>Zdravotnický pracovník způsobilý k výkonu povolání pod odborným dohledem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…..</a:t>
            </a:r>
          </a:p>
          <a:p>
            <a:r>
              <a:rPr lang="cs-CZ" dirty="0"/>
              <a:t>§36 	Ošetřovatel</a:t>
            </a:r>
          </a:p>
          <a:p>
            <a:r>
              <a:rPr lang="cs-CZ" dirty="0"/>
              <a:t>…..</a:t>
            </a:r>
          </a:p>
          <a:p>
            <a:r>
              <a:rPr lang="cs-CZ" dirty="0"/>
              <a:t>§42 	Sanitář</a:t>
            </a:r>
          </a:p>
        </p:txBody>
      </p:sp>
    </p:spTree>
    <p:extLst>
      <p:ext uri="{BB962C8B-B14F-4D97-AF65-F5344CB8AC3E}">
        <p14:creationId xmlns:p14="http://schemas.microsoft.com/office/powerpoint/2010/main" val="353595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dirty="0"/>
              <a:t>Zdravotnický pracovník způsobilý k výkonu povolání bez odborného dohledu </a:t>
            </a:r>
            <a:r>
              <a:rPr lang="cs-CZ" sz="2800" dirty="0"/>
              <a:t>v rozsahu vyplývajícím z tohoto zákona po získání odborné způsobilosti: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§5 Všeobecná sestra</a:t>
            </a:r>
          </a:p>
          <a:p>
            <a:r>
              <a:rPr lang="cs-CZ" dirty="0"/>
              <a:t>§5a Dětská sestra</a:t>
            </a:r>
          </a:p>
          <a:p>
            <a:r>
              <a:rPr lang="cs-CZ" dirty="0"/>
              <a:t>…..</a:t>
            </a:r>
          </a:p>
          <a:p>
            <a:r>
              <a:rPr lang="cs-CZ" dirty="0"/>
              <a:t>§6 	Porodní asistentka</a:t>
            </a:r>
          </a:p>
          <a:p>
            <a:r>
              <a:rPr lang="cs-CZ" dirty="0"/>
              <a:t>……</a:t>
            </a:r>
          </a:p>
          <a:p>
            <a:r>
              <a:rPr lang="cs-CZ" dirty="0"/>
              <a:t>§18 Zdravotnický záchranář</a:t>
            </a:r>
          </a:p>
          <a:p>
            <a:r>
              <a:rPr lang="cs-CZ" dirty="0"/>
              <a:t>…..</a:t>
            </a:r>
          </a:p>
          <a:p>
            <a:r>
              <a:rPr lang="cs-CZ" dirty="0"/>
              <a:t>§21b Praktická sestra (Zdravotnický asistent)</a:t>
            </a:r>
          </a:p>
          <a:p>
            <a:r>
              <a:rPr lang="cs-CZ" dirty="0"/>
              <a:t>…….</a:t>
            </a:r>
          </a:p>
          <a:p>
            <a:r>
              <a:rPr lang="cs-CZ" dirty="0"/>
              <a:t>§24 Fyzioterapeut</a:t>
            </a:r>
          </a:p>
          <a:p>
            <a:pPr lvl="1"/>
            <a:r>
              <a:rPr lang="cs-CZ" dirty="0"/>
              <a:t>a) absolvent Mgr., Bc. studia nebo VOŠ po prokázání 1 roku výkonu povolání</a:t>
            </a:r>
          </a:p>
          <a:p>
            <a:pPr lvl="1"/>
            <a:r>
              <a:rPr lang="cs-CZ" dirty="0"/>
              <a:t>b) absolvent SZŠ po prokázání 10ti let výkonu povolání</a:t>
            </a:r>
          </a:p>
        </p:txBody>
      </p:sp>
    </p:spTree>
    <p:extLst>
      <p:ext uri="{BB962C8B-B14F-4D97-AF65-F5344CB8AC3E}">
        <p14:creationId xmlns:p14="http://schemas.microsoft.com/office/powerpoint/2010/main" val="393351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Kreditní systém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Byl zrušen kreditní systém spjatý s vydáváním osvědčení k výkonu zdravotnického povolání bez odborného dohledu</a:t>
            </a:r>
          </a:p>
          <a:p>
            <a:r>
              <a:rPr lang="cs-CZ" dirty="0"/>
              <a:t>Důvod: </a:t>
            </a:r>
          </a:p>
          <a:p>
            <a:pPr lvl="1"/>
            <a:r>
              <a:rPr lang="cs-CZ" dirty="0"/>
              <a:t>dát profesnímu </a:t>
            </a:r>
            <a:r>
              <a:rPr lang="cs-CZ"/>
              <a:t>vzdělávání reálný a v </a:t>
            </a:r>
            <a:r>
              <a:rPr lang="cs-CZ" dirty="0"/>
              <a:t>praxi realizovatelný základ, aby bylo fakticky přínosné pro kvalitu poskytování zdravotních služeb a bylo tak </a:t>
            </a:r>
            <a:r>
              <a:rPr lang="cs-CZ"/>
              <a:t>zúčastněnými stranami </a:t>
            </a:r>
            <a:r>
              <a:rPr lang="cs-CZ" dirty="0"/>
              <a:t>vnímáno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110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Povinnost celoživotního vzdělávání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zůstává zachována v souladu s čl. 22 písm. b) směrnice 2005/36/ES</a:t>
            </a:r>
          </a:p>
          <a:p>
            <a:endParaRPr lang="cs-CZ" dirty="0"/>
          </a:p>
          <a:p>
            <a:r>
              <a:rPr lang="cs-CZ" dirty="0"/>
              <a:t>Vnitřní systém plánování a kontroly celoživotního vzdělávání svých zaměstnanců musí zajistit každý poskytovatel zdravotních služeb</a:t>
            </a:r>
          </a:p>
          <a:p>
            <a:pPr lvl="1"/>
            <a:r>
              <a:rPr lang="cs-CZ" dirty="0"/>
              <a:t>tato povinnost by měla být kontrolována zejména v rámci hodnocení kvality poskytované zdravotní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267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 zdravotnických pracovníků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byl vyřazen z provozu</a:t>
            </a:r>
          </a:p>
          <a:p>
            <a:r>
              <a:rPr lang="cs-CZ" dirty="0"/>
              <a:t>na jeho místo zřízen </a:t>
            </a:r>
            <a:r>
              <a:rPr lang="cs-CZ" b="1" dirty="0"/>
              <a:t>Národní registr zdravotnických pracovníků 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3204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Národní registr zdravotnických pracovníků (NR-ZP)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zřízen 19. 9. 2017 </a:t>
            </a:r>
            <a:r>
              <a:rPr lang="cs-CZ" sz="2400" dirty="0"/>
              <a:t>podle přechodných ustanovení zákona č. 147/2016 Sb., kterým se mění zákon č. 372/2011 Sb., o zdravotních službách a podmínkách jejich poskytování (zákon o zdravotních službách), ve znění 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4855825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667</Words>
  <Application>Microsoft Office PowerPoint</Application>
  <PresentationFormat>Předvádění na obrazovce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systému Office</vt:lpstr>
      <vt:lpstr>Výkon povolání</vt:lpstr>
      <vt:lpstr> Výkon povolání bez odborného dohledu </vt:lpstr>
      <vt:lpstr> Způsobilost k výkonu zdravotnického povolání </vt:lpstr>
      <vt:lpstr> Zdravotnický pracovník způsobilý k výkonu povolání pod odborným dohledem </vt:lpstr>
      <vt:lpstr>Zdravotnický pracovník způsobilý k výkonu povolání bez odborného dohledu v rozsahu vyplývajícím z tohoto zákona po získání odborné způsobilosti: </vt:lpstr>
      <vt:lpstr> Kreditní systém </vt:lpstr>
      <vt:lpstr> Povinnost celoživotního vzdělávání  </vt:lpstr>
      <vt:lpstr>Registr zdravotnických pracovníků </vt:lpstr>
      <vt:lpstr>Národní registr zdravotnických pracovníků (NR-ZP) </vt:lpstr>
      <vt:lpstr>Registr </vt:lpstr>
      <vt:lpstr>Instituce předávají informace do NR-ZP</vt:lpstr>
      <vt:lpstr>Instituce, které mají přístup k veškerým údajům v registru</vt:lpstr>
      <vt:lpstr>Prameny </vt:lpstr>
    </vt:vector>
  </TitlesOfParts>
  <Company>UK 1.LF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 zdravotnických pracovníků</dc:title>
  <dc:creator>-</dc:creator>
  <cp:lastModifiedBy>Marková Eva</cp:lastModifiedBy>
  <cp:revision>8</cp:revision>
  <dcterms:created xsi:type="dcterms:W3CDTF">2021-10-05T10:50:14Z</dcterms:created>
  <dcterms:modified xsi:type="dcterms:W3CDTF">2021-10-06T09:00:00Z</dcterms:modified>
</cp:coreProperties>
</file>