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3" r:id="rId6"/>
    <p:sldId id="272" r:id="rId7"/>
    <p:sldId id="262" r:id="rId8"/>
    <p:sldId id="264" r:id="rId9"/>
    <p:sldId id="265" r:id="rId10"/>
    <p:sldId id="271" r:id="rId11"/>
    <p:sldId id="266" r:id="rId12"/>
    <p:sldId id="269" r:id="rId13"/>
    <p:sldId id="268" r:id="rId14"/>
    <p:sldId id="270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9B75A-2DF2-423B-8B1A-077C814FD038}" type="datetimeFigureOut">
              <a:rPr lang="cs-CZ" smtClean="0"/>
              <a:t>11.11.2023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70F3A-EA86-4787-B72D-FEA0B42F0D9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 3 ráno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477467-0037-46BB-B2E8-58EB996FD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873699A-E449-4799-AC8B-EF68048ACC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7370" y="692696"/>
            <a:ext cx="7549260" cy="52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824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8. VZS – Vedoucí zdravotnické složky</a:t>
            </a:r>
          </a:p>
          <a:p>
            <a:pPr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/>
              <a:t>Je určen ZOS (NLZP, LZP).</a:t>
            </a:r>
          </a:p>
          <a:p>
            <a:r>
              <a:rPr lang="cs-CZ" dirty="0"/>
              <a:t>Spolupracuje s velitelem zásahu.</a:t>
            </a:r>
          </a:p>
          <a:p>
            <a:r>
              <a:rPr lang="cs-CZ" dirty="0"/>
              <a:t>Řídí zdravotnickou složku.</a:t>
            </a:r>
          </a:p>
          <a:p>
            <a:r>
              <a:rPr lang="cs-CZ" dirty="0"/>
              <a:t>Komunikuje se ZOS.</a:t>
            </a:r>
          </a:p>
          <a:p>
            <a:r>
              <a:rPr lang="cs-CZ" dirty="0"/>
              <a:t>Komunikuje s veliteli zásahu.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6B1140-15CC-4670-9C25-1DD3133C3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9. VL – Vedoucí lékař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 určen VZS</a:t>
            </a:r>
          </a:p>
          <a:p>
            <a:r>
              <a:rPr lang="cs-CZ" dirty="0"/>
              <a:t>Koordinuje medicínskou část zásahu třídění a ošetřování zraněných na stanovišti neodkladné péče. </a:t>
            </a:r>
          </a:p>
          <a:p>
            <a:r>
              <a:rPr lang="cs-CZ" dirty="0"/>
              <a:t>Stanovuje rozsah poskytované péče zraněným s ohledem na kapacitní možnosti.</a:t>
            </a:r>
          </a:p>
        </p:txBody>
      </p:sp>
    </p:spTree>
    <p:extLst>
      <p:ext uri="{BB962C8B-B14F-4D97-AF65-F5344CB8AC3E}">
        <p14:creationId xmlns:p14="http://schemas.microsoft.com/office/powerpoint/2010/main" val="360119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cs-CZ" dirty="0"/>
              <a:t>10. Třídění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074"/>
            <a:ext cx="5243531" cy="685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D780A8-3C62-4929-9E4D-6A9D5842B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11. Priority třídění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Č. 4 – </a:t>
            </a:r>
            <a:r>
              <a:rPr lang="cs-CZ" b="1" dirty="0"/>
              <a:t>černá</a:t>
            </a:r>
            <a:r>
              <a:rPr lang="cs-CZ" dirty="0"/>
              <a:t>: mrtví, poranění neslučitelné se životem.</a:t>
            </a:r>
          </a:p>
          <a:p>
            <a:r>
              <a:rPr lang="cs-CZ" dirty="0"/>
              <a:t>Č. 3 – </a:t>
            </a:r>
            <a:r>
              <a:rPr lang="cs-CZ" b="1" dirty="0">
                <a:solidFill>
                  <a:srgbClr val="00B050"/>
                </a:solidFill>
              </a:rPr>
              <a:t>zelená</a:t>
            </a:r>
            <a:r>
              <a:rPr lang="cs-CZ" dirty="0"/>
              <a:t>: samostatný odchod nebo se vzájemnou pomocí.</a:t>
            </a:r>
          </a:p>
          <a:p>
            <a:r>
              <a:rPr lang="cs-CZ" dirty="0"/>
              <a:t>Č. 1 – </a:t>
            </a:r>
            <a:r>
              <a:rPr lang="cs-CZ" b="1" dirty="0">
                <a:solidFill>
                  <a:srgbClr val="FF0000"/>
                </a:solidFill>
              </a:rPr>
              <a:t>červená</a:t>
            </a:r>
            <a:r>
              <a:rPr lang="cs-CZ" dirty="0"/>
              <a:t>: neodkladná první pomoc a přednostní transport</a:t>
            </a:r>
          </a:p>
          <a:p>
            <a:r>
              <a:rPr lang="cs-CZ" dirty="0"/>
              <a:t>Č. 2 – </a:t>
            </a:r>
            <a:r>
              <a:rPr lang="cs-CZ" b="1" dirty="0">
                <a:solidFill>
                  <a:srgbClr val="FFC000"/>
                </a:solidFill>
              </a:rPr>
              <a:t>žlutá</a:t>
            </a:r>
            <a:r>
              <a:rPr lang="cs-CZ" dirty="0"/>
              <a:t>: „odkladná“ první pomoc a transport až po č. 1</a:t>
            </a:r>
          </a:p>
        </p:txBody>
      </p:sp>
    </p:spTree>
    <p:extLst>
      <p:ext uri="{BB962C8B-B14F-4D97-AF65-F5344CB8AC3E}">
        <p14:creationId xmlns:p14="http://schemas.microsoft.com/office/powerpoint/2010/main" val="1204571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12. VO – Vedoucí odsunu</a:t>
            </a:r>
          </a:p>
          <a:p>
            <a:endParaRPr lang="cs-CZ" dirty="0"/>
          </a:p>
          <a:p>
            <a:r>
              <a:rPr lang="cs-CZ" dirty="0"/>
              <a:t>Určuje jej VZS.</a:t>
            </a:r>
          </a:p>
          <a:p>
            <a:r>
              <a:rPr lang="cs-CZ" dirty="0"/>
              <a:t>Zajišťuje správný transport pacientů podle určených priorit.</a:t>
            </a:r>
          </a:p>
          <a:p>
            <a:r>
              <a:rPr lang="pl-PL" dirty="0"/>
              <a:t>Eviduje všechny odsunuté pacienty do sumáře.</a:t>
            </a:r>
          </a:p>
          <a:p>
            <a:r>
              <a:rPr lang="pl-PL" dirty="0"/>
              <a:t>Komunikuje se ZOS a VL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500" dirty="0">
                <a:latin typeface="Calibri" pitchFamily="34" charset="0"/>
                <a:cs typeface="Calibri" pitchFamily="34" charset="0"/>
              </a:rPr>
              <a:t>1. Základní právní předpisy pro činnost IZS</a:t>
            </a:r>
          </a:p>
          <a:p>
            <a:pPr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b="1" dirty="0">
                <a:latin typeface="Calibri" pitchFamily="34" charset="0"/>
                <a:cs typeface="Calibri" pitchFamily="34" charset="0"/>
              </a:rPr>
              <a:t>Zákon č. 239/2000 Sb., </a:t>
            </a:r>
            <a:r>
              <a:rPr lang="cs-CZ" dirty="0">
                <a:latin typeface="Calibri" pitchFamily="34" charset="0"/>
                <a:cs typeface="Calibri" pitchFamily="34" charset="0"/>
              </a:rPr>
              <a:t>o integrovaném záchranném systému,</a:t>
            </a:r>
          </a:p>
          <a:p>
            <a:r>
              <a:rPr lang="cs-CZ" b="1" dirty="0">
                <a:latin typeface="Calibri" pitchFamily="34" charset="0"/>
                <a:cs typeface="Calibri" pitchFamily="34" charset="0"/>
              </a:rPr>
              <a:t>Vyhláška č. 328/2001 Sb., </a:t>
            </a:r>
            <a:r>
              <a:rPr lang="cs-CZ" dirty="0">
                <a:latin typeface="Calibri" pitchFamily="34" charset="0"/>
                <a:cs typeface="Calibri" pitchFamily="34" charset="0"/>
              </a:rPr>
              <a:t>o některých podrobnostech zabezpečení integrovaného záchranného systému,</a:t>
            </a:r>
          </a:p>
          <a:p>
            <a:pPr algn="just"/>
            <a:r>
              <a:rPr lang="cs-CZ" b="1" dirty="0">
                <a:latin typeface="Calibri" pitchFamily="34" charset="0"/>
                <a:cs typeface="Calibri" pitchFamily="34" charset="0"/>
              </a:rPr>
              <a:t>Zákon č. 374/2011 Sb</a:t>
            </a:r>
            <a:r>
              <a:rPr lang="cs-CZ" dirty="0">
                <a:latin typeface="Calibri" pitchFamily="34" charset="0"/>
                <a:cs typeface="Calibri" pitchFamily="34" charset="0"/>
              </a:rPr>
              <a:t>., o ZZS,</a:t>
            </a:r>
          </a:p>
          <a:p>
            <a:pPr algn="just"/>
            <a:r>
              <a:rPr lang="cs-CZ" b="1" dirty="0">
                <a:latin typeface="Calibri" pitchFamily="34" charset="0"/>
                <a:cs typeface="Calibri" pitchFamily="34" charset="0"/>
              </a:rPr>
              <a:t>Zákon č. 320/2015 Sb</a:t>
            </a:r>
            <a:r>
              <a:rPr lang="cs-CZ" dirty="0">
                <a:latin typeface="Calibri" pitchFamily="34" charset="0"/>
                <a:cs typeface="Calibri" pitchFamily="34" charset="0"/>
              </a:rPr>
              <a:t>., o HZS,</a:t>
            </a:r>
          </a:p>
          <a:p>
            <a:pPr algn="just"/>
            <a:r>
              <a:rPr lang="cs-CZ" b="1" dirty="0">
                <a:latin typeface="Calibri" pitchFamily="34" charset="0"/>
                <a:cs typeface="Calibri" pitchFamily="34" charset="0"/>
              </a:rPr>
              <a:t>Zákon č. 273/2008 Sb.,</a:t>
            </a:r>
            <a:r>
              <a:rPr lang="cs-CZ" dirty="0">
                <a:latin typeface="Calibri" pitchFamily="34" charset="0"/>
                <a:cs typeface="Calibri" pitchFamily="34" charset="0"/>
              </a:rPr>
              <a:t> o PČR,</a:t>
            </a:r>
          </a:p>
          <a:p>
            <a:pPr algn="just"/>
            <a:r>
              <a:rPr lang="cs-CZ" b="1" dirty="0">
                <a:latin typeface="Calibri" pitchFamily="34" charset="0"/>
                <a:cs typeface="Calibri" pitchFamily="34" charset="0"/>
              </a:rPr>
              <a:t>Zákon č. 240/2000 Sb., </a:t>
            </a:r>
            <a:r>
              <a:rPr lang="cs-CZ" dirty="0">
                <a:latin typeface="Calibri" pitchFamily="34" charset="0"/>
                <a:cs typeface="Calibri" pitchFamily="34" charset="0"/>
              </a:rPr>
              <a:t>o krizovém řízení a o změně některých zákonů (krizový zákon),</a:t>
            </a:r>
          </a:p>
          <a:p>
            <a:pPr algn="just"/>
            <a:r>
              <a:rPr lang="cs-CZ" b="1" dirty="0">
                <a:latin typeface="Calibri" pitchFamily="34" charset="0"/>
                <a:cs typeface="Calibri" pitchFamily="34" charset="0"/>
              </a:rPr>
              <a:t>Zákon č. 241/2000 Sb., </a:t>
            </a:r>
            <a:r>
              <a:rPr lang="cs-CZ" dirty="0">
                <a:latin typeface="Calibri" pitchFamily="34" charset="0"/>
                <a:cs typeface="Calibri" pitchFamily="34" charset="0"/>
              </a:rPr>
              <a:t>o hospodářských opatřeních pro krizové stavy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428604"/>
            <a:ext cx="8229600" cy="5740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2. Dokumentace IZS</a:t>
            </a:r>
          </a:p>
          <a:p>
            <a:pPr marL="514350" indent="-514350">
              <a:buNone/>
            </a:pPr>
            <a:endParaRPr lang="cs-CZ" sz="2400" dirty="0"/>
          </a:p>
          <a:p>
            <a:r>
              <a:rPr lang="cs-CZ" sz="2400" b="1" cap="all" dirty="0"/>
              <a:t>TYPOVÉ ČINNOSTI</a:t>
            </a:r>
            <a:endParaRPr lang="cs-CZ" sz="2400" cap="all" dirty="0"/>
          </a:p>
          <a:p>
            <a:r>
              <a:rPr lang="cs-CZ" sz="2400" b="1" cap="all" dirty="0"/>
              <a:t>Havarijní plán krajů a vnější havarijní plán</a:t>
            </a:r>
            <a:endParaRPr lang="cs-CZ" sz="2400" cap="all" dirty="0"/>
          </a:p>
          <a:p>
            <a:r>
              <a:rPr lang="cs-CZ" sz="2400" b="1" cap="all" dirty="0"/>
              <a:t>Dohoda o poskytnutí pomoci</a:t>
            </a:r>
            <a:endParaRPr lang="cs-CZ" sz="2400" cap="all" dirty="0"/>
          </a:p>
          <a:p>
            <a:r>
              <a:rPr lang="cs-CZ" sz="2400" b="1" cap="all" dirty="0"/>
              <a:t>Dokumentace o společných záchranných a likvidačních pracích a statistické přehledy</a:t>
            </a:r>
            <a:endParaRPr lang="cs-CZ" sz="2400" cap="all" dirty="0"/>
          </a:p>
          <a:p>
            <a:r>
              <a:rPr lang="cs-CZ" sz="2400" b="1" cap="all" dirty="0"/>
              <a:t>Dokumentace o společných školeních, instruktážích a cvičení složek IZS</a:t>
            </a:r>
            <a:endParaRPr lang="cs-CZ" sz="2400" cap="all" dirty="0"/>
          </a:p>
          <a:p>
            <a:r>
              <a:rPr lang="cs-CZ" sz="2400" b="1" cap="all" dirty="0"/>
              <a:t>Poplachový plán IZS</a:t>
            </a:r>
            <a:endParaRPr lang="cs-CZ" sz="2400" cap="all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3800" dirty="0"/>
              <a:t>3. Typové činnosti</a:t>
            </a:r>
          </a:p>
          <a:p>
            <a:endParaRPr lang="cs-CZ" dirty="0"/>
          </a:p>
          <a:p>
            <a:pPr marL="0" indent="0"/>
            <a:r>
              <a:rPr lang="cs-CZ" dirty="0"/>
              <a:t> Typová činnost obsahuje postup složek IZS při záchranných a likvidačních pracích s ohledem na druh a charakter mimořádné události.</a:t>
            </a:r>
          </a:p>
          <a:p>
            <a:pPr marL="0" indent="0"/>
            <a:r>
              <a:rPr lang="cs-CZ" dirty="0"/>
              <a:t> 17 (19)</a:t>
            </a:r>
          </a:p>
          <a:p>
            <a:pPr marL="0" indent="0"/>
            <a:r>
              <a:rPr lang="cs-CZ" dirty="0"/>
              <a:t> </a:t>
            </a:r>
            <a:r>
              <a:rPr lang="cs-CZ" b="1" dirty="0"/>
              <a:t>STČ 02/IZS  Demonstrování úmyslu sebevraždy</a:t>
            </a:r>
            <a:r>
              <a:rPr lang="cs-CZ" dirty="0"/>
              <a:t> </a:t>
            </a:r>
          </a:p>
          <a:p>
            <a:pPr marL="0" indent="0"/>
            <a:r>
              <a:rPr lang="cs-CZ" b="1" dirty="0"/>
              <a:t> STČ 04/IZS  Zásah složek IZS u mimořádné události Letecká nehoda</a:t>
            </a:r>
          </a:p>
          <a:p>
            <a:pPr marL="0" indent="0"/>
            <a:r>
              <a:rPr lang="cs-CZ" b="1" dirty="0"/>
              <a:t> STČ 08/IZS  Dopravní nehoda</a:t>
            </a:r>
          </a:p>
          <a:p>
            <a:pPr marL="0" indent="0"/>
            <a:r>
              <a:rPr lang="cs-CZ" b="1" dirty="0"/>
              <a:t> STČ 09/IZS  STČ 09 - Zásah složek IZS u mimořádné události s velkým počtem zraněných osob</a:t>
            </a:r>
          </a:p>
          <a:p>
            <a:pPr marL="0" indent="0"/>
            <a:r>
              <a:rPr lang="pl-PL" b="1" dirty="0"/>
              <a:t> STČ  13/IZS Reakce na chemický útok v metru</a:t>
            </a:r>
            <a:endParaRPr lang="pl-PL" dirty="0"/>
          </a:p>
          <a:p>
            <a:pPr marL="0" indent="0"/>
            <a:endParaRPr lang="cs-CZ" dirty="0"/>
          </a:p>
          <a:p>
            <a:pPr marL="0" indent="0"/>
            <a:endParaRPr lang="cs-CZ" dirty="0"/>
          </a:p>
          <a:p>
            <a:pPr marL="0" indent="0"/>
            <a:endParaRPr lang="cs-CZ" dirty="0"/>
          </a:p>
          <a:p>
            <a:pPr marL="0" indent="0"/>
            <a:endParaRPr lang="cs-CZ" dirty="0"/>
          </a:p>
          <a:p>
            <a:pPr marL="0" indent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4100" dirty="0"/>
              <a:t>4. </a:t>
            </a:r>
            <a:r>
              <a:rPr lang="cs-CZ" sz="4100" dirty="0" err="1"/>
              <a:t>Traumaplán</a:t>
            </a:r>
            <a:endParaRPr lang="cs-CZ" sz="4100" dirty="0"/>
          </a:p>
          <a:p>
            <a:pPr>
              <a:buNone/>
            </a:pPr>
            <a:endParaRPr lang="cs-CZ" dirty="0"/>
          </a:p>
          <a:p>
            <a:pPr marL="0" indent="0"/>
            <a:r>
              <a:rPr lang="cs-CZ" dirty="0"/>
              <a:t> Stanoví opatření a postupy uplatňované poskytovatelem zdravotnické záchranné služby při zajišťování a poskytování přednemocniční neodkladné péče v případě hromadných neštěstí. </a:t>
            </a:r>
          </a:p>
          <a:p>
            <a:pPr marL="0" indent="0"/>
            <a:endParaRPr lang="cs-CZ" b="1" dirty="0"/>
          </a:p>
          <a:p>
            <a:pPr>
              <a:buNone/>
            </a:pPr>
            <a:r>
              <a:rPr lang="cs-CZ" b="1" dirty="0"/>
              <a:t>Druhy traumatologického plánu</a:t>
            </a:r>
          </a:p>
          <a:p>
            <a:r>
              <a:rPr lang="cs-CZ" dirty="0"/>
              <a:t>havarijní plány krajů</a:t>
            </a:r>
          </a:p>
          <a:p>
            <a:r>
              <a:rPr lang="cs-CZ" dirty="0"/>
              <a:t>vnější havarijní plány </a:t>
            </a:r>
          </a:p>
          <a:p>
            <a:pPr lvl="1"/>
            <a:r>
              <a:rPr lang="cs-CZ" dirty="0"/>
              <a:t>provozovatelé jaderných zařízení</a:t>
            </a:r>
          </a:p>
          <a:p>
            <a:pPr lvl="1"/>
            <a:r>
              <a:rPr lang="cs-CZ" dirty="0"/>
              <a:t>provozovatelé objektů s rizikem vzniku závažné průmyslové havárie</a:t>
            </a:r>
          </a:p>
          <a:p>
            <a:r>
              <a:rPr lang="cs-CZ" dirty="0"/>
              <a:t>vnitřní havarijní plán provozovatelů objektů s rizikovou činností</a:t>
            </a:r>
          </a:p>
          <a:p>
            <a:r>
              <a:rPr lang="cs-CZ" dirty="0"/>
              <a:t>plán poskytovatelů zdravotnické záchranné služby</a:t>
            </a:r>
          </a:p>
          <a:p>
            <a:r>
              <a:rPr lang="cs-CZ" dirty="0"/>
              <a:t>plán poskytovatelů jednodenní a lůžkové zdravotní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8A610-C85C-42E0-AFEC-69DAFA82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4. </a:t>
            </a:r>
            <a:r>
              <a:rPr lang="cs-CZ" sz="3200" dirty="0" err="1"/>
              <a:t>Traumaplán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D7F521-A707-471E-B8D3-E4ED60E8D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Vyhlášení „</a:t>
            </a:r>
            <a:r>
              <a:rPr lang="cs-CZ" dirty="0" err="1"/>
              <a:t>traumaplánu</a:t>
            </a:r>
            <a:r>
              <a:rPr lang="cs-CZ" dirty="0"/>
              <a:t>“: </a:t>
            </a:r>
          </a:p>
          <a:p>
            <a:pPr marL="0" indent="0">
              <a:buNone/>
            </a:pPr>
            <a:r>
              <a:rPr lang="cs-CZ" dirty="0"/>
              <a:t>místem mimořádné události s hromadným postižením osob místo, kam je obvykle pro povahu nebo rozsah události nutné vyslat k poskytnutí přednemocniční neodkladné péče 5 a více výjezdových skupin současně, nebo místo, kde se nachází více než 15 osob postižených na zdraví,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21005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5. Stupně poplachu</a:t>
            </a:r>
          </a:p>
          <a:p>
            <a:pPr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000" b="1" i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1. stupeň poplachu</a:t>
            </a:r>
            <a:endParaRPr lang="cs-CZ" sz="20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jednotlivci, objekt nebo jeho část, plochy do 500 m², není nutno při společném zásahu nepřetržitě koordinovat</a:t>
            </a:r>
          </a:p>
          <a:p>
            <a:pPr>
              <a:lnSpc>
                <a:spcPct val="80000"/>
              </a:lnSpc>
            </a:pPr>
            <a:r>
              <a:rPr lang="cs-CZ" sz="2000" b="1" i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2. stupeň poplachu </a:t>
            </a:r>
            <a:endParaRPr lang="cs-CZ" sz="20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Do 100 osob, více než jeden objekt se složitými podmínkami pro zásah, prostředky MHD, plochy do 10 000 m²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Z a LP provádí základní a ostatní složky z kraje, kde MU probíhá, nepřetržitě koordinovat.</a:t>
            </a:r>
          </a:p>
          <a:p>
            <a:pPr>
              <a:lnSpc>
                <a:spcPct val="80000"/>
              </a:lnSpc>
            </a:pPr>
            <a:r>
              <a:rPr lang="cs-CZ" sz="2000" b="1" i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3. stupeň poplachu</a:t>
            </a:r>
            <a:endParaRPr lang="cs-CZ" sz="20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100, až 1000 osob, část obce, areálu podniku, do 1 km², povodí řek, </a:t>
            </a:r>
            <a:r>
              <a:rPr lang="cs-CZ" sz="2000" dirty="0" err="1">
                <a:latin typeface="Calibri" pitchFamily="34" charset="0"/>
                <a:cs typeface="Calibri" pitchFamily="34" charset="0"/>
              </a:rPr>
              <a:t>produktovody</a:t>
            </a:r>
            <a:r>
              <a:rPr lang="cs-CZ" sz="2000" dirty="0">
                <a:latin typeface="Calibri" pitchFamily="34" charset="0"/>
                <a:cs typeface="Calibri" pitchFamily="34" charset="0"/>
              </a:rPr>
              <a:t>, hromadná DN.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ZLP provádí základní a ostatní složky nebo se využívají síly a prostředky z jiných krajů, koordinace složek za pomoci štábu velitele zásahu a místo zásahu rozdělit na sektory a úseky, oznamuje se hejtmanovi a starostům.</a:t>
            </a:r>
          </a:p>
          <a:p>
            <a:r>
              <a:rPr lang="cs-CZ" sz="2000" b="1" i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Zvláštní stupeň poplachu</a:t>
            </a:r>
            <a:endParaRPr lang="cs-CZ" sz="20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000" dirty="0">
                <a:latin typeface="Calibri" pitchFamily="34" charset="0"/>
                <a:cs typeface="Calibri" pitchFamily="34" charset="0"/>
              </a:rPr>
              <a:t>více jak 1000 osob, celé obce a plochy území nad 1 km2</a:t>
            </a:r>
          </a:p>
          <a:p>
            <a:pPr lvl="1"/>
            <a:r>
              <a:rPr lang="cs-CZ" sz="2000" dirty="0">
                <a:latin typeface="Calibri" pitchFamily="34" charset="0"/>
                <a:cs typeface="Calibri" pitchFamily="34" charset="0"/>
              </a:rPr>
              <a:t>síly a prostředky z jiných krajů, </a:t>
            </a:r>
            <a:r>
              <a:rPr lang="cs-CZ" sz="2000" dirty="0" err="1">
                <a:latin typeface="Calibri" pitchFamily="34" charset="0"/>
                <a:cs typeface="Calibri" pitchFamily="34" charset="0"/>
              </a:rPr>
              <a:t>popříhospodářská</a:t>
            </a:r>
            <a:r>
              <a:rPr lang="cs-CZ" sz="2000" dirty="0">
                <a:latin typeface="Calibri" pitchFamily="34" charset="0"/>
                <a:cs typeface="Calibri" pitchFamily="34" charset="0"/>
              </a:rPr>
              <a:t> opatření, vojenské útvary a vojenská zařízení ozbrojených sil ČR) nebo zahraniční pomoc</a:t>
            </a:r>
            <a:r>
              <a:rPr lang="cs-CZ" sz="2000" u="sng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>
              <a:lnSpc>
                <a:spcPct val="80000"/>
              </a:lnSpc>
            </a:pPr>
            <a:endParaRPr lang="cs-CZ" sz="2000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80000"/>
              </a:lnSpc>
            </a:pPr>
            <a:endParaRPr lang="cs-CZ" sz="2000" i="1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80000"/>
              </a:lnSpc>
            </a:pPr>
            <a:endParaRPr lang="cs-CZ" sz="2000" dirty="0">
              <a:latin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3800" dirty="0"/>
              <a:t>6. První VS na místě zásahu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Parkovat bezpečně s důrazem na zachování průjezdnosti komunikace. </a:t>
            </a:r>
          </a:p>
          <a:p>
            <a:r>
              <a:rPr lang="cs-CZ" dirty="0"/>
              <a:t>Je-li to možné, potvrzovat mimořádnou událost všemi dostupnými prostředky, před vystoupením z vozu. ANO x NE (např. potvrzuji autobus na střeše, očekávejte situační zprávu).</a:t>
            </a:r>
          </a:p>
          <a:p>
            <a:r>
              <a:rPr lang="cs-CZ" dirty="0"/>
              <a:t>Pro komunikaci upřednostňujeme využití stacionární vysílačky a Matry. </a:t>
            </a:r>
          </a:p>
          <a:p>
            <a:r>
              <a:rPr lang="cs-CZ" dirty="0"/>
              <a:t>Při vystupování hodnotit bezpečnost a možná rizika.</a:t>
            </a:r>
          </a:p>
          <a:p>
            <a:r>
              <a:rPr lang="cs-CZ" dirty="0"/>
              <a:t>Provádět rychlý průzkum a první odhad situace. </a:t>
            </a:r>
          </a:p>
          <a:p>
            <a:r>
              <a:rPr lang="cs-CZ" dirty="0"/>
              <a:t>Co nejdříve se spojit se zdravotnickým operačním střediskem (dále jen „ZOS“) a podávat situační zprávu.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/>
          <a:lstStyle/>
          <a:p>
            <a:pPr>
              <a:buNone/>
            </a:pPr>
            <a:r>
              <a:rPr lang="cs-CZ" dirty="0"/>
              <a:t>7. Situační zpráva</a:t>
            </a:r>
          </a:p>
          <a:p>
            <a:pPr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2400" dirty="0"/>
              <a:t>Situační zprávu je nutné podat co nejdříve po příjezdu na místo zásahu. ZOS situaci na místě nevidí, zbytečné otálení je tedy chybou. Pokud některý z údajů situační zprávy nemohu rychle zjistit, podám zprávu neúplnou a zbývající důležité údaje doplním později.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9632" y="2771798"/>
            <a:ext cx="6981825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827</Words>
  <Application>Microsoft Office PowerPoint</Application>
  <PresentationFormat>Předvádění na obrazovce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Ve 3 ráno</vt:lpstr>
      <vt:lpstr>Prezentace aplikace PowerPoint</vt:lpstr>
      <vt:lpstr>Prezentace aplikace PowerPoint</vt:lpstr>
      <vt:lpstr>Prezentace aplikace PowerPoint</vt:lpstr>
      <vt:lpstr>Prezentace aplikace PowerPoint</vt:lpstr>
      <vt:lpstr>4. Traumaplán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Opáčko</dc:title>
  <dc:creator>Radek</dc:creator>
  <cp:lastModifiedBy>Radomír Vlk</cp:lastModifiedBy>
  <cp:revision>14</cp:revision>
  <dcterms:created xsi:type="dcterms:W3CDTF">2018-02-15T21:26:19Z</dcterms:created>
  <dcterms:modified xsi:type="dcterms:W3CDTF">2023-11-11T11:59:57Z</dcterms:modified>
</cp:coreProperties>
</file>