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58" r:id="rId6"/>
    <p:sldId id="285" r:id="rId7"/>
    <p:sldId id="283" r:id="rId8"/>
    <p:sldId id="259" r:id="rId9"/>
    <p:sldId id="260" r:id="rId10"/>
    <p:sldId id="270" r:id="rId11"/>
    <p:sldId id="261" r:id="rId12"/>
    <p:sldId id="265" r:id="rId13"/>
    <p:sldId id="257" r:id="rId14"/>
    <p:sldId id="269" r:id="rId15"/>
    <p:sldId id="263" r:id="rId16"/>
    <p:sldId id="266" r:id="rId17"/>
    <p:sldId id="267" r:id="rId18"/>
    <p:sldId id="268" r:id="rId19"/>
    <p:sldId id="264" r:id="rId20"/>
    <p:sldId id="271" r:id="rId21"/>
    <p:sldId id="272" r:id="rId22"/>
    <p:sldId id="273" r:id="rId23"/>
    <p:sldId id="274" r:id="rId24"/>
    <p:sldId id="280" r:id="rId25"/>
    <p:sldId id="281" r:id="rId26"/>
    <p:sldId id="277" r:id="rId27"/>
    <p:sldId id="278" r:id="rId28"/>
    <p:sldId id="284" r:id="rId29"/>
    <p:sldId id="286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3499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 hodnota 50-50'!$B$1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 hodnota 50-50'!$A$2:$A$3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'p hodnota 50-50'!$B$2:$B$3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CE-4DDA-B82A-35D4D91588EA}"/>
            </c:ext>
          </c:extLst>
        </c:ser>
        <c:ser>
          <c:idx val="1"/>
          <c:order val="1"/>
          <c:tx>
            <c:strRef>
              <c:f>'p hodnota 50-50'!$C$1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 hodnota 50-50'!$A$2:$A$3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'p hodnota 50-50'!$C$2:$C$3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CE-4DDA-B82A-35D4D9158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2994192"/>
        <c:axId val="1583403632"/>
      </c:barChart>
      <c:catAx>
        <c:axId val="158299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3403632"/>
        <c:crosses val="autoZero"/>
        <c:auto val="1"/>
        <c:lblAlgn val="ctr"/>
        <c:lblOffset val="100"/>
        <c:noMultiLvlLbl val="0"/>
      </c:catAx>
      <c:valAx>
        <c:axId val="158340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299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'100-0'!$B$1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'100-0'!$A$2:$A$3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'100-0'!$B$2:$B$3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2-4B27-9821-5CD98DEEAD18}"/>
            </c:ext>
          </c:extLst>
        </c:ser>
        <c:ser>
          <c:idx val="1"/>
          <c:order val="1"/>
          <c:tx>
            <c:strRef>
              <c:f>'100-0'!$C$1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'100-0'!$A$2:$A$3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'100-0'!$C$2:$C$3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92-4B27-9821-5CD98DEEA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2994192"/>
        <c:axId val="1583403632"/>
      </c:barChart>
      <c:catAx>
        <c:axId val="158299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3403632"/>
        <c:crosses val="autoZero"/>
        <c:auto val="1"/>
        <c:lblAlgn val="ctr"/>
        <c:lblOffset val="100"/>
        <c:noMultiLvlLbl val="0"/>
      </c:catAx>
      <c:valAx>
        <c:axId val="158340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299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5E8D9-6252-44CD-AD4D-3B542974E832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715FB-9DE7-4259-A720-960195AF7C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iiiiiiiiiiiiiiiiiiiiiiiiiiiiiiiiiiiiiiiiiiiiiiiiiiiiiiiiiiiiiiiiiiiiiiiiiiiiiiiiiiooooooooooooooooooooooooooooooooooooooooooooooooooooooooooiiiiiiiiiiiiiiiiiiiiiiiiiiiiiiiiii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715FB-9DE7-4259-A720-960195AF7CF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0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65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84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8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18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01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0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73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49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76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99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14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CD84C-8360-4C38-96CC-482AE456EF20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6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hyperlink" Target="http://www.milankabrt.cz/testNezavislosti/index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5" name="Obdélník 4"/>
          <p:cNvSpPr/>
          <p:nvPr/>
        </p:nvSpPr>
        <p:spPr>
          <a:xfrm>
            <a:off x="3347864" y="2433082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331640" y="188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9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cs-CZ" dirty="0">
                <a:hlinkClick r:id="rId2"/>
              </a:rPr>
              <a:t>http://www.milankabrt.cz/testNezavislosti/index.php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6" y="3501008"/>
            <a:ext cx="4104456" cy="25202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99" y="3501008"/>
            <a:ext cx="448049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" y="1628800"/>
            <a:ext cx="8869013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0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4320"/>
            <a:ext cx="7200800" cy="5989016"/>
          </a:xfrm>
        </p:spPr>
      </p:pic>
    </p:spTree>
    <p:extLst>
      <p:ext uri="{BB962C8B-B14F-4D97-AF65-F5344CB8AC3E}">
        <p14:creationId xmlns:p14="http://schemas.microsoft.com/office/powerpoint/2010/main" val="1362843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" y="0"/>
            <a:ext cx="7649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70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6682"/>
            <a:ext cx="8928992" cy="502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59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92" y="0"/>
            <a:ext cx="7252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18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0" y="0"/>
            <a:ext cx="8350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3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 našeho dotazníku vyplynulo, že péče o zrak a vzdělání jsou na sobě závislé veličiny. Závislost jsme ověřili pomocí kontingenčních tabulek a použili jsme test chí kvadrát. Kritická mez pro hladinu významnosti byla zvolena 0,05. Vypočtená hodnota testového kritéria je 54,792. Počet stupňů volnosti je 6, kritická hodnota pro 6 stupňů volnosti je 12,592. Protože kritická hodnota je menší než vypočtená hodnota, z provedeného testu vyplývá, že veličiny jsou na sobě závislé.</a:t>
            </a:r>
          </a:p>
          <a:p>
            <a:r>
              <a:rPr lang="cs-CZ" dirty="0"/>
              <a:t>Korigovaný koeficient kontingence pomocí </a:t>
            </a:r>
            <a:r>
              <a:rPr lang="cs-CZ" dirty="0" err="1"/>
              <a:t>Pearsona</a:t>
            </a:r>
            <a:endParaRPr lang="cs-CZ" dirty="0"/>
          </a:p>
          <a:p>
            <a:r>
              <a:rPr lang="cs-CZ" dirty="0" err="1"/>
              <a:t>Cramerův</a:t>
            </a:r>
            <a:r>
              <a:rPr lang="cs-CZ" dirty="0"/>
              <a:t> koeficient</a:t>
            </a:r>
          </a:p>
          <a:p>
            <a:r>
              <a:rPr lang="cs-CZ" dirty="0"/>
              <a:t>Korelace mezi hodnotami je podle … středně silná. </a:t>
            </a:r>
          </a:p>
        </p:txBody>
      </p:sp>
    </p:spTree>
    <p:extLst>
      <p:ext uri="{BB962C8B-B14F-4D97-AF65-F5344CB8AC3E}">
        <p14:creationId xmlns:p14="http://schemas.microsoft.com/office/powerpoint/2010/main" val="3147855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2 vybrané otázky z dotazníku (2 znaky). Souvisí spolu pohlaví a péče o zrak?</a:t>
            </a:r>
          </a:p>
          <a:p>
            <a:pPr marL="0" indent="0">
              <a:buNone/>
            </a:pPr>
            <a:r>
              <a:rPr lang="cs-CZ" dirty="0"/>
              <a:t>1. Domníváte se, že se dostatečně pečujete o svůj zrak?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někdy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16.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</p:txBody>
      </p:sp>
    </p:spTree>
    <p:extLst>
      <p:ext uri="{BB962C8B-B14F-4D97-AF65-F5344CB8AC3E}">
        <p14:creationId xmlns:p14="http://schemas.microsoft.com/office/powerpoint/2010/main" val="3191873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10488"/>
            <a:ext cx="4248472" cy="5600259"/>
          </a:xfrm>
        </p:spPr>
      </p:pic>
    </p:spTree>
    <p:extLst>
      <p:ext uri="{BB962C8B-B14F-4D97-AF65-F5344CB8AC3E}">
        <p14:creationId xmlns:p14="http://schemas.microsoft.com/office/powerpoint/2010/main" val="340481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20" y="170995"/>
            <a:ext cx="7173327" cy="651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2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k dispozici náhodný výběr rozsahu </a:t>
            </a:r>
            <a:r>
              <a:rPr lang="cs-CZ" i="1" dirty="0"/>
              <a:t>n</a:t>
            </a:r>
            <a:r>
              <a:rPr lang="cs-CZ" dirty="0"/>
              <a:t> rozdělený do dvou znaků (znak 1, znak 2)</a:t>
            </a:r>
          </a:p>
          <a:p>
            <a:r>
              <a:rPr lang="cs-CZ" dirty="0"/>
              <a:t>Úkolem testu je rozhodnout, zda jsou znaky na sobě závislé nebo nezávislé (zda znak 1 má vliv na znak 2)</a:t>
            </a:r>
          </a:p>
          <a:p>
            <a:r>
              <a:rPr lang="cs-CZ" dirty="0"/>
              <a:t>Znak 1</a:t>
            </a:r>
          </a:p>
          <a:p>
            <a:r>
              <a:rPr lang="cs-CZ" dirty="0"/>
              <a:t>Znak 2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347864" y="416858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735198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 našeho dotazníku vyplynulo, že péče o zrak a pohlaví na sobě nezávisí. Závislost jsme ověřili pomocí kontingenčních tabulek a použili jsme test chí kvadrát. Kritická mez pro hladinu významnosti byla zvolena 0,05. Vypočtená hodnota testového kritéria je 3,253. Počet stupňů volnosti je 4, kritická hodnota pro 4 stupně volnosti je 5,991. Protože kritická hodnota je větší než vypočtená hodnota, z provedeného testu vyplývá, že veličiny jsou na sobě nezávislé.</a:t>
            </a:r>
          </a:p>
        </p:txBody>
      </p:sp>
    </p:spTree>
    <p:extLst>
      <p:ext uri="{BB962C8B-B14F-4D97-AF65-F5344CB8AC3E}">
        <p14:creationId xmlns:p14="http://schemas.microsoft.com/office/powerpoint/2010/main" val="1590857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3D49FB1-0DAB-4A67-A5AD-1C03E1506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752" y="385268"/>
            <a:ext cx="4040188" cy="639762"/>
          </a:xfrm>
        </p:spPr>
        <p:txBody>
          <a:bodyPr/>
          <a:lstStyle/>
          <a:p>
            <a:r>
              <a:rPr lang="cs-CZ" dirty="0"/>
              <a:t>Závislost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857DE7-44DD-4FF8-BB8B-BF66036D0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541" y="1025128"/>
            <a:ext cx="4040188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Skutečné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Očekávané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/>
              <a:t>Testová statistika 	200</a:t>
            </a:r>
          </a:p>
          <a:p>
            <a:pPr marL="0" indent="0">
              <a:buNone/>
            </a:pPr>
            <a:r>
              <a:rPr lang="cs-CZ" sz="1500" dirty="0"/>
              <a:t>Kritická hodnota 	3,841</a:t>
            </a:r>
          </a:p>
          <a:p>
            <a:pPr marL="0" indent="0">
              <a:buNone/>
            </a:pPr>
            <a:r>
              <a:rPr lang="cs-CZ" sz="1500" dirty="0" err="1"/>
              <a:t>Pearsonův</a:t>
            </a:r>
            <a:r>
              <a:rPr lang="cs-CZ" sz="1500" dirty="0"/>
              <a:t> koeficient 	1</a:t>
            </a:r>
          </a:p>
          <a:p>
            <a:pPr marL="0" indent="0">
              <a:buNone/>
            </a:pPr>
            <a:r>
              <a:rPr lang="cs-CZ" sz="1500" dirty="0" err="1"/>
              <a:t>Cramerův</a:t>
            </a:r>
            <a:r>
              <a:rPr lang="cs-CZ" sz="1500" dirty="0"/>
              <a:t> koeficient 	1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0ABB22D-CEEE-43D4-98EA-30E3B3B44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4" y="355923"/>
            <a:ext cx="4041775" cy="639762"/>
          </a:xfrm>
        </p:spPr>
        <p:txBody>
          <a:bodyPr/>
          <a:lstStyle/>
          <a:p>
            <a:r>
              <a:rPr lang="cs-CZ" dirty="0"/>
              <a:t>Nezávislost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AB81C7F-E88C-42BE-9D43-6272624EF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980728"/>
            <a:ext cx="4041775" cy="55223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Skutečné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Očekávané četnosti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9FE3C0AA-D52F-4E2F-92AE-4E44AAE88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128849"/>
              </p:ext>
            </p:extLst>
          </p:nvPr>
        </p:nvGraphicFramePr>
        <p:xfrm>
          <a:off x="434752" y="1343010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4785971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72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2072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321852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125721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97974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2442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62946066"/>
                  </a:ext>
                </a:extLst>
              </a:tr>
            </a:tbl>
          </a:graphicData>
        </a:graphic>
      </p:graphicFrame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90347440-E2FE-4E0A-93B8-18C7F7B59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38701"/>
              </p:ext>
            </p:extLst>
          </p:nvPr>
        </p:nvGraphicFramePr>
        <p:xfrm>
          <a:off x="434752" y="2420888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63563164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460909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4397335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69150659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504618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74564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349675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96729350"/>
                  </a:ext>
                </a:extLst>
              </a:tr>
            </a:tbl>
          </a:graphicData>
        </a:graphic>
      </p:graphicFrame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738EB8BB-9349-4424-AC44-FF18FCF55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383977"/>
              </p:ext>
            </p:extLst>
          </p:nvPr>
        </p:nvGraphicFramePr>
        <p:xfrm>
          <a:off x="4588893" y="1312726"/>
          <a:ext cx="2438400" cy="79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5246978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9886152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062598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6068266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ne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38855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745685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2903492"/>
                  </a:ext>
                </a:extLst>
              </a:tr>
              <a:tr h="2434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0298958"/>
                  </a:ext>
                </a:extLst>
              </a:tr>
            </a:tbl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F8F193C7-0D89-4858-945A-43F2A09CE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299911"/>
              </p:ext>
            </p:extLst>
          </p:nvPr>
        </p:nvGraphicFramePr>
        <p:xfrm>
          <a:off x="4570773" y="2436812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2872838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17733664"/>
                    </a:ext>
                  </a:extLst>
                </a:gridCol>
                <a:gridCol w="767158">
                  <a:extLst>
                    <a:ext uri="{9D8B030D-6E8A-4147-A177-3AD203B41FA5}">
                      <a16:colId xmlns:a16="http://schemas.microsoft.com/office/drawing/2014/main" val="4135998262"/>
                    </a:ext>
                  </a:extLst>
                </a:gridCol>
                <a:gridCol w="452042">
                  <a:extLst>
                    <a:ext uri="{9D8B030D-6E8A-4147-A177-3AD203B41FA5}">
                      <a16:colId xmlns:a16="http://schemas.microsoft.com/office/drawing/2014/main" val="231716574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443178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5322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543365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3445733"/>
                  </a:ext>
                </a:extLst>
              </a:tr>
            </a:tbl>
          </a:graphicData>
        </a:graphic>
      </p:graphicFrame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7B684BE1-9A4F-4BAC-B4D3-D431B250EA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717463"/>
              </p:ext>
            </p:extLst>
          </p:nvPr>
        </p:nvGraphicFramePr>
        <p:xfrm>
          <a:off x="4645024" y="3417460"/>
          <a:ext cx="2952328" cy="1991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3C70E788-A26A-484B-85CB-8475815E35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314037"/>
              </p:ext>
            </p:extLst>
          </p:nvPr>
        </p:nvGraphicFramePr>
        <p:xfrm>
          <a:off x="530225" y="3470388"/>
          <a:ext cx="2821435" cy="175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Obdélník 16">
            <a:extLst>
              <a:ext uri="{FF2B5EF4-FFF2-40B4-BE49-F238E27FC236}">
                <a16:creationId xmlns:a16="http://schemas.microsoft.com/office/drawing/2014/main" id="{624A5586-8310-4FA5-93CE-23ED138D1383}"/>
              </a:ext>
            </a:extLst>
          </p:cNvPr>
          <p:cNvSpPr/>
          <p:nvPr/>
        </p:nvSpPr>
        <p:spPr>
          <a:xfrm>
            <a:off x="4570773" y="5411941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Testová statistika 	0</a:t>
            </a:r>
          </a:p>
          <a:p>
            <a:r>
              <a:rPr lang="cs-CZ" sz="1400" dirty="0"/>
              <a:t>Kritická hodnota 	3,841</a:t>
            </a:r>
          </a:p>
          <a:p>
            <a:r>
              <a:rPr lang="cs-CZ" sz="1400" dirty="0" err="1"/>
              <a:t>Pearsonův</a:t>
            </a:r>
            <a:r>
              <a:rPr lang="cs-CZ" sz="1400" dirty="0"/>
              <a:t> koeficient 	0</a:t>
            </a:r>
          </a:p>
          <a:p>
            <a:r>
              <a:rPr lang="cs-CZ" sz="1400" dirty="0" err="1"/>
              <a:t>Cramerův</a:t>
            </a:r>
            <a:r>
              <a:rPr lang="cs-CZ" sz="1400" dirty="0"/>
              <a:t> koeficient 	0</a:t>
            </a:r>
          </a:p>
        </p:txBody>
      </p:sp>
    </p:spTree>
    <p:extLst>
      <p:ext uri="{BB962C8B-B14F-4D97-AF65-F5344CB8AC3E}">
        <p14:creationId xmlns:p14="http://schemas.microsoft.com/office/powerpoint/2010/main" val="2003236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DBE85AF-7BCB-488D-9DAA-BBE5C99B2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040894"/>
              </p:ext>
            </p:extLst>
          </p:nvPr>
        </p:nvGraphicFramePr>
        <p:xfrm>
          <a:off x="323528" y="692696"/>
          <a:ext cx="8712967" cy="5976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208">
                  <a:extLst>
                    <a:ext uri="{9D8B030D-6E8A-4147-A177-3AD203B41FA5}">
                      <a16:colId xmlns:a16="http://schemas.microsoft.com/office/drawing/2014/main" val="3947531085"/>
                    </a:ext>
                  </a:extLst>
                </a:gridCol>
                <a:gridCol w="1693208">
                  <a:extLst>
                    <a:ext uri="{9D8B030D-6E8A-4147-A177-3AD203B41FA5}">
                      <a16:colId xmlns:a16="http://schemas.microsoft.com/office/drawing/2014/main" val="2531504998"/>
                    </a:ext>
                  </a:extLst>
                </a:gridCol>
                <a:gridCol w="2878280">
                  <a:extLst>
                    <a:ext uri="{9D8B030D-6E8A-4147-A177-3AD203B41FA5}">
                      <a16:colId xmlns:a16="http://schemas.microsoft.com/office/drawing/2014/main" val="3209655886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628736556"/>
                    </a:ext>
                  </a:extLst>
                </a:gridCol>
              </a:tblGrid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642212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=SUMA(B2:C2)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19252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=SUMA(B3:C3)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20285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=SUMA(B2:B3)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=SUMA(C2:C3)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=SUMA(B4:C4)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6502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12159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225899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 dirty="0">
                          <a:effectLst/>
                        </a:rPr>
                        <a:t>=$D2*B$4/$D$4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=$D2*C$4/$D$4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=SUMA(B7:C7)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6080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=$D3*B$4/$D$4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=$D3*C$4/$D$4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=SUMA(B8:C8)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87888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=SUMA(B7:B8)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=SUMA(C7:C8)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=SUMA(B9:C9)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6187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628175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testová statistika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=POWER(B2-B7;2)/B7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=POWER(C2-C7;2)/C7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341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=POWER(B3-B8;2)/B8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=POWER(C3-C8;2)/C8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91335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087387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=C11+D11+C12+D12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789080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01920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kritická hodnota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3,841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8658976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77419819"/>
                  </a:ext>
                </a:extLst>
              </a:tr>
              <a:tr h="2849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Cramerův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koeficient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</a:t>
                      </a:r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ODMOCNINA</a:t>
                      </a:r>
                      <a:r>
                        <a:rPr lang="cs-CZ" sz="1800" u="none" strike="noStrike" dirty="0">
                          <a:effectLst/>
                        </a:rPr>
                        <a:t>(C14/D9*(2-1))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3141220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097883"/>
                  </a:ext>
                </a:extLst>
              </a:tr>
              <a:tr h="562237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Pearsonův</a:t>
                      </a:r>
                      <a:r>
                        <a:rPr lang="cs-CZ" sz="1800" u="none" strike="noStrike" dirty="0">
                          <a:effectLst/>
                        </a:rPr>
                        <a:t> koeficient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=ODMOCNINA((C14/(C14+D4))/((2-1)/2))</a:t>
                      </a: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537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023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DE5B9-2E95-49CC-8AAC-4758FDE9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Korigovaný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r>
              <a:rPr lang="en-US" b="1" dirty="0"/>
              <a:t> </a:t>
            </a:r>
            <a:r>
              <a:rPr lang="en-US" b="1" dirty="0" err="1"/>
              <a:t>kontingence</a:t>
            </a:r>
            <a:r>
              <a:rPr lang="en-US" b="1" dirty="0"/>
              <a:t> </a:t>
            </a:r>
            <a:r>
              <a:rPr lang="en-US" b="1" dirty="0" err="1"/>
              <a:t>pomocí</a:t>
            </a:r>
            <a:r>
              <a:rPr lang="en-US" b="1" dirty="0"/>
              <a:t> </a:t>
            </a:r>
            <a:r>
              <a:rPr lang="en-US" b="1" dirty="0" err="1"/>
              <a:t>Pearsona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𝑘𝑜𝑟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r>
                  <a:rPr lang="en-US" dirty="0" err="1"/>
                  <a:t>kde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 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85" b="-26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584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16976-887F-48E3-AD0A-88AFCB21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Cramerův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 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r="-2000" b="-296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44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0CFEF-EB2B-4245-9D37-5A76A37B6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</a:t>
            </a:r>
            <a:r>
              <a:rPr lang="cs-CZ" dirty="0"/>
              <a:t> hodnota - Excel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77B139-CB52-40B9-89EE-61D76723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CHISQ.TEST (funkce)</a:t>
            </a:r>
          </a:p>
          <a:p>
            <a:pPr marL="0" indent="0">
              <a:buNone/>
            </a:pPr>
            <a:r>
              <a:rPr lang="cs-CZ" dirty="0"/>
              <a:t>Vrátí test nezávislosti. Funkce CHISQ.TEST vrátí hodnotu rozdělení chí-kvadrát (</a:t>
            </a:r>
            <a:r>
              <a:rPr lang="el-GR" dirty="0"/>
              <a:t>χ2) </a:t>
            </a:r>
            <a:r>
              <a:rPr lang="cs-CZ" dirty="0"/>
              <a:t>pro dané testové kritérium a příslušné stupně volnosti. Pomocí testů </a:t>
            </a:r>
            <a:r>
              <a:rPr lang="el-GR" dirty="0"/>
              <a:t>χ2 </a:t>
            </a:r>
            <a:r>
              <a:rPr lang="cs-CZ" dirty="0"/>
              <a:t>můžete určit, zda experiment potvrzuje předpokládané výsledky.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Syntaxe</a:t>
            </a:r>
          </a:p>
          <a:p>
            <a:pPr marL="0" indent="0">
              <a:buNone/>
            </a:pPr>
            <a:r>
              <a:rPr lang="cs-CZ" dirty="0"/>
              <a:t>CHISQ.TEST(</a:t>
            </a:r>
            <a:r>
              <a:rPr lang="cs-CZ" dirty="0" err="1"/>
              <a:t>aktuální,očekávané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p</a:t>
            </a:r>
            <a:r>
              <a:rPr lang="cs-CZ" dirty="0"/>
              <a:t>&lt;0,05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853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 descr="{\displaystyle H_{0}}">
            <a:extLst>
              <a:ext uri="{FF2B5EF4-FFF2-40B4-BE49-F238E27FC236}">
                <a16:creationId xmlns:a16="http://schemas.microsoft.com/office/drawing/2014/main" id="{1A456D5D-C374-4A2C-A9DD-9941EF430D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\alpha ">
            <a:extLst>
              <a:ext uri="{FF2B5EF4-FFF2-40B4-BE49-F238E27FC236}">
                <a16:creationId xmlns:a16="http://schemas.microsoft.com/office/drawing/2014/main" id="{AEC2378F-4BEE-47E1-9225-4FA47C0384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50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T">
            <a:extLst>
              <a:ext uri="{FF2B5EF4-FFF2-40B4-BE49-F238E27FC236}">
                <a16:creationId xmlns:a16="http://schemas.microsoft.com/office/drawing/2014/main" id="{22718902-4EE3-42BA-8FFF-C2D9F0B330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\alpha ">
            <a:extLst>
              <a:ext uri="{FF2B5EF4-FFF2-40B4-BE49-F238E27FC236}">
                <a16:creationId xmlns:a16="http://schemas.microsoft.com/office/drawing/2014/main" id="{973E5EE4-AB5A-4905-9E54-B63216B2F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02375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7" descr="{\displaystyle H_{0}}">
            <a:extLst>
              <a:ext uri="{FF2B5EF4-FFF2-40B4-BE49-F238E27FC236}">
                <a16:creationId xmlns:a16="http://schemas.microsoft.com/office/drawing/2014/main" id="{860BD4F0-A302-45DD-91A1-FFB015F9D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66238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{\displaystyle H_{0}}">
            <a:extLst>
              <a:ext uri="{FF2B5EF4-FFF2-40B4-BE49-F238E27FC236}">
                <a16:creationId xmlns:a16="http://schemas.microsoft.com/office/drawing/2014/main" id="{C7C98D98-49B9-4D87-9AB2-E13281BDDB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537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9" descr="T">
            <a:extLst>
              <a:ext uri="{FF2B5EF4-FFF2-40B4-BE49-F238E27FC236}">
                <a16:creationId xmlns:a16="http://schemas.microsoft.com/office/drawing/2014/main" id="{636AB5E6-5868-44FE-AF85-B34C9FFBDF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1750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10" descr="{\displaystyle H_{0}}">
            <a:extLst>
              <a:ext uri="{FF2B5EF4-FFF2-40B4-BE49-F238E27FC236}">
                <a16:creationId xmlns:a16="http://schemas.microsoft.com/office/drawing/2014/main" id="{DA3CF6D4-3278-4B1E-A56D-C832956603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6862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11" descr="\alpha ">
            <a:extLst>
              <a:ext uri="{FF2B5EF4-FFF2-40B4-BE49-F238E27FC236}">
                <a16:creationId xmlns:a16="http://schemas.microsoft.com/office/drawing/2014/main" id="{AD5783C5-B768-474B-AADA-49D2232443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72475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2" descr="\alpha ">
            <a:extLst>
              <a:ext uri="{FF2B5EF4-FFF2-40B4-BE49-F238E27FC236}">
                <a16:creationId xmlns:a16="http://schemas.microsoft.com/office/drawing/2014/main" id="{CD3131BB-C2F1-4EED-82F1-FA1C1149F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62350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AutoShape 13" descr="\alpha ">
            <a:extLst>
              <a:ext uri="{FF2B5EF4-FFF2-40B4-BE49-F238E27FC236}">
                <a16:creationId xmlns:a16="http://schemas.microsoft.com/office/drawing/2014/main" id="{22960C3E-0FDB-467E-951E-6246D82F53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3175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AutoShape 14" descr="{\displaystyle H_{0}}">
            <a:extLst>
              <a:ext uri="{FF2B5EF4-FFF2-40B4-BE49-F238E27FC236}">
                <a16:creationId xmlns:a16="http://schemas.microsoft.com/office/drawing/2014/main" id="{114371A3-BECC-4012-AED2-6D473D3A03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84550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1E924558-FDD3-49E0-9EF9-A0B9011E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18" y="1807208"/>
            <a:ext cx="835977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280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cs-CZ" altLang="cs-CZ" sz="28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-hodnota</a:t>
            </a: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2800" dirty="0">
                <a:latin typeface="Arial" panose="020B0604020202020204" pitchFamily="34" charset="0"/>
              </a:rPr>
              <a:t>je nejmenší hladina významnosti, při které ještě zamítneme nulovou hypotézu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800" i="1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8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800" dirty="0">
                <a:latin typeface="Arial" panose="020B0604020202020204" pitchFamily="34" charset="0"/>
              </a:rPr>
              <a:t> je pravděpodobnost, že při platnosti nulové hypotézy nabývá testová statistika své stávající hodnoty anebo hodnot ještě extrémnějších (nepříznivějších vůči   nulové hypotéze).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AutoShape 29" descr="{\displaystyle H_{0}}">
            <a:extLst>
              <a:ext uri="{FF2B5EF4-FFF2-40B4-BE49-F238E27FC236}">
                <a16:creationId xmlns:a16="http://schemas.microsoft.com/office/drawing/2014/main" id="{2C64EF60-4E9E-49DA-A485-2FB3B6F54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AutoShape 30" descr="\alpha ">
            <a:extLst>
              <a:ext uri="{FF2B5EF4-FFF2-40B4-BE49-F238E27FC236}">
                <a16:creationId xmlns:a16="http://schemas.microsoft.com/office/drawing/2014/main" id="{7BB438D4-C733-4ED9-8788-2571C83079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49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AutoShape 31" descr="T">
            <a:extLst>
              <a:ext uri="{FF2B5EF4-FFF2-40B4-BE49-F238E27FC236}">
                <a16:creationId xmlns:a16="http://schemas.microsoft.com/office/drawing/2014/main" id="{6B0F5B76-6D51-4DE6-969A-EC51B49CE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AutoShape 33" descr="\alpha ">
            <a:extLst>
              <a:ext uri="{FF2B5EF4-FFF2-40B4-BE49-F238E27FC236}">
                <a16:creationId xmlns:a16="http://schemas.microsoft.com/office/drawing/2014/main" id="{26366154-283C-401F-A0BE-AB4B53B729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15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AutoShape 34" descr="{\displaystyle H_{0}}">
            <a:extLst>
              <a:ext uri="{FF2B5EF4-FFF2-40B4-BE49-F238E27FC236}">
                <a16:creationId xmlns:a16="http://schemas.microsoft.com/office/drawing/2014/main" id="{CAB4FD7F-363B-456C-98B2-FA98AADFE4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78938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49B97E35-A077-4035-8842-197B267C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6" name="AutoShape 36" descr="{\displaystyle H_{0}}">
            <a:extLst>
              <a:ext uri="{FF2B5EF4-FFF2-40B4-BE49-F238E27FC236}">
                <a16:creationId xmlns:a16="http://schemas.microsoft.com/office/drawing/2014/main" id="{3AEBE844-87EF-4790-BBE8-BA97B3FA3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18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AutoShape 37" descr="T">
            <a:extLst>
              <a:ext uri="{FF2B5EF4-FFF2-40B4-BE49-F238E27FC236}">
                <a16:creationId xmlns:a16="http://schemas.microsoft.com/office/drawing/2014/main" id="{A39732C6-3B0B-415B-831B-FFD45C596A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644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AutoShape 38" descr="{\displaystyle H_{0}}">
            <a:extLst>
              <a:ext uri="{FF2B5EF4-FFF2-40B4-BE49-F238E27FC236}">
                <a16:creationId xmlns:a16="http://schemas.microsoft.com/office/drawing/2014/main" id="{9CDA2E0E-5F93-4A66-AB35-C9C1E25287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8132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759FE8E-7ECE-4A2D-9083-9CDC1C6750AC}"/>
              </a:ext>
            </a:extLst>
          </p:cNvPr>
          <p:cNvSpPr txBox="1"/>
          <p:nvPr/>
        </p:nvSpPr>
        <p:spPr>
          <a:xfrm>
            <a:off x="248786" y="704561"/>
            <a:ext cx="821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i="1" dirty="0"/>
              <a:t>p</a:t>
            </a:r>
            <a:r>
              <a:rPr lang="cs-CZ" sz="3600" dirty="0"/>
              <a:t>-hodnota</a:t>
            </a:r>
          </a:p>
        </p:txBody>
      </p:sp>
    </p:spTree>
    <p:extLst>
      <p:ext uri="{BB962C8B-B14F-4D97-AF65-F5344CB8AC3E}">
        <p14:creationId xmlns:p14="http://schemas.microsoft.com/office/powerpoint/2010/main" val="88259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C8F8-A77F-4136-B79F-AD6B937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Surová data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BCD058B-9B34-49E8-B1A7-13900D983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2" y="1600200"/>
            <a:ext cx="7409335" cy="4525963"/>
          </a:xfrm>
        </p:spPr>
      </p:pic>
    </p:spTree>
    <p:extLst>
      <p:ext uri="{BB962C8B-B14F-4D97-AF65-F5344CB8AC3E}">
        <p14:creationId xmlns:p14="http://schemas.microsoft.com/office/powerpoint/2010/main" val="401744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457F-AE73-4078-83C2-2A5D217A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Kontingenční tabulka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0BC3C27-C99B-4D3A-BC85-8A54396F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4" y="3188949"/>
            <a:ext cx="121931" cy="48010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6582374-1D5D-4ECE-AC8B-63AA42BA0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49203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Nulová hypotéza: znaky 1 a 2 jsou nezávislé</a:t>
            </a:r>
          </a:p>
          <a:p>
            <a:r>
              <a:rPr lang="cs-CZ" dirty="0"/>
              <a:t>Alternativní hypotéza: mezi znaky 1 a2 existuje závislost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40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cs-CZ" dirty="0"/>
              <a:t>Postup výpočtu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112568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</a:pPr>
            <a:r>
              <a:rPr lang="cs-CZ" dirty="0"/>
              <a:t>Sestaví se tabulka skutečných (naměřených) relativních četností</a:t>
            </a:r>
          </a:p>
          <a:p>
            <a:pPr>
              <a:spcBef>
                <a:spcPts val="600"/>
              </a:spcBef>
            </a:pPr>
            <a:r>
              <a:rPr lang="cs-CZ" dirty="0"/>
              <a:t>Sestaví se tabulka očekávaných četností</a:t>
            </a:r>
          </a:p>
          <a:p>
            <a:pPr>
              <a:spcBef>
                <a:spcPts val="600"/>
              </a:spcBef>
            </a:pPr>
            <a:r>
              <a:rPr lang="cs-CZ" dirty="0"/>
              <a:t>Podmínky pro použití testu nezávislosti v kontingenční tabulce: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	- nejvíce 20 % teoretických četností může být menších než 5</a:t>
            </a:r>
            <a:br>
              <a:rPr lang="cs-CZ" dirty="0"/>
            </a:br>
            <a:r>
              <a:rPr lang="cs-CZ" dirty="0"/>
              <a:t>	- žádná teoretická četnost nesmí být menší než 1</a:t>
            </a:r>
            <a:br>
              <a:rPr lang="cs-CZ" dirty="0"/>
            </a:br>
            <a:r>
              <a:rPr lang="cs-CZ" dirty="0"/>
              <a:t>          Pro tabulku 2x2:</a:t>
            </a:r>
            <a:br>
              <a:rPr lang="cs-CZ" dirty="0"/>
            </a:br>
            <a:r>
              <a:rPr lang="cs-CZ" dirty="0"/>
              <a:t>	- n &gt; 40</a:t>
            </a:r>
            <a:br>
              <a:rPr lang="cs-CZ" dirty="0"/>
            </a:br>
            <a:r>
              <a:rPr lang="cs-CZ" dirty="0"/>
              <a:t>	- pokud 20 &lt; n &lt; 40, pak je nutná úprava testového kritéria 		pomocí </a:t>
            </a:r>
            <a:r>
              <a:rPr lang="cs-CZ" dirty="0" err="1"/>
              <a:t>Yatesovy</a:t>
            </a:r>
            <a:r>
              <a:rPr lang="cs-CZ" dirty="0"/>
              <a:t> korekce</a:t>
            </a:r>
            <a:br>
              <a:rPr lang="cs-CZ" dirty="0"/>
            </a:br>
            <a:r>
              <a:rPr lang="cs-CZ" dirty="0"/>
              <a:t>	- pokud n &lt; 20, pak použijeme </a:t>
            </a:r>
            <a:r>
              <a:rPr lang="cs-CZ" dirty="0" err="1"/>
              <a:t>Fisherův</a:t>
            </a:r>
            <a:r>
              <a:rPr lang="cs-CZ" dirty="0"/>
              <a:t> test</a:t>
            </a:r>
          </a:p>
          <a:p>
            <a:pPr>
              <a:spcBef>
                <a:spcPts val="600"/>
              </a:spcBef>
            </a:pPr>
            <a:r>
              <a:rPr lang="cs-CZ" dirty="0"/>
              <a:t>Vypočte se testové kritérium (dosazení do vzorce – výsledek hodnota)</a:t>
            </a:r>
          </a:p>
          <a:p>
            <a:pPr>
              <a:spcBef>
                <a:spcPts val="600"/>
              </a:spcBef>
            </a:pPr>
            <a:r>
              <a:rPr lang="cs-CZ" dirty="0"/>
              <a:t>Testové kritérium se srovná s kritickou hodnotou (tabulková hodnota, je potřeba zohlednit počet stupňů volnosti)</a:t>
            </a:r>
          </a:p>
          <a:p>
            <a:pPr>
              <a:spcBef>
                <a:spcPts val="600"/>
              </a:spcBef>
            </a:pPr>
            <a:r>
              <a:rPr lang="cs-CZ" dirty="0"/>
              <a:t>Je-li testové kritérium </a:t>
            </a:r>
            <a:r>
              <a:rPr lang="cs-CZ" dirty="0">
                <a:sym typeface="Symbol"/>
              </a:rPr>
              <a:t> kritická hodnota, potom  nezamítáme hypotézu o nezávislosti a nezávislost lze předpokládat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998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Kritické hodnoty testového kritéria chí-kvadrát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65" y="1600200"/>
            <a:ext cx="4890470" cy="4525963"/>
          </a:xfrm>
        </p:spPr>
      </p:pic>
    </p:spTree>
    <p:extLst>
      <p:ext uri="{BB962C8B-B14F-4D97-AF65-F5344CB8AC3E}">
        <p14:creationId xmlns:p14="http://schemas.microsoft.com/office/powerpoint/2010/main" val="1789920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2 vybrané otázky z dotazníku (2 znaky). Souvisí spolu dosažené vzdělání a péče o zrak?</a:t>
            </a:r>
          </a:p>
          <a:p>
            <a:pPr marL="0" indent="0">
              <a:buNone/>
            </a:pPr>
            <a:r>
              <a:rPr lang="cs-CZ" dirty="0"/>
              <a:t>1. Domníváte se, že se dostatečně pečujete o svůj zrak?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někdy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18. Nejvyšší dosažené vzdělání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základní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středoškolské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vyšší odborné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vysokoškolské</a:t>
            </a:r>
          </a:p>
        </p:txBody>
      </p:sp>
    </p:spTree>
    <p:extLst>
      <p:ext uri="{BB962C8B-B14F-4D97-AF65-F5344CB8AC3E}">
        <p14:creationId xmlns:p14="http://schemas.microsoft.com/office/powerpoint/2010/main" val="2613595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076486"/>
              </p:ext>
            </p:extLst>
          </p:nvPr>
        </p:nvGraphicFramePr>
        <p:xfrm>
          <a:off x="1922577" y="1916832"/>
          <a:ext cx="5273817" cy="29523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základní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SŠ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VOŠ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33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69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262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někdy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150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11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128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103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248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50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334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242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660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31032" y="105273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(relativních) četností</a:t>
            </a:r>
          </a:p>
        </p:txBody>
      </p:sp>
    </p:spTree>
    <p:extLst>
      <p:ext uri="{BB962C8B-B14F-4D97-AF65-F5344CB8AC3E}">
        <p14:creationId xmlns:p14="http://schemas.microsoft.com/office/powerpoint/2010/main" val="6733357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6C7A17D4DF9B4AA6638DF8FE610DE6" ma:contentTypeVersion="11" ma:contentTypeDescription="Vytvoří nový dokument" ma:contentTypeScope="" ma:versionID="448476577d3007073857b4d5e7e8f2c7">
  <xsd:schema xmlns:xsd="http://www.w3.org/2001/XMLSchema" xmlns:xs="http://www.w3.org/2001/XMLSchema" xmlns:p="http://schemas.microsoft.com/office/2006/metadata/properties" xmlns:ns3="232ad5a0-e2d6-4145-9645-2e52fbc20fd5" targetNamespace="http://schemas.microsoft.com/office/2006/metadata/properties" ma:root="true" ma:fieldsID="7bf49e985c6997d41fff874702677e23" ns3:_="">
    <xsd:import namespace="232ad5a0-e2d6-4145-9645-2e52fbc20f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2ad5a0-e2d6-4145-9645-2e52fbc20f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32ad5a0-e2d6-4145-9645-2e52fbc20fd5" xsi:nil="true"/>
  </documentManagement>
</p:properties>
</file>

<file path=customXml/itemProps1.xml><?xml version="1.0" encoding="utf-8"?>
<ds:datastoreItem xmlns:ds="http://schemas.openxmlformats.org/officeDocument/2006/customXml" ds:itemID="{7A345C7D-EBBA-4A9C-ABF5-3CCE1D793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2ad5a0-e2d6-4145-9645-2e52fbc20f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05211E-6B78-430D-A8B7-6EA19D3AB1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DE098F-7B3A-4729-9B59-EC6ABC656530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232ad5a0-e2d6-4145-9645-2e52fbc20fd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1043</Words>
  <Application>Microsoft Office PowerPoint</Application>
  <PresentationFormat>Předvádění na obrazovce (4:3)</PresentationFormat>
  <Paragraphs>241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Symbol</vt:lpstr>
      <vt:lpstr>Motiv systému Office</vt:lpstr>
      <vt:lpstr>Test     (chí kvadrát)</vt:lpstr>
      <vt:lpstr>Test     (chí kvadrát)</vt:lpstr>
      <vt:lpstr>Surová data</vt:lpstr>
      <vt:lpstr>Kontingenční tabulka</vt:lpstr>
      <vt:lpstr>Hypotézy</vt:lpstr>
      <vt:lpstr>Postup výpočtu</vt:lpstr>
      <vt:lpstr>Kritické hodnoty testového kritéria chí-kvadrát</vt:lpstr>
      <vt:lpstr>Příklad 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Bakalářská práce</vt:lpstr>
      <vt:lpstr>Příklad 2</vt:lpstr>
      <vt:lpstr>Prezentace aplikace PowerPoint</vt:lpstr>
      <vt:lpstr>Prezentace aplikace PowerPoint</vt:lpstr>
      <vt:lpstr>Bakalářská práce</vt:lpstr>
      <vt:lpstr>Prezentace aplikace PowerPoint</vt:lpstr>
      <vt:lpstr>Prezentace aplikace PowerPoint</vt:lpstr>
      <vt:lpstr>Korigovaný koeficient kontingence pomocí Pearsona</vt:lpstr>
      <vt:lpstr>Cramerův koeficient</vt:lpstr>
      <vt:lpstr>p hodnota - Excel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Jexová, Soňa</dc:creator>
  <cp:lastModifiedBy>Jexová, Soňa</cp:lastModifiedBy>
  <cp:revision>40</cp:revision>
  <dcterms:created xsi:type="dcterms:W3CDTF">2015-06-26T08:16:16Z</dcterms:created>
  <dcterms:modified xsi:type="dcterms:W3CDTF">2023-10-10T13:52:49Z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0x010100EA6C7A17D4DF9B4AA6638DF8FE610DE6</vt:lpwstr>
  </property>
</Properties>
</file>