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408" r:id="rId2"/>
    <p:sldId id="433" r:id="rId3"/>
    <p:sldId id="543" r:id="rId4"/>
    <p:sldId id="432" r:id="rId5"/>
    <p:sldId id="434" r:id="rId6"/>
    <p:sldId id="435" r:id="rId7"/>
    <p:sldId id="436" r:id="rId8"/>
    <p:sldId id="437" r:id="rId9"/>
    <p:sldId id="438" r:id="rId10"/>
    <p:sldId id="439" r:id="rId11"/>
    <p:sldId id="440" r:id="rId12"/>
    <p:sldId id="417" r:id="rId13"/>
    <p:sldId id="546" r:id="rId14"/>
    <p:sldId id="441" r:id="rId15"/>
    <p:sldId id="442" r:id="rId16"/>
    <p:sldId id="443" r:id="rId17"/>
    <p:sldId id="418" r:id="rId18"/>
    <p:sldId id="444" r:id="rId19"/>
    <p:sldId id="550" r:id="rId20"/>
    <p:sldId id="551" r:id="rId21"/>
    <p:sldId id="553" r:id="rId22"/>
    <p:sldId id="446" r:id="rId23"/>
    <p:sldId id="554" r:id="rId24"/>
    <p:sldId id="448" r:id="rId25"/>
    <p:sldId id="420" r:id="rId26"/>
    <p:sldId id="421" r:id="rId27"/>
    <p:sldId id="449" r:id="rId28"/>
    <p:sldId id="450" r:id="rId29"/>
    <p:sldId id="555" r:id="rId30"/>
    <p:sldId id="556" r:id="rId31"/>
    <p:sldId id="452" r:id="rId32"/>
    <p:sldId id="453" r:id="rId33"/>
    <p:sldId id="557" r:id="rId34"/>
    <p:sldId id="454" r:id="rId35"/>
    <p:sldId id="455" r:id="rId36"/>
    <p:sldId id="423" r:id="rId37"/>
    <p:sldId id="456" r:id="rId38"/>
    <p:sldId id="457" r:id="rId39"/>
    <p:sldId id="458" r:id="rId40"/>
    <p:sldId id="459" r:id="rId41"/>
    <p:sldId id="460" r:id="rId42"/>
    <p:sldId id="461" r:id="rId43"/>
    <p:sldId id="462" r:id="rId44"/>
    <p:sldId id="463" r:id="rId45"/>
    <p:sldId id="464" r:id="rId46"/>
  </p:sldIdLst>
  <p:sldSz cx="12192000" cy="6858000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6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6A23B-68F9-4D2D-A50D-CE2388D8F456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BF4F6-A56F-438A-A045-311BAD348A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964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2D00D-4ED8-4504-A7C6-696CDB54E42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113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449644-EBE2-4F95-847E-D0B36825F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C83C7BD-3CA3-468E-A8BD-F47C43B9A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A01070-75AB-4204-8E38-8324FFC67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47BD-0796-43F0-8900-71A45D49BEC2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533CD5-4069-4644-BF7D-17E3359AA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2F18D2-6090-4DD1-A100-51C277185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79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6B4A6A-649A-410E-99D7-595D90930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111A787-79E3-47EE-A56B-DF34AE5A4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57D1DF-6B05-4321-AD7D-DDC56DAA2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47BD-0796-43F0-8900-71A45D49BEC2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A6BB8D-B7BE-4119-938B-696CD298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F63B27-1F01-4051-B404-FCEC8C427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306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1033E2E-7564-40DE-8BE5-F8E2F33AD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6B4CF17-ECAF-4EB9-9E74-D51037F650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8BB14B-65A1-482C-ADA9-77A0E7757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47BD-0796-43F0-8900-71A45D49BEC2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22AB36-36A2-4094-80D9-B34D7C68F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8F1D1A-934E-440A-A576-DBE29BE7F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84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2393D8-CFDB-4EA1-BA4A-228A94536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5183982-1FED-411A-9F73-D4E2C774B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D0C452-E470-4C4D-9A48-B0B7C4328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47BD-0796-43F0-8900-71A45D49BEC2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BEECB1-791B-492D-A541-5902F9D8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A1BDB4-0C9F-4378-875C-D71D39C9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1187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AC3077-608A-49AB-808A-A0B457F13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759D8B1-A3A0-441A-99D7-94FD625AE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A6DAE9-86B0-408F-B2F1-75B5DA2E3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47BD-0796-43F0-8900-71A45D49BEC2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34F979-0913-4B33-AF21-AA5119089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DABECD-A35F-4384-94DD-4169185FB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0582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CB6631-1F97-43A8-AEBE-63B92D548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82E863-5CDD-4375-83DE-2BE4F299EA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E309728-1B45-49C4-AF70-5FAEDD434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6C0460E-6796-486D-9229-5B529EB24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47BD-0796-43F0-8900-71A45D49BEC2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2B1D882-58F0-4022-8512-D6C696A2E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E3FFBF1-B1BB-4E2C-B4D2-2F5F3FC39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017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8D43FC-D44D-4D62-B306-1B0CD8AFF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857AE14-F87F-4E61-8EBF-9E1B41712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8E3C949-6AB5-40BD-8A6B-E052FC9AE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2005A5E-B13F-472B-9892-E122341A3B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B4F173D-EFFC-4887-A6C8-4CCA5F702B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7AEC536-5E57-44B0-BC04-386A0115A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47BD-0796-43F0-8900-71A45D49BEC2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6D8001F-3448-40B0-BE37-CE9DE20DF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31473D4-056C-4F57-8785-10CBC22F9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965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0F4E3A-B0F0-43E3-89FA-09DA4298E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1FAB7AB-FC34-4B97-80C2-1422EDC46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47BD-0796-43F0-8900-71A45D49BEC2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2F482FE-D895-4097-9CB6-29901ED66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FE4ADC2-7297-43BF-82A2-8B7D0C43D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7972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725AA1D-3B7A-4307-A180-26F104877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47BD-0796-43F0-8900-71A45D49BEC2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7FD0804-5BF5-469F-8BEE-2C0ACD27F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3A12E5A-4359-4D10-90BD-E15F3BA2B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130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6B4020-200F-47BF-A8C5-2373127CD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567ACE-50DC-4FD1-9001-A2446A492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1777D09-C332-4E11-9968-F18FAED4D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E9B469-C0F9-4B6E-A8EC-12466AADF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47BD-0796-43F0-8900-71A45D49BEC2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8796630-BE98-4F40-AC38-FF637D38D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7DEE3A0-01FF-47C0-A72E-51CD8BAE1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8085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FF5B42-D228-4BEE-9E41-48E565B2C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84E4A5F-0F3D-4477-9AA9-C8060FBB5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B947C66-3786-4D55-9835-DFCB568BD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5D238BE-9BBC-45C5-8F6D-0A45D9974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47BD-0796-43F0-8900-71A45D49BEC2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4E83CC5-B925-4B66-8A22-F50A58903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9244310-3ADF-441C-8366-DE53BB338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043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33014D9-F5A6-4FC1-99F8-E82002D92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7CF7568-0CDA-4922-8DF4-AB44CDF85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EDE990-7F84-431A-B999-4DF872BC80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447BD-0796-43F0-8900-71A45D49BEC2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81AED4-78F1-4209-855E-540FEBD55A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B2A4C3-1A1F-4DE4-8BD1-F9EB46776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31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2R85u5YjLg?si=ch57_V8SrR_DBakk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uroklinikum.cz/nadorova-onemocneni/biopsie-prostat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z.unilabs.online/priprava-na-odb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Biochemie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Vysoká škola zdravotnická, Praha</a:t>
            </a:r>
          </a:p>
          <a:p>
            <a:r>
              <a:rPr lang="cs-CZ" dirty="0"/>
              <a:t>Obor: </a:t>
            </a:r>
          </a:p>
          <a:p>
            <a:r>
              <a:rPr lang="cs-CZ" dirty="0"/>
              <a:t>Všeobecná sestra</a:t>
            </a:r>
          </a:p>
          <a:p>
            <a:r>
              <a:rPr lang="cs-CZ" dirty="0"/>
              <a:t>Porodní asistentka</a:t>
            </a:r>
          </a:p>
          <a:p>
            <a:r>
              <a:rPr lang="cs-CZ" dirty="0"/>
              <a:t>Zdravotnický záchranář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974" y="286659"/>
            <a:ext cx="2918298" cy="306487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96" y="466933"/>
            <a:ext cx="3832698" cy="2153489"/>
          </a:xfrm>
          <a:prstGeom prst="rect">
            <a:avLst/>
          </a:prstGeom>
        </p:spPr>
      </p:pic>
      <p:pic>
        <p:nvPicPr>
          <p:cNvPr id="1030" name="Picture 6" descr="Cholesterol - BodyLoveDi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95" y="4418317"/>
            <a:ext cx="4319081" cy="229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krotí chutě, vybudují svaly. Proč potřebujeme bílkoviny - iDNES.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166" y="4272696"/>
            <a:ext cx="3923489" cy="243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70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675" y="365125"/>
            <a:ext cx="12035481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9. Jaké barvy zkumavek a jaká </a:t>
            </a:r>
            <a:r>
              <a:rPr lang="cs-CZ" sz="4000" dirty="0" err="1">
                <a:solidFill>
                  <a:srgbClr val="0070C0"/>
                </a:solidFill>
              </a:rPr>
              <a:t>antikoagulans</a:t>
            </a:r>
            <a:r>
              <a:rPr lang="cs-CZ" sz="4000" dirty="0">
                <a:solidFill>
                  <a:srgbClr val="0070C0"/>
                </a:solidFill>
              </a:rPr>
              <a:t> se používají pro stanovení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Vyberte si jeden odběrový systém</a:t>
            </a:r>
          </a:p>
          <a:p>
            <a:r>
              <a:rPr lang="cs-CZ" dirty="0"/>
              <a:t>Prvků (plazma)……………...…………………………………………………………………..</a:t>
            </a:r>
          </a:p>
          <a:p>
            <a:r>
              <a:rPr lang="cs-CZ" dirty="0"/>
              <a:t>SE………………………………..……………………………………………………………………..</a:t>
            </a:r>
          </a:p>
          <a:p>
            <a:r>
              <a:rPr lang="cs-CZ" dirty="0"/>
              <a:t>Glykémie…………………………….……………………………………………………………...</a:t>
            </a:r>
          </a:p>
          <a:p>
            <a:r>
              <a:rPr lang="cs-CZ" dirty="0"/>
              <a:t>Glykovaný </a:t>
            </a:r>
            <a:r>
              <a:rPr lang="cs-CZ" dirty="0" err="1"/>
              <a:t>Hb</a:t>
            </a:r>
            <a:r>
              <a:rPr lang="cs-CZ" dirty="0"/>
              <a:t>………………………………………………………………………………….…..</a:t>
            </a:r>
          </a:p>
          <a:p>
            <a:r>
              <a:rPr lang="cs-CZ" dirty="0"/>
              <a:t>Krevní skupina……………………………………………………………………………….……</a:t>
            </a:r>
          </a:p>
          <a:p>
            <a:r>
              <a:rPr lang="cs-CZ" dirty="0"/>
              <a:t>Koagulační faktory………………………………………………………………………………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342231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0739" y="75220"/>
            <a:ext cx="11712103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10. Jak se provádí odběr venózní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08953"/>
            <a:ext cx="11353800" cy="5330758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/>
              <a:t>Pro usnadnění odběru používáme většinou </a:t>
            </a:r>
            <a:r>
              <a:rPr lang="cs-CZ" b="1" dirty="0">
                <a:solidFill>
                  <a:srgbClr val="0070C0"/>
                </a:solidFill>
              </a:rPr>
              <a:t>…………</a:t>
            </a:r>
            <a:r>
              <a:rPr lang="cs-CZ" dirty="0">
                <a:solidFill>
                  <a:srgbClr val="0070C0"/>
                </a:solidFill>
              </a:rPr>
              <a:t>,</a:t>
            </a:r>
            <a:r>
              <a:rPr lang="cs-CZ" dirty="0"/>
              <a:t> z dřívějších dob známý jako </a:t>
            </a:r>
            <a:r>
              <a:rPr lang="cs-CZ" dirty="0" err="1"/>
              <a:t>Esmarchovo</a:t>
            </a:r>
            <a:r>
              <a:rPr lang="cs-CZ" dirty="0"/>
              <a:t> </a:t>
            </a:r>
            <a:r>
              <a:rPr lang="cs-CZ" dirty="0" err="1"/>
              <a:t>zaškrcovadlo</a:t>
            </a:r>
            <a:r>
              <a:rPr lang="cs-CZ" dirty="0"/>
              <a:t> (nesprávně škrtidlo), je však třeba jej </a:t>
            </a:r>
            <a:r>
              <a:rPr lang="cs-CZ" b="1" dirty="0">
                <a:solidFill>
                  <a:srgbClr val="0070C0"/>
                </a:solidFill>
              </a:rPr>
              <a:t>……………</a:t>
            </a:r>
            <a:r>
              <a:rPr lang="cs-CZ" dirty="0"/>
              <a:t>po odkápnutí první kapky krve do zkumavky. Delší zaškrcení (nad 3 min.) vede ke změnám hladin některých analytů. </a:t>
            </a:r>
            <a:r>
              <a:rPr lang="cs-CZ" b="1" dirty="0"/>
              <a:t>Při odběru na stanovení laktátu jej použít </a:t>
            </a:r>
            <a:r>
              <a:rPr lang="cs-CZ" b="1" dirty="0">
                <a:solidFill>
                  <a:srgbClr val="0070C0"/>
                </a:solidFill>
              </a:rPr>
              <a:t>………………</a:t>
            </a:r>
            <a:endParaRPr lang="cs-CZ" dirty="0">
              <a:solidFill>
                <a:srgbClr val="0070C0"/>
              </a:solidFill>
            </a:endParaRPr>
          </a:p>
          <a:p>
            <a:pPr lvl="0"/>
            <a:r>
              <a:rPr lang="cs-CZ" dirty="0"/>
              <a:t>Dříve praktikované cvičení se zaťatou pěstí se dnes již nedoporučuje (vede ke zvýšení hladin např. draslíku či laktátu).</a:t>
            </a:r>
          </a:p>
          <a:p>
            <a:pPr lvl="0"/>
            <a:r>
              <a:rPr lang="cs-CZ" dirty="0"/>
              <a:t>Místo vpichu </a:t>
            </a:r>
            <a:r>
              <a:rPr lang="cs-CZ" b="1" dirty="0">
                <a:solidFill>
                  <a:srgbClr val="0070C0"/>
                </a:solidFill>
              </a:rPr>
              <a:t>……………………</a:t>
            </a:r>
            <a:r>
              <a:rPr lang="cs-CZ" dirty="0"/>
              <a:t>, žílu napichujeme až po úplném oschnutí dezinfekčního prostředku, aby nedošlo k hemolýze. </a:t>
            </a:r>
          </a:p>
          <a:p>
            <a:pPr lvl="0"/>
            <a:r>
              <a:rPr lang="cs-CZ" dirty="0"/>
              <a:t>Při odběru na stanovení alkoholu musí být použit </a:t>
            </a:r>
          </a:p>
          <a:p>
            <a:pPr marL="0" lvl="0" indent="0">
              <a:buNone/>
            </a:pPr>
            <a:r>
              <a:rPr lang="cs-CZ" dirty="0"/>
              <a:t>   dezinfekční prostředek, který alkohol </a:t>
            </a:r>
            <a:r>
              <a:rPr lang="cs-CZ" dirty="0">
                <a:solidFill>
                  <a:srgbClr val="0070C0"/>
                </a:solidFill>
              </a:rPr>
              <a:t>…………………..</a:t>
            </a:r>
            <a:r>
              <a:rPr lang="cs-CZ" dirty="0"/>
              <a:t> </a:t>
            </a:r>
          </a:p>
          <a:p>
            <a:pPr lvl="0"/>
            <a:r>
              <a:rPr lang="cs-CZ" dirty="0"/>
              <a:t>Předpokládaného místa vpichu se zásadně nedotýkáme. </a:t>
            </a:r>
          </a:p>
          <a:p>
            <a:pPr lvl="0"/>
            <a:r>
              <a:rPr lang="cs-CZ" b="1" dirty="0"/>
              <a:t>Úhel </a:t>
            </a:r>
            <a:r>
              <a:rPr lang="cs-CZ" dirty="0"/>
              <a:t>mezi paží a stříkačkou má být asi </a:t>
            </a:r>
            <a:r>
              <a:rPr lang="cs-CZ" b="1" dirty="0">
                <a:solidFill>
                  <a:srgbClr val="0070C0"/>
                </a:solidFill>
              </a:rPr>
              <a:t>……</a:t>
            </a:r>
            <a:r>
              <a:rPr lang="cs-CZ" b="1" dirty="0"/>
              <a:t>.</a:t>
            </a:r>
            <a:r>
              <a:rPr lang="cs-CZ" b="1" baseline="30000" dirty="0"/>
              <a:t>o</a:t>
            </a:r>
            <a:r>
              <a:rPr lang="cs-CZ" b="1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438" y="4491789"/>
            <a:ext cx="3850562" cy="236621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78213" y="6342434"/>
            <a:ext cx="6536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https://youtu.be/k2R85u5YjLg?si=ch57_V8SrR_DBakk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1716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5"/>
            <a:ext cx="12140513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11. Pořadí při vícenásobném odběru: doplňte  odběry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</a:t>
            </a:r>
          </a:p>
          <a:p>
            <a:r>
              <a:rPr lang="cs-CZ" dirty="0"/>
              <a:t>2.</a:t>
            </a:r>
          </a:p>
          <a:p>
            <a:r>
              <a:rPr lang="cs-CZ" dirty="0"/>
              <a:t>3.</a:t>
            </a:r>
          </a:p>
          <a:p>
            <a:r>
              <a:rPr lang="cs-CZ" dirty="0"/>
              <a:t>4.</a:t>
            </a:r>
          </a:p>
          <a:p>
            <a:r>
              <a:rPr lang="cs-CZ" dirty="0"/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580491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0740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12. Jak se provádí odběr arteriální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0740" y="1342417"/>
            <a:ext cx="8579796" cy="551558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Odběr z arterie provádí buď lékař, nebo vyškolený pracovník. </a:t>
            </a:r>
          </a:p>
          <a:p>
            <a:r>
              <a:rPr lang="cs-CZ" dirty="0" err="1"/>
              <a:t>arteria</a:t>
            </a:r>
            <a:r>
              <a:rPr lang="cs-CZ" dirty="0"/>
              <a:t> </a:t>
            </a:r>
            <a:r>
              <a:rPr lang="cs-CZ" dirty="0">
                <a:solidFill>
                  <a:srgbClr val="0070C0"/>
                </a:solidFill>
              </a:rPr>
              <a:t>……………./………………./……………….</a:t>
            </a:r>
          </a:p>
          <a:p>
            <a:r>
              <a:rPr lang="cs-CZ" dirty="0"/>
              <a:t>u novorozenců je nejvhodnější odběr z katétru zavedeného do </a:t>
            </a:r>
            <a:r>
              <a:rPr lang="cs-CZ" dirty="0">
                <a:solidFill>
                  <a:srgbClr val="0070C0"/>
                </a:solidFill>
              </a:rPr>
              <a:t>…………………</a:t>
            </a:r>
            <a:r>
              <a:rPr lang="cs-CZ" dirty="0"/>
              <a:t> arterie.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Jaká je indikace odběru arteriální krve?</a:t>
            </a:r>
          </a:p>
          <a:p>
            <a:r>
              <a:rPr lang="cs-CZ" dirty="0">
                <a:solidFill>
                  <a:srgbClr val="0070C0"/>
                </a:solidFill>
              </a:rPr>
              <a:t>………………………</a:t>
            </a:r>
            <a:r>
              <a:rPr lang="cs-CZ" dirty="0"/>
              <a:t>: proto je důležité odstranit vzduch </a:t>
            </a:r>
          </a:p>
          <a:p>
            <a:pPr marL="0" indent="0">
              <a:buNone/>
            </a:pPr>
            <a:r>
              <a:rPr lang="cs-CZ" dirty="0"/>
              <a:t>z jehly a mrtvého prostoru stříkačky (např. propláchnutím roztokem heparinu).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Odběr arteriální krve se někdy nahrazuje odběrem krve </a:t>
            </a:r>
            <a:r>
              <a:rPr lang="cs-CZ" b="1" dirty="0" err="1"/>
              <a:t>arterializované</a:t>
            </a:r>
            <a:r>
              <a:rPr lang="cs-CZ" dirty="0"/>
              <a:t> (kapilární krev odebraná </a:t>
            </a:r>
            <a:r>
              <a:rPr lang="cs-CZ" dirty="0">
                <a:solidFill>
                  <a:srgbClr val="0070C0"/>
                </a:solidFill>
              </a:rPr>
              <a:t>…………………………….</a:t>
            </a:r>
          </a:p>
          <a:p>
            <a:r>
              <a:rPr lang="cs-CZ" dirty="0"/>
              <a:t>Podobně jako u arteriální krve je důležitý anaerobní průběh odběru – kapka nesmí stékat po prstu, kapilára musí být bez bublin. Při nedodržení anaerobních podmínek při odběru nebo nedostatečném prokrvení vyšetření ztrácí svůj význam!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4" descr="Biochemie v medicíně Vladimíra Kvasnicová. - ppt stáhn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527" y="1325563"/>
            <a:ext cx="3826214" cy="480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193" y="2306376"/>
            <a:ext cx="1898334" cy="142191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801289" y="6211668"/>
            <a:ext cx="4122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https://www.wikihow.com/Find-Your-Brachial-Pulse</a:t>
            </a:r>
          </a:p>
        </p:txBody>
      </p:sp>
    </p:spTree>
    <p:extLst>
      <p:ext uri="{BB962C8B-B14F-4D97-AF65-F5344CB8AC3E}">
        <p14:creationId xmlns:p14="http://schemas.microsoft.com/office/powerpoint/2010/main" val="428610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13. Jak se provádí odběr kapilární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009" y="1828800"/>
            <a:ext cx="11420272" cy="4644188"/>
          </a:xfrm>
        </p:spPr>
        <p:txBody>
          <a:bodyPr>
            <a:normAutofit/>
          </a:bodyPr>
          <a:lstStyle/>
          <a:p>
            <a:r>
              <a:rPr lang="cs-CZ" dirty="0"/>
              <a:t>při potřebě malého množství krve, např. pro </a:t>
            </a:r>
            <a:r>
              <a:rPr lang="cs-CZ" b="1" dirty="0"/>
              <a:t>stanovení </a:t>
            </a:r>
            <a:r>
              <a:rPr lang="cs-CZ" b="1" dirty="0">
                <a:solidFill>
                  <a:srgbClr val="0070C0"/>
                </a:solidFill>
              </a:rPr>
              <a:t>…………...</a:t>
            </a:r>
            <a:r>
              <a:rPr lang="cs-CZ" dirty="0">
                <a:solidFill>
                  <a:srgbClr val="0070C0"/>
                </a:solidFill>
              </a:rPr>
              <a:t>. </a:t>
            </a:r>
          </a:p>
          <a:p>
            <a:r>
              <a:rPr lang="cs-CZ" dirty="0"/>
              <a:t>u dospělých: bříško </a:t>
            </a:r>
            <a:r>
              <a:rPr lang="cs-CZ" dirty="0">
                <a:solidFill>
                  <a:srgbClr val="0070C0"/>
                </a:solidFill>
              </a:rPr>
              <a:t>….</a:t>
            </a:r>
            <a:r>
              <a:rPr lang="cs-CZ" dirty="0"/>
              <a:t> nebo </a:t>
            </a:r>
            <a:r>
              <a:rPr lang="cs-CZ" dirty="0">
                <a:solidFill>
                  <a:srgbClr val="0070C0"/>
                </a:solidFill>
              </a:rPr>
              <a:t>…. </a:t>
            </a:r>
            <a:r>
              <a:rPr lang="cs-CZ" dirty="0"/>
              <a:t>prstu, ušní lalůček a u novorozenců </a:t>
            </a:r>
            <a:r>
              <a:rPr lang="cs-CZ" dirty="0">
                <a:solidFill>
                  <a:srgbClr val="0070C0"/>
                </a:solidFill>
              </a:rPr>
              <a:t>……..</a:t>
            </a:r>
          </a:p>
          <a:p>
            <a:pPr lvl="0"/>
            <a:r>
              <a:rPr lang="cs-CZ" dirty="0"/>
              <a:t>prst nemasírujeme- zkreslení výsledků</a:t>
            </a:r>
          </a:p>
          <a:p>
            <a:pPr lvl="0"/>
            <a:r>
              <a:rPr lang="cs-CZ" dirty="0"/>
              <a:t>není doporučován u pacientů se špatným </a:t>
            </a:r>
          </a:p>
          <a:p>
            <a:pPr marL="0" lvl="0" indent="0">
              <a:buNone/>
            </a:pPr>
            <a:r>
              <a:rPr lang="cs-CZ" dirty="0"/>
              <a:t>krevním oběhem.</a:t>
            </a:r>
          </a:p>
          <a:p>
            <a:pPr lvl="0"/>
            <a:r>
              <a:rPr lang="cs-CZ" dirty="0"/>
              <a:t>po oschnutí </a:t>
            </a:r>
            <a:r>
              <a:rPr lang="cs-CZ" dirty="0">
                <a:solidFill>
                  <a:srgbClr val="0070C0"/>
                </a:solidFill>
              </a:rPr>
              <a:t>…………………</a:t>
            </a:r>
            <a:r>
              <a:rPr lang="cs-CZ" dirty="0"/>
              <a:t> prostředku vpich cca 2,5 mm </a:t>
            </a:r>
          </a:p>
          <a:p>
            <a:pPr lvl="0"/>
            <a:r>
              <a:rPr lang="cs-CZ" dirty="0"/>
              <a:t>první kapka se </a:t>
            </a:r>
            <a:r>
              <a:rPr lang="cs-CZ" dirty="0">
                <a:solidFill>
                  <a:srgbClr val="0070C0"/>
                </a:solidFill>
              </a:rPr>
              <a:t>…………………….. </a:t>
            </a:r>
          </a:p>
          <a:p>
            <a:pPr lvl="0"/>
            <a:r>
              <a:rPr lang="cs-CZ" dirty="0"/>
              <a:t>další se nasají kapilárním efektem do </a:t>
            </a:r>
            <a:r>
              <a:rPr lang="cs-CZ" dirty="0" err="1"/>
              <a:t>heparinizované</a:t>
            </a:r>
            <a:r>
              <a:rPr lang="cs-CZ" dirty="0"/>
              <a:t> kapiláry. </a:t>
            </a:r>
          </a:p>
          <a:p>
            <a:pPr lvl="0"/>
            <a:r>
              <a:rPr lang="cs-CZ" dirty="0"/>
              <a:t>ve vzorku nesmí být </a:t>
            </a:r>
            <a:r>
              <a:rPr lang="cs-CZ" dirty="0">
                <a:solidFill>
                  <a:srgbClr val="0070C0"/>
                </a:solidFill>
              </a:rPr>
              <a:t>……………………….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965" y="2834004"/>
            <a:ext cx="4311316" cy="160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7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14. Typ krve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Hladina glukosy </a:t>
            </a:r>
            <a:r>
              <a:rPr lang="cs-CZ" dirty="0"/>
              <a:t>je ve venózní krvi </a:t>
            </a:r>
            <a:r>
              <a:rPr lang="cs-CZ" dirty="0">
                <a:solidFill>
                  <a:srgbClr val="0070C0"/>
                </a:solidFill>
              </a:rPr>
              <a:t>…………….</a:t>
            </a:r>
            <a:r>
              <a:rPr lang="cs-CZ" dirty="0"/>
              <a:t>než v arteriální díky její spotřebě v tkáních.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1588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5694" y="134269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15. Co ovlivňuje složení odebrané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1459832"/>
            <a:ext cx="11887200" cy="5398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………………………….</a:t>
            </a:r>
            <a:r>
              <a:rPr lang="cs-CZ" dirty="0"/>
              <a:t> = rozpad Ery s uvolněním </a:t>
            </a:r>
            <a:r>
              <a:rPr lang="cs-CZ" dirty="0" err="1"/>
              <a:t>Hb</a:t>
            </a:r>
            <a:endParaRPr lang="cs-CZ" dirty="0"/>
          </a:p>
          <a:p>
            <a:r>
              <a:rPr lang="cs-CZ" dirty="0"/>
              <a:t>při </a:t>
            </a:r>
            <a:r>
              <a:rPr lang="cs-CZ" dirty="0">
                <a:solidFill>
                  <a:srgbClr val="0070C0"/>
                </a:solidFill>
              </a:rPr>
              <a:t>……………………</a:t>
            </a:r>
            <a:r>
              <a:rPr lang="cs-CZ" dirty="0"/>
              <a:t> dochází ke kontaminaci séra či plazmy obsahem porušených</a:t>
            </a:r>
          </a:p>
          <a:p>
            <a:r>
              <a:rPr lang="cs-CZ" dirty="0"/>
              <a:t>příčinou </a:t>
            </a:r>
            <a:r>
              <a:rPr lang="cs-CZ" dirty="0">
                <a:solidFill>
                  <a:srgbClr val="0070C0"/>
                </a:solidFill>
              </a:rPr>
              <a:t>……………………</a:t>
            </a:r>
            <a:r>
              <a:rPr lang="cs-CZ" dirty="0"/>
              <a:t> může být</a:t>
            </a:r>
          </a:p>
          <a:p>
            <a:pPr lvl="1"/>
            <a:r>
              <a:rPr lang="cs-CZ" dirty="0"/>
              <a:t>nedostatečně oschlý </a:t>
            </a:r>
            <a:r>
              <a:rPr lang="cs-CZ" dirty="0">
                <a:solidFill>
                  <a:srgbClr val="0070C0"/>
                </a:solidFill>
              </a:rPr>
              <a:t>…………………..</a:t>
            </a:r>
            <a:r>
              <a:rPr lang="cs-CZ" dirty="0"/>
              <a:t>prostředek na místě vpichu</a:t>
            </a:r>
          </a:p>
          <a:p>
            <a:pPr lvl="1"/>
            <a:r>
              <a:rPr lang="cs-CZ" dirty="0"/>
              <a:t>vystavení </a:t>
            </a:r>
            <a:r>
              <a:rPr lang="cs-CZ" dirty="0">
                <a:solidFill>
                  <a:srgbClr val="0070C0"/>
                </a:solidFill>
              </a:rPr>
              <a:t>……….</a:t>
            </a:r>
            <a:r>
              <a:rPr lang="cs-CZ" dirty="0"/>
              <a:t> mrazu nebo vysoké teplotě při transportu</a:t>
            </a:r>
          </a:p>
          <a:p>
            <a:pPr lvl="1"/>
            <a:r>
              <a:rPr lang="cs-CZ" dirty="0"/>
              <a:t>mechanické poškození              při nesprávném mícháni nesrážlivé krve</a:t>
            </a:r>
          </a:p>
          <a:p>
            <a:pPr lvl="1"/>
            <a:r>
              <a:rPr lang="cs-CZ" dirty="0"/>
              <a:t>nesprávný poměr objemu krve a antikoagulačního prostředku</a:t>
            </a:r>
          </a:p>
          <a:p>
            <a:pPr lvl="1"/>
            <a:r>
              <a:rPr lang="cs-CZ" dirty="0"/>
              <a:t>přítomnost vody v odběrové nádobce</a:t>
            </a:r>
          </a:p>
          <a:p>
            <a:r>
              <a:rPr lang="cs-CZ" dirty="0"/>
              <a:t>Častější bývá </a:t>
            </a:r>
            <a:r>
              <a:rPr lang="cs-CZ" dirty="0">
                <a:solidFill>
                  <a:srgbClr val="0070C0"/>
                </a:solidFill>
              </a:rPr>
              <a:t>………………………</a:t>
            </a:r>
            <a:r>
              <a:rPr lang="cs-CZ" dirty="0"/>
              <a:t> u séra než u plazmy</a:t>
            </a:r>
          </a:p>
          <a:p>
            <a:r>
              <a:rPr lang="cs-CZ" dirty="0"/>
              <a:t>Laboratorní výsledky v hemolytických vzorcích jsou ovlivněny například zvýšenou koncentrací (aktivitou) těch analytů, které jsou především </a:t>
            </a:r>
            <a:r>
              <a:rPr lang="cs-CZ" dirty="0" err="1"/>
              <a:t>intraerytrocytární</a:t>
            </a:r>
            <a:r>
              <a:rPr lang="cs-CZ" dirty="0"/>
              <a:t> (draslík, </a:t>
            </a:r>
            <a:r>
              <a:rPr lang="cs-CZ" dirty="0" err="1"/>
              <a:t>laktátdehydrogenasa</a:t>
            </a:r>
            <a:r>
              <a:rPr lang="cs-CZ" dirty="0"/>
              <a:t>) nebo zvýšením absorbance při fotometrickém stanovení vlivem červeného zbarvení hemoglobinem.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9236" y="1900368"/>
            <a:ext cx="614207" cy="44222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063" y="3495572"/>
            <a:ext cx="614207" cy="44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88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16. Co ovlivňuje hemolýzu?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</a:t>
            </a:r>
          </a:p>
          <a:p>
            <a:r>
              <a:rPr lang="cs-CZ" dirty="0"/>
              <a:t>2</a:t>
            </a:r>
          </a:p>
          <a:p>
            <a:r>
              <a:rPr lang="cs-CZ" dirty="0"/>
              <a:t>3</a:t>
            </a:r>
          </a:p>
          <a:p>
            <a:r>
              <a:rPr lang="cs-CZ" dirty="0"/>
              <a:t>4</a:t>
            </a:r>
          </a:p>
          <a:p>
            <a:r>
              <a:rPr lang="cs-CZ" dirty="0"/>
              <a:t>5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2422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17. Co ovlivňuje složení odebrané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…………………………………………..</a:t>
            </a:r>
          </a:p>
          <a:p>
            <a:r>
              <a:rPr lang="cs-CZ" dirty="0"/>
              <a:t>…………………………………………..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2145370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5694" y="134269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15. Co ovlivňuje složení odebrané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1459832"/>
            <a:ext cx="11887200" cy="5398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………………………….</a:t>
            </a:r>
            <a:r>
              <a:rPr lang="cs-CZ" dirty="0"/>
              <a:t> = rozpad Ery s uvolněním </a:t>
            </a:r>
            <a:r>
              <a:rPr lang="cs-CZ" dirty="0" err="1"/>
              <a:t>Hb</a:t>
            </a:r>
            <a:endParaRPr lang="cs-CZ" dirty="0"/>
          </a:p>
          <a:p>
            <a:r>
              <a:rPr lang="cs-CZ" dirty="0"/>
              <a:t>při </a:t>
            </a:r>
            <a:r>
              <a:rPr lang="cs-CZ" dirty="0">
                <a:solidFill>
                  <a:srgbClr val="0070C0"/>
                </a:solidFill>
              </a:rPr>
              <a:t>……………………</a:t>
            </a:r>
            <a:r>
              <a:rPr lang="cs-CZ" dirty="0"/>
              <a:t> dochází ke kontaminaci séra či plazmy obsahem porušených</a:t>
            </a:r>
          </a:p>
          <a:p>
            <a:r>
              <a:rPr lang="cs-CZ" dirty="0"/>
              <a:t>příčinou </a:t>
            </a:r>
            <a:r>
              <a:rPr lang="cs-CZ" dirty="0">
                <a:solidFill>
                  <a:srgbClr val="0070C0"/>
                </a:solidFill>
              </a:rPr>
              <a:t>……………………</a:t>
            </a:r>
            <a:r>
              <a:rPr lang="cs-CZ" dirty="0"/>
              <a:t> může být</a:t>
            </a:r>
          </a:p>
          <a:p>
            <a:pPr lvl="1"/>
            <a:r>
              <a:rPr lang="cs-CZ" dirty="0"/>
              <a:t>nedostatečně oschlý </a:t>
            </a:r>
            <a:r>
              <a:rPr lang="cs-CZ" dirty="0">
                <a:solidFill>
                  <a:srgbClr val="0070C0"/>
                </a:solidFill>
              </a:rPr>
              <a:t>…………………..</a:t>
            </a:r>
            <a:r>
              <a:rPr lang="cs-CZ" dirty="0"/>
              <a:t>prostředek na místě vpichu</a:t>
            </a:r>
          </a:p>
          <a:p>
            <a:pPr lvl="1"/>
            <a:r>
              <a:rPr lang="cs-CZ" dirty="0"/>
              <a:t>vystavení </a:t>
            </a:r>
            <a:r>
              <a:rPr lang="cs-CZ" dirty="0">
                <a:solidFill>
                  <a:srgbClr val="0070C0"/>
                </a:solidFill>
              </a:rPr>
              <a:t>……….</a:t>
            </a:r>
            <a:r>
              <a:rPr lang="cs-CZ" dirty="0"/>
              <a:t> mrazu nebo vysoké teplotě při transportu</a:t>
            </a:r>
          </a:p>
          <a:p>
            <a:pPr lvl="1"/>
            <a:r>
              <a:rPr lang="cs-CZ" dirty="0"/>
              <a:t>mechanické poškození              při nesprávném mícháni nesrážlivé krve</a:t>
            </a:r>
          </a:p>
          <a:p>
            <a:pPr lvl="1"/>
            <a:r>
              <a:rPr lang="cs-CZ" dirty="0"/>
              <a:t>nesprávný poměr objemu krve a antikoagulačního prostředku</a:t>
            </a:r>
          </a:p>
          <a:p>
            <a:pPr lvl="1"/>
            <a:r>
              <a:rPr lang="cs-CZ" dirty="0"/>
              <a:t>přítomnost vody v odběrové nádobce</a:t>
            </a:r>
          </a:p>
          <a:p>
            <a:r>
              <a:rPr lang="cs-CZ" dirty="0"/>
              <a:t>Častější bývá </a:t>
            </a:r>
            <a:r>
              <a:rPr lang="cs-CZ" dirty="0">
                <a:solidFill>
                  <a:srgbClr val="0070C0"/>
                </a:solidFill>
              </a:rPr>
              <a:t>………………………</a:t>
            </a:r>
            <a:r>
              <a:rPr lang="cs-CZ" dirty="0"/>
              <a:t> u séra než u plazmy</a:t>
            </a:r>
          </a:p>
          <a:p>
            <a:r>
              <a:rPr lang="cs-CZ" dirty="0"/>
              <a:t>Laboratorní výsledky v hemolytických vzorcích jsou ovlivněny například zvýšenou koncentrací (aktivitou) těch analytů, které jsou především </a:t>
            </a:r>
            <a:r>
              <a:rPr lang="cs-CZ" dirty="0" err="1"/>
              <a:t>intraerytrocytární</a:t>
            </a:r>
            <a:r>
              <a:rPr lang="cs-CZ" dirty="0"/>
              <a:t> (draslík, </a:t>
            </a:r>
            <a:r>
              <a:rPr lang="cs-CZ" dirty="0" err="1"/>
              <a:t>laktátdehydrogenasa</a:t>
            </a:r>
            <a:r>
              <a:rPr lang="cs-CZ" dirty="0"/>
              <a:t>) nebo zvýšením absorbance při fotometrickém stanovení vlivem červeného zbarvení hemoglobinem.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9236" y="1900368"/>
            <a:ext cx="614207" cy="44222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063" y="3495572"/>
            <a:ext cx="614207" cy="44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7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1. Vysvětlete pojem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Indikace vyšetření</a:t>
            </a:r>
          </a:p>
          <a:p>
            <a:r>
              <a:rPr lang="cs-CZ" dirty="0"/>
              <a:t>Kontraindikace vyšetření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Uveďte příklady</a:t>
            </a:r>
          </a:p>
        </p:txBody>
      </p:sp>
    </p:spTree>
    <p:extLst>
      <p:ext uri="{BB962C8B-B14F-4D97-AF65-F5344CB8AC3E}">
        <p14:creationId xmlns:p14="http://schemas.microsoft.com/office/powerpoint/2010/main" val="3963576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16. Co ovlivňuje hemolýzu?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</a:t>
            </a:r>
          </a:p>
          <a:p>
            <a:r>
              <a:rPr lang="cs-CZ" dirty="0"/>
              <a:t>2</a:t>
            </a:r>
          </a:p>
          <a:p>
            <a:r>
              <a:rPr lang="cs-CZ" dirty="0"/>
              <a:t>3</a:t>
            </a:r>
          </a:p>
          <a:p>
            <a:r>
              <a:rPr lang="cs-CZ" dirty="0"/>
              <a:t>4</a:t>
            </a:r>
          </a:p>
          <a:p>
            <a:r>
              <a:rPr lang="cs-CZ" dirty="0"/>
              <a:t>5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3824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17. Co ovlivňuje složení odebrané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…………………………………………..</a:t>
            </a:r>
          </a:p>
          <a:p>
            <a:r>
              <a:rPr lang="cs-CZ" dirty="0"/>
              <a:t>…………………………………………..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2591048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20. Jak se nazývá odběr plodové vody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……………………………………………………………….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Kolik se odebírá plodové vody?</a:t>
            </a:r>
          </a:p>
          <a:p>
            <a:r>
              <a:rPr lang="cs-CZ" dirty="0">
                <a:solidFill>
                  <a:srgbClr val="0070C0"/>
                </a:solidFill>
              </a:rPr>
              <a:t>……………………………………………………………..…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Ve kterém týdnu?</a:t>
            </a:r>
          </a:p>
          <a:p>
            <a:r>
              <a:rPr lang="cs-CZ" dirty="0">
                <a:solidFill>
                  <a:srgbClr val="0070C0"/>
                </a:solidFill>
              </a:rPr>
              <a:t>…………………………………………………………………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535538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21. Odběr mozkomíšního moku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489" y="1825625"/>
            <a:ext cx="11833803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Vyšetření mozkomíšního moku je indikováno při </a:t>
            </a:r>
          </a:p>
          <a:p>
            <a:pPr marL="0" indent="0">
              <a:buNone/>
            </a:pPr>
            <a:r>
              <a:rPr lang="cs-CZ" dirty="0"/>
              <a:t>   podezření na </a:t>
            </a:r>
          </a:p>
          <a:p>
            <a:pPr lvl="0"/>
            <a:r>
              <a:rPr lang="cs-CZ" b="1" dirty="0">
                <a:solidFill>
                  <a:srgbClr val="0070C0"/>
                </a:solidFill>
              </a:rPr>
              <a:t>………………….., ………………, ………………….. </a:t>
            </a:r>
            <a:r>
              <a:rPr lang="cs-CZ" dirty="0"/>
              <a:t>nebo </a:t>
            </a:r>
            <a:r>
              <a:rPr lang="cs-CZ" b="1" dirty="0">
                <a:solidFill>
                  <a:srgbClr val="0070C0"/>
                </a:solidFill>
              </a:rPr>
              <a:t>……………..</a:t>
            </a:r>
          </a:p>
          <a:p>
            <a:pPr lvl="0"/>
            <a:r>
              <a:rPr lang="cs-CZ" b="1" dirty="0"/>
              <a:t>od rána</a:t>
            </a:r>
            <a:r>
              <a:rPr lang="cs-CZ" b="1" dirty="0">
                <a:solidFill>
                  <a:srgbClr val="0070C0"/>
                </a:solidFill>
              </a:rPr>
              <a:t>……………</a:t>
            </a:r>
            <a:r>
              <a:rPr lang="cs-CZ" b="1" dirty="0"/>
              <a:t>, </a:t>
            </a:r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b="1" dirty="0"/>
              <a:t>vypít kávu</a:t>
            </a:r>
            <a:r>
              <a:rPr lang="cs-CZ" dirty="0"/>
              <a:t> nebo </a:t>
            </a:r>
            <a:r>
              <a:rPr lang="cs-CZ" b="1" dirty="0"/>
              <a:t>kolu</a:t>
            </a:r>
            <a:r>
              <a:rPr lang="cs-CZ" dirty="0"/>
              <a:t>, po výkonu </a:t>
            </a:r>
            <a:r>
              <a:rPr lang="cs-CZ" b="1" dirty="0">
                <a:solidFill>
                  <a:srgbClr val="0070C0"/>
                </a:solidFill>
              </a:rPr>
              <a:t>……………..</a:t>
            </a:r>
            <a:r>
              <a:rPr lang="cs-CZ" b="1" dirty="0"/>
              <a:t>na lůžku</a:t>
            </a:r>
            <a:r>
              <a:rPr lang="cs-CZ" dirty="0"/>
              <a:t>, </a:t>
            </a:r>
            <a:r>
              <a:rPr lang="cs-CZ" b="1" dirty="0">
                <a:solidFill>
                  <a:srgbClr val="0070C0"/>
                </a:solidFill>
              </a:rPr>
              <a:t>…………….</a:t>
            </a:r>
            <a:r>
              <a:rPr lang="cs-CZ" b="1" dirty="0"/>
              <a:t>na břiše</a:t>
            </a:r>
          </a:p>
          <a:p>
            <a:pPr lvl="0"/>
            <a:r>
              <a:rPr lang="cs-CZ" dirty="0"/>
              <a:t>provádí lékař, většinou v oblasti </a:t>
            </a:r>
            <a:r>
              <a:rPr lang="cs-CZ" b="1" dirty="0">
                <a:solidFill>
                  <a:srgbClr val="0070C0"/>
                </a:solidFill>
              </a:rPr>
              <a:t>……………………</a:t>
            </a:r>
            <a:r>
              <a:rPr lang="cs-CZ" dirty="0"/>
              <a:t>v lokální anestezii, </a:t>
            </a:r>
            <a:r>
              <a:rPr lang="cs-CZ" dirty="0" err="1"/>
              <a:t>peroperačně</a:t>
            </a:r>
            <a:r>
              <a:rPr lang="cs-CZ" dirty="0"/>
              <a:t> lze provést i odběr z </a:t>
            </a:r>
            <a:r>
              <a:rPr lang="cs-CZ" b="1" dirty="0">
                <a:solidFill>
                  <a:srgbClr val="0070C0"/>
                </a:solidFill>
              </a:rPr>
              <a:t>………….</a:t>
            </a:r>
            <a:r>
              <a:rPr lang="cs-CZ" dirty="0"/>
              <a:t> páteře či mozkových komor. </a:t>
            </a:r>
          </a:p>
          <a:p>
            <a:pPr lvl="0"/>
            <a:r>
              <a:rPr lang="cs-CZ" b="1" dirty="0"/>
              <a:t>okamžitě</a:t>
            </a:r>
            <a:r>
              <a:rPr lang="cs-CZ" dirty="0"/>
              <a:t> po odběru v odebrané tekutině stanovit </a:t>
            </a:r>
            <a:r>
              <a:rPr lang="cs-CZ" b="1" dirty="0">
                <a:solidFill>
                  <a:srgbClr val="0070C0"/>
                </a:solidFill>
              </a:rPr>
              <a:t>………………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a současně pro správnou interpretaci výsledku i </a:t>
            </a:r>
            <a:r>
              <a:rPr lang="cs-CZ" b="1" dirty="0">
                <a:solidFill>
                  <a:srgbClr val="0070C0"/>
                </a:solidFill>
              </a:rPr>
              <a:t>…………………..</a:t>
            </a:r>
            <a:r>
              <a:rPr lang="cs-CZ" dirty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cs-CZ" dirty="0"/>
              <a:t>mikrobiologicky, biochemicky, imunologicky</a:t>
            </a:r>
          </a:p>
        </p:txBody>
      </p:sp>
      <p:pic>
        <p:nvPicPr>
          <p:cNvPr id="8194" name="Picture 2" descr="Vyšetření mozkomíšního moku | Lékařská fakulta Masarykovy univerz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642" y="0"/>
            <a:ext cx="3946358" cy="305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240505" y="59887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https://is.muni.cz/el/1411/podzim2016/BLKLK051p/um/vysetreni_mozkomisniho_moku/pages/02-indikace-likvoru.html</a:t>
            </a:r>
          </a:p>
        </p:txBody>
      </p:sp>
    </p:spTree>
    <p:extLst>
      <p:ext uri="{BB962C8B-B14F-4D97-AF65-F5344CB8AC3E}">
        <p14:creationId xmlns:p14="http://schemas.microsoft.com/office/powerpoint/2010/main" val="3732372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5"/>
            <a:ext cx="11042515" cy="1325563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22. Které tkáně/</a:t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dirty="0">
                <a:solidFill>
                  <a:srgbClr val="0070C0"/>
                </a:solidFill>
              </a:rPr>
              <a:t>tekutiny se </a:t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dirty="0">
                <a:solidFill>
                  <a:srgbClr val="0070C0"/>
                </a:solidFill>
              </a:rPr>
              <a:t>diagnosticky odebírají?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39104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i="1" dirty="0"/>
              <a:t>Odběr </a:t>
            </a:r>
            <a:r>
              <a:rPr lang="cs-CZ" b="1" i="1" dirty="0">
                <a:solidFill>
                  <a:srgbClr val="0070C0"/>
                </a:solidFill>
              </a:rPr>
              <a:t>……………………………..</a:t>
            </a:r>
            <a:r>
              <a:rPr lang="cs-CZ" b="1" i="1" dirty="0"/>
              <a:t>(</a:t>
            </a:r>
            <a:r>
              <a:rPr lang="cs-CZ" b="1" i="1" dirty="0" err="1"/>
              <a:t>atrocentéza</a:t>
            </a:r>
            <a:r>
              <a:rPr lang="cs-CZ" b="1" i="1" dirty="0"/>
              <a:t>)</a:t>
            </a:r>
            <a:endParaRPr lang="cs-CZ" dirty="0"/>
          </a:p>
          <a:p>
            <a:r>
              <a:rPr lang="cs-CZ" b="1" dirty="0">
                <a:solidFill>
                  <a:srgbClr val="0070C0"/>
                </a:solidFill>
              </a:rPr>
              <a:t>………………….</a:t>
            </a:r>
            <a:r>
              <a:rPr lang="cs-CZ" dirty="0"/>
              <a:t> tekutinu je třeba vyšetřit pro určení typu artritidy a pro rozlišení zánětlivého a nezánětlivého výpotku. Odběr provádí lékař za sterilních podmínek, odebraný materiál je použit pro kultivaci, stanovení glukosy a proteinů.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b="1" i="1" dirty="0"/>
              <a:t>Odběr </a:t>
            </a:r>
            <a:r>
              <a:rPr lang="cs-CZ" b="1" i="1" dirty="0">
                <a:solidFill>
                  <a:srgbClr val="0070C0"/>
                </a:solidFill>
              </a:rPr>
              <a:t>…………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/>
              <a:t>Sliny lze použít pro stanovení krevních skupin, drog a měření hladin léků. Po </a:t>
            </a:r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dirty="0"/>
              <a:t>se </a:t>
            </a:r>
            <a:r>
              <a:rPr lang="cs-CZ" b="1" dirty="0">
                <a:solidFill>
                  <a:srgbClr val="0070C0"/>
                </a:solidFill>
              </a:rPr>
              <a:t>………………</a:t>
            </a:r>
            <a:r>
              <a:rPr lang="cs-CZ" dirty="0"/>
              <a:t>inertní materiál, první </a:t>
            </a:r>
            <a:r>
              <a:rPr lang="cs-CZ" b="1" dirty="0">
                <a:solidFill>
                  <a:srgbClr val="0070C0"/>
                </a:solidFill>
              </a:rPr>
              <a:t>……..………………</a:t>
            </a:r>
            <a:r>
              <a:rPr lang="cs-CZ" dirty="0">
                <a:solidFill>
                  <a:srgbClr val="0070C0"/>
                </a:solidFill>
              </a:rPr>
              <a:t>.</a:t>
            </a:r>
            <a:r>
              <a:rPr lang="cs-CZ" dirty="0"/>
              <a:t>do odpadu a </a:t>
            </a:r>
            <a:r>
              <a:rPr lang="cs-CZ" b="1" dirty="0">
                <a:solidFill>
                  <a:srgbClr val="0070C0"/>
                </a:solidFill>
              </a:rPr>
              <a:t>……………………</a:t>
            </a:r>
            <a:r>
              <a:rPr lang="cs-CZ" dirty="0"/>
              <a:t>do sběrné nádobky.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b="1" i="1" dirty="0"/>
              <a:t>Odběr </a:t>
            </a:r>
            <a:r>
              <a:rPr lang="cs-CZ" b="1" i="1" dirty="0">
                <a:solidFill>
                  <a:srgbClr val="0070C0"/>
                </a:solidFill>
              </a:rPr>
              <a:t>…………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/>
              <a:t>Provádí se </a:t>
            </a:r>
            <a:r>
              <a:rPr lang="cs-CZ" b="1" dirty="0">
                <a:solidFill>
                  <a:srgbClr val="0070C0"/>
                </a:solidFill>
              </a:rPr>
              <a:t>…………………………………</a:t>
            </a:r>
            <a:r>
              <a:rPr lang="cs-CZ" dirty="0"/>
              <a:t>na periferii rány (většinou před započetím léčby antibiotiky), obsah stříkačky se přenese do </a:t>
            </a:r>
            <a:r>
              <a:rPr lang="cs-CZ" b="1" dirty="0">
                <a:solidFill>
                  <a:srgbClr val="0070C0"/>
                </a:solidFill>
              </a:rPr>
              <a:t>…………………….</a:t>
            </a:r>
            <a:r>
              <a:rPr lang="cs-CZ" dirty="0"/>
              <a:t> (prázdné nebo s transportní půdou), okamžitě se zazátkuje a odešle do laboratoře. </a:t>
            </a:r>
          </a:p>
          <a:p>
            <a:pPr lvl="0"/>
            <a:r>
              <a:rPr lang="cs-CZ" dirty="0"/>
              <a:t>V případě, že nelze stříkačku použít, se odběr provede </a:t>
            </a:r>
            <a:r>
              <a:rPr lang="cs-CZ" dirty="0">
                <a:solidFill>
                  <a:srgbClr val="0070C0"/>
                </a:solidFill>
              </a:rPr>
              <a:t>………………………….</a:t>
            </a:r>
            <a:r>
              <a:rPr lang="cs-CZ" dirty="0"/>
              <a:t> poškozeného místa sterilním vatovým tamponem, který se vloží do sterilní odběrové soupravy s transportní půdou. </a:t>
            </a:r>
          </a:p>
          <a:p>
            <a:r>
              <a:rPr lang="cs-CZ" dirty="0"/>
              <a:t>U kontrolních odběrů v průběhu antibiotické léčby (např. při zhoršení stavu pacienta) se musí záznam o použité léčbě uvádět na žádanku!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b="1" i="1" dirty="0"/>
              <a:t>Odběr </a:t>
            </a:r>
            <a:r>
              <a:rPr lang="cs-CZ" b="1" i="1" dirty="0">
                <a:solidFill>
                  <a:srgbClr val="0070C0"/>
                </a:solidFill>
              </a:rPr>
              <a:t>……………</a:t>
            </a:r>
            <a:r>
              <a:rPr lang="cs-CZ" b="1" i="1" dirty="0"/>
              <a:t>– biopsie</a:t>
            </a:r>
            <a:endParaRPr lang="cs-CZ" dirty="0"/>
          </a:p>
          <a:p>
            <a:pPr lvl="0"/>
            <a:r>
              <a:rPr lang="cs-CZ" dirty="0"/>
              <a:t>Vzorky </a:t>
            </a:r>
            <a:r>
              <a:rPr lang="cs-CZ" b="1" dirty="0">
                <a:solidFill>
                  <a:srgbClr val="0070C0"/>
                </a:solidFill>
              </a:rPr>
              <a:t>………….</a:t>
            </a:r>
            <a:r>
              <a:rPr lang="cs-CZ" dirty="0"/>
              <a:t>odebrané biopsií se nejčastěji používají na </a:t>
            </a:r>
            <a:r>
              <a:rPr lang="cs-CZ" b="1" dirty="0">
                <a:solidFill>
                  <a:srgbClr val="0070C0"/>
                </a:solidFill>
              </a:rPr>
              <a:t>……………………………</a:t>
            </a:r>
            <a:r>
              <a:rPr lang="cs-CZ" dirty="0"/>
              <a:t> při diagnostice  </a:t>
            </a:r>
          </a:p>
          <a:p>
            <a:pPr lvl="0"/>
            <a:r>
              <a:rPr lang="cs-CZ" dirty="0"/>
              <a:t>nádorových onemocnění, </a:t>
            </a:r>
          </a:p>
          <a:p>
            <a:pPr lvl="0"/>
            <a:r>
              <a:rPr lang="cs-CZ" dirty="0"/>
              <a:t>některých chorob jater, ledvin a svalové tkáně</a:t>
            </a:r>
          </a:p>
          <a:p>
            <a:pPr lvl="0"/>
            <a:r>
              <a:rPr lang="cs-CZ" dirty="0"/>
              <a:t>Mezi nejčastěji analyzovaný materiál patří vzorky prsní tkáně.                </a:t>
            </a:r>
            <a:r>
              <a:rPr lang="cs-CZ" dirty="0">
                <a:hlinkClick r:id="rId2"/>
              </a:rPr>
              <a:t>https://www.uroklinikum.cz/nadorova-onemocneni/biopsie-prostaty/</a:t>
            </a:r>
            <a:endParaRPr lang="cs-CZ" dirty="0"/>
          </a:p>
          <a:p>
            <a:r>
              <a:rPr lang="cs-CZ" dirty="0"/>
              <a:t>Biopsie může být provedena pomocí speciální bioptickou jehlou, která se po dezinfekci místa vpichu a lokálním umrtvení zavede pod kontrolou USG do hmoty nádoru, nebo se biopsie provádí při chirurgickém zákroku.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821" y="4386211"/>
            <a:ext cx="2368062" cy="1676269"/>
          </a:xfrm>
          <a:prstGeom prst="rect">
            <a:avLst/>
          </a:prstGeom>
        </p:spPr>
      </p:pic>
      <p:pic>
        <p:nvPicPr>
          <p:cNvPr id="1028" name="Picture 4" descr="https://ortoklinikstasa.cz/wp-content/uploads/2018/05/syn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048" y="160336"/>
            <a:ext cx="70199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141367" y="1856706"/>
            <a:ext cx="4363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https://ortoklinikstasa.cz/vybrane-terapie/</a:t>
            </a:r>
          </a:p>
        </p:txBody>
      </p:sp>
    </p:spTree>
    <p:extLst>
      <p:ext uri="{BB962C8B-B14F-4D97-AF65-F5344CB8AC3E}">
        <p14:creationId xmlns:p14="http://schemas.microsoft.com/office/powerpoint/2010/main" val="2253113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23. Jak se přepravuje biologický materiál do laboratoře?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obecně……………a…………………v……………………nádobách</a:t>
            </a:r>
          </a:p>
          <a:p>
            <a:r>
              <a:rPr lang="cs-CZ" dirty="0"/>
              <a:t>2. krev na l…………t…………………………………………………….</a:t>
            </a:r>
          </a:p>
          <a:p>
            <a:r>
              <a:rPr lang="cs-CZ" dirty="0"/>
              <a:t>3. mozkomíšní mok do…………………………po odběru</a:t>
            </a:r>
          </a:p>
          <a:p>
            <a:r>
              <a:rPr lang="cs-CZ" dirty="0"/>
              <a:t>4. moč do…………………po odběru</a:t>
            </a:r>
          </a:p>
        </p:txBody>
      </p:sp>
    </p:spTree>
    <p:extLst>
      <p:ext uri="{BB962C8B-B14F-4D97-AF65-F5344CB8AC3E}">
        <p14:creationId xmlns:p14="http://schemas.microsoft.com/office/powerpoint/2010/main" val="2569962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24. Vysvětlete 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Glykosurie</a:t>
            </a:r>
          </a:p>
          <a:p>
            <a:r>
              <a:rPr lang="cs-CZ" dirty="0"/>
              <a:t>Proteinurie</a:t>
            </a:r>
          </a:p>
          <a:p>
            <a:r>
              <a:rPr lang="cs-CZ" dirty="0" err="1"/>
              <a:t>Bilirubinurie</a:t>
            </a:r>
            <a:endParaRPr lang="cs-CZ" dirty="0"/>
          </a:p>
          <a:p>
            <a:r>
              <a:rPr lang="cs-CZ" dirty="0"/>
              <a:t>Ketonurie</a:t>
            </a:r>
          </a:p>
          <a:p>
            <a:r>
              <a:rPr lang="cs-CZ" dirty="0"/>
              <a:t>Polyurie</a:t>
            </a:r>
          </a:p>
          <a:p>
            <a:r>
              <a:rPr lang="cs-CZ" dirty="0" err="1"/>
              <a:t>Polakisurie</a:t>
            </a:r>
            <a:endParaRPr lang="cs-CZ" dirty="0"/>
          </a:p>
          <a:p>
            <a:r>
              <a:rPr lang="cs-CZ" dirty="0"/>
              <a:t>Strangurie</a:t>
            </a:r>
          </a:p>
          <a:p>
            <a:r>
              <a:rPr lang="cs-CZ" dirty="0"/>
              <a:t>Oligurie</a:t>
            </a:r>
          </a:p>
          <a:p>
            <a:r>
              <a:rPr lang="cs-CZ" dirty="0"/>
              <a:t>Anurie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9990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25. Kdy jsou biochemická vyšetření indikována?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7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Základní vyšetření obvykle indikují lékaři, kteří jsou v prvním styku s pacientem, a slouží </a:t>
            </a:r>
          </a:p>
          <a:p>
            <a:pPr lvl="1"/>
            <a:r>
              <a:rPr lang="cs-CZ" dirty="0"/>
              <a:t>k určení </a:t>
            </a:r>
            <a:r>
              <a:rPr lang="cs-CZ" dirty="0">
                <a:solidFill>
                  <a:srgbClr val="0070C0"/>
                </a:solidFill>
              </a:rPr>
              <a:t>……………………………</a:t>
            </a:r>
            <a:r>
              <a:rPr lang="cs-CZ" dirty="0"/>
              <a:t> a 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……………………………….</a:t>
            </a:r>
            <a:r>
              <a:rPr lang="cs-CZ" dirty="0"/>
              <a:t>následné léčby, ale i </a:t>
            </a:r>
          </a:p>
          <a:p>
            <a:pPr lvl="1"/>
            <a:r>
              <a:rPr lang="cs-CZ" dirty="0"/>
              <a:t>pro </a:t>
            </a:r>
            <a:r>
              <a:rPr lang="cs-CZ" dirty="0">
                <a:solidFill>
                  <a:srgbClr val="0070C0"/>
                </a:solidFill>
              </a:rPr>
              <a:t>………………………….</a:t>
            </a:r>
            <a:r>
              <a:rPr lang="cs-CZ" dirty="0"/>
              <a:t>vyšetření</a:t>
            </a:r>
          </a:p>
          <a:p>
            <a:pPr marL="0" indent="0">
              <a:buNone/>
            </a:pPr>
            <a:r>
              <a:rPr lang="cs-CZ" dirty="0"/>
              <a:t>Pokud základní vyšetření neposkytne dostatečné informace, případně neumožní stanovení dg., objedná se speciální vyšetření.</a:t>
            </a:r>
          </a:p>
          <a:p>
            <a:r>
              <a:rPr lang="cs-CZ" b="1" dirty="0">
                <a:solidFill>
                  <a:srgbClr val="0070C0"/>
                </a:solidFill>
              </a:rPr>
              <a:t>………………………..</a:t>
            </a:r>
            <a:r>
              <a:rPr lang="cs-CZ" b="1" dirty="0"/>
              <a:t> </a:t>
            </a:r>
            <a:r>
              <a:rPr lang="cs-CZ" dirty="0"/>
              <a:t>vyšetření jsou využívána pro </a:t>
            </a:r>
          </a:p>
          <a:p>
            <a:pPr lvl="1"/>
            <a:r>
              <a:rPr lang="cs-CZ" dirty="0" err="1"/>
              <a:t>dif.dg</a:t>
            </a:r>
            <a:r>
              <a:rPr lang="cs-CZ" dirty="0"/>
              <a:t>., </a:t>
            </a:r>
          </a:p>
          <a:p>
            <a:pPr lvl="1"/>
            <a:r>
              <a:rPr lang="cs-CZ" dirty="0"/>
              <a:t>hodnocení metabolických funkcí, </a:t>
            </a:r>
          </a:p>
          <a:p>
            <a:pPr lvl="1"/>
            <a:r>
              <a:rPr lang="cs-CZ" dirty="0"/>
              <a:t>sledování průběhu terapie, případně slouží i výzkumným účelům. </a:t>
            </a:r>
          </a:p>
          <a:p>
            <a:pPr lvl="1"/>
            <a:r>
              <a:rPr lang="cs-CZ" dirty="0"/>
              <a:t>řada těchto vyšetření může být požadována pouze lékaři s potřebnou specializací.</a:t>
            </a:r>
          </a:p>
          <a:p>
            <a:r>
              <a:rPr lang="cs-CZ" b="1" dirty="0">
                <a:solidFill>
                  <a:srgbClr val="0070C0"/>
                </a:solidFill>
              </a:rPr>
              <a:t>……………………………</a:t>
            </a:r>
            <a:r>
              <a:rPr lang="cs-CZ" dirty="0"/>
              <a:t>vyšetření slouží pro rozpoznání neobvyklých diagnóz nebo pro složitá funkční vyšetření. Vyžadují technicky náročné vybavení pracoviště a vysokou specializaci pracovníků (vzhledem k charakteru stanovovaných analytů).</a:t>
            </a:r>
          </a:p>
        </p:txBody>
      </p:sp>
    </p:spTree>
    <p:extLst>
      <p:ext uri="{BB962C8B-B14F-4D97-AF65-F5344CB8AC3E}">
        <p14:creationId xmlns:p14="http://schemas.microsoft.com/office/powerpoint/2010/main" val="3303555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26. Co je cílem screeningového vyšetření?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………………………………………………………………………..</a:t>
            </a:r>
          </a:p>
          <a:p>
            <a:r>
              <a:rPr lang="cs-CZ" dirty="0">
                <a:solidFill>
                  <a:srgbClr val="0070C0"/>
                </a:solidFill>
              </a:rPr>
              <a:t>………………………………………………………………………..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3492075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04821"/>
            <a:ext cx="12192000" cy="996463"/>
          </a:xfrm>
        </p:spPr>
        <p:txBody>
          <a:bodyPr>
            <a:normAutofit fontScale="90000"/>
          </a:bodyPr>
          <a:lstStyle/>
          <a:p>
            <a:r>
              <a:rPr lang="cs-CZ" dirty="0"/>
              <a:t> </a:t>
            </a:r>
            <a:br>
              <a:rPr lang="cs-CZ" dirty="0"/>
            </a:br>
            <a:r>
              <a:rPr lang="cs-CZ" dirty="0">
                <a:solidFill>
                  <a:srgbClr val="0070C0"/>
                </a:solidFill>
              </a:rPr>
              <a:t>27. Jaké soubory vyšetření se používají ke stanovení dg.?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cs-CZ" b="1" dirty="0"/>
          </a:p>
          <a:p>
            <a:pPr lvl="0"/>
            <a:r>
              <a:rPr lang="cs-CZ" b="1" dirty="0">
                <a:solidFill>
                  <a:srgbClr val="0070C0"/>
                </a:solidFill>
              </a:rPr>
              <a:t>………………………………</a:t>
            </a:r>
            <a:r>
              <a:rPr lang="cs-CZ" dirty="0"/>
              <a:t> je zaměřený na </a:t>
            </a:r>
          </a:p>
          <a:p>
            <a:pPr lvl="1"/>
            <a:r>
              <a:rPr lang="cs-CZ" dirty="0"/>
              <a:t>získání potřebných informací pro určení předběžné diagnózy u pacientů s podezřením na celkové onemocnění, jako </a:t>
            </a:r>
          </a:p>
          <a:p>
            <a:pPr lvl="1"/>
            <a:r>
              <a:rPr lang="cs-CZ" dirty="0"/>
              <a:t>doplněk k anamnestickým údajům a fyzikálnímu vyšetření.</a:t>
            </a:r>
          </a:p>
          <a:p>
            <a:pPr lvl="0"/>
            <a:r>
              <a:rPr lang="cs-CZ" dirty="0"/>
              <a:t>K posouzení funkce jednotlivých orgánů slouží </a:t>
            </a:r>
            <a:r>
              <a:rPr lang="cs-CZ" b="1" dirty="0">
                <a:solidFill>
                  <a:srgbClr val="0070C0"/>
                </a:solidFill>
              </a:rPr>
              <a:t>………………………………</a:t>
            </a:r>
            <a:endParaRPr lang="cs-CZ" dirty="0">
              <a:solidFill>
                <a:srgbClr val="0070C0"/>
              </a:solidFill>
            </a:endParaRPr>
          </a:p>
          <a:p>
            <a:pPr lvl="0"/>
            <a:r>
              <a:rPr lang="cs-CZ" dirty="0"/>
              <a:t>Pro ověření diagnózy určitého onemocnění (syndromu) či jeho metabolického rizika slouží</a:t>
            </a:r>
            <a:r>
              <a:rPr lang="cs-CZ" b="1" dirty="0">
                <a:solidFill>
                  <a:srgbClr val="0070C0"/>
                </a:solidFill>
              </a:rPr>
              <a:t>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866813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7962" y="365125"/>
            <a:ext cx="12072552" cy="1325563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r>
              <a:rPr lang="cs-CZ" dirty="0"/>
              <a:t> </a:t>
            </a:r>
            <a:r>
              <a:rPr lang="cs-CZ" dirty="0">
                <a:solidFill>
                  <a:srgbClr val="0070C0"/>
                </a:solidFill>
              </a:rPr>
              <a:t>2. Jaká je příprava pacienta před odběrem biologického materiálu?</a:t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dirty="0"/>
              <a:t> </a:t>
            </a:r>
            <a:br>
              <a:rPr lang="cs-CZ" dirty="0"/>
            </a:b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4"/>
              <p:cNvSpPr>
                <a:spLocks noGrp="1"/>
              </p:cNvSpPr>
              <p:nvPr>
                <p:ph idx="1"/>
              </p:nvPr>
            </p:nvSpPr>
            <p:spPr>
              <a:xfrm>
                <a:off x="146838" y="1825625"/>
                <a:ext cx="11880526" cy="4351338"/>
              </a:xfrm>
            </p:spPr>
            <p:txBody>
              <a:bodyPr>
                <a:normAutofit/>
              </a:bodyPr>
              <a:lstStyle/>
              <a:p>
                <a:r>
                  <a:rPr lang="cs-CZ" dirty="0">
                    <a:solidFill>
                      <a:srgbClr val="FF0000"/>
                    </a:solidFill>
                  </a:rPr>
                  <a:t>…………… po dobu 10–12 hodin</a:t>
                </a:r>
                <a:r>
                  <a:rPr lang="cs-CZ" dirty="0"/>
                  <a:t>, aby se zamezilo ovlivnění změn koncentrace některých analyzovaných složek dietou</a:t>
                </a:r>
              </a:p>
              <a:p>
                <a:r>
                  <a:rPr lang="cs-CZ" dirty="0">
                    <a:solidFill>
                      <a:srgbClr val="FF0000"/>
                    </a:solidFill>
                  </a:rPr>
                  <a:t>……………..</a:t>
                </a:r>
                <a:r>
                  <a:rPr lang="cs-CZ" dirty="0"/>
                  <a:t> slazené nápoje, kávu, vody sycené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CO</m:t>
                        </m:r>
                      </m:e>
                      <m:sup>
                        <m:r>
                          <a:rPr lang="cs-CZ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dirty="0"/>
              </a:p>
              <a:p>
                <a:r>
                  <a:rPr lang="cs-CZ" dirty="0"/>
                  <a:t>nekouřit, </a:t>
                </a:r>
                <a:r>
                  <a:rPr lang="cs-CZ" dirty="0">
                    <a:solidFill>
                      <a:srgbClr val="FF0000"/>
                    </a:solidFill>
                  </a:rPr>
                  <a:t>…………</a:t>
                </a:r>
                <a:r>
                  <a:rPr lang="cs-CZ" dirty="0"/>
                  <a:t> alkohol, </a:t>
                </a:r>
                <a:r>
                  <a:rPr lang="cs-CZ" dirty="0">
                    <a:solidFill>
                      <a:srgbClr val="FF0000"/>
                    </a:solidFill>
                  </a:rPr>
                  <a:t>………….</a:t>
                </a:r>
                <a:r>
                  <a:rPr lang="cs-CZ" dirty="0"/>
                  <a:t>drogy</a:t>
                </a:r>
              </a:p>
              <a:p>
                <a:r>
                  <a:rPr lang="cs-CZ" dirty="0">
                    <a:solidFill>
                      <a:srgbClr val="FF0000"/>
                    </a:solidFill>
                  </a:rPr>
                  <a:t>…………….</a:t>
                </a:r>
                <a:r>
                  <a:rPr lang="cs-CZ" dirty="0"/>
                  <a:t> fyzickou aktivitu, vyvarovat se stresu</a:t>
                </a:r>
              </a:p>
              <a:p>
                <a:r>
                  <a:rPr lang="cs-CZ" dirty="0"/>
                  <a:t>podle možností </a:t>
                </a:r>
                <a:r>
                  <a:rPr lang="cs-CZ" dirty="0">
                    <a:solidFill>
                      <a:srgbClr val="FF0000"/>
                    </a:solidFill>
                  </a:rPr>
                  <a:t>…………</a:t>
                </a:r>
                <a:r>
                  <a:rPr lang="cs-CZ" dirty="0"/>
                  <a:t>léky, které by ovlivnily výsledky</a:t>
                </a:r>
              </a:p>
              <a:p>
                <a:r>
                  <a:rPr lang="cs-CZ" dirty="0"/>
                  <a:t>ráno před odběrem vypít 200 ml tekutin: voda, neslazený čaj</a:t>
                </a:r>
              </a:p>
              <a:p>
                <a:r>
                  <a:rPr lang="cs-CZ" dirty="0">
                    <a:hlinkClick r:id="rId3"/>
                  </a:rPr>
                  <a:t>https://cz.unilabs.online/priprava-na-odber</a:t>
                </a: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5" name="Zástupný symbol pro obsah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838" y="1825625"/>
                <a:ext cx="11880526" cy="4351338"/>
              </a:xfrm>
              <a:blipFill>
                <a:blip r:embed="rId4"/>
                <a:stretch>
                  <a:fillRect l="-924" t="-2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0906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573" y="365125"/>
            <a:ext cx="11918730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27. Jaká vyšetření patří do diabetického souboru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573" y="1531335"/>
            <a:ext cx="11918730" cy="532666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b="1" dirty="0">
                <a:solidFill>
                  <a:srgbClr val="0070C0"/>
                </a:solidFill>
              </a:rPr>
              <a:t>…………………..</a:t>
            </a:r>
            <a:r>
              <a:rPr lang="cs-CZ" dirty="0"/>
              <a:t>k měření hladiny krevního cukru</a:t>
            </a:r>
          </a:p>
          <a:p>
            <a:r>
              <a:rPr lang="cs-CZ" b="1" dirty="0">
                <a:solidFill>
                  <a:srgbClr val="0070C0"/>
                </a:solidFill>
              </a:rPr>
              <a:t>…………………..</a:t>
            </a:r>
            <a:r>
              <a:rPr lang="cs-CZ" dirty="0"/>
              <a:t>pro monitoring dlouhodobé hladiny glukózy v plazmě </a:t>
            </a:r>
          </a:p>
          <a:p>
            <a:r>
              <a:rPr lang="cs-CZ" dirty="0"/>
              <a:t>u pacientů se zvýšeným rizikem autoimunitního DM 1. typu, nebo ve sporných případech k rozlišení 1. a 2. typu DM se využívá </a:t>
            </a:r>
          </a:p>
          <a:p>
            <a:pPr lvl="1"/>
            <a:r>
              <a:rPr lang="cs-CZ" dirty="0"/>
              <a:t>stanovení </a:t>
            </a:r>
            <a:r>
              <a:rPr lang="cs-CZ" b="1" dirty="0">
                <a:solidFill>
                  <a:srgbClr val="0070C0"/>
                </a:solidFill>
              </a:rPr>
              <a:t>……………………………………..</a:t>
            </a:r>
            <a:r>
              <a:rPr lang="cs-CZ" dirty="0"/>
              <a:t>(ICA: </a:t>
            </a:r>
            <a:r>
              <a:rPr lang="cs-CZ" dirty="0" err="1"/>
              <a:t>islet</a:t>
            </a:r>
            <a:r>
              <a:rPr lang="cs-CZ" dirty="0"/>
              <a:t> cell </a:t>
            </a:r>
            <a:r>
              <a:rPr lang="cs-CZ" dirty="0" err="1"/>
              <a:t>autoantibodies</a:t>
            </a:r>
            <a:r>
              <a:rPr lang="cs-CZ" dirty="0"/>
              <a:t>, anti- IA-2, anti-GAD, IAA insulinové autoprotilátky).</a:t>
            </a:r>
          </a:p>
          <a:p>
            <a:r>
              <a:rPr lang="cs-CZ" dirty="0"/>
              <a:t>u pacientů s již potvrzeným DM 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…………a……………………</a:t>
            </a:r>
          </a:p>
          <a:p>
            <a:pPr lvl="1"/>
            <a:r>
              <a:rPr lang="cs-CZ" dirty="0"/>
              <a:t>lipidový metabolismus</a:t>
            </a:r>
          </a:p>
          <a:p>
            <a:pPr lvl="2"/>
            <a:r>
              <a:rPr lang="cs-CZ" dirty="0"/>
              <a:t>diabetická </a:t>
            </a:r>
            <a:r>
              <a:rPr lang="cs-CZ" dirty="0" err="1"/>
              <a:t>dyslipidémie</a:t>
            </a:r>
            <a:r>
              <a:rPr lang="cs-CZ" dirty="0"/>
              <a:t> -</a:t>
            </a:r>
            <a:r>
              <a:rPr lang="cs-CZ" b="1" dirty="0"/>
              <a:t> </a:t>
            </a:r>
            <a:r>
              <a:rPr lang="cs-CZ" b="1" dirty="0">
                <a:solidFill>
                  <a:srgbClr val="0070C0"/>
                </a:solidFill>
              </a:rPr>
              <a:t>­………….,…………</a:t>
            </a:r>
            <a:endParaRPr lang="cs-CZ" dirty="0">
              <a:solidFill>
                <a:srgbClr val="0070C0"/>
              </a:solidFill>
            </a:endParaRPr>
          </a:p>
          <a:p>
            <a:pPr lvl="1"/>
            <a:r>
              <a:rPr lang="cs-CZ" dirty="0"/>
              <a:t>metabolismus proteinů </a:t>
            </a:r>
          </a:p>
          <a:p>
            <a:pPr lvl="2"/>
            <a:r>
              <a:rPr lang="cs-CZ" dirty="0"/>
              <a:t>albuminu vylučovaného močí</a:t>
            </a:r>
            <a:r>
              <a:rPr lang="cs-CZ" b="1" dirty="0"/>
              <a:t> - </a:t>
            </a:r>
            <a:r>
              <a:rPr lang="cs-CZ" b="1" dirty="0">
                <a:solidFill>
                  <a:srgbClr val="0070C0"/>
                </a:solidFill>
              </a:rPr>
              <a:t>………………………..a……………………..</a:t>
            </a:r>
            <a:endParaRPr lang="cs-CZ" dirty="0"/>
          </a:p>
          <a:p>
            <a:pPr lvl="2"/>
            <a:r>
              <a:rPr lang="cs-CZ" b="1" dirty="0">
                <a:solidFill>
                  <a:srgbClr val="0070C0"/>
                </a:solidFill>
              </a:rPr>
              <a:t>…………………………..</a:t>
            </a:r>
          </a:p>
          <a:p>
            <a:pPr lvl="1"/>
            <a:r>
              <a:rPr lang="cs-CZ" dirty="0"/>
              <a:t>jako ukazatele endogenní sekrece insulinu  </a:t>
            </a:r>
          </a:p>
          <a:p>
            <a:pPr lvl="2"/>
            <a:r>
              <a:rPr lang="cs-CZ" b="1" dirty="0">
                <a:solidFill>
                  <a:srgbClr val="0070C0"/>
                </a:solidFill>
              </a:rPr>
              <a:t>……………………….</a:t>
            </a:r>
          </a:p>
          <a:p>
            <a:pPr lvl="2"/>
            <a:r>
              <a:rPr lang="cs-CZ" b="1" dirty="0">
                <a:solidFill>
                  <a:srgbClr val="0070C0"/>
                </a:solidFill>
              </a:rPr>
              <a:t>………………………. </a:t>
            </a:r>
          </a:p>
        </p:txBody>
      </p:sp>
    </p:spTree>
    <p:extLst>
      <p:ext uri="{BB962C8B-B14F-4D97-AF65-F5344CB8AC3E}">
        <p14:creationId xmlns:p14="http://schemas.microsoft.com/office/powerpoint/2010/main" val="34237358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1233" y="2743200"/>
            <a:ext cx="2400646" cy="1597521"/>
          </a:xfrm>
          <a:prstGeom prst="rect">
            <a:avLst/>
          </a:prstGeom>
        </p:spPr>
      </p:pic>
      <p:pic>
        <p:nvPicPr>
          <p:cNvPr id="5132" name="Picture 12" descr="TOP 10: Zajímavá fakta o alkohol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155" y="559679"/>
            <a:ext cx="2886075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975" y="232760"/>
            <a:ext cx="12055813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28. Které faktory ovlivňují biochemické hodnoty?</a:t>
            </a:r>
            <a:br>
              <a:rPr lang="cs-CZ" dirty="0">
                <a:solidFill>
                  <a:srgbClr val="0070C0"/>
                </a:solidFill>
              </a:rPr>
            </a:b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436" y="2236584"/>
            <a:ext cx="11036882" cy="4351338"/>
          </a:xfrm>
        </p:spPr>
        <p:txBody>
          <a:bodyPr/>
          <a:lstStyle/>
          <a:p>
            <a:r>
              <a:rPr lang="cs-CZ" dirty="0"/>
              <a:t>Biologické faktory rozdělujeme na </a:t>
            </a:r>
            <a:r>
              <a:rPr lang="cs-CZ" b="1" dirty="0"/>
              <a:t>ovlivnitelné a neovlivnitelné</a:t>
            </a:r>
            <a:r>
              <a:rPr lang="cs-CZ" dirty="0"/>
              <a:t>. </a:t>
            </a:r>
          </a:p>
          <a:p>
            <a:pPr marL="0" lvl="0" indent="0">
              <a:buNone/>
            </a:pPr>
            <a:r>
              <a:rPr lang="cs-CZ" dirty="0"/>
              <a:t>K ovlivnitelným řadíme </a:t>
            </a:r>
          </a:p>
          <a:p>
            <a:r>
              <a:rPr lang="cs-CZ" dirty="0"/>
              <a:t>………………………………………………………………………………………………………………………………………………………………………………………..</a:t>
            </a:r>
          </a:p>
          <a:p>
            <a:r>
              <a:rPr lang="cs-CZ" dirty="0"/>
              <a:t> K </a:t>
            </a:r>
            <a:r>
              <a:rPr lang="cs-CZ" b="1" dirty="0"/>
              <a:t>neovlivnitelným</a:t>
            </a:r>
            <a:r>
              <a:rPr lang="cs-CZ" dirty="0"/>
              <a:t> faktorům patří především ……………………………………………………………………………………………………………….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7136" y="5393676"/>
            <a:ext cx="2614863" cy="146432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4358" y="5394780"/>
            <a:ext cx="2326356" cy="146322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7151" y="5393676"/>
            <a:ext cx="2680785" cy="1501240"/>
          </a:xfrm>
          <a:prstGeom prst="rect">
            <a:avLst/>
          </a:prstGeom>
        </p:spPr>
      </p:pic>
      <p:sp>
        <p:nvSpPr>
          <p:cNvPr id="10" name="AutoShape 8" descr="Alkohol je nebezpečnější než všechny drogy - Deník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5114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093" y="365125"/>
            <a:ext cx="12014015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29.</a:t>
            </a:r>
            <a:r>
              <a:rPr lang="cs-CZ" sz="4000" dirty="0"/>
              <a:t> </a:t>
            </a:r>
            <a:r>
              <a:rPr lang="cs-CZ" sz="4000" dirty="0">
                <a:solidFill>
                  <a:srgbClr val="0070C0"/>
                </a:solidFill>
              </a:rPr>
              <a:t>Kdy se provádí odběr krve pro dg. účel?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1………………………………………………………………….</a:t>
            </a:r>
          </a:p>
          <a:p>
            <a:r>
              <a:rPr lang="cs-CZ" dirty="0"/>
              <a:t>2………………………………………………………………….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42656462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30.</a:t>
            </a:r>
            <a:r>
              <a:rPr lang="cs-CZ" dirty="0"/>
              <a:t> </a:t>
            </a:r>
            <a:r>
              <a:rPr lang="cs-CZ" dirty="0">
                <a:solidFill>
                  <a:srgbClr val="0070C0"/>
                </a:solidFill>
              </a:rPr>
              <a:t>Vysvětlete 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Urikémie</a:t>
            </a:r>
            <a:r>
              <a:rPr lang="cs-CZ" dirty="0"/>
              <a:t>……………………………………………..…..</a:t>
            </a:r>
          </a:p>
          <a:p>
            <a:r>
              <a:rPr lang="cs-CZ" dirty="0" err="1"/>
              <a:t>Triacylglycerolémie</a:t>
            </a:r>
            <a:r>
              <a:rPr lang="cs-CZ" dirty="0"/>
              <a:t>………………………….……….</a:t>
            </a:r>
          </a:p>
        </p:txBody>
      </p:sp>
    </p:spTree>
    <p:extLst>
      <p:ext uri="{BB962C8B-B14F-4D97-AF65-F5344CB8AC3E}">
        <p14:creationId xmlns:p14="http://schemas.microsoft.com/office/powerpoint/2010/main" val="35114133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31. Doplňte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70C0"/>
                </a:solidFill>
              </a:rPr>
              <a:t>Hyperinzuliunémie</a:t>
            </a:r>
            <a:r>
              <a:rPr lang="cs-CZ" dirty="0">
                <a:solidFill>
                  <a:srgbClr val="0070C0"/>
                </a:solidFill>
              </a:rPr>
              <a:t> je typická pro……………………………………</a:t>
            </a:r>
          </a:p>
          <a:p>
            <a:r>
              <a:rPr lang="cs-CZ" dirty="0" err="1">
                <a:solidFill>
                  <a:srgbClr val="0070C0"/>
                </a:solidFill>
              </a:rPr>
              <a:t>Hyperurikémie</a:t>
            </a:r>
            <a:r>
              <a:rPr lang="cs-CZ" dirty="0">
                <a:solidFill>
                  <a:srgbClr val="0070C0"/>
                </a:solidFill>
              </a:rPr>
              <a:t> je typická pro………………………………………….</a:t>
            </a:r>
          </a:p>
          <a:p>
            <a:r>
              <a:rPr lang="cs-CZ" dirty="0" err="1">
                <a:solidFill>
                  <a:srgbClr val="0070C0"/>
                </a:solidFill>
              </a:rPr>
              <a:t>Hypocholesterolémie</a:t>
            </a:r>
            <a:r>
              <a:rPr lang="cs-CZ" dirty="0">
                <a:solidFill>
                  <a:srgbClr val="0070C0"/>
                </a:solidFill>
              </a:rPr>
              <a:t> je typická pro………………………………..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87889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31. Níže uvedené hodnoty mění………………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zvýšené koncentrace</a:t>
            </a:r>
          </a:p>
          <a:p>
            <a:pPr lvl="1"/>
            <a:r>
              <a:rPr lang="cs-CZ" dirty="0"/>
              <a:t>Cholesterolu a TAG </a:t>
            </a:r>
          </a:p>
          <a:p>
            <a:pPr lvl="1"/>
            <a:r>
              <a:rPr lang="cs-CZ" dirty="0"/>
              <a:t>kortizolu, </a:t>
            </a:r>
          </a:p>
          <a:p>
            <a:pPr lvl="1"/>
            <a:r>
              <a:rPr lang="cs-CZ" dirty="0" err="1"/>
              <a:t>Pb</a:t>
            </a:r>
            <a:r>
              <a:rPr lang="cs-CZ" dirty="0"/>
              <a:t> a Cd </a:t>
            </a:r>
          </a:p>
          <a:p>
            <a:pPr lvl="1"/>
            <a:r>
              <a:rPr lang="cs-CZ" dirty="0" err="1"/>
              <a:t>karbonylovaného</a:t>
            </a:r>
            <a:r>
              <a:rPr lang="cs-CZ" dirty="0"/>
              <a:t> </a:t>
            </a:r>
            <a:r>
              <a:rPr lang="cs-CZ" dirty="0" err="1"/>
              <a:t>Hb</a:t>
            </a:r>
            <a:endParaRPr lang="cs-CZ" dirty="0"/>
          </a:p>
          <a:p>
            <a:r>
              <a:rPr lang="cs-CZ" dirty="0"/>
              <a:t>snížené koncentrace </a:t>
            </a:r>
          </a:p>
          <a:p>
            <a:pPr lvl="1"/>
            <a:r>
              <a:rPr lang="cs-CZ" dirty="0"/>
              <a:t>HDL-cholesterolu, </a:t>
            </a:r>
          </a:p>
          <a:p>
            <a:pPr lvl="1"/>
            <a:r>
              <a:rPr lang="cs-CZ" dirty="0"/>
              <a:t>imunoglobulinů a </a:t>
            </a:r>
          </a:p>
          <a:p>
            <a:pPr lvl="1"/>
            <a:r>
              <a:rPr lang="cs-CZ" dirty="0"/>
              <a:t>vitaminu B12. </a:t>
            </a:r>
          </a:p>
          <a:p>
            <a:endParaRPr lang="cs-CZ" dirty="0"/>
          </a:p>
        </p:txBody>
      </p:sp>
      <p:sp>
        <p:nvSpPr>
          <p:cNvPr id="4" name="AutoShape 2" descr="5 způsobů, jak kouření škodí v ústech - Vitalia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44186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32. Jaké hodnoty jsou zvýšené u kuřáků?</a:t>
            </a:r>
            <a:br>
              <a:rPr lang="cs-CZ" sz="4000" dirty="0"/>
            </a:b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1………………….….</a:t>
            </a:r>
          </a:p>
          <a:p>
            <a:r>
              <a:rPr lang="cs-CZ" dirty="0"/>
              <a:t>2………………..…….</a:t>
            </a:r>
          </a:p>
          <a:p>
            <a:r>
              <a:rPr lang="cs-CZ" dirty="0"/>
              <a:t>3……………….……..</a:t>
            </a:r>
          </a:p>
          <a:p>
            <a:r>
              <a:rPr lang="cs-CZ" dirty="0"/>
              <a:t>4……………………..</a:t>
            </a:r>
          </a:p>
          <a:p>
            <a:r>
              <a:rPr lang="cs-CZ" dirty="0"/>
              <a:t>5……….……………..</a:t>
            </a:r>
          </a:p>
          <a:p>
            <a:r>
              <a:rPr lang="cs-CZ" dirty="0"/>
              <a:t>6……………………...</a:t>
            </a:r>
          </a:p>
          <a:p>
            <a:r>
              <a:rPr lang="cs-CZ" dirty="0"/>
              <a:t>7………………………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6537775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33. Fyzická aktivita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0125" y="1825625"/>
            <a:ext cx="11873553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Změny některých biochemických parametrů závisí na délce a intenzitě cvičení. </a:t>
            </a:r>
          </a:p>
          <a:p>
            <a:pPr lvl="0"/>
            <a:r>
              <a:rPr lang="cs-CZ" dirty="0"/>
              <a:t>krátkodobé cvičení např. zvyšuje koncentrace 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………………………………a………………………….</a:t>
            </a:r>
          </a:p>
          <a:p>
            <a:pPr lvl="0"/>
            <a:r>
              <a:rPr lang="cs-CZ" dirty="0"/>
              <a:t>dlouhodobá zátěž </a:t>
            </a:r>
          </a:p>
          <a:p>
            <a:pPr lvl="1"/>
            <a:r>
              <a:rPr lang="cs-CZ" dirty="0"/>
              <a:t>snižuje koncentraci </a:t>
            </a:r>
            <a:r>
              <a:rPr lang="cs-CZ" dirty="0">
                <a:solidFill>
                  <a:srgbClr val="0070C0"/>
                </a:solidFill>
              </a:rPr>
              <a:t>…………………………... </a:t>
            </a:r>
          </a:p>
          <a:p>
            <a:pPr lvl="1"/>
            <a:r>
              <a:rPr lang="cs-CZ" dirty="0"/>
              <a:t>zvyšuje koncentrace </a:t>
            </a:r>
            <a:r>
              <a:rPr lang="cs-CZ" dirty="0">
                <a:solidFill>
                  <a:srgbClr val="0070C0"/>
                </a:solidFill>
              </a:rPr>
              <a:t>……,…………,…………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780" y="3302759"/>
            <a:ext cx="4788898" cy="268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899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 </a:t>
            </a:r>
            <a:br>
              <a:rPr lang="cs-CZ" dirty="0"/>
            </a:br>
            <a:r>
              <a:rPr lang="cs-CZ" dirty="0">
                <a:solidFill>
                  <a:srgbClr val="0070C0"/>
                </a:solidFill>
              </a:rPr>
              <a:t>34. Konzumace alkoholu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Pravidelná konzumace alkoholu zvyšuje aktivitu 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………………………………………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………………………………………………………………………………………. </a:t>
            </a:r>
          </a:p>
          <a:p>
            <a:pPr lvl="0"/>
            <a:r>
              <a:rPr lang="cs-CZ" dirty="0"/>
              <a:t>současně vede k </a:t>
            </a:r>
            <a:r>
              <a:rPr lang="cs-CZ" dirty="0">
                <a:solidFill>
                  <a:srgbClr val="0070C0"/>
                </a:solidFill>
              </a:rPr>
              <a:t>…………………….. a ………………………….. </a:t>
            </a:r>
          </a:p>
          <a:p>
            <a:r>
              <a:rPr lang="cs-CZ" dirty="0"/>
              <a:t>Větší množství alkoholu 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…………………………………………..</a:t>
            </a:r>
          </a:p>
          <a:p>
            <a:r>
              <a:rPr lang="cs-CZ" dirty="0"/>
              <a:t>Mírná opilost 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…………………………………………..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690" y="4814792"/>
            <a:ext cx="4261087" cy="192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319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379" y="365125"/>
            <a:ext cx="11806989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35. Co by měl udělat pacient před odběrem léku?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……………………………………………………………</a:t>
            </a:r>
          </a:p>
          <a:p>
            <a:r>
              <a:rPr lang="cs-CZ" dirty="0"/>
              <a:t>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528709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3. Jaká je příprava pacienta </a:t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dirty="0">
                <a:solidFill>
                  <a:srgbClr val="0070C0"/>
                </a:solidFill>
              </a:rPr>
              <a:t>před odběrem biologického materiálu?</a:t>
            </a:r>
            <a:br>
              <a:rPr lang="cs-CZ" dirty="0">
                <a:solidFill>
                  <a:srgbClr val="0070C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Znázorněte graficky postup při přípravě</a:t>
            </a:r>
          </a:p>
        </p:txBody>
      </p:sp>
    </p:spTree>
    <p:extLst>
      <p:ext uri="{BB962C8B-B14F-4D97-AF65-F5344CB8AC3E}">
        <p14:creationId xmlns:p14="http://schemas.microsoft.com/office/powerpoint/2010/main" val="6589222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36. Vlivy zevního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Některé biochemické parametry mohou být ovlivněny pobytem ve </a:t>
            </a:r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dirty="0"/>
              <a:t>nadmořské výšce</a:t>
            </a:r>
          </a:p>
          <a:p>
            <a:pPr lvl="1"/>
            <a:r>
              <a:rPr lang="cs-CZ" dirty="0"/>
              <a:t>adaptace organismu </a:t>
            </a:r>
            <a:r>
              <a:rPr lang="cs-CZ" b="1" dirty="0">
                <a:solidFill>
                  <a:srgbClr val="0070C0"/>
                </a:solidFill>
              </a:rPr>
              <a:t>……………………….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počtem erytrocytů a s tím související </a:t>
            </a:r>
            <a:r>
              <a:rPr lang="cs-CZ" b="1" dirty="0">
                <a:solidFill>
                  <a:srgbClr val="0070C0"/>
                </a:solidFill>
              </a:rPr>
              <a:t>…………………….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koncentrace hemoglobinu a CRP, 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………………………..</a:t>
            </a:r>
            <a:r>
              <a:rPr lang="cs-CZ" dirty="0"/>
              <a:t>koncentrace kreatininu v moči</a:t>
            </a:r>
          </a:p>
          <a:p>
            <a:pPr lvl="1"/>
            <a:r>
              <a:rPr lang="cs-CZ" dirty="0"/>
              <a:t>odlišná geografická lokalizace a s ní související změny stravovacích návyků</a:t>
            </a:r>
          </a:p>
          <a:p>
            <a:r>
              <a:rPr lang="cs-CZ" dirty="0"/>
              <a:t>Dlouhodobé působení stresu charakteristické pro současný životní styl může vést jednak </a:t>
            </a:r>
          </a:p>
          <a:p>
            <a:pPr lvl="1"/>
            <a:r>
              <a:rPr lang="cs-CZ" dirty="0"/>
              <a:t>k nadměrné, jednak </a:t>
            </a:r>
          </a:p>
          <a:p>
            <a:pPr lvl="1"/>
            <a:r>
              <a:rPr lang="cs-CZ" dirty="0"/>
              <a:t>ke snížené konzumaci potravy, </a:t>
            </a:r>
          </a:p>
          <a:p>
            <a:pPr lvl="1"/>
            <a:r>
              <a:rPr lang="cs-CZ" dirty="0"/>
              <a:t>případně i alkoholu a drog;</a:t>
            </a:r>
          </a:p>
          <a:p>
            <a:r>
              <a:rPr lang="cs-CZ" dirty="0"/>
              <a:t>S tím souvisí popsané změny biochemických </a:t>
            </a:r>
          </a:p>
          <a:p>
            <a:pPr marL="0" indent="0">
              <a:buNone/>
            </a:pPr>
            <a:r>
              <a:rPr lang="cs-CZ" dirty="0"/>
              <a:t>    parametrů.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6770" y="4150316"/>
            <a:ext cx="3898213" cy="259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986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37. Tělesná poloha při odběru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Poloha pacienta při odběru krve ovlivňuje plazmatické koncentrace některých analytů, proto je v rámci dodržení standardních podmínek nutné zajistit polohu pacienta </a:t>
            </a:r>
            <a:r>
              <a:rPr lang="cs-CZ" b="1" dirty="0">
                <a:solidFill>
                  <a:srgbClr val="0070C0"/>
                </a:solidFill>
              </a:rPr>
              <a:t>…………………..</a:t>
            </a:r>
            <a:r>
              <a:rPr lang="cs-CZ" dirty="0"/>
              <a:t>před odběrem i během něj. </a:t>
            </a:r>
          </a:p>
          <a:p>
            <a:r>
              <a:rPr lang="cs-CZ" dirty="0"/>
              <a:t>Ve vzpřímené pozici je koncentrace vysokomolekulárních látek (bílkoviny, enzymy, látky vázané na bílkoviny, hormony) v průměru o </a:t>
            </a:r>
            <a:r>
              <a:rPr lang="cs-CZ" b="1" dirty="0">
                <a:solidFill>
                  <a:srgbClr val="0070C0"/>
                </a:solidFill>
              </a:rPr>
              <a:t>……………</a:t>
            </a:r>
            <a:r>
              <a:rPr lang="cs-CZ" dirty="0"/>
              <a:t> vyšší než v poloze vleže.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909" y="4531057"/>
            <a:ext cx="3496772" cy="232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440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421" y="500062"/>
            <a:ext cx="11193379" cy="1325563"/>
          </a:xfrm>
        </p:spPr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38. Které laboratorní hodnoty jsou u mužů vyšší?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1…………………</a:t>
            </a:r>
          </a:p>
          <a:p>
            <a:r>
              <a:rPr lang="cs-CZ" dirty="0">
                <a:solidFill>
                  <a:srgbClr val="0070C0"/>
                </a:solidFill>
              </a:rPr>
              <a:t>2…………………</a:t>
            </a:r>
          </a:p>
          <a:p>
            <a:r>
              <a:rPr lang="cs-CZ" dirty="0">
                <a:solidFill>
                  <a:srgbClr val="0070C0"/>
                </a:solidFill>
              </a:rPr>
              <a:t>3…………………</a:t>
            </a:r>
          </a:p>
          <a:p>
            <a:r>
              <a:rPr lang="cs-CZ" dirty="0">
                <a:solidFill>
                  <a:srgbClr val="0070C0"/>
                </a:solidFill>
              </a:rPr>
              <a:t>4…………………</a:t>
            </a:r>
          </a:p>
          <a:p>
            <a:r>
              <a:rPr lang="cs-CZ" dirty="0">
                <a:solidFill>
                  <a:srgbClr val="0070C0"/>
                </a:solidFill>
              </a:rPr>
              <a:t>5…………………</a:t>
            </a:r>
          </a:p>
          <a:p>
            <a:r>
              <a:rPr lang="cs-CZ" dirty="0">
                <a:solidFill>
                  <a:srgbClr val="0070C0"/>
                </a:solidFill>
              </a:rPr>
              <a:t>6…………………</a:t>
            </a:r>
          </a:p>
          <a:p>
            <a:r>
              <a:rPr lang="cs-CZ" dirty="0">
                <a:solidFill>
                  <a:srgbClr val="0070C0"/>
                </a:solidFill>
              </a:rPr>
              <a:t>7…………………</a:t>
            </a:r>
          </a:p>
          <a:p>
            <a:r>
              <a:rPr lang="cs-CZ" dirty="0">
                <a:solidFill>
                  <a:srgbClr val="0070C0"/>
                </a:solidFill>
              </a:rPr>
              <a:t>8…………………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7188955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0632" y="365125"/>
            <a:ext cx="11646568" cy="1325563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39. Koncentrace kortizolu, železa, bílkoviny, draslíku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>
                <a:solidFill>
                  <a:srgbClr val="0070C0"/>
                </a:solidFill>
              </a:rPr>
              <a:t>jsou nejvyšší……………………………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7213193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40. V graviditě jsou proteiny akutní fáze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>
                <a:solidFill>
                  <a:srgbClr val="0070C0"/>
                </a:solidFill>
              </a:rPr>
              <a:t>…………………………………………….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3743676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41. Rasa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biochemické parametry nejsou rasou výrazně ovlivněny, určité změny se však mohou vyskytnout v souvislosti s množstvím svalové hmoty (např. černoši mají </a:t>
            </a:r>
            <a:r>
              <a:rPr lang="cs-CZ" dirty="0">
                <a:solidFill>
                  <a:srgbClr val="0070C0"/>
                </a:solidFill>
              </a:rPr>
              <a:t>……………..</a:t>
            </a:r>
            <a:r>
              <a:rPr lang="cs-CZ" dirty="0"/>
              <a:t> aktivitu </a:t>
            </a:r>
            <a:r>
              <a:rPr lang="cs-CZ" dirty="0" err="1"/>
              <a:t>kreatinkinasy</a:t>
            </a:r>
            <a:r>
              <a:rPr lang="cs-CZ" dirty="0"/>
              <a:t> a amylasy).</a:t>
            </a:r>
          </a:p>
        </p:txBody>
      </p:sp>
      <p:pic>
        <p:nvPicPr>
          <p:cNvPr id="4098" name="Picture 2" descr="Lidské rasy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080" y="3469105"/>
            <a:ext cx="6051598" cy="338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120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4. Jaký je rozdíl mezi sérem a plazmou ?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Sérum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Z krve</a:t>
            </a:r>
            <a:r>
              <a:rPr lang="cs-CZ" dirty="0">
                <a:solidFill>
                  <a:srgbClr val="0070C0"/>
                </a:solidFill>
              </a:rPr>
              <a:t>………………………………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Plazma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Z krve</a:t>
            </a:r>
            <a:r>
              <a:rPr lang="cs-CZ" dirty="0">
                <a:solidFill>
                  <a:srgbClr val="0070C0"/>
                </a:solidFill>
              </a:rPr>
              <a:t>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626414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2505" y="365125"/>
            <a:ext cx="11999495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5. Ke každému protisrážlivému přípravku vepište jedno vyšetření, na které se používá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EDTA</a:t>
            </a:r>
          </a:p>
          <a:p>
            <a:r>
              <a:rPr lang="cs-CZ" dirty="0"/>
              <a:t>Heparin</a:t>
            </a:r>
          </a:p>
          <a:p>
            <a:r>
              <a:rPr lang="cs-CZ" dirty="0"/>
              <a:t>Citronan sodný</a:t>
            </a:r>
          </a:p>
          <a:p>
            <a:r>
              <a:rPr lang="cs-CZ" dirty="0"/>
              <a:t>Oxaláty</a:t>
            </a:r>
          </a:p>
        </p:txBody>
      </p:sp>
    </p:spTree>
    <p:extLst>
      <p:ext uri="{BB962C8B-B14F-4D97-AF65-F5344CB8AC3E}">
        <p14:creationId xmlns:p14="http://schemas.microsoft.com/office/powerpoint/2010/main" val="302668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6. Doplňte protisrážlivé prostředky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…………………………………..inhibuje přeměnu protrombinu na trombin</a:t>
            </a:r>
          </a:p>
          <a:p>
            <a:r>
              <a:rPr lang="cs-CZ" dirty="0"/>
              <a:t>……………………..snižují hematokrit</a:t>
            </a:r>
          </a:p>
          <a:p>
            <a:r>
              <a:rPr lang="cs-CZ" dirty="0"/>
              <a:t>………………………se používá při vyšetření krve a sedimentaci</a:t>
            </a:r>
          </a:p>
          <a:p>
            <a:r>
              <a:rPr lang="cs-CZ" dirty="0"/>
              <a:t>……………………. se používá pro stanovení hematokritu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0556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7. Na předchozím snímku byly uvedené dvě konzervační látky, které po přidání ke krvi zabraňují glykolýze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…………………….sodný</a:t>
            </a:r>
          </a:p>
          <a:p>
            <a:r>
              <a:rPr lang="cs-CZ" dirty="0"/>
              <a:t>…………………….acetát</a:t>
            </a:r>
          </a:p>
        </p:txBody>
      </p:sp>
    </p:spTree>
    <p:extLst>
      <p:ext uri="{BB962C8B-B14F-4D97-AF65-F5344CB8AC3E}">
        <p14:creationId xmlns:p14="http://schemas.microsoft.com/office/powerpoint/2010/main" val="3671978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784" y="365125"/>
            <a:ext cx="12130216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8. Popište nebo nakreslete postup při odběru žilní krve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2422" y="1825625"/>
            <a:ext cx="11732740" cy="4351338"/>
          </a:xfrm>
        </p:spPr>
        <p:txBody>
          <a:bodyPr>
            <a:normAutofit/>
          </a:bodyPr>
          <a:lstStyle/>
          <a:p>
            <a:r>
              <a:rPr lang="cs-CZ" dirty="0"/>
              <a:t>Před odběrem musí být vyplněná………………a označená…………….…………………….</a:t>
            </a:r>
          </a:p>
          <a:p>
            <a:r>
              <a:rPr lang="cs-CZ" dirty="0"/>
              <a:t>Nejčastěji se odebírá z …………………………………………………………………………….………</a:t>
            </a:r>
          </a:p>
          <a:p>
            <a:r>
              <a:rPr lang="cs-CZ" dirty="0"/>
              <a:t>Před odběrem zjistit………………………………..……………………………………….……………..</a:t>
            </a:r>
          </a:p>
          <a:p>
            <a:r>
              <a:rPr lang="cs-CZ" dirty="0"/>
              <a:t>Pacient zaujme polohu…………………………………………………………………………………….</a:t>
            </a:r>
          </a:p>
          <a:p>
            <a:r>
              <a:rPr lang="cs-CZ" dirty="0"/>
              <a:t>Obvykle se používají odběrové systémy………………………………..………………….……..</a:t>
            </a:r>
          </a:p>
          <a:p>
            <a:r>
              <a:rPr lang="cs-CZ" dirty="0"/>
              <a:t>Zátky zkumavek se barevně značí podle………………………………………………….……….</a:t>
            </a:r>
          </a:p>
          <a:p>
            <a:r>
              <a:rPr lang="cs-CZ" dirty="0"/>
              <a:t>Na každé zkumavce je označená…………………………..………………………………….……..</a:t>
            </a:r>
          </a:p>
          <a:p>
            <a:r>
              <a:rPr lang="cs-CZ" dirty="0"/>
              <a:t>Při odběru nesrážlivé krve je třeba odebrat……………………………..………………………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642573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2163</Words>
  <Application>Microsoft Office PowerPoint</Application>
  <PresentationFormat>Širokoúhlá obrazovka</PresentationFormat>
  <Paragraphs>325</Paragraphs>
  <Slides>45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Motiv Office</vt:lpstr>
      <vt:lpstr>Biochemie</vt:lpstr>
      <vt:lpstr>1. Vysvětlete pojem</vt:lpstr>
      <vt:lpstr>   2. Jaká je příprava pacienta před odběrem biologického materiálu?   </vt:lpstr>
      <vt:lpstr>3. Jaká je příprava pacienta  před odběrem biologického materiálu? </vt:lpstr>
      <vt:lpstr>4. Jaký je rozdíl mezi sérem a plazmou ?</vt:lpstr>
      <vt:lpstr>5. Ke každému protisrážlivému přípravku vepište jedno vyšetření, na které se používá</vt:lpstr>
      <vt:lpstr>6. Doplňte protisrážlivé prostředky</vt:lpstr>
      <vt:lpstr>7. Na předchozím snímku byly uvedené dvě konzervační látky, které po přidání ke krvi zabraňují glykolýze</vt:lpstr>
      <vt:lpstr>8. Popište nebo nakreslete postup při odběru žilní krve</vt:lpstr>
      <vt:lpstr>9. Jaké barvy zkumavek a jaká antikoagulans se používají pro stanovení</vt:lpstr>
      <vt:lpstr>10. Jak se provádí odběr venózní krve?</vt:lpstr>
      <vt:lpstr>11. Pořadí při vícenásobném odběru: doplňte  odběry</vt:lpstr>
      <vt:lpstr>12. Jak se provádí odběr arteriální krve?</vt:lpstr>
      <vt:lpstr>13. Jak se provádí odběr kapilární krve?</vt:lpstr>
      <vt:lpstr>14. Typ krve</vt:lpstr>
      <vt:lpstr>15. Co ovlivňuje složení odebrané krve?</vt:lpstr>
      <vt:lpstr>16. Co ovlivňuje hemolýzu?</vt:lpstr>
      <vt:lpstr>17. Co ovlivňuje složení odebrané krve?</vt:lpstr>
      <vt:lpstr>15. Co ovlivňuje složení odebrané krve?</vt:lpstr>
      <vt:lpstr>16. Co ovlivňuje hemolýzu?</vt:lpstr>
      <vt:lpstr>17. Co ovlivňuje složení odebrané krve?</vt:lpstr>
      <vt:lpstr>20. Jak se nazývá odběr plodové vody</vt:lpstr>
      <vt:lpstr>21. Odběr mozkomíšního moku</vt:lpstr>
      <vt:lpstr>22. Které tkáně/ tekutiny se  diagnosticky odebírají?</vt:lpstr>
      <vt:lpstr>23. Jak se přepravuje biologický materiál do laboratoře?</vt:lpstr>
      <vt:lpstr>24. Vysvětlete pojmy</vt:lpstr>
      <vt:lpstr>25. Kdy jsou biochemická vyšetření indikována?</vt:lpstr>
      <vt:lpstr>26. Co je cílem screeningového vyšetření?</vt:lpstr>
      <vt:lpstr>  27. Jaké soubory vyšetření se používají ke stanovení dg.?</vt:lpstr>
      <vt:lpstr>27. Jaká vyšetření patří do diabetického souboru ?</vt:lpstr>
      <vt:lpstr>28. Které faktory ovlivňují biochemické hodnoty? </vt:lpstr>
      <vt:lpstr>29. Kdy se provádí odběr krve pro dg. účel?</vt:lpstr>
      <vt:lpstr>30. Vysvětlete pojmy</vt:lpstr>
      <vt:lpstr>31. Doplňte </vt:lpstr>
      <vt:lpstr>31. Níže uvedené hodnoty mění………………</vt:lpstr>
      <vt:lpstr>32. Jaké hodnoty jsou zvýšené u kuřáků? </vt:lpstr>
      <vt:lpstr>33. Fyzická aktivita</vt:lpstr>
      <vt:lpstr>  34. Konzumace alkoholu </vt:lpstr>
      <vt:lpstr>35. Co by měl udělat pacient před odběrem léku?</vt:lpstr>
      <vt:lpstr>36. Vlivy zevního prostředí</vt:lpstr>
      <vt:lpstr>37. Tělesná poloha při odběru</vt:lpstr>
      <vt:lpstr>38. Které laboratorní hodnoty jsou u mužů vyšší?</vt:lpstr>
      <vt:lpstr>39. Koncentrace kortizolu, železa, bílkoviny, draslíku </vt:lpstr>
      <vt:lpstr>40. V graviditě jsou proteiny akutní fáze  </vt:lpstr>
      <vt:lpstr>41. Rasa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Nejedlá Marie</dc:creator>
  <cp:lastModifiedBy>Nejedlá Marie</cp:lastModifiedBy>
  <cp:revision>4</cp:revision>
  <dcterms:created xsi:type="dcterms:W3CDTF">2024-09-18T09:58:40Z</dcterms:created>
  <dcterms:modified xsi:type="dcterms:W3CDTF">2024-09-18T11:18:03Z</dcterms:modified>
</cp:coreProperties>
</file>