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5"/>
  </p:notesMasterIdLst>
  <p:sldIdLst>
    <p:sldId id="408" r:id="rId2"/>
    <p:sldId id="317" r:id="rId3"/>
    <p:sldId id="494" r:id="rId4"/>
    <p:sldId id="318" r:id="rId5"/>
    <p:sldId id="495" r:id="rId6"/>
    <p:sldId id="563" r:id="rId7"/>
    <p:sldId id="412" r:id="rId8"/>
    <p:sldId id="564" r:id="rId9"/>
    <p:sldId id="496" r:id="rId10"/>
    <p:sldId id="497" r:id="rId11"/>
    <p:sldId id="498" r:id="rId12"/>
    <p:sldId id="500" r:id="rId13"/>
    <p:sldId id="565" r:id="rId14"/>
    <p:sldId id="501" r:id="rId15"/>
    <p:sldId id="499" r:id="rId16"/>
    <p:sldId id="566" r:id="rId17"/>
    <p:sldId id="319" r:id="rId18"/>
    <p:sldId id="502" r:id="rId19"/>
    <p:sldId id="320" r:id="rId20"/>
    <p:sldId id="567" r:id="rId21"/>
    <p:sldId id="503" r:id="rId22"/>
    <p:sldId id="504" r:id="rId23"/>
    <p:sldId id="505" r:id="rId24"/>
    <p:sldId id="321" r:id="rId25"/>
    <p:sldId id="322" r:id="rId26"/>
    <p:sldId id="323" r:id="rId27"/>
    <p:sldId id="324" r:id="rId28"/>
    <p:sldId id="506" r:id="rId29"/>
    <p:sldId id="511" r:id="rId30"/>
    <p:sldId id="326" r:id="rId31"/>
    <p:sldId id="430" r:id="rId32"/>
    <p:sldId id="325" r:id="rId33"/>
    <p:sldId id="340" r:id="rId34"/>
    <p:sldId id="338" r:id="rId35"/>
    <p:sldId id="570" r:id="rId36"/>
    <p:sldId id="339" r:id="rId37"/>
    <p:sldId id="507" r:id="rId38"/>
    <p:sldId id="509" r:id="rId39"/>
    <p:sldId id="327" r:id="rId40"/>
    <p:sldId id="328" r:id="rId41"/>
    <p:sldId id="329" r:id="rId42"/>
    <p:sldId id="330" r:id="rId43"/>
    <p:sldId id="331" r:id="rId44"/>
    <p:sldId id="332" r:id="rId45"/>
    <p:sldId id="568" r:id="rId46"/>
    <p:sldId id="333" r:id="rId47"/>
    <p:sldId id="508" r:id="rId48"/>
    <p:sldId id="334" r:id="rId49"/>
    <p:sldId id="335" r:id="rId50"/>
    <p:sldId id="336" r:id="rId51"/>
    <p:sldId id="569" r:id="rId52"/>
    <p:sldId id="510" r:id="rId53"/>
    <p:sldId id="337" r:id="rId54"/>
    <p:sldId id="341" r:id="rId55"/>
    <p:sldId id="512" r:id="rId56"/>
    <p:sldId id="513" r:id="rId57"/>
    <p:sldId id="571" r:id="rId58"/>
    <p:sldId id="342" r:id="rId59"/>
    <p:sldId id="572" r:id="rId60"/>
    <p:sldId id="343" r:id="rId61"/>
    <p:sldId id="344" r:id="rId62"/>
    <p:sldId id="573" r:id="rId63"/>
    <p:sldId id="431" r:id="rId64"/>
    <p:sldId id="345" r:id="rId65"/>
    <p:sldId id="574" r:id="rId66"/>
    <p:sldId id="346" r:id="rId67"/>
    <p:sldId id="514" r:id="rId68"/>
    <p:sldId id="347" r:id="rId69"/>
    <p:sldId id="348" r:id="rId70"/>
    <p:sldId id="349" r:id="rId71"/>
    <p:sldId id="575" r:id="rId72"/>
    <p:sldId id="515" r:id="rId73"/>
    <p:sldId id="350" r:id="rId74"/>
    <p:sldId id="576" r:id="rId75"/>
    <p:sldId id="351" r:id="rId76"/>
    <p:sldId id="577" r:id="rId77"/>
    <p:sldId id="352" r:id="rId78"/>
    <p:sldId id="516" r:id="rId79"/>
    <p:sldId id="353" r:id="rId80"/>
    <p:sldId id="517" r:id="rId81"/>
    <p:sldId id="354" r:id="rId82"/>
    <p:sldId id="518" r:id="rId83"/>
    <p:sldId id="519" r:id="rId84"/>
    <p:sldId id="356" r:id="rId85"/>
    <p:sldId id="578" r:id="rId86"/>
    <p:sldId id="579" r:id="rId87"/>
    <p:sldId id="580" r:id="rId88"/>
    <p:sldId id="582" r:id="rId89"/>
    <p:sldId id="357" r:id="rId90"/>
    <p:sldId id="520" r:id="rId91"/>
    <p:sldId id="581" r:id="rId92"/>
    <p:sldId id="521" r:id="rId93"/>
    <p:sldId id="522" r:id="rId94"/>
    <p:sldId id="583" r:id="rId95"/>
    <p:sldId id="524" r:id="rId96"/>
    <p:sldId id="525" r:id="rId97"/>
    <p:sldId id="526" r:id="rId98"/>
    <p:sldId id="358" r:id="rId99"/>
    <p:sldId id="532" r:id="rId100"/>
    <p:sldId id="359" r:id="rId101"/>
    <p:sldId id="528" r:id="rId102"/>
    <p:sldId id="360" r:id="rId103"/>
    <p:sldId id="584" r:id="rId104"/>
    <p:sldId id="361" r:id="rId105"/>
    <p:sldId id="529" r:id="rId106"/>
    <p:sldId id="530" r:id="rId107"/>
    <p:sldId id="531" r:id="rId108"/>
    <p:sldId id="585" r:id="rId109"/>
    <p:sldId id="362" r:id="rId110"/>
    <p:sldId id="586" r:id="rId111"/>
    <p:sldId id="363" r:id="rId112"/>
    <p:sldId id="364" r:id="rId113"/>
    <p:sldId id="365" r:id="rId114"/>
    <p:sldId id="587" r:id="rId115"/>
    <p:sldId id="533" r:id="rId116"/>
    <p:sldId id="367" r:id="rId117"/>
    <p:sldId id="368" r:id="rId118"/>
    <p:sldId id="369" r:id="rId119"/>
    <p:sldId id="370" r:id="rId120"/>
    <p:sldId id="536" r:id="rId121"/>
    <p:sldId id="535" r:id="rId122"/>
    <p:sldId id="538" r:id="rId123"/>
    <p:sldId id="371" r:id="rId124"/>
    <p:sldId id="537" r:id="rId125"/>
    <p:sldId id="539" r:id="rId126"/>
    <p:sldId id="588" r:id="rId127"/>
    <p:sldId id="377" r:id="rId128"/>
    <p:sldId id="378" r:id="rId129"/>
    <p:sldId id="373" r:id="rId130"/>
    <p:sldId id="372" r:id="rId131"/>
    <p:sldId id="374" r:id="rId132"/>
    <p:sldId id="375" r:id="rId133"/>
    <p:sldId id="534" r:id="rId134"/>
    <p:sldId id="589" r:id="rId135"/>
    <p:sldId id="366" r:id="rId136"/>
    <p:sldId id="379" r:id="rId137"/>
    <p:sldId id="380" r:id="rId138"/>
    <p:sldId id="381" r:id="rId139"/>
    <p:sldId id="414" r:id="rId140"/>
    <p:sldId id="413" r:id="rId141"/>
    <p:sldId id="382" r:id="rId142"/>
    <p:sldId id="383" r:id="rId143"/>
    <p:sldId id="384" r:id="rId14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39C1C-9C3B-4CA2-A723-9E2D0312A9B0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2D00D-4ED8-4504-A7C6-696CDB54E4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8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561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85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6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88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50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60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2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46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3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42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14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D8C05-23B8-4F8B-AE5A-44DD891A0ED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86A3-F890-4EA1-99E9-7E45941586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0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www.youtube.com/watch?v=ozdO1mLXBQ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udiumbiochemie.cz/prirodni_latky_enzymy.html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biochemie.cz/prirodni_latky_enzymy.html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www.studiumbiochemie.cz/prirodni_latky_enzym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ikiskripta.eu/w/Lakt%C3%A1t#/media/Soubor:Cori_Cycle.SVG" TargetMode="Externa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umbiochemie.cz/prirodni_latky_enzymy.html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Hydrol%C3%A1za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market.cz/nase-novinky/proc-je-dulezite-mit-spravny-pomer-omega-3-a-6/" TargetMode="Externa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Hydrogenuhli%C4%8Ditanov%C3%BD_pufr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Hemoglobin_jako_pufr" TargetMode="Externa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Fosf%C3%A1tov%C3%BD_pufr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Proteinov%C3%BD_pufra%C4%8Dn%C3%AD_syst%C3%A9m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market.cz/nase-novinky/proc-je-dulezite-mit-spravny-pomer-omega-3-a-6/" TargetMode="Externa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Elektronov%C3%BD_transportn%C3%AD_%C5%99et%C4%9Bzec" TargetMode="External"/><Relationship Id="rId13" Type="http://schemas.openxmlformats.org/officeDocument/2006/relationships/hyperlink" Target="https://cs.wikipedia.org/wiki/Eukaryota" TargetMode="External"/><Relationship Id="rId18" Type="http://schemas.openxmlformats.org/officeDocument/2006/relationships/hyperlink" Target="https://cs.wikipedia.org/wiki/Oxidoredukt%C3%A1za" TargetMode="External"/><Relationship Id="rId3" Type="http://schemas.openxmlformats.org/officeDocument/2006/relationships/hyperlink" Target="https://cs.wikipedia.org/wiki/Dehydrogenace" TargetMode="External"/><Relationship Id="rId7" Type="http://schemas.openxmlformats.org/officeDocument/2006/relationships/hyperlink" Target="https://cs.wikipedia.org/wiki/Vod%C3%ADk" TargetMode="External"/><Relationship Id="rId12" Type="http://schemas.openxmlformats.org/officeDocument/2006/relationships/hyperlink" Target="https://cs.wikipedia.org/wiki/Prokaryota" TargetMode="External"/><Relationship Id="rId17" Type="http://schemas.openxmlformats.org/officeDocument/2006/relationships/hyperlink" Target="https://cs.wikipedia.org/wiki/Nikotinamidadenindinukleotid" TargetMode="External"/><Relationship Id="rId2" Type="http://schemas.openxmlformats.org/officeDocument/2006/relationships/hyperlink" Target="https://cs.wikipedia.org/wiki/Citr%C3%A1tov%C3%BD_cyklus" TargetMode="External"/><Relationship Id="rId16" Type="http://schemas.openxmlformats.org/officeDocument/2006/relationships/hyperlink" Target="https://cs.wikipedia.org/wiki/Mastn%C3%A1_kysel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Elektron" TargetMode="External"/><Relationship Id="rId11" Type="http://schemas.openxmlformats.org/officeDocument/2006/relationships/hyperlink" Target="https://cs.wikipedia.org/wiki/Flavinadenindinukleotid#cite_note-2" TargetMode="External"/><Relationship Id="rId5" Type="http://schemas.openxmlformats.org/officeDocument/2006/relationships/hyperlink" Target="https://cs.wikipedia.org/wiki/Fumar%C3%A1t" TargetMode="External"/><Relationship Id="rId15" Type="http://schemas.openxmlformats.org/officeDocument/2006/relationships/hyperlink" Target="https://cs.wikipedia.org/wiki/Fosforylace" TargetMode="External"/><Relationship Id="rId10" Type="http://schemas.openxmlformats.org/officeDocument/2006/relationships/hyperlink" Target="https://cs.wikipedia.org/wiki/Adenosintrifosf%C3%A1t" TargetMode="External"/><Relationship Id="rId19" Type="http://schemas.openxmlformats.org/officeDocument/2006/relationships/image" Target="../media/image77.jpeg"/><Relationship Id="rId4" Type="http://schemas.openxmlformats.org/officeDocument/2006/relationships/hyperlink" Target="https://cs.wikipedia.org/wiki/Sukcin%C3%A1t" TargetMode="External"/><Relationship Id="rId9" Type="http://schemas.openxmlformats.org/officeDocument/2006/relationships/hyperlink" Target="https://cs.wikipedia.org/wiki/D%C3%BDchac%C3%AD_%C5%99et%C4%9Bzec" TargetMode="External"/><Relationship Id="rId14" Type="http://schemas.openxmlformats.org/officeDocument/2006/relationships/hyperlink" Target="https://cs.wikipedia.org/wiki/Metabolismus" TargetMode="Externa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spirulina.pl/zdrowie/cholesterol-czym-jest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rulina.pl/orzechy/orzechy-wloskie-jak-wplywaja-na-zdrowie-i-urode.html" TargetMode="External"/><Relationship Id="rId7" Type="http://schemas.openxmlformats.org/officeDocument/2006/relationships/hyperlink" Target="https://www.spirulina.pl/wskazowki-zdrowotne/soja-superzywnosc-ktora-smakuje-tym-czym-chcesz.html" TargetMode="External"/><Relationship Id="rId2" Type="http://schemas.openxmlformats.org/officeDocument/2006/relationships/hyperlink" Target="https://www.spirulina.pl/orzechy/orzechy-arachidowe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pirulina.pl/owoce-morza/owoce-morza-dlaczego-warto-je-jesc.html" TargetMode="External"/><Relationship Id="rId5" Type="http://schemas.openxmlformats.org/officeDocument/2006/relationships/hyperlink" Target="https://www.spirulina.pl/zdrowie/ryby-rodzaje-i-wplyw-na-zdrowie.html" TargetMode="External"/><Relationship Id="rId4" Type="http://schemas.openxmlformats.org/officeDocument/2006/relationships/hyperlink" Target="https://www.spirulina.pl/zdrowie/jajka-co-w-sobie-kryja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is.muni.cz/el/pharm/podzim2019/FDFPB_FAF/um/5_lipidy_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is.muni.cz/el/pharm/podzim2019/FDFPB_FAF/um/5_lipidy_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el/pharm/podzim2019/FDFPB_FAF/um/5_lipidy_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Mastn%C3%A9_kyseliny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Mastn%C3%A9_kyseliny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f.upol.cz/fileadmin/userdata/PrF/katedry/biochemie/Dokumenty/Materialy_k_vyuce/KBC-BCHC_6_Identifikace_a_vlastnosti_aminokyselin.pdf" TargetMode="External"/><Relationship Id="rId2" Type="http://schemas.openxmlformats.org/officeDocument/2006/relationships/hyperlink" Target="https://cs.wikipedia.org/wiki/Aminokyselina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enus.cz/clanky/P/peptidova-vazba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lenus.cz/clanky/P/peptidova-vazba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scht.cz/popularizace/doktorandi-pisou/antimikrobialni-peptidy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scht.cz/popularizace/doktorandi-pisou/antimikrobialni-peptidy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zdravi.euro.cz/clanky/fenylketonurie-dieta-a-dusledk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B%C3%ADlkovina" TargetMode="External"/><Relationship Id="rId2" Type="http://schemas.openxmlformats.org/officeDocument/2006/relationships/hyperlink" Target="https://cs.wikipedia.org/wiki/Relativn%C3%AD_molekulov%C3%A1_hmotnos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wvTv8TqWC48?si=BUyV3-s-0v3VezfK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wlwtY4kuUQ?si=SPRW1JHL6ITM8mkg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umbiochemie.cz/travicisoustava.html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youtu.be/x-UpE_2KVtg?si=OntXESivmiGONIP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youtu.be/x-UpE_2KVtg?si=OntXESivmiGONIPI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5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52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Elektrofor%C3%A9za_b%C3%ADlkovin_v_s%C3%A9ru" TargetMode="External"/><Relationship Id="rId2" Type="http://schemas.openxmlformats.org/officeDocument/2006/relationships/hyperlink" Target="https://www.wikiskripta.eu/w/P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ww.wikiskripta.eu/w/Elektrofor%C3%A9za_b%C3%ADlkovin_v_s%C3%A9ru" TargetMode="Externa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UXKQBknYQo?si=ZgQnyJUa7VaJdCQA" TargetMode="External"/><Relationship Id="rId2" Type="http://schemas.openxmlformats.org/officeDocument/2006/relationships/hyperlink" Target="https://youtu.be/NL1usCc0n38?si=9iduTn8n6HIoH1m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kiskripta.eu/w/Denzitometrie" TargetMode="External"/><Relationship Id="rId5" Type="http://schemas.openxmlformats.org/officeDocument/2006/relationships/hyperlink" Target="https://www.wikiskripta.eu/w/Alkohol" TargetMode="External"/><Relationship Id="rId4" Type="http://schemas.openxmlformats.org/officeDocument/2006/relationships/hyperlink" Target="https://youtu.be/ZDZUAleWX78?si=TU9__qwBfggVyE86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UXKQBknYQo?si=ZgQnyJUa7VaJdCQA" TargetMode="External"/><Relationship Id="rId2" Type="http://schemas.openxmlformats.org/officeDocument/2006/relationships/hyperlink" Target="https://youtu.be/NL1usCc0n38?si=9iduTn8n6HIoH1m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ZDZUAleWX78?si=TU9__qwBfggVyE86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Elektrofor%C3%A9za_b%C3%ADlkovin_v_s%C3%A9ru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7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Biochemie 3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Vysoká škola zdravotnická, Praha</a:t>
            </a:r>
          </a:p>
          <a:p>
            <a:r>
              <a:rPr lang="cs-CZ" dirty="0"/>
              <a:t>Obor: </a:t>
            </a:r>
          </a:p>
          <a:p>
            <a:r>
              <a:rPr lang="cs-CZ" dirty="0"/>
              <a:t>Všeobecná sestra</a:t>
            </a:r>
          </a:p>
          <a:p>
            <a:r>
              <a:rPr lang="cs-CZ" dirty="0"/>
              <a:t>Porodní asistentka</a:t>
            </a:r>
          </a:p>
          <a:p>
            <a:r>
              <a:rPr lang="cs-CZ" dirty="0"/>
              <a:t>Zdravotnický záchranář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286659"/>
            <a:ext cx="2918298" cy="30648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466933"/>
            <a:ext cx="3832698" cy="2153489"/>
          </a:xfrm>
          <a:prstGeom prst="rect">
            <a:avLst/>
          </a:prstGeom>
        </p:spPr>
      </p:pic>
      <p:pic>
        <p:nvPicPr>
          <p:cNvPr id="1030" name="Picture 6" descr="Cholesterol - BodyLove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4418317"/>
            <a:ext cx="4319081" cy="2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krotí chutě, vybudují svaly. Proč potřebujeme bílkoviny -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4272696"/>
            <a:ext cx="3923489" cy="2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74. Uveďte 5 zdrojů mastných kyselin</a:t>
            </a:r>
            <a:br>
              <a:rPr lang="cs-CZ" sz="4000" b="1" dirty="0">
                <a:solidFill>
                  <a:srgbClr val="0070C0"/>
                </a:solidFill>
              </a:rPr>
            </a:b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1062272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408" y="958683"/>
            <a:ext cx="12074013" cy="1325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 čemu slouží enzymy?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/>
              <a:t>https://youtu.be/yk14dOOvwMk?si=kPRIT2ohiCqGBry-</a:t>
            </a:r>
            <a:br>
              <a:rPr lang="cs-CZ" dirty="0"/>
            </a:br>
            <a:r>
              <a:rPr lang="cs-CZ" dirty="0">
                <a:hlinkClick r:id="rId2"/>
              </a:rPr>
              <a:t>https://www.youtube.com/watch?v=ozdO1mLXBQE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4"/>
            <a:ext cx="12191999" cy="4671429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Enzymy</a:t>
            </a:r>
            <a:r>
              <a:rPr lang="cs-CZ" dirty="0"/>
              <a:t> jsou součástí všech živých systémů a slouží v nich jako </a:t>
            </a:r>
            <a:r>
              <a:rPr lang="cs-CZ" b="1" dirty="0"/>
              <a:t>biokatalyzátory</a:t>
            </a:r>
            <a:r>
              <a:rPr lang="cs-CZ" dirty="0"/>
              <a:t> urychlující chemické reakce. </a:t>
            </a:r>
          </a:p>
          <a:p>
            <a:pPr lvl="0"/>
            <a:r>
              <a:rPr lang="cs-CZ" dirty="0"/>
              <a:t>Při </a:t>
            </a:r>
            <a:r>
              <a:rPr lang="cs-CZ" dirty="0">
                <a:solidFill>
                  <a:srgbClr val="FF0000"/>
                </a:solidFill>
              </a:rPr>
              <a:t>enzym</a:t>
            </a:r>
            <a:r>
              <a:rPr lang="cs-CZ" dirty="0"/>
              <a:t>atických reakcích se </a:t>
            </a:r>
            <a:r>
              <a:rPr lang="cs-CZ" dirty="0">
                <a:solidFill>
                  <a:srgbClr val="00B050"/>
                </a:solidFill>
              </a:rPr>
              <a:t>substrát (nebo několik substrátů</a:t>
            </a:r>
            <a:r>
              <a:rPr lang="cs-CZ" dirty="0"/>
              <a:t>) přeměňuje na </a:t>
            </a:r>
            <a:r>
              <a:rPr lang="cs-CZ" dirty="0">
                <a:solidFill>
                  <a:srgbClr val="3333CC"/>
                </a:solidFill>
              </a:rPr>
              <a:t>produkt</a:t>
            </a:r>
            <a:r>
              <a:rPr lang="cs-CZ" dirty="0"/>
              <a:t>.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Enzymy</a:t>
            </a:r>
            <a:r>
              <a:rPr lang="cs-CZ" dirty="0"/>
              <a:t> jsou </a:t>
            </a:r>
          </a:p>
          <a:p>
            <a:pPr lvl="1"/>
            <a:r>
              <a:rPr lang="cs-CZ" b="1" dirty="0"/>
              <a:t>druhově </a:t>
            </a:r>
            <a:r>
              <a:rPr lang="cs-CZ" dirty="0"/>
              <a:t>(každý biologický druh má své vlastní </a:t>
            </a:r>
            <a:r>
              <a:rPr lang="cs-CZ" dirty="0">
                <a:solidFill>
                  <a:srgbClr val="FF0000"/>
                </a:solidFill>
              </a:rPr>
              <a:t>enzymy</a:t>
            </a:r>
            <a:r>
              <a:rPr lang="cs-CZ" dirty="0"/>
              <a:t>), </a:t>
            </a:r>
          </a:p>
          <a:p>
            <a:pPr lvl="1"/>
            <a:r>
              <a:rPr lang="cs-CZ" b="1" dirty="0"/>
              <a:t>účinkově</a:t>
            </a:r>
            <a:r>
              <a:rPr lang="cs-CZ" dirty="0"/>
              <a:t> (každá biochemická reakce má svůj </a:t>
            </a:r>
            <a:r>
              <a:rPr lang="cs-CZ" dirty="0">
                <a:solidFill>
                  <a:srgbClr val="FF0000"/>
                </a:solidFill>
              </a:rPr>
              <a:t>enzym</a:t>
            </a:r>
            <a:r>
              <a:rPr lang="cs-CZ" b="1" dirty="0"/>
              <a:t> </a:t>
            </a:r>
            <a:r>
              <a:rPr lang="cs-CZ" dirty="0"/>
              <a:t>a</a:t>
            </a:r>
            <a:r>
              <a:rPr lang="cs-CZ" b="1" dirty="0"/>
              <a:t> </a:t>
            </a:r>
            <a:endParaRPr lang="cs-CZ" dirty="0"/>
          </a:p>
          <a:p>
            <a:pPr lvl="1"/>
            <a:r>
              <a:rPr lang="cs-CZ" b="1" dirty="0"/>
              <a:t>substrátově specifické </a:t>
            </a:r>
            <a:r>
              <a:rPr lang="cs-CZ" dirty="0"/>
              <a:t>(každý </a:t>
            </a:r>
            <a:r>
              <a:rPr lang="cs-CZ" dirty="0">
                <a:solidFill>
                  <a:srgbClr val="00B050"/>
                </a:solidFill>
              </a:rPr>
              <a:t>substrát</a:t>
            </a:r>
            <a:r>
              <a:rPr lang="cs-CZ" dirty="0"/>
              <a:t> má svůj </a:t>
            </a:r>
            <a:r>
              <a:rPr lang="cs-CZ" dirty="0">
                <a:solidFill>
                  <a:srgbClr val="FF0000"/>
                </a:solidFill>
              </a:rPr>
              <a:t>enzym</a:t>
            </a:r>
            <a:r>
              <a:rPr lang="cs-CZ" dirty="0"/>
              <a:t>). </a:t>
            </a:r>
          </a:p>
          <a:p>
            <a:pPr marL="0" indent="0">
              <a:buNone/>
            </a:pPr>
            <a:r>
              <a:rPr lang="cs-CZ" dirty="0"/>
              <a:t>Předností </a:t>
            </a:r>
            <a:r>
              <a:rPr lang="cs-CZ" dirty="0">
                <a:solidFill>
                  <a:srgbClr val="FF0000"/>
                </a:solidFill>
              </a:rPr>
              <a:t>enzymů </a:t>
            </a:r>
            <a:r>
              <a:rPr lang="cs-CZ" dirty="0"/>
              <a:t>jako katalyzátorů biochemických reakcí je jejich schopnost fungovat při nízké reakční teplotě (20–40 °C) a možnost snadné regulace jejich účinku a to i na několika úrovních.</a:t>
            </a:r>
          </a:p>
          <a:p>
            <a:r>
              <a:rPr lang="cs-CZ" dirty="0"/>
              <a:t>Podle místa působení můžeme </a:t>
            </a:r>
            <a:r>
              <a:rPr lang="cs-CZ" dirty="0">
                <a:solidFill>
                  <a:srgbClr val="FF0000"/>
                </a:solidFill>
              </a:rPr>
              <a:t>enzymy</a:t>
            </a:r>
            <a:r>
              <a:rPr lang="cs-CZ" dirty="0"/>
              <a:t> rozdělit na </a:t>
            </a:r>
            <a:r>
              <a:rPr lang="cs-CZ" b="1" dirty="0"/>
              <a:t>intracelulární</a:t>
            </a:r>
            <a:r>
              <a:rPr lang="cs-CZ" dirty="0"/>
              <a:t> a </a:t>
            </a:r>
            <a:r>
              <a:rPr lang="cs-CZ" b="1" dirty="0"/>
              <a:t>extracelulární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Většina </a:t>
            </a:r>
            <a:r>
              <a:rPr lang="cs-CZ" dirty="0">
                <a:solidFill>
                  <a:srgbClr val="FF0000"/>
                </a:solidFill>
              </a:rPr>
              <a:t>enzymů</a:t>
            </a:r>
            <a:r>
              <a:rPr lang="cs-CZ" dirty="0"/>
              <a:t> působí uvnitř buňky, ve které vznikly; </a:t>
            </a:r>
          </a:p>
          <a:p>
            <a:pPr lvl="1"/>
            <a:r>
              <a:rPr lang="cs-CZ" dirty="0"/>
              <a:t>extracelulární </a:t>
            </a:r>
            <a:r>
              <a:rPr lang="cs-CZ" dirty="0">
                <a:solidFill>
                  <a:srgbClr val="FF0000"/>
                </a:solidFill>
              </a:rPr>
              <a:t>enzymy</a:t>
            </a:r>
            <a:r>
              <a:rPr lang="cs-CZ" dirty="0"/>
              <a:t> jsou z buněk vylučovány do tělních tekutin (krev, trávicí šťávy).  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042484" y="5614737"/>
            <a:ext cx="5037221" cy="12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985" y="2983833"/>
            <a:ext cx="4286752" cy="123524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82048" y="6488668"/>
            <a:ext cx="6065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http://www.studiumbiochemie.cz/prirodni_latky_enzymy.html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6867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408" y="958683"/>
            <a:ext cx="12074013" cy="1325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105. K čemu slouží enzymy?</a:t>
            </a:r>
            <a:br>
              <a:rPr lang="cs-CZ" b="1" dirty="0">
                <a:solidFill>
                  <a:srgbClr val="0070C0"/>
                </a:solidFill>
              </a:rPr>
            </a:br>
            <a:br>
              <a:rPr lang="cs-CZ" b="1" dirty="0">
                <a:solidFill>
                  <a:srgbClr val="0070C0"/>
                </a:solidFill>
              </a:rPr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987" y="1825624"/>
            <a:ext cx="11995355" cy="467142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……………</a:t>
            </a:r>
            <a:r>
              <a:rPr lang="cs-CZ" dirty="0"/>
              <a:t> jsou součástí všech živých systémů a slouží v nich jako </a:t>
            </a:r>
            <a:r>
              <a:rPr lang="cs-CZ" b="1" dirty="0">
                <a:solidFill>
                  <a:srgbClr val="0070C0"/>
                </a:solidFill>
              </a:rPr>
              <a:t>b………………….y</a:t>
            </a:r>
            <a:r>
              <a:rPr lang="cs-CZ" dirty="0">
                <a:solidFill>
                  <a:srgbClr val="0070C0"/>
                </a:solidFill>
              </a:rPr>
              <a:t> </a:t>
            </a:r>
            <a:r>
              <a:rPr lang="cs-CZ" dirty="0"/>
              <a:t>urychlující chemické reakce. </a:t>
            </a:r>
          </a:p>
          <a:p>
            <a:pPr lvl="0"/>
            <a:r>
              <a:rPr lang="cs-CZ" dirty="0"/>
              <a:t>Při enzymatických reakcích se </a:t>
            </a:r>
            <a:r>
              <a:rPr lang="cs-CZ" dirty="0">
                <a:solidFill>
                  <a:srgbClr val="00B050"/>
                </a:solidFill>
              </a:rPr>
              <a:t>………………………………..</a:t>
            </a:r>
            <a:r>
              <a:rPr lang="cs-CZ" dirty="0"/>
              <a:t> přeměňuje na </a:t>
            </a:r>
            <a:r>
              <a:rPr lang="cs-CZ" dirty="0">
                <a:solidFill>
                  <a:srgbClr val="3333CC"/>
                </a:solidFill>
              </a:rPr>
              <a:t>produkt</a:t>
            </a:r>
            <a:r>
              <a:rPr lang="cs-CZ" dirty="0"/>
              <a:t>.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…………….</a:t>
            </a:r>
            <a:r>
              <a:rPr lang="cs-CZ" dirty="0"/>
              <a:t> jsou </a:t>
            </a:r>
          </a:p>
          <a:p>
            <a:pPr lvl="1"/>
            <a:r>
              <a:rPr lang="cs-CZ" b="1" dirty="0"/>
              <a:t>druhově </a:t>
            </a:r>
            <a:r>
              <a:rPr lang="cs-CZ" dirty="0"/>
              <a:t>(každý biologický druh má své vlastní </a:t>
            </a:r>
            <a:r>
              <a:rPr lang="cs-CZ" dirty="0">
                <a:solidFill>
                  <a:srgbClr val="FF0000"/>
                </a:solidFill>
              </a:rPr>
              <a:t>………….</a:t>
            </a:r>
            <a:r>
              <a:rPr lang="cs-CZ" dirty="0"/>
              <a:t>), </a:t>
            </a:r>
          </a:p>
          <a:p>
            <a:pPr lvl="1"/>
            <a:r>
              <a:rPr lang="cs-CZ" b="1" dirty="0"/>
              <a:t>účinkově</a:t>
            </a:r>
            <a:r>
              <a:rPr lang="cs-CZ" dirty="0"/>
              <a:t> (každá biochemická reakce má svůj </a:t>
            </a:r>
            <a:r>
              <a:rPr lang="cs-CZ" dirty="0">
                <a:solidFill>
                  <a:srgbClr val="FF0000"/>
                </a:solidFill>
              </a:rPr>
              <a:t>............</a:t>
            </a:r>
            <a:r>
              <a:rPr lang="cs-CZ" b="1" dirty="0"/>
              <a:t> </a:t>
            </a:r>
            <a:r>
              <a:rPr lang="cs-CZ" dirty="0"/>
              <a:t>a</a:t>
            </a:r>
            <a:r>
              <a:rPr lang="cs-CZ" b="1" dirty="0"/>
              <a:t> </a:t>
            </a:r>
            <a:endParaRPr lang="cs-CZ" dirty="0"/>
          </a:p>
          <a:p>
            <a:pPr lvl="1"/>
            <a:r>
              <a:rPr lang="cs-CZ" b="1" dirty="0"/>
              <a:t>substrátově specifické </a:t>
            </a:r>
            <a:r>
              <a:rPr lang="cs-CZ" dirty="0"/>
              <a:t>(každý </a:t>
            </a:r>
            <a:r>
              <a:rPr lang="cs-CZ" dirty="0">
                <a:solidFill>
                  <a:srgbClr val="00B050"/>
                </a:solidFill>
              </a:rPr>
              <a:t>………….</a:t>
            </a:r>
            <a:r>
              <a:rPr lang="cs-CZ" dirty="0"/>
              <a:t> má svůj </a:t>
            </a:r>
            <a:r>
              <a:rPr lang="cs-CZ" dirty="0">
                <a:solidFill>
                  <a:srgbClr val="FF0000"/>
                </a:solidFill>
              </a:rPr>
              <a:t>…………….</a:t>
            </a:r>
            <a:r>
              <a:rPr lang="cs-CZ" dirty="0"/>
              <a:t>). </a:t>
            </a:r>
          </a:p>
          <a:p>
            <a:pPr marL="0" indent="0">
              <a:buNone/>
            </a:pPr>
            <a:r>
              <a:rPr lang="cs-CZ" dirty="0"/>
              <a:t>Předností </a:t>
            </a:r>
            <a:r>
              <a:rPr lang="cs-CZ" dirty="0">
                <a:solidFill>
                  <a:srgbClr val="FF0000"/>
                </a:solidFill>
              </a:rPr>
              <a:t>…………… </a:t>
            </a:r>
            <a:r>
              <a:rPr lang="cs-CZ" dirty="0"/>
              <a:t>jako katalyzátorů biochemických reakcí je jejich schopnost fungovat při nízké reakční teplotě (20–40 °C) a možnost snadné regulace jejich účinku a to i na několika úrovních.</a:t>
            </a:r>
          </a:p>
          <a:p>
            <a:r>
              <a:rPr lang="cs-CZ" dirty="0"/>
              <a:t>Podle místa působení můžeme </a:t>
            </a:r>
            <a:r>
              <a:rPr lang="cs-CZ" dirty="0">
                <a:solidFill>
                  <a:srgbClr val="FF0000"/>
                </a:solidFill>
              </a:rPr>
              <a:t>………….</a:t>
            </a:r>
            <a:r>
              <a:rPr lang="cs-CZ" dirty="0"/>
              <a:t> rozdělit na </a:t>
            </a:r>
            <a:r>
              <a:rPr lang="cs-CZ" b="1" dirty="0"/>
              <a:t>intracelulární</a:t>
            </a:r>
            <a:r>
              <a:rPr lang="cs-CZ" dirty="0"/>
              <a:t> a </a:t>
            </a:r>
            <a:r>
              <a:rPr lang="cs-CZ" b="1" dirty="0"/>
              <a:t>extracelulární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Většina </a:t>
            </a:r>
            <a:r>
              <a:rPr lang="cs-CZ" dirty="0">
                <a:solidFill>
                  <a:srgbClr val="FF0000"/>
                </a:solidFill>
              </a:rPr>
              <a:t>……………………</a:t>
            </a:r>
            <a:r>
              <a:rPr lang="cs-CZ" dirty="0"/>
              <a:t> působí uvnitř buňky, ve které vznikly; </a:t>
            </a:r>
          </a:p>
          <a:p>
            <a:pPr lvl="1"/>
            <a:r>
              <a:rPr lang="cs-CZ" dirty="0"/>
              <a:t>Extracelulární </a:t>
            </a:r>
            <a:r>
              <a:rPr lang="cs-CZ" dirty="0">
                <a:solidFill>
                  <a:srgbClr val="FF0000"/>
                </a:solidFill>
              </a:rPr>
              <a:t>..............</a:t>
            </a:r>
            <a:r>
              <a:rPr lang="cs-CZ" dirty="0"/>
              <a:t> jsou z buněk vylučovány do tělních tekutin (krev, trávicí šťávy).  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042484" y="5614737"/>
            <a:ext cx="5037221" cy="12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985" y="2983832"/>
            <a:ext cx="4286752" cy="140681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582048" y="6488668"/>
            <a:ext cx="6065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http://www.studiumbiochemie.cz/prirodni_latky_enzymy.html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22143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Enzymy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155" y="1406014"/>
            <a:ext cx="12083845" cy="5545392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bílkovinná část enzymu se nazývá </a:t>
            </a:r>
            <a:r>
              <a:rPr lang="cs-CZ" b="1" dirty="0"/>
              <a:t>apoenzym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nebílkovinná část enzymu je </a:t>
            </a:r>
            <a:r>
              <a:rPr lang="cs-CZ" b="1" dirty="0" err="1"/>
              <a:t>kofaktor</a:t>
            </a:r>
            <a:r>
              <a:rPr lang="cs-CZ" dirty="0"/>
              <a:t>. </a:t>
            </a:r>
          </a:p>
          <a:p>
            <a:pPr lvl="1"/>
            <a:r>
              <a:rPr lang="cs-CZ" dirty="0" err="1"/>
              <a:t>Kofaktorem</a:t>
            </a:r>
            <a:r>
              <a:rPr lang="cs-CZ" dirty="0"/>
              <a:t> může být </a:t>
            </a:r>
            <a:r>
              <a:rPr lang="cs-CZ" b="1" dirty="0"/>
              <a:t>anorganická</a:t>
            </a:r>
            <a:r>
              <a:rPr lang="cs-CZ" dirty="0"/>
              <a:t> látka (kovový iont, </a:t>
            </a:r>
          </a:p>
          <a:p>
            <a:pPr marL="457200" lvl="1" indent="0">
              <a:buNone/>
            </a:pPr>
            <a:r>
              <a:rPr lang="cs-CZ" dirty="0"/>
              <a:t>např. Zn</a:t>
            </a:r>
            <a:r>
              <a:rPr lang="cs-CZ" baseline="30000" dirty="0"/>
              <a:t>2+</a:t>
            </a:r>
            <a:r>
              <a:rPr lang="cs-CZ" dirty="0"/>
              <a:t>, Fe</a:t>
            </a:r>
            <a:r>
              <a:rPr lang="cs-CZ" baseline="30000" dirty="0"/>
              <a:t>2+</a:t>
            </a:r>
            <a:r>
              <a:rPr lang="cs-CZ" dirty="0"/>
              <a:t>, Cu</a:t>
            </a:r>
            <a:r>
              <a:rPr lang="cs-CZ" baseline="30000" dirty="0"/>
              <a:t>2+</a:t>
            </a:r>
            <a:r>
              <a:rPr lang="cs-CZ" dirty="0"/>
              <a:t>, Mg</a:t>
            </a:r>
            <a:r>
              <a:rPr lang="cs-CZ" baseline="30000" dirty="0"/>
              <a:t>2+</a:t>
            </a:r>
            <a:r>
              <a:rPr lang="cs-CZ" dirty="0"/>
              <a:t>), enzym se nazývá </a:t>
            </a:r>
            <a:r>
              <a:rPr lang="cs-CZ" dirty="0" err="1"/>
              <a:t>metaloenzym</a:t>
            </a:r>
            <a:endParaRPr lang="cs-CZ" dirty="0"/>
          </a:p>
          <a:p>
            <a:pPr lvl="1"/>
            <a:r>
              <a:rPr lang="cs-CZ" b="1" dirty="0"/>
              <a:t>organická</a:t>
            </a:r>
            <a:r>
              <a:rPr lang="cs-CZ" dirty="0"/>
              <a:t> sloučenina – enzym se nazývá koenzym </a:t>
            </a:r>
          </a:p>
          <a:p>
            <a:pPr lvl="1"/>
            <a:r>
              <a:rPr lang="cs-CZ" b="1" dirty="0"/>
              <a:t>obě</a:t>
            </a:r>
            <a:r>
              <a:rPr lang="cs-CZ" dirty="0"/>
              <a:t> složky najednou </a:t>
            </a:r>
          </a:p>
          <a:p>
            <a:pPr marL="457200" lvl="1" indent="0">
              <a:buNone/>
            </a:pPr>
            <a:r>
              <a:rPr lang="cs-CZ" dirty="0" err="1"/>
              <a:t>Kofaktory</a:t>
            </a:r>
            <a:r>
              <a:rPr lang="cs-CZ" dirty="0"/>
              <a:t> mohou být </a:t>
            </a:r>
          </a:p>
          <a:p>
            <a:pPr marL="914400" lvl="2" indent="0">
              <a:buNone/>
            </a:pPr>
            <a:r>
              <a:rPr lang="cs-CZ" dirty="0"/>
              <a:t>integrální součástí enzymu (stálá vazba, takto vázané koenzymy se nazývají </a:t>
            </a:r>
            <a:r>
              <a:rPr lang="cs-CZ" b="1" dirty="0" err="1"/>
              <a:t>prostetické</a:t>
            </a:r>
            <a:r>
              <a:rPr lang="cs-CZ" b="1" dirty="0"/>
              <a:t> skupiny</a:t>
            </a:r>
            <a:r>
              <a:rPr lang="cs-CZ" dirty="0"/>
              <a:t>) nebo </a:t>
            </a:r>
          </a:p>
          <a:p>
            <a:pPr marL="914400" lvl="2" indent="0">
              <a:buNone/>
            </a:pPr>
            <a:r>
              <a:rPr lang="cs-CZ" dirty="0"/>
              <a:t>na enzym </a:t>
            </a:r>
            <a:r>
              <a:rPr lang="cs-CZ" b="1" dirty="0"/>
              <a:t>vázány volně</a:t>
            </a:r>
            <a:r>
              <a:rPr lang="cs-CZ" dirty="0"/>
              <a:t> (přechodná vazba). </a:t>
            </a:r>
          </a:p>
          <a:p>
            <a:pPr marL="457200" lvl="1" indent="0">
              <a:buNone/>
            </a:pPr>
            <a:r>
              <a:rPr lang="cs-CZ" dirty="0"/>
              <a:t>Komplex apoenzymu a </a:t>
            </a:r>
            <a:r>
              <a:rPr lang="cs-CZ" dirty="0" err="1"/>
              <a:t>kofaktoru</a:t>
            </a:r>
            <a:r>
              <a:rPr lang="cs-CZ" dirty="0"/>
              <a:t> tvoří katalyticky aktivní </a:t>
            </a:r>
            <a:r>
              <a:rPr lang="cs-CZ" b="1" dirty="0"/>
              <a:t>holoenzym</a:t>
            </a:r>
            <a:r>
              <a:rPr lang="cs-CZ" dirty="0"/>
              <a:t>. </a:t>
            </a:r>
          </a:p>
          <a:p>
            <a:pPr marL="457200" lvl="1" indent="0">
              <a:buNone/>
            </a:pPr>
            <a:r>
              <a:rPr lang="cs-CZ" dirty="0"/>
              <a:t>Oblast </a:t>
            </a:r>
            <a:r>
              <a:rPr lang="cs-CZ" dirty="0">
                <a:solidFill>
                  <a:srgbClr val="FF0000"/>
                </a:solidFill>
              </a:rPr>
              <a:t>enzymu</a:t>
            </a:r>
            <a:r>
              <a:rPr lang="cs-CZ" dirty="0"/>
              <a:t>, kde dochází k vazbě </a:t>
            </a:r>
            <a:r>
              <a:rPr lang="cs-CZ" dirty="0">
                <a:solidFill>
                  <a:srgbClr val="00B050"/>
                </a:solidFill>
              </a:rPr>
              <a:t>substrátu</a:t>
            </a:r>
            <a:r>
              <a:rPr lang="cs-CZ" dirty="0"/>
              <a:t>, se nazývá </a:t>
            </a:r>
            <a:r>
              <a:rPr lang="cs-CZ" b="1" dirty="0"/>
              <a:t>aktivní místo</a:t>
            </a:r>
            <a:r>
              <a:rPr lang="cs-CZ" dirty="0"/>
              <a:t> enzymu. </a:t>
            </a:r>
          </a:p>
          <a:p>
            <a:pPr marL="457200" lvl="1" indent="0">
              <a:buNone/>
            </a:pPr>
            <a:r>
              <a:rPr lang="cs-CZ" dirty="0"/>
              <a:t>V aktivním místě se rozlišují skupiny odpovědné za vazbu substrátu (</a:t>
            </a:r>
            <a:r>
              <a:rPr lang="cs-CZ" b="1" dirty="0"/>
              <a:t>vazebné místo</a:t>
            </a:r>
            <a:r>
              <a:rPr lang="cs-CZ" dirty="0"/>
              <a:t>) a skupiny odpovědné za vlastní chemickou přeměnu (katalytické skupiny, katalytické místo). </a:t>
            </a:r>
          </a:p>
          <a:p>
            <a:pPr marL="457200" lvl="1" indent="0">
              <a:buNone/>
            </a:pPr>
            <a:r>
              <a:rPr lang="cs-CZ" b="1" dirty="0"/>
              <a:t>Prostorové uspořádání (konformace) aktivního místa určuje substrátovou specifitu – aktivní místo musí svým tvarem přesně odpovídat tvaru molekuly substrátu.</a:t>
            </a:r>
          </a:p>
        </p:txBody>
      </p:sp>
      <p:pic>
        <p:nvPicPr>
          <p:cNvPr id="4098" name="Picture 2" descr="Biochemie - vzdělávací portál, Přírodní lát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74" y="914223"/>
            <a:ext cx="4339171" cy="2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7744673" y="770021"/>
            <a:ext cx="1270990" cy="2470484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92D050">
                <a:alpha val="2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10323095" y="1949116"/>
            <a:ext cx="1868905" cy="1291389"/>
          </a:xfrm>
          <a:prstGeom prst="ellipse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8710862" y="1690688"/>
            <a:ext cx="1734656" cy="1813400"/>
          </a:xfrm>
          <a:prstGeom prst="ellipse">
            <a:avLst/>
          </a:prstGeom>
          <a:solidFill>
            <a:srgbClr val="FF0000">
              <a:alpha val="48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louk 10"/>
          <p:cNvSpPr/>
          <p:nvPr/>
        </p:nvSpPr>
        <p:spPr>
          <a:xfrm>
            <a:off x="5662864" y="365125"/>
            <a:ext cx="4552076" cy="2201612"/>
          </a:xfrm>
          <a:prstGeom prst="arc">
            <a:avLst>
              <a:gd name="adj1" fmla="val 10906083"/>
              <a:gd name="adj2" fmla="val 2450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60357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106. Enzymy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Nakreslete obrázek z předchozího snímku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Které 3 složky budou na obrázku ?</a:t>
            </a:r>
          </a:p>
          <a:p>
            <a:r>
              <a:rPr lang="cs-CZ" dirty="0"/>
              <a:t>…………………………………….</a:t>
            </a:r>
          </a:p>
          <a:p>
            <a:r>
              <a:rPr lang="cs-CZ" dirty="0"/>
              <a:t>…………………………………….</a:t>
            </a:r>
          </a:p>
          <a:p>
            <a:r>
              <a:rPr lang="cs-CZ" dirty="0"/>
              <a:t>…………………………………….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302843" y="1495167"/>
            <a:ext cx="4176583" cy="258532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86024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085" y="209483"/>
            <a:ext cx="4550923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Názvosloví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23" y="1825624"/>
            <a:ext cx="11916696" cy="493896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Celá řada enzymů má </a:t>
            </a:r>
            <a:r>
              <a:rPr lang="cs-CZ" b="1" dirty="0"/>
              <a:t>triviální</a:t>
            </a:r>
            <a:r>
              <a:rPr lang="cs-CZ" dirty="0"/>
              <a:t> název, zakončený koncovkou –in (např. ptyalin, pepsin, trypsin, erepsin). </a:t>
            </a:r>
          </a:p>
          <a:p>
            <a:r>
              <a:rPr lang="cs-CZ" b="1" dirty="0"/>
              <a:t>Systematický</a:t>
            </a:r>
            <a:r>
              <a:rPr lang="cs-CZ" dirty="0"/>
              <a:t> název enzymu je tvořen označením substrátu, názvu katalyzované reakce a zakončením  –</a:t>
            </a:r>
            <a:r>
              <a:rPr lang="cs-CZ" dirty="0" err="1"/>
              <a:t>asa</a:t>
            </a:r>
            <a:r>
              <a:rPr lang="cs-CZ" dirty="0"/>
              <a:t> (např. laktát-</a:t>
            </a:r>
            <a:r>
              <a:rPr lang="cs-CZ" dirty="0" err="1"/>
              <a:t>dehydrogen</a:t>
            </a:r>
            <a:r>
              <a:rPr lang="cs-CZ" dirty="0"/>
              <a:t>-</a:t>
            </a:r>
            <a:r>
              <a:rPr lang="cs-CZ" b="1" dirty="0"/>
              <a:t> </a:t>
            </a:r>
            <a:r>
              <a:rPr lang="cs-CZ" dirty="0" err="1"/>
              <a:t>asa</a:t>
            </a:r>
            <a:r>
              <a:rPr lang="cs-CZ" dirty="0"/>
              <a:t>). </a:t>
            </a:r>
          </a:p>
          <a:p>
            <a:r>
              <a:rPr lang="cs-CZ" dirty="0"/>
              <a:t>Podle typu katalyzované reakce rozdělujeme enzymy celkem do šesti tříd:</a:t>
            </a:r>
          </a:p>
          <a:p>
            <a:pPr lvl="1"/>
            <a:r>
              <a:rPr lang="cs-CZ" b="1" dirty="0" err="1"/>
              <a:t>oxidoreduktasy</a:t>
            </a:r>
            <a:r>
              <a:rPr lang="cs-CZ" dirty="0"/>
              <a:t> – katalyzují </a:t>
            </a:r>
            <a:r>
              <a:rPr lang="cs-CZ" dirty="0" err="1"/>
              <a:t>oxidoredukční</a:t>
            </a:r>
            <a:r>
              <a:rPr lang="cs-CZ" dirty="0"/>
              <a:t> reakce (přenos el., H+ nebo O2)</a:t>
            </a:r>
          </a:p>
          <a:p>
            <a:pPr lvl="1"/>
            <a:r>
              <a:rPr lang="cs-CZ" b="1" dirty="0" err="1"/>
              <a:t>transferasy</a:t>
            </a:r>
            <a:r>
              <a:rPr lang="cs-CZ" b="1" dirty="0"/>
              <a:t> </a:t>
            </a:r>
            <a:r>
              <a:rPr lang="cs-CZ" dirty="0"/>
              <a:t>– katalyzují přenos skupin atomů</a:t>
            </a:r>
          </a:p>
          <a:p>
            <a:pPr lvl="1"/>
            <a:r>
              <a:rPr lang="cs-CZ" b="1" dirty="0" err="1"/>
              <a:t>hydrolasy</a:t>
            </a:r>
            <a:r>
              <a:rPr lang="cs-CZ" dirty="0"/>
              <a:t> – katalyzují hydrolytické štěpení vazeb</a:t>
            </a:r>
          </a:p>
          <a:p>
            <a:pPr lvl="1"/>
            <a:r>
              <a:rPr lang="cs-CZ" b="1" dirty="0" err="1"/>
              <a:t>lyasy</a:t>
            </a:r>
            <a:r>
              <a:rPr lang="cs-CZ" b="1" dirty="0"/>
              <a:t> </a:t>
            </a:r>
            <a:r>
              <a:rPr lang="cs-CZ" dirty="0"/>
              <a:t>- katalyzují </a:t>
            </a:r>
            <a:r>
              <a:rPr lang="cs-CZ" dirty="0" err="1"/>
              <a:t>nehydrolytické</a:t>
            </a:r>
            <a:r>
              <a:rPr lang="cs-CZ" dirty="0"/>
              <a:t> štěpení vazeb</a:t>
            </a:r>
          </a:p>
          <a:p>
            <a:pPr lvl="1"/>
            <a:r>
              <a:rPr lang="cs-CZ" b="1" dirty="0" err="1"/>
              <a:t>isomerasy</a:t>
            </a:r>
            <a:r>
              <a:rPr lang="cs-CZ" dirty="0"/>
              <a:t> – katalyzují </a:t>
            </a:r>
            <a:r>
              <a:rPr lang="cs-CZ" dirty="0" err="1"/>
              <a:t>isomerační</a:t>
            </a:r>
            <a:r>
              <a:rPr lang="cs-CZ" dirty="0"/>
              <a:t> reakce</a:t>
            </a:r>
          </a:p>
          <a:p>
            <a:pPr lvl="1"/>
            <a:r>
              <a:rPr lang="cs-CZ" b="1" dirty="0" err="1"/>
              <a:t>ligasy</a:t>
            </a:r>
            <a:r>
              <a:rPr lang="cs-CZ" dirty="0"/>
              <a:t> – katalyzují tvorbu vazeb spojených se spotřebou energie (např. za současného rozkladu ATP)</a:t>
            </a:r>
          </a:p>
          <a:p>
            <a:pPr marL="0" indent="0">
              <a:buNone/>
            </a:pPr>
            <a:r>
              <a:rPr lang="cs-CZ" dirty="0"/>
              <a:t>Každému enzymu je přiřazen speciální EC (Enzyme </a:t>
            </a:r>
            <a:r>
              <a:rPr lang="cs-CZ" dirty="0" err="1"/>
              <a:t>Commission</a:t>
            </a:r>
            <a:r>
              <a:rPr lang="cs-CZ" dirty="0"/>
              <a:t>) kód podle International Union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Biochemistry</a:t>
            </a:r>
            <a:r>
              <a:rPr lang="cs-CZ" dirty="0"/>
              <a:t> (IUB).</a:t>
            </a:r>
          </a:p>
        </p:txBody>
      </p:sp>
      <p:pic>
        <p:nvPicPr>
          <p:cNvPr id="5122" name="Picture 2" descr="1g Enzym pektináza | Refraktometr-eshop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83" y="95352"/>
            <a:ext cx="3999428" cy="16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1742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Oxidoreduktázy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24589" y="1809583"/>
            <a:ext cx="12416589" cy="4351338"/>
          </a:xfrm>
        </p:spPr>
        <p:txBody>
          <a:bodyPr/>
          <a:lstStyle/>
          <a:p>
            <a:r>
              <a:rPr lang="cs-CZ" dirty="0"/>
              <a:t>katalyzují </a:t>
            </a:r>
            <a:r>
              <a:rPr lang="cs-CZ" dirty="0" err="1"/>
              <a:t>oxidoredukční</a:t>
            </a:r>
            <a:r>
              <a:rPr lang="cs-CZ" dirty="0"/>
              <a:t> reakce (tj. přenos elektronů, protonů nebo reakce s kyslíkem). </a:t>
            </a:r>
          </a:p>
          <a:p>
            <a:r>
              <a:rPr lang="cs-CZ" dirty="0"/>
              <a:t>např. </a:t>
            </a:r>
            <a:r>
              <a:rPr lang="cs-CZ" b="1" dirty="0" err="1"/>
              <a:t>alkoholdehydrogenasa</a:t>
            </a:r>
            <a:r>
              <a:rPr lang="cs-CZ" dirty="0"/>
              <a:t> (</a:t>
            </a:r>
            <a:r>
              <a:rPr lang="cs-CZ" b="1" dirty="0"/>
              <a:t>ADH</a:t>
            </a:r>
            <a:r>
              <a:rPr lang="cs-CZ" dirty="0"/>
              <a:t>) katalyzuje přeměnu </a:t>
            </a:r>
            <a:r>
              <a:rPr lang="cs-CZ" dirty="0" err="1"/>
              <a:t>ethanolu</a:t>
            </a:r>
            <a:r>
              <a:rPr lang="cs-CZ" dirty="0"/>
              <a:t> na acetaldehyd a </a:t>
            </a:r>
          </a:p>
          <a:p>
            <a:r>
              <a:rPr lang="cs-CZ" b="1" dirty="0" err="1"/>
              <a:t>laktátdehydrogenasa</a:t>
            </a:r>
            <a:r>
              <a:rPr lang="cs-CZ" dirty="0"/>
              <a:t> (</a:t>
            </a:r>
            <a:r>
              <a:rPr lang="cs-CZ" b="1" dirty="0"/>
              <a:t>LDH</a:t>
            </a:r>
            <a:r>
              <a:rPr lang="cs-CZ" dirty="0"/>
              <a:t>), která katalyzuje přeměnu pyruvátu na laktát  (LDH nespecifický </a:t>
            </a:r>
            <a:r>
              <a:rPr lang="cs-CZ" dirty="0" err="1"/>
              <a:t>marker</a:t>
            </a:r>
            <a:r>
              <a:rPr lang="cs-CZ" dirty="0"/>
              <a:t> rozpadu buněk)</a:t>
            </a:r>
          </a:p>
          <a:p>
            <a:r>
              <a:rPr lang="cs-CZ" dirty="0">
                <a:hlinkClick r:id="rId2"/>
              </a:rPr>
              <a:t>http://www.studiumbiochemie.cz/prirodni_latky_enzymy.html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50" name="Picture 2" descr="https://upload.wikimedia.org/wikipedia/commons/thumb/8/8a/Cori_Cycle.SVG/1024px-Cori_Cycl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80" y="4110539"/>
            <a:ext cx="5169235" cy="25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908758" y="5021179"/>
            <a:ext cx="4283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https://www.wikiskripta.eu/w/Lakt%C3%A1t#/media/Soubor:Cori_Cycle.SVG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44656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Transferázy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katalyzují přenos skupin atomů</a:t>
            </a:r>
          </a:p>
          <a:p>
            <a:r>
              <a:rPr lang="cs-CZ" dirty="0"/>
              <a:t>Např.  </a:t>
            </a:r>
            <a:r>
              <a:rPr lang="cs-CZ" b="1" dirty="0" err="1"/>
              <a:t>aminotransferasa</a:t>
            </a:r>
            <a:r>
              <a:rPr lang="cs-CZ" b="1" dirty="0"/>
              <a:t> </a:t>
            </a:r>
            <a:r>
              <a:rPr lang="cs-CZ" dirty="0"/>
              <a:t>nebo</a:t>
            </a:r>
            <a:r>
              <a:rPr lang="cs-CZ" b="1" dirty="0"/>
              <a:t> </a:t>
            </a:r>
            <a:r>
              <a:rPr lang="cs-CZ" b="1" dirty="0" err="1"/>
              <a:t>glutamyltransferasa</a:t>
            </a:r>
            <a:r>
              <a:rPr lang="cs-CZ" dirty="0"/>
              <a:t>, katalyzující přenos aminoskupin.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dirty="0">
                <a:hlinkClick r:id="rId2"/>
              </a:rPr>
              <a:t>http://www.studiumbiochemie.cz/prirodni_latky_enzymy.html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899077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Hydrolázy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Katalyzuje rozkladnou reakci, kde je činitelem voda. Katalyzuje tedy hydrolytické štěpení.</a:t>
            </a:r>
          </a:p>
          <a:p>
            <a:endParaRPr lang="cs-CZ" dirty="0"/>
          </a:p>
          <a:p>
            <a:r>
              <a:rPr lang="cs-CZ" dirty="0"/>
              <a:t>A-B+H</a:t>
            </a:r>
            <a:r>
              <a:rPr lang="cs-CZ" sz="2000" dirty="0"/>
              <a:t>2</a:t>
            </a:r>
            <a:r>
              <a:rPr lang="cs-CZ" dirty="0"/>
              <a:t>O  →   A-OH + B-H</a:t>
            </a:r>
          </a:p>
          <a:p>
            <a:endParaRPr lang="cs-CZ" dirty="0"/>
          </a:p>
          <a:p>
            <a:r>
              <a:rPr lang="cs-CZ" dirty="0"/>
              <a:t>Původní látka je vodou rozkládána na nové produkty. </a:t>
            </a:r>
          </a:p>
          <a:p>
            <a:endParaRPr lang="cs-CZ" dirty="0"/>
          </a:p>
          <a:p>
            <a:r>
              <a:rPr lang="cs-CZ" dirty="0"/>
              <a:t>Např.: amyláza, chymotrypsin, laktáza, lipáza, trypsin, ureáza, pepsin aj. </a:t>
            </a:r>
            <a:r>
              <a:rPr lang="cs-CZ" dirty="0">
                <a:hlinkClick r:id="rId2"/>
              </a:rPr>
              <a:t>https://cs.wikipedia.org/wiki/Hydrol%C3%A1za</a:t>
            </a:r>
            <a:endParaRPr lang="cs-CZ" dirty="0"/>
          </a:p>
          <a:p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79032" y="2807368"/>
            <a:ext cx="0" cy="41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2727159" y="2782273"/>
            <a:ext cx="184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Hydroláza, reakcí se nemění</a:t>
            </a:r>
          </a:p>
        </p:txBody>
      </p:sp>
    </p:spTree>
    <p:extLst>
      <p:ext uri="{BB962C8B-B14F-4D97-AF65-F5344CB8AC3E}">
        <p14:creationId xmlns:p14="http://schemas.microsoft.com/office/powerpoint/2010/main" val="60439111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5085" y="209483"/>
            <a:ext cx="6400493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107. Názvosloví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23" y="1825624"/>
            <a:ext cx="11916696" cy="493896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Celá řada enzymů má </a:t>
            </a:r>
            <a:r>
              <a:rPr lang="cs-CZ" b="1" dirty="0">
                <a:solidFill>
                  <a:srgbClr val="0070C0"/>
                </a:solidFill>
              </a:rPr>
              <a:t>t…….í</a:t>
            </a:r>
            <a:r>
              <a:rPr lang="cs-CZ" dirty="0"/>
              <a:t> název, zakončený koncovkou –in (např. ptyalin, pepsin, trypsin, erepsin). </a:t>
            </a:r>
          </a:p>
          <a:p>
            <a:r>
              <a:rPr lang="cs-CZ" b="1" dirty="0">
                <a:solidFill>
                  <a:srgbClr val="0070C0"/>
                </a:solidFill>
              </a:rPr>
              <a:t>S……….ý</a:t>
            </a:r>
            <a:r>
              <a:rPr lang="cs-CZ" dirty="0"/>
              <a:t> název enzymu je tvořen označením substrátu, názvu katalyzované reakce a zakončením  –</a:t>
            </a:r>
            <a:r>
              <a:rPr lang="cs-CZ" dirty="0" err="1"/>
              <a:t>asa</a:t>
            </a:r>
            <a:r>
              <a:rPr lang="cs-CZ" dirty="0"/>
              <a:t> (např. laktát-</a:t>
            </a:r>
            <a:r>
              <a:rPr lang="cs-CZ" dirty="0" err="1"/>
              <a:t>dehydrogen</a:t>
            </a:r>
            <a:r>
              <a:rPr lang="cs-CZ" dirty="0"/>
              <a:t>-</a:t>
            </a:r>
            <a:r>
              <a:rPr lang="cs-CZ" b="1" dirty="0"/>
              <a:t> </a:t>
            </a:r>
            <a:r>
              <a:rPr lang="cs-CZ" dirty="0" err="1"/>
              <a:t>asa</a:t>
            </a:r>
            <a:r>
              <a:rPr lang="cs-CZ" dirty="0"/>
              <a:t>). </a:t>
            </a:r>
          </a:p>
          <a:p>
            <a:r>
              <a:rPr lang="cs-CZ" dirty="0"/>
              <a:t>Podle typu katalyzované reakce rozdělujeme enzymy celkem do šesti tříd: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o………….y</a:t>
            </a:r>
            <a:r>
              <a:rPr lang="cs-CZ" dirty="0"/>
              <a:t> – katalyzují </a:t>
            </a:r>
            <a:r>
              <a:rPr lang="cs-CZ" dirty="0" err="1"/>
              <a:t>oxidoredukční</a:t>
            </a:r>
            <a:r>
              <a:rPr lang="cs-CZ" dirty="0"/>
              <a:t> reakce (přenos el., H+ nebo O2)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t……….y</a:t>
            </a:r>
            <a:r>
              <a:rPr lang="cs-CZ" dirty="0"/>
              <a:t> – katalyzují přenos skupin atomů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h……..y</a:t>
            </a:r>
            <a:r>
              <a:rPr lang="cs-CZ" dirty="0"/>
              <a:t> – katalyzují hydrolytické štěpení vazeb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l…y</a:t>
            </a:r>
            <a:r>
              <a:rPr lang="cs-CZ" dirty="0"/>
              <a:t> - katalyzují </a:t>
            </a:r>
            <a:r>
              <a:rPr lang="cs-CZ" dirty="0" err="1"/>
              <a:t>nehydrolytické</a:t>
            </a:r>
            <a:r>
              <a:rPr lang="cs-CZ" dirty="0"/>
              <a:t> štěpení vazeb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i…….y</a:t>
            </a:r>
            <a:r>
              <a:rPr lang="cs-CZ" dirty="0"/>
              <a:t> – katalyzují </a:t>
            </a:r>
            <a:r>
              <a:rPr lang="cs-CZ" dirty="0" err="1"/>
              <a:t>isomerační</a:t>
            </a:r>
            <a:r>
              <a:rPr lang="cs-CZ" dirty="0"/>
              <a:t> reakce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l….y</a:t>
            </a:r>
            <a:r>
              <a:rPr lang="cs-CZ" dirty="0"/>
              <a:t> – katalyzují tvorbu vazeb spojených se spotřebou energie (např. za současného rozkladu ATP)</a:t>
            </a:r>
          </a:p>
          <a:p>
            <a:pPr marL="0" indent="0">
              <a:buNone/>
            </a:pPr>
            <a:r>
              <a:rPr lang="cs-CZ" dirty="0"/>
              <a:t>Každému enzymu je přiřazen speciální EC (Enzyme </a:t>
            </a:r>
            <a:r>
              <a:rPr lang="cs-CZ" dirty="0" err="1"/>
              <a:t>Commission</a:t>
            </a:r>
            <a:r>
              <a:rPr lang="cs-CZ" dirty="0"/>
              <a:t>) kód podle International Union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Biochemistry</a:t>
            </a:r>
            <a:r>
              <a:rPr lang="cs-CZ" dirty="0"/>
              <a:t> (IUB).</a:t>
            </a:r>
          </a:p>
        </p:txBody>
      </p:sp>
      <p:pic>
        <p:nvPicPr>
          <p:cNvPr id="5122" name="Picture 2" descr="1g Enzym pektináza | Refraktometr-eshop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83" y="95352"/>
            <a:ext cx="3999428" cy="16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7703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9" y="99218"/>
            <a:ext cx="7908758" cy="1325563"/>
          </a:xfrm>
        </p:spPr>
        <p:txBody>
          <a:bodyPr/>
          <a:lstStyle/>
          <a:p>
            <a:r>
              <a:rPr lang="cs-CZ" sz="4000" b="1" dirty="0">
                <a:solidFill>
                  <a:srgbClr val="FF0000"/>
                </a:solidFill>
              </a:rPr>
              <a:t>Co ovlivňuje enzymovou aktivitu 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379" y="1636295"/>
            <a:ext cx="12047621" cy="522170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teplota, pH, koncentrace </a:t>
            </a:r>
            <a:r>
              <a:rPr lang="cs-CZ" dirty="0"/>
              <a:t>substrátu/ů, </a:t>
            </a:r>
            <a:r>
              <a:rPr lang="cs-CZ" b="1" dirty="0"/>
              <a:t>aktivátory/ inhibitory</a:t>
            </a:r>
            <a:r>
              <a:rPr lang="cs-CZ" dirty="0"/>
              <a:t> </a:t>
            </a:r>
          </a:p>
          <a:p>
            <a:r>
              <a:rPr lang="cs-CZ" dirty="0"/>
              <a:t>zpravidla platí, že se vzrůstající teplotou </a:t>
            </a:r>
            <a:r>
              <a:rPr lang="cs-CZ" b="1" dirty="0"/>
              <a:t>roste </a:t>
            </a:r>
            <a:r>
              <a:rPr lang="cs-CZ" dirty="0"/>
              <a:t>rychlost katalyzované reakce</a:t>
            </a:r>
          </a:p>
          <a:p>
            <a:r>
              <a:rPr lang="cs-CZ" dirty="0"/>
              <a:t>pokud však teplota přesáhne kritickou mez (55–60 °C), dochází ke ztrátě aktivity způsobené </a:t>
            </a:r>
            <a:r>
              <a:rPr lang="cs-CZ" b="1" dirty="0"/>
              <a:t>denaturací </a:t>
            </a:r>
            <a:r>
              <a:rPr lang="cs-CZ" dirty="0"/>
              <a:t>proteinu.</a:t>
            </a:r>
            <a:r>
              <a:rPr lang="cs-CZ" b="1" dirty="0"/>
              <a:t> </a:t>
            </a:r>
          </a:p>
          <a:p>
            <a:r>
              <a:rPr lang="cs-CZ" dirty="0"/>
              <a:t>většina enzymů je aktivních jen v úzkém rozpětí </a:t>
            </a:r>
            <a:r>
              <a:rPr lang="cs-CZ" b="1" dirty="0"/>
              <a:t>pH </a:t>
            </a:r>
            <a:r>
              <a:rPr lang="cs-CZ" dirty="0"/>
              <a:t>a to většinou v neutrálním či slabě kyselém prostředí (výjimkou jsou žaludeční </a:t>
            </a:r>
            <a:r>
              <a:rPr lang="cs-CZ" dirty="0" err="1"/>
              <a:t>proteasy</a:t>
            </a:r>
            <a:r>
              <a:rPr lang="cs-CZ" dirty="0"/>
              <a:t>). </a:t>
            </a:r>
          </a:p>
          <a:p>
            <a:r>
              <a:rPr lang="cs-CZ" dirty="0"/>
              <a:t>enzymovou aktivitu lze ovlivnit též </a:t>
            </a:r>
          </a:p>
          <a:p>
            <a:pPr lvl="1"/>
            <a:r>
              <a:rPr lang="cs-CZ" b="1" dirty="0"/>
              <a:t>aktivátory</a:t>
            </a:r>
            <a:r>
              <a:rPr lang="cs-CZ" dirty="0"/>
              <a:t> – látky stimulující aktivitu enzymu (např. ionty kovů) nebo </a:t>
            </a:r>
          </a:p>
          <a:p>
            <a:pPr lvl="1"/>
            <a:r>
              <a:rPr lang="cs-CZ" b="1" dirty="0"/>
              <a:t>inhibitory</a:t>
            </a:r>
            <a:r>
              <a:rPr lang="cs-CZ" dirty="0"/>
              <a:t> – látky snižující aktivitu enzymu. </a:t>
            </a:r>
          </a:p>
          <a:p>
            <a:pPr marL="457200" lvl="1" indent="0">
              <a:buNone/>
            </a:pPr>
            <a:r>
              <a:rPr lang="cs-CZ" dirty="0"/>
              <a:t>Podle mechanismu působení inhibitorů rozlišujeme několik typů enzymové inhibice. Základní rozdělení je na inhibici nevratnou (ireverzibilní) a vratnou (reverzibilní).</a:t>
            </a:r>
          </a:p>
          <a:p>
            <a:endParaRPr lang="cs-CZ" dirty="0"/>
          </a:p>
          <a:p>
            <a:r>
              <a:rPr lang="cs-CZ" dirty="0"/>
              <a:t>regulace katalytické aktivity enzymu je možná dvěma způsoby a to buďto ovlivněním</a:t>
            </a:r>
          </a:p>
          <a:p>
            <a:pPr lvl="1"/>
            <a:r>
              <a:rPr lang="cs-CZ" dirty="0"/>
              <a:t>množství enzymu nebo: ovlivněno jeho syntézou, sekrecí do místa účinku a jeho odbouráváním. </a:t>
            </a:r>
          </a:p>
          <a:p>
            <a:pPr lvl="1"/>
            <a:r>
              <a:rPr lang="cs-CZ" dirty="0"/>
              <a:t>aktivity: je regulována prostřednictvím strukturních a konformačních změn enzymu.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380" y="0"/>
            <a:ext cx="3936620" cy="14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50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9" y="365125"/>
            <a:ext cx="11903242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>
                <a:solidFill>
                  <a:srgbClr val="FF0000"/>
                </a:solidFill>
              </a:rPr>
              <a:t>Mononenasycené</a:t>
            </a:r>
            <a:r>
              <a:rPr lang="cs-CZ" sz="4000" b="1" dirty="0">
                <a:solidFill>
                  <a:srgbClr val="FF0000"/>
                </a:solidFill>
              </a:rPr>
              <a:t> MK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omega 7 a omega 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Rostlinné tuky</a:t>
            </a:r>
          </a:p>
          <a:p>
            <a:r>
              <a:rPr lang="cs-CZ" dirty="0"/>
              <a:t>Rostlinné oleje</a:t>
            </a:r>
          </a:p>
          <a:p>
            <a:r>
              <a:rPr lang="cs-CZ" dirty="0"/>
              <a:t>Semínka</a:t>
            </a:r>
          </a:p>
          <a:p>
            <a:r>
              <a:rPr lang="cs-CZ" dirty="0"/>
              <a:t>Ořechy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arašídy</a:t>
            </a:r>
          </a:p>
          <a:p>
            <a:r>
              <a:rPr lang="cs-CZ" dirty="0"/>
              <a:t>pekanové, makadamové, lískové ořechy, mandle, pistácie</a:t>
            </a:r>
          </a:p>
          <a:p>
            <a:r>
              <a:rPr lang="cs-CZ" dirty="0"/>
              <a:t>dýňová či slunečnicová semínka</a:t>
            </a:r>
          </a:p>
          <a:p>
            <a:r>
              <a:rPr lang="cs-CZ" dirty="0"/>
              <a:t>avokádo</a:t>
            </a:r>
          </a:p>
          <a:p>
            <a:r>
              <a:rPr lang="cs-CZ" dirty="0"/>
              <a:t>slunečnicový, řepkový, sezamový, olivový olej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9402" y="4207208"/>
            <a:ext cx="437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Mezi atomy C je jedna dvojná vazba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52926" y="4828674"/>
            <a:ext cx="4523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snižují LDL a zvyšují HDL, </a:t>
            </a:r>
          </a:p>
          <a:p>
            <a:r>
              <a:rPr lang="cs-CZ" dirty="0"/>
              <a:t>- stabilizují glykémii a  </a:t>
            </a:r>
          </a:p>
          <a:p>
            <a:r>
              <a:rPr lang="cs-CZ" dirty="0"/>
              <a:t>- zvyšují citlivost na inzulín</a:t>
            </a:r>
          </a:p>
          <a:p>
            <a:endParaRPr lang="cs-CZ" dirty="0"/>
          </a:p>
          <a:p>
            <a:r>
              <a:rPr lang="cs-CZ" dirty="0"/>
              <a:t>WHO: 10-15% přijmu energie</a:t>
            </a:r>
          </a:p>
        </p:txBody>
      </p:sp>
    </p:spTree>
    <p:extLst>
      <p:ext uri="{BB962C8B-B14F-4D97-AF65-F5344CB8AC3E}">
        <p14:creationId xmlns:p14="http://schemas.microsoft.com/office/powerpoint/2010/main" val="352798646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8" y="99218"/>
            <a:ext cx="8177897" cy="1325563"/>
          </a:xfrm>
        </p:spPr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108. Co ovlivňuje enzymovou aktivitu </a:t>
            </a:r>
            <a:r>
              <a:rPr lang="cs-CZ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379" y="1636295"/>
            <a:ext cx="12047621" cy="522170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t…..a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p.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k……….e</a:t>
            </a:r>
            <a:r>
              <a:rPr lang="cs-CZ" b="1" dirty="0"/>
              <a:t> </a:t>
            </a:r>
            <a:r>
              <a:rPr lang="cs-CZ" dirty="0"/>
              <a:t>substrátu/ů, </a:t>
            </a:r>
            <a:r>
              <a:rPr lang="cs-CZ" b="1" dirty="0">
                <a:solidFill>
                  <a:srgbClr val="0070C0"/>
                </a:solidFill>
              </a:rPr>
              <a:t>a………y/ i………y</a:t>
            </a:r>
            <a:r>
              <a:rPr lang="cs-CZ" dirty="0">
                <a:solidFill>
                  <a:srgbClr val="0070C0"/>
                </a:solidFill>
              </a:rPr>
              <a:t> </a:t>
            </a:r>
          </a:p>
          <a:p>
            <a:r>
              <a:rPr lang="cs-CZ" dirty="0"/>
              <a:t>zpravidla platí, že se vzrůstající teplotou </a:t>
            </a:r>
            <a:r>
              <a:rPr lang="cs-CZ" b="1" dirty="0">
                <a:solidFill>
                  <a:srgbClr val="0070C0"/>
                </a:solidFill>
              </a:rPr>
              <a:t>r…e</a:t>
            </a:r>
            <a:r>
              <a:rPr lang="cs-CZ" b="1" dirty="0"/>
              <a:t> </a:t>
            </a:r>
            <a:r>
              <a:rPr lang="cs-CZ" dirty="0"/>
              <a:t>rychlost</a:t>
            </a:r>
            <a:r>
              <a:rPr lang="cs-CZ" b="1" dirty="0"/>
              <a:t> </a:t>
            </a:r>
            <a:r>
              <a:rPr lang="cs-CZ" dirty="0"/>
              <a:t>katalyzované reakce</a:t>
            </a:r>
          </a:p>
          <a:p>
            <a:r>
              <a:rPr lang="cs-CZ" dirty="0"/>
              <a:t>pokud však teplota přesáhne kritickou mez (55–60 °C), dochází ke ztrátě aktivity způsobené </a:t>
            </a:r>
            <a:r>
              <a:rPr lang="cs-CZ" b="1" dirty="0">
                <a:solidFill>
                  <a:srgbClr val="0070C0"/>
                </a:solidFill>
              </a:rPr>
              <a:t>d……..í</a:t>
            </a:r>
            <a:r>
              <a:rPr lang="cs-CZ" b="1" dirty="0"/>
              <a:t> </a:t>
            </a:r>
            <a:r>
              <a:rPr lang="cs-CZ" dirty="0"/>
              <a:t>proteinu.</a:t>
            </a:r>
            <a:r>
              <a:rPr lang="cs-CZ" b="1" dirty="0"/>
              <a:t> </a:t>
            </a:r>
          </a:p>
          <a:p>
            <a:r>
              <a:rPr lang="cs-CZ" dirty="0"/>
              <a:t>většina enzymů je aktivních jen v úzkém rozpětí </a:t>
            </a:r>
            <a:r>
              <a:rPr lang="cs-CZ" b="1" dirty="0">
                <a:solidFill>
                  <a:srgbClr val="0070C0"/>
                </a:solidFill>
              </a:rPr>
              <a:t>p.</a:t>
            </a:r>
            <a:r>
              <a:rPr lang="cs-CZ" b="1" dirty="0"/>
              <a:t> </a:t>
            </a:r>
            <a:r>
              <a:rPr lang="cs-CZ" dirty="0"/>
              <a:t>a to většinou v neutrálním či slabě kyselém prostředí (výjimkou jsou žaludeční </a:t>
            </a:r>
            <a:r>
              <a:rPr lang="cs-CZ" dirty="0" err="1"/>
              <a:t>proteasy</a:t>
            </a:r>
            <a:r>
              <a:rPr lang="cs-CZ" dirty="0"/>
              <a:t>). </a:t>
            </a:r>
          </a:p>
          <a:p>
            <a:r>
              <a:rPr lang="cs-CZ" dirty="0"/>
              <a:t>enzymovou aktivitu lze ovlivnit též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a……..y</a:t>
            </a:r>
            <a:r>
              <a:rPr lang="cs-CZ" dirty="0"/>
              <a:t> – látky stimulující aktivitu enzymu (např. ionty kovů) nebo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i……..y</a:t>
            </a:r>
            <a:r>
              <a:rPr lang="cs-CZ" dirty="0"/>
              <a:t> – látky snižující aktivitu enzymu. </a:t>
            </a:r>
          </a:p>
          <a:p>
            <a:pPr marL="457200" lvl="1" indent="0">
              <a:buNone/>
            </a:pPr>
            <a:r>
              <a:rPr lang="cs-CZ" dirty="0"/>
              <a:t>Podle mechanismu působení inhibitorů rozlišujeme několik typů enzymové inhibice. Základní rozdělení je na inhibici nevratnou (ireverzibilní) a vratnou (reverzibilní).</a:t>
            </a:r>
          </a:p>
          <a:p>
            <a:endParaRPr lang="cs-CZ" dirty="0"/>
          </a:p>
          <a:p>
            <a:r>
              <a:rPr lang="cs-CZ" dirty="0"/>
              <a:t>regulace katalytické aktivity enzymu je možná dvěma způsoby a to buďto ovlivněním</a:t>
            </a:r>
          </a:p>
          <a:p>
            <a:pPr lvl="1"/>
            <a:r>
              <a:rPr lang="cs-CZ" dirty="0"/>
              <a:t>množství enzymu nebo: ovlivněno jeho syntézou, sekrecí do místa účinku a jeho odbouráváním. </a:t>
            </a:r>
          </a:p>
          <a:p>
            <a:pPr lvl="1"/>
            <a:r>
              <a:rPr lang="cs-CZ" dirty="0"/>
              <a:t>aktivity: je regulována prostřednictvím strukturních a konformačních změn enzymu.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380" y="0"/>
            <a:ext cx="3936620" cy="142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52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</a:t>
            </a:r>
            <a:r>
              <a:rPr lang="cs-CZ" sz="4000" b="1" dirty="0"/>
              <a:t>Co je </a:t>
            </a:r>
            <a:r>
              <a:rPr lang="cs-CZ" sz="4000" b="1" dirty="0" err="1"/>
              <a:t>katal</a:t>
            </a:r>
            <a:r>
              <a:rPr lang="cs-CZ" sz="4000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21368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Vyšetřovaným materiálem pro stanovení enzymů v laboratořích klinické biochemie je plazma, do které jsou enzymy vylučovány tkáňovými buňkami nebo jsou uvolňovány při jejich poškození či rozpadu. </a:t>
            </a:r>
          </a:p>
          <a:p>
            <a:r>
              <a:rPr lang="cs-CZ" dirty="0"/>
              <a:t>U enzymů se nestanovuje jejich koncentrace, nýbrž </a:t>
            </a:r>
            <a:r>
              <a:rPr lang="cs-CZ" b="1" dirty="0"/>
              <a:t>katalytická aktivita</a:t>
            </a:r>
            <a:r>
              <a:rPr lang="cs-CZ" dirty="0"/>
              <a:t>, která je </a:t>
            </a:r>
            <a:r>
              <a:rPr lang="cs-CZ" b="1" dirty="0"/>
              <a:t>mírou přeměny substrátu na produkt. </a:t>
            </a:r>
          </a:p>
          <a:p>
            <a:r>
              <a:rPr lang="cs-CZ" dirty="0"/>
              <a:t>Standardní jednotkou enzymové aktivity je mezinárodní jednotka enzymové aktivity IU, ale v laboratorní praxi se používá jednotka </a:t>
            </a:r>
            <a:r>
              <a:rPr lang="cs-CZ" b="1" dirty="0" err="1"/>
              <a:t>katal</a:t>
            </a:r>
            <a:r>
              <a:rPr lang="cs-CZ" b="1" dirty="0"/>
              <a:t> (1IU = 16,67nkat)</a:t>
            </a:r>
            <a:r>
              <a:rPr lang="cs-CZ" dirty="0"/>
              <a:t>. </a:t>
            </a:r>
            <a:r>
              <a:rPr lang="cs-CZ" b="1" dirty="0"/>
              <a:t>Jednotka aktivity </a:t>
            </a:r>
            <a:r>
              <a:rPr lang="cs-CZ" dirty="0"/>
              <a:t>se vztahuje na litr vyšetřované tekutiny (plazmy). </a:t>
            </a:r>
          </a:p>
          <a:p>
            <a:r>
              <a:rPr lang="cs-CZ" dirty="0"/>
              <a:t>Za patologických stavů, které jsou doprovázeny destrukcí tkáně, dochází k uvolňování příslušných specifických enzymů do krevního oběhu a jejich stanovení se využívá ke zjištění druhu a rozsahu poškození. </a:t>
            </a:r>
          </a:p>
          <a:p>
            <a:r>
              <a:rPr lang="cs-CZ" dirty="0"/>
              <a:t>Pro diagnostické účely je podstatná správná interpretace laboratorních výsledků, která vychází ze znalosti </a:t>
            </a:r>
          </a:p>
          <a:p>
            <a:pPr lvl="1"/>
            <a:r>
              <a:rPr lang="cs-CZ" b="1" dirty="0"/>
              <a:t>tkáňové specificity enzymů</a:t>
            </a:r>
            <a:r>
              <a:rPr lang="cs-CZ" dirty="0"/>
              <a:t> a</a:t>
            </a:r>
          </a:p>
          <a:p>
            <a:pPr lvl="1"/>
            <a:r>
              <a:rPr lang="cs-CZ" b="1" dirty="0"/>
              <a:t>míry zvýšení aktivity enzymů</a:t>
            </a:r>
            <a:r>
              <a:rPr lang="cs-CZ" dirty="0"/>
              <a:t> včetně doby, po kterou tato změna přetrvává. </a:t>
            </a:r>
          </a:p>
          <a:p>
            <a:pPr marL="0" indent="0">
              <a:buNone/>
            </a:pPr>
            <a:r>
              <a:rPr lang="cs-CZ" dirty="0"/>
              <a:t>Přehled klinicky významných enzymů a příčiny změn jejich aktivity v plazmě ukazuje tabulka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11847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405091"/>
              </p:ext>
            </p:extLst>
          </p:nvPr>
        </p:nvGraphicFramePr>
        <p:xfrm>
          <a:off x="726831" y="0"/>
          <a:ext cx="5658337" cy="11081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707">
                  <a:extLst>
                    <a:ext uri="{9D8B030D-6E8A-4147-A177-3AD203B41FA5}">
                      <a16:colId xmlns:a16="http://schemas.microsoft.com/office/drawing/2014/main" val="4183322801"/>
                    </a:ext>
                  </a:extLst>
                </a:gridCol>
                <a:gridCol w="973480">
                  <a:extLst>
                    <a:ext uri="{9D8B030D-6E8A-4147-A177-3AD203B41FA5}">
                      <a16:colId xmlns:a16="http://schemas.microsoft.com/office/drawing/2014/main" val="1342021667"/>
                    </a:ext>
                  </a:extLst>
                </a:gridCol>
                <a:gridCol w="878766">
                  <a:extLst>
                    <a:ext uri="{9D8B030D-6E8A-4147-A177-3AD203B41FA5}">
                      <a16:colId xmlns:a16="http://schemas.microsoft.com/office/drawing/2014/main" val="542263409"/>
                    </a:ext>
                  </a:extLst>
                </a:gridCol>
                <a:gridCol w="922215">
                  <a:extLst>
                    <a:ext uri="{9D8B030D-6E8A-4147-A177-3AD203B41FA5}">
                      <a16:colId xmlns:a16="http://schemas.microsoft.com/office/drawing/2014/main" val="3699876927"/>
                    </a:ext>
                  </a:extLst>
                </a:gridCol>
                <a:gridCol w="2321169">
                  <a:extLst>
                    <a:ext uri="{9D8B030D-6E8A-4147-A177-3AD203B41FA5}">
                      <a16:colId xmlns:a16="http://schemas.microsoft.com/office/drawing/2014/main" val="1246472912"/>
                    </a:ext>
                  </a:extLst>
                </a:gridCol>
              </a:tblGrid>
              <a:tr h="622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Enzym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Aktivita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v plazmě [mkat/l]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Funkce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Snížené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hodnoty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Zvýšené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hodnoty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3554990643"/>
                  </a:ext>
                </a:extLst>
              </a:tr>
              <a:tr h="72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ALT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0,1-0,78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katalyzují přenos aminoskupiny na oxokyseliny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deficit vitaminu B6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poškození jater (virová hepatitida)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sepse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po požití alkoholu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2367205547"/>
                  </a:ext>
                </a:extLst>
              </a:tr>
              <a:tr h="72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AST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0,1-0,72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poškození jater (virová hepatitida)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infarkt myokardu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onemocnění kosterních svalů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3386878356"/>
                  </a:ext>
                </a:extLst>
              </a:tr>
              <a:tr h="717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GMT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muži: 0,14-0,84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ženy: 0,14-0,68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přenos aminokyselin přes buněčné membrány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obstrukce žlučových cest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jaterní choroby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chronický alkoholismus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3103752523"/>
                  </a:ext>
                </a:extLst>
              </a:tr>
              <a:tr h="1012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ALP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0,66-2,2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hydrolýza monoesterů kyseliny fosforečné v alkalickém prostředí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těžké anemie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kurděje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kretenismus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fyziologicky u rostoucích dětí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choroby kostí, žlučových cest a jater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3793650650"/>
                  </a:ext>
                </a:extLst>
              </a:tr>
              <a:tr h="1257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ACP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muži: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0-108 nkat/l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ženy: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0-92 nkat/l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hydrolýza monoesterů kyseliny fosforečné v kyselém prostředí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choroby prostaty a kostí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2501483218"/>
                  </a:ext>
                </a:extLst>
              </a:tr>
              <a:tr h="72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PCP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muži: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0-43 nkat/l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tkáňově specifická ACP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nádorová onemocnění prostaty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2118033068"/>
                  </a:ext>
                </a:extLst>
              </a:tr>
              <a:tr h="72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LD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2,25-3,75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reverzibilní přeměna pyruvátu na laktát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infarkt myokardu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hematologické choroby, svalové nemoci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akutní hepatitidy a ledvinové choroby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781661766"/>
                  </a:ext>
                </a:extLst>
              </a:tr>
              <a:tr h="12175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CK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muži: 0,2-4,3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ženy: 0,2-3,1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fosforylace kreatinu na kreatinfosfát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hyperfunkce štítné žlázy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snížení svalové hmoty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chronický alkoholizmus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infarkt myokardu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onemocnění kosterních svalů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svalové křeče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svalová traumata při poraněních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3725160700"/>
                  </a:ext>
                </a:extLst>
              </a:tr>
              <a:tr h="10128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CHE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87-190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katalyzuje hydrolýzu esterů cholinu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poruchy proteosyntézy při těžké hepatopatii i při proteinové malnutrici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nefrotický syndrom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alkoholizmus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1630140634"/>
                  </a:ext>
                </a:extLst>
              </a:tr>
              <a:tr h="72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α-amylasa celková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sérum: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0,30-1,67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moč: do 7,67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hydrolýza vnitřních glykosidových vazeb ve škrobu a glykogenu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akutní pankreatitida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snížené vylučování amylázy ledvinami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3125096620"/>
                  </a:ext>
                </a:extLst>
              </a:tr>
              <a:tr h="724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α-amylasa pankreatická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sérum: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0,22-0,88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moč: do 5,83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267331"/>
                  </a:ext>
                </a:extLst>
              </a:tr>
              <a:tr h="889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lipasa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0,0-1,0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hydrolýza triacylglycerolů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akutní pankreatitida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akutní otrava alkoholem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dirty="0">
                          <a:effectLst/>
                        </a:rPr>
                        <a:t>zranění břicha při nehodách nebo chirurgickém zásahu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10" marR="27310" marT="13655" marB="13655" anchor="ctr"/>
                </a:tc>
                <a:extLst>
                  <a:ext uri="{0D108BD9-81ED-4DB2-BD59-A6C34878D82A}">
                    <a16:rowId xmlns:a16="http://schemas.microsoft.com/office/drawing/2014/main" val="1521178608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6867728" y="1926077"/>
            <a:ext cx="4338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ALT: </a:t>
            </a:r>
            <a:r>
              <a:rPr lang="cs-CZ" b="1" dirty="0" err="1"/>
              <a:t>alaninaminotransferasa</a:t>
            </a:r>
            <a:r>
              <a:rPr lang="cs-CZ" b="1" dirty="0"/>
              <a:t> </a:t>
            </a:r>
          </a:p>
          <a:p>
            <a:r>
              <a:rPr lang="cs-CZ" b="1" dirty="0"/>
              <a:t>AST: </a:t>
            </a:r>
            <a:r>
              <a:rPr lang="cs-CZ" b="1" dirty="0" err="1"/>
              <a:t>aspartátaminotransferasa</a:t>
            </a:r>
            <a:endParaRPr lang="cs-CZ" b="1" dirty="0"/>
          </a:p>
          <a:p>
            <a:r>
              <a:rPr lang="cs-CZ" b="1" dirty="0"/>
              <a:t>GMT: g-</a:t>
            </a:r>
            <a:r>
              <a:rPr lang="cs-CZ" b="1" dirty="0" err="1"/>
              <a:t>glutamyltransferasa</a:t>
            </a:r>
            <a:endParaRPr lang="cs-CZ" b="1" dirty="0"/>
          </a:p>
          <a:p>
            <a:r>
              <a:rPr lang="cs-CZ" b="1" dirty="0"/>
              <a:t> ALP: alkalická </a:t>
            </a:r>
            <a:r>
              <a:rPr lang="cs-CZ" b="1" dirty="0" err="1"/>
              <a:t>fosfatasa</a:t>
            </a:r>
            <a:endParaRPr lang="cs-CZ" b="1" dirty="0"/>
          </a:p>
          <a:p>
            <a:r>
              <a:rPr lang="cs-CZ" b="1" dirty="0"/>
              <a:t> ACP: kyselá </a:t>
            </a:r>
            <a:r>
              <a:rPr lang="cs-CZ" b="1" dirty="0" err="1"/>
              <a:t>fosfatasa</a:t>
            </a:r>
            <a:endParaRPr lang="cs-CZ" b="1" dirty="0"/>
          </a:p>
          <a:p>
            <a:r>
              <a:rPr lang="cs-CZ" b="1" dirty="0"/>
              <a:t> PCP: prostatická kyselá </a:t>
            </a:r>
            <a:r>
              <a:rPr lang="cs-CZ" b="1" dirty="0" err="1"/>
              <a:t>fosfatasa</a:t>
            </a:r>
            <a:endParaRPr lang="cs-CZ" b="1" dirty="0"/>
          </a:p>
          <a:p>
            <a:r>
              <a:rPr lang="cs-CZ" b="1" dirty="0"/>
              <a:t> LD: </a:t>
            </a:r>
            <a:r>
              <a:rPr lang="cs-CZ" b="1" dirty="0" err="1"/>
              <a:t>laktátdehydrogenasa</a:t>
            </a:r>
            <a:endParaRPr lang="cs-CZ" b="1" dirty="0"/>
          </a:p>
          <a:p>
            <a:r>
              <a:rPr lang="cs-CZ" b="1" dirty="0"/>
              <a:t> CK: </a:t>
            </a:r>
            <a:r>
              <a:rPr lang="cs-CZ" b="1" dirty="0" err="1"/>
              <a:t>kreatinkinasa</a:t>
            </a:r>
            <a:endParaRPr lang="cs-CZ" b="1" dirty="0"/>
          </a:p>
          <a:p>
            <a:r>
              <a:rPr lang="cs-CZ" b="1" dirty="0"/>
              <a:t> CHE: </a:t>
            </a:r>
            <a:r>
              <a:rPr lang="cs-CZ" b="1" dirty="0" err="1"/>
              <a:t>cholinesterasa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76650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ABR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Rovnováha mezi </a:t>
            </a:r>
            <a:r>
              <a:rPr lang="cs-CZ" b="1" dirty="0"/>
              <a:t>tvorbou</a:t>
            </a:r>
            <a:r>
              <a:rPr lang="cs-CZ" dirty="0"/>
              <a:t> a </a:t>
            </a:r>
            <a:r>
              <a:rPr lang="cs-CZ" b="1" dirty="0"/>
              <a:t>vylučováním</a:t>
            </a:r>
            <a:r>
              <a:rPr lang="cs-CZ" dirty="0"/>
              <a:t> </a:t>
            </a:r>
            <a:r>
              <a:rPr lang="cs-CZ" b="1" dirty="0"/>
              <a:t>kyselin</a:t>
            </a:r>
            <a:r>
              <a:rPr lang="cs-CZ" dirty="0"/>
              <a:t> a </a:t>
            </a:r>
            <a:r>
              <a:rPr lang="cs-CZ" b="1" dirty="0"/>
              <a:t>zásad,</a:t>
            </a:r>
            <a:r>
              <a:rPr lang="cs-CZ" dirty="0"/>
              <a:t> tedy stálá hodnota </a:t>
            </a:r>
            <a:r>
              <a:rPr lang="cs-CZ" b="1" dirty="0"/>
              <a:t>pH</a:t>
            </a:r>
            <a:r>
              <a:rPr lang="cs-CZ" dirty="0"/>
              <a:t> prostředí je označována jako </a:t>
            </a:r>
            <a:r>
              <a:rPr lang="cs-CZ" b="1" dirty="0"/>
              <a:t>acidobazická rovnováha</a:t>
            </a:r>
            <a:r>
              <a:rPr lang="cs-CZ" dirty="0"/>
              <a:t> (ABR). </a:t>
            </a:r>
          </a:p>
          <a:p>
            <a:r>
              <a:rPr lang="cs-CZ" dirty="0"/>
              <a:t>Stabilita pH vnitřního prostředí je zajišťována především </a:t>
            </a:r>
            <a:r>
              <a:rPr lang="cs-CZ" b="1" dirty="0" err="1"/>
              <a:t>pufračními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b="1" dirty="0"/>
              <a:t>nárazníkovými</a:t>
            </a:r>
            <a:r>
              <a:rPr lang="cs-CZ" dirty="0"/>
              <a:t>) systémy. </a:t>
            </a:r>
          </a:p>
          <a:p>
            <a:r>
              <a:rPr lang="cs-CZ" dirty="0"/>
              <a:t>Udržování ABR je nutnou podmínkou pro </a:t>
            </a:r>
          </a:p>
          <a:p>
            <a:r>
              <a:rPr lang="cs-CZ" dirty="0"/>
              <a:t>zajištění stálého vnitřního prostředí –</a:t>
            </a:r>
            <a:r>
              <a:rPr lang="cs-CZ" b="1" dirty="0"/>
              <a:t>homeostázy-</a:t>
            </a:r>
            <a:r>
              <a:rPr lang="cs-CZ" dirty="0"/>
              <a:t> organismu a to jak na úrovni </a:t>
            </a:r>
          </a:p>
          <a:p>
            <a:pPr lvl="1"/>
            <a:r>
              <a:rPr lang="cs-CZ" dirty="0"/>
              <a:t>nitrobuněčné </a:t>
            </a:r>
            <a:r>
              <a:rPr lang="cs-CZ" b="1" dirty="0"/>
              <a:t>intracelulárně</a:t>
            </a:r>
            <a:r>
              <a:rPr lang="cs-CZ" dirty="0"/>
              <a:t> tak </a:t>
            </a:r>
          </a:p>
          <a:p>
            <a:pPr lvl="1"/>
            <a:r>
              <a:rPr lang="cs-CZ" dirty="0"/>
              <a:t>mimobuněčné </a:t>
            </a:r>
            <a:r>
              <a:rPr lang="cs-CZ" b="1" dirty="0"/>
              <a:t>extracelulárně</a:t>
            </a:r>
            <a:r>
              <a:rPr lang="cs-CZ" dirty="0"/>
              <a:t> </a:t>
            </a:r>
          </a:p>
          <a:p>
            <a:r>
              <a:rPr lang="cs-CZ" dirty="0"/>
              <a:t>Již velmi malá odchylka v hodnotách pH </a:t>
            </a:r>
          </a:p>
          <a:p>
            <a:pPr lvl="1"/>
            <a:r>
              <a:rPr lang="cs-CZ" dirty="0"/>
              <a:t>ovlivní buněčný a energetický metabolismus</a:t>
            </a:r>
          </a:p>
          <a:p>
            <a:pPr lvl="1"/>
            <a:r>
              <a:rPr lang="cs-CZ" dirty="0"/>
              <a:t>změní konformaci proteinů a tím i jejich vlastnosti (např. aktivitu enzymů),</a:t>
            </a:r>
          </a:p>
          <a:p>
            <a:pPr lvl="1"/>
            <a:r>
              <a:rPr lang="cs-CZ" dirty="0"/>
              <a:t>transport látek a další životně důležité pochody (vazbu O2 na </a:t>
            </a:r>
            <a:r>
              <a:rPr lang="cs-CZ" dirty="0" err="1"/>
              <a:t>Hb</a:t>
            </a:r>
            <a:r>
              <a:rPr lang="cs-CZ" dirty="0"/>
              <a:t>).</a:t>
            </a:r>
          </a:p>
        </p:txBody>
      </p:sp>
      <p:pic>
        <p:nvPicPr>
          <p:cNvPr id="4098" name="Picture 2" descr="7. Acidobazická rovnováha • Funkce buněk a lidského tě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03" y="0"/>
            <a:ext cx="4128620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75" y="-44317"/>
            <a:ext cx="3405688" cy="2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3080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541" y="5620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109. ABR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506662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Rovnováha mezi </a:t>
            </a:r>
            <a:r>
              <a:rPr lang="cs-CZ" b="1" dirty="0">
                <a:solidFill>
                  <a:srgbClr val="0070C0"/>
                </a:solidFill>
              </a:rPr>
              <a:t>t…..u</a:t>
            </a:r>
            <a:r>
              <a:rPr lang="cs-CZ" dirty="0"/>
              <a:t> a </a:t>
            </a:r>
            <a:r>
              <a:rPr lang="cs-CZ" b="1" dirty="0">
                <a:solidFill>
                  <a:srgbClr val="0070C0"/>
                </a:solidFill>
              </a:rPr>
              <a:t>v………m</a:t>
            </a:r>
            <a:r>
              <a:rPr lang="cs-CZ" dirty="0"/>
              <a:t> </a:t>
            </a:r>
            <a:r>
              <a:rPr lang="cs-CZ" b="1" dirty="0">
                <a:solidFill>
                  <a:srgbClr val="0070C0"/>
                </a:solidFill>
              </a:rPr>
              <a:t>k…..n</a:t>
            </a:r>
            <a:r>
              <a:rPr lang="cs-CZ" dirty="0"/>
              <a:t> a </a:t>
            </a:r>
            <a:r>
              <a:rPr lang="cs-CZ" b="1" dirty="0">
                <a:solidFill>
                  <a:srgbClr val="0070C0"/>
                </a:solidFill>
              </a:rPr>
              <a:t>z…d</a:t>
            </a:r>
            <a:r>
              <a:rPr lang="cs-CZ" b="1" dirty="0"/>
              <a:t>,</a:t>
            </a:r>
            <a:r>
              <a:rPr lang="cs-CZ" dirty="0"/>
              <a:t> tedy stálá hodnota </a:t>
            </a:r>
            <a:r>
              <a:rPr lang="cs-CZ" b="1" dirty="0">
                <a:solidFill>
                  <a:srgbClr val="0070C0"/>
                </a:solidFill>
              </a:rPr>
              <a:t>p.</a:t>
            </a:r>
            <a:r>
              <a:rPr lang="cs-CZ" dirty="0"/>
              <a:t> prostředí je označována jako </a:t>
            </a:r>
            <a:r>
              <a:rPr lang="cs-CZ" b="1" dirty="0"/>
              <a:t>acidobazická rovnováha</a:t>
            </a:r>
            <a:r>
              <a:rPr lang="cs-CZ" dirty="0"/>
              <a:t> (ABR). </a:t>
            </a:r>
          </a:p>
          <a:p>
            <a:r>
              <a:rPr lang="cs-CZ" dirty="0"/>
              <a:t>Stabilita pH vnitřního prostředí je zajišťována především </a:t>
            </a:r>
            <a:r>
              <a:rPr lang="cs-CZ" b="1" dirty="0">
                <a:solidFill>
                  <a:srgbClr val="0070C0"/>
                </a:solidFill>
              </a:rPr>
              <a:t>p……..i </a:t>
            </a:r>
            <a:r>
              <a:rPr lang="cs-CZ" dirty="0"/>
              <a:t>(</a:t>
            </a:r>
            <a:r>
              <a:rPr lang="cs-CZ" b="1" dirty="0">
                <a:solidFill>
                  <a:srgbClr val="0070C0"/>
                </a:solidFill>
              </a:rPr>
              <a:t>n………..i</a:t>
            </a:r>
            <a:r>
              <a:rPr lang="cs-CZ" dirty="0"/>
              <a:t>) systémy. </a:t>
            </a:r>
          </a:p>
          <a:p>
            <a:r>
              <a:rPr lang="cs-CZ" dirty="0"/>
              <a:t>Udržování ABR je nutnou podmínkou pro </a:t>
            </a:r>
          </a:p>
          <a:p>
            <a:r>
              <a:rPr lang="cs-CZ" dirty="0"/>
              <a:t>zajištění stálého vnitřního prostředí –</a:t>
            </a:r>
            <a:r>
              <a:rPr lang="cs-CZ" b="1" dirty="0">
                <a:solidFill>
                  <a:srgbClr val="0070C0"/>
                </a:solidFill>
              </a:rPr>
              <a:t>h…….y</a:t>
            </a:r>
            <a:r>
              <a:rPr lang="cs-CZ" b="1" dirty="0"/>
              <a:t>-</a:t>
            </a:r>
            <a:r>
              <a:rPr lang="cs-CZ" dirty="0"/>
              <a:t> organismu a to jak na úrovni </a:t>
            </a:r>
          </a:p>
          <a:p>
            <a:pPr lvl="1"/>
            <a:r>
              <a:rPr lang="cs-CZ" dirty="0"/>
              <a:t>nitrobuněčné </a:t>
            </a:r>
            <a:r>
              <a:rPr lang="cs-CZ" b="1" dirty="0">
                <a:solidFill>
                  <a:srgbClr val="0070C0"/>
                </a:solidFill>
              </a:rPr>
              <a:t>i………..ě</a:t>
            </a:r>
            <a:r>
              <a:rPr lang="cs-CZ" dirty="0"/>
              <a:t> tak </a:t>
            </a:r>
          </a:p>
          <a:p>
            <a:pPr lvl="1"/>
            <a:r>
              <a:rPr lang="cs-CZ" dirty="0"/>
              <a:t>mimobuněčné </a:t>
            </a:r>
            <a:r>
              <a:rPr lang="cs-CZ" b="1" dirty="0">
                <a:solidFill>
                  <a:srgbClr val="0070C0"/>
                </a:solidFill>
              </a:rPr>
              <a:t>e…………ě</a:t>
            </a:r>
            <a:r>
              <a:rPr lang="cs-CZ" dirty="0"/>
              <a:t> </a:t>
            </a:r>
          </a:p>
          <a:p>
            <a:r>
              <a:rPr lang="cs-CZ" dirty="0"/>
              <a:t>Již velmi malá odchylka v hodnotách pH </a:t>
            </a:r>
          </a:p>
          <a:p>
            <a:pPr lvl="1"/>
            <a:r>
              <a:rPr lang="cs-CZ" dirty="0"/>
              <a:t>ovlivní buněčný a energetický metabolismus</a:t>
            </a:r>
          </a:p>
          <a:p>
            <a:pPr lvl="1"/>
            <a:r>
              <a:rPr lang="cs-CZ" dirty="0"/>
              <a:t>změní konformaci proteinů a tím i jejich vlastnosti (např. aktivitu enzymů),</a:t>
            </a:r>
          </a:p>
          <a:p>
            <a:pPr lvl="1"/>
            <a:r>
              <a:rPr lang="cs-CZ" dirty="0"/>
              <a:t>transport látek a další životně důležité pochody (vazbu O2 na </a:t>
            </a:r>
            <a:r>
              <a:rPr lang="cs-CZ" dirty="0" err="1"/>
              <a:t>Hb</a:t>
            </a:r>
            <a:r>
              <a:rPr lang="cs-CZ" dirty="0"/>
              <a:t>).</a:t>
            </a:r>
          </a:p>
        </p:txBody>
      </p:sp>
      <p:pic>
        <p:nvPicPr>
          <p:cNvPr id="4098" name="Picture 2" descr="7. Acidobazická rovnováha • Funkce buněk a lidského tě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03" y="0"/>
            <a:ext cx="4128620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75" y="-44317"/>
            <a:ext cx="3405688" cy="255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5998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741" y="278628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Acidobazická rovnováha</a:t>
            </a:r>
          </a:p>
        </p:txBody>
      </p:sp>
      <p:pic>
        <p:nvPicPr>
          <p:cNvPr id="4098" name="Picture 2" descr="Téma: Acidobazická rovnováha a její poruchy « Tvorba a ověření  e-learningového prostředí pro integraci výuky preklinických a klinických  předmětů na LF a FZV UP Olomou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2" y="2027573"/>
            <a:ext cx="7165969" cy="42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986" y="2791326"/>
            <a:ext cx="4406593" cy="27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8725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674" y="172619"/>
            <a:ext cx="11614484" cy="1325563"/>
          </a:xfrm>
        </p:spPr>
        <p:txBody>
          <a:bodyPr/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4000" b="1" dirty="0">
                <a:solidFill>
                  <a:srgbClr val="FF0000"/>
                </a:solidFill>
              </a:rPr>
              <a:t>Jaké mechanismy udržují stálé pH v krvi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6674" y="1825624"/>
            <a:ext cx="11614484" cy="48799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Na udržování ABR, která je metabolismem neustále narušována, se svojí činností podílejí některé orgány </a:t>
            </a:r>
          </a:p>
          <a:p>
            <a:pPr lvl="0"/>
            <a:r>
              <a:rPr lang="cs-CZ" dirty="0"/>
              <a:t>plíce (</a:t>
            </a:r>
            <a:r>
              <a:rPr lang="cs-CZ" b="1" dirty="0"/>
              <a:t>respirační regulace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ledviny (</a:t>
            </a:r>
            <a:r>
              <a:rPr lang="cs-CZ" b="1" dirty="0"/>
              <a:t>renální regulace</a:t>
            </a:r>
            <a:r>
              <a:rPr lang="cs-CZ" dirty="0"/>
              <a:t>) </a:t>
            </a:r>
          </a:p>
          <a:p>
            <a:pPr lvl="0"/>
            <a:r>
              <a:rPr lang="cs-CZ" dirty="0"/>
              <a:t>játra (jaterní regulace)</a:t>
            </a:r>
          </a:p>
          <a:p>
            <a:pPr lvl="0"/>
            <a:r>
              <a:rPr lang="cs-CZ" dirty="0"/>
              <a:t>nárazníkové systémy (extra- a intracelulární </a:t>
            </a:r>
            <a:r>
              <a:rPr lang="cs-CZ" b="1" dirty="0"/>
              <a:t>nárazníkové roztoky - pufry</a:t>
            </a:r>
            <a:r>
              <a:rPr lang="cs-CZ" dirty="0"/>
              <a:t>).</a:t>
            </a:r>
          </a:p>
          <a:p>
            <a:r>
              <a:rPr lang="cs-CZ" dirty="0"/>
              <a:t>Obecně jsou pufry roztoky </a:t>
            </a:r>
          </a:p>
          <a:p>
            <a:pPr lvl="1"/>
            <a:r>
              <a:rPr lang="cs-CZ" dirty="0"/>
              <a:t>slabých kyselin a jejich solí odvozených od silných zásad, nebo </a:t>
            </a:r>
          </a:p>
          <a:p>
            <a:pPr lvl="1"/>
            <a:r>
              <a:rPr lang="cs-CZ" dirty="0"/>
              <a:t>slabých zásad a jejich solí odvozených od silných kyselin. </a:t>
            </a:r>
          </a:p>
          <a:p>
            <a:r>
              <a:rPr lang="cs-CZ" dirty="0"/>
              <a:t>Výsledné pH pufru je dáno jejich vzájemným poměrem, hodnotu pH pufru lze vypočítat pomocí </a:t>
            </a:r>
            <a:r>
              <a:rPr lang="cs-CZ" dirty="0" err="1"/>
              <a:t>Henderson-Hasselbalchovy</a:t>
            </a:r>
            <a:r>
              <a:rPr lang="cs-CZ" dirty="0"/>
              <a:t> rovnice. </a:t>
            </a:r>
          </a:p>
        </p:txBody>
      </p:sp>
    </p:spTree>
    <p:extLst>
      <p:ext uri="{BB962C8B-B14F-4D97-AF65-F5344CB8AC3E}">
        <p14:creationId xmlns:p14="http://schemas.microsoft.com/office/powerpoint/2010/main" val="131084836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863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Jaká je funkce nárazníkového sytému v krvi?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337" y="1825624"/>
            <a:ext cx="12063663" cy="50323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Význam pufrů v regulaci ABR spočívá v jejich schopnosti </a:t>
            </a:r>
            <a:r>
              <a:rPr lang="cs-CZ" b="1" dirty="0"/>
              <a:t>vázat </a:t>
            </a:r>
            <a:r>
              <a:rPr lang="cs-CZ" dirty="0"/>
              <a:t>vznikající </a:t>
            </a:r>
            <a:r>
              <a:rPr lang="cs-CZ" b="1" dirty="0"/>
              <a:t>H</a:t>
            </a:r>
            <a:r>
              <a:rPr lang="cs-CZ" b="1" baseline="30000" dirty="0"/>
              <a:t>+</a:t>
            </a:r>
            <a:r>
              <a:rPr lang="cs-CZ" dirty="0"/>
              <a:t> neutralizační reakcí.</a:t>
            </a:r>
          </a:p>
          <a:p>
            <a:r>
              <a:rPr lang="cs-CZ" dirty="0"/>
              <a:t>Nárazníkové systémy reagují na změny pH bezprostředně po jejich vzniku, ale jejich kompenzace není dostatečná. </a:t>
            </a:r>
          </a:p>
          <a:p>
            <a:r>
              <a:rPr lang="cs-CZ" dirty="0"/>
              <a:t>Následná regulace uplatňovaná činností orgánů nastupuje pomalu, ale při normální funkci orgánů dochází k úplnému odstranění poruchy.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Nárazníkové systémy</a:t>
            </a:r>
          </a:p>
          <a:p>
            <a:r>
              <a:rPr lang="cs-CZ" dirty="0"/>
              <a:t>Akutní změny pH v organismu jsou během několika sekund regulovány nárazníkovými systémy v krvi, které rozdělujeme na dva základní typy:</a:t>
            </a:r>
          </a:p>
          <a:p>
            <a:pPr lvl="1"/>
            <a:r>
              <a:rPr lang="cs-CZ" b="1" dirty="0"/>
              <a:t>I.  hydrogenuhličitanový</a:t>
            </a:r>
            <a:r>
              <a:rPr lang="cs-CZ" dirty="0"/>
              <a:t> (</a:t>
            </a:r>
            <a:r>
              <a:rPr lang="cs-CZ" dirty="0" err="1"/>
              <a:t>bikarbonátový</a:t>
            </a:r>
            <a:r>
              <a:rPr lang="cs-CZ" dirty="0"/>
              <a:t>)  – převážně extracelulární</a:t>
            </a:r>
          </a:p>
          <a:p>
            <a:pPr lvl="1"/>
            <a:r>
              <a:rPr lang="cs-CZ" b="1" dirty="0"/>
              <a:t>II. ostatní - </a:t>
            </a:r>
            <a:r>
              <a:rPr lang="cs-CZ" b="1" dirty="0" err="1"/>
              <a:t>nehydrogenuhličitanové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cs-CZ" dirty="0" err="1"/>
              <a:t>nebikarbonátové</a:t>
            </a:r>
            <a:r>
              <a:rPr lang="cs-CZ" dirty="0"/>
              <a:t>) – převážně intracelulární</a:t>
            </a:r>
          </a:p>
        </p:txBody>
      </p:sp>
    </p:spTree>
    <p:extLst>
      <p:ext uri="{BB962C8B-B14F-4D97-AF65-F5344CB8AC3E}">
        <p14:creationId xmlns:p14="http://schemas.microsoft.com/office/powerpoint/2010/main" val="13880084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Jaké jsou nárazníkové systémy v krvi?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98359"/>
            <a:ext cx="12192000" cy="59596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I</a:t>
            </a:r>
            <a:r>
              <a:rPr lang="cs-CZ" b="1" dirty="0"/>
              <a:t>. Hydrogenuhličitanový nárazníkový systém</a:t>
            </a:r>
          </a:p>
          <a:p>
            <a:r>
              <a:rPr lang="cs-CZ" b="1" dirty="0"/>
              <a:t>Hydrogenuhličitanový nárazník</a:t>
            </a:r>
            <a:r>
              <a:rPr lang="cs-CZ" dirty="0"/>
              <a:t> působí především v krevní plazmě a je tvořen </a:t>
            </a:r>
          </a:p>
          <a:p>
            <a:pPr lvl="0"/>
            <a:r>
              <a:rPr lang="cs-CZ" dirty="0"/>
              <a:t>slabou kyselinou uhličitou a </a:t>
            </a:r>
          </a:p>
          <a:p>
            <a:pPr lvl="0"/>
            <a:r>
              <a:rPr lang="cs-CZ" dirty="0"/>
              <a:t>hydrogenuhličitanovým aniontem. </a:t>
            </a:r>
          </a:p>
          <a:p>
            <a:pPr lvl="0"/>
            <a:r>
              <a:rPr lang="cs-CZ" dirty="0"/>
              <a:t>V regulaci ABR má největší význam, protože je to</a:t>
            </a:r>
            <a:r>
              <a:rPr lang="cs-CZ" b="1" dirty="0"/>
              <a:t> systém otevřený</a:t>
            </a:r>
            <a:r>
              <a:rPr lang="cs-CZ" dirty="0"/>
              <a:t>, ve kterém se koncentrace jeho složek může regulovat jak vydechováním (respirací), tak vylučováním ledvinami. Hydrogenuhličitanový systém se skládá z disociované kyseliny uhličité </a:t>
            </a:r>
          </a:p>
          <a:p>
            <a:pPr lvl="0"/>
            <a:r>
              <a:rPr lang="cs-CZ" dirty="0"/>
              <a:t>(na H</a:t>
            </a:r>
            <a:r>
              <a:rPr lang="cs-CZ" baseline="30000" dirty="0"/>
              <a:t>+ </a:t>
            </a:r>
            <a:r>
              <a:rPr lang="cs-CZ" dirty="0"/>
              <a:t>a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) a z CO</a:t>
            </a:r>
            <a:r>
              <a:rPr lang="cs-CZ" baseline="-25000" dirty="0"/>
              <a:t>2</a:t>
            </a:r>
            <a:r>
              <a:rPr lang="cs-CZ" dirty="0"/>
              <a:t> (CO</a:t>
            </a:r>
            <a:r>
              <a:rPr lang="cs-CZ" baseline="-25000" dirty="0"/>
              <a:t>2</a:t>
            </a:r>
            <a:r>
              <a:rPr lang="cs-CZ" dirty="0"/>
              <a:t> rozpuštěný v tělních tekutinách a CO</a:t>
            </a:r>
            <a:r>
              <a:rPr lang="cs-CZ" baseline="-25000" dirty="0"/>
              <a:t>2</a:t>
            </a:r>
            <a:r>
              <a:rPr lang="cs-CZ" dirty="0"/>
              <a:t> v plynné fázi).</a:t>
            </a:r>
          </a:p>
          <a:p>
            <a:endParaRPr lang="cs-CZ" dirty="0"/>
          </a:p>
          <a:p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 + H</a:t>
            </a:r>
            <a:r>
              <a:rPr lang="cs-CZ" baseline="-25000" dirty="0"/>
              <a:t>2</a:t>
            </a:r>
            <a:r>
              <a:rPr lang="cs-CZ" dirty="0"/>
              <a:t>O ↔ 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 ↔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+ H</a:t>
            </a:r>
            <a:r>
              <a:rPr lang="cs-CZ" baseline="30000" dirty="0"/>
              <a:t>+</a:t>
            </a:r>
            <a:endParaRPr lang="cs-CZ" dirty="0"/>
          </a:p>
          <a:p>
            <a:endParaRPr lang="cs-CZ" dirty="0"/>
          </a:p>
          <a:p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 vznikající metabolickými ději ve tkáních je vylučován plícemi a jeho koncentrace je tedy regulována respirací a označuje se jako </a:t>
            </a:r>
            <a:r>
              <a:rPr lang="cs-CZ" b="1" dirty="0"/>
              <a:t>respirační složka systému</a:t>
            </a:r>
            <a:r>
              <a:rPr lang="cs-CZ" dirty="0"/>
              <a:t>. </a:t>
            </a:r>
          </a:p>
          <a:p>
            <a:r>
              <a:rPr lang="cs-CZ" dirty="0"/>
              <a:t>Koncentraci CO</a:t>
            </a:r>
            <a:r>
              <a:rPr lang="cs-CZ" baseline="-25000" dirty="0"/>
              <a:t>2 </a:t>
            </a:r>
            <a:r>
              <a:rPr lang="cs-CZ" dirty="0"/>
              <a:t>v krvi nelze měřit, proto se v laboratorní diagnostice vyjadřuje jako </a:t>
            </a:r>
            <a:r>
              <a:rPr lang="cs-CZ" b="1" dirty="0"/>
              <a:t>parciální tlak oxidu uhličitého (pCO</a:t>
            </a:r>
            <a:r>
              <a:rPr lang="cs-CZ" b="1" baseline="-25000" dirty="0"/>
              <a:t>2</a:t>
            </a:r>
            <a:r>
              <a:rPr lang="cs-CZ" b="1" dirty="0"/>
              <a:t>)</a:t>
            </a:r>
            <a:r>
              <a:rPr lang="cs-CZ" dirty="0"/>
              <a:t> – </a:t>
            </a:r>
          </a:p>
          <a:p>
            <a:r>
              <a:rPr lang="cs-CZ" dirty="0"/>
              <a:t>podle Henryho zákona je množství rozpuštěného CO</a:t>
            </a:r>
            <a:r>
              <a:rPr lang="cs-CZ" baseline="-25000" dirty="0"/>
              <a:t>2</a:t>
            </a:r>
            <a:r>
              <a:rPr lang="cs-CZ" dirty="0"/>
              <a:t>  přímo úměrné jeho parciálnímu tlaku nad tekutinou.</a:t>
            </a:r>
          </a:p>
        </p:txBody>
      </p:sp>
    </p:spTree>
    <p:extLst>
      <p:ext uri="{BB962C8B-B14F-4D97-AF65-F5344CB8AC3E}">
        <p14:creationId xmlns:p14="http://schemas.microsoft.com/office/powerpoint/2010/main" val="407952572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337" y="160420"/>
            <a:ext cx="12063663" cy="649705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Respirační regulace</a:t>
            </a:r>
            <a:r>
              <a:rPr lang="cs-CZ" dirty="0"/>
              <a:t> se uskutečňuje prostřednictvím </a:t>
            </a:r>
          </a:p>
          <a:p>
            <a:r>
              <a:rPr lang="cs-CZ" dirty="0"/>
              <a:t>zadržování CO</a:t>
            </a:r>
            <a:r>
              <a:rPr lang="cs-CZ" baseline="-25000" dirty="0"/>
              <a:t>2 </a:t>
            </a:r>
            <a:r>
              <a:rPr lang="cs-CZ" dirty="0"/>
              <a:t>nebo naopak </a:t>
            </a:r>
          </a:p>
          <a:p>
            <a:r>
              <a:rPr lang="cs-CZ" dirty="0"/>
              <a:t>vydechování CO</a:t>
            </a:r>
            <a:r>
              <a:rPr lang="cs-CZ" baseline="-25000" dirty="0"/>
              <a:t>2</a:t>
            </a:r>
            <a:r>
              <a:rPr lang="cs-CZ" dirty="0"/>
              <a:t> z organizmu a to změnou dechové frekvence (</a:t>
            </a:r>
            <a:r>
              <a:rPr lang="cs-CZ" dirty="0" err="1"/>
              <a:t>hypo</a:t>
            </a:r>
            <a:r>
              <a:rPr lang="cs-CZ" dirty="0"/>
              <a:t>- a hyperventilací plic). </a:t>
            </a:r>
          </a:p>
          <a:p>
            <a:r>
              <a:rPr lang="cs-CZ" dirty="0"/>
              <a:t>Plicní regulace nastupuje během několika minut a maximálního efektu dosahuje do 12-24 hodin.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hyperventilace → snížení pCO</a:t>
            </a:r>
            <a:r>
              <a:rPr lang="cs-CZ" baseline="-25000" dirty="0"/>
              <a:t>2</a:t>
            </a:r>
            <a:r>
              <a:rPr lang="cs-CZ" dirty="0"/>
              <a:t> → alkalizace → alkalóza</a:t>
            </a:r>
          </a:p>
          <a:p>
            <a:r>
              <a:rPr lang="cs-CZ" dirty="0"/>
              <a:t>hypoventilace → zvýšení pCO</a:t>
            </a:r>
            <a:r>
              <a:rPr lang="cs-CZ" baseline="-25000" dirty="0"/>
              <a:t>2</a:t>
            </a:r>
            <a:r>
              <a:rPr lang="cs-CZ" dirty="0"/>
              <a:t> → okyselení → acidóza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Anion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je označován jako </a:t>
            </a:r>
            <a:r>
              <a:rPr lang="cs-CZ" b="1" dirty="0"/>
              <a:t>metabolická složka systému</a:t>
            </a:r>
            <a:r>
              <a:rPr lang="cs-CZ" dirty="0"/>
              <a:t> a jeho koncentrace v arteriální krvi je regulována činností ledvin.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Renální regulace</a:t>
            </a:r>
            <a:r>
              <a:rPr lang="cs-CZ" dirty="0"/>
              <a:t> je uskutečňována prostřednictvím zvýšení nebo snížení zpětné resorpce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a zadržováním nebo zvýšeným vylučováním H</a:t>
            </a:r>
            <a:r>
              <a:rPr lang="cs-CZ" baseline="30000" dirty="0"/>
              <a:t>+</a:t>
            </a:r>
            <a:r>
              <a:rPr lang="cs-CZ" dirty="0"/>
              <a:t> - v ledvinách se podle potřeby tvoří </a:t>
            </a:r>
            <a:r>
              <a:rPr lang="cs-CZ" b="1" dirty="0"/>
              <a:t>kyselá nebo alkalická moč</a:t>
            </a:r>
            <a:r>
              <a:rPr lang="cs-CZ" dirty="0"/>
              <a:t>. </a:t>
            </a:r>
          </a:p>
          <a:p>
            <a:r>
              <a:rPr lang="cs-CZ" dirty="0"/>
              <a:t>Nastupuje obvykle za 1-2 hodiny a maximálního efektu dosahuje za 2-5 dnů.</a:t>
            </a:r>
          </a:p>
        </p:txBody>
      </p:sp>
    </p:spTree>
    <p:extLst>
      <p:ext uri="{BB962C8B-B14F-4D97-AF65-F5344CB8AC3E}">
        <p14:creationId xmlns:p14="http://schemas.microsoft.com/office/powerpoint/2010/main" val="847051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365125"/>
            <a:ext cx="12066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Polynenasycené MK jsou esenciální - nutné  získávat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 z potravy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08547" y="1825624"/>
            <a:ext cx="5811253" cy="48799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Omega 3</a:t>
            </a:r>
          </a:p>
          <a:p>
            <a:r>
              <a:rPr lang="cs-CZ" sz="2400" b="1" dirty="0"/>
              <a:t>Kyselina alfa-</a:t>
            </a:r>
            <a:r>
              <a:rPr lang="cs-CZ" sz="2400" b="1" dirty="0" err="1"/>
              <a:t>linolenová</a:t>
            </a:r>
            <a:r>
              <a:rPr lang="cs-CZ" sz="2400" dirty="0"/>
              <a:t> (ALA) </a:t>
            </a:r>
          </a:p>
          <a:p>
            <a:pPr lvl="1"/>
            <a:r>
              <a:rPr lang="cs-CZ" sz="2000" dirty="0"/>
              <a:t>ve lněných a </a:t>
            </a:r>
            <a:r>
              <a:rPr lang="cs-CZ" sz="2000" dirty="0" err="1"/>
              <a:t>chia</a:t>
            </a:r>
            <a:r>
              <a:rPr lang="cs-CZ" sz="2000" dirty="0"/>
              <a:t> semínkách,  řepkovém oleji a vlašských ořechách.</a:t>
            </a:r>
          </a:p>
          <a:p>
            <a:r>
              <a:rPr lang="cs-CZ" sz="2400" b="1" dirty="0"/>
              <a:t>Kyselina </a:t>
            </a:r>
            <a:r>
              <a:rPr lang="cs-CZ" sz="2400" b="1" dirty="0" err="1"/>
              <a:t>eikosapentaenová</a:t>
            </a:r>
            <a:r>
              <a:rPr lang="cs-CZ" sz="2400" b="1" dirty="0"/>
              <a:t> </a:t>
            </a:r>
            <a:r>
              <a:rPr lang="cs-CZ" sz="2400" dirty="0"/>
              <a:t>(EPA)</a:t>
            </a:r>
          </a:p>
          <a:p>
            <a:pPr lvl="1"/>
            <a:r>
              <a:rPr lang="cs-CZ" sz="2000" dirty="0"/>
              <a:t>mořské ryby, </a:t>
            </a:r>
            <a:r>
              <a:rPr lang="cs-CZ" sz="2000" u="sng" dirty="0"/>
              <a:t> -</a:t>
            </a:r>
            <a:r>
              <a:rPr lang="cs-CZ" sz="2000" dirty="0"/>
              <a:t>losos, sleď, tuňák, sardinky. </a:t>
            </a:r>
          </a:p>
          <a:p>
            <a:pPr lvl="1"/>
            <a:r>
              <a:rPr lang="cs-CZ" sz="2000" dirty="0"/>
              <a:t>protizánětlivé a </a:t>
            </a:r>
            <a:r>
              <a:rPr lang="cs-CZ" sz="2000" dirty="0" err="1"/>
              <a:t>kardioprotektivní</a:t>
            </a:r>
            <a:r>
              <a:rPr lang="cs-CZ" sz="2000" dirty="0"/>
              <a:t> účinky. </a:t>
            </a:r>
          </a:p>
          <a:p>
            <a:pPr lvl="1"/>
            <a:r>
              <a:rPr lang="cs-CZ" sz="2000" dirty="0"/>
              <a:t>zlepšuje náladu a duševní zdraví.</a:t>
            </a:r>
          </a:p>
          <a:p>
            <a:r>
              <a:rPr lang="cs-CZ" sz="2400" b="1" dirty="0"/>
              <a:t>Kyselina </a:t>
            </a:r>
            <a:r>
              <a:rPr lang="cs-CZ" sz="2400" b="1" dirty="0" err="1"/>
              <a:t>dokosahexaenová</a:t>
            </a:r>
            <a:r>
              <a:rPr lang="cs-CZ" sz="2400" b="1" dirty="0"/>
              <a:t> </a:t>
            </a:r>
            <a:r>
              <a:rPr lang="cs-CZ" sz="2400" dirty="0"/>
              <a:t>(DHA)</a:t>
            </a:r>
          </a:p>
          <a:p>
            <a:pPr lvl="1"/>
            <a:r>
              <a:rPr lang="cs-CZ" sz="2000" dirty="0"/>
              <a:t>v mořských rybách</a:t>
            </a:r>
          </a:p>
          <a:p>
            <a:pPr lvl="1"/>
            <a:r>
              <a:rPr lang="cs-CZ" sz="2000" dirty="0"/>
              <a:t>důležitá pro správný vývoj mozku, zraku a nervové soustavy. </a:t>
            </a:r>
          </a:p>
          <a:p>
            <a:pPr lvl="1"/>
            <a:r>
              <a:rPr lang="cs-CZ" sz="2000" dirty="0"/>
              <a:t>vliv na kognitivní funkce, paměť a učení.</a:t>
            </a:r>
          </a:p>
          <a:p>
            <a:endParaRPr lang="cs-CZ" sz="24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33187" y="1862290"/>
            <a:ext cx="5731042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Omega 6</a:t>
            </a:r>
          </a:p>
          <a:p>
            <a:r>
              <a:rPr lang="cs-CZ" b="1" dirty="0"/>
              <a:t>kyselina linolová </a:t>
            </a:r>
            <a:r>
              <a:rPr lang="cs-CZ" dirty="0"/>
              <a:t>(LA): slunečnicový, kukuřičný, dýňový, </a:t>
            </a:r>
            <a:r>
              <a:rPr lang="cs-CZ" dirty="0" err="1"/>
              <a:t>sojový</a:t>
            </a:r>
            <a:r>
              <a:rPr lang="cs-CZ" dirty="0"/>
              <a:t>, makový, pupalkový olej, ořechy vlašské, para, pekanové, mandle, pistácie.</a:t>
            </a:r>
          </a:p>
          <a:p>
            <a:r>
              <a:rPr lang="cs-CZ" dirty="0"/>
              <a:t>V organismu se mění na </a:t>
            </a:r>
            <a:r>
              <a:rPr lang="cs-CZ" dirty="0" err="1"/>
              <a:t>kys</a:t>
            </a:r>
            <a:r>
              <a:rPr lang="cs-CZ" dirty="0"/>
              <a:t>. arachidonovou. </a:t>
            </a:r>
          </a:p>
          <a:p>
            <a:r>
              <a:rPr lang="cs-CZ" dirty="0"/>
              <a:t>Z ní vznikají produkty chránící sliznici žaludku a zároveň se hodí pro správné srážení krve. </a:t>
            </a:r>
          </a:p>
          <a:p>
            <a:r>
              <a:rPr lang="cs-CZ" dirty="0"/>
              <a:t>Nevýhodou kyseliny arachidonové je i tvorba některých prozánětlivých látek. </a:t>
            </a:r>
          </a:p>
          <a:p>
            <a:r>
              <a:rPr lang="cs-CZ" dirty="0"/>
              <a:t>Důležitý je dostatečný příjem,  nikoliv nadbytečný.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54415" y="6385230"/>
            <a:ext cx="556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Poměr omega 6 a omega 3 by měl být nižší než 5:1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5221" y="6176963"/>
            <a:ext cx="526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https://www.brainmarket.cz/nase-novinky/proc-je-dulezite-mit-spravny-pomer-omega-3-a-6/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60304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Nárazníkový systém</a:t>
            </a:r>
          </a:p>
        </p:txBody>
      </p:sp>
      <p:pic>
        <p:nvPicPr>
          <p:cNvPr id="6146" name="Picture 2" descr="Tento projekt je spolufinancován Evropským sociálním fondem, - ppt stáhn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2561" y="1366215"/>
            <a:ext cx="6836347" cy="512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8059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Bikarbonátový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  <a:r>
              <a:rPr lang="cs-CZ" sz="4000" b="1" dirty="0" err="1">
                <a:solidFill>
                  <a:srgbClr val="FF0000"/>
                </a:solidFill>
              </a:rPr>
              <a:t>pufrační</a:t>
            </a:r>
            <a:r>
              <a:rPr lang="cs-CZ" sz="4000" b="1" dirty="0">
                <a:solidFill>
                  <a:srgbClr val="FF0000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440614"/>
            <a:ext cx="7956885" cy="435133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Hydrogenuhličitanový </a:t>
            </a:r>
            <a:r>
              <a:rPr lang="cs-CZ" b="1" dirty="0" err="1"/>
              <a:t>pufrační</a:t>
            </a:r>
            <a:r>
              <a:rPr lang="cs-CZ" b="1" dirty="0"/>
              <a:t> systém</a:t>
            </a:r>
            <a:r>
              <a:rPr lang="cs-CZ" dirty="0"/>
              <a:t> (</a:t>
            </a:r>
            <a:r>
              <a:rPr lang="cs-CZ" i="1" dirty="0" err="1"/>
              <a:t>bikarbonátový</a:t>
            </a:r>
            <a:r>
              <a:rPr lang="cs-CZ" dirty="0"/>
              <a:t>) je nejdůležitějším a nejúčinnějším tlumivým systémem v těle. </a:t>
            </a:r>
          </a:p>
          <a:p>
            <a:r>
              <a:rPr lang="cs-CZ" dirty="0"/>
              <a:t>zejména v krvi, kde zastává až 53 % </a:t>
            </a:r>
            <a:r>
              <a:rPr lang="cs-CZ" dirty="0" err="1"/>
              <a:t>pufrační</a:t>
            </a:r>
            <a:r>
              <a:rPr lang="cs-CZ" dirty="0"/>
              <a:t> kapacity.</a:t>
            </a:r>
          </a:p>
          <a:p>
            <a:r>
              <a:rPr lang="cs-CZ" dirty="0"/>
              <a:t> dobré schopnosti udržet stabilní  pH především proto, že se koncentrace obou složek může na sobě nezávisle měnit – </a:t>
            </a:r>
            <a:r>
              <a:rPr lang="cs-CZ" b="1" dirty="0"/>
              <a:t>CO</a:t>
            </a:r>
            <a:r>
              <a:rPr lang="cs-CZ" b="1" baseline="-25000" dirty="0"/>
              <a:t>2</a:t>
            </a:r>
            <a:r>
              <a:rPr lang="cs-CZ" dirty="0"/>
              <a:t> dýcháním, </a:t>
            </a:r>
            <a:r>
              <a:rPr lang="cs-CZ" b="1" dirty="0"/>
              <a:t>HCO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  <a:r>
              <a:rPr lang="cs-CZ" dirty="0"/>
              <a:t> činností ledvin a jater. </a:t>
            </a:r>
          </a:p>
          <a:p>
            <a:r>
              <a:rPr lang="cs-CZ" dirty="0"/>
              <a:t>Proto se hydrogenuhličitanový pufr v těle označuje jako </a:t>
            </a:r>
            <a:r>
              <a:rPr lang="cs-CZ" b="1" dirty="0"/>
              <a:t>otevřený </a:t>
            </a:r>
            <a:r>
              <a:rPr lang="cs-CZ" b="1" dirty="0" err="1"/>
              <a:t>pufrační</a:t>
            </a:r>
            <a:r>
              <a:rPr lang="cs-CZ" b="1" dirty="0"/>
              <a:t> systém</a:t>
            </a:r>
            <a:r>
              <a:rPr lang="cs-CZ" dirty="0"/>
              <a:t>.</a:t>
            </a:r>
          </a:p>
          <a:p>
            <a:r>
              <a:rPr lang="cs-CZ" dirty="0"/>
              <a:t>CO2+H2O↔HCO3-  + H+</a:t>
            </a:r>
          </a:p>
          <a:p>
            <a:r>
              <a:rPr lang="cs-CZ" dirty="0"/>
              <a:t>Největší </a:t>
            </a:r>
            <a:r>
              <a:rPr lang="cs-CZ" dirty="0" err="1"/>
              <a:t>pufrační</a:t>
            </a:r>
            <a:r>
              <a:rPr lang="cs-CZ" dirty="0"/>
              <a:t> kapacitu mají pufry složené ze slabých kyselin a jejich solí (resp. slabých zásad a jejich solí) o stejné látkové koncentraci, tedy přesněji, u nichž je </a:t>
            </a:r>
            <a:r>
              <a:rPr lang="cs-CZ" b="1" dirty="0"/>
              <a:t>pH = </a:t>
            </a:r>
            <a:r>
              <a:rPr lang="cs-CZ" b="1" dirty="0" err="1"/>
              <a:t>pK</a:t>
            </a:r>
            <a:r>
              <a:rPr lang="cs-CZ" b="1" baseline="-25000" dirty="0" err="1"/>
              <a:t>A</a:t>
            </a:r>
            <a:r>
              <a:rPr lang="cs-CZ" dirty="0"/>
              <a:t>. Optimální hodnota pH krve je </a:t>
            </a:r>
            <a:r>
              <a:rPr lang="cs-CZ" b="1" dirty="0"/>
              <a:t>7,4</a:t>
            </a:r>
            <a:r>
              <a:rPr lang="cs-CZ" dirty="0"/>
              <a:t> ± 0,04. </a:t>
            </a:r>
          </a:p>
          <a:p>
            <a:r>
              <a:rPr lang="cs-CZ" dirty="0"/>
              <a:t>Hodnota </a:t>
            </a:r>
            <a:r>
              <a:rPr lang="cs-CZ" dirty="0" err="1"/>
              <a:t>pK</a:t>
            </a:r>
            <a:r>
              <a:rPr lang="cs-CZ" baseline="-25000" dirty="0" err="1"/>
              <a:t>A</a:t>
            </a:r>
            <a:r>
              <a:rPr lang="cs-CZ" dirty="0"/>
              <a:t> u </a:t>
            </a:r>
            <a:r>
              <a:rPr lang="cs-CZ" dirty="0" err="1"/>
              <a:t>bikarbonátového</a:t>
            </a:r>
            <a:r>
              <a:rPr lang="cs-CZ" dirty="0"/>
              <a:t> pufru je </a:t>
            </a:r>
            <a:r>
              <a:rPr lang="cs-CZ" b="1" dirty="0"/>
              <a:t>6,1</a:t>
            </a:r>
            <a:r>
              <a:rPr lang="cs-CZ" dirty="0"/>
              <a:t>. </a:t>
            </a:r>
          </a:p>
        </p:txBody>
      </p:sp>
      <p:pic>
        <p:nvPicPr>
          <p:cNvPr id="7179" name="Picture 11" descr="https://www.wikiskripta.eu/sites/www.wikiskripta.eu/images/9/9c/Bicarbonate_buff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112" y="1628364"/>
            <a:ext cx="4336214" cy="45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513348" y="5961330"/>
            <a:ext cx="8357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https://www.wikiskripta.eu/w/Hydrogenuhli%C4%8Ditanov%C3%BD_pufr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48033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Hemoglobinový </a:t>
            </a:r>
            <a:r>
              <a:rPr lang="cs-CZ" sz="4000" b="1" dirty="0" err="1">
                <a:solidFill>
                  <a:srgbClr val="FF0000"/>
                </a:solidFill>
              </a:rPr>
              <a:t>pufrační</a:t>
            </a:r>
            <a:r>
              <a:rPr lang="cs-CZ" sz="4000" b="1" dirty="0">
                <a:solidFill>
                  <a:srgbClr val="FF0000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05" y="1443790"/>
            <a:ext cx="11999495" cy="541421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Proteiny patří díky své vysoké koncentraci, zvláště uvnitř buňky, mezi nejhojnější pufry v lidském organismu.</a:t>
            </a:r>
            <a:br>
              <a:rPr lang="cs-CZ" dirty="0"/>
            </a:br>
            <a:r>
              <a:rPr lang="cs-CZ" dirty="0"/>
              <a:t>PH buněk, které je lehce nižší než pH v extracelulární tekutině, se nicméně mění přibližně úměrně s pH v extracelulární tekutině. </a:t>
            </a:r>
          </a:p>
          <a:p>
            <a:r>
              <a:rPr lang="cs-CZ" dirty="0"/>
              <a:t>Dochází k mírné difusi iontů H</a:t>
            </a:r>
            <a:r>
              <a:rPr lang="cs-CZ" baseline="30000" dirty="0"/>
              <a:t>+</a:t>
            </a:r>
            <a:r>
              <a:rPr lang="cs-CZ" dirty="0"/>
              <a:t> a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skrz buněčnou membránu, a to i přesto že tyto ionty vyžadují několik hodin k tomu, aby se dostaly do rovnováhy s extracelulární tekutinou. Výjimkou je rychlé ustanovení rovnováhy, které s objevuje v červených krvinkách.</a:t>
            </a:r>
          </a:p>
          <a:p>
            <a:r>
              <a:rPr lang="cs-CZ" dirty="0"/>
              <a:t>Oxid uhličitý (CO</a:t>
            </a:r>
            <a:r>
              <a:rPr lang="cs-CZ" baseline="-25000" dirty="0"/>
              <a:t>2</a:t>
            </a:r>
            <a:r>
              <a:rPr lang="cs-CZ" dirty="0"/>
              <a:t>) je schopen rychle difundovat skrz všechny buněčné membrány. Tato difuse prvků </a:t>
            </a:r>
            <a:r>
              <a:rPr lang="cs-CZ" dirty="0" err="1"/>
              <a:t>bikarbonátového</a:t>
            </a:r>
            <a:r>
              <a:rPr lang="cs-CZ" dirty="0"/>
              <a:t> </a:t>
            </a:r>
            <a:r>
              <a:rPr lang="cs-CZ" dirty="0" err="1"/>
              <a:t>pufrovacího</a:t>
            </a:r>
            <a:r>
              <a:rPr lang="cs-CZ" dirty="0"/>
              <a:t> systému způsobuje změnu pH intracelulární tekutiny v případě, že se změní pH v extracelulární tekutině. </a:t>
            </a:r>
          </a:p>
          <a:p>
            <a:r>
              <a:rPr lang="cs-CZ" dirty="0"/>
              <a:t>Z toho důvodu </a:t>
            </a:r>
            <a:r>
              <a:rPr lang="cs-CZ" dirty="0" err="1"/>
              <a:t>pufrovací</a:t>
            </a:r>
            <a:r>
              <a:rPr lang="cs-CZ" dirty="0"/>
              <a:t> systém uvnitř buňky pomáhá zabránit změnám v pH extracelulární tekutiny. </a:t>
            </a:r>
          </a:p>
          <a:p>
            <a:r>
              <a:rPr lang="cs-CZ" dirty="0"/>
              <a:t>Může trvat ale i několik hodin, než </a:t>
            </a:r>
            <a:r>
              <a:rPr lang="cs-CZ" dirty="0" err="1"/>
              <a:t>pufrovací</a:t>
            </a:r>
            <a:r>
              <a:rPr lang="cs-CZ" dirty="0"/>
              <a:t> systém uvnitř buňky dosáhne maximální efektivity.</a:t>
            </a:r>
          </a:p>
          <a:p>
            <a:r>
              <a:rPr lang="cs-CZ" dirty="0">
                <a:hlinkClick r:id="rId2"/>
              </a:rPr>
              <a:t>https://www.wikiskripta.eu/w/Hemoglobin_jako_pufr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8771849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Ostatní nárazníkové systémy</a:t>
            </a:r>
            <a:br>
              <a:rPr lang="cs-CZ" dirty="0"/>
            </a:br>
            <a:r>
              <a:rPr lang="cs-CZ" dirty="0"/>
              <a:t>Jaký je princip </a:t>
            </a:r>
            <a:r>
              <a:rPr lang="cs-CZ" dirty="0" err="1"/>
              <a:t>Hb</a:t>
            </a:r>
            <a:r>
              <a:rPr lang="cs-CZ" dirty="0"/>
              <a:t> nárazníku?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523" y="1825624"/>
            <a:ext cx="12074769" cy="5032375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cs-CZ" b="1" dirty="0"/>
              <a:t>Hemoglobinový nárazník </a:t>
            </a:r>
            <a:r>
              <a:rPr lang="cs-CZ" dirty="0"/>
              <a:t>se skládá z </a:t>
            </a:r>
            <a:r>
              <a:rPr lang="cs-CZ" dirty="0" err="1"/>
              <a:t>Hb</a:t>
            </a:r>
            <a:r>
              <a:rPr lang="cs-CZ" dirty="0"/>
              <a:t> a HbO</a:t>
            </a:r>
            <a:r>
              <a:rPr lang="cs-CZ" baseline="-25000" dirty="0"/>
              <a:t>2</a:t>
            </a:r>
            <a:r>
              <a:rPr lang="cs-CZ" dirty="0"/>
              <a:t> (oxyhemoglobin)</a:t>
            </a:r>
          </a:p>
          <a:p>
            <a:pPr lvl="0"/>
            <a:r>
              <a:rPr lang="cs-CZ" dirty="0"/>
              <a:t>působí v</a:t>
            </a:r>
            <a:r>
              <a:rPr lang="cs-CZ" b="1" dirty="0"/>
              <a:t> </a:t>
            </a:r>
            <a:r>
              <a:rPr lang="cs-CZ" dirty="0"/>
              <a:t>Ery a je těsně spjatý s přenosem O</a:t>
            </a:r>
            <a:r>
              <a:rPr lang="cs-CZ" baseline="-25000" dirty="0"/>
              <a:t>2</a:t>
            </a:r>
            <a:r>
              <a:rPr lang="cs-CZ" dirty="0"/>
              <a:t> </a:t>
            </a:r>
          </a:p>
          <a:p>
            <a:pPr lvl="0"/>
            <a:r>
              <a:rPr lang="cs-CZ" dirty="0" err="1"/>
              <a:t>Hb</a:t>
            </a:r>
            <a:r>
              <a:rPr lang="cs-CZ" dirty="0"/>
              <a:t> udržuje stálé pH transportem protonů H</a:t>
            </a:r>
            <a:r>
              <a:rPr lang="cs-CZ" baseline="30000" dirty="0"/>
              <a:t>+</a:t>
            </a:r>
            <a:r>
              <a:rPr lang="cs-CZ" dirty="0"/>
              <a:t> z tkání do plic, kdy </a:t>
            </a:r>
            <a:r>
              <a:rPr lang="cs-CZ" dirty="0" err="1"/>
              <a:t>Hb</a:t>
            </a:r>
            <a:r>
              <a:rPr lang="cs-CZ" dirty="0"/>
              <a:t> s navázanými H</a:t>
            </a:r>
            <a:r>
              <a:rPr lang="cs-CZ" baseline="30000" dirty="0"/>
              <a:t>+</a:t>
            </a:r>
            <a:r>
              <a:rPr lang="cs-CZ" dirty="0"/>
              <a:t> je venózní krví přiváděn do plic, kde se </a:t>
            </a:r>
            <a:r>
              <a:rPr lang="cs-CZ" dirty="0" err="1"/>
              <a:t>Hb</a:t>
            </a:r>
            <a:r>
              <a:rPr lang="cs-CZ" dirty="0"/>
              <a:t> saturuje kyslíkem -vzniká oxyhemoglobin HbO</a:t>
            </a:r>
            <a:r>
              <a:rPr lang="cs-CZ" baseline="-25000" dirty="0"/>
              <a:t>2</a:t>
            </a:r>
            <a:r>
              <a:rPr lang="cs-CZ" dirty="0"/>
              <a:t> při současné ztrátě H</a:t>
            </a:r>
            <a:r>
              <a:rPr lang="cs-CZ" baseline="30000" dirty="0"/>
              <a:t>+</a:t>
            </a:r>
            <a:r>
              <a:rPr lang="cs-CZ" dirty="0"/>
              <a:t>. Kationty H</a:t>
            </a:r>
            <a:r>
              <a:rPr lang="cs-CZ" baseline="30000" dirty="0"/>
              <a:t>+</a:t>
            </a:r>
            <a:r>
              <a:rPr lang="cs-CZ" dirty="0"/>
              <a:t> jsou následně zapojeny do hydrogenuhličitanového </a:t>
            </a:r>
            <a:r>
              <a:rPr lang="cs-CZ" dirty="0" err="1"/>
              <a:t>pufračního</a:t>
            </a:r>
            <a:r>
              <a:rPr lang="cs-CZ" dirty="0"/>
              <a:t> systému.</a:t>
            </a:r>
          </a:p>
          <a:p>
            <a:pPr lvl="0"/>
            <a:r>
              <a:rPr lang="cs-CZ" dirty="0"/>
              <a:t>Z plic je HbO</a:t>
            </a:r>
            <a:r>
              <a:rPr lang="cs-CZ" baseline="-25000" dirty="0"/>
              <a:t>2 </a:t>
            </a:r>
            <a:r>
              <a:rPr lang="cs-CZ" dirty="0"/>
              <a:t>transportován arteriálním oběhem do tkání, kde jsou buněčným metabolismem produkovány protony H</a:t>
            </a:r>
            <a:r>
              <a:rPr lang="cs-CZ" baseline="30000" dirty="0"/>
              <a:t>+</a:t>
            </a:r>
            <a:r>
              <a:rPr lang="cs-CZ" dirty="0"/>
              <a:t>, které vytěsňují kyslík z vazby na HbO</a:t>
            </a:r>
            <a:r>
              <a:rPr lang="cs-CZ" baseline="-25000" dirty="0"/>
              <a:t>2</a:t>
            </a:r>
            <a:r>
              <a:rPr lang="cs-CZ" dirty="0"/>
              <a:t> za opětného vzniku </a:t>
            </a:r>
            <a:r>
              <a:rPr lang="cs-CZ" dirty="0" err="1"/>
              <a:t>Hb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b="1" dirty="0"/>
              <a:t>Proteinový </a:t>
            </a:r>
            <a:r>
              <a:rPr lang="cs-CZ" b="1" dirty="0" err="1"/>
              <a:t>pufrační</a:t>
            </a:r>
            <a:r>
              <a:rPr lang="cs-CZ" b="1" dirty="0"/>
              <a:t> systém</a:t>
            </a:r>
            <a:r>
              <a:rPr lang="cs-CZ" dirty="0"/>
              <a:t> využívá amfoterních vlastností bílkovin a je hlavní složkou </a:t>
            </a:r>
            <a:r>
              <a:rPr lang="cs-CZ" dirty="0" err="1"/>
              <a:t>nehydrogenuhličitanové</a:t>
            </a:r>
            <a:r>
              <a:rPr lang="cs-CZ" dirty="0"/>
              <a:t> </a:t>
            </a:r>
            <a:r>
              <a:rPr lang="cs-CZ" dirty="0" err="1"/>
              <a:t>pufrační</a:t>
            </a:r>
            <a:r>
              <a:rPr lang="cs-CZ" dirty="0"/>
              <a:t> kapacity plazmy. </a:t>
            </a:r>
            <a:r>
              <a:rPr lang="cs-CZ" dirty="0" err="1"/>
              <a:t>Pufračně</a:t>
            </a:r>
            <a:r>
              <a:rPr lang="cs-CZ" dirty="0"/>
              <a:t> působí v molekulách proteinů skupiny -NH</a:t>
            </a:r>
            <a:r>
              <a:rPr lang="cs-CZ" baseline="-25000" dirty="0"/>
              <a:t>2</a:t>
            </a:r>
            <a:r>
              <a:rPr lang="cs-CZ" dirty="0"/>
              <a:t> a -COO</a:t>
            </a:r>
            <a:r>
              <a:rPr lang="cs-CZ" baseline="30000" dirty="0"/>
              <a:t>-</a:t>
            </a:r>
            <a:r>
              <a:rPr lang="cs-CZ" dirty="0"/>
              <a:t> postranních řetězců aminokyselin.</a:t>
            </a:r>
          </a:p>
          <a:p>
            <a:pPr marL="0" indent="0">
              <a:buNone/>
            </a:pPr>
            <a:r>
              <a:rPr lang="cs-CZ" b="1" dirty="0"/>
              <a:t>Fosfátový </a:t>
            </a:r>
            <a:r>
              <a:rPr lang="cs-CZ" b="1" dirty="0" err="1"/>
              <a:t>pufrační</a:t>
            </a:r>
            <a:r>
              <a:rPr lang="cs-CZ" b="1" dirty="0"/>
              <a:t> systém</a:t>
            </a:r>
            <a:r>
              <a:rPr lang="cs-CZ" dirty="0"/>
              <a:t> je výrazným intracelulárním nárazníkem. Konstantní pH v buňkách udržuje vylučováním vodíkových iontů močí. V plazmě a erytrocytech tvoří minoritní složku.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174720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740" y="142703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Fosfátový </a:t>
            </a:r>
            <a:r>
              <a:rPr lang="cs-CZ" sz="4000" b="1" dirty="0" err="1">
                <a:solidFill>
                  <a:srgbClr val="FF0000"/>
                </a:solidFill>
              </a:rPr>
              <a:t>pufrační</a:t>
            </a:r>
            <a:r>
              <a:rPr lang="cs-CZ" sz="4000" b="1" dirty="0">
                <a:solidFill>
                  <a:srgbClr val="FF0000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295" y="1395664"/>
            <a:ext cx="12079705" cy="546233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Ačkoliv není </a:t>
            </a:r>
            <a:r>
              <a:rPr lang="cs-CZ" b="1" dirty="0"/>
              <a:t>fosfátový pufr</a:t>
            </a:r>
            <a:r>
              <a:rPr lang="cs-CZ" dirty="0"/>
              <a:t> příliš významným činitelem v udržování pH extracelulární tekutiny, hraje hlavní roli v udržování ABR </a:t>
            </a:r>
            <a:r>
              <a:rPr lang="cs-CZ" b="1" dirty="0"/>
              <a:t>intracelulárně</a:t>
            </a:r>
            <a:r>
              <a:rPr lang="cs-CZ" dirty="0"/>
              <a:t> a v </a:t>
            </a:r>
            <a:r>
              <a:rPr lang="cs-CZ" b="1" dirty="0"/>
              <a:t>ledvinných tubulech</a:t>
            </a:r>
            <a:r>
              <a:rPr lang="cs-CZ" dirty="0"/>
              <a:t>. Rovnovážná konstanta </a:t>
            </a:r>
            <a:r>
              <a:rPr lang="cs-CZ" dirty="0" err="1"/>
              <a:t>pK</a:t>
            </a:r>
            <a:r>
              <a:rPr lang="cs-CZ" dirty="0"/>
              <a:t> systému je 6,8, což je blízko normálnímu pH, které je 7,4, proto tento nárazník stále operuje s téměř maximální </a:t>
            </a:r>
            <a:r>
              <a:rPr lang="cs-CZ" dirty="0" err="1"/>
              <a:t>pufrační</a:t>
            </a:r>
            <a:r>
              <a:rPr lang="cs-CZ" dirty="0"/>
              <a:t> silou.</a:t>
            </a:r>
          </a:p>
          <a:p>
            <a:r>
              <a:rPr lang="cs-CZ" dirty="0"/>
              <a:t>Hlavními složkami tohoto pufru jsou:</a:t>
            </a:r>
          </a:p>
          <a:p>
            <a:r>
              <a:rPr lang="cs-CZ" b="1" dirty="0"/>
              <a:t>H</a:t>
            </a:r>
            <a:r>
              <a:rPr lang="cs-CZ" b="1" baseline="-25000" dirty="0"/>
              <a:t>2</a:t>
            </a:r>
            <a:r>
              <a:rPr lang="cs-CZ" b="1" dirty="0"/>
              <a:t>PO</a:t>
            </a:r>
            <a:r>
              <a:rPr lang="cs-CZ" b="1" baseline="-25000" dirty="0"/>
              <a:t>4</a:t>
            </a:r>
            <a:r>
              <a:rPr lang="cs-CZ" b="1" baseline="30000" dirty="0"/>
              <a:t>−</a:t>
            </a:r>
            <a:r>
              <a:rPr lang="cs-CZ" dirty="0"/>
              <a:t> – </a:t>
            </a:r>
            <a:r>
              <a:rPr lang="cs-CZ" dirty="0" err="1"/>
              <a:t>acidická</a:t>
            </a:r>
            <a:r>
              <a:rPr lang="cs-CZ" dirty="0"/>
              <a:t> složka pufru → NaH</a:t>
            </a:r>
            <a:r>
              <a:rPr lang="cs-CZ" baseline="-25000" dirty="0"/>
              <a:t>2</a:t>
            </a:r>
            <a:r>
              <a:rPr lang="cs-CZ" dirty="0"/>
              <a:t>PO</a:t>
            </a:r>
            <a:r>
              <a:rPr lang="cs-CZ" baseline="-25000" dirty="0"/>
              <a:t>4</a:t>
            </a:r>
            <a:endParaRPr lang="cs-CZ" dirty="0"/>
          </a:p>
          <a:p>
            <a:r>
              <a:rPr lang="cs-CZ" b="1" dirty="0"/>
              <a:t>HPO</a:t>
            </a:r>
            <a:r>
              <a:rPr lang="cs-CZ" b="1" baseline="-25000" dirty="0"/>
              <a:t>4</a:t>
            </a:r>
            <a:r>
              <a:rPr lang="cs-CZ" b="1" baseline="30000" dirty="0"/>
              <a:t>−2</a:t>
            </a:r>
            <a:r>
              <a:rPr lang="cs-CZ" dirty="0"/>
              <a:t> – bazická složka pufru → Na</a:t>
            </a:r>
            <a:r>
              <a:rPr lang="cs-CZ" baseline="-25000" dirty="0"/>
              <a:t>2</a:t>
            </a:r>
            <a:r>
              <a:rPr lang="cs-CZ" dirty="0"/>
              <a:t>HPO</a:t>
            </a:r>
            <a:r>
              <a:rPr lang="cs-CZ" baseline="-25000" dirty="0"/>
              <a:t>4</a:t>
            </a:r>
            <a:endParaRPr lang="cs-CZ" dirty="0"/>
          </a:p>
          <a:p>
            <a:r>
              <a:rPr lang="cs-CZ" dirty="0"/>
              <a:t>Při přidání silné kyseliny (</a:t>
            </a:r>
            <a:r>
              <a:rPr lang="cs-CZ" dirty="0" err="1"/>
              <a:t>HCl</a:t>
            </a:r>
            <a:r>
              <a:rPr lang="cs-CZ" dirty="0"/>
              <a:t>, H2SO4) přijímá HPO4-2  vodíkový kationt</a:t>
            </a:r>
          </a:p>
          <a:p>
            <a:r>
              <a:rPr lang="cs-CZ" b="1" dirty="0" err="1"/>
              <a:t>HCl</a:t>
            </a:r>
            <a:r>
              <a:rPr lang="cs-CZ" b="1" dirty="0"/>
              <a:t> + Na</a:t>
            </a:r>
            <a:r>
              <a:rPr lang="cs-CZ" b="1" baseline="-25000" dirty="0"/>
              <a:t>2</a:t>
            </a:r>
            <a:r>
              <a:rPr lang="cs-CZ" b="1" dirty="0"/>
              <a:t>HPO</a:t>
            </a:r>
            <a:r>
              <a:rPr lang="cs-CZ" b="1" baseline="-25000" dirty="0"/>
              <a:t>4</a:t>
            </a:r>
            <a:r>
              <a:rPr lang="cs-CZ" b="1" dirty="0"/>
              <a:t>→ NaH</a:t>
            </a:r>
            <a:r>
              <a:rPr lang="cs-CZ" b="1" baseline="-25000" dirty="0"/>
              <a:t>2</a:t>
            </a:r>
            <a:r>
              <a:rPr lang="cs-CZ" b="1" dirty="0"/>
              <a:t>PO</a:t>
            </a:r>
            <a:r>
              <a:rPr lang="cs-CZ" b="1" baseline="-25000" dirty="0"/>
              <a:t>4</a:t>
            </a:r>
            <a:r>
              <a:rPr lang="cs-CZ" b="1" dirty="0"/>
              <a:t> + </a:t>
            </a:r>
            <a:r>
              <a:rPr lang="cs-CZ" b="1" dirty="0" err="1"/>
              <a:t>NaCl</a:t>
            </a:r>
            <a:endParaRPr lang="cs-CZ" b="1" dirty="0"/>
          </a:p>
          <a:p>
            <a:r>
              <a:rPr lang="cs-CZ" dirty="0"/>
              <a:t>Silná kyselina je tak nahrazena velmi slabou kyselinou NaH</a:t>
            </a:r>
            <a:r>
              <a:rPr lang="cs-CZ" baseline="-25000" dirty="0"/>
              <a:t>2</a:t>
            </a:r>
            <a:r>
              <a:rPr lang="cs-CZ" dirty="0"/>
              <a:t>PO</a:t>
            </a:r>
            <a:r>
              <a:rPr lang="cs-CZ" baseline="-25000" dirty="0"/>
              <a:t>4</a:t>
            </a:r>
            <a:r>
              <a:rPr lang="cs-CZ" dirty="0"/>
              <a:t>.</a:t>
            </a:r>
          </a:p>
          <a:p>
            <a:r>
              <a:rPr lang="cs-CZ" dirty="0"/>
              <a:t>Při přidání silné báze (</a:t>
            </a:r>
            <a:r>
              <a:rPr lang="cs-CZ" dirty="0" err="1"/>
              <a:t>NaOH</a:t>
            </a:r>
            <a:r>
              <a:rPr lang="cs-CZ" dirty="0"/>
              <a:t>) je skupina OH</a:t>
            </a:r>
            <a:r>
              <a:rPr lang="cs-CZ" baseline="30000" dirty="0"/>
              <a:t>−</a:t>
            </a:r>
            <a:r>
              <a:rPr lang="cs-CZ" dirty="0"/>
              <a:t> pufrována H</a:t>
            </a:r>
            <a:r>
              <a:rPr lang="cs-CZ" baseline="-25000" dirty="0"/>
              <a:t>2</a:t>
            </a:r>
            <a:r>
              <a:rPr lang="cs-CZ" dirty="0"/>
              <a:t>PO</a:t>
            </a:r>
            <a:r>
              <a:rPr lang="cs-CZ" baseline="-25000" dirty="0"/>
              <a:t>4</a:t>
            </a:r>
            <a:r>
              <a:rPr lang="cs-CZ" baseline="30000" dirty="0"/>
              <a:t>−</a:t>
            </a:r>
            <a:r>
              <a:rPr lang="cs-CZ" dirty="0"/>
              <a:t> za vzniku vody.</a:t>
            </a:r>
          </a:p>
          <a:p>
            <a:r>
              <a:rPr lang="cs-CZ" b="1" dirty="0" err="1"/>
              <a:t>NaOH</a:t>
            </a:r>
            <a:r>
              <a:rPr lang="cs-CZ" b="1" dirty="0"/>
              <a:t> + NaH</a:t>
            </a:r>
            <a:r>
              <a:rPr lang="cs-CZ" b="1" baseline="-25000" dirty="0"/>
              <a:t>2</a:t>
            </a:r>
            <a:r>
              <a:rPr lang="cs-CZ" b="1" dirty="0"/>
              <a:t>PO</a:t>
            </a:r>
            <a:r>
              <a:rPr lang="cs-CZ" b="1" baseline="-25000" dirty="0"/>
              <a:t>4</a:t>
            </a:r>
            <a:r>
              <a:rPr lang="cs-CZ" b="1" dirty="0"/>
              <a:t>→ Na</a:t>
            </a:r>
            <a:r>
              <a:rPr lang="cs-CZ" b="1" baseline="-25000" dirty="0"/>
              <a:t>2</a:t>
            </a:r>
            <a:r>
              <a:rPr lang="cs-CZ" b="1" dirty="0"/>
              <a:t>HPO</a:t>
            </a:r>
            <a:r>
              <a:rPr lang="cs-CZ" b="1" baseline="-25000" dirty="0"/>
              <a:t>4</a:t>
            </a:r>
            <a:r>
              <a:rPr lang="cs-CZ" b="1" dirty="0"/>
              <a:t> + H</a:t>
            </a:r>
            <a:r>
              <a:rPr lang="cs-CZ" b="1" baseline="-25000" dirty="0"/>
              <a:t>2</a:t>
            </a:r>
            <a:r>
              <a:rPr lang="cs-CZ" b="1" dirty="0"/>
              <a:t>O</a:t>
            </a:r>
          </a:p>
          <a:p>
            <a:r>
              <a:rPr lang="cs-CZ" dirty="0"/>
              <a:t>V tomto případě je tedy silná báze nahrazena slabou bází, a sice Na</a:t>
            </a:r>
            <a:r>
              <a:rPr lang="cs-CZ" baseline="-25000" dirty="0"/>
              <a:t>2</a:t>
            </a:r>
            <a:r>
              <a:rPr lang="cs-CZ" dirty="0"/>
              <a:t>HPO</a:t>
            </a:r>
            <a:r>
              <a:rPr lang="cs-CZ" baseline="-25000" dirty="0"/>
              <a:t>4</a:t>
            </a:r>
            <a:r>
              <a:rPr lang="cs-CZ" dirty="0"/>
              <a:t>.</a:t>
            </a:r>
            <a:endParaRPr lang="cs-CZ" b="1" dirty="0"/>
          </a:p>
          <a:p>
            <a:r>
              <a:rPr lang="cs-CZ" dirty="0">
                <a:hlinkClick r:id="rId2"/>
              </a:rPr>
              <a:t>https://www.wikiskripta.eu/w/Fosf%C3%A1tov%C3%BD_pufr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0947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Proteinový </a:t>
            </a:r>
            <a:r>
              <a:rPr lang="cs-CZ" sz="4000" b="1" dirty="0" err="1">
                <a:solidFill>
                  <a:srgbClr val="FF0000"/>
                </a:solidFill>
              </a:rPr>
              <a:t>pufrační</a:t>
            </a:r>
            <a:r>
              <a:rPr lang="cs-CZ" sz="4000" b="1" dirty="0">
                <a:solidFill>
                  <a:srgbClr val="FF0000"/>
                </a:solidFill>
              </a:rPr>
              <a:t>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Proteiny jsou složené z AMK propojených peptidickými vazbami. </a:t>
            </a:r>
          </a:p>
          <a:p>
            <a:r>
              <a:rPr lang="cs-CZ" dirty="0"/>
              <a:t>AMK obsahují nejméně jednu aminovou (-NH</a:t>
            </a:r>
            <a:r>
              <a:rPr lang="cs-CZ" baseline="-25000" dirty="0"/>
              <a:t>2</a:t>
            </a:r>
            <a:r>
              <a:rPr lang="cs-CZ" dirty="0"/>
              <a:t>) a karboxylovou (-COOH) skupinu. </a:t>
            </a:r>
          </a:p>
          <a:p>
            <a:r>
              <a:rPr lang="cs-CZ" dirty="0"/>
              <a:t>Postranní řetězce aminokyselin obsahují volné aminové a karboxylové skupiny.</a:t>
            </a:r>
          </a:p>
          <a:p>
            <a:r>
              <a:rPr lang="cs-CZ" dirty="0"/>
              <a:t>V případě hrozící změny pH extracelulární tekutiny dochází u volných aminových a karboxylových skupin ke dvěma reakcím, které se snaží hrozící změnu pH odvrátit:</a:t>
            </a:r>
          </a:p>
          <a:p>
            <a:pPr lvl="1"/>
            <a:r>
              <a:rPr lang="cs-CZ" dirty="0"/>
              <a:t>disociace karboxylové (-COOH) skupiny na (-COO</a:t>
            </a:r>
            <a:r>
              <a:rPr lang="cs-CZ" baseline="30000" dirty="0"/>
              <a:t>-</a:t>
            </a:r>
            <a:r>
              <a:rPr lang="cs-CZ" dirty="0"/>
              <a:t>) a (-H</a:t>
            </a:r>
            <a:r>
              <a:rPr lang="cs-CZ" baseline="30000" dirty="0"/>
              <a:t>+</a:t>
            </a:r>
            <a:r>
              <a:rPr lang="cs-CZ" dirty="0"/>
              <a:t>);</a:t>
            </a:r>
          </a:p>
          <a:p>
            <a:pPr lvl="1"/>
            <a:r>
              <a:rPr lang="cs-CZ" dirty="0"/>
              <a:t>(-NH</a:t>
            </a:r>
            <a:r>
              <a:rPr lang="cs-CZ" baseline="-25000" dirty="0"/>
              <a:t>2</a:t>
            </a:r>
            <a:r>
              <a:rPr lang="cs-CZ" dirty="0"/>
              <a:t>) přijme (-H</a:t>
            </a:r>
            <a:r>
              <a:rPr lang="cs-CZ" baseline="30000" dirty="0"/>
              <a:t>+</a:t>
            </a:r>
            <a:r>
              <a:rPr lang="cs-CZ" dirty="0"/>
              <a:t>) za vzniku (-NH</a:t>
            </a:r>
            <a:r>
              <a:rPr lang="cs-CZ" baseline="-25000" dirty="0"/>
              <a:t>3</a:t>
            </a:r>
            <a:r>
              <a:rPr lang="cs-CZ" baseline="30000" dirty="0"/>
              <a:t>+</a:t>
            </a:r>
            <a:r>
              <a:rPr lang="cs-CZ" dirty="0"/>
              <a:t>).</a:t>
            </a:r>
          </a:p>
          <a:p>
            <a:r>
              <a:rPr lang="cs-CZ" dirty="0"/>
              <a:t>Tak dochází k pufrování extracelulárního prostředí.</a:t>
            </a:r>
          </a:p>
          <a:p>
            <a:r>
              <a:rPr lang="cs-CZ" dirty="0">
                <a:hlinkClick r:id="rId2"/>
              </a:rPr>
              <a:t>https://www.wikiskripta.eu/w/Proteinov%C3%BD_pufra%C4%8Dn%C3%AD_syst%C3%A9m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66605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108. Jaké nárazníkové systémy znáte?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1…………………………………………………………………………………….</a:t>
            </a:r>
          </a:p>
          <a:p>
            <a:r>
              <a:rPr lang="cs-CZ" dirty="0"/>
              <a:t>2…………………………………………………………………………………….</a:t>
            </a:r>
          </a:p>
          <a:p>
            <a:r>
              <a:rPr lang="cs-CZ" dirty="0"/>
              <a:t>3…………………………………………………………………………………….</a:t>
            </a:r>
          </a:p>
          <a:p>
            <a:r>
              <a:rPr lang="cs-CZ" dirty="0"/>
              <a:t>4…………………………………………………………………………………….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80906038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6768" y="0"/>
            <a:ext cx="10515600" cy="1325563"/>
          </a:xfrm>
        </p:spPr>
        <p:txBody>
          <a:bodyPr/>
          <a:lstStyle/>
          <a:p>
            <a:r>
              <a:rPr lang="cs-CZ" dirty="0"/>
              <a:t>Jaká vyšetření zahrnuje dg. ABR?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75874"/>
            <a:ext cx="12192000" cy="538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Komplexní laboratorní diagnostika poruch ABR zahrnuje:</a:t>
            </a:r>
          </a:p>
          <a:p>
            <a:r>
              <a:rPr lang="cs-CZ" dirty="0"/>
              <a:t>stanovení základních parametrů: pH, pCO</a:t>
            </a:r>
            <a:r>
              <a:rPr lang="cs-CZ" baseline="-25000" dirty="0"/>
              <a:t>2</a:t>
            </a:r>
            <a:r>
              <a:rPr lang="cs-CZ" dirty="0"/>
              <a:t>, pO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stanovení odvozených parametrů výpočtem: </a:t>
            </a:r>
          </a:p>
          <a:p>
            <a:pPr lvl="1"/>
            <a:r>
              <a:rPr lang="cs-CZ" dirty="0"/>
              <a:t>koncentrace aktuálních hydrogenuhličitanů </a:t>
            </a:r>
          </a:p>
          <a:p>
            <a:pPr lvl="1"/>
            <a:r>
              <a:rPr lang="cs-CZ" dirty="0"/>
              <a:t>koncentrace standard­ních hydrogenuhličitanů</a:t>
            </a:r>
          </a:p>
          <a:p>
            <a:pPr lvl="1"/>
            <a:r>
              <a:rPr lang="cs-CZ" dirty="0"/>
              <a:t>celkový pCO</a:t>
            </a:r>
            <a:r>
              <a:rPr lang="cs-CZ" baseline="-25000" dirty="0"/>
              <a:t>2</a:t>
            </a:r>
            <a:endParaRPr lang="cs-CZ" dirty="0"/>
          </a:p>
          <a:p>
            <a:pPr lvl="1"/>
            <a:r>
              <a:rPr lang="cs-CZ" dirty="0"/>
              <a:t>saturace </a:t>
            </a:r>
            <a:r>
              <a:rPr lang="cs-CZ" dirty="0" err="1"/>
              <a:t>Hb</a:t>
            </a:r>
            <a:r>
              <a:rPr lang="cs-CZ" dirty="0"/>
              <a:t> kyslíkem </a:t>
            </a:r>
          </a:p>
          <a:p>
            <a:pPr lvl="1"/>
            <a:r>
              <a:rPr lang="cs-CZ" dirty="0"/>
              <a:t>odchylka bází (Base </a:t>
            </a:r>
            <a:r>
              <a:rPr lang="cs-CZ" dirty="0" err="1"/>
              <a:t>Excess</a:t>
            </a:r>
            <a:r>
              <a:rPr lang="cs-CZ" dirty="0"/>
              <a:t> BE)</a:t>
            </a:r>
          </a:p>
          <a:p>
            <a:r>
              <a:rPr lang="cs-CZ" dirty="0"/>
              <a:t>ostatní vyšetření – stanovení koncentrace Na</a:t>
            </a:r>
            <a:r>
              <a:rPr lang="cs-CZ" baseline="30000" dirty="0"/>
              <a:t>+</a:t>
            </a:r>
            <a:r>
              <a:rPr lang="cs-CZ" dirty="0"/>
              <a:t>, K</a:t>
            </a:r>
            <a:r>
              <a:rPr lang="cs-CZ" baseline="30000" dirty="0"/>
              <a:t>+</a:t>
            </a:r>
            <a:r>
              <a:rPr lang="cs-CZ" dirty="0"/>
              <a:t>, Ca</a:t>
            </a:r>
            <a:r>
              <a:rPr lang="cs-CZ" baseline="30000" dirty="0"/>
              <a:t>2+</a:t>
            </a:r>
            <a:r>
              <a:rPr lang="cs-CZ" dirty="0"/>
              <a:t> , Mg</a:t>
            </a:r>
            <a:r>
              <a:rPr lang="cs-CZ" baseline="30000" dirty="0"/>
              <a:t>2+</a:t>
            </a:r>
            <a:r>
              <a:rPr lang="cs-CZ" dirty="0"/>
              <a:t> , CI</a:t>
            </a:r>
            <a:r>
              <a:rPr lang="cs-CZ" baseline="30000" dirty="0"/>
              <a:t>-</a:t>
            </a:r>
            <a:r>
              <a:rPr lang="cs-CZ" dirty="0"/>
              <a:t>, laktátu,</a:t>
            </a:r>
          </a:p>
          <a:p>
            <a:r>
              <a:rPr lang="cs-CZ" dirty="0"/>
              <a:t>ostatní odvozené parametry - </a:t>
            </a:r>
            <a:r>
              <a:rPr lang="cs-CZ" dirty="0" err="1"/>
              <a:t>pufrové</a:t>
            </a:r>
            <a:r>
              <a:rPr lang="cs-CZ" dirty="0"/>
              <a:t> báze séra (</a:t>
            </a:r>
            <a:r>
              <a:rPr lang="cs-CZ" dirty="0" err="1"/>
              <a:t>Buffer</a:t>
            </a:r>
            <a:r>
              <a:rPr lang="cs-CZ" dirty="0"/>
              <a:t> Base - </a:t>
            </a:r>
            <a:r>
              <a:rPr lang="cs-CZ" dirty="0" err="1"/>
              <a:t>BBs</a:t>
            </a:r>
            <a:r>
              <a:rPr lang="cs-CZ" dirty="0"/>
              <a:t>), rozdíl silných iontů (</a:t>
            </a:r>
            <a:r>
              <a:rPr lang="cs-CZ" dirty="0" err="1"/>
              <a:t>Strong</a:t>
            </a:r>
            <a:r>
              <a:rPr lang="cs-CZ" dirty="0"/>
              <a:t> Ion </a:t>
            </a:r>
            <a:r>
              <a:rPr lang="cs-CZ" dirty="0" err="1"/>
              <a:t>Difference</a:t>
            </a:r>
            <a:r>
              <a:rPr lang="cs-CZ" dirty="0"/>
              <a:t> SID), aniontová mezera (Anion Gap AG).</a:t>
            </a:r>
          </a:p>
        </p:txBody>
      </p:sp>
    </p:spTree>
    <p:extLst>
      <p:ext uri="{BB962C8B-B14F-4D97-AF65-F5344CB8AC3E}">
        <p14:creationId xmlns:p14="http://schemas.microsoft.com/office/powerpoint/2010/main" val="393901907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Odvozené parametry ABR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12295" y="1171074"/>
            <a:ext cx="12304295" cy="568692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Aktuální hydrogenuhličitany</a:t>
            </a:r>
            <a:r>
              <a:rPr lang="cs-CZ" dirty="0"/>
              <a:t> vyjadřují koncentraci HCO</a:t>
            </a:r>
            <a:r>
              <a:rPr lang="cs-CZ" baseline="-25000" dirty="0"/>
              <a:t>3</a:t>
            </a:r>
            <a:r>
              <a:rPr lang="cs-CZ" baseline="30000" dirty="0"/>
              <a:t>- </a:t>
            </a:r>
            <a:r>
              <a:rPr lang="cs-CZ" dirty="0"/>
              <a:t>v litru krve nasycené kyslíkem za aktuálních podmínek (pCO</a:t>
            </a:r>
            <a:r>
              <a:rPr lang="cs-CZ" baseline="-25000" dirty="0"/>
              <a:t>2</a:t>
            </a:r>
            <a:r>
              <a:rPr lang="cs-CZ" dirty="0"/>
              <a:t> a teplota pacienta).</a:t>
            </a:r>
          </a:p>
          <a:p>
            <a:r>
              <a:rPr lang="cs-CZ" b="1" dirty="0"/>
              <a:t>Standardní hydrogenuhličitany</a:t>
            </a:r>
            <a:r>
              <a:rPr lang="cs-CZ" dirty="0"/>
              <a:t> vyjadřují koncentraci HCO</a:t>
            </a:r>
            <a:r>
              <a:rPr lang="cs-CZ" baseline="-25000" dirty="0"/>
              <a:t>3</a:t>
            </a:r>
            <a:r>
              <a:rPr lang="cs-CZ" baseline="30000" dirty="0"/>
              <a:t>- </a:t>
            </a:r>
            <a:r>
              <a:rPr lang="cs-CZ" dirty="0"/>
              <a:t>v litru krve nasycené kyslíkem při teplotě 37°C a pCO</a:t>
            </a:r>
            <a:r>
              <a:rPr lang="cs-CZ" baseline="-25000" dirty="0"/>
              <a:t>2 </a:t>
            </a:r>
            <a:r>
              <a:rPr lang="cs-CZ" dirty="0"/>
              <a:t>5,33 </a:t>
            </a:r>
            <a:r>
              <a:rPr lang="cs-CZ" dirty="0" err="1"/>
              <a:t>kPa</a:t>
            </a:r>
            <a:r>
              <a:rPr lang="cs-CZ" dirty="0"/>
              <a:t>.</a:t>
            </a:r>
          </a:p>
          <a:p>
            <a:r>
              <a:rPr lang="cs-CZ" b="1" dirty="0"/>
              <a:t>Saturace </a:t>
            </a:r>
            <a:r>
              <a:rPr lang="cs-CZ" b="1" dirty="0" err="1"/>
              <a:t>Hb</a:t>
            </a:r>
            <a:r>
              <a:rPr lang="cs-CZ" b="1" dirty="0"/>
              <a:t> kyslíkem</a:t>
            </a:r>
            <a:r>
              <a:rPr lang="cs-CZ" dirty="0"/>
              <a:t> vyjadřuje podíl oxyhemoglobinu a efektivního hemoglobinu (</a:t>
            </a:r>
            <a:r>
              <a:rPr lang="cs-CZ" dirty="0" err="1"/>
              <a:t>Hb</a:t>
            </a:r>
            <a:r>
              <a:rPr lang="cs-CZ" dirty="0"/>
              <a:t> který se zúčastňuje přenosu kyslíku).</a:t>
            </a:r>
          </a:p>
          <a:p>
            <a:r>
              <a:rPr lang="cs-CZ" b="1" dirty="0"/>
              <a:t>Base </a:t>
            </a:r>
            <a:r>
              <a:rPr lang="cs-CZ" b="1" dirty="0" err="1"/>
              <a:t>Excess</a:t>
            </a:r>
            <a:r>
              <a:rPr lang="cs-CZ" dirty="0"/>
              <a:t> vyjadřuje množství bází, které je potřeba ubrat nebo přidat k jednomu litru krve, aby se pH vrátilo k hodnotě 7,4.</a:t>
            </a:r>
          </a:p>
          <a:p>
            <a:r>
              <a:rPr lang="cs-CZ" b="1" dirty="0" err="1"/>
              <a:t>Buffer</a:t>
            </a:r>
            <a:r>
              <a:rPr lang="cs-CZ" b="1" dirty="0"/>
              <a:t> Base</a:t>
            </a:r>
            <a:r>
              <a:rPr lang="cs-CZ" dirty="0"/>
              <a:t> je celkové množství nárazníkových bází v jednom litru krve při aktuálním pH, pCO</a:t>
            </a:r>
            <a:r>
              <a:rPr lang="cs-CZ" baseline="-25000" dirty="0"/>
              <a:t>2 </a:t>
            </a:r>
            <a:r>
              <a:rPr lang="cs-CZ" dirty="0"/>
              <a:t>a koncentraci </a:t>
            </a:r>
            <a:r>
              <a:rPr lang="cs-CZ" dirty="0" err="1"/>
              <a:t>Hb</a:t>
            </a:r>
            <a:r>
              <a:rPr lang="cs-CZ" dirty="0"/>
              <a:t>.</a:t>
            </a:r>
          </a:p>
          <a:p>
            <a:r>
              <a:rPr lang="cs-CZ" b="1" dirty="0"/>
              <a:t>Anion Gap</a:t>
            </a:r>
            <a:r>
              <a:rPr lang="cs-CZ" dirty="0"/>
              <a:t> vyjadřuje koncentraci všech běžně nestanovovaných aniontů v plazmě a používá se k diferenciální diagnostice MAC. Popisuje tedy odchylky v koncentraci </a:t>
            </a:r>
            <a:r>
              <a:rPr lang="cs-CZ" dirty="0" err="1"/>
              <a:t>ketokyselin</a:t>
            </a:r>
            <a:r>
              <a:rPr lang="cs-CZ" dirty="0"/>
              <a:t>, laktátu, fosfátů, síranů.</a:t>
            </a:r>
          </a:p>
          <a:p>
            <a:r>
              <a:rPr lang="cs-CZ" dirty="0"/>
              <a:t>Zvýšené hodnoty:</a:t>
            </a:r>
          </a:p>
          <a:p>
            <a:r>
              <a:rPr lang="cs-CZ" dirty="0"/>
              <a:t>-       snížená koncentrace měřených kationů a zvýšená koncentrace neměřených aniontů</a:t>
            </a:r>
          </a:p>
          <a:p>
            <a:r>
              <a:rPr lang="cs-CZ" dirty="0"/>
              <a:t>Snížené hodnoty:</a:t>
            </a:r>
          </a:p>
          <a:p>
            <a:r>
              <a:rPr lang="cs-CZ" dirty="0"/>
              <a:t>-       zvýšená koncentrace měřených kationů a snížená koncentrace neměřených aniontů</a:t>
            </a:r>
          </a:p>
          <a:p>
            <a:r>
              <a:rPr lang="cs-CZ" b="1" dirty="0" err="1"/>
              <a:t>Strong</a:t>
            </a:r>
            <a:r>
              <a:rPr lang="cs-CZ" b="1" dirty="0"/>
              <a:t> Ion Diference</a:t>
            </a:r>
            <a:r>
              <a:rPr lang="cs-CZ" dirty="0"/>
              <a:t> udává součet aniontů slabých kyselin (HCO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, proteinů, reziduálních aniontů); je dán rozdílem koncentrací iontů silných kyselin a silných bází.</a:t>
            </a:r>
          </a:p>
        </p:txBody>
      </p:sp>
    </p:spTree>
    <p:extLst>
      <p:ext uri="{BB962C8B-B14F-4D97-AF65-F5344CB8AC3E}">
        <p14:creationId xmlns:p14="http://schemas.microsoft.com/office/powerpoint/2010/main" val="136748946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58077"/>
            <a:ext cx="9125465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Jaký je rozdíl mezi acidózou a alkalózou?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232" y="1481749"/>
            <a:ext cx="8948615" cy="4973760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Acidóza</a:t>
            </a:r>
            <a:r>
              <a:rPr lang="cs-CZ" dirty="0"/>
              <a:t> označuje klinický stav, kdy je  pH arteriální krve &lt; 7,36 (</a:t>
            </a:r>
            <a:r>
              <a:rPr lang="cs-CZ" dirty="0" err="1"/>
              <a:t>acidémie</a:t>
            </a:r>
            <a:r>
              <a:rPr lang="cs-CZ" dirty="0"/>
              <a:t>); dochází k hromadění kyselých nebo ztrátě alkalických metabolitů.</a:t>
            </a:r>
          </a:p>
          <a:p>
            <a:r>
              <a:rPr lang="cs-CZ" dirty="0"/>
              <a:t> </a:t>
            </a:r>
            <a:r>
              <a:rPr lang="cs-CZ" b="1" dirty="0"/>
              <a:t>Alkalóza</a:t>
            </a:r>
            <a:r>
              <a:rPr lang="cs-CZ" dirty="0"/>
              <a:t> označuje klinický stav, kdy je  pH arteriální krve &gt; 7,44 (</a:t>
            </a:r>
            <a:r>
              <a:rPr lang="cs-CZ" dirty="0" err="1"/>
              <a:t>alkalémie</a:t>
            </a:r>
            <a:r>
              <a:rPr lang="cs-CZ" dirty="0"/>
              <a:t>); znamená ztrátu kyselých nebo nahromadění alkalických metabolitů.</a:t>
            </a:r>
          </a:p>
          <a:p>
            <a:r>
              <a:rPr lang="cs-CZ" dirty="0"/>
              <a:t>Acidóza i alkalóza může vznikat z respiračních i metabolických příčin. Kombinací těchto extrémních stavů rozeznáváme čtyři typy jednoduchých poruch ABR: </a:t>
            </a:r>
          </a:p>
          <a:p>
            <a:pPr lvl="1"/>
            <a:r>
              <a:rPr lang="cs-CZ" dirty="0"/>
              <a:t>respirační acidózu (RAC), </a:t>
            </a:r>
          </a:p>
          <a:p>
            <a:pPr lvl="1"/>
            <a:r>
              <a:rPr lang="cs-CZ" dirty="0"/>
              <a:t>respirační alkalózu (RAL), </a:t>
            </a:r>
          </a:p>
          <a:p>
            <a:pPr lvl="1"/>
            <a:r>
              <a:rPr lang="cs-CZ" dirty="0"/>
              <a:t>metabolickou acidózu (MAC) a </a:t>
            </a:r>
          </a:p>
          <a:p>
            <a:pPr lvl="1"/>
            <a:r>
              <a:rPr lang="cs-CZ" dirty="0"/>
              <a:t>metabolickou alkalózu (MAL). </a:t>
            </a:r>
          </a:p>
          <a:p>
            <a:r>
              <a:rPr lang="cs-CZ" dirty="0"/>
              <a:t>Při současném výskytu dvou nebo více jednoduchých poruch ABR vznikají kombinované poruchy.</a:t>
            </a:r>
          </a:p>
          <a:p>
            <a:endParaRPr lang="cs-CZ" dirty="0"/>
          </a:p>
          <a:p>
            <a:r>
              <a:rPr lang="cs-CZ" dirty="0"/>
              <a:t>K </a:t>
            </a:r>
            <a:r>
              <a:rPr lang="cs-CZ" b="1" dirty="0"/>
              <a:t>fyziologickým změnám</a:t>
            </a:r>
            <a:r>
              <a:rPr lang="cs-CZ" dirty="0"/>
              <a:t> parametrů ABR dochází v těhotenství: těhotná žena </a:t>
            </a:r>
            <a:r>
              <a:rPr lang="cs-CZ" dirty="0" err="1"/>
              <a:t>hyperventiluje</a:t>
            </a:r>
            <a:r>
              <a:rPr lang="cs-CZ" dirty="0"/>
              <a:t>, čímž dochází ke snížení pCO</a:t>
            </a:r>
            <a:r>
              <a:rPr lang="cs-CZ" baseline="-25000" dirty="0"/>
              <a:t>2</a:t>
            </a:r>
            <a:r>
              <a:rPr lang="cs-CZ" dirty="0"/>
              <a:t> a respirační alkalóze, která je kompenzovaná metabolickou acidózou snížením koncentrace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i </a:t>
            </a:r>
            <a:r>
              <a:rPr lang="cs-CZ" dirty="0" err="1"/>
              <a:t>BBs</a:t>
            </a:r>
            <a:r>
              <a:rPr lang="cs-CZ" dirty="0"/>
              <a:t> (viz kap. 8.3) v plazmě.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042" y="75197"/>
            <a:ext cx="2628900" cy="174307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984" y="3581589"/>
            <a:ext cx="2619375" cy="174307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84" y="5392754"/>
            <a:ext cx="2689958" cy="145732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653" y="1913299"/>
            <a:ext cx="2718289" cy="16002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4011" y="5745580"/>
            <a:ext cx="1271337" cy="11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365125"/>
            <a:ext cx="120663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75. Polynenasycené MK jsou esenciální - nutné  získávat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 z potravy</a:t>
            </a:r>
            <a:br>
              <a:rPr lang="cs-CZ" b="1" dirty="0">
                <a:solidFill>
                  <a:srgbClr val="0070C0"/>
                </a:solidFill>
              </a:rPr>
            </a:b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08547" y="1825624"/>
            <a:ext cx="5811253" cy="48799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Omega 3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…………………………………………</a:t>
            </a:r>
            <a:r>
              <a:rPr lang="cs-CZ" sz="2400" dirty="0"/>
              <a:t>(ALA) </a:t>
            </a:r>
          </a:p>
          <a:p>
            <a:pPr lvl="1"/>
            <a:r>
              <a:rPr lang="cs-CZ" sz="2000" dirty="0"/>
              <a:t>ve lněných a </a:t>
            </a:r>
            <a:r>
              <a:rPr lang="cs-CZ" sz="2000" dirty="0" err="1"/>
              <a:t>chia</a:t>
            </a:r>
            <a:r>
              <a:rPr lang="cs-CZ" sz="2000" dirty="0"/>
              <a:t> semínkách,  řepkovém oleji a vlašských ořechách.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…………………………………………</a:t>
            </a:r>
            <a:r>
              <a:rPr lang="cs-CZ" sz="2400" dirty="0"/>
              <a:t>(EPA)</a:t>
            </a:r>
          </a:p>
          <a:p>
            <a:pPr lvl="1"/>
            <a:r>
              <a:rPr lang="cs-CZ" sz="2000" dirty="0"/>
              <a:t>mořské ryby, </a:t>
            </a:r>
            <a:r>
              <a:rPr lang="cs-CZ" sz="2000" u="sng" dirty="0"/>
              <a:t> -</a:t>
            </a:r>
            <a:r>
              <a:rPr lang="cs-CZ" sz="2000" dirty="0"/>
              <a:t>losos, sleď, tuňák, sardinky. </a:t>
            </a:r>
          </a:p>
          <a:p>
            <a:pPr lvl="1"/>
            <a:r>
              <a:rPr lang="cs-CZ" sz="2000" dirty="0"/>
              <a:t>protizánětlivé a </a:t>
            </a:r>
            <a:r>
              <a:rPr lang="cs-CZ" sz="2000" dirty="0" err="1"/>
              <a:t>kardioprotektivní</a:t>
            </a:r>
            <a:r>
              <a:rPr lang="cs-CZ" sz="2000" dirty="0"/>
              <a:t> účinky. </a:t>
            </a:r>
          </a:p>
          <a:p>
            <a:pPr lvl="1"/>
            <a:r>
              <a:rPr lang="cs-CZ" sz="2000" dirty="0"/>
              <a:t>zlepšuje náladu a duševní zdraví.</a:t>
            </a:r>
          </a:p>
          <a:p>
            <a:r>
              <a:rPr lang="cs-CZ" sz="2400" b="1" dirty="0">
                <a:solidFill>
                  <a:srgbClr val="0070C0"/>
                </a:solidFill>
              </a:rPr>
              <a:t>………………………………………….</a:t>
            </a:r>
            <a:r>
              <a:rPr lang="cs-CZ" sz="2400" dirty="0"/>
              <a:t>(DHA)</a:t>
            </a:r>
          </a:p>
          <a:p>
            <a:pPr lvl="1"/>
            <a:r>
              <a:rPr lang="cs-CZ" sz="2000" dirty="0"/>
              <a:t>v mořských rybách</a:t>
            </a:r>
          </a:p>
          <a:p>
            <a:pPr lvl="1"/>
            <a:r>
              <a:rPr lang="cs-CZ" sz="2000" dirty="0"/>
              <a:t>důležitá pro správný vývoj mozku, zraku a nervové soustavy. </a:t>
            </a:r>
          </a:p>
          <a:p>
            <a:pPr lvl="1"/>
            <a:r>
              <a:rPr lang="cs-CZ" sz="2000" dirty="0"/>
              <a:t>vliv na kognitivní funkce, paměť a učení.</a:t>
            </a:r>
          </a:p>
          <a:p>
            <a:endParaRPr lang="cs-CZ" sz="2400" dirty="0"/>
          </a:p>
          <a:p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33187" y="1862290"/>
            <a:ext cx="573104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Omega 6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(LA): slunečnicový, kukuřičný, dýňový, </a:t>
            </a:r>
            <a:r>
              <a:rPr lang="cs-CZ" dirty="0" err="1"/>
              <a:t>sojový</a:t>
            </a:r>
            <a:r>
              <a:rPr lang="cs-CZ" dirty="0"/>
              <a:t>, makový, pupalkový olej, ořechy vlašské, para, pekanové, mandle, pistácie.</a:t>
            </a:r>
          </a:p>
          <a:p>
            <a:r>
              <a:rPr lang="cs-CZ" dirty="0"/>
              <a:t>V organismu se mění na </a:t>
            </a:r>
            <a:r>
              <a:rPr lang="cs-CZ" dirty="0">
                <a:solidFill>
                  <a:srgbClr val="0070C0"/>
                </a:solidFill>
              </a:rPr>
              <a:t>……………………………………………</a:t>
            </a:r>
          </a:p>
          <a:p>
            <a:r>
              <a:rPr lang="cs-CZ" dirty="0"/>
              <a:t>Z ní vznikají produkty chránící sliznici žaludku a zároveň se hodí pro správné srážení krve. </a:t>
            </a:r>
          </a:p>
          <a:p>
            <a:r>
              <a:rPr lang="cs-CZ" dirty="0"/>
              <a:t>Nevýhodou kyseliny arachidonové je i tvorba některých prozánětlivých látek. </a:t>
            </a:r>
          </a:p>
          <a:p>
            <a:r>
              <a:rPr lang="cs-CZ" dirty="0"/>
              <a:t>Důležitý je dostatečný příjem,  nikoliv nadbytečný.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254415" y="6385230"/>
            <a:ext cx="5566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Poměr omega 6 a omega 3 by měl být nižší než 5:1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5221" y="6176963"/>
            <a:ext cx="526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https://www.brainmarket.cz/nase-novinky/proc-je-dulezite-mit-spravny-pomer-omega-3-a-6/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90281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jsou příčiny respirační a metabolické acidózy a alkalózy?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601" y="1825625"/>
            <a:ext cx="11879384" cy="4351338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Respirační poruchy</a:t>
            </a:r>
            <a:r>
              <a:rPr lang="cs-CZ" dirty="0"/>
              <a:t> přímo souvisejí s funkcí plic a vedou ke </a:t>
            </a:r>
            <a:r>
              <a:rPr lang="cs-CZ" b="1" dirty="0"/>
              <a:t>změně pH v důsledku změny pCO</a:t>
            </a:r>
            <a:r>
              <a:rPr lang="cs-CZ" b="1" baseline="-25000" dirty="0"/>
              <a:t>2</a:t>
            </a:r>
            <a:r>
              <a:rPr lang="cs-CZ" dirty="0"/>
              <a:t>. </a:t>
            </a:r>
          </a:p>
          <a:p>
            <a:r>
              <a:rPr lang="cs-CZ" dirty="0"/>
              <a:t>Primárně jsou respirační poruchy kompenzovány činností ledvin. Cílem kompenzace je vrátit pH krve na fyziologickou hodnotu.</a:t>
            </a:r>
          </a:p>
          <a:p>
            <a:endParaRPr lang="cs-CZ" dirty="0"/>
          </a:p>
          <a:p>
            <a:r>
              <a:rPr lang="cs-CZ" b="1" dirty="0"/>
              <a:t>Metabolické poruchy</a:t>
            </a:r>
            <a:r>
              <a:rPr lang="cs-CZ" dirty="0"/>
              <a:t> se vyznačují </a:t>
            </a:r>
          </a:p>
          <a:p>
            <a:pPr lvl="1"/>
            <a:r>
              <a:rPr lang="cs-CZ" dirty="0"/>
              <a:t>bud' nadměrnou produkcí vodíkových iontů, nebo </a:t>
            </a:r>
          </a:p>
          <a:p>
            <a:pPr lvl="1"/>
            <a:r>
              <a:rPr lang="cs-CZ" dirty="0"/>
              <a:t>sníženou schopností vylučovat je z těla a vedou ke </a:t>
            </a:r>
            <a:r>
              <a:rPr lang="cs-CZ" b="1" dirty="0"/>
              <a:t>změně pH v důsledku změny koncentrace HCO</a:t>
            </a:r>
            <a:r>
              <a:rPr lang="cs-CZ" b="1" baseline="-25000" dirty="0"/>
              <a:t>3</a:t>
            </a:r>
            <a:r>
              <a:rPr lang="cs-CZ" b="1" baseline="30000" dirty="0"/>
              <a:t>-</a:t>
            </a:r>
            <a:r>
              <a:rPr lang="cs-CZ" dirty="0"/>
              <a:t>. </a:t>
            </a:r>
          </a:p>
          <a:p>
            <a:r>
              <a:rPr lang="cs-CZ" dirty="0"/>
              <a:t>Primárně metabolické poruchy jsou kompenzovány respiračně.</a:t>
            </a:r>
          </a:p>
        </p:txBody>
      </p:sp>
    </p:spTree>
    <p:extLst>
      <p:ext uri="{BB962C8B-B14F-4D97-AF65-F5344CB8AC3E}">
        <p14:creationId xmlns:p14="http://schemas.microsoft.com/office/powerpoint/2010/main" val="135349437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Respirační acidóza, respirační alkalóza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486399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/>
              <a:t>Respirační acidóza</a:t>
            </a:r>
            <a:r>
              <a:rPr lang="cs-CZ" dirty="0"/>
              <a:t> je způsobena </a:t>
            </a:r>
          </a:p>
          <a:p>
            <a:r>
              <a:rPr lang="cs-CZ" dirty="0"/>
              <a:t>hromaděním CO</a:t>
            </a:r>
            <a:r>
              <a:rPr lang="cs-CZ" baseline="-25000" dirty="0"/>
              <a:t>2</a:t>
            </a:r>
            <a:r>
              <a:rPr lang="cs-CZ" dirty="0"/>
              <a:t> v krvi (</a:t>
            </a:r>
            <a:r>
              <a:rPr lang="cs-CZ" dirty="0" err="1"/>
              <a:t>hyperkapnie</a:t>
            </a:r>
            <a:r>
              <a:rPr lang="cs-CZ" dirty="0"/>
              <a:t>) poklesem alveolární ventilace – dochází k nerovnováze mezi produkcí CO</a:t>
            </a:r>
            <a:r>
              <a:rPr lang="cs-CZ" baseline="-25000" dirty="0"/>
              <a:t>2</a:t>
            </a:r>
            <a:r>
              <a:rPr lang="cs-CZ" dirty="0"/>
              <a:t> v tkáních a jeho nedostatečným vylučováním plícemi. </a:t>
            </a:r>
          </a:p>
          <a:p>
            <a:r>
              <a:rPr lang="cs-CZ" dirty="0"/>
              <a:t>příčinou mohou být například nemoci dýchacích cest (astma), plicní onemocnění (zánět, edém) nebo zranění hrudníku. </a:t>
            </a:r>
          </a:p>
          <a:p>
            <a:r>
              <a:rPr lang="cs-CZ" dirty="0"/>
              <a:t>RAC může mít akutní nebo chronický průběh, u kterého dochází k úpravě pH na normální hodnoty renální kompenzací a pacient se postupně adaptuje na vyšší pCO</a:t>
            </a:r>
            <a:r>
              <a:rPr lang="cs-CZ" baseline="-25000" dirty="0"/>
              <a:t>2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Primární příčinou </a:t>
            </a:r>
            <a:r>
              <a:rPr lang="cs-CZ" b="1" dirty="0"/>
              <a:t>respirační alkalózy</a:t>
            </a:r>
            <a:r>
              <a:rPr lang="cs-CZ" dirty="0"/>
              <a:t> je </a:t>
            </a:r>
          </a:p>
          <a:p>
            <a:r>
              <a:rPr lang="cs-CZ" dirty="0"/>
              <a:t>převládající vylučování CO</a:t>
            </a:r>
            <a:r>
              <a:rPr lang="cs-CZ" baseline="-25000" dirty="0"/>
              <a:t>2 </a:t>
            </a:r>
            <a:r>
              <a:rPr lang="cs-CZ" dirty="0"/>
              <a:t>nad jeho produkcí v tkáních, kde je množství vznikajícího CO</a:t>
            </a:r>
            <a:r>
              <a:rPr lang="cs-CZ" baseline="-25000" dirty="0"/>
              <a:t>2</a:t>
            </a:r>
            <a:r>
              <a:rPr lang="cs-CZ" dirty="0"/>
              <a:t> relativně konstantní a RAL je proto </a:t>
            </a:r>
          </a:p>
          <a:p>
            <a:r>
              <a:rPr lang="cs-CZ" dirty="0"/>
              <a:t>hyperventilací plic (zrychleným dýcháním). Hyperventilace vede k poklesu koncentrace CO</a:t>
            </a:r>
            <a:r>
              <a:rPr lang="cs-CZ" baseline="-25000" dirty="0"/>
              <a:t>2 </a:t>
            </a:r>
            <a:r>
              <a:rPr lang="cs-CZ" dirty="0"/>
              <a:t>v krvi (</a:t>
            </a:r>
            <a:r>
              <a:rPr lang="cs-CZ" dirty="0" err="1"/>
              <a:t>hypokapnii</a:t>
            </a:r>
            <a:r>
              <a:rPr lang="cs-CZ" dirty="0"/>
              <a:t>) a může být způsobena například </a:t>
            </a:r>
          </a:p>
          <a:p>
            <a:r>
              <a:rPr lang="cs-CZ" dirty="0"/>
              <a:t>centrální stimulací dechového centra (při strachu, bolesti, horečce, cévní mozkové příhodě, mozkových nádorech) nebo</a:t>
            </a:r>
          </a:p>
          <a:p>
            <a:r>
              <a:rPr lang="cs-CZ" dirty="0"/>
              <a:t> toxickým drážděním dechového centra v </a:t>
            </a:r>
            <a:r>
              <a:rPr lang="cs-CZ" dirty="0" err="1"/>
              <a:t>ranných</a:t>
            </a:r>
            <a:r>
              <a:rPr lang="cs-CZ" dirty="0"/>
              <a:t> stadiích při předávkování aspirinem. </a:t>
            </a:r>
          </a:p>
          <a:p>
            <a:r>
              <a:rPr lang="cs-CZ" dirty="0"/>
              <a:t>poruchou v udržování hladiny CO</a:t>
            </a:r>
            <a:r>
              <a:rPr lang="cs-CZ" baseline="-25000" dirty="0"/>
              <a:t>2</a:t>
            </a:r>
            <a:r>
              <a:rPr lang="cs-CZ" dirty="0"/>
              <a:t> trpí také často pacienti připojení na mechanické ventilátory plic.</a:t>
            </a:r>
          </a:p>
        </p:txBody>
      </p:sp>
    </p:spTree>
    <p:extLst>
      <p:ext uri="{BB962C8B-B14F-4D97-AF65-F5344CB8AC3E}">
        <p14:creationId xmlns:p14="http://schemas.microsoft.com/office/powerpoint/2010/main" val="42130728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Metabolická acidóza, metabolická alkalóza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421" y="1507958"/>
            <a:ext cx="12031579" cy="53500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Metabolická </a:t>
            </a:r>
            <a:r>
              <a:rPr lang="cs-CZ" b="1" dirty="0">
                <a:solidFill>
                  <a:srgbClr val="0070C0"/>
                </a:solidFill>
              </a:rPr>
              <a:t>……………..</a:t>
            </a:r>
            <a:r>
              <a:rPr lang="cs-CZ" dirty="0"/>
              <a:t> je způsobena </a:t>
            </a:r>
          </a:p>
          <a:p>
            <a:r>
              <a:rPr lang="cs-CZ" dirty="0"/>
              <a:t>nahromaděním netěkavých kyselin nebo ztrátou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z extracelulární tekutiny. </a:t>
            </a:r>
          </a:p>
          <a:p>
            <a:r>
              <a:rPr lang="cs-CZ" dirty="0"/>
              <a:t>klinicky nejčastější porucha ABR, která se vyznačuje nízkým pH v krvi a sníženou koncentrací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. Podle příčiny můžeme MAC klasifikovat jako: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err="1"/>
              <a:t>ketoacidóza</a:t>
            </a:r>
            <a:r>
              <a:rPr lang="cs-CZ" dirty="0"/>
              <a:t> - nadměrná produkce H</a:t>
            </a:r>
            <a:r>
              <a:rPr lang="cs-CZ" baseline="30000" dirty="0"/>
              <a:t>+</a:t>
            </a:r>
            <a:r>
              <a:rPr lang="cs-CZ" dirty="0"/>
              <a:t> (</a:t>
            </a:r>
            <a:r>
              <a:rPr lang="cs-CZ" dirty="0" err="1"/>
              <a:t>kys</a:t>
            </a:r>
            <a:r>
              <a:rPr lang="cs-CZ" dirty="0"/>
              <a:t>. </a:t>
            </a:r>
            <a:r>
              <a:rPr lang="cs-CZ" dirty="0" err="1"/>
              <a:t>acetoctové</a:t>
            </a:r>
            <a:r>
              <a:rPr lang="cs-CZ" dirty="0"/>
              <a:t>, </a:t>
            </a:r>
            <a:r>
              <a:rPr lang="cs-CZ" dirty="0" err="1"/>
              <a:t>kys</a:t>
            </a:r>
            <a:r>
              <a:rPr lang="cs-CZ" dirty="0"/>
              <a:t>. β-</a:t>
            </a:r>
            <a:r>
              <a:rPr lang="cs-CZ" dirty="0" err="1"/>
              <a:t>hydroxymáselné</a:t>
            </a:r>
            <a:r>
              <a:rPr lang="cs-CZ" dirty="0"/>
              <a:t>, </a:t>
            </a:r>
            <a:r>
              <a:rPr lang="cs-CZ" dirty="0" err="1"/>
              <a:t>kys</a:t>
            </a:r>
            <a:r>
              <a:rPr lang="cs-CZ" dirty="0"/>
              <a:t>. mléčné) při dekompenzaci diabetu, při hladovění, alkoholismu</a:t>
            </a:r>
          </a:p>
          <a:p>
            <a:r>
              <a:rPr lang="cs-CZ" b="1" dirty="0"/>
              <a:t>laktátová acidóza</a:t>
            </a:r>
            <a:r>
              <a:rPr lang="cs-CZ" dirty="0"/>
              <a:t> - hromadění kyseliny mléčné (při nedostatečné </a:t>
            </a:r>
            <a:r>
              <a:rPr lang="cs-CZ" dirty="0" err="1"/>
              <a:t>oxygenaci</a:t>
            </a:r>
            <a:r>
              <a:rPr lang="cs-CZ" dirty="0"/>
              <a:t> krve, poruše </a:t>
            </a:r>
            <a:r>
              <a:rPr lang="cs-CZ" dirty="0" err="1"/>
              <a:t>perfuze</a:t>
            </a:r>
            <a:r>
              <a:rPr lang="cs-CZ" dirty="0"/>
              <a:t> tkání; fyziologicky při anaerobní fyzické zátěži)</a:t>
            </a:r>
          </a:p>
          <a:p>
            <a:r>
              <a:rPr lang="cs-CZ" dirty="0"/>
              <a:t>normální anion gap (</a:t>
            </a:r>
            <a:r>
              <a:rPr lang="cs-CZ" dirty="0" err="1"/>
              <a:t>hyperchlorémie</a:t>
            </a:r>
            <a:r>
              <a:rPr lang="cs-CZ" dirty="0"/>
              <a:t>):</a:t>
            </a:r>
          </a:p>
          <a:p>
            <a:pPr lvl="1"/>
            <a:r>
              <a:rPr lang="cs-CZ" dirty="0"/>
              <a:t>renální tubulární acidóza - zvýšené ztráty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endParaRPr lang="cs-CZ" dirty="0"/>
          </a:p>
          <a:p>
            <a:pPr lvl="1"/>
            <a:r>
              <a:rPr lang="cs-CZ" dirty="0"/>
              <a:t>acidóza při zvýšené ztrátě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 ze střeva (při těžkých průjmech).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Nejčastější příčinou </a:t>
            </a:r>
            <a:r>
              <a:rPr lang="cs-CZ" b="1" dirty="0"/>
              <a:t>metabolické </a:t>
            </a:r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 je ztráta kyselin (</a:t>
            </a:r>
            <a:r>
              <a:rPr lang="cs-CZ" dirty="0" err="1"/>
              <a:t>HCl</a:t>
            </a:r>
            <a:r>
              <a:rPr lang="cs-CZ" dirty="0"/>
              <a:t>) při </a:t>
            </a:r>
          </a:p>
          <a:p>
            <a:pPr marL="457200" lvl="1" indent="0">
              <a:buNone/>
            </a:pPr>
            <a:r>
              <a:rPr lang="cs-CZ" dirty="0"/>
              <a:t>zvracení nebo  zvýšený příjem hydrogenuhličitanů (infuze, některé složky potravy).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310" y="4744482"/>
            <a:ext cx="2821656" cy="21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1956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Acidobazická rovnováha</a:t>
            </a:r>
          </a:p>
        </p:txBody>
      </p:sp>
      <p:pic>
        <p:nvPicPr>
          <p:cNvPr id="5122" name="Picture 2" descr="Poruchy AB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68" y="1504088"/>
            <a:ext cx="9176084" cy="49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9599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109. Popište příčiny MAC, MAL, RAC, RAL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MAC………………………………………………………………………………….</a:t>
            </a:r>
          </a:p>
          <a:p>
            <a:r>
              <a:rPr lang="cs-CZ" dirty="0"/>
              <a:t>MAL………………………………………………………………………………….</a:t>
            </a:r>
          </a:p>
          <a:p>
            <a:r>
              <a:rPr lang="cs-CZ" dirty="0"/>
              <a:t>RAC…………………………………………………………………………………..</a:t>
            </a:r>
          </a:p>
          <a:p>
            <a:r>
              <a:rPr lang="cs-CZ" dirty="0"/>
              <a:t>RAL……………………………………………………………………………………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52398427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Proč má krev stálou tendenci k okyselování?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4462" y="1155032"/>
            <a:ext cx="11119338" cy="564435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Produkce </a:t>
            </a:r>
            <a:r>
              <a:rPr lang="cs-CZ" b="1" dirty="0"/>
              <a:t>kationtu H</a:t>
            </a:r>
            <a:r>
              <a:rPr lang="cs-CZ" b="1" baseline="30000" dirty="0"/>
              <a:t>+</a:t>
            </a:r>
            <a:r>
              <a:rPr lang="cs-CZ" baseline="30000" dirty="0"/>
              <a:t> </a:t>
            </a:r>
            <a:r>
              <a:rPr lang="cs-CZ" dirty="0"/>
              <a:t>(přesněji H</a:t>
            </a:r>
            <a:r>
              <a:rPr lang="cs-CZ" baseline="-25000" dirty="0"/>
              <a:t>3</a:t>
            </a:r>
            <a:r>
              <a:rPr lang="cs-CZ" dirty="0"/>
              <a:t>O</a:t>
            </a:r>
            <a:r>
              <a:rPr lang="cs-CZ" baseline="30000" dirty="0"/>
              <a:t>+</a:t>
            </a:r>
            <a:r>
              <a:rPr lang="cs-CZ" dirty="0"/>
              <a:t>) v organismu</a:t>
            </a:r>
          </a:p>
          <a:p>
            <a:r>
              <a:rPr lang="cs-CZ" dirty="0"/>
              <a:t>Vodíkové ionty vznikají metabolismem (katabolismem) jednotlivých biomolekul.  </a:t>
            </a:r>
          </a:p>
          <a:p>
            <a:r>
              <a:rPr lang="cs-CZ" dirty="0">
                <a:solidFill>
                  <a:srgbClr val="FF0000"/>
                </a:solidFill>
              </a:rPr>
              <a:t>Koncovým produktem katabolismu sacharidů </a:t>
            </a:r>
            <a:r>
              <a:rPr lang="cs-CZ" dirty="0"/>
              <a:t>je </a:t>
            </a:r>
            <a:r>
              <a:rPr lang="cs-CZ" b="1" dirty="0"/>
              <a:t>acetylkoenzym A</a:t>
            </a:r>
            <a:r>
              <a:rPr lang="cs-CZ" dirty="0"/>
              <a:t> (CH</a:t>
            </a:r>
            <a:r>
              <a:rPr lang="cs-CZ" baseline="-25000" dirty="0"/>
              <a:t>3</a:t>
            </a:r>
            <a:r>
              <a:rPr lang="cs-CZ" dirty="0"/>
              <a:t>CO-SCoA) a </a:t>
            </a:r>
            <a:r>
              <a:rPr lang="cs-CZ" b="1" dirty="0"/>
              <a:t>oxid uhličitý </a:t>
            </a:r>
            <a:r>
              <a:rPr lang="cs-CZ" dirty="0"/>
              <a:t>(CO</a:t>
            </a:r>
            <a:r>
              <a:rPr lang="cs-CZ" baseline="-25000" dirty="0"/>
              <a:t>2</a:t>
            </a:r>
            <a:r>
              <a:rPr lang="cs-CZ" dirty="0"/>
              <a:t>); </a:t>
            </a:r>
          </a:p>
          <a:p>
            <a:pPr lvl="0"/>
            <a:r>
              <a:rPr lang="cs-CZ" dirty="0">
                <a:solidFill>
                  <a:srgbClr val="FF0000"/>
                </a:solidFill>
              </a:rPr>
              <a:t>Při odbourávání mastných kyselin </a:t>
            </a:r>
            <a:r>
              <a:rPr lang="cs-CZ" dirty="0"/>
              <a:t>vzniká </a:t>
            </a:r>
            <a:r>
              <a:rPr lang="cs-CZ" dirty="0" err="1"/>
              <a:t>acetylCoA</a:t>
            </a:r>
            <a:r>
              <a:rPr lang="cs-CZ" dirty="0"/>
              <a:t> a H</a:t>
            </a:r>
            <a:r>
              <a:rPr lang="cs-CZ" baseline="30000" dirty="0"/>
              <a:t>+</a:t>
            </a:r>
            <a:r>
              <a:rPr lang="cs-CZ" dirty="0"/>
              <a:t> v podobě NADH+H</a:t>
            </a:r>
            <a:r>
              <a:rPr lang="cs-CZ" baseline="30000" dirty="0"/>
              <a:t>+ </a:t>
            </a:r>
            <a:r>
              <a:rPr lang="cs-CZ" dirty="0"/>
              <a:t>či FADH</a:t>
            </a:r>
            <a:r>
              <a:rPr lang="cs-CZ" baseline="-25000" dirty="0"/>
              <a:t>2</a:t>
            </a:r>
            <a:r>
              <a:rPr lang="cs-CZ" dirty="0"/>
              <a:t> </a:t>
            </a:r>
          </a:p>
          <a:p>
            <a:pPr lvl="1"/>
            <a:r>
              <a:rPr lang="cs-CZ" sz="2500" dirty="0"/>
              <a:t>NADH a NADPH jsou koenzymy </a:t>
            </a:r>
            <a:r>
              <a:rPr lang="cs-CZ" sz="2500" i="1" dirty="0"/>
              <a:t>oxidačně-redukčních reakcí</a:t>
            </a:r>
            <a:r>
              <a:rPr lang="cs-CZ" sz="2500" dirty="0"/>
              <a:t> v buňce. Jsou to přenašeči atomů vodíku včetně elektronů. přesněji, jak NAD</a:t>
            </a:r>
            <a:r>
              <a:rPr lang="cs-CZ" sz="2500" baseline="30000" dirty="0"/>
              <a:t>+</a:t>
            </a:r>
            <a:r>
              <a:rPr lang="cs-CZ" sz="2500" dirty="0"/>
              <a:t>, tak i NADP</a:t>
            </a:r>
            <a:r>
              <a:rPr lang="cs-CZ" sz="2500" baseline="30000" dirty="0"/>
              <a:t>+</a:t>
            </a:r>
            <a:r>
              <a:rPr lang="cs-CZ" sz="2500" dirty="0"/>
              <a:t> akceptují</a:t>
            </a:r>
            <a:r>
              <a:rPr lang="cs-CZ" sz="2500" i="1" dirty="0"/>
              <a:t> </a:t>
            </a:r>
            <a:r>
              <a:rPr lang="cs-CZ" sz="2500" b="1" i="1" dirty="0"/>
              <a:t>hydridový anion H</a:t>
            </a:r>
            <a:r>
              <a:rPr lang="cs-CZ" sz="2500" b="1" i="1" baseline="30000" dirty="0"/>
              <a:t>−</a:t>
            </a:r>
            <a:r>
              <a:rPr lang="cs-CZ" sz="2500" dirty="0"/>
              <a:t>, přijímají </a:t>
            </a:r>
            <a:r>
              <a:rPr lang="cs-CZ" sz="2500" b="1" i="1" dirty="0"/>
              <a:t>dva elektrony</a:t>
            </a:r>
            <a:r>
              <a:rPr lang="cs-CZ" sz="2500" dirty="0"/>
              <a:t> a</a:t>
            </a:r>
            <a:r>
              <a:rPr lang="cs-CZ" sz="2500" b="1" dirty="0"/>
              <a:t> </a:t>
            </a:r>
            <a:r>
              <a:rPr lang="cs-CZ" sz="2500" b="1" i="1" dirty="0"/>
              <a:t>proton, </a:t>
            </a:r>
            <a:r>
              <a:rPr lang="cs-CZ" sz="2500" i="1" dirty="0"/>
              <a:t>FADH</a:t>
            </a:r>
            <a:r>
              <a:rPr lang="cs-CZ" sz="2500" dirty="0"/>
              <a:t> Redukovaná forma FADH</a:t>
            </a:r>
            <a:r>
              <a:rPr lang="cs-CZ" sz="2500" baseline="-25000" dirty="0"/>
              <a:t>2</a:t>
            </a:r>
            <a:r>
              <a:rPr lang="cs-CZ" sz="2500" dirty="0"/>
              <a:t> vzniká zejména v </a:t>
            </a:r>
            <a:r>
              <a:rPr lang="cs-CZ" sz="2500" dirty="0">
                <a:hlinkClick r:id="rId2" tooltip="Citrátový cyklus"/>
              </a:rPr>
              <a:t>Krebsově cyklu</a:t>
            </a:r>
            <a:r>
              <a:rPr lang="cs-CZ" sz="2500" dirty="0"/>
              <a:t> při </a:t>
            </a:r>
            <a:r>
              <a:rPr lang="cs-CZ" sz="2500" dirty="0">
                <a:hlinkClick r:id="rId3" tooltip="Dehydrogenace"/>
              </a:rPr>
              <a:t>dehydrogenaci</a:t>
            </a:r>
            <a:r>
              <a:rPr lang="cs-CZ" sz="2500" dirty="0"/>
              <a:t> </a:t>
            </a:r>
            <a:r>
              <a:rPr lang="cs-CZ" sz="2500" dirty="0" err="1">
                <a:hlinkClick r:id="rId4" tooltip="Sukcinát"/>
              </a:rPr>
              <a:t>sukcinátu</a:t>
            </a:r>
            <a:r>
              <a:rPr lang="cs-CZ" sz="2500" dirty="0"/>
              <a:t> na </a:t>
            </a:r>
            <a:r>
              <a:rPr lang="cs-CZ" sz="2500" dirty="0" err="1">
                <a:hlinkClick r:id="rId5" tooltip="Fumarát"/>
              </a:rPr>
              <a:t>fumarát</a:t>
            </a:r>
            <a:r>
              <a:rPr lang="cs-CZ" sz="2500" dirty="0"/>
              <a:t>. </a:t>
            </a:r>
          </a:p>
          <a:p>
            <a:pPr lvl="1"/>
            <a:r>
              <a:rPr lang="cs-CZ" dirty="0"/>
              <a:t>FADH</a:t>
            </a:r>
            <a:r>
              <a:rPr lang="cs-CZ" baseline="-25000" dirty="0"/>
              <a:t>2</a:t>
            </a:r>
            <a:r>
              <a:rPr lang="cs-CZ" dirty="0"/>
              <a:t> je schopen přenášet </a:t>
            </a:r>
            <a:r>
              <a:rPr lang="cs-CZ" dirty="0">
                <a:hlinkClick r:id="rId6" tooltip="Elektron"/>
              </a:rPr>
              <a:t>elektrony</a:t>
            </a:r>
            <a:r>
              <a:rPr lang="cs-CZ" dirty="0"/>
              <a:t> a </a:t>
            </a:r>
            <a:r>
              <a:rPr lang="cs-CZ" dirty="0">
                <a:hlinkClick r:id="rId7" tooltip="Vodík"/>
              </a:rPr>
              <a:t>vodíkové</a:t>
            </a:r>
            <a:r>
              <a:rPr lang="cs-CZ" dirty="0"/>
              <a:t> atomy z Krebsova cyklu do </a:t>
            </a:r>
            <a:r>
              <a:rPr lang="cs-CZ" dirty="0">
                <a:hlinkClick r:id="rId8" tooltip="Elektronový transportní řetězec"/>
              </a:rPr>
              <a:t>elektronového transportního řetězce</a:t>
            </a:r>
            <a:r>
              <a:rPr lang="cs-CZ" dirty="0"/>
              <a:t> (</a:t>
            </a:r>
            <a:r>
              <a:rPr lang="cs-CZ" dirty="0">
                <a:hlinkClick r:id="rId9" tooltip="Dýchací řetězec"/>
              </a:rPr>
              <a:t>dýchací řetězec</a:t>
            </a:r>
            <a:r>
              <a:rPr lang="cs-CZ" dirty="0"/>
              <a:t>), na jehož konci se uskutečňuje syntéza </a:t>
            </a:r>
            <a:r>
              <a:rPr lang="cs-CZ" dirty="0">
                <a:hlinkClick r:id="rId10" tooltip="Adenosintrifosfát"/>
              </a:rPr>
              <a:t>ATP</a:t>
            </a:r>
            <a:r>
              <a:rPr lang="cs-CZ" dirty="0"/>
              <a:t>.</a:t>
            </a:r>
            <a:r>
              <a:rPr lang="cs-CZ" baseline="30000" dirty="0">
                <a:hlinkClick r:id="rId11"/>
              </a:rPr>
              <a:t>[2]</a:t>
            </a:r>
            <a:r>
              <a:rPr lang="cs-CZ" dirty="0"/>
              <a:t> Je tak důležitým nosičem </a:t>
            </a:r>
            <a:r>
              <a:rPr lang="cs-CZ" dirty="0">
                <a:hlinkClick r:id="rId6" tooltip="Elektron"/>
              </a:rPr>
              <a:t>elektronů</a:t>
            </a:r>
            <a:r>
              <a:rPr lang="cs-CZ" dirty="0"/>
              <a:t> v různých </a:t>
            </a:r>
            <a:r>
              <a:rPr lang="cs-CZ" dirty="0">
                <a:hlinkClick r:id="rId12" tooltip="Prokaryota"/>
              </a:rPr>
              <a:t>prokaryotických</a:t>
            </a:r>
            <a:r>
              <a:rPr lang="cs-CZ" dirty="0"/>
              <a:t> a </a:t>
            </a:r>
            <a:r>
              <a:rPr lang="cs-CZ" dirty="0">
                <a:hlinkClick r:id="rId13" tooltip="Eukaryota"/>
              </a:rPr>
              <a:t>eukaryotických</a:t>
            </a:r>
            <a:r>
              <a:rPr lang="cs-CZ" dirty="0"/>
              <a:t> </a:t>
            </a:r>
            <a:r>
              <a:rPr lang="cs-CZ" dirty="0">
                <a:hlinkClick r:id="rId14" tooltip="Metabolismus"/>
              </a:rPr>
              <a:t>metabolických</a:t>
            </a:r>
            <a:r>
              <a:rPr lang="cs-CZ" dirty="0"/>
              <a:t> procesech (oxidační </a:t>
            </a:r>
            <a:r>
              <a:rPr lang="cs-CZ" dirty="0">
                <a:hlinkClick r:id="rId15" tooltip="Fosforylace"/>
              </a:rPr>
              <a:t>fosforylace</a:t>
            </a:r>
            <a:r>
              <a:rPr lang="cs-CZ" dirty="0"/>
              <a:t>, </a:t>
            </a:r>
            <a:r>
              <a:rPr lang="el-GR" dirty="0"/>
              <a:t>β </a:t>
            </a:r>
            <a:r>
              <a:rPr lang="cs-CZ" dirty="0"/>
              <a:t>oxidace </a:t>
            </a:r>
            <a:r>
              <a:rPr lang="cs-CZ" dirty="0">
                <a:hlinkClick r:id="rId16" tooltip="Mastná kyselina"/>
              </a:rPr>
              <a:t>mastných kyselin</a:t>
            </a:r>
            <a:r>
              <a:rPr lang="cs-CZ" dirty="0"/>
              <a:t> a další redoxní reakce). Na rozdíl od </a:t>
            </a:r>
            <a:r>
              <a:rPr lang="cs-CZ" dirty="0">
                <a:hlinkClick r:id="rId17" tooltip="Nikotinamidadenindinukleotid"/>
              </a:rPr>
              <a:t>NAD+</a:t>
            </a:r>
            <a:r>
              <a:rPr lang="cs-CZ" dirty="0"/>
              <a:t> může FAD přenášet jednotlivé elektrony. </a:t>
            </a:r>
            <a:r>
              <a:rPr lang="cs-CZ" dirty="0">
                <a:hlinkClick r:id="rId18" tooltip="Oxidoreduktáza"/>
              </a:rPr>
              <a:t>Oxidoreduktázy</a:t>
            </a:r>
            <a:r>
              <a:rPr lang="cs-CZ" dirty="0"/>
              <a:t> tak mohou aktivovat molekulární kyslík pomocí FAD.</a:t>
            </a:r>
            <a:endParaRPr lang="cs-CZ" sz="1700" dirty="0"/>
          </a:p>
          <a:p>
            <a:pPr lvl="0"/>
            <a:r>
              <a:rPr lang="cs-CZ" dirty="0">
                <a:solidFill>
                  <a:srgbClr val="FF0000"/>
                </a:solidFill>
              </a:rPr>
              <a:t>Proteiny (aminokyseliny) jsou </a:t>
            </a:r>
            <a:r>
              <a:rPr lang="cs-CZ" dirty="0" err="1">
                <a:solidFill>
                  <a:srgbClr val="FF0000"/>
                </a:solidFill>
              </a:rPr>
              <a:t>katabolisovány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na močovinu a rovněž </a:t>
            </a:r>
            <a:r>
              <a:rPr lang="cs-CZ" b="1" dirty="0"/>
              <a:t>CO</a:t>
            </a:r>
            <a:r>
              <a:rPr lang="cs-CZ" b="1" baseline="-25000" dirty="0"/>
              <a:t>2</a:t>
            </a:r>
            <a:r>
              <a:rPr lang="cs-CZ" dirty="0"/>
              <a:t>. </a:t>
            </a:r>
          </a:p>
          <a:p>
            <a:r>
              <a:rPr lang="cs-CZ" dirty="0"/>
              <a:t>Vzniklý CO</a:t>
            </a:r>
            <a:r>
              <a:rPr lang="cs-CZ" baseline="-25000" dirty="0"/>
              <a:t>2</a:t>
            </a:r>
            <a:r>
              <a:rPr lang="cs-CZ" dirty="0"/>
              <a:t> tvoří s vodou kyselinu uhličitou (H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), která disociuje na </a:t>
            </a:r>
            <a:r>
              <a:rPr lang="cs-CZ" b="1" dirty="0"/>
              <a:t>hydrogenuhličitan</a:t>
            </a:r>
            <a:r>
              <a:rPr lang="cs-CZ" dirty="0"/>
              <a:t> (HCO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r>
              <a:rPr lang="cs-CZ" dirty="0"/>
              <a:t>) a </a:t>
            </a:r>
            <a:r>
              <a:rPr lang="cs-CZ" b="1" dirty="0"/>
              <a:t>kation H</a:t>
            </a:r>
            <a:r>
              <a:rPr lang="cs-CZ" b="1" baseline="30000" dirty="0"/>
              <a:t>+</a:t>
            </a:r>
            <a:r>
              <a:rPr lang="cs-CZ" dirty="0"/>
              <a:t>/</a:t>
            </a:r>
            <a:r>
              <a:rPr lang="cs-CZ" b="1" dirty="0"/>
              <a:t>H</a:t>
            </a:r>
            <a:r>
              <a:rPr lang="cs-CZ" b="1" baseline="-25000" dirty="0"/>
              <a:t>3</a:t>
            </a:r>
            <a:r>
              <a:rPr lang="cs-CZ" b="1" dirty="0"/>
              <a:t>O</a:t>
            </a:r>
            <a:r>
              <a:rPr lang="cs-CZ" b="1" baseline="30000" dirty="0"/>
              <a:t>+</a:t>
            </a:r>
            <a:r>
              <a:rPr lang="cs-CZ" dirty="0"/>
              <a:t>.</a:t>
            </a:r>
          </a:p>
          <a:p>
            <a:r>
              <a:rPr lang="cs-CZ" dirty="0"/>
              <a:t>Katabolismem proteinů obsahujících síru vzniká </a:t>
            </a:r>
            <a:r>
              <a:rPr lang="cs-CZ" b="1" dirty="0"/>
              <a:t>kyselina sírová</a:t>
            </a:r>
            <a:r>
              <a:rPr lang="cs-CZ" dirty="0"/>
              <a:t>, </a:t>
            </a:r>
          </a:p>
          <a:p>
            <a:pPr lvl="0"/>
            <a:r>
              <a:rPr lang="cs-CZ" dirty="0"/>
              <a:t>fosfolipidů </a:t>
            </a:r>
            <a:r>
              <a:rPr lang="cs-CZ" b="1" dirty="0"/>
              <a:t>kyselina fosforečná</a:t>
            </a:r>
            <a:r>
              <a:rPr lang="cs-CZ" dirty="0"/>
              <a:t>; </a:t>
            </a:r>
          </a:p>
          <a:p>
            <a:pPr lvl="0"/>
            <a:r>
              <a:rPr lang="cs-CZ" dirty="0"/>
              <a:t>anaerobní glykolýzou se tvoří </a:t>
            </a:r>
            <a:r>
              <a:rPr lang="cs-CZ" b="1" dirty="0"/>
              <a:t>kyselina mléčná (laktát).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1266" name="Picture 2" descr="Formula Kimia Urea Foto Stok - Unduh Gambar Sekarang - Belajar - Kegiatan,  Desain - Subjek, Formula kimia - iStock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857" y="4721932"/>
            <a:ext cx="1435886" cy="207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2073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018123"/>
              </p:ext>
            </p:extLst>
          </p:nvPr>
        </p:nvGraphicFramePr>
        <p:xfrm>
          <a:off x="0" y="2"/>
          <a:ext cx="12192000" cy="6857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6554">
                  <a:extLst>
                    <a:ext uri="{9D8B030D-6E8A-4147-A177-3AD203B41FA5}">
                      <a16:colId xmlns:a16="http://schemas.microsoft.com/office/drawing/2014/main" val="2278298420"/>
                    </a:ext>
                  </a:extLst>
                </a:gridCol>
                <a:gridCol w="6225446">
                  <a:extLst>
                    <a:ext uri="{9D8B030D-6E8A-4147-A177-3AD203B41FA5}">
                      <a16:colId xmlns:a16="http://schemas.microsoft.com/office/drawing/2014/main" val="1799019274"/>
                    </a:ext>
                  </a:extLst>
                </a:gridCol>
              </a:tblGrid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parametr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interval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147203456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pH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7,36 -7,44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936764405"/>
                  </a:ext>
                </a:extLst>
              </a:tr>
              <a:tr h="1444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pCO</a:t>
                      </a:r>
                      <a:r>
                        <a:rPr lang="cs-CZ" sz="2800" baseline="-25000">
                          <a:effectLst/>
                        </a:rPr>
                        <a:t>2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M 4,8 – 6,4 </a:t>
                      </a:r>
                      <a:r>
                        <a:rPr lang="cs-CZ" sz="2800" dirty="0" err="1">
                          <a:effectLst/>
                        </a:rPr>
                        <a:t>kPa</a:t>
                      </a:r>
                      <a:endParaRPr lang="cs-CZ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Ž  4,4 – 5,7 </a:t>
                      </a:r>
                      <a:r>
                        <a:rPr lang="cs-CZ" sz="2800" dirty="0" err="1">
                          <a:effectLst/>
                        </a:rPr>
                        <a:t>kPa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882693284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pO</a:t>
                      </a:r>
                      <a:r>
                        <a:rPr lang="cs-CZ" sz="2800" baseline="-25000">
                          <a:effectLst/>
                        </a:rPr>
                        <a:t>2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10,4 – 14,3 </a:t>
                      </a:r>
                      <a:r>
                        <a:rPr lang="cs-CZ" sz="2800" dirty="0" err="1">
                          <a:effectLst/>
                        </a:rPr>
                        <a:t>kPa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4063140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HCO</a:t>
                      </a:r>
                      <a:r>
                        <a:rPr lang="cs-CZ" sz="2800" baseline="-25000">
                          <a:effectLst/>
                        </a:rPr>
                        <a:t>3</a:t>
                      </a:r>
                      <a:r>
                        <a:rPr lang="cs-CZ" sz="2800" baseline="30000">
                          <a:effectLst/>
                        </a:rPr>
                        <a:t>-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22 – 26 </a:t>
                      </a:r>
                      <a:r>
                        <a:rPr lang="cs-CZ" sz="2800" dirty="0" err="1">
                          <a:effectLst/>
                        </a:rPr>
                        <a:t>mmol</a:t>
                      </a:r>
                      <a:r>
                        <a:rPr lang="cs-CZ" sz="2800" dirty="0">
                          <a:effectLst/>
                        </a:rPr>
                        <a:t>/l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311147412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BE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± 2 </a:t>
                      </a:r>
                      <a:r>
                        <a:rPr lang="cs-CZ" sz="2800" dirty="0" err="1">
                          <a:effectLst/>
                        </a:rPr>
                        <a:t>mmol</a:t>
                      </a:r>
                      <a:r>
                        <a:rPr lang="cs-CZ" sz="2800" dirty="0">
                          <a:effectLst/>
                        </a:rPr>
                        <a:t>/l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20747052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BB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44 – 53 </a:t>
                      </a:r>
                      <a:r>
                        <a:rPr lang="cs-CZ" sz="2800" dirty="0" err="1">
                          <a:effectLst/>
                        </a:rPr>
                        <a:t>mmol</a:t>
                      </a:r>
                      <a:r>
                        <a:rPr lang="cs-CZ" sz="2800" dirty="0">
                          <a:effectLst/>
                        </a:rPr>
                        <a:t>/l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23880145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AG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14 – 18 </a:t>
                      </a:r>
                      <a:r>
                        <a:rPr lang="cs-CZ" sz="2800" dirty="0" err="1">
                          <a:effectLst/>
                        </a:rPr>
                        <a:t>mmol</a:t>
                      </a:r>
                      <a:r>
                        <a:rPr lang="cs-CZ" sz="2800" dirty="0">
                          <a:effectLst/>
                        </a:rPr>
                        <a:t>/l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44691413"/>
                  </a:ext>
                </a:extLst>
              </a:tr>
              <a:tr h="676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>
                          <a:effectLst/>
                        </a:rPr>
                        <a:t>Saturace Hb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800" dirty="0">
                          <a:effectLst/>
                        </a:rPr>
                        <a:t>94 – 99 %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2716697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92012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768" y="124494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Hormony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03158"/>
            <a:ext cx="12192000" cy="565484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Hormony jsou látky různého chemického složení </a:t>
            </a:r>
          </a:p>
          <a:p>
            <a:pPr lvl="1"/>
            <a:r>
              <a:rPr lang="cs-CZ" dirty="0"/>
              <a:t>s regulační funkcí </a:t>
            </a:r>
          </a:p>
          <a:p>
            <a:pPr lvl="1"/>
            <a:r>
              <a:rPr lang="cs-CZ" dirty="0"/>
              <a:t>vytvářené v organismu a </a:t>
            </a:r>
          </a:p>
          <a:p>
            <a:pPr lvl="1"/>
            <a:r>
              <a:rPr lang="cs-CZ" dirty="0"/>
              <a:t>k místu svého určení přenášené tělními krví </a:t>
            </a:r>
            <a:endParaRPr lang="cs-CZ" sz="2800" dirty="0"/>
          </a:p>
          <a:p>
            <a:pPr lvl="0"/>
            <a:r>
              <a:rPr lang="cs-CZ" dirty="0"/>
              <a:t>Hormonální regulace je </a:t>
            </a:r>
          </a:p>
          <a:p>
            <a:pPr lvl="1"/>
            <a:r>
              <a:rPr lang="cs-CZ" dirty="0"/>
              <a:t>typická pro </a:t>
            </a:r>
            <a:r>
              <a:rPr lang="cs-CZ" b="1" dirty="0"/>
              <a:t>vyšší</a:t>
            </a:r>
            <a:r>
              <a:rPr lang="cs-CZ" dirty="0"/>
              <a:t> organismy a v organismu </a:t>
            </a:r>
          </a:p>
          <a:p>
            <a:pPr lvl="1"/>
            <a:r>
              <a:rPr lang="cs-CZ" dirty="0"/>
              <a:t>ovlivňuje děje </a:t>
            </a:r>
            <a:r>
              <a:rPr lang="cs-CZ" b="1" dirty="0"/>
              <a:t>pomalé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Je schopna ovlivnit současně orgány (tkáně, buňky) v různých částech organismu. </a:t>
            </a:r>
            <a:endParaRPr lang="cs-CZ" sz="3200" dirty="0"/>
          </a:p>
          <a:p>
            <a:pPr lvl="0"/>
            <a:r>
              <a:rPr lang="cs-CZ" dirty="0"/>
              <a:t>Hormony na cílové buňky působí tzv. receptorovým mechanismem a jejich působení je látkové. </a:t>
            </a:r>
            <a:endParaRPr lang="cs-CZ" sz="3200" dirty="0"/>
          </a:p>
          <a:p>
            <a:pPr lvl="0"/>
            <a:r>
              <a:rPr lang="cs-CZ" dirty="0"/>
              <a:t>Účinnost hormonů je závislá na přítomnosti látek schopných hormon rozeznat a interagovat s ním, tyto látky jsou nazývány </a:t>
            </a:r>
            <a:r>
              <a:rPr lang="cs-CZ" b="1" dirty="0"/>
              <a:t>receptory - </a:t>
            </a:r>
            <a:r>
              <a:rPr lang="cs-CZ" dirty="0"/>
              <a:t>jsou jednoduché či složené proteiny. Receptory mohou být umístěny buďto </a:t>
            </a:r>
            <a:endParaRPr lang="cs-CZ" sz="3200" dirty="0"/>
          </a:p>
          <a:p>
            <a:pPr lvl="1"/>
            <a:r>
              <a:rPr lang="cs-CZ" b="1" dirty="0"/>
              <a:t>na povrchu cílových buněk</a:t>
            </a:r>
            <a:r>
              <a:rPr lang="cs-CZ" dirty="0"/>
              <a:t> jako součást buněčné membrány a pak působí prostřednictvím tzv. druhých poslů na enzymy uvnitř buňky tzv. efektory a vyvolávají změny ve smyslu zvýšení nebo snížení aktivity určitého biochemického procesu nebo řetězce reakcí, nebo </a:t>
            </a:r>
            <a:endParaRPr lang="cs-CZ" sz="2800" dirty="0"/>
          </a:p>
          <a:p>
            <a:pPr lvl="1"/>
            <a:r>
              <a:rPr lang="cs-CZ" b="1" dirty="0"/>
              <a:t>intracelulárně,</a:t>
            </a:r>
            <a:r>
              <a:rPr lang="cs-CZ" dirty="0"/>
              <a:t> kde působí jako regulátory genové exprese. </a:t>
            </a:r>
            <a:endParaRPr lang="cs-CZ" sz="2800" dirty="0"/>
          </a:p>
          <a:p>
            <a:r>
              <a:rPr lang="cs-CZ" dirty="0"/>
              <a:t>Hormony, jejich struktura, funkce, mechanismus působení a klinické projevy jejich nadbytku či nedostatku spolu s diagnostikou a léčbou onemocnění jsou předmětem </a:t>
            </a:r>
            <a:r>
              <a:rPr lang="cs-CZ" b="1" dirty="0"/>
              <a:t>endokrinologie</a:t>
            </a:r>
            <a:r>
              <a:rPr lang="cs-CZ" dirty="0"/>
              <a:t>.</a:t>
            </a:r>
            <a:endParaRPr lang="cs-CZ" sz="3200" dirty="0"/>
          </a:p>
          <a:p>
            <a:pPr marL="0" indent="0">
              <a:buNone/>
            </a:pPr>
            <a:endParaRPr lang="cs-CZ" sz="3200" dirty="0"/>
          </a:p>
        </p:txBody>
      </p:sp>
      <p:pic>
        <p:nvPicPr>
          <p:cNvPr id="12290" name="Picture 2" descr="Hormony se váže na receptory na plazmatické membráně. Samotný hormon je první posel. Vazba na receptory aktivuje druhý posla uvnitř buňky (způsobuje intracelulární účinky)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99" y="882315"/>
            <a:ext cx="3004628" cy="227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xon: Příprava na test z endokrinního systém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28" y="1042737"/>
            <a:ext cx="2585898" cy="211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45411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421" y="1379622"/>
            <a:ext cx="12031579" cy="54783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Hormony lze rozdělovat na základě jejich původu, tedy podle </a:t>
            </a:r>
          </a:p>
          <a:p>
            <a:pPr lvl="0"/>
            <a:r>
              <a:rPr lang="cs-CZ" dirty="0"/>
              <a:t>žláz, ve kterých jsou vytvářeny, podle </a:t>
            </a:r>
          </a:p>
          <a:p>
            <a:pPr lvl="0"/>
            <a:r>
              <a:rPr lang="cs-CZ" dirty="0"/>
              <a:t>jejich chemického složení a podle </a:t>
            </a:r>
          </a:p>
          <a:p>
            <a:pPr lvl="0"/>
            <a:r>
              <a:rPr lang="cs-CZ" dirty="0"/>
              <a:t>mechanismu jejich působení.</a:t>
            </a:r>
          </a:p>
          <a:p>
            <a:pPr marL="0" indent="0">
              <a:buNone/>
            </a:pPr>
            <a:r>
              <a:rPr lang="cs-CZ" dirty="0"/>
              <a:t>Rozdělení hormonů na základě místa jejich vytváření je asi nejběžnějším způsobem klasifikace hormonů, i když ne zcela bezproblémovým. </a:t>
            </a:r>
          </a:p>
          <a:p>
            <a:r>
              <a:rPr lang="cs-CZ" dirty="0"/>
              <a:t>Některé hormony jsou totiž vytvářeny i v jiných místech než v dané endokrinní žláze (např. </a:t>
            </a:r>
            <a:r>
              <a:rPr lang="cs-CZ" dirty="0" err="1"/>
              <a:t>somatostatin</a:t>
            </a:r>
            <a:r>
              <a:rPr lang="cs-CZ" dirty="0"/>
              <a:t>: </a:t>
            </a:r>
            <a:r>
              <a:rPr lang="cs-CZ" dirty="0" err="1"/>
              <a:t>hypothalamus</a:t>
            </a:r>
            <a:r>
              <a:rPr lang="cs-CZ" dirty="0"/>
              <a:t> x pankreas, estrogeny: Graafovy folikuly x fibroblasty pojiva).</a:t>
            </a:r>
          </a:p>
          <a:p>
            <a:r>
              <a:rPr lang="cs-CZ" dirty="0"/>
              <a:t>Mezi žlázy s vnitřní sekrecí (endokrinní žlázy) se řadí hypofýza, štítná žláza, kůra a dřeň nadledvin, gonády, epifýza, insulární aparát pankreatu a </a:t>
            </a:r>
            <a:r>
              <a:rPr lang="cs-CZ" dirty="0" err="1"/>
              <a:t>příštitná</a:t>
            </a:r>
            <a:r>
              <a:rPr lang="cs-CZ" dirty="0"/>
              <a:t> tělíska. </a:t>
            </a:r>
          </a:p>
          <a:p>
            <a:r>
              <a:rPr lang="cs-CZ" dirty="0"/>
              <a:t>Hormony jsou dále vytvářeny v neuroendokrinních jádrech </a:t>
            </a:r>
            <a:r>
              <a:rPr lang="cs-CZ" dirty="0" err="1"/>
              <a:t>hypothalamu</a:t>
            </a:r>
            <a:r>
              <a:rPr lang="cs-CZ" dirty="0"/>
              <a:t> a v gastrointestinálním traktu (GIT).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27921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4984" y="246564"/>
            <a:ext cx="4525353" cy="1325563"/>
          </a:xfrm>
        </p:spPr>
        <p:txBody>
          <a:bodyPr/>
          <a:lstStyle/>
          <a:p>
            <a:r>
              <a:rPr lang="cs-CZ" dirty="0"/>
              <a:t>Hypofýza</a:t>
            </a:r>
          </a:p>
        </p:txBody>
      </p:sp>
      <p:pic>
        <p:nvPicPr>
          <p:cNvPr id="8196" name="Picture 4" descr="Vyšetření funkce hypofýzy – WikiSkrip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32" y="0"/>
            <a:ext cx="67009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apitola 7. Endokrinní systé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4" y="1818690"/>
            <a:ext cx="5312774" cy="374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800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76. Uveďte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Doporučený poměr omega ž a omega 3 nenasycených MK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</a:t>
            </a:r>
          </a:p>
          <a:p>
            <a:endParaRPr lang="cs-CZ" dirty="0"/>
          </a:p>
          <a:p>
            <a:r>
              <a:rPr lang="cs-CZ" dirty="0"/>
              <a:t>Příklad mastné kyseliny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Příklady zdrojů omega 3 MK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…………………………………………..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…………………………………………..</a:t>
            </a:r>
          </a:p>
          <a:p>
            <a:pPr marL="0" indent="0">
              <a:buNone/>
            </a:pPr>
            <a:r>
              <a:rPr lang="cs-CZ" dirty="0"/>
              <a:t>Příklady zdrojů omega 6 MK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…………………………………………….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65629203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ormóny a ich funkcia v našom tele: Ktoré sú tie najdôležitejšie? -  STREETWORKOUT.cz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5" y="0"/>
            <a:ext cx="69301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6404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Jak se dělí hormony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8967" y="1520824"/>
            <a:ext cx="11710737" cy="491205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a)    peptidy </a:t>
            </a:r>
          </a:p>
          <a:p>
            <a:pPr lvl="1"/>
            <a:r>
              <a:rPr lang="cs-CZ" dirty="0"/>
              <a:t>hormony hypofýzy a </a:t>
            </a:r>
            <a:r>
              <a:rPr lang="cs-CZ" dirty="0" err="1"/>
              <a:t>hypothalamu</a:t>
            </a:r>
            <a:endParaRPr lang="cs-CZ" dirty="0"/>
          </a:p>
          <a:p>
            <a:pPr lvl="1"/>
            <a:r>
              <a:rPr lang="cs-CZ" dirty="0"/>
              <a:t>atriový </a:t>
            </a:r>
            <a:r>
              <a:rPr lang="cs-CZ" dirty="0" err="1"/>
              <a:t>natriuretický</a:t>
            </a:r>
            <a:r>
              <a:rPr lang="cs-CZ" dirty="0"/>
              <a:t> hormon, </a:t>
            </a:r>
          </a:p>
          <a:p>
            <a:pPr lvl="1"/>
            <a:r>
              <a:rPr lang="cs-CZ" dirty="0"/>
              <a:t>insulin, </a:t>
            </a:r>
            <a:r>
              <a:rPr lang="cs-CZ" dirty="0" err="1"/>
              <a:t>glukagon</a:t>
            </a:r>
            <a:r>
              <a:rPr lang="cs-CZ" dirty="0"/>
              <a:t>, hormony GIT, </a:t>
            </a:r>
          </a:p>
          <a:p>
            <a:pPr lvl="1"/>
            <a:r>
              <a:rPr lang="cs-CZ" dirty="0"/>
              <a:t>kalcitonin, parathormon </a:t>
            </a:r>
          </a:p>
          <a:p>
            <a:pPr lvl="1"/>
            <a:r>
              <a:rPr lang="cs-CZ" dirty="0" err="1"/>
              <a:t>choriogonadotropin</a:t>
            </a:r>
            <a:endParaRPr lang="cs-CZ" dirty="0"/>
          </a:p>
          <a:p>
            <a:r>
              <a:rPr lang="cs-CZ" dirty="0"/>
              <a:t>b)    deriváty aminokyselin</a:t>
            </a:r>
          </a:p>
          <a:p>
            <a:pPr lvl="1"/>
            <a:r>
              <a:rPr lang="cs-CZ" dirty="0"/>
              <a:t>serotonin, melatonin</a:t>
            </a:r>
          </a:p>
          <a:p>
            <a:pPr lvl="1"/>
            <a:r>
              <a:rPr lang="cs-CZ" dirty="0"/>
              <a:t>katecholaminy </a:t>
            </a:r>
          </a:p>
          <a:p>
            <a:pPr lvl="1"/>
            <a:r>
              <a:rPr lang="cs-CZ" dirty="0"/>
              <a:t>hormony štítné žlázy</a:t>
            </a:r>
          </a:p>
          <a:p>
            <a:r>
              <a:rPr lang="cs-CZ" dirty="0"/>
              <a:t>c)    steroidy</a:t>
            </a:r>
          </a:p>
          <a:p>
            <a:pPr lvl="1"/>
            <a:r>
              <a:rPr lang="cs-CZ" dirty="0"/>
              <a:t>kortikoidy, </a:t>
            </a:r>
          </a:p>
          <a:p>
            <a:pPr lvl="1"/>
            <a:r>
              <a:rPr lang="cs-CZ" dirty="0" err="1"/>
              <a:t>gestageny</a:t>
            </a:r>
            <a:r>
              <a:rPr lang="cs-CZ" dirty="0"/>
              <a:t>, estrogeny a androgeny</a:t>
            </a:r>
          </a:p>
          <a:p>
            <a:r>
              <a:rPr lang="cs-CZ" dirty="0"/>
              <a:t>d)    deriváty MK– deriváty kyseliny arachidonové- </a:t>
            </a:r>
            <a:r>
              <a:rPr lang="cs-CZ" dirty="0" err="1"/>
              <a:t>protaglandiny</a:t>
            </a:r>
            <a:r>
              <a:rPr lang="cs-CZ" dirty="0"/>
              <a:t>, </a:t>
            </a:r>
            <a:r>
              <a:rPr lang="cs-CZ" dirty="0" err="1"/>
              <a:t>tromboxany</a:t>
            </a:r>
            <a:r>
              <a:rPr lang="cs-CZ" dirty="0"/>
              <a:t>, </a:t>
            </a:r>
            <a:r>
              <a:rPr lang="cs-CZ" dirty="0" err="1"/>
              <a:t>prostacykliny</a:t>
            </a:r>
            <a:r>
              <a:rPr lang="cs-CZ" dirty="0"/>
              <a:t>, </a:t>
            </a:r>
            <a:r>
              <a:rPr lang="cs-CZ" dirty="0" err="1"/>
              <a:t>leukotrieny</a:t>
            </a:r>
            <a:r>
              <a:rPr lang="cs-CZ" dirty="0"/>
              <a:t>, nejsou to hormony v pravém slova smyslu, spíše modifikátory účinku hormonů.</a:t>
            </a:r>
          </a:p>
        </p:txBody>
      </p:sp>
      <p:pic>
        <p:nvPicPr>
          <p:cNvPr id="9218" name="Picture 2" descr="Ideální poměr Omega 3 a 6 mastných kyselin | Výživová Therapie | Therapie |  Daflex System ON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17" y="365125"/>
            <a:ext cx="4815805" cy="48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61994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677" y="365125"/>
            <a:ext cx="119497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Podle mechanismu jejich působení se hormony dělí na hormony působící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2768" y="1690688"/>
            <a:ext cx="6140116" cy="4351338"/>
          </a:xfrm>
        </p:spPr>
        <p:txBody>
          <a:bodyPr>
            <a:normAutofit fontScale="92500"/>
          </a:bodyPr>
          <a:lstStyle/>
          <a:p>
            <a:r>
              <a:rPr lang="cs-CZ" dirty="0"/>
              <a:t>a)    přes receptory na povrchu buněk</a:t>
            </a:r>
          </a:p>
          <a:p>
            <a:pPr lvl="1"/>
            <a:r>
              <a:rPr lang="cs-CZ" dirty="0"/>
              <a:t>1.    prostřednictvím G proteinů a cyklických </a:t>
            </a:r>
            <a:r>
              <a:rPr lang="cs-CZ" dirty="0" err="1"/>
              <a:t>nukleosidmonofosfátů</a:t>
            </a:r>
            <a:r>
              <a:rPr lang="cs-CZ" dirty="0"/>
              <a:t> jako druhých poslů (např.: katecholaminy, </a:t>
            </a:r>
            <a:r>
              <a:rPr lang="cs-CZ" dirty="0" err="1"/>
              <a:t>glukagon</a:t>
            </a:r>
            <a:r>
              <a:rPr lang="cs-CZ" dirty="0"/>
              <a:t>, </a:t>
            </a:r>
            <a:r>
              <a:rPr lang="cs-CZ" dirty="0" err="1"/>
              <a:t>liberiny</a:t>
            </a:r>
            <a:r>
              <a:rPr lang="cs-CZ" dirty="0"/>
              <a:t>, atriový </a:t>
            </a:r>
            <a:r>
              <a:rPr lang="cs-CZ" dirty="0" err="1"/>
              <a:t>natriuretický</a:t>
            </a:r>
            <a:r>
              <a:rPr lang="cs-CZ" dirty="0"/>
              <a:t> hormon)</a:t>
            </a:r>
          </a:p>
          <a:p>
            <a:pPr lvl="1"/>
            <a:r>
              <a:rPr lang="cs-CZ" dirty="0"/>
              <a:t>2.    prostřednictvím G-proteinů a jiných druhých poslů jako např. Ca</a:t>
            </a:r>
            <a:r>
              <a:rPr lang="cs-CZ" baseline="30000" dirty="0"/>
              <a:t>2+</a:t>
            </a:r>
            <a:endParaRPr lang="cs-CZ" dirty="0"/>
          </a:p>
          <a:p>
            <a:pPr lvl="1"/>
            <a:r>
              <a:rPr lang="cs-CZ" dirty="0"/>
              <a:t>3.    bez G-proteinů, katalytickou funkci má samotný receptor (např.: insulin)</a:t>
            </a:r>
          </a:p>
          <a:p>
            <a:r>
              <a:rPr lang="cs-CZ" dirty="0"/>
              <a:t>b)    přes intracelulární receptory (steroidní hormony, hormony štítné žlázy).</a:t>
            </a:r>
          </a:p>
        </p:txBody>
      </p:sp>
      <p:pic>
        <p:nvPicPr>
          <p:cNvPr id="10242" name="Picture 2" descr="Target cell Royalty Free Vector Image - Vector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021" y="4125580"/>
            <a:ext cx="3015915" cy="27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85" y="1401929"/>
            <a:ext cx="4042609" cy="24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8090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096314"/>
              </p:ext>
            </p:extLst>
          </p:nvPr>
        </p:nvGraphicFramePr>
        <p:xfrm>
          <a:off x="173182" y="365125"/>
          <a:ext cx="10990633" cy="31530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899">
                  <a:extLst>
                    <a:ext uri="{9D8B030D-6E8A-4147-A177-3AD203B41FA5}">
                      <a16:colId xmlns:a16="http://schemas.microsoft.com/office/drawing/2014/main" val="3919525626"/>
                    </a:ext>
                  </a:extLst>
                </a:gridCol>
                <a:gridCol w="4503867">
                  <a:extLst>
                    <a:ext uri="{9D8B030D-6E8A-4147-A177-3AD203B41FA5}">
                      <a16:colId xmlns:a16="http://schemas.microsoft.com/office/drawing/2014/main" val="302932038"/>
                    </a:ext>
                  </a:extLst>
                </a:gridCol>
                <a:gridCol w="4503867">
                  <a:extLst>
                    <a:ext uri="{9D8B030D-6E8A-4147-A177-3AD203B41FA5}">
                      <a16:colId xmlns:a16="http://schemas.microsoft.com/office/drawing/2014/main" val="2929140115"/>
                    </a:ext>
                  </a:extLst>
                </a:gridCol>
              </a:tblGrid>
              <a:tr h="9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Místo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tvorby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Hormon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Funkce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448057359"/>
                  </a:ext>
                </a:extLst>
              </a:tr>
              <a:tr h="124332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Adenohypofýza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Somatotropin –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růstový hormon (STH)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podporuje růst prakticky všech buněk a tkání (nejdůležitější kostní a svalová tkáň)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ovlivňuje vychytávání glukosy buňkami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5923075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 dirty="0">
                          <a:effectLst/>
                        </a:rPr>
                        <a:t>Thyreotropin (TSH)</a:t>
                      </a:r>
                      <a:endParaRPr lang="cs-CZ" sz="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stimuluje folikulární buňky štítné žlázy k uvolňování T3 a T4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730531705"/>
                  </a:ext>
                </a:extLst>
              </a:tr>
              <a:tr h="755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Adrenokortikotropní hormon - kortikotropin (ACTH)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stimuluje produkci kortikosteroidů v kůře nadledvin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142196470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Prolaktin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(PRL)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ovlivňuje růst a funkci mléčné žlázy (u žen)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">
                          <a:effectLst/>
                        </a:rPr>
                        <a:t>·   řadí se mezi tumorové markery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550310823"/>
                  </a:ext>
                </a:extLst>
              </a:tr>
              <a:tr h="31537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Luteinizační hormon – </a:t>
                      </a:r>
                      <a:r>
                        <a:rPr lang="cs-CZ" sz="1800" dirty="0" err="1">
                          <a:effectLst/>
                        </a:rPr>
                        <a:t>lutropin</a:t>
                      </a:r>
                      <a:r>
                        <a:rPr lang="cs-CZ" sz="1800" dirty="0">
                          <a:effectLst/>
                        </a:rPr>
                        <a:t> (LH)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tvorbu androgenů v tzv. </a:t>
                      </a:r>
                      <a:r>
                        <a:rPr lang="cs-CZ" sz="1800" dirty="0" err="1">
                          <a:effectLst/>
                        </a:rPr>
                        <a:t>Leydigových</a:t>
                      </a:r>
                      <a:r>
                        <a:rPr lang="cs-CZ" sz="1800" dirty="0">
                          <a:effectLst/>
                        </a:rPr>
                        <a:t> buňkách varlat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</a:t>
                      </a:r>
                      <a:r>
                        <a:rPr lang="cs-CZ" sz="1800" dirty="0" err="1">
                          <a:effectLst/>
                        </a:rPr>
                        <a:t>steroidogenesi</a:t>
                      </a:r>
                      <a:r>
                        <a:rPr lang="cs-CZ" sz="1800" dirty="0">
                          <a:effectLst/>
                        </a:rPr>
                        <a:t> v kůře nadledvin (u mužů)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tvorbu pohlavních steroidů ve vaječnících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podílí se na cyklických změnách funkce ženských reprodukčních orgánů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599918728"/>
                  </a:ext>
                </a:extLst>
              </a:tr>
              <a:tr h="2042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Folikuly stimulující hormon – </a:t>
                      </a:r>
                      <a:r>
                        <a:rPr lang="cs-CZ" sz="1800" dirty="0" err="1">
                          <a:effectLst/>
                        </a:rPr>
                        <a:t>folitropin</a:t>
                      </a:r>
                      <a:r>
                        <a:rPr lang="cs-CZ" sz="1800" dirty="0">
                          <a:effectLst/>
                        </a:rPr>
                        <a:t> (FSH)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ovlivňuje zrání spermií v semenotvorných kanálcích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tvorbu sexuálních steroidů ve vaječnících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podílí se na cyklických změnách funkce ženských reprodukčních orgánů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286436888"/>
                  </a:ext>
                </a:extLst>
              </a:tr>
              <a:tr h="443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Melanocyty stimulující hormon (MSH)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působí v kožních buňkách  -melanocytech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4157635276"/>
                  </a:ext>
                </a:extLst>
              </a:tr>
              <a:tr h="7553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Neurohypofýza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Hypothalamus (tvorba)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Oxytocin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uplatňuje se při reprodukci, hlavně při porodu a během laktace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366866612"/>
                  </a:ext>
                </a:extLst>
              </a:tr>
              <a:tr h="1554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Vasopresin - adiuretin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reguluje příjem a výdej vody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zajišťuje stálost vnitřního prostředí – udržuje poměr mezi obsahem vody v buňkách a v extracelulární tekutině a jejím celkovým objemem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119555273"/>
                  </a:ext>
                </a:extLst>
              </a:tr>
              <a:tr h="44385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Hypothalamus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Somatoliberin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stimuluje sekreci a biosyntézu STH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810632034"/>
                  </a:ext>
                </a:extLst>
              </a:tr>
              <a:tr h="443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Somatostatin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inhibuje sekreci TSH a sekreci a biosyntézu STH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574610921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Somatomediny</a:t>
                      </a:r>
                      <a:r>
                        <a:rPr lang="cs-CZ" sz="1800" dirty="0">
                          <a:effectLst/>
                        </a:rPr>
                        <a:t> – růstové faktory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regulace genové exprese a proteosyntézy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působí </a:t>
                      </a:r>
                      <a:r>
                        <a:rPr lang="cs-CZ" sz="1800" dirty="0" err="1">
                          <a:effectLst/>
                        </a:rPr>
                        <a:t>parakrinně</a:t>
                      </a:r>
                      <a:r>
                        <a:rPr lang="cs-CZ" sz="1800" dirty="0">
                          <a:effectLst/>
                        </a:rPr>
                        <a:t> na sousední buňky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888283209"/>
                  </a:ext>
                </a:extLst>
              </a:tr>
              <a:tr h="443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Tyreoliberin (TRH)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řídí a stimuluje výdej a tvorbu TSH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735463170"/>
                  </a:ext>
                </a:extLst>
              </a:tr>
              <a:tr h="4438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Kortikoliberin (CRH)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·   stimuluje sekreci ACTH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794808529"/>
                  </a:ext>
                </a:extLst>
              </a:tr>
              <a:tr h="7553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Gonadoliberin (GnRH)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výdej a syntézu LH a FSH v </a:t>
                      </a:r>
                      <a:r>
                        <a:rPr lang="cs-CZ" sz="1800" dirty="0" err="1">
                          <a:effectLst/>
                        </a:rPr>
                        <a:t>gonadotropech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059756019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Prolaktin inhibující faktor (PIF)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řídí výdej prolaktinu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jedná se o dopamin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4074993377"/>
                  </a:ext>
                </a:extLst>
              </a:tr>
              <a:tr h="9318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Štítná žláza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Tyroxin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(T</a:t>
                      </a:r>
                      <a:r>
                        <a:rPr lang="cs-CZ" sz="1800" baseline="-25000">
                          <a:effectLst/>
                        </a:rPr>
                        <a:t>4</a:t>
                      </a:r>
                      <a:r>
                        <a:rPr lang="cs-CZ" sz="1800">
                          <a:effectLst/>
                        </a:rPr>
                        <a:t>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působí na vývoj CNS, regulátory nervového přenosu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ovlivňují celkovou energetickou bilanci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</a:t>
                      </a:r>
                      <a:r>
                        <a:rPr lang="cs-CZ" sz="1800" dirty="0" err="1">
                          <a:effectLst/>
                        </a:rPr>
                        <a:t>termogenní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působky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622435262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Trijodthyronin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(T</a:t>
                      </a:r>
                      <a:r>
                        <a:rPr lang="cs-CZ" sz="1800" baseline="-25000" dirty="0">
                          <a:effectLst/>
                        </a:rPr>
                        <a:t>3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91235"/>
                  </a:ext>
                </a:extLst>
              </a:tr>
              <a:tr h="1419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Kalcitonin (CT)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antagonistou PTH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snižuje hladinu Ca</a:t>
                      </a:r>
                      <a:r>
                        <a:rPr lang="cs-CZ" sz="1800" baseline="30000" dirty="0">
                          <a:effectLst/>
                        </a:rPr>
                        <a:t>2+</a:t>
                      </a:r>
                      <a:r>
                        <a:rPr lang="cs-CZ" sz="1800" dirty="0">
                          <a:effectLst/>
                        </a:rPr>
                        <a:t> v krvi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tumorový </a:t>
                      </a:r>
                      <a:r>
                        <a:rPr lang="cs-CZ" sz="1800" dirty="0" err="1">
                          <a:effectLst/>
                        </a:rPr>
                        <a:t>marker</a:t>
                      </a:r>
                      <a:r>
                        <a:rPr lang="cs-CZ" sz="1800" dirty="0">
                          <a:effectLst/>
                        </a:rPr>
                        <a:t> (nádory štítné žlázy)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64069364"/>
                  </a:ext>
                </a:extLst>
              </a:tr>
              <a:tr h="93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Příštitná tělíska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Parathormon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(PTH)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vyvolává zvýšení hladiny Ca</a:t>
                      </a:r>
                      <a:r>
                        <a:rPr lang="cs-CZ" sz="1800" baseline="30000" dirty="0">
                          <a:effectLst/>
                        </a:rPr>
                        <a:t>2+</a:t>
                      </a:r>
                      <a:r>
                        <a:rPr lang="cs-CZ" sz="1800" dirty="0">
                          <a:effectLst/>
                        </a:rPr>
                        <a:t> v krvi: </a:t>
                      </a:r>
                      <a:r>
                        <a:rPr lang="cs-CZ" sz="1800" dirty="0" err="1">
                          <a:effectLst/>
                        </a:rPr>
                        <a:t>osteolýzou</a:t>
                      </a:r>
                      <a:r>
                        <a:rPr lang="cs-CZ" sz="1800" dirty="0">
                          <a:effectLst/>
                        </a:rPr>
                        <a:t>, resorpcí Ca</a:t>
                      </a:r>
                      <a:r>
                        <a:rPr lang="cs-CZ" sz="1800" baseline="30000" dirty="0">
                          <a:effectLst/>
                        </a:rPr>
                        <a:t>2+</a:t>
                      </a:r>
                      <a:r>
                        <a:rPr lang="cs-CZ" sz="1800" dirty="0">
                          <a:effectLst/>
                        </a:rPr>
                        <a:t> ledvinami a tenkým střevem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013033195"/>
                  </a:ext>
                </a:extLst>
              </a:tr>
              <a:tr h="173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Epifýza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Melatonin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kontroluje denní rytmus výdeje dalších hormonů - gonadotropinů a pohlavních hormonů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„biologické hodiny“ člověka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antioxidant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612619062"/>
                  </a:ext>
                </a:extLst>
              </a:tr>
              <a:tr h="50642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Kůra nadledvin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Kortisol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glukoneogenezi, </a:t>
                      </a:r>
                      <a:r>
                        <a:rPr lang="cs-CZ" sz="1800" dirty="0" err="1">
                          <a:effectLst/>
                        </a:rPr>
                        <a:t>glykogenezi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snižuje vychytávání glukózy svaly a trávicím traktem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navozuje rozpad proteinů a demineralizaci kostní tkáně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CNS, zvyšuje její dráždivost a emoční labilitu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ovlivňuje děje, probíhající při zánětu, alergických reakcích a při imunitní odpovědi – protizánětlivé, </a:t>
                      </a:r>
                      <a:r>
                        <a:rPr lang="cs-CZ" sz="1800" dirty="0" err="1">
                          <a:effectLst/>
                        </a:rPr>
                        <a:t>antialergenní</a:t>
                      </a:r>
                      <a:r>
                        <a:rPr lang="cs-CZ" sz="1800" dirty="0">
                          <a:effectLst/>
                        </a:rPr>
                        <a:t>, imunosupresivní, </a:t>
                      </a:r>
                      <a:r>
                        <a:rPr lang="cs-CZ" sz="1800" dirty="0" err="1">
                          <a:effectLst/>
                        </a:rPr>
                        <a:t>antiproliferativní</a:t>
                      </a:r>
                      <a:r>
                        <a:rPr lang="cs-CZ" sz="1800" dirty="0">
                          <a:effectLst/>
                        </a:rPr>
                        <a:t> účinky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stimulace buněčné diferenciace a buněčné smrti - </a:t>
                      </a:r>
                      <a:r>
                        <a:rPr lang="cs-CZ" sz="1800" dirty="0" err="1">
                          <a:effectLst/>
                        </a:rPr>
                        <a:t>apoptózy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15125751"/>
                  </a:ext>
                </a:extLst>
              </a:tr>
              <a:tr h="1554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Aldosteron (ALD)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udržení rovnováhy v koncentraci elektrolytů - především sodných a draselných iontů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resorpci vody a Na</a:t>
                      </a:r>
                      <a:r>
                        <a:rPr lang="cs-CZ" sz="1800" baseline="30000" dirty="0">
                          <a:effectLst/>
                        </a:rPr>
                        <a:t>+</a:t>
                      </a:r>
                      <a:r>
                        <a:rPr lang="cs-CZ" sz="1800" dirty="0">
                          <a:effectLst/>
                        </a:rPr>
                        <a:t> v ledvinách a vylučování K</a:t>
                      </a:r>
                      <a:r>
                        <a:rPr lang="cs-CZ" sz="1800" baseline="30000" dirty="0">
                          <a:effectLst/>
                        </a:rPr>
                        <a:t>+</a:t>
                      </a:r>
                      <a:r>
                        <a:rPr lang="cs-CZ" sz="1800" dirty="0">
                          <a:effectLst/>
                        </a:rPr>
                        <a:t> a H</a:t>
                      </a:r>
                      <a:r>
                        <a:rPr lang="cs-CZ" sz="1800" baseline="30000" dirty="0">
                          <a:effectLst/>
                        </a:rPr>
                        <a:t>+</a:t>
                      </a:r>
                      <a:r>
                        <a:rPr lang="cs-CZ" sz="1800" dirty="0">
                          <a:effectLst/>
                        </a:rPr>
                        <a:t> iontů do moči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037757205"/>
                  </a:ext>
                </a:extLst>
              </a:tr>
              <a:tr h="19077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Dřeň nadledvin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„Katecholaminy“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Adrenalin - epinefrin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hormon stresové reakce, </a:t>
                      </a:r>
                      <a:r>
                        <a:rPr lang="cs-CZ" sz="1800" dirty="0" err="1">
                          <a:effectLst/>
                        </a:rPr>
                        <a:t>neurotransmitér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</a:t>
                      </a:r>
                      <a:r>
                        <a:rPr lang="cs-CZ" sz="1800" dirty="0" err="1">
                          <a:effectLst/>
                        </a:rPr>
                        <a:t>bronchodilatace</a:t>
                      </a:r>
                      <a:r>
                        <a:rPr lang="cs-CZ" sz="1800" dirty="0">
                          <a:effectLst/>
                        </a:rPr>
                        <a:t>; urychlení srdeční činnosti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aktivace potních žláz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zvyšuje hladinu </a:t>
                      </a:r>
                      <a:r>
                        <a:rPr lang="cs-CZ" sz="1800" dirty="0" err="1">
                          <a:effectLst/>
                        </a:rPr>
                        <a:t>glukagonu</a:t>
                      </a:r>
                      <a:r>
                        <a:rPr lang="cs-CZ" sz="1800" dirty="0">
                          <a:effectLst/>
                        </a:rPr>
                        <a:t>, snižuje hladinu insulinu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3599826034"/>
                  </a:ext>
                </a:extLst>
              </a:tr>
              <a:tr h="14197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Noradrenalin – norepinefrin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hormon, hlavně však </a:t>
                      </a:r>
                      <a:r>
                        <a:rPr lang="cs-CZ" sz="1800" dirty="0" err="1">
                          <a:effectLst/>
                        </a:rPr>
                        <a:t>neurotransmitér</a:t>
                      </a:r>
                      <a:endParaRPr lang="cs-CZ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urychluje srdeční tep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zvyšuje rozklad glykogenu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423974674"/>
                  </a:ext>
                </a:extLst>
              </a:tr>
              <a:tr h="37768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Langerhansovy ostrůvky pankreatu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Insulin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způsobuje snížení koncentrace glukosy v krevním oběhu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aktivuje některé z enzymů glykolýzy (</a:t>
                      </a:r>
                      <a:r>
                        <a:rPr lang="cs-CZ" sz="1800" dirty="0" err="1">
                          <a:effectLst/>
                        </a:rPr>
                        <a:t>fosfofruktokinasu</a:t>
                      </a:r>
                      <a:r>
                        <a:rPr lang="cs-CZ" sz="1800" dirty="0">
                          <a:effectLst/>
                        </a:rPr>
                        <a:t>, </a:t>
                      </a:r>
                      <a:r>
                        <a:rPr lang="cs-CZ" sz="1800" dirty="0" err="1">
                          <a:effectLst/>
                        </a:rPr>
                        <a:t>glukokinasu</a:t>
                      </a:r>
                      <a:r>
                        <a:rPr lang="cs-CZ" sz="1800" dirty="0">
                          <a:effectLst/>
                        </a:rPr>
                        <a:t>, </a:t>
                      </a:r>
                      <a:r>
                        <a:rPr lang="cs-CZ" sz="1800" dirty="0" err="1">
                          <a:effectLst/>
                        </a:rPr>
                        <a:t>fosfoenolpyruvát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kinasu</a:t>
                      </a:r>
                      <a:r>
                        <a:rPr lang="cs-CZ" sz="18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ve svalu a v tukové tkáni podporuje transport glukosy do buněk, v játrech stimuluje tvorbu glykogenu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transport aminokyselin do buněk a následnou proteosyntézu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623512849"/>
                  </a:ext>
                </a:extLst>
              </a:tr>
              <a:tr h="17312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Glukagon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zvyšuje hladiny glukosy v oběhu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stimuluje </a:t>
                      </a:r>
                      <a:r>
                        <a:rPr lang="cs-CZ" sz="1800" dirty="0" err="1">
                          <a:effectLst/>
                        </a:rPr>
                        <a:t>glykogenolýzu</a:t>
                      </a:r>
                      <a:r>
                        <a:rPr lang="cs-CZ" sz="1800" dirty="0">
                          <a:effectLst/>
                        </a:rPr>
                        <a:t> a glukoneogenesi v játrech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·   aktivuje </a:t>
                      </a:r>
                      <a:r>
                        <a:rPr lang="cs-CZ" sz="1800" dirty="0" err="1">
                          <a:effectLst/>
                        </a:rPr>
                        <a:t>fosfoenolpyruvát-karboxy-kinasu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512735019"/>
                  </a:ext>
                </a:extLst>
              </a:tr>
              <a:tr h="12433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Leydigovy buňky varlat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(androgeny)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Testosteron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odpovědný za vývoj a funkci mužského reprodukčního systému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tvorba svalové hmoty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4238686372"/>
                  </a:ext>
                </a:extLst>
              </a:tr>
              <a:tr h="1243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Dihydrotestosteron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·   odpovědný za vývoj a funkci mužského reprodukčního systému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·   odpovědný za vývoj druhotných pohlavních znaků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589407380"/>
                  </a:ext>
                </a:extLst>
              </a:tr>
              <a:tr h="4438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Ženské gonády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Estradiol, estriol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ovlivňují vývoj sekundárních pohlavních znaků ženského těla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ovlivňují periodický vývoj děložní sliznice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·   zabraňují řídnutí kostí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2884653003"/>
                  </a:ext>
                </a:extLst>
              </a:tr>
              <a:tr h="12874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Estron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280830"/>
                  </a:ext>
                </a:extLst>
              </a:tr>
              <a:tr h="9318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Progesteron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·   navozuje sekreční fázi menstruačního cyklu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·    podporuje růst děložní sliznice po ovulaci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233" marR="13233" marT="6616" marB="6616" anchor="ctr"/>
                </a:tc>
                <a:extLst>
                  <a:ext uri="{0D108BD9-81ED-4DB2-BD59-A6C34878D82A}">
                    <a16:rowId xmlns:a16="http://schemas.microsoft.com/office/drawing/2014/main" val="103927854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3156"/>
            <a:ext cx="5826378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cs-CZ" altLang="cs-CZ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11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Transmastné</a:t>
            </a:r>
            <a:r>
              <a:rPr lang="cs-CZ" sz="4000" b="1" dirty="0">
                <a:solidFill>
                  <a:srgbClr val="FF0000"/>
                </a:solidFill>
              </a:rPr>
              <a:t> kyseliny (TMK)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5351" y="1825625"/>
            <a:ext cx="5834449" cy="4351338"/>
          </a:xfrm>
        </p:spPr>
        <p:txBody>
          <a:bodyPr/>
          <a:lstStyle/>
          <a:p>
            <a:r>
              <a:rPr lang="cs-CZ" dirty="0"/>
              <a:t>Nejhorší druh MK</a:t>
            </a:r>
          </a:p>
          <a:p>
            <a:r>
              <a:rPr lang="cs-CZ" dirty="0"/>
              <a:t>KV riziko</a:t>
            </a:r>
          </a:p>
          <a:p>
            <a:r>
              <a:rPr lang="cs-CZ" b="1" dirty="0"/>
              <a:t>Zvyšuje </a:t>
            </a:r>
            <a:r>
              <a:rPr lang="cs-CZ" dirty="0"/>
              <a:t>LDL cholesterol</a:t>
            </a:r>
          </a:p>
          <a:p>
            <a:r>
              <a:rPr lang="cs-CZ" b="1" dirty="0"/>
              <a:t>Snižuje </a:t>
            </a:r>
            <a:r>
              <a:rPr lang="cs-CZ" dirty="0"/>
              <a:t>HDL cholesterol</a:t>
            </a:r>
          </a:p>
          <a:p>
            <a:r>
              <a:rPr lang="cs-CZ" dirty="0"/>
              <a:t>Vznik při ztužování rostlinných tuků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hranolky</a:t>
            </a:r>
          </a:p>
          <a:p>
            <a:r>
              <a:rPr lang="cs-CZ" dirty="0"/>
              <a:t>majonéza</a:t>
            </a:r>
          </a:p>
          <a:p>
            <a:r>
              <a:rPr lang="cs-CZ" dirty="0"/>
              <a:t>sušenky</a:t>
            </a:r>
          </a:p>
          <a:p>
            <a:r>
              <a:rPr lang="cs-CZ" dirty="0" err="1"/>
              <a:t>chipsy</a:t>
            </a:r>
            <a:endParaRPr lang="cs-CZ" dirty="0"/>
          </a:p>
          <a:p>
            <a:r>
              <a:rPr lang="cs-CZ" dirty="0"/>
              <a:t>fast food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038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77. </a:t>
            </a:r>
            <a:r>
              <a:rPr lang="cs-CZ" sz="4000" b="1" dirty="0" err="1">
                <a:solidFill>
                  <a:srgbClr val="0070C0"/>
                </a:solidFill>
              </a:rPr>
              <a:t>Transmastné</a:t>
            </a:r>
            <a:r>
              <a:rPr lang="cs-CZ" sz="4000" b="1" dirty="0">
                <a:solidFill>
                  <a:srgbClr val="0070C0"/>
                </a:solidFill>
              </a:rPr>
              <a:t> kyseliny (TMK)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5351" y="1825625"/>
            <a:ext cx="5834449" cy="4351338"/>
          </a:xfrm>
        </p:spPr>
        <p:txBody>
          <a:bodyPr/>
          <a:lstStyle/>
          <a:p>
            <a:r>
              <a:rPr lang="cs-CZ" dirty="0"/>
              <a:t>Nejhorší druh MK</a:t>
            </a:r>
          </a:p>
          <a:p>
            <a:r>
              <a:rPr lang="cs-CZ" dirty="0"/>
              <a:t>KV riziko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 </a:t>
            </a:r>
            <a:r>
              <a:rPr lang="cs-CZ" dirty="0"/>
              <a:t>LDL cholesterol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 </a:t>
            </a:r>
            <a:r>
              <a:rPr lang="cs-CZ" dirty="0"/>
              <a:t>HDL cholesterol</a:t>
            </a:r>
          </a:p>
          <a:p>
            <a:r>
              <a:rPr lang="cs-CZ" dirty="0"/>
              <a:t>Vznik při ztužování rostlinných tuků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hranolky</a:t>
            </a:r>
          </a:p>
          <a:p>
            <a:r>
              <a:rPr lang="cs-CZ" dirty="0"/>
              <a:t>majonéza</a:t>
            </a:r>
          </a:p>
          <a:p>
            <a:r>
              <a:rPr lang="cs-CZ" dirty="0"/>
              <a:t>sušenky</a:t>
            </a:r>
          </a:p>
          <a:p>
            <a:r>
              <a:rPr lang="cs-CZ" dirty="0" err="1"/>
              <a:t>chipsy</a:t>
            </a:r>
            <a:endParaRPr lang="cs-CZ" dirty="0"/>
          </a:p>
          <a:p>
            <a:r>
              <a:rPr lang="cs-CZ" dirty="0"/>
              <a:t>fast food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335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5893" y="0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Jednoduché 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8947" y="1114096"/>
            <a:ext cx="7918315" cy="532103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estery MK s jedno- nebo vícesytnými alkoholy (sytnost alkoholu je dána počtem OH- skupin alkoholu). Nejdůležitější jsou estery mastných kyselin s trojsytným alkoholem – glycerolem. Podle počtu esterifikovaných hydroxylových skupin jsou rozlišovány mono-, di- a </a:t>
            </a:r>
            <a:r>
              <a:rPr lang="cs-CZ" dirty="0" err="1"/>
              <a:t>triacylglyceroly</a:t>
            </a:r>
            <a:r>
              <a:rPr lang="cs-CZ" dirty="0"/>
              <a:t>. </a:t>
            </a:r>
          </a:p>
          <a:p>
            <a:pPr lvl="0"/>
            <a:r>
              <a:rPr lang="cs-CZ" b="1" dirty="0" err="1"/>
              <a:t>Triacylglyceroly</a:t>
            </a:r>
            <a:r>
              <a:rPr lang="cs-CZ" dirty="0"/>
              <a:t> (TAG) jsou hlavní součástí pokrmových tuků a olejů, v lidském organismu jsou přítomny v krevním séru a jsou hlavní součástí tukové tkáně. Vedle nich jsou v séru přítomny ještě </a:t>
            </a:r>
          </a:p>
          <a:p>
            <a:pPr lvl="0"/>
            <a:r>
              <a:rPr lang="cs-CZ" dirty="0"/>
              <a:t>estery mastných kyselin s cholesterolem, a dále </a:t>
            </a:r>
            <a:r>
              <a:rPr lang="cs-CZ" dirty="0" err="1"/>
              <a:t>neesterifikovaný</a:t>
            </a:r>
            <a:r>
              <a:rPr lang="cs-CZ" dirty="0"/>
              <a:t> cholesterol a </a:t>
            </a:r>
            <a:r>
              <a:rPr lang="cs-CZ" dirty="0" err="1"/>
              <a:t>neesterifikované</a:t>
            </a:r>
            <a:r>
              <a:rPr lang="cs-CZ" dirty="0"/>
              <a:t> mastné kyseliny. </a:t>
            </a:r>
          </a:p>
          <a:p>
            <a:pPr lvl="0"/>
            <a:r>
              <a:rPr lang="cs-CZ" b="1" dirty="0"/>
              <a:t>Cholesterol</a:t>
            </a:r>
            <a:r>
              <a:rPr lang="cs-CZ" dirty="0"/>
              <a:t> patří mezi steroidy, je součástí membrán všech tělních buněk a prekurzorem steroidních hormonů, žlučových kyselin a vitaminu D. </a:t>
            </a:r>
          </a:p>
          <a:p>
            <a:pPr lvl="0"/>
            <a:r>
              <a:rPr lang="cs-CZ" dirty="0"/>
              <a:t>Estery mastných kyselin s </a:t>
            </a:r>
            <a:r>
              <a:rPr lang="cs-CZ" dirty="0" err="1"/>
              <a:t>aminoalkoholem</a:t>
            </a:r>
            <a:r>
              <a:rPr lang="cs-CZ" dirty="0"/>
              <a:t> </a:t>
            </a:r>
            <a:r>
              <a:rPr lang="cs-CZ" dirty="0" err="1"/>
              <a:t>sfingosinem</a:t>
            </a:r>
            <a:r>
              <a:rPr lang="cs-CZ" dirty="0"/>
              <a:t> se nazývají </a:t>
            </a:r>
            <a:r>
              <a:rPr lang="cs-CZ" b="1" dirty="0" err="1"/>
              <a:t>ceramidy</a:t>
            </a:r>
            <a:r>
              <a:rPr lang="cs-CZ" dirty="0"/>
              <a:t>, u člověka jsou přítomny např. v mozkové tkáni. Mezi jednoduché lipidy dále řadíme vosky – estery mastných kyselin s alifatickými alkoholy, které se v lidském organismu nevyskytují.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491464" y="1566019"/>
            <a:ext cx="392229" cy="101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8194" name="Picture 2" descr="Co má v těle na starost cholesterol_infografika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676" y="751875"/>
            <a:ext cx="4393324" cy="55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0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78. Jako roli má v těle cholesterol?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Popište podle obrázku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Picture 2" descr="Co má v těle na starost cholesterol_infografika_cz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1" y="1379621"/>
            <a:ext cx="4318491" cy="54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748337" y="3064042"/>
            <a:ext cx="1122947" cy="41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7677736" y="3194327"/>
            <a:ext cx="1122947" cy="41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85" y="3054380"/>
            <a:ext cx="1133954" cy="42675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811" y="4528151"/>
            <a:ext cx="1133954" cy="426757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461" y="4528151"/>
            <a:ext cx="1133954" cy="621365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840" y="6280444"/>
            <a:ext cx="1133954" cy="42675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1884" y="6375444"/>
            <a:ext cx="146944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7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886" y="161239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Složené 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81" y="1349889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 molekule lipidu přítomna vedle </a:t>
            </a:r>
            <a:r>
              <a:rPr lang="cs-CZ" b="1" dirty="0"/>
              <a:t>MK </a:t>
            </a:r>
            <a:r>
              <a:rPr lang="cs-CZ" dirty="0"/>
              <a:t>a </a:t>
            </a:r>
            <a:r>
              <a:rPr lang="cs-CZ" b="1" dirty="0"/>
              <a:t>alkoholu</a:t>
            </a:r>
            <a:r>
              <a:rPr lang="cs-CZ" dirty="0"/>
              <a:t> ještě další složka (</a:t>
            </a:r>
            <a:r>
              <a:rPr lang="cs-CZ" b="1" dirty="0"/>
              <a:t>kyselina fosforečná, sacharidy, proteiny</a:t>
            </a:r>
          </a:p>
          <a:p>
            <a:r>
              <a:rPr lang="cs-CZ" dirty="0"/>
              <a:t>Podle složky, která je součástí lipidu, se rozlišují různé typy složených lipidů (fosfolipidy, glykolipidy, lipoproteiny). </a:t>
            </a:r>
          </a:p>
          <a:p>
            <a:pPr lvl="0"/>
            <a:r>
              <a:rPr lang="cs-CZ" b="1" dirty="0"/>
              <a:t>Fosfolipidy</a:t>
            </a:r>
            <a:r>
              <a:rPr lang="cs-CZ" dirty="0"/>
              <a:t> vznikají esterifikací OH- skupiny glycerolu na třetím atomu C (</a:t>
            </a:r>
            <a:r>
              <a:rPr lang="cs-CZ" dirty="0" err="1"/>
              <a:t>fosfoacylglyceroly</a:t>
            </a:r>
            <a:r>
              <a:rPr lang="cs-CZ" dirty="0"/>
              <a:t>) nebo OH- skupiny </a:t>
            </a:r>
            <a:r>
              <a:rPr lang="cs-CZ" dirty="0" err="1"/>
              <a:t>sfingosinu</a:t>
            </a:r>
            <a:r>
              <a:rPr lang="cs-CZ" dirty="0"/>
              <a:t> (</a:t>
            </a:r>
            <a:r>
              <a:rPr lang="cs-CZ" dirty="0" err="1"/>
              <a:t>sfingomyeliny</a:t>
            </a:r>
            <a:r>
              <a:rPr lang="cs-CZ" dirty="0"/>
              <a:t>) kyselinou fosforečnou. Ta je dále esterifikována ještě </a:t>
            </a:r>
            <a:r>
              <a:rPr lang="cs-CZ" dirty="0" err="1"/>
              <a:t>aminoalkoholy</a:t>
            </a:r>
            <a:r>
              <a:rPr lang="cs-CZ" dirty="0"/>
              <a:t> nebo aminokyselinami (</a:t>
            </a:r>
            <a:r>
              <a:rPr lang="cs-CZ" dirty="0" err="1"/>
              <a:t>fosfatidylcholin</a:t>
            </a:r>
            <a:r>
              <a:rPr lang="cs-CZ" dirty="0"/>
              <a:t>, </a:t>
            </a:r>
            <a:r>
              <a:rPr lang="cs-CZ" dirty="0" err="1"/>
              <a:t>fosfatidylethanolamin</a:t>
            </a:r>
            <a:r>
              <a:rPr lang="cs-CZ" dirty="0"/>
              <a:t>, </a:t>
            </a:r>
            <a:r>
              <a:rPr lang="cs-CZ" dirty="0" err="1"/>
              <a:t>fosfatidylserin</a:t>
            </a:r>
            <a:r>
              <a:rPr lang="cs-CZ" dirty="0"/>
              <a:t>).</a:t>
            </a:r>
          </a:p>
          <a:p>
            <a:pPr lvl="0"/>
            <a:r>
              <a:rPr lang="cs-CZ" b="1" dirty="0"/>
              <a:t>Glykolipidy </a:t>
            </a:r>
          </a:p>
          <a:p>
            <a:pPr lvl="1"/>
            <a:r>
              <a:rPr lang="cs-CZ" dirty="0"/>
              <a:t>obsahují ve své molekule sacharidovou složku, </a:t>
            </a:r>
          </a:p>
          <a:p>
            <a:pPr lvl="1"/>
            <a:r>
              <a:rPr lang="cs-CZ" dirty="0"/>
              <a:t>u živočichů se jedná o </a:t>
            </a:r>
            <a:r>
              <a:rPr lang="cs-CZ" dirty="0" err="1"/>
              <a:t>galaktosu</a:t>
            </a:r>
            <a:r>
              <a:rPr lang="cs-CZ" dirty="0"/>
              <a:t> (živočišné glykolipidy jsou odvozeny od </a:t>
            </a:r>
            <a:r>
              <a:rPr lang="cs-CZ" dirty="0" err="1"/>
              <a:t>sfingosinu</a:t>
            </a:r>
            <a:r>
              <a:rPr lang="cs-CZ" dirty="0"/>
              <a:t>) </a:t>
            </a:r>
          </a:p>
          <a:p>
            <a:pPr lvl="1"/>
            <a:r>
              <a:rPr lang="cs-CZ" dirty="0"/>
              <a:t>u rostlin o glukosu. </a:t>
            </a:r>
          </a:p>
          <a:p>
            <a:pPr lvl="1"/>
            <a:r>
              <a:rPr lang="cs-CZ" dirty="0"/>
              <a:t>přenosem </a:t>
            </a:r>
            <a:r>
              <a:rPr lang="cs-CZ" dirty="0" err="1"/>
              <a:t>galaktosy</a:t>
            </a:r>
            <a:r>
              <a:rPr lang="cs-CZ" dirty="0"/>
              <a:t> na </a:t>
            </a:r>
            <a:r>
              <a:rPr lang="cs-CZ" dirty="0" err="1"/>
              <a:t>ceramid</a:t>
            </a:r>
            <a:r>
              <a:rPr lang="cs-CZ" dirty="0"/>
              <a:t> vzniká </a:t>
            </a:r>
            <a:r>
              <a:rPr lang="cs-CZ" b="1" dirty="0"/>
              <a:t>cerebrosid</a:t>
            </a:r>
            <a:r>
              <a:rPr lang="cs-CZ" dirty="0"/>
              <a:t>, </a:t>
            </a:r>
          </a:p>
          <a:p>
            <a:pPr lvl="0"/>
            <a:r>
              <a:rPr lang="cs-CZ" dirty="0"/>
              <a:t>pokud vstoupí do molekuly více cukerných jednotek a kyselina </a:t>
            </a:r>
            <a:r>
              <a:rPr lang="cs-CZ" dirty="0" err="1"/>
              <a:t>neuraminová</a:t>
            </a:r>
            <a:r>
              <a:rPr lang="cs-CZ" dirty="0"/>
              <a:t>, vznikne </a:t>
            </a:r>
            <a:r>
              <a:rPr lang="cs-CZ" b="1" dirty="0"/>
              <a:t>gangliosid</a:t>
            </a:r>
            <a:r>
              <a:rPr lang="cs-CZ" dirty="0"/>
              <a:t>; oba jsou důležitou složkou nervových tkání i mozku (myelinové pochvy nervů).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58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103" y="1978025"/>
            <a:ext cx="11981793" cy="487997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Lipidy jsou vedle sacharidů a bílkovin základními stavebními kameny živé hmoty.</a:t>
            </a:r>
          </a:p>
          <a:p>
            <a:r>
              <a:rPr lang="cs-CZ" dirty="0"/>
              <a:t>Z chemického hlediska je to heterogenní skupina látek, kterou v živé přírodě spojuje jejich biologická úloha v organismu. </a:t>
            </a:r>
          </a:p>
          <a:p>
            <a:r>
              <a:rPr lang="cs-CZ" dirty="0"/>
              <a:t>Původně byly jako lipidy označovány látky nerozpustné ve vodě a rozpustné v organických rozpouštědlech; jsou to estery MK (</a:t>
            </a:r>
            <a:r>
              <a:rPr lang="cs-CZ" dirty="0" err="1"/>
              <a:t>karboxyl.kys</a:t>
            </a:r>
            <a:r>
              <a:rPr lang="cs-CZ" dirty="0"/>
              <a:t>. + alkohol)</a:t>
            </a:r>
          </a:p>
          <a:p>
            <a:r>
              <a:rPr lang="cs-CZ" dirty="0"/>
              <a:t>dnes je známo, že existují lipidy</a:t>
            </a:r>
          </a:p>
          <a:p>
            <a:pPr lvl="1"/>
            <a:r>
              <a:rPr lang="cs-CZ" b="1" dirty="0"/>
              <a:t>nepolární</a:t>
            </a:r>
            <a:r>
              <a:rPr lang="cs-CZ" dirty="0"/>
              <a:t> (</a:t>
            </a:r>
            <a:r>
              <a:rPr lang="cs-CZ" b="1" dirty="0"/>
              <a:t>hydrofobní)</a:t>
            </a:r>
            <a:r>
              <a:rPr lang="cs-CZ" dirty="0"/>
              <a:t>, např. estery cholesterolu, </a:t>
            </a:r>
            <a:r>
              <a:rPr lang="cs-CZ" dirty="0" err="1"/>
              <a:t>triacylglyceroly</a:t>
            </a:r>
            <a:r>
              <a:rPr lang="cs-CZ" dirty="0"/>
              <a:t>, které jsou ve vodě nerozpustné, a </a:t>
            </a:r>
          </a:p>
          <a:p>
            <a:pPr lvl="1"/>
            <a:r>
              <a:rPr lang="cs-CZ" b="1" dirty="0"/>
              <a:t>polární (hydrofilní</a:t>
            </a:r>
            <a:r>
              <a:rPr lang="cs-CZ" dirty="0"/>
              <a:t>), např. gangliosidy, které jsou ve vodě rozpustné.</a:t>
            </a:r>
          </a:p>
          <a:p>
            <a:r>
              <a:rPr lang="cs-CZ" dirty="0"/>
              <a:t>Slouží jako </a:t>
            </a:r>
          </a:p>
          <a:p>
            <a:pPr lvl="1"/>
            <a:r>
              <a:rPr lang="cs-CZ" b="1" dirty="0"/>
              <a:t>zásobárna energie</a:t>
            </a:r>
            <a:r>
              <a:rPr lang="cs-CZ" dirty="0"/>
              <a:t>, </a:t>
            </a:r>
            <a:r>
              <a:rPr lang="cs-CZ" b="1" dirty="0"/>
              <a:t>izolátory</a:t>
            </a:r>
            <a:r>
              <a:rPr lang="cs-CZ" dirty="0"/>
              <a:t>, strukturní </a:t>
            </a:r>
            <a:r>
              <a:rPr lang="cs-CZ" b="1" dirty="0"/>
              <a:t>součásti membrán </a:t>
            </a:r>
            <a:r>
              <a:rPr lang="cs-CZ" dirty="0"/>
              <a:t>a </a:t>
            </a:r>
            <a:r>
              <a:rPr lang="cs-CZ" b="1" dirty="0"/>
              <a:t>prekurzory</a:t>
            </a:r>
            <a:r>
              <a:rPr lang="cs-CZ" dirty="0"/>
              <a:t> pro řadu důležitých sloučenin, které se účastní regulačních mechanismů.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019472" y="365125"/>
            <a:ext cx="6556443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714" y="170656"/>
            <a:ext cx="5050277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31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886" y="161239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79. Složené 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9281" y="1349889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 molekule lipidu přítomna vedle </a:t>
            </a:r>
            <a:r>
              <a:rPr lang="cs-CZ" b="1" dirty="0">
                <a:solidFill>
                  <a:srgbClr val="0070C0"/>
                </a:solidFill>
              </a:rPr>
              <a:t>……</a:t>
            </a:r>
            <a:r>
              <a:rPr lang="cs-CZ" b="1" dirty="0"/>
              <a:t> </a:t>
            </a:r>
            <a:r>
              <a:rPr lang="cs-CZ" dirty="0"/>
              <a:t>a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 ještě další složka (kyselina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……………….</a:t>
            </a:r>
          </a:p>
          <a:p>
            <a:r>
              <a:rPr lang="cs-CZ" dirty="0"/>
              <a:t>Podle složky, která je součástí lipidu, se rozlišují různé typy složených lipidů (fosfolipidy, glykolipidy, lipoproteiny). 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F……….</a:t>
            </a:r>
            <a:r>
              <a:rPr lang="cs-CZ" dirty="0"/>
              <a:t> vznikají esterifikací OH- skupiny glycerolu na třetím atomu C (</a:t>
            </a:r>
            <a:r>
              <a:rPr lang="cs-CZ" dirty="0" err="1"/>
              <a:t>fosfoacylglyceroly</a:t>
            </a:r>
            <a:r>
              <a:rPr lang="cs-CZ" dirty="0"/>
              <a:t>) nebo OH- skupiny </a:t>
            </a:r>
            <a:r>
              <a:rPr lang="cs-CZ" dirty="0" err="1"/>
              <a:t>sfingosinu</a:t>
            </a:r>
            <a:r>
              <a:rPr lang="cs-CZ" dirty="0"/>
              <a:t> (</a:t>
            </a:r>
            <a:r>
              <a:rPr lang="cs-CZ" dirty="0" err="1"/>
              <a:t>sfingomyeliny</a:t>
            </a:r>
            <a:r>
              <a:rPr lang="cs-CZ" dirty="0"/>
              <a:t>) kyselinou fosforečnou. Ta je dále esterifikována ještě </a:t>
            </a:r>
            <a:r>
              <a:rPr lang="cs-CZ" dirty="0" err="1"/>
              <a:t>aminoalkoholy</a:t>
            </a:r>
            <a:r>
              <a:rPr lang="cs-CZ" dirty="0"/>
              <a:t> nebo aminokyselinami (</a:t>
            </a:r>
            <a:r>
              <a:rPr lang="cs-CZ" dirty="0" err="1"/>
              <a:t>fosfatidylcholin</a:t>
            </a:r>
            <a:r>
              <a:rPr lang="cs-CZ" dirty="0"/>
              <a:t>, </a:t>
            </a:r>
            <a:r>
              <a:rPr lang="cs-CZ" dirty="0" err="1"/>
              <a:t>fosfatidylethanolamin</a:t>
            </a:r>
            <a:r>
              <a:rPr lang="cs-CZ" dirty="0"/>
              <a:t>, </a:t>
            </a:r>
            <a:r>
              <a:rPr lang="cs-CZ" dirty="0" err="1"/>
              <a:t>fosfatidylserin</a:t>
            </a:r>
            <a:r>
              <a:rPr lang="cs-CZ" dirty="0"/>
              <a:t>).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G………. </a:t>
            </a:r>
          </a:p>
          <a:p>
            <a:pPr lvl="1"/>
            <a:r>
              <a:rPr lang="cs-CZ" dirty="0"/>
              <a:t>obsahují ve své molekule sacharidovou složku, </a:t>
            </a:r>
          </a:p>
          <a:p>
            <a:pPr lvl="1"/>
            <a:r>
              <a:rPr lang="cs-CZ" dirty="0"/>
              <a:t>u živočichů se jedná o </a:t>
            </a:r>
            <a:r>
              <a:rPr lang="cs-CZ" dirty="0" err="1"/>
              <a:t>galaktosu</a:t>
            </a:r>
            <a:r>
              <a:rPr lang="cs-CZ" dirty="0"/>
              <a:t> (živočišné glykolipidy jsou odvozeny od </a:t>
            </a:r>
            <a:r>
              <a:rPr lang="cs-CZ" dirty="0" err="1"/>
              <a:t>sfingosinu</a:t>
            </a:r>
            <a:r>
              <a:rPr lang="cs-CZ" dirty="0"/>
              <a:t>) </a:t>
            </a:r>
          </a:p>
          <a:p>
            <a:pPr lvl="1"/>
            <a:r>
              <a:rPr lang="cs-CZ" dirty="0"/>
              <a:t>u rostlin o glukosu. </a:t>
            </a:r>
          </a:p>
          <a:p>
            <a:pPr lvl="1"/>
            <a:r>
              <a:rPr lang="cs-CZ" dirty="0"/>
              <a:t>přenosem </a:t>
            </a:r>
            <a:r>
              <a:rPr lang="cs-CZ" dirty="0" err="1"/>
              <a:t>galaktosy</a:t>
            </a:r>
            <a:r>
              <a:rPr lang="cs-CZ" dirty="0"/>
              <a:t> na </a:t>
            </a:r>
            <a:r>
              <a:rPr lang="cs-CZ" dirty="0" err="1"/>
              <a:t>ceramid</a:t>
            </a:r>
            <a:r>
              <a:rPr lang="cs-CZ" dirty="0"/>
              <a:t> vzniká </a:t>
            </a:r>
            <a:r>
              <a:rPr lang="cs-CZ" b="1" dirty="0"/>
              <a:t>cerebrosid</a:t>
            </a:r>
            <a:r>
              <a:rPr lang="cs-CZ" dirty="0"/>
              <a:t>, </a:t>
            </a:r>
          </a:p>
          <a:p>
            <a:pPr lvl="0"/>
            <a:r>
              <a:rPr lang="cs-CZ" dirty="0"/>
              <a:t>pokud vstoupí do molekuly více cukerných jednotek a kyselina </a:t>
            </a:r>
            <a:r>
              <a:rPr lang="cs-CZ" dirty="0" err="1"/>
              <a:t>neuraminová</a:t>
            </a:r>
            <a:r>
              <a:rPr lang="cs-CZ" dirty="0"/>
              <a:t>, vznikne </a:t>
            </a:r>
            <a:r>
              <a:rPr lang="cs-CZ" b="1" dirty="0">
                <a:solidFill>
                  <a:srgbClr val="0070C0"/>
                </a:solidFill>
              </a:rPr>
              <a:t>g……….</a:t>
            </a:r>
            <a:r>
              <a:rPr lang="cs-CZ" dirty="0"/>
              <a:t>; oba jsou důležitou složkou nervových tkání i mozku (myelinové pochvy nervů).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671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5714" y="13652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Fosfolipidy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589" y="1524000"/>
            <a:ext cx="11742821" cy="5333999"/>
          </a:xfrm>
        </p:spPr>
        <p:txBody>
          <a:bodyPr>
            <a:normAutofit fontScale="92500"/>
          </a:bodyPr>
          <a:lstStyle/>
          <a:p>
            <a:r>
              <a:rPr lang="cs-CZ" dirty="0"/>
              <a:t>základním stavebním materiálem buněčných membrán všech buněk lidského těla</a:t>
            </a:r>
          </a:p>
          <a:p>
            <a:r>
              <a:rPr lang="cs-CZ" dirty="0"/>
              <a:t>ovlivňují integritu buněčných membrán, čímž zabraňují pronikání škodlivých látek do buněk. </a:t>
            </a:r>
          </a:p>
          <a:p>
            <a:r>
              <a:rPr lang="cs-CZ" dirty="0"/>
              <a:t>umožňují transport důležitých látek přes buněčnou membránu v obou směrech.</a:t>
            </a:r>
          </a:p>
          <a:p>
            <a:r>
              <a:rPr lang="cs-CZ" dirty="0"/>
              <a:t>největší množství v krvi a nervové tkáni, ale fosfolipidy jsou přítomny všude. </a:t>
            </a:r>
          </a:p>
          <a:p>
            <a:r>
              <a:rPr lang="cs-CZ" dirty="0"/>
              <a:t>v plicích: jsou zarovnány svými ocasy (hydrofobní) směrem k lumen alveolů a povrchové napětí je nepřímo úměrné jejich hustotě na jednotku plochy. Během inhalace, jak se bubliny roztahují, se molekuly fosfolipidů od sebe vzdalují a zvyšují povrchové napětí. Na druhé straně se během výdechu přibližují k sobě a snižují je.</a:t>
            </a:r>
          </a:p>
          <a:p>
            <a:r>
              <a:rPr lang="cs-CZ" dirty="0"/>
              <a:t>Vhodný, promyšlený přísun fosfolipidů ve stravě přispívá ke snížení celkového </a:t>
            </a:r>
            <a:r>
              <a:rPr lang="cs-CZ" dirty="0">
                <a:hlinkClick r:id="rId2"/>
              </a:rPr>
              <a:t>cholesterolu</a:t>
            </a:r>
            <a:r>
              <a:rPr lang="cs-CZ" dirty="0"/>
              <a:t> a jeho LDL frakce.</a:t>
            </a:r>
          </a:p>
          <a:p>
            <a:endParaRPr lang="cs-CZ" dirty="0"/>
          </a:p>
        </p:txBody>
      </p:sp>
      <p:pic>
        <p:nvPicPr>
          <p:cNvPr id="3074" name="Picture 2" descr="Fosfolipi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768" y="5275178"/>
            <a:ext cx="2374232" cy="158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748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Fosfolipidy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Arašídy</a:t>
            </a:r>
            <a:r>
              <a:rPr lang="cs-CZ" dirty="0"/>
              <a:t>, </a:t>
            </a:r>
            <a:r>
              <a:rPr lang="cs-CZ" dirty="0">
                <a:hlinkClick r:id="rId3"/>
              </a:rPr>
              <a:t>vlašské ořechy</a:t>
            </a:r>
            <a:r>
              <a:rPr lang="cs-CZ" dirty="0"/>
              <a:t> ;</a:t>
            </a:r>
          </a:p>
          <a:p>
            <a:r>
              <a:rPr lang="cs-CZ" dirty="0">
                <a:hlinkClick r:id="rId4"/>
              </a:rPr>
              <a:t>vejce</a:t>
            </a:r>
            <a:r>
              <a:rPr lang="cs-CZ" dirty="0"/>
              <a:t> , zejména žloutky;</a:t>
            </a:r>
          </a:p>
          <a:p>
            <a:r>
              <a:rPr lang="cs-CZ" dirty="0">
                <a:hlinkClick r:id="rId5"/>
              </a:rPr>
              <a:t>ryby</a:t>
            </a:r>
            <a:r>
              <a:rPr lang="cs-CZ" dirty="0"/>
              <a:t> a </a:t>
            </a:r>
            <a:r>
              <a:rPr lang="cs-CZ" dirty="0">
                <a:hlinkClick r:id="rId6"/>
              </a:rPr>
              <a:t>mořské plody</a:t>
            </a:r>
            <a:r>
              <a:rPr lang="cs-CZ" dirty="0"/>
              <a:t> ;</a:t>
            </a:r>
          </a:p>
          <a:p>
            <a:r>
              <a:rPr lang="cs-CZ" dirty="0">
                <a:hlinkClick r:id="rId7"/>
              </a:rPr>
              <a:t>sójové boby</a:t>
            </a:r>
            <a:r>
              <a:rPr lang="cs-CZ" dirty="0"/>
              <a:t> ;</a:t>
            </a:r>
          </a:p>
          <a:p>
            <a:r>
              <a:rPr lang="cs-CZ" dirty="0"/>
              <a:t>rostlinné oleje.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Alkohol</a:t>
            </a:r>
          </a:p>
          <a:p>
            <a:r>
              <a:rPr lang="cs-CZ" dirty="0"/>
              <a:t>ničí molekuly fosfolipidů</a:t>
            </a:r>
          </a:p>
          <a:p>
            <a:r>
              <a:rPr lang="cs-CZ" dirty="0"/>
              <a:t>zvyšuje poměr cholesterolu k fosfolipidům v membránách nervových buněk –</a:t>
            </a:r>
          </a:p>
          <a:p>
            <a:r>
              <a:rPr lang="cs-CZ" dirty="0"/>
              <a:t>To zhoršuje enzymatickou ochranu lipidů proti oxidaci a samotná membrána se stává tužší. </a:t>
            </a:r>
          </a:p>
          <a:p>
            <a:r>
              <a:rPr lang="cs-CZ" dirty="0"/>
              <a:t>V případě jater vede snížení množství fosfolipidů v buněčných membránách k fibróze tohoto orgánu.</a:t>
            </a:r>
          </a:p>
        </p:txBody>
      </p:sp>
    </p:spTree>
    <p:extLst>
      <p:ext uri="{BB962C8B-B14F-4D97-AF65-F5344CB8AC3E}">
        <p14:creationId xmlns:p14="http://schemas.microsoft.com/office/powerpoint/2010/main" val="3584731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6937" y="291232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80. Fosfolipidy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24000"/>
            <a:ext cx="12191999" cy="5333999"/>
          </a:xfrm>
        </p:spPr>
        <p:txBody>
          <a:bodyPr>
            <a:normAutofit/>
          </a:bodyPr>
          <a:lstStyle/>
          <a:p>
            <a:r>
              <a:rPr lang="cs-CZ" dirty="0"/>
              <a:t>základním stavebním materiálem                  všech         lidského těla</a:t>
            </a:r>
          </a:p>
          <a:p>
            <a:r>
              <a:rPr lang="cs-CZ" dirty="0"/>
              <a:t>ovlivňují integritu                  , čímž zabraňují pronikání škodlivých látek do  </a:t>
            </a:r>
          </a:p>
          <a:p>
            <a:r>
              <a:rPr lang="cs-CZ" dirty="0"/>
              <a:t>umožňují transport důležitých látek přes                  ↔.</a:t>
            </a:r>
          </a:p>
          <a:p>
            <a:r>
              <a:rPr lang="cs-CZ" dirty="0"/>
              <a:t>největší množství v                 a nervové tkáni, ale fosfolipidy jsou přítomny všude. </a:t>
            </a:r>
          </a:p>
          <a:p>
            <a:r>
              <a:rPr lang="cs-CZ" dirty="0"/>
              <a:t>v              jsou zarovnány svými ocasy (hydrofobní) směrem k lumen               a povrchové napětí je nepřímo úměrné jejich hustotě na jednotku plochy. Během inhalace, jak se bubliny roztahují, se molekuly fosfolipidů od sebe vzdalují a zvyšují povrchové napětí. Na druhé straně se během výdechu přibližují k sobě a snižují je.</a:t>
            </a:r>
          </a:p>
          <a:p>
            <a:r>
              <a:rPr lang="cs-CZ" dirty="0"/>
              <a:t>Promyšlený přísun fosfolipidů ve stravě přispívá ke snížení celkového                          a jeho LDL frakce.</a:t>
            </a:r>
          </a:p>
          <a:p>
            <a:endParaRPr lang="cs-CZ" dirty="0"/>
          </a:p>
        </p:txBody>
      </p:sp>
      <p:pic>
        <p:nvPicPr>
          <p:cNvPr id="3074" name="Picture 2" descr="Fosfolipi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2" y="1501062"/>
            <a:ext cx="1203156" cy="5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tit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27" y="1338197"/>
            <a:ext cx="603441" cy="7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sfolipi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28" y="2043178"/>
            <a:ext cx="1203156" cy="4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Untitl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859" y="2009522"/>
            <a:ext cx="603441" cy="70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osfolipi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71" y="2596980"/>
            <a:ext cx="1203156" cy="45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397" y="3463218"/>
            <a:ext cx="886462" cy="589900"/>
          </a:xfrm>
          <a:prstGeom prst="rect">
            <a:avLst/>
          </a:prstGeom>
        </p:spPr>
      </p:pic>
      <p:pic>
        <p:nvPicPr>
          <p:cNvPr id="4106" name="Picture 10" descr="Cholesterol: 5 Truths to Know | Johns Hopkins Medic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16" y="6063104"/>
            <a:ext cx="1935025" cy="7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/>
          <a:srcRect l="23801" t="15754" r="24549" b="31099"/>
          <a:stretch/>
        </p:blipFill>
        <p:spPr>
          <a:xfrm>
            <a:off x="730202" y="3463218"/>
            <a:ext cx="598149" cy="61548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241" y="2928850"/>
            <a:ext cx="1181000" cy="6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0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Které lipoproteiny jsou pro organismus prospěšné?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981" y="1825625"/>
            <a:ext cx="11749547" cy="4830814"/>
          </a:xfrm>
        </p:spPr>
        <p:txBody>
          <a:bodyPr>
            <a:normAutofit/>
          </a:bodyPr>
          <a:lstStyle/>
          <a:p>
            <a:r>
              <a:rPr lang="cs-CZ" b="1" dirty="0"/>
              <a:t>Lipoproteiny</a:t>
            </a:r>
            <a:r>
              <a:rPr lang="cs-CZ" dirty="0"/>
              <a:t> jsou nejdůležitější </a:t>
            </a:r>
            <a:r>
              <a:rPr lang="cs-CZ" b="1" dirty="0"/>
              <a:t>transportní formou </a:t>
            </a:r>
            <a:r>
              <a:rPr lang="cs-CZ" dirty="0"/>
              <a:t>lipidů v krevní plazmě- lipidy v plazmě cirkulují ve formě lipoproteinů, které jsou rozpustné ve vodě </a:t>
            </a:r>
          </a:p>
          <a:p>
            <a:pPr lvl="0"/>
            <a:r>
              <a:rPr lang="cs-CZ" b="1" dirty="0"/>
              <a:t>Hydrofobní lipidy </a:t>
            </a:r>
            <a:r>
              <a:rPr lang="cs-CZ" dirty="0"/>
              <a:t>– estery cholesterolu a TAG – jsou obklopeny </a:t>
            </a:r>
            <a:r>
              <a:rPr lang="cs-CZ" b="1" dirty="0"/>
              <a:t>polárními lipidy </a:t>
            </a:r>
            <a:r>
              <a:rPr lang="cs-CZ" dirty="0"/>
              <a:t>(převážně </a:t>
            </a:r>
            <a:r>
              <a:rPr lang="cs-CZ" dirty="0" err="1"/>
              <a:t>fosfatidylcholinem</a:t>
            </a:r>
            <a:r>
              <a:rPr lang="cs-CZ" dirty="0"/>
              <a:t> a </a:t>
            </a:r>
            <a:r>
              <a:rPr lang="cs-CZ" dirty="0" err="1"/>
              <a:t>sfingomyelinem</a:t>
            </a:r>
            <a:r>
              <a:rPr lang="cs-CZ" dirty="0"/>
              <a:t>), </a:t>
            </a:r>
            <a:r>
              <a:rPr lang="cs-CZ" dirty="0" err="1"/>
              <a:t>neesterifikovaným</a:t>
            </a:r>
            <a:r>
              <a:rPr lang="cs-CZ" dirty="0"/>
              <a:t> cholesterolem a specifickými proteiny, které se nazývají </a:t>
            </a:r>
            <a:r>
              <a:rPr lang="cs-CZ" b="1" dirty="0" err="1"/>
              <a:t>apolipoproteiny</a:t>
            </a:r>
            <a:r>
              <a:rPr lang="cs-CZ" b="1" dirty="0"/>
              <a:t> </a:t>
            </a:r>
            <a:r>
              <a:rPr lang="cs-CZ" dirty="0"/>
              <a:t>(</a:t>
            </a:r>
            <a:r>
              <a:rPr lang="cs-CZ" dirty="0" err="1"/>
              <a:t>apo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Vznikne tak </a:t>
            </a:r>
            <a:r>
              <a:rPr lang="cs-CZ" b="1" dirty="0"/>
              <a:t>hydrofilní micelární komplex</a:t>
            </a:r>
            <a:r>
              <a:rPr lang="cs-CZ" dirty="0"/>
              <a:t>, který je rozpustný ve vodném prostředí plazmy, a umožňuje katalytické působení enzymů na fázovém rozhraní. </a:t>
            </a:r>
          </a:p>
          <a:p>
            <a:pPr lvl="0"/>
            <a:r>
              <a:rPr lang="cs-CZ" dirty="0"/>
              <a:t>Lipoproteiny jsou převážně kulovitého tvaru a podle velikosti a hustoty je dělíme na jednotlivé třídy, jak ukazuje tabulka 4.2.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775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336"/>
              </p:ext>
            </p:extLst>
          </p:nvPr>
        </p:nvGraphicFramePr>
        <p:xfrm>
          <a:off x="700390" y="2"/>
          <a:ext cx="7607032" cy="6858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233">
                  <a:extLst>
                    <a:ext uri="{9D8B030D-6E8A-4147-A177-3AD203B41FA5}">
                      <a16:colId xmlns:a16="http://schemas.microsoft.com/office/drawing/2014/main" val="3855884475"/>
                    </a:ext>
                  </a:extLst>
                </a:gridCol>
                <a:gridCol w="1154515">
                  <a:extLst>
                    <a:ext uri="{9D8B030D-6E8A-4147-A177-3AD203B41FA5}">
                      <a16:colId xmlns:a16="http://schemas.microsoft.com/office/drawing/2014/main" val="3356999227"/>
                    </a:ext>
                  </a:extLst>
                </a:gridCol>
                <a:gridCol w="941018">
                  <a:extLst>
                    <a:ext uri="{9D8B030D-6E8A-4147-A177-3AD203B41FA5}">
                      <a16:colId xmlns:a16="http://schemas.microsoft.com/office/drawing/2014/main" val="2258850287"/>
                    </a:ext>
                  </a:extLst>
                </a:gridCol>
                <a:gridCol w="1044324">
                  <a:extLst>
                    <a:ext uri="{9D8B030D-6E8A-4147-A177-3AD203B41FA5}">
                      <a16:colId xmlns:a16="http://schemas.microsoft.com/office/drawing/2014/main" val="3373172225"/>
                    </a:ext>
                  </a:extLst>
                </a:gridCol>
                <a:gridCol w="584771">
                  <a:extLst>
                    <a:ext uri="{9D8B030D-6E8A-4147-A177-3AD203B41FA5}">
                      <a16:colId xmlns:a16="http://schemas.microsoft.com/office/drawing/2014/main" val="2921990911"/>
                    </a:ext>
                  </a:extLst>
                </a:gridCol>
                <a:gridCol w="517779">
                  <a:extLst>
                    <a:ext uri="{9D8B030D-6E8A-4147-A177-3AD203B41FA5}">
                      <a16:colId xmlns:a16="http://schemas.microsoft.com/office/drawing/2014/main" val="2048535907"/>
                    </a:ext>
                  </a:extLst>
                </a:gridCol>
                <a:gridCol w="2730392">
                  <a:extLst>
                    <a:ext uri="{9D8B030D-6E8A-4147-A177-3AD203B41FA5}">
                      <a16:colId xmlns:a16="http://schemas.microsoft.com/office/drawing/2014/main" val="1904077210"/>
                    </a:ext>
                  </a:extLst>
                </a:gridCol>
              </a:tblGrid>
              <a:tr h="1264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Frakce*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ELFO</a:t>
                      </a:r>
                      <a:r>
                        <a:rPr lang="cs-CZ" sz="1000" baseline="30000" dirty="0">
                          <a:effectLst/>
                        </a:rPr>
                        <a:t>+</a:t>
                      </a:r>
                      <a:r>
                        <a:rPr lang="cs-CZ" sz="1000" dirty="0">
                          <a:effectLst/>
                        </a:rPr>
                        <a:t> (</a:t>
                      </a:r>
                      <a:r>
                        <a:rPr lang="cs-CZ" sz="1000" dirty="0" err="1">
                          <a:effectLst/>
                        </a:rPr>
                        <a:t>agarosa</a:t>
                      </a:r>
                      <a:r>
                        <a:rPr lang="cs-CZ" sz="1000" dirty="0">
                          <a:effectLst/>
                        </a:rPr>
                        <a:t>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Průměr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(</a:t>
                      </a:r>
                      <a:r>
                        <a:rPr lang="cs-CZ" sz="1000" dirty="0" err="1">
                          <a:effectLst/>
                        </a:rPr>
                        <a:t>nm</a:t>
                      </a:r>
                      <a:r>
                        <a:rPr lang="cs-CZ" sz="1000" dirty="0">
                          <a:effectLst/>
                        </a:rPr>
                        <a:t>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Hustota (g/ml)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Protein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(%)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Lipid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(%)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Zdroj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129644610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CM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start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90-1 000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&lt; 0,95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1-2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98-99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střevo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045189627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VLDL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pre-beta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30-90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0,95 - 1,006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7-10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90-93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játra (střevo)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981191372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IDL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25-30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1,006 - 1,019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89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 VLDL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418393616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LDL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beta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20-25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1,019 - 1,065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21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79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z VLDL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231258272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LDL-I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27,5-26,0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1,025 - 1,034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192041694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LDL-II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26,0-25,5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1,034 - 1,044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28254660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LDL-III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25,5-24,2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1,038 - 1,050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328718217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LDL-IV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24,2-21,8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1,048 - 1,065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765473025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HDL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alfa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7,5-20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1,065 - 1,210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játra, střevo, z VLDL, CM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838657563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HDL</a:t>
                      </a:r>
                      <a:r>
                        <a:rPr lang="cs-CZ" sz="1000" baseline="-25000">
                          <a:effectLst/>
                        </a:rPr>
                        <a:t>2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10-20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1,065 - 1,125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33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67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615606362"/>
                  </a:ext>
                </a:extLst>
              </a:tr>
              <a:tr h="50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HDL</a:t>
                      </a:r>
                      <a:r>
                        <a:rPr lang="cs-CZ" sz="1000" baseline="-25000">
                          <a:effectLst/>
                        </a:rPr>
                        <a:t>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7,5-10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1,125 - 1,210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57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</a:rPr>
                        <a:t>43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92268661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715983" y="1225685"/>
            <a:ext cx="3093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 CM – chylomikrony; VLDL – lipoproteiny o velmi nízké hustotě; IDL – lipoproteiny o střední hustotě; LDL - lipoproteiny o nízké hustotě; HDL – lipoproteiny o vysoké hustotě</a:t>
            </a:r>
          </a:p>
          <a:p>
            <a:r>
              <a:rPr lang="cs-CZ" baseline="30000" dirty="0"/>
              <a:t>+ </a:t>
            </a:r>
            <a:r>
              <a:rPr lang="cs-CZ" dirty="0"/>
              <a:t>ELFO – elektroforetická pohyblivost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0359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482" y="82193"/>
            <a:ext cx="6739848" cy="675515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Tuky obsažené v potravě (exogenní) jsou směsí lipidů, které jsou</a:t>
            </a:r>
          </a:p>
          <a:p>
            <a:pPr lvl="1"/>
            <a:r>
              <a:rPr lang="cs-CZ" dirty="0"/>
              <a:t>z 90% tvořeny TAG, dále </a:t>
            </a:r>
          </a:p>
          <a:p>
            <a:pPr lvl="1"/>
            <a:r>
              <a:rPr lang="cs-CZ" dirty="0"/>
              <a:t>volným i esterifikovaným cholesterolem a</a:t>
            </a:r>
          </a:p>
          <a:p>
            <a:pPr lvl="1"/>
            <a:r>
              <a:rPr lang="cs-CZ" dirty="0"/>
              <a:t>fosfolipidy (převážně </a:t>
            </a:r>
            <a:r>
              <a:rPr lang="cs-CZ" dirty="0" err="1"/>
              <a:t>fosfatidylcholinem</a:t>
            </a:r>
            <a:r>
              <a:rPr lang="cs-CZ" dirty="0"/>
              <a:t>). </a:t>
            </a:r>
          </a:p>
          <a:p>
            <a:r>
              <a:rPr lang="cs-CZ" dirty="0"/>
              <a:t>Trávení a vstřebávání lipidů probíhá především </a:t>
            </a:r>
            <a:r>
              <a:rPr lang="cs-CZ" b="1" dirty="0"/>
              <a:t>v tenkém střevě</a:t>
            </a:r>
            <a:r>
              <a:rPr lang="cs-CZ" dirty="0"/>
              <a:t>, kde se </a:t>
            </a:r>
            <a:r>
              <a:rPr lang="cs-CZ" b="1" dirty="0"/>
              <a:t>exogenní</a:t>
            </a:r>
            <a:r>
              <a:rPr lang="cs-CZ" dirty="0"/>
              <a:t> lipidy mísí s lipidy </a:t>
            </a:r>
            <a:r>
              <a:rPr lang="cs-CZ" b="1" dirty="0"/>
              <a:t>endogenního</a:t>
            </a:r>
            <a:r>
              <a:rPr lang="cs-CZ" dirty="0"/>
              <a:t> původu. </a:t>
            </a:r>
          </a:p>
          <a:p>
            <a:r>
              <a:rPr lang="cs-CZ" dirty="0"/>
              <a:t>Při trávení se lipidy rozkládají na </a:t>
            </a:r>
          </a:p>
          <a:p>
            <a:pPr lvl="1"/>
            <a:r>
              <a:rPr lang="cs-CZ" dirty="0"/>
              <a:t>glycerol a MK působením </a:t>
            </a:r>
            <a:r>
              <a:rPr lang="cs-CZ" dirty="0" err="1"/>
              <a:t>hydrolas</a:t>
            </a:r>
            <a:r>
              <a:rPr lang="cs-CZ" dirty="0"/>
              <a:t> (</a:t>
            </a:r>
            <a:r>
              <a:rPr lang="cs-CZ" dirty="0" err="1"/>
              <a:t>lipas</a:t>
            </a:r>
            <a:r>
              <a:rPr lang="cs-CZ" dirty="0"/>
              <a:t>), které hydrolyticky štěpí esterové vazby mezi glycerolem a mastnými kyselinami. </a:t>
            </a:r>
          </a:p>
          <a:p>
            <a:r>
              <a:rPr lang="cs-CZ" dirty="0"/>
              <a:t>Vlastní vstřebávání lipidů je složitý proces, který kromě syntézy endogenních lipidů zahrnuje i distribuci MK </a:t>
            </a:r>
            <a:r>
              <a:rPr lang="cs-CZ" dirty="0" err="1"/>
              <a:t>resyntetizovaných</a:t>
            </a:r>
            <a:r>
              <a:rPr lang="cs-CZ" dirty="0"/>
              <a:t> lipidů krví do jater a jednotlivých tkání.</a:t>
            </a:r>
          </a:p>
          <a:p>
            <a:endParaRPr lang="cs-CZ" dirty="0"/>
          </a:p>
        </p:txBody>
      </p:sp>
      <p:pic>
        <p:nvPicPr>
          <p:cNvPr id="1028" name="Picture 4" descr="Trávicí soustava člověka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30" y="534256"/>
            <a:ext cx="4777833" cy="62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80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Jak se štěpí jednotlivé tuky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258" y="1337188"/>
            <a:ext cx="6083710" cy="5673212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/>
              <a:t>Triacylglyceroly</a:t>
            </a:r>
            <a:r>
              <a:rPr lang="cs-CZ" dirty="0"/>
              <a:t> se </a:t>
            </a:r>
          </a:p>
          <a:p>
            <a:pPr lvl="0"/>
            <a:r>
              <a:rPr lang="cs-CZ" dirty="0"/>
              <a:t>začínají vstřebávat v žaludku, kde se mechanickým způsobem vytváří emulze lipidů, která je uvolňována do duodena. </a:t>
            </a:r>
          </a:p>
          <a:p>
            <a:pPr lvl="0"/>
            <a:r>
              <a:rPr lang="cs-CZ" dirty="0"/>
              <a:t>V tenkém střevě se TAG štěpí </a:t>
            </a:r>
            <a:r>
              <a:rPr lang="cs-CZ" b="1" dirty="0"/>
              <a:t>pankreatickou </a:t>
            </a:r>
            <a:r>
              <a:rPr lang="cs-CZ" b="1" dirty="0" err="1"/>
              <a:t>lipasou</a:t>
            </a:r>
            <a:r>
              <a:rPr lang="cs-CZ" b="1" dirty="0"/>
              <a:t> </a:t>
            </a:r>
            <a:r>
              <a:rPr lang="cs-CZ" dirty="0"/>
              <a:t>(= lipolýza); tento enzym má největší afinitu k esterové vazbě na C1 a C3 glycerolu a působí jen na fázovém rozhraní tuk-voda. </a:t>
            </a:r>
          </a:p>
          <a:p>
            <a:pPr lvl="0"/>
            <a:r>
              <a:rPr lang="cs-CZ" dirty="0"/>
              <a:t>Procesu se účastní i </a:t>
            </a:r>
            <a:r>
              <a:rPr lang="cs-CZ" b="1" dirty="0"/>
              <a:t>žlučové kyseliny</a:t>
            </a:r>
            <a:r>
              <a:rPr lang="cs-CZ" dirty="0"/>
              <a:t>, které napomáhají tvorbě micel a tak umožňují </a:t>
            </a:r>
            <a:r>
              <a:rPr lang="cs-CZ" dirty="0" err="1"/>
              <a:t>solubilizaci</a:t>
            </a:r>
            <a:r>
              <a:rPr lang="cs-CZ" dirty="0"/>
              <a:t> lipidů ve vodném prostředí střeva. </a:t>
            </a:r>
          </a:p>
          <a:p>
            <a:pPr lvl="0"/>
            <a:r>
              <a:rPr lang="cs-CZ" b="1" dirty="0"/>
              <a:t>Střevní </a:t>
            </a:r>
            <a:r>
              <a:rPr lang="cs-CZ" b="1" dirty="0" err="1"/>
              <a:t>lipasa</a:t>
            </a:r>
            <a:r>
              <a:rPr lang="cs-CZ" b="1" dirty="0"/>
              <a:t> </a:t>
            </a:r>
            <a:r>
              <a:rPr lang="cs-CZ" dirty="0"/>
              <a:t>pak štěpí </a:t>
            </a:r>
            <a:r>
              <a:rPr lang="cs-CZ" dirty="0" err="1"/>
              <a:t>monoacylglyceroly</a:t>
            </a:r>
            <a:r>
              <a:rPr lang="cs-CZ" dirty="0"/>
              <a:t> na glycerol a volné mastné kyseliny.</a:t>
            </a:r>
          </a:p>
          <a:p>
            <a:pPr lvl="0"/>
            <a:r>
              <a:rPr lang="cs-CZ" dirty="0"/>
              <a:t>Volné mastné kyseliny a mono- a </a:t>
            </a:r>
            <a:r>
              <a:rPr lang="cs-CZ" dirty="0" err="1"/>
              <a:t>diacylglyceroly</a:t>
            </a:r>
            <a:r>
              <a:rPr lang="cs-CZ" dirty="0"/>
              <a:t> mohou být </a:t>
            </a:r>
            <a:r>
              <a:rPr lang="cs-CZ" b="1" dirty="0"/>
              <a:t>vstřebány </a:t>
            </a:r>
            <a:r>
              <a:rPr lang="cs-CZ" b="1" dirty="0" err="1"/>
              <a:t>enterocyty</a:t>
            </a:r>
            <a:r>
              <a:rPr lang="cs-CZ" dirty="0"/>
              <a:t>, ve kterých probíhá </a:t>
            </a:r>
            <a:r>
              <a:rPr lang="cs-CZ" dirty="0" err="1"/>
              <a:t>reesterifikace</a:t>
            </a:r>
            <a:r>
              <a:rPr lang="cs-CZ" dirty="0"/>
              <a:t> na </a:t>
            </a:r>
            <a:r>
              <a:rPr lang="cs-CZ" dirty="0" err="1"/>
              <a:t>triacylglyceroly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Ty jsou pak ve formě </a:t>
            </a:r>
            <a:r>
              <a:rPr lang="cs-CZ" b="1" dirty="0" err="1"/>
              <a:t>chylomiker</a:t>
            </a:r>
            <a:r>
              <a:rPr lang="cs-CZ" dirty="0"/>
              <a:t> transportovány lymfatickou cestou do krevního oběhu. </a:t>
            </a:r>
            <a:r>
              <a:rPr lang="cs-CZ" b="1" dirty="0"/>
              <a:t>Glycerol </a:t>
            </a:r>
            <a:r>
              <a:rPr lang="cs-CZ" dirty="0"/>
              <a:t>je uvolňován do krve a následně transportován </a:t>
            </a:r>
            <a:r>
              <a:rPr lang="cs-CZ" b="1" dirty="0"/>
              <a:t>do jater</a:t>
            </a:r>
            <a:r>
              <a:rPr lang="cs-CZ" dirty="0"/>
              <a:t>, kde dochází k jeho fosforylaci. </a:t>
            </a:r>
          </a:p>
          <a:p>
            <a:pPr lvl="0"/>
            <a:r>
              <a:rPr lang="cs-CZ" b="1" dirty="0"/>
              <a:t>Volné mastné kyseliny </a:t>
            </a:r>
            <a:r>
              <a:rPr lang="cs-CZ" dirty="0"/>
              <a:t>mohou být též uvolněny do krevního oběhu, kde jsou transportovány prostřednictvím </a:t>
            </a:r>
            <a:r>
              <a:rPr lang="cs-CZ" b="1" dirty="0"/>
              <a:t>albuminu</a:t>
            </a:r>
            <a:r>
              <a:rPr lang="cs-CZ" dirty="0"/>
              <a:t> k potřebným buňkám (kosterní svalstvo, myokard), ve kterých slouží jako zdroj energie. Ta je získávána jejich odbouráváním při tzv. b-oxidaci.</a:t>
            </a:r>
          </a:p>
        </p:txBody>
      </p:sp>
      <p:pic>
        <p:nvPicPr>
          <p:cNvPr id="5" name="Picture 4" descr="Trávicí soustava člověka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909" y="365125"/>
            <a:ext cx="4777833" cy="621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6204155" y="1897626"/>
            <a:ext cx="3824748" cy="1917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5751871" y="2329785"/>
            <a:ext cx="3726425" cy="1986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919019" y="3883512"/>
            <a:ext cx="3559277" cy="1504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832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81. Popište podle obrázku štěpení tuků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4" descr="Trávicí soustava člověka – Wikiped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64" y="1235242"/>
            <a:ext cx="3970267" cy="562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991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Lipidy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1736" y="1424571"/>
            <a:ext cx="10515600" cy="5032375"/>
          </a:xfrm>
        </p:spPr>
        <p:txBody>
          <a:bodyPr>
            <a:normAutofit/>
          </a:bodyPr>
          <a:lstStyle/>
          <a:p>
            <a:r>
              <a:rPr lang="cs-CZ" dirty="0"/>
              <a:t>Důležitý zdroj energie</a:t>
            </a:r>
          </a:p>
          <a:p>
            <a:r>
              <a:rPr lang="cs-CZ" dirty="0"/>
              <a:t>Výchozí materiál pro tvorbu </a:t>
            </a:r>
          </a:p>
          <a:p>
            <a:pPr lvl="1"/>
            <a:r>
              <a:rPr lang="cs-CZ" dirty="0"/>
              <a:t>Signálních molekul (steroidy, prostaglandiny, </a:t>
            </a:r>
            <a:r>
              <a:rPr lang="cs-CZ" dirty="0" err="1"/>
              <a:t>kofaktory</a:t>
            </a:r>
            <a:r>
              <a:rPr lang="cs-CZ" dirty="0"/>
              <a:t> enzymů)</a:t>
            </a:r>
          </a:p>
          <a:p>
            <a:pPr lvl="1"/>
            <a:r>
              <a:rPr lang="cs-CZ" dirty="0"/>
              <a:t>Součást                           (zejména fosfolipidy a cholesterol)</a:t>
            </a:r>
          </a:p>
          <a:p>
            <a:pPr lvl="1"/>
            <a:r>
              <a:rPr lang="cs-CZ" dirty="0"/>
              <a:t>Tvorba žlučových kyselin</a:t>
            </a:r>
          </a:p>
          <a:p>
            <a:pPr lvl="1"/>
            <a:endParaRPr lang="cs-CZ" dirty="0"/>
          </a:p>
          <a:p>
            <a:r>
              <a:rPr lang="cs-CZ" dirty="0"/>
              <a:t>Lipidy</a:t>
            </a:r>
          </a:p>
          <a:p>
            <a:pPr lvl="1"/>
            <a:r>
              <a:rPr lang="cs-CZ" dirty="0"/>
              <a:t>TAG</a:t>
            </a:r>
          </a:p>
          <a:p>
            <a:pPr lvl="1"/>
            <a:r>
              <a:rPr lang="cs-CZ" dirty="0"/>
              <a:t>Fosfolipidy</a:t>
            </a:r>
          </a:p>
          <a:p>
            <a:pPr lvl="1"/>
            <a:r>
              <a:rPr lang="cs-CZ" dirty="0"/>
              <a:t>Volný cholesterol a </a:t>
            </a:r>
            <a:r>
              <a:rPr lang="cs-CZ" dirty="0" err="1"/>
              <a:t>cholesterolestery</a:t>
            </a:r>
            <a:endParaRPr lang="cs-CZ" dirty="0"/>
          </a:p>
          <a:p>
            <a:pPr lvl="1"/>
            <a:r>
              <a:rPr lang="cs-CZ" dirty="0"/>
              <a:t>Volné MK</a:t>
            </a:r>
          </a:p>
        </p:txBody>
      </p:sp>
      <p:sp>
        <p:nvSpPr>
          <p:cNvPr id="7" name="Obdélník 6"/>
          <p:cNvSpPr/>
          <p:nvPr/>
        </p:nvSpPr>
        <p:spPr>
          <a:xfrm>
            <a:off x="2727157" y="5993413"/>
            <a:ext cx="8037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https://is.muni.cz/el/pharm/podzim2019/FDFPB_FAF/um/5_lipidy_1.pdf</a:t>
            </a:r>
            <a:endParaRPr lang="cs-CZ" dirty="0"/>
          </a:p>
          <a:p>
            <a:r>
              <a:rPr lang="cs-CZ" dirty="0"/>
              <a:t>výborná </a:t>
            </a:r>
            <a:r>
              <a:rPr lang="cs-CZ" dirty="0" err="1"/>
              <a:t>ppt</a:t>
            </a:r>
            <a:endParaRPr lang="cs-CZ" dirty="0"/>
          </a:p>
        </p:txBody>
      </p:sp>
      <p:pic>
        <p:nvPicPr>
          <p:cNvPr id="8" name="Picture 2" descr="Fosfolipi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57" y="2750134"/>
            <a:ext cx="1203156" cy="5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2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71. Lipidy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Se dělí na 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1……………………………</a:t>
            </a:r>
          </a:p>
          <a:p>
            <a:r>
              <a:rPr lang="cs-CZ" dirty="0"/>
              <a:t>2……………………………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Slouží jako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1……………………………………</a:t>
            </a:r>
          </a:p>
          <a:p>
            <a:r>
              <a:rPr lang="cs-CZ" dirty="0"/>
              <a:t>2……………………………………</a:t>
            </a:r>
          </a:p>
          <a:p>
            <a:r>
              <a:rPr lang="cs-CZ" dirty="0"/>
              <a:t>3……………………………………</a:t>
            </a:r>
          </a:p>
          <a:p>
            <a:r>
              <a:rPr lang="cs-CZ" dirty="0"/>
              <a:t>4……………………………………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077420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83660"/>
            <a:ext cx="12192000" cy="627433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            jsou největší lipoproteinové částice s vysokým obsahem TAG. Tvoří se ve střevě v </a:t>
            </a:r>
            <a:r>
              <a:rPr lang="cs-CZ" dirty="0" err="1"/>
              <a:t>postprandiální</a:t>
            </a:r>
            <a:r>
              <a:rPr lang="cs-CZ" dirty="0"/>
              <a:t> fázi, na lačno jsou v </a:t>
            </a:r>
            <a:r>
              <a:rPr lang="cs-CZ" dirty="0" err="1"/>
              <a:t>enterocytech</a:t>
            </a:r>
            <a:r>
              <a:rPr lang="cs-CZ" dirty="0"/>
              <a:t> syntetizovány lipoproteiny VLDL (cca 10% celkové produkce, zbytek je syntetizován v játrech). V plazmě zdravých lidí se          nevyskytují.</a:t>
            </a:r>
          </a:p>
          <a:p>
            <a:r>
              <a:rPr lang="cs-CZ" b="1" dirty="0"/>
              <a:t>Lipoproteiny VLDL</a:t>
            </a:r>
            <a:r>
              <a:rPr lang="cs-CZ" dirty="0"/>
              <a:t> představují v organismu mobilní zásobu TAG. Proteinovou složkou je z 90% </a:t>
            </a:r>
            <a:r>
              <a:rPr lang="cs-CZ" dirty="0" err="1"/>
              <a:t>apo</a:t>
            </a:r>
            <a:r>
              <a:rPr lang="cs-CZ" dirty="0"/>
              <a:t> B48, ve stopách jsou obsaženy </a:t>
            </a:r>
            <a:r>
              <a:rPr lang="cs-CZ" dirty="0" err="1"/>
              <a:t>apo</a:t>
            </a:r>
            <a:r>
              <a:rPr lang="cs-CZ" dirty="0"/>
              <a:t> C a </a:t>
            </a:r>
            <a:r>
              <a:rPr lang="cs-CZ" dirty="0" err="1"/>
              <a:t>apo</a:t>
            </a:r>
            <a:r>
              <a:rPr lang="cs-CZ" dirty="0"/>
              <a:t> E. Působením enzymů lipoproteinové </a:t>
            </a:r>
            <a:r>
              <a:rPr lang="cs-CZ" dirty="0" err="1"/>
              <a:t>lipasy</a:t>
            </a:r>
            <a:r>
              <a:rPr lang="cs-CZ" dirty="0"/>
              <a:t> a </a:t>
            </a:r>
            <a:r>
              <a:rPr lang="cs-CZ" dirty="0" err="1"/>
              <a:t>lecitin:cholesterol</a:t>
            </a:r>
            <a:r>
              <a:rPr lang="cs-CZ" dirty="0"/>
              <a:t> </a:t>
            </a:r>
            <a:r>
              <a:rPr lang="cs-CZ" dirty="0" err="1"/>
              <a:t>acyltransferasy</a:t>
            </a:r>
            <a:r>
              <a:rPr lang="cs-CZ" dirty="0"/>
              <a:t> (LCAT) je částice VLDL metabolizována na IDL, která má méně TAG a </a:t>
            </a:r>
            <a:r>
              <a:rPr lang="cs-CZ" dirty="0" err="1"/>
              <a:t>apo</a:t>
            </a:r>
            <a:r>
              <a:rPr lang="cs-CZ" dirty="0"/>
              <a:t> C, více esterů cholesterolu a </a:t>
            </a:r>
            <a:r>
              <a:rPr lang="cs-CZ" dirty="0" err="1"/>
              <a:t>apo</a:t>
            </a:r>
            <a:r>
              <a:rPr lang="cs-CZ" dirty="0"/>
              <a:t> E (důležitý pro transport esterů cholesterolu mezi jednotlivými lipoproteinovými třídami). Lipoprotein IDL je v další fázi </a:t>
            </a:r>
            <a:r>
              <a:rPr lang="cs-CZ" dirty="0" err="1"/>
              <a:t>katabolizován</a:t>
            </a:r>
            <a:r>
              <a:rPr lang="cs-CZ" dirty="0"/>
              <a:t> na LDL za účasti jaterní (triglyceridové) </a:t>
            </a:r>
            <a:r>
              <a:rPr lang="cs-CZ" dirty="0" err="1"/>
              <a:t>lipasy</a:t>
            </a:r>
            <a:r>
              <a:rPr lang="cs-CZ" dirty="0"/>
              <a:t> a LCAT, který je konečným produktem metabolismu VLDL.</a:t>
            </a:r>
          </a:p>
          <a:p>
            <a:r>
              <a:rPr lang="cs-CZ" b="1" dirty="0"/>
              <a:t>Lipoprotein LDL</a:t>
            </a:r>
            <a:r>
              <a:rPr lang="cs-CZ" dirty="0"/>
              <a:t> transportuje v plazmě přibližně 70% celkového cholesterolu, jeho hlavní proteinovou složkou je </a:t>
            </a:r>
            <a:r>
              <a:rPr lang="cs-CZ" dirty="0" err="1"/>
              <a:t>apo</a:t>
            </a:r>
            <a:r>
              <a:rPr lang="cs-CZ" dirty="0"/>
              <a:t> B100.  Odbourávání LDL, a tím i regulace metabolismu cholesterolu, probíhá v periferních tkáních za účasti specifických LDL-receptorů.</a:t>
            </a:r>
          </a:p>
          <a:p>
            <a:r>
              <a:rPr lang="cs-CZ" b="1" dirty="0"/>
              <a:t>Lipoproteiny HDL</a:t>
            </a:r>
            <a:r>
              <a:rPr lang="cs-CZ" dirty="0"/>
              <a:t> jsou syntetizovány převážně v           jako primární HDL částice diskovitého tvaru. Dalším zdrojem jsou zbytky membrán                      a VLDL. Jejich hlavní funkcí je transport cholesterolu z periferních tkání zpět do          , kde dochází k jeho eliminaci. Hlavní proteinovou složkou je </a:t>
            </a:r>
            <a:r>
              <a:rPr lang="cs-CZ" dirty="0" err="1"/>
              <a:t>apo</a:t>
            </a:r>
            <a:r>
              <a:rPr lang="cs-CZ" dirty="0"/>
              <a:t> AI. Lipoproteiny HDL nemají afinitu k LDL-receptorům.</a:t>
            </a:r>
          </a:p>
          <a:p>
            <a:endParaRPr lang="cs-CZ" dirty="0"/>
          </a:p>
          <a:p>
            <a:r>
              <a:rPr lang="cs-CZ" b="1" dirty="0"/>
              <a:t>Pokud dojde v této složité metabolické kaskádě k poruše rovnováhy, hovoříme o tzv. </a:t>
            </a:r>
            <a:r>
              <a:rPr lang="cs-CZ" b="1" dirty="0" err="1"/>
              <a:t>dyslipidemii</a:t>
            </a:r>
            <a:r>
              <a:rPr lang="cs-CZ" b="1" dirty="0"/>
              <a:t> (</a:t>
            </a:r>
            <a:r>
              <a:rPr lang="cs-CZ" b="1" dirty="0" err="1"/>
              <a:t>dyslipoproteinemii</a:t>
            </a:r>
            <a:r>
              <a:rPr lang="cs-CZ" b="1" dirty="0"/>
              <a:t>), která představuje závažné metabolické onemocnění.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9389" y="6096000"/>
            <a:ext cx="7571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https://is.muni.cz/el/pharm/podzim2019/FDFPB_FAF/um/5_lipidy_1.pdf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40" y="395417"/>
            <a:ext cx="527529" cy="4978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215" y="1111303"/>
            <a:ext cx="467390" cy="44108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416" y="4288636"/>
            <a:ext cx="335584" cy="31669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93" y="4276527"/>
            <a:ext cx="362410" cy="34201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712" y="4283555"/>
            <a:ext cx="366639" cy="34600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468" y="3955987"/>
            <a:ext cx="473728" cy="34273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620" y="4553464"/>
            <a:ext cx="437241" cy="31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032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Lipoprotein Vectors &amp; Illustrations for Free Download | Freep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940"/>
            <a:ext cx="9829799" cy="67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39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142" y="1066867"/>
            <a:ext cx="579531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Cholesterol </a:t>
            </a:r>
          </a:p>
          <a:p>
            <a:pPr lvl="1"/>
            <a:r>
              <a:rPr lang="cs-CZ" dirty="0"/>
              <a:t>v potravě je převážně ve </a:t>
            </a:r>
            <a:r>
              <a:rPr lang="cs-CZ" b="1" dirty="0"/>
              <a:t>volné</a:t>
            </a:r>
            <a:r>
              <a:rPr lang="cs-CZ" dirty="0"/>
              <a:t> formě, </a:t>
            </a:r>
          </a:p>
          <a:p>
            <a:pPr lvl="1"/>
            <a:r>
              <a:rPr lang="cs-CZ" b="1" dirty="0"/>
              <a:t>esterifikovaný</a:t>
            </a:r>
            <a:r>
              <a:rPr lang="cs-CZ" dirty="0"/>
              <a:t> je ve střevě rychle štěpen pankreatickou </a:t>
            </a:r>
            <a:r>
              <a:rPr lang="cs-CZ" dirty="0" err="1"/>
              <a:t>cholesterolesterasou</a:t>
            </a:r>
            <a:r>
              <a:rPr lang="cs-CZ" dirty="0"/>
              <a:t> na volný cholesterol a volné MK. </a:t>
            </a:r>
          </a:p>
          <a:p>
            <a:pPr lvl="1"/>
            <a:r>
              <a:rPr lang="cs-CZ" dirty="0"/>
              <a:t>Volný cholesterol se vstřebává do </a:t>
            </a:r>
            <a:r>
              <a:rPr lang="cs-CZ" b="1" dirty="0" err="1"/>
              <a:t>enterocytu</a:t>
            </a:r>
            <a:r>
              <a:rPr lang="cs-CZ" dirty="0"/>
              <a:t> , kde je opět z velké části esterifikován a stává se součástí </a:t>
            </a:r>
            <a:r>
              <a:rPr lang="cs-CZ" b="1" dirty="0" err="1"/>
              <a:t>chylomiker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Fosfolipidy  </a:t>
            </a:r>
          </a:p>
          <a:p>
            <a:pPr lvl="1"/>
            <a:r>
              <a:rPr lang="cs-CZ" dirty="0"/>
              <a:t>v tenkém střevě hydrolyzovány působením pankreatické </a:t>
            </a:r>
            <a:r>
              <a:rPr lang="cs-CZ" dirty="0" err="1"/>
              <a:t>fosfolipasy</a:t>
            </a:r>
            <a:r>
              <a:rPr lang="cs-CZ" dirty="0"/>
              <a:t> A2, která odštěpuje mastnou kyselinu z C2 fosfolipidu za vzniku </a:t>
            </a:r>
            <a:r>
              <a:rPr lang="cs-CZ" dirty="0" err="1"/>
              <a:t>lysofosfolipidu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Chylomicrons are associated with(a) Digestion of fats(b) Absorption of  fats(c) Digestion of proteins (d) Absorption of protei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620" y="1061124"/>
            <a:ext cx="5885861" cy="490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71272" y="6240379"/>
            <a:ext cx="53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Esterifikace je reakce alkoholu a organické nebo anorganické kyslíkaté kyseliny, při které vzniká ester.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211859" y="185351"/>
            <a:ext cx="638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Cholesterol a fosfolipidy</a:t>
            </a:r>
          </a:p>
        </p:txBody>
      </p:sp>
    </p:spTree>
    <p:extLst>
      <p:ext uri="{BB962C8B-B14F-4D97-AF65-F5344CB8AC3E}">
        <p14:creationId xmlns:p14="http://schemas.microsoft.com/office/powerpoint/2010/main" val="4052254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8032" y="158649"/>
            <a:ext cx="10515600" cy="102142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Stanovení cholesterolu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6645" y="1484211"/>
            <a:ext cx="11818374" cy="5032375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Cholesterol je v plazmě/séru </a:t>
            </a:r>
          </a:p>
          <a:p>
            <a:pPr lvl="1"/>
            <a:r>
              <a:rPr lang="cs-CZ" dirty="0"/>
              <a:t>ze 2/3 transportován jako součást LDL (</a:t>
            </a:r>
            <a:r>
              <a:rPr lang="cs-CZ" dirty="0" err="1"/>
              <a:t>aterogenní</a:t>
            </a:r>
            <a:r>
              <a:rPr lang="cs-CZ" dirty="0"/>
              <a:t> částice), </a:t>
            </a:r>
          </a:p>
          <a:p>
            <a:pPr lvl="1"/>
            <a:r>
              <a:rPr lang="cs-CZ" dirty="0"/>
              <a:t>asi 1/3 je vázaná na HDL (</a:t>
            </a:r>
            <a:r>
              <a:rPr lang="cs-CZ" dirty="0" err="1"/>
              <a:t>neaterogenní</a:t>
            </a:r>
            <a:r>
              <a:rPr lang="cs-CZ" dirty="0"/>
              <a:t> částice).</a:t>
            </a:r>
          </a:p>
          <a:p>
            <a:r>
              <a:rPr lang="cs-CZ" dirty="0"/>
              <a:t>Celkový cholesterol se v plazmě nachází ve dvou formách a to jako </a:t>
            </a:r>
          </a:p>
          <a:p>
            <a:pPr lvl="1"/>
            <a:r>
              <a:rPr lang="cs-CZ" dirty="0"/>
              <a:t>cholesterol volný (FC) - 30%  a </a:t>
            </a:r>
          </a:p>
          <a:p>
            <a:pPr lvl="1"/>
            <a:r>
              <a:rPr lang="cs-CZ" dirty="0"/>
              <a:t>cholesterol esterifikovaný (CE) -70%.</a:t>
            </a:r>
          </a:p>
          <a:p>
            <a:pPr marL="0" indent="0">
              <a:buNone/>
            </a:pPr>
            <a:r>
              <a:rPr lang="cs-CZ" dirty="0"/>
              <a:t>Toto je nutné brát v úvahu při jeho stanovení. </a:t>
            </a:r>
          </a:p>
          <a:p>
            <a:pPr marL="0" indent="0">
              <a:buNone/>
            </a:pPr>
            <a:r>
              <a:rPr lang="cs-CZ" dirty="0"/>
              <a:t>Nejčastěji se používá spektrofotometrická enzymová metoda. </a:t>
            </a: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Princip metody: CE jsou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cholesterolesterasou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hydrolyzovány na FC a volnou MK, FC se dále oxiduje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cholesteroloxidasou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na cholest-4-en-3-on a peroxid vodíku, jehož koncentrace se po reakci s indikátorem stanovuje.</a:t>
            </a:r>
          </a:p>
          <a:p>
            <a:pPr marL="0" indent="0"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Princip stanovení HDL-cholesterolu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(HDL-C): lipoprotein HDL se od ostatních lipoproteinových částic separuje vysrážením lipoproteinů obsahujících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apo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B, další postup je stejný jako u celkového cholesterolu.</a:t>
            </a:r>
          </a:p>
          <a:p>
            <a:pPr marL="0" indent="0">
              <a:buNone/>
            </a:pPr>
            <a:endParaRPr lang="cs-CZ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Koncentrace LDL-cholesterolu (LDL-C) se obvykle určuje výpočtem podle 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Friedewaldovy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 rovnice: LDL –C (</a:t>
            </a:r>
            <a:r>
              <a:rPr lang="cs-CZ" dirty="0" err="1">
                <a:solidFill>
                  <a:schemeClr val="bg2">
                    <a:lumMod val="50000"/>
                  </a:schemeClr>
                </a:solidFill>
              </a:rPr>
              <a:t>mmol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/l) = celkový cholesterol - TAG*0,4537 - HDL-C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295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23" y="148815"/>
            <a:ext cx="120248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FF0000"/>
                </a:solidFill>
              </a:rPr>
              <a:t>Které parametry patří do základního lipidového souboru?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Biochemická</a:t>
            </a:r>
            <a:r>
              <a:rPr lang="cs-CZ" dirty="0"/>
              <a:t> vyšetření lipidových parametrů plazmy/séra jsou zaměřená na stanovení rizikových faktorů rozvoje aterosklerózy a diagnostiku lipoproteinových poruch. Na základě stanovení koncentrací </a:t>
            </a:r>
            <a:r>
              <a:rPr lang="cs-CZ" b="1" dirty="0" err="1"/>
              <a:t>triacylglycerolů</a:t>
            </a:r>
            <a:r>
              <a:rPr lang="cs-CZ" b="1" dirty="0"/>
              <a:t> a cholesterolu </a:t>
            </a:r>
            <a:r>
              <a:rPr lang="cs-CZ" dirty="0"/>
              <a:t>klasifikujeme tři typy </a:t>
            </a:r>
            <a:r>
              <a:rPr lang="cs-CZ" dirty="0" err="1"/>
              <a:t>hyperlipoproteinémií</a:t>
            </a:r>
            <a:r>
              <a:rPr lang="cs-CZ" dirty="0"/>
              <a:t>:</a:t>
            </a:r>
          </a:p>
          <a:p>
            <a:pPr lvl="1"/>
            <a:r>
              <a:rPr lang="cs-CZ" b="1" dirty="0" err="1"/>
              <a:t>hypercholesterolémie</a:t>
            </a:r>
            <a:r>
              <a:rPr lang="cs-CZ" b="1" dirty="0"/>
              <a:t> </a:t>
            </a:r>
            <a:r>
              <a:rPr lang="cs-CZ" dirty="0"/>
              <a:t>(izolované zvýšení celkového cholesterolu, převážně na vrub LDL) - stanovení koncentrace celkového cholesterolu (volný + esterifikovaný)</a:t>
            </a:r>
          </a:p>
          <a:p>
            <a:pPr lvl="1"/>
            <a:r>
              <a:rPr lang="cs-CZ" b="1" dirty="0"/>
              <a:t>kombinovaná </a:t>
            </a:r>
            <a:r>
              <a:rPr lang="cs-CZ" b="1" dirty="0" err="1"/>
              <a:t>hyperlipidémie</a:t>
            </a:r>
            <a:r>
              <a:rPr lang="cs-CZ" b="1" dirty="0"/>
              <a:t> </a:t>
            </a:r>
            <a:r>
              <a:rPr lang="cs-CZ" dirty="0"/>
              <a:t>(současné zvýšení cholesterolu i TAG)</a:t>
            </a:r>
          </a:p>
          <a:p>
            <a:pPr lvl="1"/>
            <a:r>
              <a:rPr lang="cs-CZ" b="1" dirty="0" err="1"/>
              <a:t>hypertriglyceridémie</a:t>
            </a:r>
            <a:r>
              <a:rPr lang="cs-CZ" b="1" dirty="0"/>
              <a:t> </a:t>
            </a:r>
            <a:r>
              <a:rPr lang="cs-CZ" dirty="0"/>
              <a:t>(izolované zvýšení TAG v kombinaci s normálním cholesterolem).</a:t>
            </a:r>
          </a:p>
          <a:p>
            <a:r>
              <a:rPr lang="cs-CZ" dirty="0"/>
              <a:t>Pro posouzení rizika aterosklerózy se používá výpočet </a:t>
            </a:r>
            <a:r>
              <a:rPr lang="cs-CZ" b="1" dirty="0" err="1"/>
              <a:t>aterogenního</a:t>
            </a:r>
            <a:r>
              <a:rPr lang="cs-CZ" b="1" dirty="0"/>
              <a:t> indexu </a:t>
            </a:r>
            <a:r>
              <a:rPr lang="cs-CZ" dirty="0"/>
              <a:t>(AI), předvídá </a:t>
            </a:r>
            <a:r>
              <a:rPr lang="cs-CZ" dirty="0" err="1"/>
              <a:t>aterogenní</a:t>
            </a:r>
            <a:r>
              <a:rPr lang="cs-CZ" dirty="0"/>
              <a:t> riziko</a:t>
            </a:r>
          </a:p>
          <a:p>
            <a:pPr lvl="1"/>
            <a:r>
              <a:rPr lang="cs-CZ" dirty="0"/>
              <a:t>hodnocení: nízké riziko &lt; 0,11 </a:t>
            </a:r>
          </a:p>
          <a:p>
            <a:pPr lvl="1"/>
            <a:r>
              <a:rPr lang="cs-CZ" dirty="0"/>
              <a:t>střední riziko: 0,11-0,21</a:t>
            </a:r>
          </a:p>
          <a:p>
            <a:pPr lvl="1"/>
            <a:r>
              <a:rPr lang="cs-CZ" dirty="0"/>
              <a:t>zvýšené riziko: &gt; 0,21</a:t>
            </a:r>
          </a:p>
          <a:p>
            <a:r>
              <a:rPr lang="cs-CZ" dirty="0"/>
              <a:t>Před odběrem krve na analýzu lipidů </a:t>
            </a:r>
          </a:p>
          <a:p>
            <a:pPr lvl="1"/>
            <a:r>
              <a:rPr lang="cs-CZ" dirty="0"/>
              <a:t>dodržet standardní podmínky</a:t>
            </a:r>
          </a:p>
          <a:p>
            <a:pPr lvl="1"/>
            <a:r>
              <a:rPr lang="cs-CZ" b="1" dirty="0"/>
              <a:t>2</a:t>
            </a:r>
            <a:r>
              <a:rPr lang="cs-CZ" dirty="0"/>
              <a:t> dny před odběrem nepít alkohol, který zvyšuje TAG.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284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23" y="148815"/>
            <a:ext cx="1202485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0070C0"/>
                </a:solidFill>
              </a:rPr>
              <a:t>87.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Které parametry patří do základního lipidového souboru?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B……….</a:t>
            </a:r>
            <a:r>
              <a:rPr lang="cs-CZ" dirty="0"/>
              <a:t> vyšetření lipidových parametrů plazmy/séra jsou zaměřená na stanovení rizikových faktorů rozvoje aterosklerózy a diagnostiku lipoproteinových poruch. Na základě stanovení koncentrací </a:t>
            </a:r>
            <a:r>
              <a:rPr lang="cs-CZ" b="1" dirty="0">
                <a:solidFill>
                  <a:srgbClr val="0070C0"/>
                </a:solidFill>
              </a:rPr>
              <a:t>t……………</a:t>
            </a:r>
            <a:r>
              <a:rPr lang="cs-CZ" b="1" dirty="0"/>
              <a:t>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ch………. </a:t>
            </a:r>
            <a:r>
              <a:rPr lang="cs-CZ" dirty="0"/>
              <a:t>klasifikujeme </a:t>
            </a:r>
          </a:p>
          <a:p>
            <a:r>
              <a:rPr lang="cs-CZ" dirty="0"/>
              <a:t>3 typy </a:t>
            </a:r>
            <a:r>
              <a:rPr lang="cs-CZ" dirty="0" err="1"/>
              <a:t>hyperlipoproteinémií</a:t>
            </a:r>
            <a:endParaRPr lang="cs-CZ" dirty="0"/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h……………….</a:t>
            </a:r>
            <a:r>
              <a:rPr lang="cs-CZ" b="1" dirty="0"/>
              <a:t> </a:t>
            </a:r>
            <a:r>
              <a:rPr lang="cs-CZ" dirty="0"/>
              <a:t>izolované zvýšení celkového cholesterolu, převážně na vrub LDL) - stanovení koncentrace celkového cholesterolu (volný + esterifikovaný)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k……….. h………….</a:t>
            </a:r>
            <a:r>
              <a:rPr lang="cs-CZ" b="1" dirty="0"/>
              <a:t> </a:t>
            </a:r>
            <a:r>
              <a:rPr lang="cs-CZ" dirty="0"/>
              <a:t>současné zvýšení cholesterolu i TAG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h……………….</a:t>
            </a:r>
            <a:r>
              <a:rPr lang="cs-CZ" b="1" dirty="0"/>
              <a:t> </a:t>
            </a:r>
            <a:r>
              <a:rPr lang="cs-CZ" dirty="0"/>
              <a:t>izolované zvýšení TAG v kombinaci s normálním cholesterolem.</a:t>
            </a:r>
          </a:p>
          <a:p>
            <a:r>
              <a:rPr lang="cs-CZ" dirty="0"/>
              <a:t>Pro posouzení rizika aterosklerózy se používá výpočet </a:t>
            </a:r>
            <a:r>
              <a:rPr lang="cs-CZ" b="1" dirty="0">
                <a:solidFill>
                  <a:srgbClr val="0070C0"/>
                </a:solidFill>
              </a:rPr>
              <a:t>a……….. i….. </a:t>
            </a:r>
            <a:r>
              <a:rPr lang="cs-CZ" dirty="0"/>
              <a:t>(AI), předvídá </a:t>
            </a:r>
            <a:r>
              <a:rPr lang="cs-CZ" dirty="0" err="1"/>
              <a:t>aterogenní</a:t>
            </a:r>
            <a:r>
              <a:rPr lang="cs-CZ" dirty="0"/>
              <a:t> riziko</a:t>
            </a:r>
          </a:p>
          <a:p>
            <a:pPr lvl="1"/>
            <a:r>
              <a:rPr lang="cs-CZ" dirty="0"/>
              <a:t>hodnocení: nízké riziko &lt; 0,11 </a:t>
            </a:r>
          </a:p>
          <a:p>
            <a:pPr lvl="1"/>
            <a:r>
              <a:rPr lang="cs-CZ" dirty="0"/>
              <a:t>střední riziko: 0,11-0,21</a:t>
            </a:r>
          </a:p>
          <a:p>
            <a:pPr lvl="1"/>
            <a:r>
              <a:rPr lang="cs-CZ" dirty="0"/>
              <a:t>zvýšené riziko: &gt; 0,21</a:t>
            </a:r>
          </a:p>
          <a:p>
            <a:r>
              <a:rPr lang="cs-CZ" dirty="0"/>
              <a:t>Před odběrem krve na analýzu lipidů </a:t>
            </a:r>
          </a:p>
          <a:p>
            <a:pPr lvl="1"/>
            <a:r>
              <a:rPr lang="cs-CZ" dirty="0"/>
              <a:t>dodržet standardní podmínky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.</a:t>
            </a:r>
            <a:r>
              <a:rPr lang="cs-CZ" dirty="0"/>
              <a:t> dny před odběrem nepít alkohol, který zvyšuje TAG.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447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155" y="365125"/>
            <a:ext cx="120838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Základní používané testy  lipidového souboru a 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orientační fyziologické rozmezí u dospělých osob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      stanovení koncentrace </a:t>
            </a:r>
            <a:r>
              <a:rPr lang="cs-CZ" b="1" dirty="0"/>
              <a:t>TAG (0,68-1,69 </a:t>
            </a:r>
            <a:r>
              <a:rPr lang="cs-CZ" b="1" dirty="0" err="1"/>
              <a:t>mmol</a:t>
            </a:r>
            <a:r>
              <a:rPr lang="cs-CZ" b="1" dirty="0"/>
              <a:t>/l)</a:t>
            </a:r>
          </a:p>
          <a:p>
            <a:r>
              <a:rPr lang="cs-CZ" dirty="0"/>
              <a:t>      stanovení koncentrace </a:t>
            </a:r>
            <a:r>
              <a:rPr lang="cs-CZ" b="1" dirty="0"/>
              <a:t>C-cholesterolu (3,1-5,8 </a:t>
            </a:r>
            <a:r>
              <a:rPr lang="cs-CZ" b="1" dirty="0" err="1"/>
              <a:t>mmol</a:t>
            </a:r>
            <a:r>
              <a:rPr lang="cs-CZ" b="1" dirty="0"/>
              <a:t>/l)</a:t>
            </a:r>
          </a:p>
          <a:p>
            <a:r>
              <a:rPr lang="cs-CZ" dirty="0"/>
              <a:t>      stanovení koncentrace </a:t>
            </a:r>
            <a:r>
              <a:rPr lang="cs-CZ" b="1" dirty="0"/>
              <a:t>HDL-cholesterolu (1,1-2,3 </a:t>
            </a:r>
            <a:r>
              <a:rPr lang="cs-CZ" b="1" dirty="0" err="1"/>
              <a:t>mmol</a:t>
            </a:r>
            <a:r>
              <a:rPr lang="cs-CZ" b="1" dirty="0"/>
              <a:t>/l)</a:t>
            </a:r>
          </a:p>
          <a:p>
            <a:r>
              <a:rPr lang="cs-CZ" dirty="0"/>
              <a:t>      stanovení koncentrace </a:t>
            </a:r>
            <a:r>
              <a:rPr lang="cs-CZ" b="1" dirty="0"/>
              <a:t>LDL-cholesterolu (2,2-4,5 </a:t>
            </a:r>
            <a:r>
              <a:rPr lang="cs-CZ" b="1" dirty="0" err="1"/>
              <a:t>mmol</a:t>
            </a:r>
            <a:r>
              <a:rPr lang="cs-CZ" b="1" dirty="0"/>
              <a:t>/l)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Doplňkové testy</a:t>
            </a:r>
          </a:p>
          <a:p>
            <a:r>
              <a:rPr lang="cs-CZ" dirty="0"/>
              <a:t>     stanovení koncentrace lipoproteinu a - </a:t>
            </a:r>
            <a:r>
              <a:rPr lang="cs-CZ" dirty="0" err="1"/>
              <a:t>Lp</a:t>
            </a:r>
            <a:r>
              <a:rPr lang="cs-CZ" dirty="0"/>
              <a:t>(a)</a:t>
            </a:r>
          </a:p>
          <a:p>
            <a:r>
              <a:rPr lang="cs-CZ" dirty="0"/>
              <a:t>     stanovení koncentrace </a:t>
            </a:r>
            <a:r>
              <a:rPr lang="cs-CZ" dirty="0" err="1"/>
              <a:t>Apo</a:t>
            </a:r>
            <a:r>
              <a:rPr lang="cs-CZ" dirty="0"/>
              <a:t> B (hlavní složka VLDL a LDL)</a:t>
            </a:r>
          </a:p>
          <a:p>
            <a:r>
              <a:rPr lang="cs-CZ" dirty="0"/>
              <a:t>     stanovení koncentrace </a:t>
            </a:r>
            <a:r>
              <a:rPr lang="cs-CZ" dirty="0" err="1"/>
              <a:t>Apo</a:t>
            </a:r>
            <a:r>
              <a:rPr lang="cs-CZ" dirty="0"/>
              <a:t> AI (hlavní složka HDL)</a:t>
            </a:r>
          </a:p>
          <a:p>
            <a:r>
              <a:rPr lang="cs-CZ" dirty="0"/>
              <a:t>     ELFO lipoproteinů (pouze pro </a:t>
            </a:r>
            <a:r>
              <a:rPr lang="cs-CZ" dirty="0" err="1"/>
              <a:t>dif</a:t>
            </a:r>
            <a:r>
              <a:rPr lang="cs-CZ" dirty="0"/>
              <a:t>. dg.)</a:t>
            </a:r>
          </a:p>
        </p:txBody>
      </p:sp>
    </p:spTree>
    <p:extLst>
      <p:ext uri="{BB962C8B-B14F-4D97-AF65-F5344CB8AC3E}">
        <p14:creationId xmlns:p14="http://schemas.microsoft.com/office/powerpoint/2010/main" val="2478114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82. Uveďte lipidové spektrum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                                 název                                hodnota norma</a:t>
            </a:r>
          </a:p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6790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82. Uveďte lipidové spektrum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                                                  název                                hodnota norma</a:t>
            </a:r>
          </a:p>
          <a:p>
            <a:r>
              <a:rPr lang="cs-CZ" dirty="0"/>
              <a:t>1.TAG</a:t>
            </a:r>
          </a:p>
          <a:p>
            <a:r>
              <a:rPr lang="cs-CZ" dirty="0"/>
              <a:t>2. celkový cholesterol</a:t>
            </a:r>
          </a:p>
          <a:p>
            <a:r>
              <a:rPr lang="cs-CZ" dirty="0"/>
              <a:t>3. HDL</a:t>
            </a:r>
          </a:p>
          <a:p>
            <a:r>
              <a:rPr lang="cs-CZ" dirty="0"/>
              <a:t>4. LDL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143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676" y="365125"/>
            <a:ext cx="12016946" cy="1325563"/>
          </a:xfrm>
        </p:spPr>
        <p:txBody>
          <a:bodyPr>
            <a:normAutofit/>
          </a:bodyPr>
          <a:lstStyle/>
          <a:p>
            <a:r>
              <a:rPr lang="cs-CZ" sz="4000" b="1" dirty="0" err="1">
                <a:solidFill>
                  <a:srgbClr val="FF0000"/>
                </a:solidFill>
              </a:rPr>
              <a:t>Hyperlipoproteinémie</a:t>
            </a:r>
            <a:r>
              <a:rPr lang="cs-CZ" sz="4000" b="1" dirty="0">
                <a:solidFill>
                  <a:srgbClr val="FF0000"/>
                </a:solidFill>
              </a:rPr>
              <a:t> – metabolické onemocnění (</a:t>
            </a:r>
            <a:r>
              <a:rPr lang="cs-CZ" sz="4000" b="1" dirty="0" err="1">
                <a:solidFill>
                  <a:srgbClr val="FF0000"/>
                </a:solidFill>
              </a:rPr>
              <a:t>dyslipidemie</a:t>
            </a:r>
            <a:r>
              <a:rPr lang="cs-CZ" sz="4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626" y="1825625"/>
            <a:ext cx="11680722" cy="435133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zvýšené koncentrace lipidů či lipoproteinů cirkulujících v plazmě </a:t>
            </a:r>
          </a:p>
          <a:p>
            <a:pPr lvl="1"/>
            <a:r>
              <a:rPr lang="cs-CZ" dirty="0"/>
              <a:t>Zvýšená syntéza</a:t>
            </a:r>
          </a:p>
          <a:p>
            <a:pPr lvl="1"/>
            <a:r>
              <a:rPr lang="cs-CZ" dirty="0"/>
              <a:t>Snížené odbourávání</a:t>
            </a:r>
          </a:p>
          <a:p>
            <a:pPr lvl="1"/>
            <a:r>
              <a:rPr lang="cs-CZ" dirty="0"/>
              <a:t>Snížení některých molekul (HDL)</a:t>
            </a:r>
          </a:p>
          <a:p>
            <a:r>
              <a:rPr lang="cs-CZ" dirty="0"/>
              <a:t>dochází k nadměrnému ukládání lipidů v cévních stěnách a tkáních.</a:t>
            </a:r>
          </a:p>
          <a:p>
            <a:pPr lvl="0"/>
            <a:r>
              <a:rPr lang="cs-CZ" dirty="0"/>
              <a:t>V 60. letech minulého století formuloval </a:t>
            </a:r>
            <a:r>
              <a:rPr lang="cs-CZ" dirty="0" err="1"/>
              <a:t>Frederickson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5 typů </a:t>
            </a:r>
            <a:r>
              <a:rPr lang="cs-CZ" dirty="0" err="1"/>
              <a:t>hyperlipidemií</a:t>
            </a:r>
            <a:r>
              <a:rPr lang="cs-CZ" dirty="0"/>
              <a:t>, které charakterizoval obsahem jednotlivých lipidů a </a:t>
            </a:r>
            <a:r>
              <a:rPr lang="cs-CZ" dirty="0" err="1"/>
              <a:t>apolipoproteinů</a:t>
            </a:r>
            <a:r>
              <a:rPr lang="cs-CZ" dirty="0"/>
              <a:t> v séru a přítomností                    . Tyto tzv. </a:t>
            </a:r>
            <a:r>
              <a:rPr lang="cs-CZ" dirty="0" err="1"/>
              <a:t>Fredericksonovy</a:t>
            </a:r>
            <a:r>
              <a:rPr lang="cs-CZ" dirty="0"/>
              <a:t> typy I-V byly </a:t>
            </a:r>
            <a:r>
              <a:rPr lang="cs-CZ" b="1" dirty="0"/>
              <a:t>původně považovány za genotypy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V průběhu času však bylo zjištěno, že </a:t>
            </a:r>
            <a:r>
              <a:rPr lang="cs-CZ" b="1" dirty="0"/>
              <a:t>některé typy mohou přecházet v jiné</a:t>
            </a:r>
            <a:r>
              <a:rPr lang="cs-CZ" dirty="0"/>
              <a:t>, ať už důsledkem příznivého působení léčby či naopak zhoršení choroby, a jedná se tedy jen o fenotypy.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253" y="2066256"/>
            <a:ext cx="1547227" cy="154722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149" y="4197396"/>
            <a:ext cx="527529" cy="4978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678" y="4197396"/>
            <a:ext cx="527529" cy="4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Mastné kyseliny (MK)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72030"/>
            <a:ext cx="7743150" cy="5196631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/>
              <a:t>MK</a:t>
            </a:r>
            <a:r>
              <a:rPr lang="cs-CZ" dirty="0"/>
              <a:t> jsou karboxylové kyseliny s lineárním řetězcem</a:t>
            </a:r>
          </a:p>
          <a:p>
            <a:r>
              <a:rPr lang="cs-CZ" dirty="0"/>
              <a:t>jejich obecný vzorec je R-CO-OH, </a:t>
            </a:r>
          </a:p>
          <a:p>
            <a:r>
              <a:rPr lang="cs-CZ" dirty="0"/>
              <a:t>schematické označení </a:t>
            </a:r>
            <a:r>
              <a:rPr lang="cs-CZ" dirty="0" err="1"/>
              <a:t>CN:p</a:t>
            </a:r>
            <a:r>
              <a:rPr lang="cs-CZ" dirty="0"/>
              <a:t>, kde CN je celkový počet atomů C v molekule a p počet dvojných vazeb. </a:t>
            </a:r>
          </a:p>
          <a:p>
            <a:r>
              <a:rPr lang="cs-CZ" dirty="0"/>
              <a:t>U člověka mají MK prakticky vždy </a:t>
            </a:r>
            <a:r>
              <a:rPr lang="cs-CZ" b="1" dirty="0"/>
              <a:t>sudý počet atomů C </a:t>
            </a:r>
            <a:r>
              <a:rPr lang="cs-CZ" dirty="0"/>
              <a:t>(2 - 30) a počet dvojných vazeb může být 0 - 6. Podle jejich počtu rozlišujeme </a:t>
            </a:r>
          </a:p>
          <a:p>
            <a:r>
              <a:rPr lang="cs-CZ" b="1" dirty="0"/>
              <a:t>nasycené</a:t>
            </a:r>
            <a:r>
              <a:rPr lang="cs-CZ" dirty="0"/>
              <a:t> (žádná dvojná vazba),</a:t>
            </a:r>
          </a:p>
          <a:p>
            <a:r>
              <a:rPr lang="cs-CZ" b="1" dirty="0" err="1"/>
              <a:t>mononenasycené</a:t>
            </a:r>
            <a:r>
              <a:rPr lang="cs-CZ" dirty="0"/>
              <a:t> (1 dvojná vazba) a</a:t>
            </a:r>
          </a:p>
          <a:p>
            <a:r>
              <a:rPr lang="cs-CZ" b="1" dirty="0" err="1"/>
              <a:t>vícenenasycené</a:t>
            </a:r>
            <a:r>
              <a:rPr lang="cs-CZ" dirty="0"/>
              <a:t> (polynenasycené; 2 - 6 dvojných vazeb) mastné kyseliny. </a:t>
            </a:r>
          </a:p>
          <a:p>
            <a:r>
              <a:rPr lang="cs-CZ" dirty="0"/>
              <a:t>Dvojné vazby mají vždy tzv. </a:t>
            </a:r>
            <a:r>
              <a:rPr lang="cs-CZ" dirty="0" err="1"/>
              <a:t>pentadienové</a:t>
            </a:r>
            <a:r>
              <a:rPr lang="cs-CZ" dirty="0"/>
              <a:t> uspořádání, tj. mezi dvěma dvojnými vazbami jsou vždy 2 jednoduché (-C=C-C-C=C-). </a:t>
            </a:r>
          </a:p>
          <a:p>
            <a:r>
              <a:rPr lang="cs-CZ" dirty="0"/>
              <a:t>Poloha první dvojné vazby od karboxylového konce se označuje symbolem </a:t>
            </a:r>
            <a:r>
              <a:rPr lang="cs-CZ" dirty="0" err="1"/>
              <a:t>Δx</a:t>
            </a:r>
            <a:r>
              <a:rPr lang="cs-CZ" dirty="0"/>
              <a:t>, od metylového konce symbolem n-x nebo </a:t>
            </a:r>
            <a:r>
              <a:rPr lang="cs-CZ" dirty="0" err="1"/>
              <a:t>vx</a:t>
            </a:r>
            <a:r>
              <a:rPr lang="cs-CZ" dirty="0"/>
              <a:t>. </a:t>
            </a:r>
          </a:p>
          <a:p>
            <a:r>
              <a:rPr lang="cs-CZ" dirty="0"/>
              <a:t>Značení n-x je praktičtější, protože kyseliny stejné metabolické řady mají vždy stejnou hodnotu x, zatímco u značení Δ je x rozdílné a to v závislosti na počtu atomů C daných MK. </a:t>
            </a:r>
          </a:p>
          <a:p>
            <a:r>
              <a:rPr lang="cs-CZ" dirty="0"/>
              <a:t>Přehled důležitých MK krevní plazmy je uveden v tabulce.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https://www.dtest.cz/data/images/806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52" y="365125"/>
            <a:ext cx="4657148" cy="640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815388" y="764566"/>
            <a:ext cx="2385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Kyselina máselná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100" name="Picture 4" descr="Kyselina máselná CAS 107-92-6 | 8004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11" y="1027906"/>
            <a:ext cx="1905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66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23" y="365125"/>
            <a:ext cx="12093677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Familiární </a:t>
            </a:r>
            <a:r>
              <a:rPr lang="cs-CZ" b="1" dirty="0" err="1">
                <a:solidFill>
                  <a:srgbClr val="FF0000"/>
                </a:solidFill>
              </a:rPr>
              <a:t>hypercholesterolemie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 (</a:t>
            </a:r>
            <a:r>
              <a:rPr lang="cs-CZ" dirty="0" err="1">
                <a:solidFill>
                  <a:srgbClr val="FF0000"/>
                </a:solidFill>
              </a:rPr>
              <a:t>Fredericksonův</a:t>
            </a:r>
            <a:r>
              <a:rPr lang="cs-CZ" dirty="0">
                <a:solidFill>
                  <a:srgbClr val="FF0000"/>
                </a:solidFill>
              </a:rPr>
              <a:t> typ II)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9083"/>
            <a:ext cx="8983189" cy="4771820"/>
          </a:xfrm>
        </p:spPr>
        <p:txBody>
          <a:bodyPr>
            <a:normAutofit/>
          </a:bodyPr>
          <a:lstStyle/>
          <a:p>
            <a:r>
              <a:rPr lang="cs-CZ" dirty="0"/>
              <a:t>vrozená autozomálně dominantní choroba </a:t>
            </a:r>
          </a:p>
          <a:p>
            <a:r>
              <a:rPr lang="cs-CZ" dirty="0"/>
              <a:t>zvýšené koncentrace cholesterolu a </a:t>
            </a:r>
            <a:r>
              <a:rPr lang="cs-CZ" dirty="0" err="1"/>
              <a:t>apolipoproteinu</a:t>
            </a:r>
            <a:r>
              <a:rPr lang="cs-CZ" dirty="0"/>
              <a:t> B</a:t>
            </a:r>
          </a:p>
          <a:p>
            <a:r>
              <a:rPr lang="cs-CZ" dirty="0" err="1"/>
              <a:t>xantomatozní</a:t>
            </a:r>
            <a:r>
              <a:rPr lang="cs-CZ" dirty="0"/>
              <a:t> leze kůže a šlach, a </a:t>
            </a:r>
          </a:p>
          <a:p>
            <a:r>
              <a:rPr lang="cs-CZ" dirty="0"/>
              <a:t>výskyt předčasné koronární aterosklerózy</a:t>
            </a:r>
          </a:p>
          <a:p>
            <a:r>
              <a:rPr lang="cs-CZ" dirty="0"/>
              <a:t>z patofysiologického hlediska jde o poruchu funkce LDL-receptorů, spojené s rozvojem předčasné aterosklerózy. </a:t>
            </a:r>
          </a:p>
          <a:p>
            <a:r>
              <a:rPr lang="cs-CZ" dirty="0"/>
              <a:t>u homozygotních osob dochází k problémům již ve velmi mladém věku.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189" y="1076104"/>
            <a:ext cx="2667101" cy="195451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3189" y="3359967"/>
            <a:ext cx="2638526" cy="19865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061" y="5553527"/>
            <a:ext cx="4133850" cy="11049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3718" y="5113315"/>
            <a:ext cx="2027945" cy="15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98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240" y="103980"/>
            <a:ext cx="3557604" cy="272770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5806" y="365125"/>
            <a:ext cx="8770375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Familiární </a:t>
            </a:r>
            <a:r>
              <a:rPr lang="cs-CZ" sz="4000" b="1" dirty="0" err="1">
                <a:solidFill>
                  <a:srgbClr val="FF0000"/>
                </a:solidFill>
              </a:rPr>
              <a:t>dysbetalipoproteinemie</a:t>
            </a:r>
            <a:r>
              <a:rPr lang="cs-CZ" b="1" dirty="0">
                <a:solidFill>
                  <a:srgbClr val="FF0000"/>
                </a:solidFill>
              </a:rPr>
              <a:t> 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(</a:t>
            </a:r>
            <a:r>
              <a:rPr lang="cs-CZ" sz="4000" b="1" dirty="0" err="1">
                <a:solidFill>
                  <a:srgbClr val="FF0000"/>
                </a:solidFill>
              </a:rPr>
              <a:t>Fredericksonův</a:t>
            </a:r>
            <a:r>
              <a:rPr lang="cs-CZ" sz="4000" b="1" dirty="0">
                <a:solidFill>
                  <a:srgbClr val="FF0000"/>
                </a:solidFill>
              </a:rPr>
              <a:t> typ III)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4633" y="1825624"/>
            <a:ext cx="11728210" cy="50323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je zřídka se vyskytující dědičné onemocnění, u kterého dochází </a:t>
            </a:r>
          </a:p>
          <a:p>
            <a:r>
              <a:rPr lang="cs-CZ" dirty="0"/>
              <a:t>k </a:t>
            </a:r>
            <a:r>
              <a:rPr lang="cs-CZ" b="1" dirty="0"/>
              <a:t>hromadění atypického lipoproteinu „β-VLDL</a:t>
            </a:r>
            <a:r>
              <a:rPr lang="cs-CZ" dirty="0"/>
              <a:t>“, který má v gravitačním poli vlastnost VLDL, při ELFO se pohybuje v oblasti β. </a:t>
            </a:r>
          </a:p>
          <a:p>
            <a:r>
              <a:rPr lang="cs-CZ" dirty="0"/>
              <a:t>Tyto VLDL částice mají vyšší poměr cholesterol/</a:t>
            </a:r>
            <a:r>
              <a:rPr lang="cs-CZ" dirty="0" err="1"/>
              <a:t>triacylglycerol</a:t>
            </a:r>
            <a:r>
              <a:rPr lang="cs-CZ" dirty="0"/>
              <a:t> než klasické VLDL. </a:t>
            </a:r>
          </a:p>
          <a:p>
            <a:r>
              <a:rPr lang="cs-CZ" dirty="0"/>
              <a:t>V plazmě jsou </a:t>
            </a:r>
            <a:r>
              <a:rPr lang="cs-CZ" b="1" dirty="0"/>
              <a:t>zvýšené koncentrace cholesterolu i TAG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Osoby s tímto postižením mají </a:t>
            </a:r>
          </a:p>
          <a:p>
            <a:r>
              <a:rPr lang="cs-CZ" dirty="0"/>
              <a:t>vysoké riziko předčasné </a:t>
            </a:r>
            <a:r>
              <a:rPr lang="cs-CZ" b="1" dirty="0"/>
              <a:t>aterosklerózy, xantomy, často jsou obézní a mají porušenou glukózovou toleranci. </a:t>
            </a:r>
          </a:p>
          <a:p>
            <a:r>
              <a:rPr lang="cs-CZ" dirty="0"/>
              <a:t>Asi polovina potomků těchto osob má </a:t>
            </a:r>
            <a:r>
              <a:rPr lang="cs-CZ" dirty="0" err="1"/>
              <a:t>hyperlipidemii</a:t>
            </a:r>
            <a:r>
              <a:rPr lang="cs-CZ" dirty="0"/>
              <a:t> a přibližně stejně zastoupený </a:t>
            </a:r>
            <a:r>
              <a:rPr lang="cs-CZ" dirty="0" err="1"/>
              <a:t>Fredericksonův</a:t>
            </a:r>
            <a:r>
              <a:rPr lang="cs-CZ" dirty="0"/>
              <a:t> typ III a IV. </a:t>
            </a:r>
          </a:p>
          <a:p>
            <a:r>
              <a:rPr lang="cs-CZ" dirty="0"/>
              <a:t>Sekundární </a:t>
            </a:r>
            <a:r>
              <a:rPr lang="cs-CZ" dirty="0" err="1"/>
              <a:t>dysbetalipoproteinemie</a:t>
            </a:r>
            <a:r>
              <a:rPr lang="cs-CZ" dirty="0"/>
              <a:t> je často doprovodným příznakem např. u těžkého diabetu nebo </a:t>
            </a:r>
            <a:r>
              <a:rPr lang="cs-CZ" dirty="0" err="1"/>
              <a:t>hypothyreozy</a:t>
            </a:r>
            <a:r>
              <a:rPr lang="cs-CZ" dirty="0"/>
              <a:t>. </a:t>
            </a:r>
          </a:p>
          <a:p>
            <a:r>
              <a:rPr lang="cs-CZ" dirty="0"/>
              <a:t>Poměrně dobře reaguje na </a:t>
            </a:r>
            <a:r>
              <a:rPr lang="cs-CZ" dirty="0" err="1"/>
              <a:t>hypolipidemickou</a:t>
            </a:r>
            <a:r>
              <a:rPr lang="cs-CZ" dirty="0"/>
              <a:t> léčbu, ale typ β-VLDL přetrvává i po snížení koncentrací lipidů na fyziologické hodnoty.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7310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5303" y="365125"/>
            <a:ext cx="11078497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Familiární </a:t>
            </a:r>
            <a:r>
              <a:rPr lang="cs-CZ" sz="4000" b="1" dirty="0" err="1">
                <a:solidFill>
                  <a:srgbClr val="FF0000"/>
                </a:solidFill>
              </a:rPr>
              <a:t>hypertriacylglycerolemie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 (</a:t>
            </a:r>
            <a:r>
              <a:rPr lang="cs-CZ" sz="4000" b="1" dirty="0" err="1">
                <a:solidFill>
                  <a:srgbClr val="FF0000"/>
                </a:solidFill>
              </a:rPr>
              <a:t>Fredericksonův</a:t>
            </a:r>
            <a:r>
              <a:rPr lang="cs-CZ" sz="4000" b="1" dirty="0">
                <a:solidFill>
                  <a:srgbClr val="FF0000"/>
                </a:solidFill>
              </a:rPr>
              <a:t>  typ IV)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dědičné autozomálně dominantní onemocnění, </a:t>
            </a:r>
          </a:p>
          <a:p>
            <a:r>
              <a:rPr lang="cs-CZ" dirty="0"/>
              <a:t>charakteristické </a:t>
            </a:r>
          </a:p>
          <a:p>
            <a:pPr lvl="1"/>
            <a:r>
              <a:rPr lang="cs-CZ" b="1" dirty="0"/>
              <a:t>zvýšenými koncentracemi plazmatických TAG a lipoproteinu VLDL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a normální, nebo </a:t>
            </a:r>
            <a:r>
              <a:rPr lang="cs-CZ" b="1" dirty="0"/>
              <a:t>lehce zvýšenou koncentrací cholesterolu</a:t>
            </a:r>
            <a:r>
              <a:rPr lang="cs-CZ" dirty="0"/>
              <a:t>; </a:t>
            </a:r>
          </a:p>
          <a:p>
            <a:r>
              <a:rPr lang="cs-CZ" dirty="0"/>
              <a:t>v plazmě nejsou přítomna </a:t>
            </a:r>
          </a:p>
          <a:p>
            <a:r>
              <a:rPr lang="cs-CZ" dirty="0"/>
              <a:t>Z patofysiologického hlediska se jedná o </a:t>
            </a:r>
            <a:r>
              <a:rPr lang="cs-CZ" b="1" dirty="0"/>
              <a:t>zvýšenou tvorbu VLDL a/nebo jejich snížené odbourávání.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668" y="3780750"/>
            <a:ext cx="467390" cy="4410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551" y="3780749"/>
            <a:ext cx="467390" cy="4410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434" y="3780748"/>
            <a:ext cx="467390" cy="4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347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4968" y="365125"/>
            <a:ext cx="11058832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Familiární kombinovaná </a:t>
            </a:r>
            <a:r>
              <a:rPr lang="cs-CZ" sz="4000" b="1" dirty="0" err="1">
                <a:solidFill>
                  <a:srgbClr val="FF0000"/>
                </a:solidFill>
              </a:rPr>
              <a:t>hyperlipidemie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 (</a:t>
            </a:r>
            <a:r>
              <a:rPr lang="cs-CZ" sz="4000" b="1" dirty="0" err="1">
                <a:solidFill>
                  <a:srgbClr val="FF0000"/>
                </a:solidFill>
              </a:rPr>
              <a:t>Fredericksonův</a:t>
            </a:r>
            <a:r>
              <a:rPr lang="cs-CZ" sz="4000" b="1" dirty="0">
                <a:solidFill>
                  <a:srgbClr val="FF0000"/>
                </a:solidFill>
              </a:rPr>
              <a:t> typ V)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968" y="1825625"/>
            <a:ext cx="11897032" cy="4909472"/>
          </a:xfrm>
        </p:spPr>
        <p:txBody>
          <a:bodyPr>
            <a:normAutofit/>
          </a:bodyPr>
          <a:lstStyle/>
          <a:p>
            <a:r>
              <a:rPr lang="cs-CZ" dirty="0"/>
              <a:t>se projevuje </a:t>
            </a:r>
            <a:r>
              <a:rPr lang="cs-CZ" b="1" dirty="0"/>
              <a:t>zvýšenými</a:t>
            </a:r>
            <a:r>
              <a:rPr lang="cs-CZ" dirty="0"/>
              <a:t> plazmatickými koncentracemi </a:t>
            </a:r>
            <a:r>
              <a:rPr lang="cs-CZ" b="1" dirty="0"/>
              <a:t>cholesterolu i TAG</a:t>
            </a:r>
          </a:p>
          <a:p>
            <a:r>
              <a:rPr lang="cs-CZ" dirty="0"/>
              <a:t>v důsledku zvýšené produkce a/nebo sníženého odbourávání VLDL, a přítomností                       </a:t>
            </a:r>
          </a:p>
          <a:p>
            <a:r>
              <a:rPr lang="cs-CZ" dirty="0"/>
              <a:t>Koncentrace LDL a HDL cholesterolu jsou normální, event. mohou být i snížené. </a:t>
            </a:r>
          </a:p>
          <a:p>
            <a:r>
              <a:rPr lang="cs-CZ" dirty="0"/>
              <a:t>Forma genetického přenosu není zcela jasná, znám je výskyt atypické </a:t>
            </a:r>
            <a:r>
              <a:rPr lang="cs-CZ" dirty="0" err="1"/>
              <a:t>izoformy</a:t>
            </a:r>
            <a:r>
              <a:rPr lang="cs-CZ" dirty="0"/>
              <a:t> </a:t>
            </a:r>
            <a:r>
              <a:rPr lang="cs-CZ" dirty="0" err="1"/>
              <a:t>apolipoproteinu</a:t>
            </a:r>
            <a:r>
              <a:rPr lang="cs-CZ" dirty="0"/>
              <a:t> E a zvýšená koncentrace </a:t>
            </a:r>
            <a:r>
              <a:rPr lang="cs-CZ" dirty="0" err="1"/>
              <a:t>apolipoproteinu</a:t>
            </a:r>
            <a:r>
              <a:rPr lang="cs-CZ" dirty="0"/>
              <a:t> C-III. </a:t>
            </a:r>
          </a:p>
          <a:p>
            <a:r>
              <a:rPr lang="cs-CZ" dirty="0"/>
              <a:t>U tohoto onemocnění nejsou časté kardiovaskulární problémy v mladém věku.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552" y="2763640"/>
            <a:ext cx="467390" cy="4410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278" y="2763640"/>
            <a:ext cx="467390" cy="4410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299" y="2763640"/>
            <a:ext cx="467390" cy="44108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484" y="5049146"/>
            <a:ext cx="2027945" cy="15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69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Familiární </a:t>
            </a:r>
            <a:r>
              <a:rPr lang="cs-CZ" sz="4000" b="1" dirty="0" err="1">
                <a:solidFill>
                  <a:srgbClr val="FF0000"/>
                </a:solidFill>
              </a:rPr>
              <a:t>hyperalfalipoproteinemie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 je vzácně se vyskytující porucha charakterizovaná </a:t>
            </a:r>
            <a:r>
              <a:rPr lang="cs-CZ" b="1" dirty="0"/>
              <a:t>vysokými</a:t>
            </a:r>
            <a:r>
              <a:rPr lang="cs-CZ" dirty="0"/>
              <a:t> (až dvojnásobnými) </a:t>
            </a:r>
            <a:r>
              <a:rPr lang="cs-CZ" b="1" dirty="0"/>
              <a:t>koncentracemi HDL-cholesterolu</a:t>
            </a:r>
            <a:r>
              <a:rPr lang="cs-CZ" dirty="0"/>
              <a:t>, díky které </a:t>
            </a:r>
          </a:p>
          <a:p>
            <a:r>
              <a:rPr lang="cs-CZ" dirty="0"/>
              <a:t>bývá </a:t>
            </a:r>
            <a:r>
              <a:rPr lang="cs-CZ" b="1" dirty="0"/>
              <a:t>zvýšená koncentrace celkového cholesterolu </a:t>
            </a:r>
            <a:r>
              <a:rPr lang="cs-CZ" dirty="0"/>
              <a:t>při fyziologických či lehce snížených koncentracích cholesterolu LDL. </a:t>
            </a:r>
          </a:p>
          <a:p>
            <a:r>
              <a:rPr lang="cs-CZ" dirty="0"/>
              <a:t>lipoprotein HDL má protektivní účinky na kardiovaskulární choroby, proto je u osob s touto poruchou snížený jejich výskyt. </a:t>
            </a:r>
          </a:p>
          <a:p>
            <a:r>
              <a:rPr lang="cs-CZ" dirty="0"/>
              <a:t>genetický přenos je pravděpodobně autozomálně dominantní.</a:t>
            </a:r>
          </a:p>
        </p:txBody>
      </p:sp>
    </p:spTree>
    <p:extLst>
      <p:ext uri="{BB962C8B-B14F-4D97-AF65-F5344CB8AC3E}">
        <p14:creationId xmlns:p14="http://schemas.microsoft.com/office/powerpoint/2010/main" val="17940847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716" y="365125"/>
            <a:ext cx="11919284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83. Jaké mají familiární </a:t>
            </a:r>
            <a:r>
              <a:rPr lang="cs-CZ" sz="4000" b="1" dirty="0" err="1">
                <a:solidFill>
                  <a:srgbClr val="0070C0"/>
                </a:solidFill>
              </a:rPr>
              <a:t>hyperlipoproteinémie</a:t>
            </a:r>
            <a:r>
              <a:rPr lang="cs-CZ" sz="4000" b="1" dirty="0">
                <a:solidFill>
                  <a:srgbClr val="0070C0"/>
                </a:solidFill>
              </a:rPr>
              <a:t> společné znaky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……………………………………………………….</a:t>
            </a:r>
          </a:p>
          <a:p>
            <a:r>
              <a:rPr lang="cs-CZ" dirty="0"/>
              <a:t>……………………………………………………….</a:t>
            </a:r>
          </a:p>
          <a:p>
            <a:r>
              <a:rPr lang="cs-CZ" dirty="0"/>
              <a:t>……………………………….………………………</a:t>
            </a:r>
          </a:p>
          <a:p>
            <a:r>
              <a:rPr lang="cs-CZ" dirty="0"/>
              <a:t>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120321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347" y="191500"/>
            <a:ext cx="7712242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Sekundární </a:t>
            </a:r>
            <a:r>
              <a:rPr lang="cs-CZ" sz="4000" b="1" dirty="0" err="1">
                <a:solidFill>
                  <a:srgbClr val="FF0000"/>
                </a:solidFill>
              </a:rPr>
              <a:t>hyperlipoproteinemie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2347" y="1841666"/>
            <a:ext cx="7712242" cy="4742323"/>
          </a:xfrm>
        </p:spPr>
        <p:txBody>
          <a:bodyPr>
            <a:normAutofit/>
          </a:bodyPr>
          <a:lstStyle/>
          <a:p>
            <a:r>
              <a:rPr lang="cs-CZ" dirty="0"/>
              <a:t> zahrnují všechny typy familiárních a jsou doprovodným jevem některých onemocnění </a:t>
            </a:r>
            <a:r>
              <a:rPr lang="cs-CZ" b="1" dirty="0"/>
              <a:t>diabetes, </a:t>
            </a:r>
            <a:r>
              <a:rPr lang="cs-CZ" b="1" dirty="0" err="1"/>
              <a:t>hypothyreosa</a:t>
            </a:r>
            <a:r>
              <a:rPr lang="cs-CZ" b="1" dirty="0"/>
              <a:t>, </a:t>
            </a:r>
            <a:r>
              <a:rPr lang="cs-CZ" b="1" dirty="0" err="1"/>
              <a:t>Cushingova</a:t>
            </a:r>
            <a:r>
              <a:rPr lang="cs-CZ" b="1" dirty="0"/>
              <a:t> choroba</a:t>
            </a:r>
            <a:r>
              <a:rPr lang="cs-CZ" dirty="0"/>
              <a:t>, </a:t>
            </a:r>
            <a:r>
              <a:rPr lang="cs-CZ" b="1" dirty="0"/>
              <a:t>pankreatitida</a:t>
            </a:r>
            <a:r>
              <a:rPr lang="cs-CZ" dirty="0"/>
              <a:t>, </a:t>
            </a:r>
            <a:r>
              <a:rPr lang="cs-CZ" b="1" dirty="0"/>
              <a:t>jaterní </a:t>
            </a:r>
            <a:r>
              <a:rPr lang="cs-CZ" dirty="0"/>
              <a:t>onemocnění, nedostatečnost ledvin, </a:t>
            </a:r>
            <a:r>
              <a:rPr lang="cs-CZ" b="1" dirty="0"/>
              <a:t>nefrotický</a:t>
            </a:r>
            <a:r>
              <a:rPr lang="cs-CZ" dirty="0"/>
              <a:t> syndrom, </a:t>
            </a:r>
            <a:r>
              <a:rPr lang="cs-CZ" dirty="0" err="1"/>
              <a:t>dysgamaglobulinemie</a:t>
            </a:r>
            <a:r>
              <a:rPr lang="cs-CZ" dirty="0"/>
              <a:t>, akutní porfyrie </a:t>
            </a:r>
            <a:r>
              <a:rPr lang="cs-CZ" dirty="0" err="1"/>
              <a:t>glykogenosa</a:t>
            </a:r>
            <a:r>
              <a:rPr lang="cs-CZ" dirty="0"/>
              <a:t>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Mohou být též vyvolány některými léky </a:t>
            </a:r>
            <a:r>
              <a:rPr lang="cs-CZ" b="1" dirty="0"/>
              <a:t>kortikoidy</a:t>
            </a:r>
            <a:r>
              <a:rPr lang="cs-CZ" dirty="0"/>
              <a:t>, </a:t>
            </a:r>
            <a:r>
              <a:rPr lang="cs-CZ" b="1" dirty="0"/>
              <a:t>diuretika</a:t>
            </a:r>
            <a:r>
              <a:rPr lang="cs-CZ" dirty="0"/>
              <a:t>, </a:t>
            </a:r>
            <a:r>
              <a:rPr lang="cs-CZ" b="1" dirty="0"/>
              <a:t>hormonální antikoncepce </a:t>
            </a:r>
            <a:r>
              <a:rPr lang="cs-CZ" dirty="0"/>
              <a:t>i toxickými látkami </a:t>
            </a:r>
            <a:r>
              <a:rPr lang="cs-CZ" b="1" dirty="0"/>
              <a:t>alkohol, organofosfáty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019" y="0"/>
            <a:ext cx="4274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329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047621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84. Co vyvolává sekundární  </a:t>
            </a:r>
            <a:r>
              <a:rPr lang="cs-CZ" sz="4000" b="1" dirty="0" err="1">
                <a:solidFill>
                  <a:srgbClr val="0070C0"/>
                </a:solidFill>
              </a:rPr>
              <a:t>hyperlipoproteinémii</a:t>
            </a:r>
            <a:r>
              <a:rPr lang="cs-CZ" sz="4000" b="1" dirty="0">
                <a:solidFill>
                  <a:srgbClr val="0070C0"/>
                </a:solidFill>
              </a:rPr>
              <a:t>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  <a:p>
            <a:r>
              <a:rPr lang="cs-CZ" dirty="0"/>
              <a:t>6.</a:t>
            </a:r>
          </a:p>
          <a:p>
            <a:r>
              <a:rPr lang="cs-CZ" dirty="0"/>
              <a:t>7.</a:t>
            </a:r>
          </a:p>
          <a:p>
            <a:r>
              <a:rPr lang="cs-CZ" dirty="0"/>
              <a:t>8.</a:t>
            </a:r>
          </a:p>
          <a:p>
            <a:r>
              <a:rPr lang="cs-CZ" dirty="0"/>
              <a:t>9.</a:t>
            </a:r>
          </a:p>
          <a:p>
            <a:r>
              <a:rPr lang="cs-CZ" dirty="0"/>
              <a:t>10.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683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Hypolipoprotienémie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054016" cy="490947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Velmi nízké koncentrace lipoproteinů znamenají, stejně tak jako vysoké, poruchy lipidového metabolismu s vážnými zdravotními následky.</a:t>
            </a:r>
          </a:p>
          <a:p>
            <a:endParaRPr lang="cs-CZ" dirty="0"/>
          </a:p>
          <a:p>
            <a:r>
              <a:rPr lang="cs-CZ" dirty="0"/>
              <a:t>Kongenitální </a:t>
            </a:r>
            <a:r>
              <a:rPr lang="cs-CZ" dirty="0" err="1"/>
              <a:t>abetalipoproteinémie</a:t>
            </a:r>
            <a:r>
              <a:rPr lang="cs-CZ" dirty="0"/>
              <a:t> je vzácná </a:t>
            </a:r>
            <a:r>
              <a:rPr lang="cs-CZ" b="1" dirty="0"/>
              <a:t>autozomálně recesivně </a:t>
            </a:r>
            <a:r>
              <a:rPr lang="cs-CZ" dirty="0"/>
              <a:t>přenášená choroba, </a:t>
            </a:r>
          </a:p>
          <a:p>
            <a:r>
              <a:rPr lang="cs-CZ" dirty="0"/>
              <a:t>charakterizovaná neschopností jater a střevní sliznice syntetizovat lipoproteiny obsahující </a:t>
            </a:r>
            <a:r>
              <a:rPr lang="cs-CZ" dirty="0" err="1"/>
              <a:t>apolipoprotein</a:t>
            </a:r>
            <a:r>
              <a:rPr lang="cs-CZ" dirty="0"/>
              <a:t> B. Chybí CM, VLDL, </a:t>
            </a:r>
            <a:r>
              <a:rPr lang="cs-CZ" dirty="0" err="1"/>
              <a:t>sníž</a:t>
            </a:r>
            <a:r>
              <a:rPr lang="cs-CZ" dirty="0"/>
              <a:t>. </a:t>
            </a:r>
            <a:r>
              <a:rPr lang="cs-CZ" dirty="0" err="1"/>
              <a:t>chol</a:t>
            </a:r>
            <a:r>
              <a:rPr lang="cs-CZ" dirty="0"/>
              <a:t> a TAG v séru</a:t>
            </a:r>
          </a:p>
          <a:p>
            <a:r>
              <a:rPr lang="cs-CZ" dirty="0"/>
              <a:t>V </a:t>
            </a:r>
            <a:r>
              <a:rPr lang="cs-CZ" dirty="0" err="1"/>
              <a:t>postprandiální</a:t>
            </a:r>
            <a:r>
              <a:rPr lang="cs-CZ" dirty="0"/>
              <a:t> fázi tak </a:t>
            </a:r>
          </a:p>
          <a:p>
            <a:pPr lvl="1"/>
            <a:r>
              <a:rPr lang="cs-CZ" dirty="0"/>
              <a:t>nejsou v plazmě přítomna </a:t>
            </a:r>
            <a:r>
              <a:rPr lang="cs-CZ" dirty="0" err="1"/>
              <a:t>chylomikra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koncentrace TAG v </a:t>
            </a:r>
            <a:r>
              <a:rPr lang="cs-CZ" dirty="0" err="1"/>
              <a:t>enterocytech</a:t>
            </a:r>
            <a:r>
              <a:rPr lang="cs-CZ" dirty="0"/>
              <a:t> mohou být až 5x vyšší než za fyziologického stavu, vzhledem k jejich nedostatečnému odsunu do lymfy. </a:t>
            </a:r>
          </a:p>
          <a:p>
            <a:pPr lvl="1"/>
            <a:r>
              <a:rPr lang="cs-CZ" dirty="0"/>
              <a:t>tato nedostatečnost má pravděpodobně za následek změny v metabolismu lipoproteinu HDL, který obsahuje (</a:t>
            </a:r>
            <a:r>
              <a:rPr lang="cs-CZ" dirty="0" err="1"/>
              <a:t>subfrakce</a:t>
            </a:r>
            <a:r>
              <a:rPr lang="cs-CZ" dirty="0"/>
              <a:t> HDL2) více lipidů při zachované celkové koncentraci. </a:t>
            </a:r>
          </a:p>
          <a:p>
            <a:pPr lvl="1"/>
            <a:r>
              <a:rPr lang="cs-CZ" dirty="0"/>
              <a:t>koncentrace </a:t>
            </a:r>
            <a:r>
              <a:rPr lang="cs-CZ" dirty="0" err="1"/>
              <a:t>subfrakce</a:t>
            </a:r>
            <a:r>
              <a:rPr lang="cs-CZ" dirty="0"/>
              <a:t> HDL3 je výrazně snížena (až na 1/3 fyziologických hodnot). </a:t>
            </a:r>
          </a:p>
          <a:p>
            <a:r>
              <a:rPr lang="cs-CZ" dirty="0"/>
              <a:t>Klinicky se tato porucha projevuje </a:t>
            </a:r>
            <a:r>
              <a:rPr lang="cs-CZ" b="1" dirty="0"/>
              <a:t>steatoreou, degenerativními neurologickými </a:t>
            </a:r>
            <a:r>
              <a:rPr lang="cs-CZ" dirty="0"/>
              <a:t>změnami a pigmentovou </a:t>
            </a:r>
            <a:r>
              <a:rPr lang="cs-CZ" b="1" dirty="0"/>
              <a:t>degenerací sítnice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8599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323" y="365125"/>
            <a:ext cx="12093677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Kongenitální </a:t>
            </a:r>
            <a:r>
              <a:rPr lang="cs-CZ" sz="4000" b="1" dirty="0" err="1">
                <a:solidFill>
                  <a:srgbClr val="FF0000"/>
                </a:solidFill>
              </a:rPr>
              <a:t>analfalipoproteinémie</a:t>
            </a:r>
            <a:r>
              <a:rPr lang="cs-CZ" sz="4000" b="1" dirty="0">
                <a:solidFill>
                  <a:srgbClr val="FF0000"/>
                </a:solidFill>
              </a:rPr>
              <a:t>, 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>
                <a:solidFill>
                  <a:srgbClr val="FF0000"/>
                </a:solidFill>
              </a:rPr>
              <a:t>zvaná též </a:t>
            </a:r>
            <a:r>
              <a:rPr lang="cs-CZ" sz="4000" b="1" dirty="0" err="1">
                <a:solidFill>
                  <a:srgbClr val="FF0000"/>
                </a:solidFill>
              </a:rPr>
              <a:t>tangierská</a:t>
            </a:r>
            <a:r>
              <a:rPr lang="cs-CZ" sz="4000" b="1" dirty="0">
                <a:solidFill>
                  <a:srgbClr val="FF0000"/>
                </a:solidFill>
              </a:rPr>
              <a:t> choroba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323" y="1690688"/>
            <a:ext cx="12093677" cy="484245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autozomálně recesivní</a:t>
            </a:r>
            <a:r>
              <a:rPr lang="cs-CZ" dirty="0"/>
              <a:t>, výskyt vzácný </a:t>
            </a:r>
          </a:p>
          <a:p>
            <a:r>
              <a:rPr lang="cs-CZ" dirty="0"/>
              <a:t>velmi rychlý katabolismus HDL v lysozomech jater a ledvin a proto minimálními plazmatické koncentrace </a:t>
            </a:r>
            <a:r>
              <a:rPr lang="cs-CZ" dirty="0" err="1"/>
              <a:t>apolipoproteinu</a:t>
            </a:r>
            <a:r>
              <a:rPr lang="cs-CZ" dirty="0"/>
              <a:t> AI a AII, i změnou jejich poměru oproti zdravým osobám. </a:t>
            </a:r>
          </a:p>
          <a:p>
            <a:r>
              <a:rPr lang="cs-CZ" dirty="0"/>
              <a:t>ostatní lipoproteiny jsou zvýšeny, v plazmě na lačno jsou přítomna </a:t>
            </a:r>
            <a:r>
              <a:rPr lang="cs-CZ" dirty="0" err="1"/>
              <a:t>chylomikra</a:t>
            </a:r>
            <a:r>
              <a:rPr lang="cs-CZ" dirty="0"/>
              <a:t>, lipoprotein LDL má méně cholesterolu a více </a:t>
            </a:r>
            <a:r>
              <a:rPr lang="cs-CZ" dirty="0" err="1"/>
              <a:t>triacylglycerolů</a:t>
            </a:r>
            <a:r>
              <a:rPr lang="cs-CZ" dirty="0"/>
              <a:t> než za fyziologického stavu. </a:t>
            </a:r>
          </a:p>
          <a:p>
            <a:r>
              <a:rPr lang="cs-CZ" b="1" dirty="0"/>
              <a:t>Klinické příznaky </a:t>
            </a:r>
            <a:r>
              <a:rPr lang="cs-CZ" dirty="0"/>
              <a:t>jsou vedle zvětšených nažloutlých tonsil, hepatomegalie a hromadění esterů cholesterolu v rohovce, střevní </a:t>
            </a:r>
            <a:r>
              <a:rPr lang="cs-CZ" dirty="0" err="1"/>
              <a:t>mukóze</a:t>
            </a:r>
            <a:r>
              <a:rPr lang="cs-CZ" dirty="0"/>
              <a:t>, médii cév, </a:t>
            </a:r>
            <a:r>
              <a:rPr lang="cs-CZ" dirty="0" err="1"/>
              <a:t>thymu</a:t>
            </a:r>
            <a:r>
              <a:rPr lang="cs-CZ" dirty="0"/>
              <a:t>, kůži a periferních nervech.</a:t>
            </a:r>
          </a:p>
          <a:p>
            <a:endParaRPr lang="cs-CZ" dirty="0"/>
          </a:p>
          <a:p>
            <a:r>
              <a:rPr lang="cs-CZ" b="1" dirty="0"/>
              <a:t>Familiární deficience </a:t>
            </a:r>
            <a:r>
              <a:rPr lang="cs-CZ" b="1" dirty="0" err="1"/>
              <a:t>apolipoproteinu</a:t>
            </a:r>
            <a:r>
              <a:rPr lang="cs-CZ" b="1" dirty="0"/>
              <a:t> C-II</a:t>
            </a:r>
            <a:r>
              <a:rPr lang="cs-CZ" dirty="0"/>
              <a:t> je třetí autozomálně recesivně přenášenou poruchou charakterizovanou vysokou </a:t>
            </a:r>
            <a:r>
              <a:rPr lang="cs-CZ" dirty="0" err="1"/>
              <a:t>hypertriacylglycerolémií</a:t>
            </a:r>
            <a:r>
              <a:rPr lang="cs-CZ" dirty="0"/>
              <a:t> a lipoproteinovým typem V. Klinicky je charakterizována ataky akutní pankreatitidy, které jsou mírnější u heterozygotů než homozygotů.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err="1"/>
              <a:t>Hypobetalipoproteinémie</a:t>
            </a:r>
            <a:r>
              <a:rPr lang="cs-CZ" dirty="0"/>
              <a:t> je přenášena autozomálně dominantně a její výskyt je rovněž vzácný. Charakterizuje ji </a:t>
            </a:r>
            <a:r>
              <a:rPr lang="cs-CZ" b="1" dirty="0"/>
              <a:t>neschopnost syntetizovat </a:t>
            </a:r>
            <a:r>
              <a:rPr lang="cs-CZ" b="1" dirty="0" err="1"/>
              <a:t>apolipoproteiny</a:t>
            </a:r>
            <a:r>
              <a:rPr lang="cs-CZ" b="1" dirty="0"/>
              <a:t> B.</a:t>
            </a:r>
            <a:r>
              <a:rPr lang="cs-CZ" dirty="0"/>
              <a:t> Plazmatická koncentrace LDL je významně snížena, koncentrace ostatních lipoproteinů se neliší od zdravých osob. Porucha nemá zvláštní klinické příznaky, zajímavý je nižší výskyt koronární srdeční choroby.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205315" y="5886807"/>
            <a:ext cx="7187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https://is.muni.cz/el/pharm/podzim2019/FDFPB_FAF/um/5_lipidy_1.pdf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07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MK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Podle přítomnosti dvojné vazby</a:t>
            </a:r>
          </a:p>
          <a:p>
            <a:pPr lvl="1"/>
            <a:r>
              <a:rPr lang="cs-CZ" b="1" dirty="0"/>
              <a:t>nasycené</a:t>
            </a:r>
            <a:r>
              <a:rPr lang="cs-CZ" dirty="0"/>
              <a:t>,</a:t>
            </a:r>
          </a:p>
          <a:p>
            <a:pPr lvl="1"/>
            <a:r>
              <a:rPr lang="cs-CZ" b="1" dirty="0"/>
              <a:t>nenasycené</a:t>
            </a:r>
            <a:r>
              <a:rPr lang="cs-CZ" dirty="0"/>
              <a:t>.</a:t>
            </a:r>
          </a:p>
          <a:p>
            <a:r>
              <a:rPr lang="cs-CZ" dirty="0"/>
              <a:t>Podle délky řetězce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/>
              <a:t>krátkým 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(C4–C6);</a:t>
            </a:r>
          </a:p>
          <a:p>
            <a:pPr lvl="1"/>
            <a:r>
              <a:rPr lang="cs-CZ" dirty="0"/>
              <a:t>mastné kyseliny se </a:t>
            </a:r>
            <a:r>
              <a:rPr lang="cs-CZ" b="1" dirty="0"/>
              <a:t>středně dlouhým 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(C8–C10);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/>
              <a:t>dlouhým 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(C12–C18) → nejčastější výskyt u vyšších živočichů;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/>
              <a:t>velmi dlouhým 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(&gt; C18).</a:t>
            </a:r>
          </a:p>
          <a:p>
            <a:r>
              <a:rPr lang="cs-CZ" dirty="0"/>
              <a:t>Podle struktury řetězce</a:t>
            </a:r>
          </a:p>
          <a:p>
            <a:pPr lvl="1"/>
            <a:r>
              <a:rPr lang="cs-CZ" b="1" dirty="0"/>
              <a:t>lineární</a:t>
            </a:r>
            <a:r>
              <a:rPr lang="cs-CZ" dirty="0"/>
              <a:t> – většina,</a:t>
            </a:r>
          </a:p>
          <a:p>
            <a:pPr lvl="1"/>
            <a:r>
              <a:rPr lang="cs-CZ" b="1" dirty="0"/>
              <a:t>rozvětvené</a:t>
            </a:r>
            <a:r>
              <a:rPr lang="cs-CZ" dirty="0"/>
              <a:t> – méně časté, např. kyselina </a:t>
            </a:r>
            <a:r>
              <a:rPr lang="cs-CZ" dirty="0" err="1"/>
              <a:t>isovalerová</a:t>
            </a:r>
            <a:r>
              <a:rPr lang="cs-CZ" dirty="0"/>
              <a:t>.</a:t>
            </a:r>
          </a:p>
          <a:p>
            <a:r>
              <a:rPr lang="cs-CZ" dirty="0"/>
              <a:t>Podle toho, zda je lidské tělo umí syntetizovat, nebo je musí přijímat potravou</a:t>
            </a:r>
          </a:p>
          <a:p>
            <a:pPr lvl="1"/>
            <a:r>
              <a:rPr lang="cs-CZ" b="1" dirty="0"/>
              <a:t>esenciální</a:t>
            </a:r>
          </a:p>
          <a:p>
            <a:pPr lvl="1"/>
            <a:r>
              <a:rPr lang="cs-CZ" b="1" dirty="0"/>
              <a:t>neesenciální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7516" y="6211669"/>
            <a:ext cx="641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https://www.wikiskripta.eu/w/Mastn%C3%A9_kyseliny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992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Ateroskleróza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905" y="1688762"/>
            <a:ext cx="8344711" cy="498441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Ateroskleróza</a:t>
            </a:r>
            <a:r>
              <a:rPr lang="cs-CZ" dirty="0"/>
              <a:t> a její komplikace patří vedle karcinomu k nejčastějším příčinám úmrtnosti ve vyspělých společnostech. </a:t>
            </a:r>
          </a:p>
          <a:p>
            <a:r>
              <a:rPr lang="cs-CZ" dirty="0"/>
              <a:t>Zvýšené koncentrace lipidů a </a:t>
            </a:r>
            <a:r>
              <a:rPr lang="cs-CZ" dirty="0" err="1"/>
              <a:t>patol</a:t>
            </a:r>
            <a:r>
              <a:rPr lang="cs-CZ" dirty="0"/>
              <a:t>. </a:t>
            </a:r>
            <a:r>
              <a:rPr lang="cs-CZ" b="1" dirty="0"/>
              <a:t>omega </a:t>
            </a:r>
            <a:r>
              <a:rPr lang="cs-CZ" dirty="0"/>
              <a:t>index, mají za následek jejich prostup pod endotel o cévní stěny. </a:t>
            </a:r>
          </a:p>
          <a:p>
            <a:r>
              <a:rPr lang="cs-CZ" dirty="0"/>
              <a:t>Usazené lipidy se formují do tzv. </a:t>
            </a:r>
            <a:r>
              <a:rPr lang="cs-CZ" b="1" dirty="0"/>
              <a:t>plaků</a:t>
            </a:r>
            <a:r>
              <a:rPr lang="cs-CZ" dirty="0"/>
              <a:t>, v jejichž okolí probíhá zánětlivý proces. </a:t>
            </a:r>
          </a:p>
          <a:p>
            <a:r>
              <a:rPr lang="cs-CZ" dirty="0"/>
              <a:t>Na narušeném endotelu pak vznikají </a:t>
            </a:r>
            <a:r>
              <a:rPr lang="cs-CZ" b="1" dirty="0"/>
              <a:t>fibrinové tromby</a:t>
            </a:r>
            <a:r>
              <a:rPr lang="cs-CZ" dirty="0"/>
              <a:t>, jejichž důsledkem je </a:t>
            </a:r>
            <a:r>
              <a:rPr lang="cs-CZ" b="1" dirty="0"/>
              <a:t>zúžení </a:t>
            </a:r>
            <a:r>
              <a:rPr lang="cs-CZ" dirty="0"/>
              <a:t>tepen</a:t>
            </a:r>
            <a:r>
              <a:rPr lang="cs-CZ" b="1" dirty="0"/>
              <a:t> </a:t>
            </a:r>
            <a:r>
              <a:rPr lang="cs-CZ" dirty="0"/>
              <a:t>a kardiovaskulární onemocnění. </a:t>
            </a:r>
          </a:p>
          <a:p>
            <a:r>
              <a:rPr lang="cs-CZ" dirty="0"/>
              <a:t>Ucpáním cév v srdečním svalu dochází k infarktu myokardu, v mozku k mozkové cévní příhodě………. </a:t>
            </a:r>
          </a:p>
          <a:p>
            <a:r>
              <a:rPr lang="cs-CZ" dirty="0"/>
              <a:t>Na vznik kardiovaskulárních onemocnění má vliv řada </a:t>
            </a:r>
            <a:r>
              <a:rPr lang="cs-CZ" b="1" dirty="0"/>
              <a:t>rizikových </a:t>
            </a:r>
            <a:r>
              <a:rPr lang="cs-CZ" dirty="0"/>
              <a:t>faktorů, které jsou jednak primární, </a:t>
            </a:r>
            <a:r>
              <a:rPr lang="cs-CZ" b="1" dirty="0"/>
              <a:t>neovlivnitelné</a:t>
            </a:r>
            <a:r>
              <a:rPr lang="cs-CZ" dirty="0"/>
              <a:t> (věk, pohlaví genetická zátěž), jednak sekundární, </a:t>
            </a:r>
            <a:r>
              <a:rPr lang="cs-CZ" b="1" dirty="0"/>
              <a:t>ovlivnitelné</a:t>
            </a:r>
            <a:r>
              <a:rPr lang="cs-CZ" dirty="0"/>
              <a:t> (hypertenze, obezita, životní styl – kouření, fyzická aktivita, stravování).</a:t>
            </a:r>
          </a:p>
          <a:p>
            <a:endParaRPr lang="cs-CZ" dirty="0"/>
          </a:p>
        </p:txBody>
      </p:sp>
      <p:pic>
        <p:nvPicPr>
          <p:cNvPr id="1030" name="Picture 6" descr="Cholesterol a ateroskleróza — Stockový 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37" y="3802248"/>
            <a:ext cx="3118089" cy="25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eroskleróza » Medix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53" y="80416"/>
            <a:ext cx="4056547" cy="18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365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85. Ateroskleróza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2905" y="1688762"/>
            <a:ext cx="8344711" cy="498441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A…………</a:t>
            </a:r>
            <a:r>
              <a:rPr lang="cs-CZ" dirty="0"/>
              <a:t> a její komplikace patří vedle karcinomu k nejčastějším příčinám úmrtnosti ve vyspělých společnostech. </a:t>
            </a:r>
          </a:p>
          <a:p>
            <a:r>
              <a:rPr lang="cs-CZ" dirty="0"/>
              <a:t>Zvýšené koncentrace lipidů a </a:t>
            </a:r>
            <a:r>
              <a:rPr lang="cs-CZ" dirty="0" err="1"/>
              <a:t>patol</a:t>
            </a:r>
            <a:r>
              <a:rPr lang="cs-CZ" b="1" dirty="0"/>
              <a:t>. </a:t>
            </a:r>
            <a:r>
              <a:rPr lang="cs-CZ" b="1" dirty="0">
                <a:solidFill>
                  <a:srgbClr val="0070C0"/>
                </a:solidFill>
              </a:rPr>
              <a:t>O….</a:t>
            </a:r>
            <a:r>
              <a:rPr lang="cs-CZ" b="1" dirty="0"/>
              <a:t> </a:t>
            </a:r>
            <a:r>
              <a:rPr lang="cs-CZ" dirty="0"/>
              <a:t>index, mají za následek jejich prostup pod endotel o cévní stěny. </a:t>
            </a:r>
          </a:p>
          <a:p>
            <a:r>
              <a:rPr lang="cs-CZ" dirty="0"/>
              <a:t>Usazené lipidy se formují do tzv. </a:t>
            </a:r>
            <a:r>
              <a:rPr lang="cs-CZ" b="1" dirty="0">
                <a:solidFill>
                  <a:srgbClr val="0070C0"/>
                </a:solidFill>
              </a:rPr>
              <a:t>p….</a:t>
            </a:r>
            <a:r>
              <a:rPr lang="cs-CZ" dirty="0"/>
              <a:t>, v jejichž okolí probíhá zánětlivý proces. </a:t>
            </a:r>
          </a:p>
          <a:p>
            <a:r>
              <a:rPr lang="cs-CZ" dirty="0"/>
              <a:t>Na narušeném endotelu pak vznikají </a:t>
            </a:r>
            <a:r>
              <a:rPr lang="cs-CZ" b="1" dirty="0">
                <a:solidFill>
                  <a:srgbClr val="0070C0"/>
                </a:solidFill>
              </a:rPr>
              <a:t>f…….. t…..</a:t>
            </a:r>
            <a:r>
              <a:rPr lang="cs-CZ" dirty="0"/>
              <a:t>, jejichž důsledkem je </a:t>
            </a:r>
            <a:r>
              <a:rPr lang="cs-CZ" b="1" dirty="0">
                <a:solidFill>
                  <a:srgbClr val="0070C0"/>
                </a:solidFill>
              </a:rPr>
              <a:t>z…..</a:t>
            </a:r>
            <a:r>
              <a:rPr lang="cs-CZ" b="1" dirty="0"/>
              <a:t> </a:t>
            </a:r>
            <a:r>
              <a:rPr lang="cs-CZ" dirty="0"/>
              <a:t>tepen a kardiovaskulární onemocnění. </a:t>
            </a:r>
          </a:p>
          <a:p>
            <a:r>
              <a:rPr lang="cs-CZ" dirty="0"/>
              <a:t>Ucpáním cév v srdečním svalu dochází k infarktu myokardu, v mozku k mozkové cévní příhodě atd.</a:t>
            </a:r>
          </a:p>
          <a:p>
            <a:r>
              <a:rPr lang="cs-CZ" dirty="0"/>
              <a:t>Na vznik kardiovaskulárních onemocnění má vliv řada </a:t>
            </a:r>
            <a:r>
              <a:rPr lang="cs-CZ" b="1" dirty="0">
                <a:solidFill>
                  <a:srgbClr val="0070C0"/>
                </a:solidFill>
              </a:rPr>
              <a:t>r………</a:t>
            </a:r>
            <a:r>
              <a:rPr lang="cs-CZ" b="1" dirty="0"/>
              <a:t> </a:t>
            </a:r>
            <a:r>
              <a:rPr lang="cs-CZ" dirty="0"/>
              <a:t>faktorů, které jsou jednak primární, </a:t>
            </a:r>
            <a:r>
              <a:rPr lang="cs-CZ" b="1" dirty="0">
                <a:solidFill>
                  <a:srgbClr val="0070C0"/>
                </a:solidFill>
              </a:rPr>
              <a:t>n………….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(věk, pohlaví genetická zátěž), jednak sekundární, </a:t>
            </a:r>
            <a:r>
              <a:rPr lang="cs-CZ" b="1" dirty="0">
                <a:solidFill>
                  <a:srgbClr val="0070C0"/>
                </a:solidFill>
              </a:rPr>
              <a:t>o………..</a:t>
            </a:r>
            <a:r>
              <a:rPr lang="cs-CZ" dirty="0"/>
              <a:t> (hypertenze, obezita, životní styl – kouření, fyzická aktivita, stravování).</a:t>
            </a:r>
          </a:p>
          <a:p>
            <a:endParaRPr lang="cs-CZ" dirty="0"/>
          </a:p>
        </p:txBody>
      </p:sp>
      <p:pic>
        <p:nvPicPr>
          <p:cNvPr id="1030" name="Picture 6" descr="Cholesterol a ateroskleróza — Stockový ve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037" y="3802248"/>
            <a:ext cx="3118089" cy="258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eroskleróza » Medix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453" y="80416"/>
            <a:ext cx="4056547" cy="18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415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86. Jak se projeví ateroskleróza v </a:t>
            </a:r>
            <a:r>
              <a:rPr lang="cs-CZ" sz="4000" b="1" dirty="0">
                <a:solidFill>
                  <a:srgbClr val="0070C0"/>
                </a:solidFill>
              </a:rPr>
              <a:t>orgánech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srdci……………………………………………………………………………………………..</a:t>
            </a:r>
          </a:p>
          <a:p>
            <a:r>
              <a:rPr lang="cs-CZ" dirty="0"/>
              <a:t>V mozku………………………………………………………………….……………………….</a:t>
            </a:r>
          </a:p>
          <a:p>
            <a:r>
              <a:rPr lang="cs-CZ" dirty="0"/>
              <a:t>V dolních končetinách……………………………..………………………………………</a:t>
            </a:r>
          </a:p>
          <a:p>
            <a:r>
              <a:rPr lang="cs-CZ" dirty="0"/>
              <a:t>V ledvinách………………………………………………………………………………………</a:t>
            </a:r>
          </a:p>
          <a:p>
            <a:r>
              <a:rPr lang="cs-CZ" dirty="0"/>
              <a:t>Ve střevě…………………………………………………………………………………………..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7034759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140" y="204487"/>
            <a:ext cx="12043719" cy="1325563"/>
          </a:xfrm>
        </p:spPr>
        <p:txBody>
          <a:bodyPr/>
          <a:lstStyle/>
          <a:p>
            <a:pPr algn="ctr"/>
            <a:r>
              <a:rPr lang="cs-CZ" dirty="0"/>
              <a:t>Další poruchy lipidového metabolismu-deficity enzymů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9694"/>
            <a:ext cx="10515600" cy="5836595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/>
              <a:t>Gaucherova</a:t>
            </a:r>
            <a:r>
              <a:rPr lang="cs-CZ" b="1" dirty="0"/>
              <a:t> choroba</a:t>
            </a:r>
            <a:r>
              <a:rPr lang="cs-CZ" dirty="0"/>
              <a:t> je způsobena akumulací </a:t>
            </a:r>
            <a:r>
              <a:rPr lang="cs-CZ" dirty="0" err="1"/>
              <a:t>glukocerebrosidu</a:t>
            </a:r>
            <a:r>
              <a:rPr lang="cs-CZ" dirty="0"/>
              <a:t> v důsledku nedostatečné aktivity β-</a:t>
            </a:r>
            <a:r>
              <a:rPr lang="cs-CZ" dirty="0" err="1"/>
              <a:t>glukocerebrosidasy</a:t>
            </a:r>
            <a:r>
              <a:rPr lang="cs-CZ" dirty="0"/>
              <a:t>. Akutní forma je provázená </a:t>
            </a:r>
            <a:r>
              <a:rPr lang="cs-CZ" b="1" dirty="0"/>
              <a:t>neuropatiemi</a:t>
            </a:r>
            <a:r>
              <a:rPr lang="cs-CZ" dirty="0"/>
              <a:t> a postihuje </a:t>
            </a:r>
            <a:r>
              <a:rPr lang="cs-CZ" b="1" dirty="0"/>
              <a:t>centrální nervový systém</a:t>
            </a:r>
            <a:r>
              <a:rPr lang="cs-CZ" dirty="0"/>
              <a:t>.</a:t>
            </a:r>
          </a:p>
          <a:p>
            <a:r>
              <a:rPr lang="cs-CZ" b="1" dirty="0" err="1"/>
              <a:t>Niemann</a:t>
            </a:r>
            <a:r>
              <a:rPr lang="cs-CZ" b="1" dirty="0"/>
              <a:t>-Pickova choroba</a:t>
            </a:r>
            <a:r>
              <a:rPr lang="cs-CZ" dirty="0"/>
              <a:t> je způsobená nedostatkem aktivity </a:t>
            </a:r>
            <a:r>
              <a:rPr lang="cs-CZ" dirty="0" err="1"/>
              <a:t>sfingomyelinasy</a:t>
            </a:r>
            <a:r>
              <a:rPr lang="cs-CZ" dirty="0"/>
              <a:t> a má za následek hromadění </a:t>
            </a:r>
            <a:r>
              <a:rPr lang="cs-CZ" dirty="0" err="1"/>
              <a:t>sfingomyelinu</a:t>
            </a:r>
            <a:r>
              <a:rPr lang="cs-CZ" dirty="0"/>
              <a:t>. Akutní forma je provázená </a:t>
            </a:r>
            <a:r>
              <a:rPr lang="cs-CZ" b="1" dirty="0"/>
              <a:t>neuropatiemi, </a:t>
            </a:r>
            <a:r>
              <a:rPr lang="cs-CZ" dirty="0"/>
              <a:t>které ústí ve smrtelná </a:t>
            </a:r>
            <a:r>
              <a:rPr lang="cs-CZ" b="1" dirty="0"/>
              <a:t>psychomotorická poškození</a:t>
            </a:r>
            <a:r>
              <a:rPr lang="cs-CZ" dirty="0"/>
              <a:t>. </a:t>
            </a:r>
          </a:p>
          <a:p>
            <a:r>
              <a:rPr lang="cs-CZ" b="1" dirty="0" err="1"/>
              <a:t>Krabbeho</a:t>
            </a:r>
            <a:r>
              <a:rPr lang="cs-CZ" b="1" dirty="0"/>
              <a:t> choroba</a:t>
            </a:r>
            <a:r>
              <a:rPr lang="cs-CZ" dirty="0"/>
              <a:t> je způsobena nedostatečnou aktivitou enzymu </a:t>
            </a:r>
            <a:r>
              <a:rPr lang="cs-CZ" dirty="0" err="1"/>
              <a:t>galaktocerebrosid</a:t>
            </a:r>
            <a:r>
              <a:rPr lang="cs-CZ" dirty="0"/>
              <a:t>-β-</a:t>
            </a:r>
            <a:r>
              <a:rPr lang="cs-CZ" dirty="0" err="1"/>
              <a:t>galaktosidasy</a:t>
            </a:r>
            <a:r>
              <a:rPr lang="cs-CZ" dirty="0"/>
              <a:t>, která má za následek hromadění </a:t>
            </a:r>
            <a:r>
              <a:rPr lang="cs-CZ" dirty="0" err="1"/>
              <a:t>galaktocerebrosidu</a:t>
            </a:r>
            <a:r>
              <a:rPr lang="cs-CZ" dirty="0"/>
              <a:t>. Postihuje </a:t>
            </a:r>
            <a:r>
              <a:rPr lang="cs-CZ" b="1" dirty="0"/>
              <a:t>centrální nervový systém </a:t>
            </a:r>
            <a:r>
              <a:rPr lang="cs-CZ" dirty="0"/>
              <a:t>a je smrtelná do šesti až dvanácti měsíců.</a:t>
            </a:r>
          </a:p>
          <a:p>
            <a:r>
              <a:rPr lang="cs-CZ" b="1" dirty="0" err="1"/>
              <a:t>Metachromatická</a:t>
            </a:r>
            <a:r>
              <a:rPr lang="cs-CZ" b="1" dirty="0"/>
              <a:t> </a:t>
            </a:r>
            <a:r>
              <a:rPr lang="cs-CZ" b="1" dirty="0" err="1"/>
              <a:t>leukodystrofie</a:t>
            </a:r>
            <a:r>
              <a:rPr lang="cs-CZ" dirty="0"/>
              <a:t> je způsobena deficitem aktivity enzymu </a:t>
            </a:r>
            <a:r>
              <a:rPr lang="cs-CZ" dirty="0" err="1"/>
              <a:t>arylsulfatasy</a:t>
            </a:r>
            <a:r>
              <a:rPr lang="cs-CZ" dirty="0"/>
              <a:t>, jehož důsledkem je akumulace </a:t>
            </a:r>
            <a:r>
              <a:rPr lang="cs-CZ" dirty="0" err="1"/>
              <a:t>sulfoesterů</a:t>
            </a:r>
            <a:r>
              <a:rPr lang="cs-CZ" dirty="0"/>
              <a:t> cerebrosidů. Projevuje se </a:t>
            </a:r>
            <a:r>
              <a:rPr lang="cs-CZ" b="1" dirty="0"/>
              <a:t>progresivní paralýzou a mentálním chátráním</a:t>
            </a:r>
            <a:r>
              <a:rPr lang="cs-CZ" dirty="0"/>
              <a:t>.</a:t>
            </a:r>
          </a:p>
          <a:p>
            <a:r>
              <a:rPr lang="cs-CZ" b="1" dirty="0" err="1"/>
              <a:t>Fabryho</a:t>
            </a:r>
            <a:r>
              <a:rPr lang="cs-CZ" b="1" dirty="0"/>
              <a:t> choroba</a:t>
            </a:r>
            <a:r>
              <a:rPr lang="cs-CZ" dirty="0"/>
              <a:t> je způsobena nedostatečnou aktivitou α-</a:t>
            </a:r>
            <a:r>
              <a:rPr lang="cs-CZ" dirty="0" err="1"/>
              <a:t>galaktosidasy</a:t>
            </a:r>
            <a:r>
              <a:rPr lang="cs-CZ" dirty="0"/>
              <a:t> A, dochází k akumulaci </a:t>
            </a:r>
            <a:r>
              <a:rPr lang="cs-CZ" dirty="0" err="1"/>
              <a:t>ceramidtrihexosidu</a:t>
            </a:r>
            <a:r>
              <a:rPr lang="cs-CZ" dirty="0"/>
              <a:t> v centrálním nervovém systému. Projevuje se především </a:t>
            </a:r>
            <a:r>
              <a:rPr lang="cs-CZ" b="1" dirty="0"/>
              <a:t>hypertenzí, srdečními potížemi, bolestmi končetin a zarudlými lézemi na pokožce</a:t>
            </a:r>
            <a:r>
              <a:rPr lang="cs-CZ" dirty="0"/>
              <a:t>.</a:t>
            </a:r>
          </a:p>
          <a:p>
            <a:r>
              <a:rPr lang="cs-CZ" b="1" dirty="0"/>
              <a:t>GM2 </a:t>
            </a:r>
            <a:r>
              <a:rPr lang="cs-CZ" b="1" dirty="0" err="1"/>
              <a:t>gangliosidosa</a:t>
            </a:r>
            <a:r>
              <a:rPr lang="cs-CZ" dirty="0"/>
              <a:t> (</a:t>
            </a:r>
            <a:r>
              <a:rPr lang="cs-CZ" dirty="0" err="1"/>
              <a:t>Tay-Sachsova</a:t>
            </a:r>
            <a:r>
              <a:rPr lang="cs-CZ" dirty="0"/>
              <a:t> choroba) je způsobena akumulací GM2 gangliosidu v důsledku nedostatečné aktivity enzymu </a:t>
            </a:r>
            <a:r>
              <a:rPr lang="cs-CZ" dirty="0" err="1"/>
              <a:t>hexoaminidasy</a:t>
            </a:r>
            <a:r>
              <a:rPr lang="cs-CZ" dirty="0"/>
              <a:t> A. Projevuje se </a:t>
            </a:r>
            <a:r>
              <a:rPr lang="cs-CZ" b="1" dirty="0"/>
              <a:t>psychomotorickým chátráním a demencí</a:t>
            </a:r>
            <a:r>
              <a:rPr lang="cs-CZ" dirty="0"/>
              <a:t> v časných obdobích vývoje.</a:t>
            </a:r>
          </a:p>
          <a:p>
            <a:r>
              <a:rPr lang="cs-CZ" b="1" dirty="0"/>
              <a:t>GM1 </a:t>
            </a:r>
            <a:r>
              <a:rPr lang="cs-CZ" b="1" dirty="0" err="1"/>
              <a:t>gangliosidosa</a:t>
            </a:r>
            <a:r>
              <a:rPr lang="cs-CZ" dirty="0"/>
              <a:t> je způsobena nedostatkem aktivity GM1 β-</a:t>
            </a:r>
            <a:r>
              <a:rPr lang="cs-CZ" dirty="0" err="1"/>
              <a:t>galaktosidasy</a:t>
            </a:r>
            <a:r>
              <a:rPr lang="cs-CZ" dirty="0"/>
              <a:t> a má za následek hromadění GM1 gangliosidů a </a:t>
            </a:r>
            <a:r>
              <a:rPr lang="cs-CZ" dirty="0" err="1"/>
              <a:t>galaktosu</a:t>
            </a:r>
            <a:r>
              <a:rPr lang="cs-CZ" dirty="0"/>
              <a:t> obsahujících oligosacharidů.</a:t>
            </a:r>
          </a:p>
          <a:p>
            <a:r>
              <a:rPr lang="cs-CZ" b="1" dirty="0" err="1"/>
              <a:t>Fukosidosa</a:t>
            </a:r>
            <a:r>
              <a:rPr lang="cs-CZ" b="1" dirty="0"/>
              <a:t> </a:t>
            </a:r>
            <a:r>
              <a:rPr lang="cs-CZ" dirty="0"/>
              <a:t>je zapříčiněna nedostatečnou činností α-</a:t>
            </a:r>
            <a:r>
              <a:rPr lang="cs-CZ" dirty="0" err="1"/>
              <a:t>fukosidasy</a:t>
            </a:r>
            <a:r>
              <a:rPr lang="cs-CZ" dirty="0"/>
              <a:t>, důsledkem je hromadění </a:t>
            </a:r>
            <a:r>
              <a:rPr lang="cs-CZ" dirty="0" err="1"/>
              <a:t>sfingolipidů</a:t>
            </a:r>
            <a:r>
              <a:rPr lang="cs-CZ" dirty="0"/>
              <a:t> obsahujících </a:t>
            </a:r>
            <a:r>
              <a:rPr lang="cs-CZ" dirty="0" err="1"/>
              <a:t>fukosu</a:t>
            </a:r>
            <a:r>
              <a:rPr lang="cs-CZ" dirty="0"/>
              <a:t> a glykoproteinových fragmentů. Projevuje se častými infekcemi dýchacího traktu, progresivním </a:t>
            </a:r>
            <a:r>
              <a:rPr lang="cs-CZ" b="1" dirty="0"/>
              <a:t>psychomotorickým zaostáváním, zvětšením srdečního svalu a zbytnělou pokožkou, která </a:t>
            </a:r>
            <a:r>
              <a:rPr lang="cs-CZ" b="1" dirty="0" err="1"/>
              <a:t>sekretuje</a:t>
            </a:r>
            <a:r>
              <a:rPr lang="cs-CZ" b="1" dirty="0"/>
              <a:t> velká množství slaného potu.</a:t>
            </a:r>
          </a:p>
        </p:txBody>
      </p:sp>
    </p:spTree>
    <p:extLst>
      <p:ext uri="{BB962C8B-B14F-4D97-AF65-F5344CB8AC3E}">
        <p14:creationId xmlns:p14="http://schemas.microsoft.com/office/powerpoint/2010/main" val="3433188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U jakých dg. jsou zvýšené TAG?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110" y="1514169"/>
            <a:ext cx="8048394" cy="522092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exogenní TAG jsou obsaženy převážně v chylomikronech, </a:t>
            </a:r>
          </a:p>
          <a:p>
            <a:r>
              <a:rPr lang="cs-CZ" dirty="0"/>
              <a:t>endogenní převládají v částicích VLDL. </a:t>
            </a:r>
          </a:p>
          <a:p>
            <a:r>
              <a:rPr lang="cs-CZ" dirty="0"/>
              <a:t>Zvýšená koncentrace TAG je rizikovým faktorem </a:t>
            </a:r>
          </a:p>
          <a:p>
            <a:pPr lvl="1"/>
            <a:r>
              <a:rPr lang="cs-CZ" b="1" dirty="0"/>
              <a:t>aterosklerózy</a:t>
            </a:r>
          </a:p>
          <a:p>
            <a:pPr lvl="1"/>
            <a:r>
              <a:rPr lang="cs-CZ" b="1" dirty="0"/>
              <a:t>DM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hypofunkce štítné žlázy </a:t>
            </a:r>
          </a:p>
          <a:p>
            <a:pPr lvl="1"/>
            <a:r>
              <a:rPr lang="cs-CZ" b="1" dirty="0"/>
              <a:t>nefrotického </a:t>
            </a:r>
            <a:r>
              <a:rPr lang="cs-CZ" b="1" dirty="0" err="1"/>
              <a:t>sy</a:t>
            </a:r>
            <a:r>
              <a:rPr lang="cs-CZ" b="1" dirty="0"/>
              <a:t>  </a:t>
            </a:r>
          </a:p>
          <a:p>
            <a:pPr lvl="1"/>
            <a:r>
              <a:rPr lang="cs-CZ" b="1" dirty="0" err="1"/>
              <a:t>hepatopatie</a:t>
            </a:r>
            <a:endParaRPr lang="cs-CZ" b="1" dirty="0"/>
          </a:p>
          <a:p>
            <a:r>
              <a:rPr lang="cs-CZ" dirty="0"/>
              <a:t>TAG se stanovují v plazmě nebo séru enzymovou metodou. </a:t>
            </a:r>
          </a:p>
          <a:p>
            <a:r>
              <a:rPr lang="cs-CZ" dirty="0"/>
              <a:t>Princip metody: působením lipoproteinové </a:t>
            </a:r>
            <a:r>
              <a:rPr lang="cs-CZ" dirty="0" err="1"/>
              <a:t>lipasy</a:t>
            </a:r>
            <a:r>
              <a:rPr lang="cs-CZ" dirty="0"/>
              <a:t> jsou TAG hydrolyzovány na glycerol a volné MK, glycerol je dále </a:t>
            </a:r>
            <a:r>
              <a:rPr lang="cs-CZ" dirty="0" err="1"/>
              <a:t>fosforylován</a:t>
            </a:r>
            <a:r>
              <a:rPr lang="cs-CZ" dirty="0"/>
              <a:t> na glycerol-3-fosfát, který lze stanovit např. optickým testem.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0" name="Picture 2" descr="Stock ilustrace Hypotyreóza Lékařská Vektorová Ilustrace Izolovaná Na  Infografice Bílého Pozadí – stáhnout obrázek nyní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75" y="1160980"/>
            <a:ext cx="4130515" cy="51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075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702" y="188606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87. U jakých dg. Jsou zvýšené TAG?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110" y="1514169"/>
            <a:ext cx="8048394" cy="522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Doplňte onemocnění</a:t>
            </a:r>
          </a:p>
          <a:p>
            <a:pPr marL="0" indent="0">
              <a:buNone/>
            </a:pPr>
            <a:r>
              <a:rPr lang="cs-CZ" dirty="0"/>
              <a:t>1……………………………………………………………..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2……………………………………………………………..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3……………………………………………………………..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4……………………………………………………………..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5……………………………………………………………..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6……………………………………………………………..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7……………………………………………………………..</a:t>
            </a:r>
          </a:p>
          <a:p>
            <a:pPr marL="0" indent="0">
              <a:buNone/>
            </a:pPr>
            <a:r>
              <a:rPr lang="cs-CZ" dirty="0"/>
              <a:t>8………………………………………………………………</a:t>
            </a:r>
          </a:p>
        </p:txBody>
      </p:sp>
      <p:pic>
        <p:nvPicPr>
          <p:cNvPr id="7170" name="Picture 2" descr="Stock ilustrace Hypotyreóza Lékařská Vektorová Ilustrace Izolovaná Na  Infografice Bílého Pozadí – stáhnout obrázek nyní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75" y="1160980"/>
            <a:ext cx="4130515" cy="512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903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Diabetická </a:t>
            </a:r>
            <a:r>
              <a:rPr lang="cs-CZ" sz="4000" b="1" dirty="0" err="1">
                <a:solidFill>
                  <a:srgbClr val="FF0000"/>
                </a:solidFill>
              </a:rPr>
              <a:t>dyslipidémie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</a:t>
            </a:r>
            <a:r>
              <a:rPr lang="cs-CZ" dirty="0" err="1"/>
              <a:t>aterogenní</a:t>
            </a:r>
            <a:r>
              <a:rPr lang="cs-CZ" dirty="0"/>
              <a:t>: zvyšuje dodávku </a:t>
            </a:r>
            <a:r>
              <a:rPr lang="cs-CZ" b="1" dirty="0"/>
              <a:t>cholesterolu</a:t>
            </a:r>
            <a:r>
              <a:rPr lang="cs-CZ" dirty="0"/>
              <a:t> tkáním  a zhoršuje reverzní transport cholesterolu</a:t>
            </a:r>
          </a:p>
          <a:p>
            <a:r>
              <a:rPr lang="cs-CZ" dirty="0"/>
              <a:t>Je pro-</a:t>
            </a:r>
            <a:r>
              <a:rPr lang="cs-CZ" dirty="0" err="1"/>
              <a:t>diabetogenní</a:t>
            </a:r>
            <a:r>
              <a:rPr lang="cs-CZ" dirty="0"/>
              <a:t>: zhoršuje </a:t>
            </a:r>
            <a:r>
              <a:rPr lang="cs-CZ" b="1" dirty="0"/>
              <a:t>citlivost</a:t>
            </a:r>
            <a:r>
              <a:rPr lang="cs-CZ" dirty="0"/>
              <a:t> k inzulínu</a:t>
            </a:r>
          </a:p>
          <a:p>
            <a:endParaRPr lang="cs-CZ" dirty="0"/>
          </a:p>
          <a:p>
            <a:r>
              <a:rPr lang="cs-CZ" dirty="0"/>
              <a:t>Inzulín </a:t>
            </a:r>
          </a:p>
          <a:p>
            <a:pPr lvl="1"/>
            <a:r>
              <a:rPr lang="cs-CZ" dirty="0"/>
              <a:t>aktivuje lipolýzu</a:t>
            </a:r>
          </a:p>
          <a:p>
            <a:pPr lvl="1"/>
            <a:r>
              <a:rPr lang="cs-CZ" dirty="0"/>
              <a:t>inhibuje oxidaci MK a </a:t>
            </a:r>
            <a:r>
              <a:rPr lang="cs-CZ" dirty="0" err="1"/>
              <a:t>ketogenezi</a:t>
            </a:r>
            <a:r>
              <a:rPr lang="cs-CZ" dirty="0"/>
              <a:t> a tvorbu TAG a VLDL v játrech (steatóza)</a:t>
            </a:r>
          </a:p>
          <a:p>
            <a:pPr lvl="1"/>
            <a:r>
              <a:rPr lang="cs-CZ" dirty="0"/>
              <a:t>inhibuje hormon senzitivní lipázu</a:t>
            </a:r>
          </a:p>
          <a:p>
            <a:r>
              <a:rPr lang="cs-CZ" dirty="0"/>
              <a:t>U DM tento účinek chybí, což se projevuje poruchou metabolismu TAG a CH při nadprodukci</a:t>
            </a:r>
            <a:r>
              <a:rPr lang="cs-CZ" b="1" dirty="0"/>
              <a:t> VLDL a LDL </a:t>
            </a:r>
            <a:r>
              <a:rPr lang="cs-CZ" dirty="0"/>
              <a:t>a zvýšení katabolismu </a:t>
            </a:r>
            <a:r>
              <a:rPr lang="cs-CZ" b="1" dirty="0"/>
              <a:t>HDL</a:t>
            </a:r>
          </a:p>
        </p:txBody>
      </p:sp>
    </p:spTree>
    <p:extLst>
      <p:ext uri="{BB962C8B-B14F-4D97-AF65-F5344CB8AC3E}">
        <p14:creationId xmlns:p14="http://schemas.microsoft.com/office/powerpoint/2010/main" val="11017168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88. Diabetická </a:t>
            </a:r>
            <a:r>
              <a:rPr lang="cs-CZ" sz="4000" b="1" dirty="0" err="1">
                <a:solidFill>
                  <a:srgbClr val="0070C0"/>
                </a:solidFill>
              </a:rPr>
              <a:t>dyslipidémie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</a:t>
            </a:r>
            <a:r>
              <a:rPr lang="cs-CZ" dirty="0" err="1"/>
              <a:t>aterogenní</a:t>
            </a:r>
            <a:r>
              <a:rPr lang="cs-CZ" dirty="0"/>
              <a:t>: zvyšuje dodávku </a:t>
            </a:r>
            <a:r>
              <a:rPr lang="cs-CZ" b="1" dirty="0">
                <a:solidFill>
                  <a:srgbClr val="0070C0"/>
                </a:solidFill>
              </a:rPr>
              <a:t>ch……….</a:t>
            </a:r>
            <a:r>
              <a:rPr lang="cs-CZ" dirty="0"/>
              <a:t> tkáním  a zhoršuje reverzní transport cholesterolu</a:t>
            </a:r>
          </a:p>
          <a:p>
            <a:r>
              <a:rPr lang="cs-CZ" dirty="0"/>
              <a:t>Je pro-</a:t>
            </a:r>
            <a:r>
              <a:rPr lang="cs-CZ" dirty="0" err="1"/>
              <a:t>diabetogenní</a:t>
            </a:r>
            <a:r>
              <a:rPr lang="cs-CZ" dirty="0"/>
              <a:t>: zhoršuje </a:t>
            </a:r>
            <a:r>
              <a:rPr lang="cs-CZ" b="1" dirty="0">
                <a:solidFill>
                  <a:srgbClr val="0070C0"/>
                </a:solidFill>
              </a:rPr>
              <a:t>c……..</a:t>
            </a:r>
            <a:r>
              <a:rPr lang="cs-CZ" dirty="0"/>
              <a:t> k inzulínu</a:t>
            </a:r>
          </a:p>
          <a:p>
            <a:endParaRPr lang="cs-CZ" dirty="0"/>
          </a:p>
          <a:p>
            <a:r>
              <a:rPr lang="cs-CZ" dirty="0"/>
              <a:t>Inzulín </a:t>
            </a:r>
          </a:p>
          <a:p>
            <a:pPr lvl="1"/>
            <a:r>
              <a:rPr lang="cs-CZ" dirty="0"/>
              <a:t>aktivuje lipolýzu</a:t>
            </a:r>
          </a:p>
          <a:p>
            <a:pPr lvl="1"/>
            <a:r>
              <a:rPr lang="cs-CZ" dirty="0"/>
              <a:t>inhibuje oxidaci MK a </a:t>
            </a:r>
            <a:r>
              <a:rPr lang="cs-CZ" dirty="0" err="1"/>
              <a:t>ketogenezi</a:t>
            </a:r>
            <a:r>
              <a:rPr lang="cs-CZ" dirty="0"/>
              <a:t> a tvorbu TAG a VLDL v játrech (steatóza)</a:t>
            </a:r>
          </a:p>
          <a:p>
            <a:pPr lvl="1"/>
            <a:r>
              <a:rPr lang="cs-CZ" dirty="0"/>
              <a:t>inhibuje hormon senzitivní lipázu</a:t>
            </a:r>
          </a:p>
          <a:p>
            <a:r>
              <a:rPr lang="cs-CZ" dirty="0"/>
              <a:t>U DM tento účinek chybí, což se projevuje poruchou metabolismu TAG a CH při nadprodukci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…. </a:t>
            </a:r>
            <a:r>
              <a:rPr lang="cs-CZ" dirty="0"/>
              <a:t>a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b="1" dirty="0"/>
              <a:t> </a:t>
            </a:r>
            <a:r>
              <a:rPr lang="cs-CZ" dirty="0"/>
              <a:t>a zvýšení katabolismu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12413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Bílkoviny</a:t>
            </a:r>
            <a:br>
              <a:rPr lang="cs-CZ" sz="4000" b="1" dirty="0">
                <a:solidFill>
                  <a:srgbClr val="C00000"/>
                </a:solidFill>
              </a:rPr>
            </a:br>
            <a:r>
              <a:rPr lang="cs-CZ" sz="4000" b="1" dirty="0">
                <a:solidFill>
                  <a:srgbClr val="C00000"/>
                </a:solidFill>
              </a:rPr>
              <a:t>Aminokyseliny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když již bylo identifikováno více jak </a:t>
            </a:r>
            <a:r>
              <a:rPr lang="cs-CZ" b="1" dirty="0"/>
              <a:t>250</a:t>
            </a:r>
            <a:r>
              <a:rPr lang="cs-CZ" dirty="0"/>
              <a:t> různých AMK, na tvorbě proteinů se podílí pouze </a:t>
            </a:r>
            <a:r>
              <a:rPr lang="cs-CZ" b="1" dirty="0"/>
              <a:t>20</a:t>
            </a:r>
            <a:r>
              <a:rPr lang="cs-CZ" dirty="0"/>
              <a:t> tzv. </a:t>
            </a:r>
            <a:r>
              <a:rPr lang="cs-CZ" dirty="0" err="1"/>
              <a:t>proteinogenních</a:t>
            </a:r>
            <a:r>
              <a:rPr lang="cs-CZ" dirty="0"/>
              <a:t> AMK (někdy se uvádí počet </a:t>
            </a:r>
            <a:r>
              <a:rPr lang="cs-CZ" b="1" dirty="0"/>
              <a:t>21</a:t>
            </a:r>
            <a:r>
              <a:rPr lang="cs-CZ" dirty="0"/>
              <a:t>, </a:t>
            </a:r>
            <a:r>
              <a:rPr lang="cs-CZ" dirty="0" err="1"/>
              <a:t>selenocystein</a:t>
            </a:r>
            <a:r>
              <a:rPr lang="cs-CZ" dirty="0"/>
              <a:t> jako 21. AMK). </a:t>
            </a:r>
          </a:p>
          <a:p>
            <a:r>
              <a:rPr lang="cs-CZ" dirty="0"/>
              <a:t>V odborné literatuře se nejčastěji využívají </a:t>
            </a:r>
            <a:r>
              <a:rPr lang="cs-CZ" b="1" dirty="0"/>
              <a:t>třípísmenné</a:t>
            </a:r>
            <a:r>
              <a:rPr lang="cs-CZ" dirty="0"/>
              <a:t> zkratky AMK, tvořené převážně z prvních 3 písmen názvu. </a:t>
            </a:r>
          </a:p>
          <a:p>
            <a:r>
              <a:rPr lang="cs-CZ" dirty="0"/>
              <a:t>Ke srovnání podobných sekvencí AMK v proteinech se pak spíše používají zkratky jednopísmenné.</a:t>
            </a:r>
          </a:p>
        </p:txBody>
      </p:sp>
    </p:spTree>
    <p:extLst>
      <p:ext uri="{BB962C8B-B14F-4D97-AF65-F5344CB8AC3E}">
        <p14:creationId xmlns:p14="http://schemas.microsoft.com/office/powerpoint/2010/main" val="1730675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89.Bílkoviny</a:t>
            </a:r>
            <a:br>
              <a:rPr lang="cs-CZ" sz="4000" b="1" dirty="0">
                <a:solidFill>
                  <a:srgbClr val="0070C0"/>
                </a:solidFill>
              </a:rPr>
            </a:br>
            <a:r>
              <a:rPr lang="cs-CZ" sz="4000" b="1" dirty="0">
                <a:solidFill>
                  <a:srgbClr val="0070C0"/>
                </a:solidFill>
              </a:rPr>
              <a:t>Aminokyseliny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když již bylo identifikováno více jak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 různých AMK, na tvorbě proteinů se podílí pouze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dirty="0"/>
              <a:t> tzv. </a:t>
            </a:r>
            <a:r>
              <a:rPr lang="cs-CZ" dirty="0" err="1"/>
              <a:t>proteinogenních</a:t>
            </a:r>
            <a:r>
              <a:rPr lang="cs-CZ" dirty="0"/>
              <a:t> AMK (někdy se uvádí počet </a:t>
            </a:r>
            <a:r>
              <a:rPr lang="cs-CZ" b="1" dirty="0">
                <a:solidFill>
                  <a:srgbClr val="0070C0"/>
                </a:solidFill>
              </a:rPr>
              <a:t>..</a:t>
            </a:r>
            <a:r>
              <a:rPr lang="cs-CZ" dirty="0"/>
              <a:t>, </a:t>
            </a:r>
            <a:r>
              <a:rPr lang="cs-CZ" dirty="0" err="1"/>
              <a:t>selenocystein</a:t>
            </a:r>
            <a:r>
              <a:rPr lang="cs-CZ" dirty="0"/>
              <a:t> jako 21. AMK). </a:t>
            </a:r>
          </a:p>
          <a:p>
            <a:r>
              <a:rPr lang="cs-CZ" dirty="0"/>
              <a:t>V odborné literatuře se nejčastěji využívají </a:t>
            </a:r>
            <a:r>
              <a:rPr lang="cs-CZ" b="1" dirty="0">
                <a:solidFill>
                  <a:srgbClr val="0070C0"/>
                </a:solidFill>
              </a:rPr>
              <a:t>t……….</a:t>
            </a:r>
            <a:r>
              <a:rPr lang="cs-CZ" dirty="0"/>
              <a:t> zkratky AMK, tvořené převážně z prvních 3 písmen názvu. </a:t>
            </a:r>
          </a:p>
          <a:p>
            <a:r>
              <a:rPr lang="cs-CZ" dirty="0"/>
              <a:t>Ke srovnání podobných sekvencí AMK v proteinech se pak spíše používají zkratky jednopísmenné.</a:t>
            </a:r>
          </a:p>
        </p:txBody>
      </p:sp>
    </p:spTree>
    <p:extLst>
      <p:ext uri="{BB962C8B-B14F-4D97-AF65-F5344CB8AC3E}">
        <p14:creationId xmlns:p14="http://schemas.microsoft.com/office/powerpoint/2010/main" val="329234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72.MK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Podle přítomnosti dvojné vazby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Podle délky řetězce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>
                <a:solidFill>
                  <a:srgbClr val="0070C0"/>
                </a:solidFill>
              </a:rPr>
              <a:t>……………. </a:t>
            </a:r>
            <a:r>
              <a:rPr lang="cs-CZ" dirty="0"/>
              <a:t>řetězcem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(C4–C6);</a:t>
            </a:r>
          </a:p>
          <a:p>
            <a:pPr lvl="1"/>
            <a:r>
              <a:rPr lang="cs-CZ" dirty="0"/>
              <a:t>mastné kyseliny se </a:t>
            </a:r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(C8–C10);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>
                <a:solidFill>
                  <a:srgbClr val="0070C0"/>
                </a:solidFill>
              </a:rPr>
              <a:t>……………… 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(C12–C18) → nejčastější výskyt u vyšších živočichů;</a:t>
            </a:r>
          </a:p>
          <a:p>
            <a:pPr lvl="1"/>
            <a:r>
              <a:rPr lang="cs-CZ" dirty="0"/>
              <a:t>mastné kyseliny s </a:t>
            </a:r>
            <a:r>
              <a:rPr lang="cs-CZ" b="1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řetězcem</a:t>
            </a:r>
            <a:r>
              <a:rPr lang="cs-CZ" b="1" dirty="0"/>
              <a:t> </a:t>
            </a:r>
            <a:r>
              <a:rPr lang="cs-CZ" dirty="0"/>
              <a:t>(&gt; C18).</a:t>
            </a:r>
          </a:p>
          <a:p>
            <a:r>
              <a:rPr lang="cs-CZ" dirty="0"/>
              <a:t>Podle struktury řetězce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– většina,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 – méně časté, např. kyselina </a:t>
            </a:r>
            <a:r>
              <a:rPr lang="cs-CZ" dirty="0" err="1"/>
              <a:t>isovalerová</a:t>
            </a:r>
            <a:r>
              <a:rPr lang="cs-CZ" dirty="0"/>
              <a:t>.</a:t>
            </a:r>
          </a:p>
          <a:p>
            <a:r>
              <a:rPr lang="cs-CZ" dirty="0"/>
              <a:t>Podle toho, zda je lidské tělo umí syntetizovat, nebo je musí přijímat potravou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………………..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7516" y="6211669"/>
            <a:ext cx="641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2"/>
              </a:rPr>
              <a:t>https://www.wikiskripta.eu/w/Mastn%C3%A9_kyseliny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2695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Aminokyseliny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613" y="1894450"/>
            <a:ext cx="11737258" cy="3847589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Jelikož atom C je asymetrický tzn., že váže 4 různé substituenty (karboxylovou skupinu - COOH, aminoskupinu NH2, atom H a nějaký alifatický či aromatický zbytek - R) jsou AMK látky opticky aktivní (výjimkou je glycin) a dají se u nich rozlišovat dva izomery – L- a D- . </a:t>
            </a:r>
            <a:r>
              <a:rPr lang="cs-CZ" b="1" dirty="0" err="1"/>
              <a:t>Proteinogenní</a:t>
            </a:r>
            <a:r>
              <a:rPr lang="cs-CZ" dirty="0"/>
              <a:t> AMK jsou </a:t>
            </a:r>
            <a:r>
              <a:rPr lang="cs-CZ" b="1" dirty="0"/>
              <a:t>L-α-AMK</a:t>
            </a:r>
            <a:r>
              <a:rPr lang="cs-CZ" dirty="0"/>
              <a:t> . Některé AMK ve své molekule obsahují dva asymetrické atomy C (</a:t>
            </a:r>
            <a:r>
              <a:rPr lang="cs-CZ" dirty="0" err="1"/>
              <a:t>threonin</a:t>
            </a:r>
            <a:r>
              <a:rPr lang="cs-CZ" dirty="0"/>
              <a:t>, </a:t>
            </a:r>
            <a:r>
              <a:rPr lang="cs-CZ" dirty="0" err="1"/>
              <a:t>isoleucin</a:t>
            </a:r>
            <a:r>
              <a:rPr lang="cs-CZ" dirty="0"/>
              <a:t>). </a:t>
            </a:r>
          </a:p>
          <a:p>
            <a:r>
              <a:rPr lang="cs-CZ" dirty="0"/>
              <a:t>Základní charakteristickou vlastností AMK je jejich schopnost působit jako kyselina i jako zásada – AMK jsou tedy </a:t>
            </a:r>
            <a:r>
              <a:rPr lang="cs-CZ" b="1" dirty="0"/>
              <a:t>amfolyty</a:t>
            </a:r>
            <a:r>
              <a:rPr lang="cs-CZ" dirty="0"/>
              <a:t>. </a:t>
            </a:r>
          </a:p>
          <a:p>
            <a:r>
              <a:rPr lang="cs-CZ" dirty="0"/>
              <a:t>Náboj, který AMK nese, závisí na pH prostředí. Ve fyziologickém pH se všechny AMK vyskytují v podobě tzv. </a:t>
            </a:r>
            <a:r>
              <a:rPr lang="cs-CZ" b="1" dirty="0" err="1"/>
              <a:t>zwitteriontu</a:t>
            </a:r>
            <a:r>
              <a:rPr lang="cs-CZ" dirty="0"/>
              <a:t> jinak označovaného jako </a:t>
            </a:r>
            <a:r>
              <a:rPr lang="cs-CZ" b="1" dirty="0" err="1"/>
              <a:t>amfion</a:t>
            </a:r>
            <a:r>
              <a:rPr lang="cs-CZ" b="1" dirty="0"/>
              <a:t> </a:t>
            </a:r>
            <a:r>
              <a:rPr lang="cs-CZ" dirty="0"/>
              <a:t>neboli </a:t>
            </a:r>
            <a:r>
              <a:rPr lang="cs-CZ" b="1" dirty="0"/>
              <a:t>obojetný iont</a:t>
            </a:r>
            <a:r>
              <a:rPr lang="cs-CZ" dirty="0"/>
              <a:t>, což znamená, že obě funkční skupiny AMK jsou v iontové podobě a nesou tedy kladný i záporný náboj. </a:t>
            </a:r>
            <a:r>
              <a:rPr lang="cs-CZ" dirty="0">
                <a:hlinkClick r:id="rId2"/>
              </a:rPr>
              <a:t>https://cs.wikipedia.org/wiki/Aminokyselina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Obě funkční skupiny se vzájemně ovlivňují – skupina COO</a:t>
            </a:r>
            <a:r>
              <a:rPr lang="cs-CZ" baseline="30000" dirty="0"/>
              <a:t>-</a:t>
            </a:r>
            <a:r>
              <a:rPr lang="cs-CZ" dirty="0"/>
              <a:t> zvyšuje zásaditost aminoskupiny a skupina NH</a:t>
            </a:r>
            <a:r>
              <a:rPr lang="cs-CZ" baseline="-25000" dirty="0"/>
              <a:t>3</a:t>
            </a:r>
            <a:r>
              <a:rPr lang="cs-CZ" baseline="30000" dirty="0"/>
              <a:t>+</a:t>
            </a:r>
            <a:r>
              <a:rPr lang="cs-CZ" dirty="0"/>
              <a:t> zase pomáhá odpuzovat H</a:t>
            </a:r>
            <a:r>
              <a:rPr lang="cs-CZ" baseline="30000" dirty="0"/>
              <a:t>+</a:t>
            </a:r>
            <a:r>
              <a:rPr lang="cs-CZ" dirty="0"/>
              <a:t> ze skupiny COOH.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85135" y="5631877"/>
            <a:ext cx="116315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https://www.prf.upol.cz/fileadmin/userdata/PrF/katedry/biochemie/Dokumenty/Materialy_k_vyuce/KBC-BCHC_6_Identifikace_a_vlastnosti_aminokyselin.pdf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5982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Aminokyseliny (AMK)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5618"/>
            <a:ext cx="6781800" cy="5443536"/>
          </a:xfrm>
        </p:spPr>
        <p:txBody>
          <a:bodyPr>
            <a:noAutofit/>
          </a:bodyPr>
          <a:lstStyle/>
          <a:p>
            <a:r>
              <a:rPr lang="cs-CZ" sz="2400" dirty="0"/>
              <a:t>Většinu AMK si lidský organismus dokáže sám syntetizovat z meziproduktů sacharidového metabolismu. </a:t>
            </a:r>
          </a:p>
          <a:p>
            <a:r>
              <a:rPr lang="cs-CZ" sz="2400" dirty="0"/>
              <a:t>Některé AMK si však vyrobit neumí a je závislý na jejich příjmu potravou (v bílkovinách), tyto AMK se označují jako </a:t>
            </a:r>
            <a:r>
              <a:rPr lang="cs-CZ" sz="2400" b="1" dirty="0"/>
              <a:t>esenciální</a:t>
            </a:r>
            <a:r>
              <a:rPr lang="cs-CZ" sz="2400" dirty="0"/>
              <a:t>. Je jich </a:t>
            </a:r>
            <a:r>
              <a:rPr lang="cs-CZ" sz="2400" b="1" dirty="0"/>
              <a:t>9</a:t>
            </a:r>
            <a:r>
              <a:rPr lang="cs-CZ" sz="2400" dirty="0"/>
              <a:t>.</a:t>
            </a:r>
          </a:p>
          <a:p>
            <a:r>
              <a:rPr lang="cs-CZ" sz="2400" dirty="0"/>
              <a:t>V proteinech jsou AMK mezi sebou vázány tzv. </a:t>
            </a:r>
            <a:r>
              <a:rPr lang="cs-CZ" sz="2400" b="1" dirty="0"/>
              <a:t>peptidovou </a:t>
            </a:r>
            <a:r>
              <a:rPr lang="cs-CZ" sz="2400" dirty="0"/>
              <a:t>vazbou, která spojuje </a:t>
            </a:r>
            <a:r>
              <a:rPr lang="cs-CZ" sz="2400" b="1" dirty="0" err="1"/>
              <a:t>amino</a:t>
            </a:r>
            <a:r>
              <a:rPr lang="cs-CZ" sz="2400" b="1" dirty="0"/>
              <a:t> </a:t>
            </a:r>
            <a:r>
              <a:rPr lang="cs-CZ" sz="2400" dirty="0"/>
              <a:t>skupinu jedné (-NH2) a </a:t>
            </a:r>
            <a:r>
              <a:rPr lang="cs-CZ" sz="2400" b="1" dirty="0"/>
              <a:t>karboxylovou</a:t>
            </a:r>
            <a:r>
              <a:rPr lang="cs-CZ" sz="2400" dirty="0"/>
              <a:t> skupinu (-COOH) druhé AMK. Takto může vznikat libovolně dlouhý řetězec AMK na jehož  N- konci se vyskytuje AMK s </a:t>
            </a:r>
            <a:r>
              <a:rPr lang="cs-CZ" sz="2400" b="1" dirty="0"/>
              <a:t>volnou</a:t>
            </a:r>
            <a:r>
              <a:rPr lang="cs-CZ" sz="2400" dirty="0"/>
              <a:t> </a:t>
            </a:r>
            <a:r>
              <a:rPr lang="cs-CZ" sz="2400" dirty="0" err="1"/>
              <a:t>amino</a:t>
            </a:r>
            <a:r>
              <a:rPr lang="cs-CZ" sz="2400" dirty="0"/>
              <a:t> skupinou a na  C-konci AMK s </a:t>
            </a:r>
            <a:r>
              <a:rPr lang="cs-CZ" sz="2400" b="1" dirty="0"/>
              <a:t>volnou</a:t>
            </a:r>
            <a:r>
              <a:rPr lang="cs-CZ" sz="2400" dirty="0"/>
              <a:t> karboxylovou skupinou.</a:t>
            </a:r>
          </a:p>
          <a:p>
            <a:r>
              <a:rPr lang="cs-CZ" sz="2400" dirty="0"/>
              <a:t>AMK v proteinech zapisujeme a pojmenováváme od N-konce k C-konci. </a:t>
            </a:r>
          </a:p>
          <a:p>
            <a:r>
              <a:rPr lang="cs-CZ" sz="2400" dirty="0"/>
              <a:t>C-koncová AMK si ponechává svůj název, ostatní zamění koncové –in za –</a:t>
            </a:r>
            <a:r>
              <a:rPr lang="cs-CZ" sz="2400" dirty="0" err="1"/>
              <a:t>yl</a:t>
            </a:r>
            <a:r>
              <a:rPr lang="cs-CZ" sz="2400" dirty="0"/>
              <a:t>.</a:t>
            </a:r>
          </a:p>
        </p:txBody>
      </p:sp>
      <p:pic>
        <p:nvPicPr>
          <p:cNvPr id="8194" name="Picture 2" descr="Peptidová vaz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14463"/>
            <a:ext cx="493030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81800" y="6381345"/>
            <a:ext cx="516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https://www.galenus.cz/clanky/P/peptidova-vazba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819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21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90. Aminokyseliny (AMK)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5618"/>
            <a:ext cx="6781800" cy="5443536"/>
          </a:xfrm>
        </p:spPr>
        <p:txBody>
          <a:bodyPr>
            <a:noAutofit/>
          </a:bodyPr>
          <a:lstStyle/>
          <a:p>
            <a:r>
              <a:rPr lang="cs-CZ" sz="2400" dirty="0"/>
              <a:t>Většinu AMK si lidský organismus dokáže sám syntetizovat z meziproduktů sacharidového metabolismu. </a:t>
            </a:r>
          </a:p>
          <a:p>
            <a:r>
              <a:rPr lang="cs-CZ" sz="2400" dirty="0"/>
              <a:t>Některé AMK si však vyrobit neumí a je závislý na jejich příjmu potravou (v bílkovinách), tyto AMK se označují jako </a:t>
            </a:r>
            <a:r>
              <a:rPr lang="cs-CZ" sz="2400" b="1" dirty="0">
                <a:solidFill>
                  <a:srgbClr val="0070C0"/>
                </a:solidFill>
              </a:rPr>
              <a:t>e……… </a:t>
            </a:r>
            <a:r>
              <a:rPr lang="cs-CZ" sz="2400" dirty="0"/>
              <a:t>Je jich </a:t>
            </a:r>
            <a:r>
              <a:rPr lang="cs-CZ" sz="2400" b="1" dirty="0">
                <a:solidFill>
                  <a:srgbClr val="0070C0"/>
                </a:solidFill>
              </a:rPr>
              <a:t>.</a:t>
            </a:r>
            <a:endParaRPr lang="cs-CZ" sz="2400" dirty="0"/>
          </a:p>
          <a:p>
            <a:r>
              <a:rPr lang="cs-CZ" sz="2400" dirty="0"/>
              <a:t>V proteinech jsou AMK mezi sebou vázány tzv. </a:t>
            </a:r>
            <a:r>
              <a:rPr lang="cs-CZ" sz="2400" b="1" dirty="0">
                <a:solidFill>
                  <a:srgbClr val="0070C0"/>
                </a:solidFill>
              </a:rPr>
              <a:t>p………</a:t>
            </a:r>
            <a:r>
              <a:rPr lang="cs-CZ" sz="2400" b="1" dirty="0"/>
              <a:t> </a:t>
            </a:r>
            <a:r>
              <a:rPr lang="cs-CZ" sz="2400" dirty="0"/>
              <a:t>vazbou, která spojuje </a:t>
            </a:r>
            <a:r>
              <a:rPr lang="cs-CZ" sz="2400" b="1" dirty="0">
                <a:solidFill>
                  <a:srgbClr val="0070C0"/>
                </a:solidFill>
              </a:rPr>
              <a:t>a…. </a:t>
            </a:r>
            <a:r>
              <a:rPr lang="cs-CZ" sz="2400" dirty="0"/>
              <a:t>skupinu jedné (-NH2) a </a:t>
            </a:r>
            <a:r>
              <a:rPr lang="cs-CZ" sz="2400" b="1" dirty="0">
                <a:solidFill>
                  <a:srgbClr val="0070C0"/>
                </a:solidFill>
              </a:rPr>
              <a:t>k………..</a:t>
            </a:r>
            <a:r>
              <a:rPr lang="cs-CZ" sz="2400" dirty="0"/>
              <a:t> skupinu (-COOH) druhé AMK. Takto může vznikat libovolně dlouhý řetězec AMK na jehož  N- konci se vyskytuje AMK s </a:t>
            </a:r>
            <a:r>
              <a:rPr lang="cs-CZ" sz="2400" b="1" dirty="0">
                <a:solidFill>
                  <a:srgbClr val="0070C0"/>
                </a:solidFill>
              </a:rPr>
              <a:t>v….. </a:t>
            </a:r>
            <a:r>
              <a:rPr lang="cs-CZ" sz="2400" dirty="0" err="1"/>
              <a:t>amino</a:t>
            </a:r>
            <a:r>
              <a:rPr lang="cs-CZ" sz="2400" dirty="0"/>
              <a:t> skupinou a na  C-konci AMK s </a:t>
            </a:r>
            <a:r>
              <a:rPr lang="cs-CZ" sz="2400" b="1" dirty="0">
                <a:solidFill>
                  <a:srgbClr val="0070C0"/>
                </a:solidFill>
              </a:rPr>
              <a:t>v….. </a:t>
            </a:r>
            <a:r>
              <a:rPr lang="cs-CZ" sz="2400" dirty="0"/>
              <a:t>karboxylovou skupinou.</a:t>
            </a:r>
          </a:p>
          <a:p>
            <a:r>
              <a:rPr lang="cs-CZ" sz="2400" dirty="0"/>
              <a:t>AMK v proteinech zapisujeme a pojmenováváme od N-konce k C-konci. </a:t>
            </a:r>
          </a:p>
          <a:p>
            <a:r>
              <a:rPr lang="cs-CZ" sz="2400" dirty="0"/>
              <a:t>C-koncová AMK si ponechává svůj název, ostatní zamění koncové –in za –</a:t>
            </a:r>
            <a:r>
              <a:rPr lang="cs-CZ" sz="2400" dirty="0" err="1"/>
              <a:t>yl</a:t>
            </a:r>
            <a:r>
              <a:rPr lang="cs-CZ" sz="2400" dirty="0"/>
              <a:t>.</a:t>
            </a:r>
          </a:p>
        </p:txBody>
      </p:sp>
      <p:pic>
        <p:nvPicPr>
          <p:cNvPr id="8194" name="Picture 2" descr="Peptidová vaz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14463"/>
            <a:ext cx="493030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81800" y="6381345"/>
            <a:ext cx="516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https://www.galenus.cz/clanky/P/peptidova-vazba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8117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Přehled aminokyselin</a:t>
            </a:r>
          </a:p>
        </p:txBody>
      </p:sp>
      <p:pic>
        <p:nvPicPr>
          <p:cNvPr id="6146" name="Picture 2" descr="Aminokyseliny. V této přednášce byly použity materiály z prezentací. Mgr.  Mirky Rovenské, PhD Doc. RNDr. Jany Novotné, CSc. oběma srdečně děkuji -  PDF Free Downl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47" y="1027906"/>
            <a:ext cx="6123994" cy="54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PT - Aminokyseliny PowerPoint Presentation, free download - ID:47764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59" y="2522679"/>
            <a:ext cx="5053183" cy="378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457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Metabolismus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128819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AMK jsou </a:t>
            </a:r>
          </a:p>
          <a:p>
            <a:pPr lvl="0"/>
            <a:r>
              <a:rPr lang="cs-CZ" dirty="0"/>
              <a:t>přijímány v potravě a to v </a:t>
            </a:r>
            <a:r>
              <a:rPr lang="cs-CZ" b="1" dirty="0"/>
              <a:t>proteinech</a:t>
            </a:r>
            <a:r>
              <a:rPr lang="cs-CZ" dirty="0"/>
              <a:t>, které jsou</a:t>
            </a:r>
          </a:p>
          <a:p>
            <a:pPr lvl="0"/>
            <a:r>
              <a:rPr lang="cs-CZ" b="1" dirty="0" err="1"/>
              <a:t>peptidasami</a:t>
            </a:r>
            <a:r>
              <a:rPr lang="cs-CZ" dirty="0"/>
              <a:t> štěpeny na </a:t>
            </a:r>
          </a:p>
          <a:p>
            <a:pPr lvl="0"/>
            <a:r>
              <a:rPr lang="cs-CZ" b="1" dirty="0" err="1"/>
              <a:t>oligopeptidy</a:t>
            </a:r>
            <a:r>
              <a:rPr lang="cs-CZ" dirty="0"/>
              <a:t> až </a:t>
            </a:r>
          </a:p>
          <a:p>
            <a:pPr lvl="0"/>
            <a:r>
              <a:rPr lang="cs-CZ" b="1" dirty="0"/>
              <a:t>AMK</a:t>
            </a:r>
            <a:r>
              <a:rPr lang="cs-CZ" dirty="0"/>
              <a:t> a </a:t>
            </a:r>
          </a:p>
          <a:p>
            <a:pPr lvl="0"/>
            <a:r>
              <a:rPr lang="cs-CZ" dirty="0"/>
              <a:t>poté ve střevě </a:t>
            </a:r>
            <a:r>
              <a:rPr lang="cs-CZ" b="1" dirty="0"/>
              <a:t>vstřebávány</a:t>
            </a:r>
            <a:r>
              <a:rPr lang="cs-CZ" dirty="0"/>
              <a:t> střevní sliznicí. </a:t>
            </a:r>
          </a:p>
          <a:p>
            <a:pPr lvl="0"/>
            <a:r>
              <a:rPr lang="cs-CZ" dirty="0"/>
              <a:t>v krvi AMK vytvářejí část tělesné zásoby AMK – tzv. </a:t>
            </a:r>
            <a:r>
              <a:rPr lang="cs-CZ" b="1" dirty="0"/>
              <a:t>pool</a:t>
            </a:r>
            <a:r>
              <a:rPr lang="cs-CZ" dirty="0"/>
              <a:t> AMK, </a:t>
            </a:r>
          </a:p>
          <a:p>
            <a:pPr lvl="0"/>
            <a:r>
              <a:rPr lang="cs-CZ" dirty="0"/>
              <a:t>krví jsou také přenášeny k cílovým tkáním, kde mohou být využity k </a:t>
            </a:r>
            <a:r>
              <a:rPr lang="cs-CZ" b="1" dirty="0"/>
              <a:t>syntéze</a:t>
            </a:r>
            <a:r>
              <a:rPr lang="cs-CZ" dirty="0"/>
              <a:t> plazmatických a intracelulárních proteinů. </a:t>
            </a:r>
          </a:p>
          <a:p>
            <a:pPr lvl="0"/>
            <a:r>
              <a:rPr lang="cs-CZ" dirty="0"/>
              <a:t>při dostatku AMK dochází k jejich </a:t>
            </a:r>
            <a:r>
              <a:rPr lang="cs-CZ" b="1" dirty="0"/>
              <a:t>degradaci</a:t>
            </a:r>
          </a:p>
        </p:txBody>
      </p:sp>
      <p:pic>
        <p:nvPicPr>
          <p:cNvPr id="9218" name="Picture 2" descr="https://upload.wikimedia.org/wikipedia/commons/thumb/0/0a/Absorb_peptides.png/300px-Absorb_pepti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9" y="1102299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iochemie - vzdělávací portál, Přírodní lá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22" y="3871610"/>
            <a:ext cx="3511378" cy="29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7472" y="6176963"/>
            <a:ext cx="760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https://www.vscht.cz/popularizace/doktorandi-pisou/antimikrobialni-peptidy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8449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91. Metabolismus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8128819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AMK jsou </a:t>
            </a:r>
          </a:p>
          <a:p>
            <a:pPr lvl="0"/>
            <a:r>
              <a:rPr lang="cs-CZ" dirty="0"/>
              <a:t>přijímány v potravě a to v </a:t>
            </a:r>
            <a:r>
              <a:rPr lang="cs-CZ" b="1" dirty="0">
                <a:solidFill>
                  <a:srgbClr val="0070C0"/>
                </a:solidFill>
              </a:rPr>
              <a:t>p………</a:t>
            </a:r>
            <a:r>
              <a:rPr lang="cs-CZ" dirty="0"/>
              <a:t> které jsou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p……….</a:t>
            </a:r>
            <a:r>
              <a:rPr lang="cs-CZ" dirty="0"/>
              <a:t> štěpeny na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o………..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až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 a </a:t>
            </a:r>
          </a:p>
          <a:p>
            <a:pPr lvl="0"/>
            <a:r>
              <a:rPr lang="cs-CZ" dirty="0"/>
              <a:t>poté ve střevě </a:t>
            </a:r>
            <a:r>
              <a:rPr lang="cs-CZ" b="1" dirty="0">
                <a:solidFill>
                  <a:srgbClr val="0070C0"/>
                </a:solidFill>
              </a:rPr>
              <a:t>v……….y</a:t>
            </a:r>
            <a:r>
              <a:rPr lang="cs-CZ" dirty="0"/>
              <a:t> střevní sliznicí. </a:t>
            </a:r>
          </a:p>
          <a:p>
            <a:pPr lvl="0"/>
            <a:r>
              <a:rPr lang="cs-CZ" dirty="0"/>
              <a:t>v krvi AMK vytvářejí část tělesné zásoby AMK – tzv. </a:t>
            </a:r>
            <a:r>
              <a:rPr lang="cs-CZ" b="1" dirty="0" err="1">
                <a:solidFill>
                  <a:srgbClr val="0070C0"/>
                </a:solidFill>
              </a:rPr>
              <a:t>p..l</a:t>
            </a:r>
            <a:r>
              <a:rPr lang="cs-CZ" dirty="0"/>
              <a:t> AMK, </a:t>
            </a:r>
          </a:p>
          <a:p>
            <a:pPr lvl="0"/>
            <a:r>
              <a:rPr lang="cs-CZ" dirty="0"/>
              <a:t>krví jsou také přenášeny k cílovým tkáním, kde mohou být využity k </a:t>
            </a:r>
            <a:r>
              <a:rPr lang="cs-CZ" b="1" dirty="0">
                <a:solidFill>
                  <a:srgbClr val="0070C0"/>
                </a:solidFill>
              </a:rPr>
              <a:t>s……</a:t>
            </a:r>
            <a:r>
              <a:rPr lang="cs-CZ" dirty="0"/>
              <a:t> plazmatických a intracelulárních proteinů. </a:t>
            </a:r>
          </a:p>
          <a:p>
            <a:pPr lvl="0"/>
            <a:r>
              <a:rPr lang="cs-CZ" dirty="0"/>
              <a:t>při dostatku AMK dochází k jejich </a:t>
            </a:r>
            <a:r>
              <a:rPr lang="cs-CZ" b="1" dirty="0">
                <a:solidFill>
                  <a:srgbClr val="0070C0"/>
                </a:solidFill>
              </a:rPr>
              <a:t>d……..</a:t>
            </a:r>
          </a:p>
        </p:txBody>
      </p:sp>
      <p:pic>
        <p:nvPicPr>
          <p:cNvPr id="9218" name="Picture 2" descr="https://upload.wikimedia.org/wikipedia/commons/thumb/0/0a/Absorb_peptides.png/300px-Absorb_peptid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19" y="1102299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iochemie - vzdělávací portál, Přírodní lát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622" y="3871610"/>
            <a:ext cx="3511378" cy="29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7472" y="6176963"/>
            <a:ext cx="760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4"/>
              </a:rPr>
              <a:t>https://www.vscht.cz/popularizace/doktorandi-pisou/antimikrobialni-peptidy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7759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Metabolismus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6982" y="2346213"/>
            <a:ext cx="11011576" cy="440854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Degradace </a:t>
            </a:r>
            <a:r>
              <a:rPr lang="cs-CZ" b="1" dirty="0"/>
              <a:t>AMK</a:t>
            </a:r>
            <a:r>
              <a:rPr lang="cs-CZ" dirty="0"/>
              <a:t> může probíhat 4 různými způsoby, přičemž první 3 z nich využívají koenzymu </a:t>
            </a:r>
            <a:r>
              <a:rPr lang="cs-CZ" dirty="0" err="1"/>
              <a:t>pyridoxalfosfátu</a:t>
            </a:r>
            <a:r>
              <a:rPr lang="cs-CZ" dirty="0"/>
              <a:t> a tvoří s ním tzv. </a:t>
            </a:r>
            <a:r>
              <a:rPr lang="cs-CZ" dirty="0" err="1"/>
              <a:t>Schiffovu</a:t>
            </a:r>
            <a:r>
              <a:rPr lang="cs-CZ" dirty="0"/>
              <a:t> bázi </a:t>
            </a:r>
          </a:p>
          <a:p>
            <a:r>
              <a:rPr lang="cs-CZ" dirty="0"/>
              <a:t>1.    </a:t>
            </a:r>
            <a:r>
              <a:rPr lang="cs-CZ" b="1" dirty="0"/>
              <a:t>dekarboxylace</a:t>
            </a:r>
            <a:r>
              <a:rPr lang="cs-CZ" dirty="0"/>
              <a:t> (dochází k odštěpení CO</a:t>
            </a:r>
            <a:r>
              <a:rPr lang="cs-CZ" baseline="-25000" dirty="0"/>
              <a:t>2</a:t>
            </a:r>
            <a:r>
              <a:rPr lang="cs-CZ" dirty="0"/>
              <a:t> za katalýzy </a:t>
            </a:r>
            <a:r>
              <a:rPr lang="cs-CZ" dirty="0" err="1"/>
              <a:t>dekarboxylasou</a:t>
            </a:r>
            <a:r>
              <a:rPr lang="cs-CZ" dirty="0"/>
              <a:t> a vzniku biogenních aminů- senzoricky aktivní látky, např. v sýrech)</a:t>
            </a:r>
          </a:p>
          <a:p>
            <a:r>
              <a:rPr lang="cs-CZ" dirty="0"/>
              <a:t>2.   </a:t>
            </a:r>
            <a:r>
              <a:rPr lang="cs-CZ" b="1" dirty="0"/>
              <a:t> transaminace </a:t>
            </a:r>
            <a:r>
              <a:rPr lang="cs-CZ" dirty="0"/>
              <a:t>(reakce aminokyseliny s </a:t>
            </a:r>
            <a:r>
              <a:rPr lang="cs-CZ" dirty="0" err="1"/>
              <a:t>ketokyselinou</a:t>
            </a:r>
            <a:r>
              <a:rPr lang="cs-CZ" dirty="0"/>
              <a:t>, kdy dojde k výměně </a:t>
            </a:r>
            <a:r>
              <a:rPr lang="cs-CZ" dirty="0" err="1"/>
              <a:t>amino</a:t>
            </a:r>
            <a:r>
              <a:rPr lang="cs-CZ" dirty="0"/>
              <a:t>- a keto- skupiny, reakce je katalyzována </a:t>
            </a:r>
            <a:r>
              <a:rPr lang="cs-CZ" dirty="0" err="1"/>
              <a:t>transaminasami</a:t>
            </a:r>
            <a:r>
              <a:rPr lang="cs-CZ" dirty="0"/>
              <a:t>), nevratná reakce</a:t>
            </a:r>
          </a:p>
          <a:p>
            <a:r>
              <a:rPr lang="cs-CZ" dirty="0"/>
              <a:t>3.    změna R - </a:t>
            </a:r>
            <a:r>
              <a:rPr lang="cs-CZ" b="1" dirty="0"/>
              <a:t>dehydratace</a:t>
            </a:r>
            <a:endParaRPr lang="cs-CZ" dirty="0"/>
          </a:p>
          <a:p>
            <a:r>
              <a:rPr lang="cs-CZ" dirty="0"/>
              <a:t>4.    oxidační </a:t>
            </a:r>
            <a:r>
              <a:rPr lang="cs-CZ" b="1" dirty="0"/>
              <a:t>deaminace: </a:t>
            </a:r>
            <a:r>
              <a:rPr lang="cs-CZ" dirty="0"/>
              <a:t>dochází k odštěpení NH</a:t>
            </a:r>
            <a:r>
              <a:rPr lang="cs-CZ" baseline="-25000" dirty="0"/>
              <a:t>3</a:t>
            </a:r>
            <a:r>
              <a:rPr lang="cs-CZ" dirty="0"/>
              <a:t> a oxidaci na </a:t>
            </a:r>
            <a:r>
              <a:rPr lang="cs-CZ" dirty="0" err="1"/>
              <a:t>ketokyselinu</a:t>
            </a:r>
            <a:r>
              <a:rPr lang="cs-CZ" dirty="0"/>
              <a:t>, vzniklý </a:t>
            </a:r>
            <a:r>
              <a:rPr lang="cs-CZ" b="1" dirty="0"/>
              <a:t>NH</a:t>
            </a:r>
            <a:r>
              <a:rPr lang="cs-CZ" b="1" baseline="-25000" dirty="0"/>
              <a:t>3</a:t>
            </a:r>
            <a:r>
              <a:rPr lang="cs-CZ" b="1" dirty="0"/>
              <a:t> (čpavek) je odbouráván </a:t>
            </a:r>
            <a:r>
              <a:rPr lang="cs-CZ" dirty="0"/>
              <a:t>v tzv. </a:t>
            </a:r>
            <a:r>
              <a:rPr lang="cs-CZ" b="1" dirty="0"/>
              <a:t>močovinovém cyklu</a:t>
            </a:r>
            <a:endParaRPr lang="cs-CZ" dirty="0"/>
          </a:p>
          <a:p>
            <a:r>
              <a:rPr lang="cs-CZ" dirty="0"/>
              <a:t>Močovinový cyklus probíhá v             v </a:t>
            </a:r>
            <a:r>
              <a:rPr lang="cs-CZ" b="1" dirty="0" err="1"/>
              <a:t>hepatocytech</a:t>
            </a:r>
            <a:r>
              <a:rPr lang="cs-CZ" dirty="0"/>
              <a:t> a to částečně v cytosolu a částečně v </a:t>
            </a:r>
            <a:r>
              <a:rPr lang="cs-CZ" b="1" dirty="0"/>
              <a:t>mitochondriích</a:t>
            </a:r>
            <a:r>
              <a:rPr lang="cs-CZ" dirty="0"/>
              <a:t>. </a:t>
            </a:r>
          </a:p>
          <a:p>
            <a:pPr marL="0" indent="0" algn="ctr">
              <a:buNone/>
            </a:pPr>
            <a:r>
              <a:rPr lang="cs-CZ" dirty="0"/>
              <a:t>Konečným produktem je </a:t>
            </a:r>
            <a:r>
              <a:rPr lang="cs-CZ" b="1" dirty="0"/>
              <a:t>močovina, </a:t>
            </a:r>
            <a:r>
              <a:rPr lang="cs-CZ" dirty="0"/>
              <a:t>která je krví transportována do </a:t>
            </a:r>
            <a:r>
              <a:rPr lang="cs-CZ" b="1" dirty="0"/>
              <a:t>ledvin a </a:t>
            </a:r>
          </a:p>
          <a:p>
            <a:pPr marL="0" indent="0" algn="ctr">
              <a:buNone/>
            </a:pPr>
            <a:r>
              <a:rPr lang="cs-CZ" dirty="0"/>
              <a:t>nakonec vylučována </a:t>
            </a:r>
            <a:r>
              <a:rPr lang="cs-CZ" b="1" dirty="0"/>
              <a:t>močí. </a:t>
            </a:r>
          </a:p>
          <a:p>
            <a:pPr algn="ctr"/>
            <a:endParaRPr lang="cs-CZ" dirty="0"/>
          </a:p>
        </p:txBody>
      </p:sp>
      <p:pic>
        <p:nvPicPr>
          <p:cNvPr id="2050" name="Picture 2" descr="Amoniak. - ppt stáhn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117" y="80017"/>
            <a:ext cx="3391465" cy="22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561" y="5216402"/>
            <a:ext cx="655001" cy="47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214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92. Metabolismus aminokyselin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5740" y="2469560"/>
            <a:ext cx="11011576" cy="440854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Degradace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 může probíhat 4 různými způsoby, přičemž první 3 z nich využívají koenzymu </a:t>
            </a:r>
            <a:r>
              <a:rPr lang="cs-CZ" dirty="0" err="1"/>
              <a:t>pyridoxalfosfátu</a:t>
            </a:r>
            <a:r>
              <a:rPr lang="cs-CZ" dirty="0"/>
              <a:t> a tvoří s ním tzv. </a:t>
            </a:r>
            <a:r>
              <a:rPr lang="cs-CZ" dirty="0" err="1"/>
              <a:t>Schiffovu</a:t>
            </a:r>
            <a:r>
              <a:rPr lang="cs-CZ" dirty="0"/>
              <a:t> bázi (obrázek 5.4):</a:t>
            </a:r>
          </a:p>
          <a:p>
            <a:r>
              <a:rPr lang="cs-CZ" dirty="0"/>
              <a:t>1.    </a:t>
            </a:r>
            <a:r>
              <a:rPr lang="cs-CZ" b="1" dirty="0">
                <a:solidFill>
                  <a:srgbClr val="0070C0"/>
                </a:solidFill>
              </a:rPr>
              <a:t>…………………….</a:t>
            </a:r>
            <a:r>
              <a:rPr lang="cs-CZ" dirty="0"/>
              <a:t> (dochází k odštěpení CO</a:t>
            </a:r>
            <a:r>
              <a:rPr lang="cs-CZ" baseline="-25000" dirty="0"/>
              <a:t>2</a:t>
            </a:r>
            <a:r>
              <a:rPr lang="cs-CZ" dirty="0"/>
              <a:t> za katalýzy </a:t>
            </a:r>
            <a:r>
              <a:rPr lang="cs-CZ" dirty="0" err="1"/>
              <a:t>dekarboxylasou</a:t>
            </a:r>
            <a:r>
              <a:rPr lang="cs-CZ" dirty="0"/>
              <a:t> a vzniku biogenních aminů- senzoricky aktivní látky, např. v sýrech)</a:t>
            </a:r>
          </a:p>
          <a:p>
            <a:r>
              <a:rPr lang="cs-CZ" dirty="0"/>
              <a:t>2.   </a:t>
            </a:r>
            <a:r>
              <a:rPr lang="cs-CZ" b="1" dirty="0">
                <a:solidFill>
                  <a:srgbClr val="0070C0"/>
                </a:solidFill>
              </a:rPr>
              <a:t>…………………………</a:t>
            </a:r>
            <a:r>
              <a:rPr lang="cs-CZ" dirty="0"/>
              <a:t>(reakce aminokyseliny s </a:t>
            </a:r>
            <a:r>
              <a:rPr lang="cs-CZ" dirty="0" err="1"/>
              <a:t>ketokyselinou</a:t>
            </a:r>
            <a:r>
              <a:rPr lang="cs-CZ" dirty="0"/>
              <a:t>, kdy dojde k výměně </a:t>
            </a:r>
            <a:r>
              <a:rPr lang="cs-CZ" dirty="0" err="1"/>
              <a:t>amino</a:t>
            </a:r>
            <a:r>
              <a:rPr lang="cs-CZ" dirty="0"/>
              <a:t>- a keto- skupiny, reakce je katalyzována </a:t>
            </a:r>
            <a:r>
              <a:rPr lang="cs-CZ" dirty="0" err="1"/>
              <a:t>transaminasami</a:t>
            </a:r>
            <a:r>
              <a:rPr lang="cs-CZ" dirty="0"/>
              <a:t>), nevratná reakce</a:t>
            </a:r>
          </a:p>
          <a:p>
            <a:r>
              <a:rPr lang="cs-CZ" dirty="0"/>
              <a:t>3.    změna R </a:t>
            </a:r>
            <a:r>
              <a:rPr lang="cs-CZ" b="1" dirty="0">
                <a:solidFill>
                  <a:srgbClr val="0070C0"/>
                </a:solidFill>
              </a:rPr>
              <a:t>………………………….</a:t>
            </a:r>
          </a:p>
          <a:p>
            <a:r>
              <a:rPr lang="cs-CZ" dirty="0"/>
              <a:t>4.    oxidační </a:t>
            </a:r>
            <a:r>
              <a:rPr lang="cs-CZ" b="1" dirty="0">
                <a:solidFill>
                  <a:srgbClr val="0070C0"/>
                </a:solidFill>
              </a:rPr>
              <a:t>………………………………..</a:t>
            </a:r>
            <a:r>
              <a:rPr lang="cs-CZ" dirty="0"/>
              <a:t> (dochází k odštěpení NH</a:t>
            </a:r>
            <a:r>
              <a:rPr lang="cs-CZ" baseline="-25000" dirty="0"/>
              <a:t>3</a:t>
            </a:r>
            <a:r>
              <a:rPr lang="cs-CZ" dirty="0"/>
              <a:t> a oxidaci na </a:t>
            </a:r>
            <a:r>
              <a:rPr lang="cs-CZ" dirty="0" err="1"/>
              <a:t>ketokyselinu</a:t>
            </a:r>
            <a:r>
              <a:rPr lang="cs-CZ" dirty="0"/>
              <a:t>, vzniklý NH</a:t>
            </a:r>
            <a:r>
              <a:rPr lang="cs-CZ" baseline="-25000" dirty="0"/>
              <a:t>3</a:t>
            </a:r>
            <a:r>
              <a:rPr lang="cs-CZ" dirty="0"/>
              <a:t> (čpavek) je odbouráván v tzv. močovinovém cyklu)</a:t>
            </a:r>
          </a:p>
          <a:p>
            <a:r>
              <a:rPr lang="cs-CZ" dirty="0"/>
              <a:t>Močovinový cyklus probíhá v                v </a:t>
            </a:r>
            <a:r>
              <a:rPr lang="cs-CZ" b="1" dirty="0">
                <a:solidFill>
                  <a:srgbClr val="0070C0"/>
                </a:solidFill>
              </a:rPr>
              <a:t>…………………..   </a:t>
            </a:r>
            <a:r>
              <a:rPr lang="cs-CZ" dirty="0"/>
              <a:t>a to částečně v cytosolu a částečně v </a:t>
            </a:r>
            <a:r>
              <a:rPr lang="cs-CZ" b="1" dirty="0">
                <a:solidFill>
                  <a:srgbClr val="0070C0"/>
                </a:solidFill>
              </a:rPr>
              <a:t>…………………………. </a:t>
            </a:r>
          </a:p>
          <a:p>
            <a:pPr marL="0" indent="0" algn="ctr">
              <a:buNone/>
            </a:pPr>
            <a:r>
              <a:rPr lang="cs-CZ" dirty="0"/>
              <a:t>Konečným produktem je </a:t>
            </a:r>
            <a:r>
              <a:rPr lang="cs-CZ" b="1" dirty="0">
                <a:solidFill>
                  <a:srgbClr val="0070C0"/>
                </a:solidFill>
              </a:rPr>
              <a:t>……………………..</a:t>
            </a:r>
            <a:r>
              <a:rPr lang="cs-CZ" b="1" dirty="0"/>
              <a:t>, </a:t>
            </a:r>
            <a:r>
              <a:rPr lang="cs-CZ" dirty="0"/>
              <a:t>která je krví transportována do </a:t>
            </a:r>
            <a:r>
              <a:rPr lang="cs-CZ" dirty="0">
                <a:solidFill>
                  <a:srgbClr val="0070C0"/>
                </a:solidFill>
              </a:rPr>
              <a:t>…………….</a:t>
            </a:r>
            <a:r>
              <a:rPr lang="cs-CZ" b="1" dirty="0"/>
              <a:t>          </a:t>
            </a:r>
            <a:r>
              <a:rPr lang="cs-CZ" dirty="0"/>
              <a:t>a </a:t>
            </a:r>
          </a:p>
          <a:p>
            <a:pPr marL="0" indent="0" algn="ctr">
              <a:buNone/>
            </a:pPr>
            <a:r>
              <a:rPr lang="cs-CZ" dirty="0"/>
              <a:t>nakonec vylučována </a:t>
            </a:r>
            <a:r>
              <a:rPr lang="cs-CZ" b="1" dirty="0">
                <a:solidFill>
                  <a:srgbClr val="0070C0"/>
                </a:solidFill>
              </a:rPr>
              <a:t>………………….. </a:t>
            </a:r>
          </a:p>
          <a:p>
            <a:pPr algn="ctr"/>
            <a:endParaRPr lang="cs-CZ" dirty="0"/>
          </a:p>
        </p:txBody>
      </p:sp>
      <p:pic>
        <p:nvPicPr>
          <p:cNvPr id="2050" name="Picture 2" descr="Amoniak. - ppt stáhn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117" y="80017"/>
            <a:ext cx="3391465" cy="22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066" y="5204700"/>
            <a:ext cx="662637" cy="479407"/>
          </a:xfrm>
          <a:prstGeom prst="rect">
            <a:avLst/>
          </a:prstGeom>
        </p:spPr>
      </p:pic>
      <p:pic>
        <p:nvPicPr>
          <p:cNvPr id="2054" name="Picture 6" descr="Únor - ledviny (element voda) - KP clin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187" y="5611976"/>
            <a:ext cx="1318613" cy="8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e čirou moč? Co může být její příčinou | Zdravestravovani.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09" y="6125120"/>
            <a:ext cx="1171170" cy="65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148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477" y="365125"/>
            <a:ext cx="11857704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Nadměrné vylučování AMK močí se nazývá</a:t>
            </a:r>
            <a:br>
              <a:rPr lang="cs-CZ" sz="4000" b="1" dirty="0">
                <a:solidFill>
                  <a:srgbClr val="FF0000"/>
                </a:solidFill>
              </a:rPr>
            </a:br>
            <a:r>
              <a:rPr lang="cs-CZ" sz="4000" b="1" dirty="0" err="1">
                <a:solidFill>
                  <a:srgbClr val="FF0000"/>
                </a:solidFill>
              </a:rPr>
              <a:t>aminoacidurie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6477" y="1825625"/>
            <a:ext cx="11147323" cy="4351338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b="1" dirty="0"/>
              <a:t>primární</a:t>
            </a:r>
            <a:r>
              <a:rPr lang="cs-CZ" dirty="0"/>
              <a:t> </a:t>
            </a:r>
            <a:r>
              <a:rPr lang="cs-CZ" dirty="0" err="1"/>
              <a:t>aminoacidurie</a:t>
            </a:r>
            <a:r>
              <a:rPr lang="cs-CZ" dirty="0"/>
              <a:t>  je způsobena vrozenou metabolickou poruchou a</a:t>
            </a:r>
          </a:p>
          <a:p>
            <a:pPr lvl="1"/>
            <a:r>
              <a:rPr lang="cs-CZ" b="1" dirty="0"/>
              <a:t>sekundární </a:t>
            </a:r>
            <a:r>
              <a:rPr lang="cs-CZ" dirty="0" err="1"/>
              <a:t>aminoacidurie</a:t>
            </a:r>
            <a:r>
              <a:rPr lang="cs-CZ" dirty="0"/>
              <a:t>, kterou způsobuje buďto onemocnění jater, nebo porucha funkce ledvinných tubulů.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Viz tabulka</a:t>
            </a:r>
          </a:p>
        </p:txBody>
      </p:sp>
    </p:spTree>
    <p:extLst>
      <p:ext uri="{BB962C8B-B14F-4D97-AF65-F5344CB8AC3E}">
        <p14:creationId xmlns:p14="http://schemas.microsoft.com/office/powerpoint/2010/main" val="7354642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285444"/>
              </p:ext>
            </p:extLst>
          </p:nvPr>
        </p:nvGraphicFramePr>
        <p:xfrm>
          <a:off x="0" y="0"/>
          <a:ext cx="12192000" cy="7334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1762">
                  <a:extLst>
                    <a:ext uri="{9D8B030D-6E8A-4147-A177-3AD203B41FA5}">
                      <a16:colId xmlns:a16="http://schemas.microsoft.com/office/drawing/2014/main" val="710258463"/>
                    </a:ext>
                  </a:extLst>
                </a:gridCol>
                <a:gridCol w="5525310">
                  <a:extLst>
                    <a:ext uri="{9D8B030D-6E8A-4147-A177-3AD203B41FA5}">
                      <a16:colId xmlns:a16="http://schemas.microsoft.com/office/drawing/2014/main" val="1252946427"/>
                    </a:ext>
                  </a:extLst>
                </a:gridCol>
                <a:gridCol w="3514928">
                  <a:extLst>
                    <a:ext uri="{9D8B030D-6E8A-4147-A177-3AD203B41FA5}">
                      <a16:colId xmlns:a16="http://schemas.microsoft.com/office/drawing/2014/main" val="2587909712"/>
                    </a:ext>
                  </a:extLst>
                </a:gridCol>
              </a:tblGrid>
              <a:tr h="174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300">
                          <a:effectLst/>
                        </a:rPr>
                        <a:t>ONEMOCNĚNÍ/</a:t>
                      </a:r>
                      <a:endParaRPr lang="cs-CZ" sz="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300">
                          <a:effectLst/>
                        </a:rPr>
                        <a:t>INCIDENCE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300">
                          <a:effectLst/>
                        </a:rPr>
                        <a:t>PŘÍZNAKY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300">
                          <a:effectLst/>
                        </a:rPr>
                        <a:t>PŘÍČINA</a:t>
                      </a:r>
                      <a:endParaRPr lang="cs-CZ" sz="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 anchor="ctr"/>
                </a:tc>
                <a:extLst>
                  <a:ext uri="{0D108BD9-81ED-4DB2-BD59-A6C34878D82A}">
                    <a16:rowId xmlns:a16="http://schemas.microsoft.com/office/drawing/2014/main" val="2943883505"/>
                  </a:ext>
                </a:extLst>
              </a:tr>
              <a:tr h="633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Homocystinurie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 : 200 000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­ </a:t>
                      </a:r>
                      <a:r>
                        <a:rPr lang="cs-CZ" sz="1100" dirty="0" err="1">
                          <a:effectLst/>
                        </a:rPr>
                        <a:t>homocystein</a:t>
                      </a:r>
                      <a:r>
                        <a:rPr lang="cs-CZ" sz="1100" dirty="0">
                          <a:effectLst/>
                        </a:rPr>
                        <a:t> v krvi, dislokace čočky, deformity kostí, skolióza, patologické zlomeniny, mentální retardace, tromboembolické komplikace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porucha metabolismu methioninu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 – defekt enzymu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cystathionin-β-syntasy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3604156740"/>
                  </a:ext>
                </a:extLst>
              </a:tr>
              <a:tr h="295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Cystinurie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7000 – 1 : 20 000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tvorba ledvinových kamenů již v dětství, cystinové krystalky v moči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defekt ledvinové tubulární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reabsorpce -  porucha transportu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AMK – Cys, Lys, Arg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1622490606"/>
                  </a:ext>
                </a:extLst>
              </a:tr>
              <a:tr h="14423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Cystinóza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40 000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a)    infantilní – těžká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b)    juvenilní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c)    c. dospělých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postihuje různé orgány: játra, slezinu, ledviny, kostní dřeň, lymfatické uzliny a oční rohovku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renální rachitida, trpasličí vzrůst, tubulární acidóza, hypokalemie a retinopatie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postižení glomerulů s proteinurií a postupným selháním ledvin, retinopatie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funkce ledvin není výrazně narušena, cystinové krystalky v rohovce, leukocytech a v kostní dřeni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porucha transportu cystinu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přes membránu </a:t>
                      </a:r>
                      <a:r>
                        <a:rPr lang="cs-CZ" sz="1100" dirty="0" err="1">
                          <a:effectLst/>
                        </a:rPr>
                        <a:t>lyzosomů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-  hromadění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krystalků cystinu v makrofázích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543732880"/>
                  </a:ext>
                </a:extLst>
              </a:tr>
              <a:tr h="768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Fenylketonurie (hyperfenylalaninemie)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10 000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u="sng">
                          <a:effectLst/>
                          <a:hlinkClick r:id="rId2"/>
                        </a:rPr>
                        <a:t>https://zdravi.euro.cz/clanky/fenylketonurie-dieta-a-dusledky/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hromadění fenylalaninu v krvi (snaha o metabolizaci přes fenylpyruvát) a jeho vylučování do moče; potíže s krmením, zvracení, opožděný vývoj, neléčená f. - těžké mentální postižení 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defekt v přeměně fenylalaninu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 na tyrosin - nedostatkem enzymu </a:t>
                      </a:r>
                      <a:r>
                        <a:rPr lang="cs-CZ" sz="1100" dirty="0" err="1">
                          <a:effectLst/>
                        </a:rPr>
                        <a:t>fenylalaninhydroxylasy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481176855"/>
                  </a:ext>
                </a:extLst>
              </a:tr>
              <a:tr h="565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Tyrosinemie 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100 000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vylučování 4-hydroxyfenylpyruvátu při normální dietě; ­ tyrosin v krvi i moči, ­ methionin a a-fetoprotein v krvi, poškození jater a ledvin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deficit </a:t>
                      </a:r>
                      <a:r>
                        <a:rPr lang="cs-CZ" sz="1100" dirty="0" err="1">
                          <a:effectLst/>
                        </a:rPr>
                        <a:t>fumarylacetoacetáthydrolasy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2630376005"/>
                  </a:ext>
                </a:extLst>
              </a:tr>
              <a:tr h="363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Tyrosinemie II (Tyrosinemie)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­ tyrosin v moči i krvi; zánět a následné léze v oku a na kůži, někdy mentální retardace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nedostatek jaterního enzymu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tyrosinaminotransferasy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495173359"/>
                  </a:ext>
                </a:extLst>
              </a:tr>
              <a:tr h="700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Alkaptonurie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250 000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vylučování homogentisátu do moče; tmavnutí moče po vystavení vzduchu a slunečnímu záření, nebo po zalkalizování, později artritické změny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defekt </a:t>
                      </a:r>
                      <a:r>
                        <a:rPr lang="cs-CZ" sz="1100" dirty="0" err="1">
                          <a:effectLst/>
                        </a:rPr>
                        <a:t>homogentisátoxidasy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1738506124"/>
                  </a:ext>
                </a:extLst>
              </a:tr>
              <a:tr h="835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Leucinóza (Maple syrup urine disease)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200 000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sladká vůně moči, vylučování a-oxoderivátů AMK – Leu, Ile a Val močí, hypoglykemie, acidóza, letargie, ztráta chuti k jídlu a zvracení; není-li zjištěna včas, vede k těžkému poškození mozku a smrti;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defekt </a:t>
                      </a:r>
                      <a:r>
                        <a:rPr lang="cs-CZ" sz="1100" dirty="0" err="1">
                          <a:effectLst/>
                        </a:rPr>
                        <a:t>dekarboxylasi</a:t>
                      </a:r>
                      <a:endParaRPr lang="cs-CZ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(nefunguje přeměna a-oxokyselin na </a:t>
                      </a:r>
                      <a:r>
                        <a:rPr lang="cs-CZ" sz="1100" dirty="0" err="1">
                          <a:effectLst/>
                        </a:rPr>
                        <a:t>acylCoA</a:t>
                      </a:r>
                      <a:r>
                        <a:rPr lang="cs-CZ" sz="11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3642751500"/>
                  </a:ext>
                </a:extLst>
              </a:tr>
              <a:tr h="835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Okulokutánní albinismus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typu 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10 000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typu II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 : 60 000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úplná absence melaninu, projevující se na pokožce, na vlasech i na očích, dochází k postižení zraku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syntetizováno malé množství melaninu, nedochází k postižení zraku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nepřítomnost nebo nedostatek enzymu </a:t>
                      </a:r>
                      <a:r>
                        <a:rPr lang="cs-CZ" sz="1100" dirty="0" err="1">
                          <a:effectLst/>
                        </a:rPr>
                        <a:t>tyrosinasy</a:t>
                      </a:r>
                      <a:r>
                        <a:rPr lang="cs-CZ" sz="1100" dirty="0">
                          <a:effectLst/>
                        </a:rPr>
                        <a:t>, která přeměňuje tyrosin na melanin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7" marR="17307" marT="8653" marB="8653"/>
                </a:tc>
                <a:extLst>
                  <a:ext uri="{0D108BD9-81ED-4DB2-BD59-A6C34878D82A}">
                    <a16:rowId xmlns:a16="http://schemas.microsoft.com/office/drawing/2014/main" val="1513931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444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3704" y="120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Zapamatujte si z každé skupiny 3 MK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917"/>
            <a:ext cx="3867786" cy="5502165"/>
          </a:xfrm>
          <a:prstGeom prst="rect">
            <a:avLst/>
          </a:prstGeom>
        </p:spPr>
      </p:pic>
      <p:pic>
        <p:nvPicPr>
          <p:cNvPr id="7174" name="Picture 6" descr="Monoenové nenasycené mastné kyseli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786" y="1439917"/>
            <a:ext cx="4130586" cy="54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olyenové mastné kyseli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372" y="1439918"/>
            <a:ext cx="4268215" cy="55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988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8" y="0"/>
            <a:ext cx="12047621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FF0000"/>
                </a:solidFill>
              </a:rPr>
              <a:t>Jakou mají proteiny v organismu funkci?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Protein, z </a:t>
            </a:r>
            <a:r>
              <a:rPr lang="cs-CZ" b="1" dirty="0" err="1">
                <a:solidFill>
                  <a:srgbClr val="FF0000"/>
                </a:solidFill>
              </a:rPr>
              <a:t>řec</a:t>
            </a:r>
            <a:r>
              <a:rPr lang="cs-CZ" b="1" dirty="0">
                <a:solidFill>
                  <a:srgbClr val="FF0000"/>
                </a:solidFill>
              </a:rPr>
              <a:t>. </a:t>
            </a:r>
            <a:r>
              <a:rPr lang="cs-CZ" b="1" dirty="0" err="1">
                <a:solidFill>
                  <a:srgbClr val="FF0000"/>
                </a:solidFill>
              </a:rPr>
              <a:t>proteios</a:t>
            </a:r>
            <a:r>
              <a:rPr lang="cs-CZ" b="1" dirty="0">
                <a:solidFill>
                  <a:srgbClr val="FF0000"/>
                </a:solidFill>
              </a:rPr>
              <a:t>, čes. prvotní, primární, hlavní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690688"/>
            <a:ext cx="12054348" cy="480090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Polypeptidový řetězec bílkovin je složený ze 100 až 1000 </a:t>
            </a:r>
            <a:r>
              <a:rPr lang="cs-CZ" dirty="0" err="1"/>
              <a:t>proteinogenních</a:t>
            </a:r>
            <a:r>
              <a:rPr lang="cs-CZ" dirty="0"/>
              <a:t> AMK vzájemně spojených </a:t>
            </a:r>
            <a:r>
              <a:rPr lang="cs-CZ" b="1" dirty="0"/>
              <a:t>peptidovou vazbou</a:t>
            </a:r>
            <a:r>
              <a:rPr lang="cs-CZ" dirty="0"/>
              <a:t> </a:t>
            </a:r>
          </a:p>
          <a:p>
            <a:r>
              <a:rPr lang="cs-CZ" dirty="0"/>
              <a:t>Spojením 2-10 či 11-100 AMK vznikají </a:t>
            </a:r>
            <a:r>
              <a:rPr lang="cs-CZ" dirty="0" err="1"/>
              <a:t>dipeptidy</a:t>
            </a:r>
            <a:r>
              <a:rPr lang="cs-CZ" dirty="0"/>
              <a:t>, </a:t>
            </a:r>
            <a:r>
              <a:rPr lang="cs-CZ" dirty="0" err="1"/>
              <a:t>tripeptidy</a:t>
            </a:r>
            <a:r>
              <a:rPr lang="cs-CZ" dirty="0"/>
              <a:t>, </a:t>
            </a:r>
            <a:r>
              <a:rPr lang="cs-CZ" dirty="0" err="1"/>
              <a:t>oligopeptidy</a:t>
            </a:r>
            <a:r>
              <a:rPr lang="cs-CZ" dirty="0"/>
              <a:t> a polypeptidy.</a:t>
            </a:r>
          </a:p>
          <a:p>
            <a:r>
              <a:rPr lang="cs-CZ" dirty="0"/>
              <a:t>Proteiny se liší sekvencí – pořadím - AMK</a:t>
            </a:r>
          </a:p>
          <a:p>
            <a:r>
              <a:rPr lang="cs-CZ" dirty="0"/>
              <a:t>V organismu </a:t>
            </a:r>
            <a:r>
              <a:rPr lang="cs-CZ" b="1" dirty="0"/>
              <a:t>peptidy</a:t>
            </a:r>
            <a:r>
              <a:rPr lang="cs-CZ" dirty="0"/>
              <a:t> vznikají </a:t>
            </a:r>
            <a:r>
              <a:rPr lang="cs-CZ" b="1" dirty="0"/>
              <a:t>štěpením</a:t>
            </a:r>
            <a:r>
              <a:rPr lang="cs-CZ" dirty="0"/>
              <a:t> bílkovin nebo </a:t>
            </a:r>
            <a:r>
              <a:rPr lang="cs-CZ" b="1" dirty="0"/>
              <a:t>syntézou</a:t>
            </a:r>
            <a:r>
              <a:rPr lang="cs-CZ" dirty="0"/>
              <a:t> z AMK. </a:t>
            </a:r>
          </a:p>
          <a:p>
            <a:r>
              <a:rPr lang="cs-CZ" dirty="0"/>
              <a:t>Mezi peptidy patří  </a:t>
            </a:r>
          </a:p>
          <a:p>
            <a:pPr lvl="1"/>
            <a:r>
              <a:rPr lang="cs-CZ" b="1" dirty="0"/>
              <a:t>hormony</a:t>
            </a:r>
            <a:r>
              <a:rPr lang="cs-CZ" dirty="0"/>
              <a:t> (insulin, kortikotropin, endorfiny),</a:t>
            </a:r>
          </a:p>
          <a:p>
            <a:pPr lvl="1"/>
            <a:r>
              <a:rPr lang="cs-CZ" b="1" dirty="0"/>
              <a:t>glutation</a:t>
            </a:r>
            <a:r>
              <a:rPr lang="cs-CZ" dirty="0"/>
              <a:t> (silný antioxidant)  </a:t>
            </a:r>
          </a:p>
          <a:p>
            <a:pPr lvl="1"/>
            <a:r>
              <a:rPr lang="cs-CZ" dirty="0"/>
              <a:t>některá ATB (antimikrobiální peptidy z jedu divokých včel)</a:t>
            </a:r>
          </a:p>
          <a:p>
            <a:pPr lvl="1"/>
            <a:r>
              <a:rPr lang="cs-CZ" b="1" dirty="0"/>
              <a:t>cytostatika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jedy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8365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8" y="0"/>
            <a:ext cx="12047621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0070C0"/>
                </a:solidFill>
              </a:rPr>
              <a:t>93.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Jakou mají proteiny v organismu funkci?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Protein, z </a:t>
            </a:r>
            <a:r>
              <a:rPr lang="cs-CZ" b="1" dirty="0" err="1">
                <a:solidFill>
                  <a:srgbClr val="0070C0"/>
                </a:solidFill>
              </a:rPr>
              <a:t>řec</a:t>
            </a:r>
            <a:r>
              <a:rPr lang="cs-CZ" b="1" dirty="0">
                <a:solidFill>
                  <a:srgbClr val="0070C0"/>
                </a:solidFill>
              </a:rPr>
              <a:t>. </a:t>
            </a:r>
            <a:r>
              <a:rPr lang="cs-CZ" b="1" dirty="0" err="1">
                <a:solidFill>
                  <a:srgbClr val="0070C0"/>
                </a:solidFill>
              </a:rPr>
              <a:t>proteios</a:t>
            </a:r>
            <a:r>
              <a:rPr lang="cs-CZ" b="1" dirty="0">
                <a:solidFill>
                  <a:srgbClr val="0070C0"/>
                </a:solidFill>
              </a:rPr>
              <a:t>, čes. prvotní, primární, hlavní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690688"/>
            <a:ext cx="12054348" cy="480090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Polypeptidový řetězec bílkovin je složený ze 100 až 1000 </a:t>
            </a:r>
            <a:r>
              <a:rPr lang="cs-CZ" dirty="0" err="1"/>
              <a:t>proteinogenních</a:t>
            </a:r>
            <a:r>
              <a:rPr lang="cs-CZ" dirty="0"/>
              <a:t> AMK vzájemně spojených </a:t>
            </a:r>
            <a:r>
              <a:rPr lang="cs-CZ" b="1" dirty="0">
                <a:solidFill>
                  <a:srgbClr val="0070C0"/>
                </a:solidFill>
              </a:rPr>
              <a:t>p………. v…..</a:t>
            </a:r>
            <a:r>
              <a:rPr lang="cs-CZ" dirty="0"/>
              <a:t> </a:t>
            </a:r>
          </a:p>
          <a:p>
            <a:r>
              <a:rPr lang="cs-CZ" dirty="0"/>
              <a:t>Spojením 2-10 či 11-100 AMK vznikají </a:t>
            </a:r>
            <a:r>
              <a:rPr lang="cs-CZ" dirty="0" err="1"/>
              <a:t>dipeptidy</a:t>
            </a:r>
            <a:r>
              <a:rPr lang="cs-CZ" dirty="0"/>
              <a:t>, </a:t>
            </a:r>
            <a:r>
              <a:rPr lang="cs-CZ" dirty="0" err="1"/>
              <a:t>tripeptidy</a:t>
            </a:r>
            <a:r>
              <a:rPr lang="cs-CZ" dirty="0"/>
              <a:t>, </a:t>
            </a:r>
            <a:r>
              <a:rPr lang="cs-CZ" dirty="0" err="1"/>
              <a:t>oligopeptidy</a:t>
            </a:r>
            <a:r>
              <a:rPr lang="cs-CZ" dirty="0"/>
              <a:t> a polypeptidy.</a:t>
            </a:r>
          </a:p>
          <a:p>
            <a:r>
              <a:rPr lang="cs-CZ" dirty="0"/>
              <a:t>Proteiny se liší sekvencí – pořadím - AMK</a:t>
            </a:r>
          </a:p>
          <a:p>
            <a:r>
              <a:rPr lang="cs-CZ" dirty="0"/>
              <a:t>V organismu </a:t>
            </a:r>
            <a:r>
              <a:rPr lang="cs-CZ" b="1" dirty="0">
                <a:solidFill>
                  <a:srgbClr val="0070C0"/>
                </a:solidFill>
              </a:rPr>
              <a:t>p……</a:t>
            </a:r>
            <a:r>
              <a:rPr lang="cs-CZ" dirty="0"/>
              <a:t> vznikají </a:t>
            </a:r>
            <a:r>
              <a:rPr lang="cs-CZ" b="1" dirty="0">
                <a:solidFill>
                  <a:srgbClr val="0070C0"/>
                </a:solidFill>
              </a:rPr>
              <a:t>š……m</a:t>
            </a:r>
            <a:r>
              <a:rPr lang="cs-CZ" dirty="0"/>
              <a:t> bílkovin nebo </a:t>
            </a:r>
            <a:r>
              <a:rPr lang="cs-CZ" b="1" dirty="0">
                <a:solidFill>
                  <a:srgbClr val="0070C0"/>
                </a:solidFill>
              </a:rPr>
              <a:t>s…….</a:t>
            </a:r>
            <a:r>
              <a:rPr lang="cs-CZ" dirty="0"/>
              <a:t> z AMK. </a:t>
            </a:r>
          </a:p>
          <a:p>
            <a:r>
              <a:rPr lang="cs-CZ" dirty="0"/>
              <a:t>Mezi peptidy patří  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h…y</a:t>
            </a:r>
            <a:r>
              <a:rPr lang="cs-CZ" dirty="0"/>
              <a:t> (insulin, kortikotropin, endorfiny),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g…….n</a:t>
            </a:r>
            <a:r>
              <a:rPr lang="cs-CZ" dirty="0"/>
              <a:t> (silný antioxidant)  </a:t>
            </a:r>
          </a:p>
          <a:p>
            <a:pPr lvl="1"/>
            <a:r>
              <a:rPr lang="cs-CZ" dirty="0"/>
              <a:t>některá ATB (antimikrobiální peptidy z jedu divokých včel)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c………a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b="1" dirty="0" err="1">
                <a:solidFill>
                  <a:srgbClr val="0070C0"/>
                </a:solidFill>
              </a:rPr>
              <a:t>J..y</a:t>
            </a:r>
            <a:endParaRPr lang="cs-CZ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74366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Protein vs. peptid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Nejednotnost hranice mezi peptidy a bílkovinami je dána tím, že dříve platilo: </a:t>
            </a:r>
          </a:p>
          <a:p>
            <a:r>
              <a:rPr lang="cs-CZ" dirty="0"/>
              <a:t>do počtu 50 AMK se jedná o peptid, </a:t>
            </a:r>
          </a:p>
          <a:p>
            <a:r>
              <a:rPr lang="cs-CZ" dirty="0"/>
              <a:t>při vyšším počtu pak o bílkovinu. </a:t>
            </a:r>
          </a:p>
          <a:p>
            <a:r>
              <a:rPr lang="cs-CZ" dirty="0"/>
              <a:t>V současnosti je posuzována </a:t>
            </a:r>
            <a:r>
              <a:rPr lang="cs-CZ" dirty="0">
                <a:hlinkClick r:id="rId2" tooltip="Relativní molekulová hmotnost"/>
              </a:rPr>
              <a:t>poměrná molekulová hmotnost</a:t>
            </a:r>
            <a:r>
              <a:rPr lang="cs-CZ" dirty="0"/>
              <a:t> (</a:t>
            </a:r>
            <a:r>
              <a:rPr lang="cs-CZ" dirty="0" err="1"/>
              <a:t>M</a:t>
            </a:r>
            <a:r>
              <a:rPr lang="cs-CZ" baseline="-25000" dirty="0" err="1"/>
              <a:t>r</a:t>
            </a:r>
            <a:r>
              <a:rPr lang="cs-CZ" dirty="0"/>
              <a:t>), kdy do hodnoty </a:t>
            </a:r>
            <a:r>
              <a:rPr lang="cs-CZ" dirty="0" err="1"/>
              <a:t>M</a:t>
            </a:r>
            <a:r>
              <a:rPr lang="cs-CZ" baseline="-25000" dirty="0" err="1"/>
              <a:t>r</a:t>
            </a:r>
            <a:r>
              <a:rPr lang="cs-CZ" dirty="0"/>
              <a:t>=10 000 jde o </a:t>
            </a:r>
            <a:r>
              <a:rPr lang="cs-CZ" b="1" dirty="0"/>
              <a:t>peptid</a:t>
            </a:r>
            <a:r>
              <a:rPr lang="cs-CZ" dirty="0"/>
              <a:t>, nad tuto hodnotu o bílkovinu. To odpovídá zhruba </a:t>
            </a:r>
            <a:r>
              <a:rPr lang="cs-CZ" b="1" dirty="0"/>
              <a:t>100 AMK</a:t>
            </a:r>
            <a:r>
              <a:rPr lang="cs-CZ" dirty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588426" y="6127234"/>
            <a:ext cx="4598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https://cs.wikipedia.org/wiki/B%C3%ADlkovina</a:t>
            </a:r>
            <a:endParaRPr lang="cs-CZ" dirty="0"/>
          </a:p>
          <a:p>
            <a:endParaRPr lang="cs-CZ" dirty="0"/>
          </a:p>
        </p:txBody>
      </p:sp>
      <p:pic>
        <p:nvPicPr>
          <p:cNvPr id="6146" name="Picture 2" descr="https://upload.wikimedia.org/wikipedia/commons/thumb/2/2b/3D_protein.jpg/310px-3D_pro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37" y="4680248"/>
            <a:ext cx="1534109" cy="209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179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9947"/>
            <a:ext cx="10515600" cy="88311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Rozdělení 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135" y="884904"/>
            <a:ext cx="11906865" cy="59730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Na rozdělení proteinů neexistuje žádný univerzální systém, můžeme je klasifikovat z několika hledisek.</a:t>
            </a:r>
          </a:p>
          <a:p>
            <a:pPr marL="0" indent="0">
              <a:buNone/>
            </a:pPr>
            <a:r>
              <a:rPr lang="cs-CZ" dirty="0"/>
              <a:t>Na základě rozpustnosti a tvaru  </a:t>
            </a:r>
          </a:p>
          <a:p>
            <a:pPr lvl="0"/>
            <a:r>
              <a:rPr lang="cs-CZ" b="1" dirty="0"/>
              <a:t>globulární - </a:t>
            </a:r>
            <a:r>
              <a:rPr lang="cs-CZ" dirty="0" err="1"/>
              <a:t>sféroproteiny</a:t>
            </a:r>
            <a:r>
              <a:rPr lang="cs-CZ" dirty="0"/>
              <a:t> (např. albumin, globuliny; jsou </a:t>
            </a:r>
            <a:r>
              <a:rPr lang="cs-CZ" b="1" dirty="0"/>
              <a:t>rozpustné ve vodě </a:t>
            </a:r>
            <a:r>
              <a:rPr lang="cs-CZ" dirty="0"/>
              <a:t>a svým tvarem se blíží kouli) a </a:t>
            </a:r>
          </a:p>
          <a:p>
            <a:pPr lvl="0"/>
            <a:r>
              <a:rPr lang="cs-CZ" b="1" dirty="0"/>
              <a:t>fibrilární – </a:t>
            </a:r>
            <a:r>
              <a:rPr lang="cs-CZ" dirty="0"/>
              <a:t>skleroproteiny, které jsou ve </a:t>
            </a:r>
            <a:r>
              <a:rPr lang="cs-CZ" b="1" dirty="0"/>
              <a:t>vodě nerozpustné</a:t>
            </a:r>
            <a:r>
              <a:rPr lang="cs-CZ" dirty="0"/>
              <a:t>, mají vláknitou strukturu a v organismu plní podpůrnou a strukturní funkci (např. kolagen, keratin). </a:t>
            </a:r>
          </a:p>
          <a:p>
            <a:pPr marL="0" indent="0">
              <a:buNone/>
            </a:pPr>
            <a:r>
              <a:rPr lang="cs-CZ" dirty="0"/>
              <a:t>Podle složení </a:t>
            </a:r>
          </a:p>
          <a:p>
            <a:r>
              <a:rPr lang="cs-CZ" b="1" dirty="0"/>
              <a:t>jednoduché</a:t>
            </a:r>
            <a:r>
              <a:rPr lang="cs-CZ" dirty="0"/>
              <a:t> (obsahují pouze </a:t>
            </a:r>
            <a:r>
              <a:rPr lang="cs-CZ" b="1" dirty="0"/>
              <a:t>AMK</a:t>
            </a:r>
            <a:r>
              <a:rPr lang="cs-CZ" dirty="0"/>
              <a:t>) </a:t>
            </a:r>
          </a:p>
          <a:p>
            <a:pPr lvl="0"/>
            <a:r>
              <a:rPr lang="cs-CZ" b="1" dirty="0"/>
              <a:t>složené</a:t>
            </a:r>
            <a:r>
              <a:rPr lang="cs-CZ" dirty="0"/>
              <a:t> (obsahují </a:t>
            </a:r>
            <a:r>
              <a:rPr lang="cs-CZ" b="1" dirty="0"/>
              <a:t>i nebílkovinnou část</a:t>
            </a:r>
            <a:r>
              <a:rPr lang="cs-CZ" dirty="0"/>
              <a:t>  - např. lipidy - lipoproteiny, sacharidy - glykoproteiny, nukleotidy - nukleoproteiny). </a:t>
            </a:r>
          </a:p>
          <a:p>
            <a:pPr marL="0" indent="0">
              <a:buNone/>
            </a:pPr>
            <a:r>
              <a:rPr lang="cs-CZ" dirty="0"/>
              <a:t>Z hlediska výskytu v organismu je lze rozdělit na </a:t>
            </a:r>
          </a:p>
          <a:p>
            <a:pPr lvl="0"/>
            <a:r>
              <a:rPr lang="cs-CZ" dirty="0"/>
              <a:t>svalové, krevní (plazmatické) a mléčné. </a:t>
            </a:r>
          </a:p>
          <a:p>
            <a:pPr marL="0" indent="0">
              <a:buNone/>
            </a:pPr>
            <a:r>
              <a:rPr lang="cs-CZ" dirty="0"/>
              <a:t>Podle funkce, kterou v organismu zajišťují, je můžeme rozdělit na:</a:t>
            </a:r>
          </a:p>
          <a:p>
            <a:r>
              <a:rPr lang="cs-CZ" dirty="0"/>
              <a:t>·         </a:t>
            </a:r>
            <a:r>
              <a:rPr lang="cs-CZ" b="1" dirty="0"/>
              <a:t>enzymy</a:t>
            </a:r>
            <a:r>
              <a:rPr lang="cs-CZ" dirty="0"/>
              <a:t> - katalyzují biochemické reakce (podrobněji viz kapitola 7)</a:t>
            </a:r>
          </a:p>
          <a:p>
            <a:r>
              <a:rPr lang="cs-CZ" dirty="0"/>
              <a:t>·         </a:t>
            </a:r>
            <a:r>
              <a:rPr lang="cs-CZ" b="1" dirty="0"/>
              <a:t>strukturální </a:t>
            </a:r>
            <a:r>
              <a:rPr lang="cs-CZ" dirty="0"/>
              <a:t>proteiny – převážně fibrilární, plní podpůrné funkce, poskytují buněčnou nebo tělesnou oporu (kosti, šlachy a kůže - kolagen, vlasy a nehty – kreatin)</a:t>
            </a:r>
          </a:p>
          <a:p>
            <a:r>
              <a:rPr lang="cs-CZ" dirty="0"/>
              <a:t>·         </a:t>
            </a:r>
            <a:r>
              <a:rPr lang="cs-CZ" b="1" dirty="0"/>
              <a:t>transportní</a:t>
            </a:r>
            <a:r>
              <a:rPr lang="cs-CZ" dirty="0"/>
              <a:t> proteiny – přenos látek krevním oběhem nebo přes buněčnou membránu (albumin – bilirubin, mastné kyseliny; transferin – železo; lipoproteiny – cholesterol; hemoglobin – kyslík)</a:t>
            </a:r>
          </a:p>
          <a:p>
            <a:r>
              <a:rPr lang="cs-CZ" dirty="0"/>
              <a:t>·         </a:t>
            </a:r>
            <a:r>
              <a:rPr lang="cs-CZ" b="1" dirty="0"/>
              <a:t>kontraktilní </a:t>
            </a:r>
            <a:r>
              <a:rPr lang="cs-CZ" dirty="0"/>
              <a:t>proteiny- aktin a </a:t>
            </a:r>
            <a:r>
              <a:rPr lang="cs-CZ" dirty="0" err="1"/>
              <a:t>myosin</a:t>
            </a:r>
            <a:r>
              <a:rPr lang="cs-CZ" dirty="0"/>
              <a:t>, fibrilární, umožňují pohyb (kontrakci a relaxaci) svalů</a:t>
            </a:r>
          </a:p>
          <a:p>
            <a:r>
              <a:rPr lang="cs-CZ" dirty="0"/>
              <a:t>·        </a:t>
            </a:r>
            <a:r>
              <a:rPr lang="cs-CZ" b="1" dirty="0"/>
              <a:t> protilátky </a:t>
            </a:r>
            <a:r>
              <a:rPr lang="cs-CZ" dirty="0"/>
              <a:t>– imunoglobuliny, obrana proti infekci</a:t>
            </a:r>
          </a:p>
          <a:p>
            <a:r>
              <a:rPr lang="cs-CZ" dirty="0"/>
              <a:t>·         </a:t>
            </a:r>
            <a:r>
              <a:rPr lang="cs-CZ" b="1" dirty="0"/>
              <a:t>hormony</a:t>
            </a:r>
            <a:r>
              <a:rPr lang="cs-CZ" dirty="0"/>
              <a:t> – regulační funkce (insulin)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5795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09947"/>
            <a:ext cx="10515600" cy="883111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</a:rPr>
              <a:t>94. Rozdělení 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135" y="884904"/>
            <a:ext cx="11906865" cy="59730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/>
              <a:t>Na rozdělení proteinů neexistuje žádný univerzální systém, můžeme je klasifikovat z několika hledisek.</a:t>
            </a:r>
          </a:p>
          <a:p>
            <a:pPr marL="0" indent="0">
              <a:buNone/>
            </a:pPr>
            <a:r>
              <a:rPr lang="cs-CZ" dirty="0"/>
              <a:t>Na základě rozpustnosti a tvaru  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g………</a:t>
            </a:r>
            <a:r>
              <a:rPr lang="cs-CZ" b="1" dirty="0"/>
              <a:t> - </a:t>
            </a:r>
            <a:r>
              <a:rPr lang="cs-CZ" dirty="0" err="1"/>
              <a:t>sféroproteiny</a:t>
            </a:r>
            <a:r>
              <a:rPr lang="cs-CZ" dirty="0"/>
              <a:t> (např. albumin, globuliny; jsou </a:t>
            </a:r>
            <a:r>
              <a:rPr lang="cs-CZ" b="1" dirty="0">
                <a:solidFill>
                  <a:srgbClr val="0070C0"/>
                </a:solidFill>
              </a:rPr>
              <a:t>r…….é v. </a:t>
            </a:r>
            <a:r>
              <a:rPr lang="cs-CZ" b="1" dirty="0" err="1">
                <a:solidFill>
                  <a:srgbClr val="0070C0"/>
                </a:solidFill>
              </a:rPr>
              <a:t>v..ě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dirty="0"/>
              <a:t>a svým tvarem se blíží kouli) a 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f……..í</a:t>
            </a:r>
            <a:r>
              <a:rPr lang="cs-CZ" b="1" dirty="0"/>
              <a:t> – </a:t>
            </a:r>
            <a:r>
              <a:rPr lang="cs-CZ" dirty="0"/>
              <a:t>skleroproteiny, které jsou ve </a:t>
            </a:r>
            <a:r>
              <a:rPr lang="cs-CZ" b="1" dirty="0" err="1">
                <a:solidFill>
                  <a:srgbClr val="0070C0"/>
                </a:solidFill>
              </a:rPr>
              <a:t>v..ě</a:t>
            </a:r>
            <a:r>
              <a:rPr lang="cs-CZ" b="1" dirty="0">
                <a:solidFill>
                  <a:srgbClr val="0070C0"/>
                </a:solidFill>
              </a:rPr>
              <a:t> n………é</a:t>
            </a:r>
            <a:r>
              <a:rPr lang="cs-CZ" dirty="0"/>
              <a:t>, mají vláknitou strukturu a v organismu plní podpůrnou a strukturní funkci (např. kolagen, keratin). </a:t>
            </a:r>
          </a:p>
          <a:p>
            <a:pPr marL="0" indent="0">
              <a:buNone/>
            </a:pPr>
            <a:r>
              <a:rPr lang="cs-CZ" dirty="0"/>
              <a:t>Podle složení </a:t>
            </a:r>
          </a:p>
          <a:p>
            <a:r>
              <a:rPr lang="cs-CZ" b="1" dirty="0">
                <a:solidFill>
                  <a:srgbClr val="0070C0"/>
                </a:solidFill>
              </a:rPr>
              <a:t>J……..é</a:t>
            </a:r>
            <a:r>
              <a:rPr lang="cs-CZ" dirty="0"/>
              <a:t> (obsahují pouze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/>
              <a:t>)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S…..é</a:t>
            </a:r>
            <a:r>
              <a:rPr lang="cs-CZ" dirty="0"/>
              <a:t> (obsahují </a:t>
            </a:r>
            <a:r>
              <a:rPr lang="cs-CZ" b="1" dirty="0">
                <a:solidFill>
                  <a:srgbClr val="0070C0"/>
                </a:solidFill>
              </a:rPr>
              <a:t>…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i n………..u </a:t>
            </a:r>
            <a:r>
              <a:rPr lang="cs-CZ" b="1" dirty="0" err="1">
                <a:solidFill>
                  <a:srgbClr val="0070C0"/>
                </a:solidFill>
              </a:rPr>
              <a:t>č..t</a:t>
            </a:r>
            <a:r>
              <a:rPr lang="cs-CZ" dirty="0"/>
              <a:t>  - např. lipidy - lipoproteiny, sacharidy - glykoproteiny, nukleotidy - nukleoproteiny). </a:t>
            </a:r>
          </a:p>
          <a:p>
            <a:pPr marL="0" indent="0">
              <a:buNone/>
            </a:pPr>
            <a:r>
              <a:rPr lang="cs-CZ" dirty="0"/>
              <a:t>Z hlediska výskytu v organismu je lze rozdělit na </a:t>
            </a:r>
          </a:p>
          <a:p>
            <a:pPr lvl="0"/>
            <a:r>
              <a:rPr lang="cs-CZ" dirty="0"/>
              <a:t>svalové, krevní (plazmatické) a mléčné. </a:t>
            </a:r>
          </a:p>
          <a:p>
            <a:pPr marL="0" indent="0">
              <a:buNone/>
            </a:pPr>
            <a:r>
              <a:rPr lang="cs-CZ" dirty="0"/>
              <a:t>Podle funkce, kterou v organismu zajišťují, je můžeme rozdělit na: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e….y</a:t>
            </a:r>
            <a:r>
              <a:rPr lang="cs-CZ" dirty="0"/>
              <a:t> - katalyzují biochemické reakce (podrobněji viz kapitola 7)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s……….í</a:t>
            </a:r>
            <a:r>
              <a:rPr lang="cs-CZ" b="1" dirty="0"/>
              <a:t> </a:t>
            </a:r>
            <a:r>
              <a:rPr lang="cs-CZ" dirty="0"/>
              <a:t>proteiny – převážně fibrilární, plní podpůrné funkce, poskytují buněčnou nebo tělesnou oporu (kosti, šlachy a kůže - kolagen, vlasy a nehty – kreatin)</a:t>
            </a:r>
          </a:p>
          <a:p>
            <a:r>
              <a:rPr lang="cs-CZ" dirty="0"/>
              <a:t>·        </a:t>
            </a:r>
            <a:r>
              <a:rPr lang="cs-CZ" dirty="0">
                <a:solidFill>
                  <a:srgbClr val="0070C0"/>
                </a:solidFill>
              </a:rPr>
              <a:t> </a:t>
            </a:r>
            <a:r>
              <a:rPr lang="cs-CZ" b="1" dirty="0">
                <a:solidFill>
                  <a:srgbClr val="0070C0"/>
                </a:solidFill>
              </a:rPr>
              <a:t>t………í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proteiny – přenos látek krevním oběhem nebo přes buněčnou membránu (albumin – bilirubin, mastné kyseliny; transferin – železo; lipoproteiny – cholesterol; hemoglobin – kyslík)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k……….í</a:t>
            </a:r>
            <a:r>
              <a:rPr lang="cs-CZ" b="1" dirty="0"/>
              <a:t> </a:t>
            </a:r>
            <a:r>
              <a:rPr lang="cs-CZ" dirty="0"/>
              <a:t>proteiny- aktin a </a:t>
            </a:r>
            <a:r>
              <a:rPr lang="cs-CZ" dirty="0" err="1"/>
              <a:t>myosin</a:t>
            </a:r>
            <a:r>
              <a:rPr lang="cs-CZ" dirty="0"/>
              <a:t>, fibrilární, umožňují pohyb (kontrakci a relaxaci) svalů</a:t>
            </a:r>
          </a:p>
          <a:p>
            <a:r>
              <a:rPr lang="cs-CZ" dirty="0"/>
              <a:t>·        </a:t>
            </a:r>
            <a:r>
              <a:rPr lang="cs-CZ" b="1" dirty="0"/>
              <a:t> </a:t>
            </a:r>
            <a:r>
              <a:rPr lang="cs-CZ" b="1" dirty="0">
                <a:solidFill>
                  <a:srgbClr val="0070C0"/>
                </a:solidFill>
              </a:rPr>
              <a:t>p……..y</a:t>
            </a:r>
            <a:r>
              <a:rPr lang="cs-CZ" b="1" dirty="0"/>
              <a:t> </a:t>
            </a:r>
            <a:r>
              <a:rPr lang="cs-CZ" dirty="0"/>
              <a:t>– imunoglobuliny, obrana proti infekci</a:t>
            </a:r>
          </a:p>
          <a:p>
            <a:r>
              <a:rPr lang="cs-CZ" dirty="0"/>
              <a:t>·         </a:t>
            </a:r>
            <a:r>
              <a:rPr lang="cs-CZ" b="1" dirty="0">
                <a:solidFill>
                  <a:srgbClr val="0070C0"/>
                </a:solidFill>
              </a:rPr>
              <a:t>h…..y</a:t>
            </a:r>
            <a:r>
              <a:rPr lang="cs-CZ" dirty="0"/>
              <a:t> – regulační funkce (insulin)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4008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484" y="428599"/>
            <a:ext cx="119322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Struktura proteinů</a:t>
            </a:r>
            <a:br>
              <a:rPr lang="cs-CZ" dirty="0"/>
            </a:br>
            <a:r>
              <a:rPr lang="cs-CZ" dirty="0">
                <a:hlinkClick r:id="rId2"/>
              </a:rPr>
              <a:t>https://youtu.be/wvTv8TqWC48?si=BUyV3-s-0v3VezfK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484" y="1091381"/>
            <a:ext cx="12044516" cy="56535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 lvl="0"/>
            <a:r>
              <a:rPr lang="cs-CZ" dirty="0"/>
              <a:t>Primární struktura polypeptidového řetězce je </a:t>
            </a:r>
          </a:p>
          <a:p>
            <a:pPr lvl="1"/>
            <a:r>
              <a:rPr lang="cs-CZ" dirty="0"/>
              <a:t>určena pořadím jednotlivých AMK </a:t>
            </a:r>
          </a:p>
          <a:p>
            <a:pPr lvl="1"/>
            <a:r>
              <a:rPr lang="cs-CZ" dirty="0"/>
              <a:t>je geneticky kódovaná v DNA  </a:t>
            </a:r>
          </a:p>
          <a:p>
            <a:pPr lvl="1"/>
            <a:r>
              <a:rPr lang="cs-CZ" dirty="0"/>
              <a:t>ovlivňuje biologickou aktivitu (</a:t>
            </a:r>
            <a:r>
              <a:rPr lang="cs-CZ" b="1" dirty="0"/>
              <a:t>náhrada jediné AMK může snížit, nebo úplně odstranit biologickou aktivitu proteinu, čímž může být příčinou mnoha dědičných poruch</a:t>
            </a:r>
            <a:r>
              <a:rPr lang="cs-CZ" dirty="0"/>
              <a:t>). </a:t>
            </a:r>
          </a:p>
          <a:p>
            <a:pPr lvl="0"/>
            <a:r>
              <a:rPr lang="cs-CZ" dirty="0"/>
              <a:t>Sekundární struktura  </a:t>
            </a:r>
          </a:p>
          <a:p>
            <a:pPr lvl="1"/>
            <a:r>
              <a:rPr lang="cs-CZ" dirty="0"/>
              <a:t>Je prostorové uspořádání řetězce AMK </a:t>
            </a:r>
          </a:p>
          <a:p>
            <a:pPr lvl="1"/>
            <a:r>
              <a:rPr lang="cs-CZ" dirty="0"/>
              <a:t>vzniká tvorbou </a:t>
            </a:r>
            <a:r>
              <a:rPr lang="cs-CZ" b="1" dirty="0"/>
              <a:t>vodíkových můstků </a:t>
            </a:r>
            <a:r>
              <a:rPr lang="cs-CZ" dirty="0"/>
              <a:t>(</a:t>
            </a:r>
            <a:r>
              <a:rPr lang="cs-CZ" b="1" dirty="0"/>
              <a:t>mezi atomem kyslíku z –CO- skupiny a vodíku ze skupiny –NH-</a:t>
            </a:r>
            <a:r>
              <a:rPr lang="cs-CZ" dirty="0"/>
              <a:t>, případně –OH) a </a:t>
            </a:r>
          </a:p>
          <a:p>
            <a:pPr lvl="1"/>
            <a:r>
              <a:rPr lang="cs-CZ" dirty="0"/>
              <a:t>zaujímá tvar α – šroubovice (v rámci stejné oblasti řetězce) nebo β – skládaného listu (mezi dvěma řetězci nebo z různých oblastí jednoho řetězce). </a:t>
            </a:r>
          </a:p>
          <a:p>
            <a:pPr lvl="1"/>
            <a:r>
              <a:rPr lang="cs-CZ" dirty="0"/>
              <a:t>sekundární struktury velkých bílkovin jsou organizovány do domén, jejichž vzájemné vztahy popisuje </a:t>
            </a:r>
          </a:p>
          <a:p>
            <a:pPr lvl="0"/>
            <a:r>
              <a:rPr lang="cs-CZ" b="1" dirty="0"/>
              <a:t>Terciární struktura</a:t>
            </a:r>
            <a:endParaRPr lang="cs-CZ" dirty="0"/>
          </a:p>
          <a:p>
            <a:pPr lvl="1"/>
            <a:r>
              <a:rPr lang="cs-CZ" dirty="0"/>
              <a:t>Je to energeticky nejvýhodnější konformace, která je udržovaná disulfidovými můstky, iontovými a hydrofobními interakcemi. </a:t>
            </a:r>
          </a:p>
          <a:p>
            <a:pPr lvl="1"/>
            <a:r>
              <a:rPr lang="cs-CZ" dirty="0"/>
              <a:t>Bílkoviny tvořené dvěma nebo více polypeptidovými řetězci (podjednotkami) zaujímají </a:t>
            </a:r>
          </a:p>
          <a:p>
            <a:pPr lvl="0"/>
            <a:r>
              <a:rPr lang="cs-CZ" b="1" dirty="0"/>
              <a:t>Kvartérní strukturu</a:t>
            </a:r>
            <a:r>
              <a:rPr lang="cs-CZ" dirty="0"/>
              <a:t>. </a:t>
            </a:r>
          </a:p>
          <a:p>
            <a:pPr marL="0" lvl="0" indent="0">
              <a:buNone/>
            </a:pPr>
            <a:r>
              <a:rPr lang="cs-CZ" dirty="0"/>
              <a:t>Proteiny tedy dělíme na primární, sekundární, terciární a kvartérní.</a:t>
            </a:r>
          </a:p>
        </p:txBody>
      </p:sp>
    </p:spTree>
    <p:extLst>
      <p:ext uri="{BB962C8B-B14F-4D97-AF65-F5344CB8AC3E}">
        <p14:creationId xmlns:p14="http://schemas.microsoft.com/office/powerpoint/2010/main" val="42316210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95. Struktura proteinů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může způsobit náhrada i jediné AMK v peptidovém řetězci? </a:t>
            </a:r>
          </a:p>
          <a:p>
            <a:r>
              <a:rPr lang="cs-CZ" dirty="0"/>
              <a:t>…………………………………………………………………………………………………..</a:t>
            </a:r>
          </a:p>
          <a:p>
            <a:endParaRPr lang="cs-CZ" dirty="0"/>
          </a:p>
          <a:p>
            <a:r>
              <a:rPr lang="cs-CZ" dirty="0"/>
              <a:t>Kde vznikají vodíkové můstky?</a:t>
            </a:r>
          </a:p>
          <a:p>
            <a:r>
              <a:rPr lang="cs-CZ" dirty="0"/>
              <a:t>……………………………………………………………………………………………………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38472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52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Štěpení proteinů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dirty="0">
                <a:hlinkClick r:id="rId2"/>
              </a:rPr>
              <a:t>https://youtu.be/vwlwtY4kuUQ?si=SPRW1JHL6ITM8mkg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25678"/>
            <a:ext cx="12192000" cy="543232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Potravou přijaté proteiny jsou </a:t>
            </a:r>
          </a:p>
          <a:p>
            <a:pPr lvl="1"/>
            <a:r>
              <a:rPr lang="cs-CZ" dirty="0"/>
              <a:t>v trávicím traktu postupně rozštěpeny </a:t>
            </a:r>
            <a:r>
              <a:rPr lang="cs-CZ" b="1" dirty="0"/>
              <a:t>proteolytickými enzymy</a:t>
            </a:r>
            <a:r>
              <a:rPr lang="cs-CZ" dirty="0"/>
              <a:t> – </a:t>
            </a:r>
            <a:r>
              <a:rPr lang="cs-CZ" b="1" dirty="0" err="1"/>
              <a:t>proteasami</a:t>
            </a:r>
            <a:r>
              <a:rPr lang="cs-CZ" dirty="0"/>
              <a:t> na molekuly peptidů, které jsou </a:t>
            </a:r>
          </a:p>
          <a:p>
            <a:pPr lvl="1"/>
            <a:r>
              <a:rPr lang="cs-CZ" dirty="0"/>
              <a:t>dále hydrolyzovány působením </a:t>
            </a:r>
            <a:r>
              <a:rPr lang="cs-CZ" b="1" dirty="0" err="1"/>
              <a:t>aminopeptidas</a:t>
            </a:r>
            <a:r>
              <a:rPr lang="cs-CZ" b="1" dirty="0"/>
              <a:t> </a:t>
            </a:r>
            <a:r>
              <a:rPr lang="cs-CZ" dirty="0"/>
              <a:t>na jednotlivé aminokyseliny. </a:t>
            </a:r>
          </a:p>
          <a:p>
            <a:pPr lvl="1"/>
            <a:r>
              <a:rPr lang="cs-CZ" dirty="0"/>
              <a:t>aminokyseliny můžou sloužit jako zdroj stavebních jednotek pro syntézu tělu vlastních proteinů -</a:t>
            </a:r>
            <a:r>
              <a:rPr lang="cs-CZ" b="1" dirty="0"/>
              <a:t>proteosyntézu</a:t>
            </a:r>
            <a:r>
              <a:rPr lang="cs-CZ" dirty="0"/>
              <a:t>, nebo jsou </a:t>
            </a:r>
          </a:p>
          <a:p>
            <a:pPr lvl="1"/>
            <a:r>
              <a:rPr lang="cs-CZ" dirty="0"/>
              <a:t>degradovány a </a:t>
            </a:r>
            <a:r>
              <a:rPr lang="cs-CZ" b="1" dirty="0"/>
              <a:t>využity jako zdroj energie</a:t>
            </a:r>
            <a:r>
              <a:rPr lang="cs-CZ" dirty="0"/>
              <a:t>.</a:t>
            </a:r>
          </a:p>
          <a:p>
            <a:r>
              <a:rPr lang="cs-CZ" dirty="0"/>
              <a:t>Endogenní proteiny (uvolněné do oběhu stárnutím buněk) jsou </a:t>
            </a:r>
          </a:p>
          <a:p>
            <a:pPr lvl="1"/>
            <a:r>
              <a:rPr lang="cs-CZ" dirty="0"/>
              <a:t>opět </a:t>
            </a:r>
            <a:r>
              <a:rPr lang="cs-CZ" b="1" dirty="0"/>
              <a:t>štěpeny proteolytickými enzymy </a:t>
            </a:r>
            <a:r>
              <a:rPr lang="cs-CZ" dirty="0"/>
              <a:t>až na jednotlivé AMK, které jsou </a:t>
            </a:r>
          </a:p>
          <a:p>
            <a:pPr lvl="1"/>
            <a:r>
              <a:rPr lang="cs-CZ" dirty="0"/>
              <a:t>dále </a:t>
            </a:r>
            <a:r>
              <a:rPr lang="cs-CZ" b="1" dirty="0"/>
              <a:t>využity pro novou proteosyntézu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v krevním oběhu proto dochází ke změnám koncentrací některých proteinů v průběhu několika hodin nebo dnů.</a:t>
            </a:r>
          </a:p>
          <a:p>
            <a:r>
              <a:rPr lang="cs-CZ" dirty="0"/>
              <a:t>Za fyziologických podmínek není většina proteinů vylučována močí. </a:t>
            </a:r>
          </a:p>
          <a:p>
            <a:pPr lvl="1"/>
            <a:r>
              <a:rPr lang="cs-CZ" dirty="0"/>
              <a:t>Glomerulární filtrací se do moče dostávají pouze bílkoviny </a:t>
            </a:r>
            <a:r>
              <a:rPr lang="cs-CZ" b="1" dirty="0"/>
              <a:t>s molekulovou hmotností menší než 60 000 </a:t>
            </a:r>
            <a:r>
              <a:rPr lang="cs-CZ" dirty="0"/>
              <a:t>(např. amylasa). </a:t>
            </a:r>
          </a:p>
          <a:p>
            <a:pPr lvl="1"/>
            <a:r>
              <a:rPr lang="cs-CZ" dirty="0"/>
              <a:t>Takto mohou do moče přecházet i určité fragmenty imunoglobulinů, které jsou produkovány u některých typů kostních nádorů a jejich nález má proto značný klinický význam.</a:t>
            </a:r>
          </a:p>
        </p:txBody>
      </p:sp>
    </p:spTree>
    <p:extLst>
      <p:ext uri="{BB962C8B-B14F-4D97-AF65-F5344CB8AC3E}">
        <p14:creationId xmlns:p14="http://schemas.microsoft.com/office/powerpoint/2010/main" val="35552563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96. Štěpení proteinů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2200" y="1469845"/>
            <a:ext cx="5181600" cy="47071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Potravou přijaté proteiny jsou</a:t>
            </a:r>
          </a:p>
          <a:p>
            <a:r>
              <a:rPr lang="cs-CZ" dirty="0"/>
              <a:t> …………………………………….……</a:t>
            </a:r>
          </a:p>
          <a:p>
            <a:r>
              <a:rPr lang="cs-CZ" dirty="0"/>
              <a:t>………………………………….………</a:t>
            </a:r>
          </a:p>
          <a:p>
            <a:r>
              <a:rPr lang="cs-CZ" dirty="0"/>
              <a:t>…………………………………….……</a:t>
            </a:r>
          </a:p>
          <a:p>
            <a:r>
              <a:rPr lang="cs-CZ" dirty="0"/>
              <a:t>………………………………………….</a:t>
            </a:r>
          </a:p>
          <a:p>
            <a:pPr marL="0" indent="0">
              <a:buNone/>
            </a:pPr>
            <a:r>
              <a:rPr lang="cs-CZ" dirty="0"/>
              <a:t>Endogenní proteiny</a:t>
            </a:r>
          </a:p>
          <a:p>
            <a:r>
              <a:rPr lang="cs-CZ" dirty="0"/>
              <a:t>…………………………….……………</a:t>
            </a:r>
          </a:p>
          <a:p>
            <a:r>
              <a:rPr lang="cs-CZ" dirty="0"/>
              <a:t>………………………………………….</a:t>
            </a:r>
          </a:p>
          <a:p>
            <a:endParaRPr lang="cs-CZ" dirty="0"/>
          </a:p>
          <a:p>
            <a:r>
              <a:rPr lang="cs-CZ" dirty="0"/>
              <a:t>Jaké bílkoviny se vylučují do moči?....................................</a:t>
            </a:r>
          </a:p>
        </p:txBody>
      </p:sp>
      <p:pic>
        <p:nvPicPr>
          <p:cNvPr id="7170" name="Picture 2" descr="Biochemie - vzdělávací portál, Traven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" y="1469845"/>
            <a:ext cx="5182891" cy="470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60421" y="6176963"/>
            <a:ext cx="566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http://www.studiumbiochemie.cz/travicisoustava.html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7002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-3143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solidFill>
                  <a:srgbClr val="FF0000"/>
                </a:solidFill>
              </a:rPr>
              <a:t>Které bílkoviny patří mezi reaktanty akutní fáze?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                            se v různých koncentracích vyskytuje celá řada                  s rozličnou funkcí, většina z nich je syntetizována v </a:t>
            </a:r>
          </a:p>
          <a:p>
            <a:endParaRPr lang="cs-CZ" dirty="0"/>
          </a:p>
          <a:p>
            <a:r>
              <a:rPr lang="cs-CZ" dirty="0"/>
              <a:t>Specifickou skupinu                    tvoří tzv. </a:t>
            </a:r>
            <a:r>
              <a:rPr lang="cs-CZ" b="1" dirty="0"/>
              <a:t>reaktanty akutní fáze zánětu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což jsou proteiny měnící svoji koncentraci v odpovědi na akutní zánět nebo u nekróz tkáně. Podle toho jestli jejich koncentrace klesají či stoupají, rozlišujeme tzv. </a:t>
            </a:r>
            <a:r>
              <a:rPr lang="cs-CZ" b="1" dirty="0"/>
              <a:t>negativní</a:t>
            </a:r>
            <a:r>
              <a:rPr lang="cs-CZ" dirty="0"/>
              <a:t> respektive </a:t>
            </a:r>
            <a:r>
              <a:rPr lang="cs-CZ" b="1" dirty="0"/>
              <a:t>pozitivní </a:t>
            </a:r>
            <a:r>
              <a:rPr lang="cs-CZ" dirty="0"/>
              <a:t>reaktanty akutní fáze. </a:t>
            </a:r>
          </a:p>
          <a:p>
            <a:pPr lvl="0"/>
            <a:r>
              <a:rPr lang="cs-CZ" dirty="0"/>
              <a:t>K negativním reaktantům se řadí </a:t>
            </a:r>
            <a:r>
              <a:rPr lang="cs-CZ" b="1" dirty="0"/>
              <a:t>albumin, </a:t>
            </a:r>
            <a:r>
              <a:rPr lang="cs-CZ" b="1" dirty="0" err="1"/>
              <a:t>prealbumin</a:t>
            </a:r>
            <a:r>
              <a:rPr lang="cs-CZ" b="1" dirty="0"/>
              <a:t> </a:t>
            </a:r>
            <a:r>
              <a:rPr lang="cs-CZ" dirty="0"/>
              <a:t>a</a:t>
            </a:r>
            <a:r>
              <a:rPr lang="cs-CZ" b="1" dirty="0"/>
              <a:t> transferin</a:t>
            </a:r>
            <a:r>
              <a:rPr lang="cs-CZ" dirty="0"/>
              <a:t> a </a:t>
            </a:r>
          </a:p>
          <a:p>
            <a:pPr lvl="0"/>
            <a:r>
              <a:rPr lang="cs-CZ" dirty="0"/>
              <a:t>k pozitivním reaktantům </a:t>
            </a:r>
            <a:r>
              <a:rPr lang="cs-CZ" b="1" dirty="0"/>
              <a:t>C-reaktivní protein</a:t>
            </a:r>
            <a:r>
              <a:rPr lang="cs-CZ" dirty="0"/>
              <a:t>, </a:t>
            </a:r>
            <a:r>
              <a:rPr lang="cs-CZ" b="1" dirty="0"/>
              <a:t>α1-antitrypsin, fibrinogen, </a:t>
            </a:r>
            <a:r>
              <a:rPr lang="cs-CZ" b="1" dirty="0" err="1"/>
              <a:t>haptoglobin</a:t>
            </a:r>
            <a:r>
              <a:rPr lang="cs-CZ" b="1" dirty="0"/>
              <a:t> </a:t>
            </a:r>
            <a:r>
              <a:rPr lang="cs-CZ" dirty="0"/>
              <a:t>a</a:t>
            </a:r>
            <a:r>
              <a:rPr lang="cs-CZ" b="1" dirty="0"/>
              <a:t> </a:t>
            </a:r>
            <a:r>
              <a:rPr lang="cs-CZ" b="1" dirty="0" err="1"/>
              <a:t>ceruloplasmin</a:t>
            </a:r>
            <a:r>
              <a:rPr lang="cs-CZ" dirty="0"/>
              <a:t>. </a:t>
            </a:r>
          </a:p>
          <a:p>
            <a:r>
              <a:rPr lang="cs-CZ" dirty="0"/>
              <a:t>Další významnou skupinou proteinů jsou </a:t>
            </a:r>
            <a:r>
              <a:rPr lang="cs-CZ" b="1" dirty="0"/>
              <a:t>imunoglobuliny</a:t>
            </a:r>
            <a:r>
              <a:rPr lang="cs-CZ" dirty="0"/>
              <a:t> (</a:t>
            </a:r>
            <a:r>
              <a:rPr lang="cs-CZ" dirty="0" err="1"/>
              <a:t>Ig</a:t>
            </a:r>
            <a:r>
              <a:rPr lang="cs-CZ" dirty="0"/>
              <a:t>) – protilátky, které jsou produkovány B-lymfocyty a přímo se účastní imunitní odpovědi (humorální imunita). Imunoglobuliny lze rozdělit do pěti tříd: </a:t>
            </a:r>
            <a:r>
              <a:rPr lang="cs-CZ" dirty="0" err="1"/>
              <a:t>IgG</a:t>
            </a:r>
            <a:r>
              <a:rPr lang="cs-CZ" dirty="0"/>
              <a:t>, </a:t>
            </a:r>
            <a:r>
              <a:rPr lang="cs-CZ" dirty="0" err="1"/>
              <a:t>IgA</a:t>
            </a:r>
            <a:r>
              <a:rPr lang="cs-CZ" dirty="0"/>
              <a:t>, </a:t>
            </a:r>
            <a:r>
              <a:rPr lang="cs-CZ" dirty="0" err="1"/>
              <a:t>IgM</a:t>
            </a:r>
            <a:r>
              <a:rPr lang="cs-CZ" dirty="0"/>
              <a:t>, </a:t>
            </a:r>
            <a:r>
              <a:rPr lang="cs-CZ" dirty="0" err="1"/>
              <a:t>IgD</a:t>
            </a:r>
            <a:r>
              <a:rPr lang="cs-CZ" dirty="0"/>
              <a:t> a </a:t>
            </a:r>
            <a:r>
              <a:rPr lang="cs-CZ" dirty="0" err="1"/>
              <a:t>IgE</a:t>
            </a:r>
            <a:r>
              <a:rPr lang="cs-CZ" dirty="0"/>
              <a:t>. Přehled klinicky významných plazmatických proteinů a příčiny změn jejich koncentrací ukazuje tabulka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115062" y="6176963"/>
            <a:ext cx="649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https://youtu.be/x-UpE_2KVtg?si=OntXESivmiGONIPI</a:t>
            </a:r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287" y="2125363"/>
            <a:ext cx="879294" cy="636156"/>
          </a:xfrm>
          <a:prstGeom prst="rect">
            <a:avLst/>
          </a:prstGeom>
        </p:spPr>
      </p:pic>
      <p:pic>
        <p:nvPicPr>
          <p:cNvPr id="7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602" y="1657543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11" y="237016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l="22440" t="9039" r="5292"/>
          <a:stretch/>
        </p:blipFill>
        <p:spPr>
          <a:xfrm>
            <a:off x="1673737" y="1259064"/>
            <a:ext cx="1180674" cy="7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2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73. Které MK jste si zapamatovali?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endParaRPr lang="cs-CZ" dirty="0"/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endParaRPr lang="cs-CZ" dirty="0"/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  <a:p>
            <a:r>
              <a:rPr lang="cs-CZ" dirty="0"/>
              <a:t>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4238982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710"/>
            <a:ext cx="11903242" cy="1325563"/>
          </a:xfrm>
        </p:spPr>
        <p:txBody>
          <a:bodyPr>
            <a:normAutofit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4000" b="1" dirty="0">
                <a:solidFill>
                  <a:srgbClr val="0070C0"/>
                </a:solidFill>
              </a:rPr>
              <a:t>97. Které bílkoviny patří mezi reaktanty akutní fáze?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379" y="1825625"/>
            <a:ext cx="11758863" cy="435133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 krevní plazmě se v různých koncentracích vyskytuje celá řada proteinů s rozličnou funkcí, většina z nich je syntetizována v </a:t>
            </a:r>
          </a:p>
          <a:p>
            <a:endParaRPr lang="cs-CZ" dirty="0"/>
          </a:p>
          <a:p>
            <a:r>
              <a:rPr lang="cs-CZ" dirty="0"/>
              <a:t>Specifickou skupinu proteinů tvoří tzv. </a:t>
            </a:r>
            <a:r>
              <a:rPr lang="cs-CZ" b="1" dirty="0"/>
              <a:t>reaktanty akutní fáze zánětu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což jsou proteiny měnící svoji koncentraci v odpovědi na akutní zánět nebo u nekróz tkáně. Podle toho jestli jejich koncentrace klesají či stoupají, rozlišujeme tzv. </a:t>
            </a:r>
            <a:r>
              <a:rPr lang="cs-CZ" b="1" dirty="0"/>
              <a:t>negativní</a:t>
            </a:r>
            <a:r>
              <a:rPr lang="cs-CZ" dirty="0"/>
              <a:t> respektive </a:t>
            </a:r>
            <a:r>
              <a:rPr lang="cs-CZ" b="1" dirty="0"/>
              <a:t>pozitivní </a:t>
            </a:r>
            <a:r>
              <a:rPr lang="cs-CZ" dirty="0"/>
              <a:t>reaktanty akutní fáze. </a:t>
            </a:r>
          </a:p>
          <a:p>
            <a:pPr lvl="0"/>
            <a:r>
              <a:rPr lang="cs-CZ" dirty="0">
                <a:solidFill>
                  <a:srgbClr val="0070C0"/>
                </a:solidFill>
              </a:rPr>
              <a:t>K negativním reaktantům se řadí a…………….., p…………………….. , t…………….. </a:t>
            </a:r>
          </a:p>
          <a:p>
            <a:pPr lvl="0"/>
            <a:r>
              <a:rPr lang="cs-CZ" dirty="0">
                <a:solidFill>
                  <a:srgbClr val="0070C0"/>
                </a:solidFill>
              </a:rPr>
              <a:t>k pozitivním reaktantům C………………………., α1………………………, f………………………., h……………………… a c……………………………….. </a:t>
            </a:r>
          </a:p>
          <a:p>
            <a:r>
              <a:rPr lang="cs-CZ" dirty="0"/>
              <a:t>Další významnou skupinou proteinů jsou </a:t>
            </a:r>
            <a:r>
              <a:rPr lang="cs-CZ" b="1" dirty="0"/>
              <a:t>imunoglobuliny</a:t>
            </a:r>
            <a:r>
              <a:rPr lang="cs-CZ" dirty="0"/>
              <a:t> (</a:t>
            </a:r>
            <a:r>
              <a:rPr lang="cs-CZ" dirty="0" err="1"/>
              <a:t>Ig</a:t>
            </a:r>
            <a:r>
              <a:rPr lang="cs-CZ" dirty="0"/>
              <a:t>) – protilátky, které jsou produkovány B-lymfocyty a přímo se účastní imunitní odpovědi (humorální imunita). Imunoglobuliny lze rozdělit do pěti tříd: </a:t>
            </a:r>
            <a:r>
              <a:rPr lang="cs-CZ" dirty="0" err="1"/>
              <a:t>IgG</a:t>
            </a:r>
            <a:r>
              <a:rPr lang="cs-CZ" dirty="0"/>
              <a:t>, </a:t>
            </a:r>
            <a:r>
              <a:rPr lang="cs-CZ" dirty="0" err="1"/>
              <a:t>IgA</a:t>
            </a:r>
            <a:r>
              <a:rPr lang="cs-CZ" dirty="0"/>
              <a:t>, </a:t>
            </a:r>
            <a:r>
              <a:rPr lang="cs-CZ" dirty="0" err="1"/>
              <a:t>IgM</a:t>
            </a:r>
            <a:r>
              <a:rPr lang="cs-CZ" dirty="0"/>
              <a:t>, </a:t>
            </a:r>
            <a:r>
              <a:rPr lang="cs-CZ" dirty="0" err="1"/>
              <a:t>IgD</a:t>
            </a:r>
            <a:r>
              <a:rPr lang="cs-CZ" dirty="0"/>
              <a:t> a </a:t>
            </a:r>
            <a:r>
              <a:rPr lang="cs-CZ" dirty="0" err="1"/>
              <a:t>IgE</a:t>
            </a:r>
            <a:r>
              <a:rPr lang="cs-CZ" dirty="0"/>
              <a:t>. Přehled klinicky významných plazmatických proteinů a příčiny změn jejich koncentrací ukazuje tabulka </a:t>
            </a:r>
          </a:p>
        </p:txBody>
      </p:sp>
      <p:sp>
        <p:nvSpPr>
          <p:cNvPr id="4" name="Obdélník 3"/>
          <p:cNvSpPr/>
          <p:nvPr/>
        </p:nvSpPr>
        <p:spPr>
          <a:xfrm>
            <a:off x="3115062" y="6176963"/>
            <a:ext cx="649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https://youtu.be/x-UpE_2KVtg?si=OntXESivmiGONIPI</a:t>
            </a:r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572" y="2149643"/>
            <a:ext cx="1042147" cy="75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235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27356"/>
              </p:ext>
            </p:extLst>
          </p:nvPr>
        </p:nvGraphicFramePr>
        <p:xfrm>
          <a:off x="838200" y="365126"/>
          <a:ext cx="6639816" cy="10334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355">
                  <a:extLst>
                    <a:ext uri="{9D8B030D-6E8A-4147-A177-3AD203B41FA5}">
                      <a16:colId xmlns:a16="http://schemas.microsoft.com/office/drawing/2014/main" val="3048675652"/>
                    </a:ext>
                  </a:extLst>
                </a:gridCol>
                <a:gridCol w="1858361">
                  <a:extLst>
                    <a:ext uri="{9D8B030D-6E8A-4147-A177-3AD203B41FA5}">
                      <a16:colId xmlns:a16="http://schemas.microsoft.com/office/drawing/2014/main" val="1247342182"/>
                    </a:ext>
                  </a:extLst>
                </a:gridCol>
                <a:gridCol w="1162569">
                  <a:extLst>
                    <a:ext uri="{9D8B030D-6E8A-4147-A177-3AD203B41FA5}">
                      <a16:colId xmlns:a16="http://schemas.microsoft.com/office/drawing/2014/main" val="2705971286"/>
                    </a:ext>
                  </a:extLst>
                </a:gridCol>
                <a:gridCol w="2693531">
                  <a:extLst>
                    <a:ext uri="{9D8B030D-6E8A-4147-A177-3AD203B41FA5}">
                      <a16:colId xmlns:a16="http://schemas.microsoft.com/office/drawing/2014/main" val="836298862"/>
                    </a:ext>
                  </a:extLst>
                </a:gridCol>
              </a:tblGrid>
              <a:tr h="14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Protein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Funkce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Snížené hodnoty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">
                          <a:effectLst/>
                        </a:rPr>
                        <a:t>Zvýšené hodnoty</a:t>
                      </a:r>
                      <a:endParaRPr lang="cs-CZ" sz="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extLst>
                  <a:ext uri="{0D108BD9-81ED-4DB2-BD59-A6C34878D82A}">
                    <a16:rowId xmlns:a16="http://schemas.microsoft.com/office/drawing/2014/main" val="3340960417"/>
                  </a:ext>
                </a:extLst>
              </a:tr>
              <a:tr h="544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Prealbumin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transport hormonů štítné žlázy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malnutrice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fáze zánětu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jaterní poruchy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ztráty bílkovin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chronické infekce močových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cest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1301744156"/>
                  </a:ext>
                </a:extLst>
              </a:tr>
              <a:tr h="645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Albumin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nejvýznamnější transportní protein, udržení onkotického tlaku, proteinová rezerva organismu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akutní fáze zánětu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jaterní léze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nekrózy tkání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ztráty bílkovin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malnutrice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dehydratace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průjmy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3131939295"/>
                  </a:ext>
                </a:extLst>
              </a:tr>
              <a:tr h="1150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α1-antitrypsin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(α1-inhibitor proteas)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inhibitor serinových proteas (např. elastasa)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plicní choroby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těžké jaterní poškození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nefrotický syndrom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malnutrice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kachexie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vrozená deficience - onemocnění plic (emfyzém) a jater (cirhóza)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a chronické záněty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nekrózy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hematologické abnormality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pobyt ve znečištěném ovzduší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gravidita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1335203166"/>
                  </a:ext>
                </a:extLst>
              </a:tr>
              <a:tr h="746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α1-kyselý glykoprotein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(orosomukoid)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inaktivace progesteronu, ovlivňuje farmakokinetiku bazických farmak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jaterní poškození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akutní renální poškození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malnutrice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kachexie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perorální antikoncepce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a chronické záněty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kolagenózy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stresový syndrom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3570275444"/>
                  </a:ext>
                </a:extLst>
              </a:tr>
              <a:tr h="443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Haptoglobin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vychytává volný hemoglobin a transportuje ho do retikuloendoteliálního systému k odbourání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jaterní onemocnění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hemolytické anémie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záněty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infarkt myokardu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2956048086"/>
                  </a:ext>
                </a:extLst>
              </a:tr>
              <a:tr h="544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Ceruloplasmin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vazba a přenos mědi (váže až 90 % mědi v séru), oxidasová aktivita (polyaminové a polyfenolové substráty)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Wilsonova choroba podvýživa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hepatitida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syndrom ztráty bílkovin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a chronické záněty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gravidita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hormonální antikoncepce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211822247"/>
                  </a:ext>
                </a:extLst>
              </a:tr>
              <a:tr h="645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Transferin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transport a vychytávání volného železa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nemoci ledvin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akutní a chronické záněty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pokročilé jaterní poruchy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anémie - nedostatek železa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infekční hepatitida (časná fáze)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gravidita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209125863"/>
                  </a:ext>
                </a:extLst>
              </a:tr>
              <a:tr h="4433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Fibrinogen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součást koagulační kaskády, prekurzor fibrinu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disseminované nitrožilní srážení krve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zánět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1494656866"/>
                  </a:ext>
                </a:extLst>
              </a:tr>
              <a:tr h="3423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C-reaktivní protein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aktivace komplementu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není známa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zánět (bakteriální)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maligní tumory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nekrózy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1162691015"/>
                  </a:ext>
                </a:extLst>
              </a:tr>
              <a:tr h="140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IgG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pozdní protilátky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chronický zánět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48820414"/>
                  </a:ext>
                </a:extLst>
              </a:tr>
              <a:tr h="241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IgA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protilátky slizniční imunity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záněty sliznic a jater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1556435638"/>
                  </a:ext>
                </a:extLst>
              </a:tr>
              <a:tr h="241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IgM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časné protilátky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akutní zánět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99" marR="27299" marT="13650" marB="13650"/>
                </a:tc>
                <a:extLst>
                  <a:ext uri="{0D108BD9-81ED-4DB2-BD59-A6C34878D82A}">
                    <a16:rowId xmlns:a16="http://schemas.microsoft.com/office/drawing/2014/main" val="3231434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5795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316" y="365125"/>
            <a:ext cx="12034684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98. Co zvyšuje/snižuje            v plazmě?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odbourávání buněk …………………..………….</a:t>
            </a:r>
          </a:p>
          <a:p>
            <a:pPr lvl="0"/>
            <a:r>
              <a:rPr lang="cs-CZ" dirty="0"/>
              <a:t>snížená syntéza nebo zvýšené ztráty močí……………………. </a:t>
            </a:r>
          </a:p>
          <a:p>
            <a:pPr lvl="0"/>
            <a:endParaRPr lang="cs-CZ" dirty="0"/>
          </a:p>
          <a:p>
            <a:pPr marL="0" lvl="0" indent="0">
              <a:buNone/>
            </a:pPr>
            <a:r>
              <a:rPr lang="cs-CZ" dirty="0"/>
              <a:t>Proto někdy z diagnostického hlediska stačí průkaz přítomnosti              ve vzorku, jindy je nutné stanovit koncentraci               k čemuž v klinické biochemii slouží celá řada technik od nespecifických testů až po speciální specifické metody.</a:t>
            </a:r>
          </a:p>
        </p:txBody>
      </p:sp>
      <p:pic>
        <p:nvPicPr>
          <p:cNvPr id="5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22" y="689225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01" y="3737789"/>
            <a:ext cx="767846" cy="5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963" y="3210910"/>
            <a:ext cx="767846" cy="5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6807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316" y="365125"/>
            <a:ext cx="12034684" cy="1325563"/>
          </a:xfrm>
        </p:spPr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98. Co zvyšuje/snižuje            v plazmě?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3487" y="1868874"/>
            <a:ext cx="10515600" cy="4351338"/>
          </a:xfrm>
        </p:spPr>
        <p:txBody>
          <a:bodyPr/>
          <a:lstStyle/>
          <a:p>
            <a:pPr lvl="0"/>
            <a:r>
              <a:rPr lang="cs-CZ" dirty="0"/>
              <a:t>odbourávání buněk                                           </a:t>
            </a:r>
            <a:r>
              <a:rPr lang="cs-CZ" dirty="0">
                <a:solidFill>
                  <a:srgbClr val="0070C0"/>
                </a:solidFill>
              </a:rPr>
              <a:t>proteiny zvyšuje</a:t>
            </a:r>
          </a:p>
          <a:p>
            <a:pPr lvl="0"/>
            <a:r>
              <a:rPr lang="cs-CZ" dirty="0"/>
              <a:t>snížená syntéza nebo zvýšené ztráty močí </a:t>
            </a:r>
            <a:r>
              <a:rPr lang="cs-CZ" dirty="0">
                <a:solidFill>
                  <a:srgbClr val="0070C0"/>
                </a:solidFill>
              </a:rPr>
              <a:t>proteiny snižuje</a:t>
            </a:r>
          </a:p>
          <a:p>
            <a:pPr marL="0" lvl="0" indent="0">
              <a:buNone/>
            </a:pPr>
            <a:endParaRPr lang="cs-CZ" dirty="0"/>
          </a:p>
          <a:p>
            <a:pPr marL="0" lvl="0" indent="0">
              <a:buNone/>
            </a:pPr>
            <a:r>
              <a:rPr lang="cs-CZ" dirty="0"/>
              <a:t>Proto někdy pro dg. stačí průkaz přítomnosti              ve vzorku, jindy je nutné stanovit koncentraci</a:t>
            </a:r>
          </a:p>
        </p:txBody>
      </p:sp>
      <p:pic>
        <p:nvPicPr>
          <p:cNvPr id="5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56" y="671595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62" y="163917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74" y="163917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49" y="1639174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0433" y="2514600"/>
            <a:ext cx="355167" cy="24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42" y="312211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30" y="3834737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792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3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</a:rPr>
              <a:t>K čemu slouží ELFO?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644" y="1325563"/>
            <a:ext cx="8210143" cy="567835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Fyziologická koncentrace celkových plazmatických                       je </a:t>
            </a:r>
            <a:r>
              <a:rPr lang="cs-CZ" b="1" dirty="0"/>
              <a:t>65-85 </a:t>
            </a:r>
            <a:r>
              <a:rPr lang="cs-CZ" dirty="0"/>
              <a:t>g/l, </a:t>
            </a:r>
          </a:p>
          <a:p>
            <a:pPr lvl="1"/>
            <a:r>
              <a:rPr lang="cs-CZ" dirty="0"/>
              <a:t>↑: dehydratace, intenzivní cvičení, infekce, nádory</a:t>
            </a:r>
          </a:p>
          <a:p>
            <a:pPr lvl="1"/>
            <a:r>
              <a:rPr lang="cs-CZ" dirty="0"/>
              <a:t>↓ GIT nádory, onemocnění jater, podvýživa</a:t>
            </a:r>
          </a:p>
          <a:p>
            <a:r>
              <a:rPr lang="cs-CZ" dirty="0"/>
              <a:t>Jednou ze základních technik diagnostiky proteinů je elektroforéza, při které se                  dělí na </a:t>
            </a:r>
            <a:r>
              <a:rPr lang="cs-CZ" b="1" dirty="0"/>
              <a:t>5 </a:t>
            </a:r>
            <a:r>
              <a:rPr lang="cs-CZ" dirty="0"/>
              <a:t>frakcí (zón) podle pohyblivosti v elektrickém poli na:</a:t>
            </a:r>
          </a:p>
          <a:p>
            <a:r>
              <a:rPr lang="cs-CZ" dirty="0"/>
              <a:t>1) </a:t>
            </a:r>
            <a:r>
              <a:rPr lang="cs-CZ" b="1" dirty="0"/>
              <a:t>albumin</a:t>
            </a:r>
            <a:r>
              <a:rPr lang="cs-CZ" dirty="0"/>
              <a:t> – relativní zastoupení: 52–68 %</a:t>
            </a:r>
          </a:p>
          <a:p>
            <a:r>
              <a:rPr lang="cs-CZ" dirty="0"/>
              <a:t>2) </a:t>
            </a:r>
            <a:r>
              <a:rPr lang="el-GR" b="1" dirty="0"/>
              <a:t>α</a:t>
            </a:r>
            <a:r>
              <a:rPr lang="cs-CZ" b="1" dirty="0"/>
              <a:t>1 – globuliny </a:t>
            </a:r>
            <a:r>
              <a:rPr lang="cs-CZ" dirty="0"/>
              <a:t>– relativní zastoupení: 2,4–4,4 %</a:t>
            </a:r>
          </a:p>
          <a:p>
            <a:r>
              <a:rPr lang="cs-CZ" dirty="0"/>
              <a:t>3) </a:t>
            </a:r>
            <a:r>
              <a:rPr lang="el-GR" b="1" dirty="0"/>
              <a:t>α</a:t>
            </a:r>
            <a:r>
              <a:rPr lang="cs-CZ" b="1" dirty="0"/>
              <a:t>2 – globuliny </a:t>
            </a:r>
            <a:r>
              <a:rPr lang="cs-CZ" dirty="0"/>
              <a:t>– relativní zastoupení: 6,1–10,1 %</a:t>
            </a:r>
          </a:p>
          <a:p>
            <a:r>
              <a:rPr lang="cs-CZ" dirty="0"/>
              <a:t>4) </a:t>
            </a:r>
            <a:r>
              <a:rPr lang="el-GR" b="1" dirty="0"/>
              <a:t>β</a:t>
            </a:r>
            <a:r>
              <a:rPr lang="cs-CZ" b="1" dirty="0"/>
              <a:t> - globuliny </a:t>
            </a:r>
            <a:r>
              <a:rPr lang="cs-CZ" dirty="0"/>
              <a:t>– relativní zastoupení: 8,0–14,5 %</a:t>
            </a:r>
          </a:p>
          <a:p>
            <a:r>
              <a:rPr lang="cs-CZ" dirty="0"/>
              <a:t>5) </a:t>
            </a:r>
            <a:r>
              <a:rPr lang="el-GR" b="1" dirty="0"/>
              <a:t>γ</a:t>
            </a:r>
            <a:r>
              <a:rPr lang="cs-CZ" b="1" dirty="0"/>
              <a:t>- globuliny </a:t>
            </a:r>
            <a:r>
              <a:rPr lang="cs-CZ" dirty="0"/>
              <a:t>– relativní zastoupení: 10,0–21,0 %.</a:t>
            </a:r>
          </a:p>
          <a:p>
            <a:r>
              <a:rPr lang="cs-CZ" dirty="0"/>
              <a:t>Určitá změna elektroforetických frakcí souvisí s daným patologickým stavem např. </a:t>
            </a:r>
          </a:p>
          <a:p>
            <a:pPr lvl="1"/>
            <a:r>
              <a:rPr lang="cs-CZ" dirty="0"/>
              <a:t>↓ frakce albuminu: nefrotický </a:t>
            </a:r>
            <a:r>
              <a:rPr lang="cs-CZ" dirty="0" err="1"/>
              <a:t>sy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↑ g- globuliny: infekce, záněty </a:t>
            </a:r>
          </a:p>
          <a:p>
            <a:r>
              <a:rPr lang="cs-CZ" dirty="0"/>
              <a:t>Fyziologické koncentrace nejvýznamnějších proteinů v plazmě, metody jejich stanovení a příslušnost k elektroforetické frakci jsou v tabulce.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054" y="839180"/>
            <a:ext cx="3360946" cy="23709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58" y="2727887"/>
            <a:ext cx="2352675" cy="19431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749" y="3774333"/>
            <a:ext cx="3452251" cy="2932686"/>
          </a:xfrm>
          <a:prstGeom prst="rect">
            <a:avLst/>
          </a:prstGeom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47" y="1053019"/>
            <a:ext cx="906026" cy="62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37" y="2394257"/>
            <a:ext cx="748508" cy="5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2914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253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70C0"/>
                </a:solidFill>
              </a:rPr>
              <a:t>99.K čemu slouží ELFO?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644" y="1325563"/>
            <a:ext cx="8210143" cy="567835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Fyziologická koncentrace celkových plazmatických                       je </a:t>
            </a:r>
            <a:r>
              <a:rPr lang="cs-CZ" b="1" dirty="0">
                <a:solidFill>
                  <a:srgbClr val="0070C0"/>
                </a:solidFill>
              </a:rPr>
              <a:t>……..</a:t>
            </a:r>
            <a:r>
              <a:rPr lang="cs-CZ" b="1" dirty="0"/>
              <a:t> </a:t>
            </a:r>
            <a:r>
              <a:rPr lang="cs-CZ" dirty="0"/>
              <a:t>g/l, </a:t>
            </a:r>
          </a:p>
          <a:p>
            <a:pPr lvl="1"/>
            <a:r>
              <a:rPr lang="cs-CZ" dirty="0"/>
              <a:t>↑: dehydratace, intenzivní cvičení, infekce, nádory</a:t>
            </a:r>
          </a:p>
          <a:p>
            <a:pPr lvl="1"/>
            <a:r>
              <a:rPr lang="cs-CZ" dirty="0"/>
              <a:t>↓ GIT nádory, onemocnění jater, podvýživa</a:t>
            </a:r>
          </a:p>
          <a:p>
            <a:r>
              <a:rPr lang="cs-CZ" dirty="0"/>
              <a:t>Jednou ze základních technik diagnostiky proteinů je elektroforéza, při které se                  dělí na </a:t>
            </a:r>
            <a:r>
              <a:rPr lang="cs-CZ" b="1" dirty="0">
                <a:solidFill>
                  <a:srgbClr val="0070C0"/>
                </a:solidFill>
              </a:rPr>
              <a:t>.</a:t>
            </a:r>
            <a:r>
              <a:rPr lang="cs-CZ" b="1" dirty="0"/>
              <a:t> </a:t>
            </a:r>
            <a:r>
              <a:rPr lang="cs-CZ" dirty="0"/>
              <a:t>frakcí (zón) podle pohyblivosti v elektrickém poli na:</a:t>
            </a:r>
          </a:p>
          <a:p>
            <a:r>
              <a:rPr lang="cs-CZ" dirty="0"/>
              <a:t>1) </a:t>
            </a:r>
            <a:r>
              <a:rPr lang="cs-CZ" b="1" dirty="0">
                <a:solidFill>
                  <a:srgbClr val="0070C0"/>
                </a:solidFill>
              </a:rPr>
              <a:t>…….</a:t>
            </a:r>
            <a:r>
              <a:rPr lang="cs-CZ" dirty="0"/>
              <a:t> – relativní zastoupení: 52–68 %</a:t>
            </a:r>
          </a:p>
          <a:p>
            <a:r>
              <a:rPr lang="cs-CZ" dirty="0"/>
              <a:t>2)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2,4–4,4 %</a:t>
            </a:r>
          </a:p>
          <a:p>
            <a:r>
              <a:rPr lang="cs-CZ" dirty="0"/>
              <a:t>3)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6,1–10,1 %</a:t>
            </a:r>
          </a:p>
          <a:p>
            <a:r>
              <a:rPr lang="cs-CZ" dirty="0"/>
              <a:t>4)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8,0–14,5 %</a:t>
            </a:r>
          </a:p>
          <a:p>
            <a:r>
              <a:rPr lang="cs-CZ" dirty="0"/>
              <a:t>5) 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– relativní zastoupení: 10,0–21,0 %.</a:t>
            </a:r>
          </a:p>
          <a:p>
            <a:r>
              <a:rPr lang="cs-CZ" dirty="0"/>
              <a:t>Určitá změna elektroforetických frakcí souvisí s daným patologickým stavem např. </a:t>
            </a:r>
          </a:p>
          <a:p>
            <a:pPr lvl="1"/>
            <a:r>
              <a:rPr lang="cs-CZ" dirty="0"/>
              <a:t>↓ frakce albuminu: nefrotický </a:t>
            </a:r>
            <a:r>
              <a:rPr lang="cs-CZ" dirty="0" err="1"/>
              <a:t>sy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↑ g- globuliny: infekce, záněty </a:t>
            </a:r>
          </a:p>
          <a:p>
            <a:r>
              <a:rPr lang="cs-CZ" dirty="0"/>
              <a:t>Fyziologické koncentrace nejvýznamnějších proteinů v plazmě, metody jejich stanovení a příslušnost k elektroforetické frakci jsou v tabulce.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054" y="839180"/>
            <a:ext cx="3360946" cy="237094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58" y="2727887"/>
            <a:ext cx="2352675" cy="19431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749" y="3774333"/>
            <a:ext cx="3452251" cy="2932686"/>
          </a:xfrm>
          <a:prstGeom prst="rect">
            <a:avLst/>
          </a:prstGeom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47" y="1053019"/>
            <a:ext cx="906026" cy="62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637" y="2394257"/>
            <a:ext cx="748508" cy="5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907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100. Spojte frakce ELFO s % zastoupením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Frakce ELFO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albumin</a:t>
            </a:r>
            <a:r>
              <a:rPr lang="cs-CZ" dirty="0"/>
              <a:t> </a:t>
            </a:r>
          </a:p>
          <a:p>
            <a:r>
              <a:rPr lang="el-GR" b="1" dirty="0"/>
              <a:t>α</a:t>
            </a:r>
            <a:r>
              <a:rPr lang="cs-CZ" b="1" dirty="0"/>
              <a:t>1 – globuliny </a:t>
            </a:r>
          </a:p>
          <a:p>
            <a:r>
              <a:rPr lang="el-GR" b="1" dirty="0"/>
              <a:t>α</a:t>
            </a:r>
            <a:r>
              <a:rPr lang="cs-CZ" b="1" dirty="0"/>
              <a:t>2 – globuliny</a:t>
            </a:r>
            <a:endParaRPr lang="cs-CZ" dirty="0"/>
          </a:p>
          <a:p>
            <a:r>
              <a:rPr lang="el-GR" b="1" dirty="0"/>
              <a:t>β</a:t>
            </a:r>
            <a:r>
              <a:rPr lang="cs-CZ" b="1" dirty="0"/>
              <a:t> - globuliny</a:t>
            </a:r>
            <a:endParaRPr lang="cs-CZ" dirty="0"/>
          </a:p>
          <a:p>
            <a:r>
              <a:rPr lang="el-GR" b="1" dirty="0"/>
              <a:t>γ</a:t>
            </a:r>
            <a:r>
              <a:rPr lang="cs-CZ" b="1" dirty="0"/>
              <a:t>- globuliny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Hodnoty v %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8,0–14,5</a:t>
            </a:r>
          </a:p>
          <a:p>
            <a:r>
              <a:rPr lang="cs-CZ" dirty="0"/>
              <a:t>6,1–10,1</a:t>
            </a:r>
          </a:p>
          <a:p>
            <a:r>
              <a:rPr lang="cs-CZ" dirty="0"/>
              <a:t>10,0–21,0</a:t>
            </a:r>
          </a:p>
          <a:p>
            <a:r>
              <a:rPr lang="cs-CZ" dirty="0"/>
              <a:t>52–68 </a:t>
            </a:r>
          </a:p>
          <a:p>
            <a:r>
              <a:rPr lang="cs-CZ" dirty="0"/>
              <a:t>2,4–4,4 </a:t>
            </a:r>
          </a:p>
        </p:txBody>
      </p:sp>
    </p:spTree>
    <p:extLst>
      <p:ext uri="{BB962C8B-B14F-4D97-AF65-F5344CB8AC3E}">
        <p14:creationId xmlns:p14="http://schemas.microsoft.com/office/powerpoint/2010/main" val="31888221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100. Spojte frakce ELFO s % zastoupením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Frakce ELFO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albumin</a:t>
            </a:r>
            <a:r>
              <a:rPr lang="cs-CZ" dirty="0"/>
              <a:t> </a:t>
            </a:r>
          </a:p>
          <a:p>
            <a:r>
              <a:rPr lang="el-GR" b="1" dirty="0"/>
              <a:t>α</a:t>
            </a:r>
            <a:r>
              <a:rPr lang="cs-CZ" b="1" dirty="0"/>
              <a:t>1 – globuliny </a:t>
            </a:r>
          </a:p>
          <a:p>
            <a:r>
              <a:rPr lang="el-GR" b="1" dirty="0"/>
              <a:t>α</a:t>
            </a:r>
            <a:r>
              <a:rPr lang="cs-CZ" b="1" dirty="0"/>
              <a:t>2 – globuliny</a:t>
            </a:r>
            <a:endParaRPr lang="cs-CZ" dirty="0"/>
          </a:p>
          <a:p>
            <a:r>
              <a:rPr lang="el-GR" b="1" dirty="0"/>
              <a:t>β</a:t>
            </a:r>
            <a:r>
              <a:rPr lang="cs-CZ" b="1" dirty="0"/>
              <a:t> - globuliny</a:t>
            </a:r>
            <a:endParaRPr lang="cs-CZ" dirty="0"/>
          </a:p>
          <a:p>
            <a:r>
              <a:rPr lang="el-GR" b="1" dirty="0"/>
              <a:t>γ</a:t>
            </a:r>
            <a:r>
              <a:rPr lang="cs-CZ" b="1" dirty="0"/>
              <a:t>- globuliny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Hodnoty v %</a:t>
            </a:r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8,0–14,5</a:t>
            </a:r>
          </a:p>
          <a:p>
            <a:r>
              <a:rPr lang="cs-CZ" dirty="0"/>
              <a:t>6,1–10,1</a:t>
            </a:r>
          </a:p>
          <a:p>
            <a:r>
              <a:rPr lang="cs-CZ" dirty="0"/>
              <a:t>10,0–21,0</a:t>
            </a:r>
          </a:p>
          <a:p>
            <a:r>
              <a:rPr lang="cs-CZ" dirty="0"/>
              <a:t>52–68 </a:t>
            </a:r>
          </a:p>
          <a:p>
            <a:r>
              <a:rPr lang="cs-CZ" dirty="0"/>
              <a:t>2,4–4,4 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2619632" y="2718486"/>
            <a:ext cx="3669957" cy="151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198340" y="3319462"/>
            <a:ext cx="3140676" cy="1326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3249827" y="3243649"/>
            <a:ext cx="2977978" cy="57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2933699" y="2726960"/>
            <a:ext cx="3324998" cy="159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903837" y="3727235"/>
            <a:ext cx="3354860" cy="112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8495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2721134"/>
          <a:ext cx="4423611" cy="3278265"/>
        </p:xfrm>
        <a:graphic>
          <a:graphicData uri="http://schemas.openxmlformats.org/drawingml/2006/table">
            <a:tbl>
              <a:tblPr/>
              <a:tblGrid>
                <a:gridCol w="1474537">
                  <a:extLst>
                    <a:ext uri="{9D8B030D-6E8A-4147-A177-3AD203B41FA5}">
                      <a16:colId xmlns:a16="http://schemas.microsoft.com/office/drawing/2014/main" val="3125243402"/>
                    </a:ext>
                  </a:extLst>
                </a:gridCol>
                <a:gridCol w="1474537">
                  <a:extLst>
                    <a:ext uri="{9D8B030D-6E8A-4147-A177-3AD203B41FA5}">
                      <a16:colId xmlns:a16="http://schemas.microsoft.com/office/drawing/2014/main" val="170055657"/>
                    </a:ext>
                  </a:extLst>
                </a:gridCol>
                <a:gridCol w="1474537">
                  <a:extLst>
                    <a:ext uri="{9D8B030D-6E8A-4147-A177-3AD203B41FA5}">
                      <a16:colId xmlns:a16="http://schemas.microsoft.com/office/drawing/2014/main" val="3773635596"/>
                    </a:ext>
                  </a:extLst>
                </a:gridCol>
              </a:tblGrid>
              <a:tr h="399621">
                <a:tc gridSpan="3">
                  <a:txBody>
                    <a:bodyPr/>
                    <a:lstStyle/>
                    <a:p>
                      <a:r>
                        <a:rPr lang="cs-CZ"/>
                        <a:t>Rerenční hodnoty jednotlivých elektroforetických frakcí</a:t>
                      </a:r>
                    </a:p>
                  </a:txBody>
                  <a:tcPr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445118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Název frakce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Hodnoty v relativních %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Hodnoty v g/l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445921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Albumin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55–69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35–44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562096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r>
                        <a:rPr lang="el-GR">
                          <a:effectLst/>
                        </a:rPr>
                        <a:t>α</a:t>
                      </a:r>
                      <a:r>
                        <a:rPr lang="el-GR" baseline="-25000">
                          <a:effectLst/>
                        </a:rPr>
                        <a:t>1</a:t>
                      </a:r>
                      <a:endParaRPr lang="el-G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1,5–4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1–3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495055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r>
                        <a:rPr lang="el-GR">
                          <a:effectLst/>
                        </a:rPr>
                        <a:t>α</a:t>
                      </a:r>
                      <a:r>
                        <a:rPr lang="el-GR" baseline="-25000">
                          <a:effectLst/>
                        </a:rPr>
                        <a:t>2</a:t>
                      </a:r>
                      <a:endParaRPr lang="el-G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8–13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5–8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8648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r>
                        <a:rPr lang="el-GR">
                          <a:effectLst/>
                        </a:rPr>
                        <a:t>β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7–15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4–10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339646"/>
                  </a:ext>
                </a:extLst>
              </a:tr>
              <a:tr h="399621">
                <a:tc>
                  <a:txBody>
                    <a:bodyPr/>
                    <a:lstStyle/>
                    <a:p>
                      <a:r>
                        <a:rPr lang="el-GR">
                          <a:effectLst/>
                        </a:rPr>
                        <a:t>γ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9–18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5–12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92185"/>
                  </a:ext>
                </a:extLst>
              </a:tr>
            </a:tbl>
          </a:graphicData>
        </a:graphic>
      </p:graphicFrame>
      <p:pic>
        <p:nvPicPr>
          <p:cNvPr id="1026" name="Picture 2" descr="https://www.wikiskripta.eu/sites/www.wikiskripta.eu/images/3/3c/Elektrofor%C3%A9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12" y="1690688"/>
            <a:ext cx="6010275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663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68048"/>
              </p:ext>
            </p:extLst>
          </p:nvPr>
        </p:nvGraphicFramePr>
        <p:xfrm>
          <a:off x="1692613" y="0"/>
          <a:ext cx="8877063" cy="7259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4441">
                  <a:extLst>
                    <a:ext uri="{9D8B030D-6E8A-4147-A177-3AD203B41FA5}">
                      <a16:colId xmlns:a16="http://schemas.microsoft.com/office/drawing/2014/main" val="1246129427"/>
                    </a:ext>
                  </a:extLst>
                </a:gridCol>
                <a:gridCol w="1967566">
                  <a:extLst>
                    <a:ext uri="{9D8B030D-6E8A-4147-A177-3AD203B41FA5}">
                      <a16:colId xmlns:a16="http://schemas.microsoft.com/office/drawing/2014/main" val="3927306478"/>
                    </a:ext>
                  </a:extLst>
                </a:gridCol>
                <a:gridCol w="1346537">
                  <a:extLst>
                    <a:ext uri="{9D8B030D-6E8A-4147-A177-3AD203B41FA5}">
                      <a16:colId xmlns:a16="http://schemas.microsoft.com/office/drawing/2014/main" val="153901720"/>
                    </a:ext>
                  </a:extLst>
                </a:gridCol>
                <a:gridCol w="4118519">
                  <a:extLst>
                    <a:ext uri="{9D8B030D-6E8A-4147-A177-3AD203B41FA5}">
                      <a16:colId xmlns:a16="http://schemas.microsoft.com/office/drawing/2014/main" val="4032870292"/>
                    </a:ext>
                  </a:extLst>
                </a:gridCol>
              </a:tblGrid>
              <a:tr h="751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Protein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Fyziologické rozmezí v plazmě [g/l]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Metoda stanovení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Elektroforetická frakce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extLst>
                  <a:ext uri="{0D108BD9-81ED-4DB2-BD59-A6C34878D82A}">
                    <a16:rowId xmlns:a16="http://schemas.microsoft.com/office/drawing/2014/main" val="374434533"/>
                  </a:ext>
                </a:extLst>
              </a:tr>
              <a:tr h="317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prealbumin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0,2–0,4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nefelometrie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prealbumin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/>
                </a:tc>
                <a:extLst>
                  <a:ext uri="{0D108BD9-81ED-4DB2-BD59-A6C34878D82A}">
                    <a16:rowId xmlns:a16="http://schemas.microsoft.com/office/drawing/2014/main" val="398773995"/>
                  </a:ext>
                </a:extLst>
              </a:tr>
              <a:tr h="7771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albumin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sérum 35–53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moč &lt; 10mg/l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likvor</a:t>
                      </a:r>
                      <a:r>
                        <a:rPr lang="cs-CZ" sz="1400" dirty="0">
                          <a:effectLst/>
                        </a:rPr>
                        <a:t> 120-300mg/l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fotometrie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albumin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/>
                </a:tc>
                <a:extLst>
                  <a:ext uri="{0D108BD9-81ED-4DB2-BD59-A6C34878D82A}">
                    <a16:rowId xmlns:a16="http://schemas.microsoft.com/office/drawing/2014/main" val="2601628092"/>
                  </a:ext>
                </a:extLst>
              </a:tr>
              <a:tr h="767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a1-antitrypsin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(a1-inhibitor proteas)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0,9–2,0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nefelometrie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a1 - globuliny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extLst>
                  <a:ext uri="{0D108BD9-81ED-4DB2-BD59-A6C34878D82A}">
                    <a16:rowId xmlns:a16="http://schemas.microsoft.com/office/drawing/2014/main" val="1313916318"/>
                  </a:ext>
                </a:extLst>
              </a:tr>
              <a:tr h="9858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a1-kyselý glykoprotein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(orosomukoid)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0,5–1,2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nefelometrie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72809"/>
                  </a:ext>
                </a:extLst>
              </a:tr>
              <a:tr h="317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haptoglobin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0,3–2,0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nefelometrie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a2 - globuliny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extLst>
                  <a:ext uri="{0D108BD9-81ED-4DB2-BD59-A6C34878D82A}">
                    <a16:rowId xmlns:a16="http://schemas.microsoft.com/office/drawing/2014/main" val="3948134220"/>
                  </a:ext>
                </a:extLst>
              </a:tr>
              <a:tr h="317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ceruloplasmin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0,2–0,6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nefelometrie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323167"/>
                  </a:ext>
                </a:extLst>
              </a:tr>
              <a:tr h="541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transferin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2,0–3,6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imunoturbidimetrie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b - globuliny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extLst>
                  <a:ext uri="{0D108BD9-81ED-4DB2-BD59-A6C34878D82A}">
                    <a16:rowId xmlns:a16="http://schemas.microsoft.com/office/drawing/2014/main" val="3709723802"/>
                  </a:ext>
                </a:extLst>
              </a:tr>
              <a:tr h="317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fibrinogen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2–4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koagulačně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346686"/>
                  </a:ext>
                </a:extLst>
              </a:tr>
              <a:tr h="541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C-reaktivní protein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&lt; 7 mg/l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turbidimetrie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g- globuliny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extLst>
                  <a:ext uri="{0D108BD9-81ED-4DB2-BD59-A6C34878D82A}">
                    <a16:rowId xmlns:a16="http://schemas.microsoft.com/office/drawing/2014/main" val="1301502116"/>
                  </a:ext>
                </a:extLst>
              </a:tr>
              <a:tr h="541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IgG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7,0–16,0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imunoturbidimetrie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646677"/>
                  </a:ext>
                </a:extLst>
              </a:tr>
              <a:tr h="541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IgA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0,7–4,0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imunoturbidimetrie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430960"/>
                  </a:ext>
                </a:extLst>
              </a:tr>
              <a:tr h="541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IgM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0,4–2,3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</a:rPr>
                        <a:t>imunoturbidimetrie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8" marR="56358" marT="28179" marB="28179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03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54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Nasycené MK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4774009"/>
              </p:ext>
            </p:extLst>
          </p:nvPr>
        </p:nvGraphicFramePr>
        <p:xfrm>
          <a:off x="657727" y="1825625"/>
          <a:ext cx="4427619" cy="4351338"/>
        </p:xfrm>
        <a:graphic>
          <a:graphicData uri="http://schemas.openxmlformats.org/drawingml/2006/table">
            <a:tbl>
              <a:tblPr/>
              <a:tblGrid>
                <a:gridCol w="1475873">
                  <a:extLst>
                    <a:ext uri="{9D8B030D-6E8A-4147-A177-3AD203B41FA5}">
                      <a16:colId xmlns:a16="http://schemas.microsoft.com/office/drawing/2014/main" val="2656974011"/>
                    </a:ext>
                  </a:extLst>
                </a:gridCol>
                <a:gridCol w="1475873">
                  <a:extLst>
                    <a:ext uri="{9D8B030D-6E8A-4147-A177-3AD203B41FA5}">
                      <a16:colId xmlns:a16="http://schemas.microsoft.com/office/drawing/2014/main" val="3173859192"/>
                    </a:ext>
                  </a:extLst>
                </a:gridCol>
                <a:gridCol w="1475873">
                  <a:extLst>
                    <a:ext uri="{9D8B030D-6E8A-4147-A177-3AD203B41FA5}">
                      <a16:colId xmlns:a16="http://schemas.microsoft.com/office/drawing/2014/main" val="4146651247"/>
                    </a:ext>
                  </a:extLst>
                </a:gridCol>
              </a:tblGrid>
              <a:tr h="400781"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očet uhlíků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Triviální název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Systematický název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659056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C4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Máselná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Butanová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478742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C6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Kapronová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Hexanová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381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C8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Kaprylová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Oktanová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9591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C10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Kaprinová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Dekanová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724659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C12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Laurová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Dodekanová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252378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C14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Myristová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Tetradekanová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15798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C16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effectLst/>
                        </a:rPr>
                        <a:t>Palmitová</a:t>
                      </a:r>
                      <a:endParaRPr lang="cs-CZ" sz="1100">
                        <a:effectLst/>
                      </a:endParaRP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Hexadekanová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699415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C18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b="1">
                          <a:effectLst/>
                        </a:rPr>
                        <a:t>Stearová</a:t>
                      </a:r>
                      <a:endParaRPr lang="cs-CZ" sz="1100">
                        <a:effectLst/>
                      </a:endParaRP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Oktadekanová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475647"/>
                  </a:ext>
                </a:extLst>
              </a:tr>
              <a:tr h="229018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C20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Arachová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Eikosanová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436937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C22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Behenová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Dokosanová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965446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C24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Lignocerová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Tetrakosanová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026777"/>
                  </a:ext>
                </a:extLst>
              </a:tr>
              <a:tr h="400781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C26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Cerotová</a:t>
                      </a: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100" dirty="0" err="1">
                          <a:effectLst/>
                        </a:rPr>
                        <a:t>Hexakosanová</a:t>
                      </a:r>
                      <a:endParaRPr lang="cs-CZ" sz="1100" dirty="0">
                        <a:effectLst/>
                      </a:endParaRPr>
                    </a:p>
                  </a:txBody>
                  <a:tcPr marL="57254" marR="57254" marT="28627" marB="2862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200977"/>
                  </a:ext>
                </a:extLst>
              </a:tr>
            </a:tbl>
          </a:graphicData>
        </a:graphic>
      </p:graphicFrame>
      <p:pic>
        <p:nvPicPr>
          <p:cNvPr id="2052" name="Picture 4" descr="https://upload.wikimedia.org/wikipedia/commons/thumb/2/2b/Palmitic_acid_shorthand_formula.PNG/350px-Palmitic_acid_shorthand_formul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22" y="366717"/>
            <a:ext cx="3333333" cy="4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thumb/3/35/Stearic_acid_shorthand_formula.PNG/350px-Stearic_acid_shorthand_formu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80" y="1786910"/>
            <a:ext cx="33337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335480" y="1125481"/>
            <a:ext cx="3475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Kyselina palmitová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335480" y="2451044"/>
            <a:ext cx="368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Kyselina stearová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678905" y="3066755"/>
            <a:ext cx="56748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Veškeré živočišné tuky, např. </a:t>
            </a:r>
            <a:r>
              <a:rPr lang="cs-CZ" sz="2800" b="1" dirty="0"/>
              <a:t>máslo, sádlo, ghí, maso, vejce, uzeniny, sýry, smetana</a:t>
            </a:r>
            <a:r>
              <a:rPr lang="cs-CZ" sz="2800" dirty="0"/>
              <a:t>. Také </a:t>
            </a:r>
            <a:r>
              <a:rPr lang="cs-CZ" sz="2800" b="1" dirty="0"/>
              <a:t>kokosový, palmový a palmojádrový tuk</a:t>
            </a:r>
            <a:r>
              <a:rPr lang="cs-CZ" sz="2800" dirty="0"/>
              <a:t>.</a:t>
            </a:r>
          </a:p>
          <a:p>
            <a:r>
              <a:rPr lang="cs-CZ" sz="2800" b="1" dirty="0"/>
              <a:t>Cukrovinky, sladké pečivo, čokolády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17079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ELFO princip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Elektroforéza (ELFO) je založena na </a:t>
            </a:r>
            <a:r>
              <a:rPr lang="cs-CZ" b="1" dirty="0"/>
              <a:t>pohybu nabitých částic v elektrickém poli. Proteiny se pohybují směrem k anodě</a:t>
            </a:r>
            <a:r>
              <a:rPr lang="cs-CZ" dirty="0"/>
              <a:t>.</a:t>
            </a:r>
          </a:p>
          <a:p>
            <a:r>
              <a:rPr lang="cs-CZ" dirty="0"/>
              <a:t>Stanovované látky musí mít charakter </a:t>
            </a:r>
            <a:r>
              <a:rPr lang="cs-CZ" b="1" dirty="0"/>
              <a:t>iontů</a:t>
            </a:r>
            <a:r>
              <a:rPr lang="cs-CZ" dirty="0"/>
              <a:t> nebo amfolytů. Bílkoviny patří mezi amfolyty, které mohou nabývat kladného i záporného náboje v závislosti na </a:t>
            </a:r>
            <a:r>
              <a:rPr lang="cs-CZ" dirty="0">
                <a:hlinkClick r:id="rId2" tooltip="PH"/>
              </a:rPr>
              <a:t>pH</a:t>
            </a:r>
            <a:r>
              <a:rPr lang="cs-CZ" dirty="0"/>
              <a:t> pufru, při kterém elektroforéza probíhá. </a:t>
            </a:r>
          </a:p>
          <a:p>
            <a:r>
              <a:rPr lang="cs-CZ" b="1" dirty="0"/>
              <a:t>Je-li směs nabitých částic vystavena působení elektrického pole, začnou se molekuly látek pohybovat. </a:t>
            </a:r>
          </a:p>
          <a:p>
            <a:r>
              <a:rPr lang="cs-CZ" dirty="0"/>
              <a:t>Pohyblivost bílkovin je ovlivněna těmito faktory:</a:t>
            </a:r>
          </a:p>
          <a:p>
            <a:pPr lvl="1"/>
            <a:r>
              <a:rPr lang="cs-CZ" dirty="0"/>
              <a:t>charakterem dělené látky (velikost náboje, tvar a velikost molekul, relativní molekulová hmotnost);</a:t>
            </a:r>
          </a:p>
          <a:p>
            <a:pPr lvl="1"/>
            <a:r>
              <a:rPr lang="cs-CZ" dirty="0"/>
              <a:t>vlastnostmi prostředí, ve kterém dělení probíhá (hodnota pH, iontová síla, napětí, proud).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199" y="5988734"/>
            <a:ext cx="9717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https://www.wikiskripta.eu/w/Elektrofor%C3%A9za_b%C3%ADlkovin_v_s%C3%A9ru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717" y="281649"/>
            <a:ext cx="1541468" cy="12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2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101. ELFO princip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Na jakém principu je založena Elektroforéza (ELFO) </a:t>
            </a:r>
          </a:p>
          <a:p>
            <a:r>
              <a:rPr lang="cs-CZ" b="1" dirty="0"/>
              <a:t>…………………………………………………………………………</a:t>
            </a:r>
          </a:p>
          <a:p>
            <a:r>
              <a:rPr lang="cs-CZ" dirty="0"/>
              <a:t>Jakým směrem se pohybují proteiny ?</a:t>
            </a:r>
          </a:p>
          <a:p>
            <a:r>
              <a:rPr lang="cs-CZ" b="1" dirty="0"/>
              <a:t>…………………………………………………………………………</a:t>
            </a:r>
          </a:p>
          <a:p>
            <a:r>
              <a:rPr lang="cs-CZ" dirty="0"/>
              <a:t>Jaký charakter musí mír stanovované látky? </a:t>
            </a:r>
          </a:p>
          <a:p>
            <a:r>
              <a:rPr lang="cs-CZ" b="1" dirty="0"/>
              <a:t>…………………………………………………………………………..</a:t>
            </a:r>
          </a:p>
          <a:p>
            <a:r>
              <a:rPr lang="cs-CZ" dirty="0"/>
              <a:t>Za jakých okolností se začnou nabité částice pohybovat? </a:t>
            </a:r>
          </a:p>
          <a:p>
            <a:r>
              <a:rPr lang="cs-CZ" b="1" dirty="0"/>
              <a:t>……………………………………………………………………………</a:t>
            </a:r>
          </a:p>
          <a:p>
            <a:r>
              <a:rPr lang="cs-CZ" dirty="0"/>
              <a:t>Čím je ovlivněna pohyblivost bílkovin </a:t>
            </a:r>
          </a:p>
          <a:p>
            <a:pPr lvl="1"/>
            <a:r>
              <a:rPr lang="cs-CZ" b="1" dirty="0"/>
              <a:t>…………………………………………………………………………………………………………………………………</a:t>
            </a:r>
          </a:p>
          <a:p>
            <a:pPr lvl="1"/>
            <a:r>
              <a:rPr lang="cs-CZ" b="1" dirty="0"/>
              <a:t>…………………………………………………………………………………………………………………………………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199" y="5988734"/>
            <a:ext cx="9717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https://www.wikiskripta.eu/w/Elektrofor%C3%A9za_b%C3%ADlkovin_v_s%C3%A9ru</a:t>
            </a:r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17" y="281649"/>
            <a:ext cx="1541468" cy="127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299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ELFO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klinicko-biochemické praxi se nejčastěji setkáváme s elektroforézou </a:t>
            </a:r>
            <a:r>
              <a:rPr lang="cs-CZ" b="1" dirty="0"/>
              <a:t>na </a:t>
            </a:r>
            <a:r>
              <a:rPr lang="cs-CZ" b="1" dirty="0" err="1"/>
              <a:t>acetátcelulózových</a:t>
            </a:r>
            <a:r>
              <a:rPr lang="cs-CZ" b="1" dirty="0"/>
              <a:t> foliích nebo na </a:t>
            </a:r>
            <a:r>
              <a:rPr lang="cs-CZ" b="1" dirty="0" err="1"/>
              <a:t>agarózovém</a:t>
            </a:r>
            <a:r>
              <a:rPr lang="cs-CZ" b="1" dirty="0"/>
              <a:t> gelu</a:t>
            </a:r>
            <a:r>
              <a:rPr lang="cs-CZ" dirty="0"/>
              <a:t>. </a:t>
            </a:r>
          </a:p>
          <a:p>
            <a:r>
              <a:rPr lang="cs-CZ" dirty="0"/>
              <a:t>Molekuly se tedy dělí především podle svého náboje.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8920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ELFO provedení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Kapka séra je přidána na sklíčko s elektroforetickým </a:t>
            </a:r>
            <a:r>
              <a:rPr lang="cs-CZ" b="1" dirty="0" err="1"/>
              <a:t>agarózovým</a:t>
            </a:r>
            <a:r>
              <a:rPr lang="cs-CZ" b="1" dirty="0"/>
              <a:t> gelem</a:t>
            </a:r>
            <a:r>
              <a:rPr lang="cs-CZ" dirty="0"/>
              <a:t> </a:t>
            </a:r>
          </a:p>
          <a:p>
            <a:r>
              <a:rPr lang="cs-CZ" dirty="0"/>
              <a:t>rozprostřena po „startovní čáře“, kolmo na směr budoucího elektrického pole. </a:t>
            </a:r>
          </a:p>
          <a:p>
            <a:r>
              <a:rPr lang="cs-CZ" dirty="0"/>
              <a:t>poté je vystavena účinkům </a:t>
            </a:r>
            <a:r>
              <a:rPr lang="cs-CZ" b="1" dirty="0"/>
              <a:t>elektrického pole</a:t>
            </a:r>
            <a:r>
              <a:rPr lang="cs-CZ" dirty="0"/>
              <a:t> v elektroforetické vaně. </a:t>
            </a:r>
          </a:p>
          <a:p>
            <a:r>
              <a:rPr lang="cs-CZ" dirty="0"/>
              <a:t>vlivem elektrického pole začínají proteiny </a:t>
            </a:r>
            <a:r>
              <a:rPr lang="cs-CZ" b="1" dirty="0"/>
              <a:t>migrovat</a:t>
            </a:r>
            <a:r>
              <a:rPr lang="cs-CZ" dirty="0"/>
              <a:t> v </a:t>
            </a:r>
            <a:r>
              <a:rPr lang="cs-CZ" dirty="0" err="1"/>
              <a:t>agarózovém</a:t>
            </a:r>
            <a:r>
              <a:rPr lang="cs-CZ" dirty="0"/>
              <a:t> gelu. </a:t>
            </a:r>
            <a:r>
              <a:rPr lang="cs-CZ" dirty="0">
                <a:hlinkClick r:id="rId2"/>
              </a:rPr>
              <a:t>https://youtu.be/NL1usCc0n38?si=9iduTn8n6HIoH1m5</a:t>
            </a:r>
            <a:endParaRPr lang="cs-CZ" dirty="0"/>
          </a:p>
          <a:p>
            <a:r>
              <a:rPr lang="cs-CZ" dirty="0">
                <a:hlinkClick r:id="rId3"/>
              </a:rPr>
              <a:t>https://youtu.be/GUXKQBknYQo?si=ZgQnyJUa7VaJdCQA</a:t>
            </a:r>
            <a:r>
              <a:rPr lang="cs-CZ" dirty="0"/>
              <a:t> (názorné)</a:t>
            </a:r>
          </a:p>
          <a:p>
            <a:r>
              <a:rPr lang="cs-CZ" dirty="0">
                <a:hlinkClick r:id="rId4"/>
              </a:rPr>
              <a:t>https://youtu.be/ZDZUAleWX78?si=TU9__qwBfggVyE86</a:t>
            </a:r>
            <a:r>
              <a:rPr lang="cs-CZ" dirty="0"/>
              <a:t> (komiks)</a:t>
            </a:r>
          </a:p>
          <a:p>
            <a:endParaRPr lang="cs-CZ" dirty="0"/>
          </a:p>
          <a:p>
            <a:r>
              <a:rPr lang="cs-CZ" dirty="0"/>
              <a:t>Po uplynutí určité doby (např. 30 minut při napětí 120 V) se bílkoviny v gelu </a:t>
            </a:r>
            <a:r>
              <a:rPr lang="cs-CZ" b="1" dirty="0"/>
              <a:t>denaturují</a:t>
            </a:r>
            <a:r>
              <a:rPr lang="cs-CZ" dirty="0"/>
              <a:t> („fixují“), zpravidla působením </a:t>
            </a:r>
            <a:r>
              <a:rPr lang="cs-CZ" dirty="0">
                <a:hlinkClick r:id="rId5" tooltip="Alkohol"/>
              </a:rPr>
              <a:t>alkoholů</a:t>
            </a:r>
            <a:r>
              <a:rPr lang="cs-CZ" dirty="0"/>
              <a:t> (metanolu) a kyselin (kyseliny octové). Tím se zabrání jejich difuzi nebo vymytí z gelu v dalších krocích. </a:t>
            </a:r>
          </a:p>
          <a:p>
            <a:r>
              <a:rPr lang="cs-CZ" dirty="0"/>
              <a:t>Poté se bílkoviny </a:t>
            </a:r>
            <a:r>
              <a:rPr lang="cs-CZ" b="1" dirty="0"/>
              <a:t>obarví</a:t>
            </a:r>
            <a:r>
              <a:rPr lang="cs-CZ" dirty="0"/>
              <a:t> vhodným organickým barvivem (např. </a:t>
            </a:r>
            <a:r>
              <a:rPr lang="cs-CZ" dirty="0" err="1"/>
              <a:t>amidočerní</a:t>
            </a:r>
            <a:r>
              <a:rPr lang="cs-CZ" dirty="0"/>
              <a:t>). </a:t>
            </a:r>
          </a:p>
          <a:p>
            <a:r>
              <a:rPr lang="cs-CZ" dirty="0"/>
              <a:t>Poloha jednotlivých frakcí a koncentrace bílkovin v nich se poté hodnotí pomocí </a:t>
            </a:r>
            <a:r>
              <a:rPr lang="cs-CZ" dirty="0">
                <a:hlinkClick r:id="rId6" tooltip="Denzitometrie"/>
              </a:rPr>
              <a:t>denzitometrie</a:t>
            </a:r>
            <a:r>
              <a:rPr lang="cs-CZ" dirty="0"/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978569" y="6488668"/>
            <a:ext cx="8325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https://www.wikiskripta.eu/w/Elektrofor%C3%A9za_b%C3%ADlkovin_v_s%C3%A9ru</a:t>
            </a:r>
          </a:p>
        </p:txBody>
      </p:sp>
    </p:spTree>
    <p:extLst>
      <p:ext uri="{BB962C8B-B14F-4D97-AF65-F5344CB8AC3E}">
        <p14:creationId xmlns:p14="http://schemas.microsoft.com/office/powerpoint/2010/main" val="17165134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102. ELFO provedení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Kapka séra je přidána na sklíčko s elektroforetickým </a:t>
            </a:r>
            <a:r>
              <a:rPr lang="cs-CZ" b="1" dirty="0">
                <a:solidFill>
                  <a:srgbClr val="0070C0"/>
                </a:solidFill>
              </a:rPr>
              <a:t>a……… g…..</a:t>
            </a:r>
            <a:r>
              <a:rPr lang="cs-CZ" dirty="0">
                <a:solidFill>
                  <a:srgbClr val="0070C0"/>
                </a:solidFill>
              </a:rPr>
              <a:t> </a:t>
            </a:r>
          </a:p>
          <a:p>
            <a:r>
              <a:rPr lang="cs-CZ" dirty="0"/>
              <a:t>rozprostřena po „startovní čáře“, kolmo na směr budoucího elektrického pole. </a:t>
            </a:r>
          </a:p>
          <a:p>
            <a:r>
              <a:rPr lang="cs-CZ" dirty="0"/>
              <a:t>poté je vystavena účinkům </a:t>
            </a:r>
            <a:r>
              <a:rPr lang="cs-CZ" b="1" dirty="0">
                <a:solidFill>
                  <a:srgbClr val="0070C0"/>
                </a:solidFill>
              </a:rPr>
              <a:t>e……….. p…</a:t>
            </a:r>
            <a:r>
              <a:rPr lang="cs-CZ" dirty="0"/>
              <a:t> v elektroforetické vaně. </a:t>
            </a:r>
          </a:p>
          <a:p>
            <a:r>
              <a:rPr lang="cs-CZ" dirty="0"/>
              <a:t>vlivem elektrického pole začínají proteiny </a:t>
            </a:r>
            <a:r>
              <a:rPr lang="cs-CZ" b="1" dirty="0">
                <a:solidFill>
                  <a:srgbClr val="0070C0"/>
                </a:solidFill>
              </a:rPr>
              <a:t>m…….</a:t>
            </a:r>
            <a:r>
              <a:rPr lang="cs-CZ" dirty="0"/>
              <a:t> v </a:t>
            </a:r>
            <a:r>
              <a:rPr lang="cs-CZ" dirty="0" err="1"/>
              <a:t>agarózovém</a:t>
            </a:r>
            <a:r>
              <a:rPr lang="cs-CZ" dirty="0"/>
              <a:t> gelu. </a:t>
            </a:r>
            <a:r>
              <a:rPr lang="cs-CZ" dirty="0">
                <a:hlinkClick r:id="rId2"/>
              </a:rPr>
              <a:t>https://youtu.be/NL1usCc0n38?si=9iduTn8n6HIoH1m5</a:t>
            </a:r>
            <a:endParaRPr lang="cs-CZ" dirty="0"/>
          </a:p>
          <a:p>
            <a:r>
              <a:rPr lang="cs-CZ" dirty="0">
                <a:hlinkClick r:id="rId3"/>
              </a:rPr>
              <a:t>https://youtu.be/GUXKQBknYQo?si=ZgQnyJUa7VaJdCQA</a:t>
            </a:r>
            <a:r>
              <a:rPr lang="cs-CZ" dirty="0"/>
              <a:t> (názorné)</a:t>
            </a:r>
          </a:p>
          <a:p>
            <a:r>
              <a:rPr lang="cs-CZ" dirty="0">
                <a:hlinkClick r:id="rId4"/>
              </a:rPr>
              <a:t>https://youtu.be/ZDZUAleWX78?si=TU9__qwBfggVyE86</a:t>
            </a:r>
            <a:r>
              <a:rPr lang="cs-CZ" dirty="0"/>
              <a:t> (komiks)</a:t>
            </a:r>
          </a:p>
          <a:p>
            <a:endParaRPr lang="cs-CZ" dirty="0"/>
          </a:p>
          <a:p>
            <a:r>
              <a:rPr lang="cs-CZ" dirty="0"/>
              <a:t>Po uplynutí určité doby (např. 30 minut při napětí 120 V) se bílkoviny v gelu </a:t>
            </a:r>
            <a:r>
              <a:rPr lang="cs-CZ" b="1" dirty="0">
                <a:solidFill>
                  <a:srgbClr val="0070C0"/>
                </a:solidFill>
              </a:rPr>
              <a:t>d………</a:t>
            </a:r>
            <a:r>
              <a:rPr lang="cs-CZ" dirty="0"/>
              <a:t> („fixují“), zpravidla působením alkoholů (metanolu) a kyselin (kyseliny octové). Tím se zabrání jejich difuzi nebo vymytí z gelu v dalších krocích. </a:t>
            </a:r>
          </a:p>
          <a:p>
            <a:r>
              <a:rPr lang="cs-CZ" dirty="0"/>
              <a:t>Poté se bílkoviny </a:t>
            </a:r>
            <a:r>
              <a:rPr lang="cs-CZ" b="1" dirty="0">
                <a:solidFill>
                  <a:srgbClr val="0070C0"/>
                </a:solidFill>
              </a:rPr>
              <a:t>o…..</a:t>
            </a:r>
            <a:r>
              <a:rPr lang="cs-CZ" dirty="0"/>
              <a:t> vhodným organickým barvivem (např. </a:t>
            </a:r>
            <a:r>
              <a:rPr lang="cs-CZ" dirty="0" err="1"/>
              <a:t>amidočerní</a:t>
            </a:r>
            <a:r>
              <a:rPr lang="cs-CZ" dirty="0"/>
              <a:t>). </a:t>
            </a:r>
          </a:p>
          <a:p>
            <a:r>
              <a:rPr lang="cs-CZ" dirty="0"/>
              <a:t>Poloha jednotlivých frakcí a koncentrace bílkovin v nich se poté hodnotí pomocí denzitometrie.</a:t>
            </a:r>
          </a:p>
        </p:txBody>
      </p:sp>
      <p:sp>
        <p:nvSpPr>
          <p:cNvPr id="4" name="Obdélník 3"/>
          <p:cNvSpPr/>
          <p:nvPr/>
        </p:nvSpPr>
        <p:spPr>
          <a:xfrm>
            <a:off x="978569" y="6488668"/>
            <a:ext cx="8325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https://www.wikiskripta.eu/w/Elektrofor%C3%A9za_b%C3%ADlkovin_v_s%C3%A9ru</a:t>
            </a:r>
          </a:p>
        </p:txBody>
      </p:sp>
    </p:spTree>
    <p:extLst>
      <p:ext uri="{BB962C8B-B14F-4D97-AF65-F5344CB8AC3E}">
        <p14:creationId xmlns:p14="http://schemas.microsoft.com/office/powerpoint/2010/main" val="345777320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ELFO u patologických stavů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https://www.wikiskripta.eu/w/Elektrofor%C3%A9za_b%C3%ADlkovin_v_s%C3%A9ru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7257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</a:rPr>
              <a:t>103. Vysvětlete, jaké změny ELFO nastanou 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akutních </a:t>
            </a:r>
            <a:r>
              <a:rPr lang="cs-CZ" dirty="0" err="1"/>
              <a:t>inf</a:t>
            </a:r>
            <a:r>
              <a:rPr lang="cs-CZ" dirty="0"/>
              <a:t>. onemocnění……………………………………………………………</a:t>
            </a:r>
          </a:p>
          <a:p>
            <a:r>
              <a:rPr lang="cs-CZ" dirty="0"/>
              <a:t>2.chronického zánětu……………………………………………………………………..</a:t>
            </a:r>
          </a:p>
          <a:p>
            <a:r>
              <a:rPr lang="cs-CZ" dirty="0"/>
              <a:t>3. chronické RA aktivní………………………………………………………….………..</a:t>
            </a:r>
          </a:p>
          <a:p>
            <a:r>
              <a:rPr lang="cs-CZ" dirty="0"/>
              <a:t>4.chronického onemocnění jater…………………………………………………….</a:t>
            </a:r>
          </a:p>
          <a:p>
            <a:r>
              <a:rPr lang="cs-CZ" dirty="0"/>
              <a:t>5.nefrotického syndromu………………………………………………………………..</a:t>
            </a:r>
          </a:p>
          <a:p>
            <a:r>
              <a:rPr lang="cs-CZ" dirty="0"/>
              <a:t>6.myelomu………………………………………………………………………………………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648669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103. Vysvětlete, jaké změny ELFO nastanou 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akutních </a:t>
            </a:r>
            <a:r>
              <a:rPr lang="cs-CZ" dirty="0" err="1"/>
              <a:t>inf</a:t>
            </a:r>
            <a:r>
              <a:rPr lang="cs-CZ" dirty="0"/>
              <a:t>. onemocnění         </a:t>
            </a:r>
            <a:r>
              <a:rPr lang="cs-CZ" dirty="0">
                <a:solidFill>
                  <a:srgbClr val="0070C0"/>
                </a:solidFill>
              </a:rPr>
              <a:t>↓Al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</a:t>
            </a:r>
          </a:p>
          <a:p>
            <a:r>
              <a:rPr lang="cs-CZ" dirty="0"/>
              <a:t>2.chronického zánětu                   </a:t>
            </a:r>
            <a:r>
              <a:rPr lang="cs-CZ" dirty="0">
                <a:solidFill>
                  <a:srgbClr val="0070C0"/>
                </a:solidFill>
              </a:rPr>
              <a:t>↓/N Al                                             ↑ </a:t>
            </a:r>
            <a:r>
              <a:rPr lang="el-GR" dirty="0">
                <a:solidFill>
                  <a:srgbClr val="0070C0"/>
                </a:solidFill>
              </a:rPr>
              <a:t>γ</a:t>
            </a:r>
            <a:endParaRPr lang="cs-CZ" dirty="0"/>
          </a:p>
          <a:p>
            <a:r>
              <a:rPr lang="cs-CZ" dirty="0"/>
              <a:t>3. chronické RA aktivní</a:t>
            </a:r>
            <a:r>
              <a:rPr lang="cs-CZ" dirty="0">
                <a:solidFill>
                  <a:srgbClr val="0070C0"/>
                </a:solidFill>
              </a:rPr>
              <a:t>                  ↓Al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                  ↑ </a:t>
            </a:r>
            <a:r>
              <a:rPr lang="el-GR" dirty="0">
                <a:solidFill>
                  <a:srgbClr val="0070C0"/>
                </a:solidFill>
              </a:rPr>
              <a:t>γ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4.chronického onemocnění jater </a:t>
            </a:r>
            <a:r>
              <a:rPr lang="cs-CZ" dirty="0">
                <a:solidFill>
                  <a:srgbClr val="0070C0"/>
                </a:solidFill>
              </a:rPr>
              <a:t>↓Al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↓ </a:t>
            </a:r>
            <a:r>
              <a:rPr lang="el-GR" dirty="0">
                <a:solidFill>
                  <a:srgbClr val="0070C0"/>
                </a:solidFill>
              </a:rPr>
              <a:t>β</a:t>
            </a:r>
            <a:r>
              <a:rPr lang="cs-CZ" dirty="0">
                <a:solidFill>
                  <a:srgbClr val="0070C0"/>
                </a:solidFill>
              </a:rPr>
              <a:t>          ↓ </a:t>
            </a:r>
            <a:r>
              <a:rPr lang="el-GR" dirty="0">
                <a:solidFill>
                  <a:srgbClr val="0070C0"/>
                </a:solidFill>
              </a:rPr>
              <a:t>γ </a:t>
            </a:r>
            <a:r>
              <a:rPr lang="cs-CZ" dirty="0"/>
              <a:t>5.nefrotického syndromu              </a:t>
            </a:r>
            <a:r>
              <a:rPr lang="cs-CZ" dirty="0">
                <a:solidFill>
                  <a:srgbClr val="0070C0"/>
                </a:solidFill>
              </a:rPr>
              <a:t>↓Al                ↑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↑ </a:t>
            </a:r>
            <a:r>
              <a:rPr lang="el-GR" dirty="0">
                <a:solidFill>
                  <a:srgbClr val="0070C0"/>
                </a:solidFill>
              </a:rPr>
              <a:t>β </a:t>
            </a:r>
            <a:r>
              <a:rPr lang="cs-CZ" dirty="0">
                <a:solidFill>
                  <a:srgbClr val="0070C0"/>
                </a:solidFill>
              </a:rPr>
              <a:t>      ↓/N </a:t>
            </a:r>
            <a:r>
              <a:rPr lang="el-GR" dirty="0">
                <a:solidFill>
                  <a:srgbClr val="0070C0"/>
                </a:solidFill>
              </a:rPr>
              <a:t>γ </a:t>
            </a:r>
            <a:endParaRPr lang="cs-CZ" dirty="0"/>
          </a:p>
          <a:p>
            <a:r>
              <a:rPr lang="cs-CZ" dirty="0"/>
              <a:t>6.myelomu                                      </a:t>
            </a:r>
            <a:r>
              <a:rPr lang="cs-CZ" dirty="0">
                <a:solidFill>
                  <a:srgbClr val="0070C0"/>
                </a:solidFill>
              </a:rPr>
              <a:t> ↓Al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1   ↓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cs-CZ" dirty="0">
                <a:solidFill>
                  <a:srgbClr val="0070C0"/>
                </a:solidFill>
              </a:rPr>
              <a:t>2      ↑ </a:t>
            </a:r>
            <a:r>
              <a:rPr lang="el-GR" dirty="0">
                <a:solidFill>
                  <a:srgbClr val="0070C0"/>
                </a:solidFill>
              </a:rPr>
              <a:t>β </a:t>
            </a:r>
            <a:r>
              <a:rPr lang="cs-CZ" dirty="0">
                <a:solidFill>
                  <a:srgbClr val="0070C0"/>
                </a:solidFill>
              </a:rPr>
              <a:t>         ↑ </a:t>
            </a:r>
            <a:r>
              <a:rPr lang="el-GR" dirty="0">
                <a:solidFill>
                  <a:srgbClr val="0070C0"/>
                </a:solidFill>
              </a:rPr>
              <a:t>γ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36708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Pro jaké stavy je typická           </a:t>
            </a:r>
            <a:r>
              <a:rPr lang="cs-CZ" dirty="0" err="1">
                <a:solidFill>
                  <a:srgbClr val="FF0000"/>
                </a:solidFill>
              </a:rPr>
              <a:t>urie</a:t>
            </a:r>
            <a:r>
              <a:rPr lang="cs-CZ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56657"/>
            <a:ext cx="12044516" cy="327576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Pro posouzení většiny klinických stavů stačí průkaz přítomnosti                    v</a:t>
            </a:r>
            <a:r>
              <a:rPr lang="cs-CZ" b="1" dirty="0"/>
              <a:t> </a:t>
            </a:r>
          </a:p>
          <a:p>
            <a:r>
              <a:rPr lang="cs-CZ" dirty="0"/>
              <a:t>Stanovení koncentrace určitého                 se provádí ve sbírané moči. </a:t>
            </a:r>
          </a:p>
          <a:p>
            <a:pPr lvl="0"/>
            <a:r>
              <a:rPr lang="cs-CZ" dirty="0"/>
              <a:t>Fyziologická koncentrace                v moči je</a:t>
            </a:r>
            <a:r>
              <a:rPr lang="cs-CZ" b="1" dirty="0"/>
              <a:t> 0,15 g/24 </a:t>
            </a:r>
            <a:r>
              <a:rPr lang="cs-CZ" dirty="0"/>
              <a:t>hodin</a:t>
            </a:r>
          </a:p>
          <a:p>
            <a:pPr lvl="0"/>
            <a:r>
              <a:rPr lang="cs-CZ" dirty="0"/>
              <a:t>K proteinurii může docházet u </a:t>
            </a:r>
          </a:p>
          <a:p>
            <a:pPr lvl="1"/>
            <a:r>
              <a:rPr lang="cs-CZ" dirty="0"/>
              <a:t>poškození </a:t>
            </a:r>
            <a:r>
              <a:rPr lang="cs-CZ" b="1" dirty="0"/>
              <a:t>ledvin</a:t>
            </a:r>
            <a:r>
              <a:rPr lang="cs-CZ" dirty="0"/>
              <a:t> - způsobena především zvýšeným vylučováním albuminu (albuminurie). </a:t>
            </a:r>
          </a:p>
          <a:p>
            <a:pPr lvl="1"/>
            <a:r>
              <a:rPr lang="cs-CZ" b="1" dirty="0"/>
              <a:t>mnohočetného myelomu</a:t>
            </a:r>
            <a:r>
              <a:rPr lang="cs-CZ" dirty="0"/>
              <a:t> </a:t>
            </a:r>
          </a:p>
          <a:p>
            <a:pPr lvl="1"/>
            <a:r>
              <a:rPr lang="cs-CZ" b="1" dirty="0"/>
              <a:t>hypertonie </a:t>
            </a:r>
          </a:p>
          <a:p>
            <a:pPr lvl="1"/>
            <a:r>
              <a:rPr lang="cs-CZ" b="1" dirty="0"/>
              <a:t>DM</a:t>
            </a:r>
            <a:r>
              <a:rPr lang="cs-CZ" dirty="0"/>
              <a:t> - dochází ke zvýšeným ztrátám albuminu v kapilárních cévách tzv. </a:t>
            </a:r>
            <a:r>
              <a:rPr lang="cs-CZ" b="1" dirty="0" err="1"/>
              <a:t>mikroalbuminurii</a:t>
            </a:r>
            <a:r>
              <a:rPr lang="cs-CZ" dirty="0"/>
              <a:t>, která je ukazatelem cévního poškození (</a:t>
            </a:r>
            <a:r>
              <a:rPr lang="cs-CZ" b="1" dirty="0"/>
              <a:t>diabetická nefropatie </a:t>
            </a:r>
            <a:r>
              <a:rPr lang="cs-CZ" dirty="0"/>
              <a:t>a</a:t>
            </a:r>
            <a:r>
              <a:rPr lang="cs-CZ" b="1" dirty="0"/>
              <a:t> retinopatie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Nízká koncentrace                  nemá klinický význam.</a:t>
            </a:r>
          </a:p>
          <a:p>
            <a:endParaRPr lang="cs-CZ" dirty="0"/>
          </a:p>
        </p:txBody>
      </p:sp>
      <p:pic>
        <p:nvPicPr>
          <p:cNvPr id="2050" name="Picture 2" descr="Axon: MGUS, mnohočetný mye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58" y="4786923"/>
            <a:ext cx="3368842" cy="20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684" y="4252161"/>
            <a:ext cx="3908759" cy="2605840"/>
          </a:xfrm>
          <a:prstGeom prst="rect">
            <a:avLst/>
          </a:prstGeom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33" y="554581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16" y="1267202"/>
            <a:ext cx="893047" cy="6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85" y="1745190"/>
            <a:ext cx="683715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94" y="420927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/>
          <a:srcRect l="20158" r="46158" b="10383"/>
          <a:stretch/>
        </p:blipFill>
        <p:spPr>
          <a:xfrm>
            <a:off x="9679485" y="1198920"/>
            <a:ext cx="393650" cy="586495"/>
          </a:xfrm>
          <a:prstGeom prst="rect">
            <a:avLst/>
          </a:prstGeom>
        </p:spPr>
      </p:pic>
      <p:pic>
        <p:nvPicPr>
          <p:cNvPr id="13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52" y="2163558"/>
            <a:ext cx="683715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abetes • TissuPa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70" y="4999203"/>
            <a:ext cx="1858797" cy="18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07" y="5459037"/>
            <a:ext cx="1956977" cy="12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3858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>
                <a:solidFill>
                  <a:srgbClr val="0070C0"/>
                </a:solidFill>
              </a:rPr>
              <a:t>104. Pro jaké stavy je typická           </a:t>
            </a:r>
            <a:r>
              <a:rPr lang="cs-CZ" sz="4000" b="1" dirty="0" err="1">
                <a:solidFill>
                  <a:srgbClr val="0070C0"/>
                </a:solidFill>
              </a:rPr>
              <a:t>urie</a:t>
            </a:r>
            <a:r>
              <a:rPr lang="cs-CZ" sz="40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56657"/>
            <a:ext cx="12044516" cy="3275764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Pro posouzení většiny klinických stavů stačí průkaz přítomnosti                    v</a:t>
            </a:r>
            <a:r>
              <a:rPr lang="cs-CZ" b="1" dirty="0"/>
              <a:t> </a:t>
            </a:r>
          </a:p>
          <a:p>
            <a:r>
              <a:rPr lang="cs-CZ" dirty="0"/>
              <a:t>Stanovení koncentrace určitého                 se provádí ve sbírané moči. </a:t>
            </a:r>
          </a:p>
          <a:p>
            <a:pPr lvl="0"/>
            <a:r>
              <a:rPr lang="cs-CZ" dirty="0"/>
              <a:t>Fyziologická koncentrace                v moči je</a:t>
            </a:r>
            <a:r>
              <a:rPr lang="cs-CZ" b="1" dirty="0"/>
              <a:t> </a:t>
            </a:r>
            <a:r>
              <a:rPr lang="cs-CZ" b="1" dirty="0">
                <a:solidFill>
                  <a:srgbClr val="0070C0"/>
                </a:solidFill>
              </a:rPr>
              <a:t>……………….. </a:t>
            </a:r>
            <a:r>
              <a:rPr lang="cs-CZ" dirty="0"/>
              <a:t>hodin</a:t>
            </a:r>
          </a:p>
          <a:p>
            <a:pPr lvl="0"/>
            <a:r>
              <a:rPr lang="cs-CZ" dirty="0"/>
              <a:t>K proteinurii může docházet u </a:t>
            </a:r>
          </a:p>
          <a:p>
            <a:pPr lvl="1"/>
            <a:r>
              <a:rPr lang="cs-CZ" dirty="0"/>
              <a:t>poškození </a:t>
            </a:r>
            <a:r>
              <a:rPr lang="cs-CZ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 - způsobena především zvýšeným vylučováním albuminu (albuminurie).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……………………………………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………………………….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..</a:t>
            </a:r>
            <a:r>
              <a:rPr lang="cs-CZ" dirty="0"/>
              <a:t> - dochází ke zvýšeným ztrátám albuminu v kapilárních cévách tzv. </a:t>
            </a:r>
            <a:r>
              <a:rPr lang="cs-CZ" b="1" dirty="0">
                <a:solidFill>
                  <a:srgbClr val="0070C0"/>
                </a:solidFill>
              </a:rPr>
              <a:t>m…………..i</a:t>
            </a:r>
            <a:r>
              <a:rPr lang="cs-CZ" dirty="0"/>
              <a:t>, která je ukazatelem cévního poškození (</a:t>
            </a:r>
            <a:r>
              <a:rPr lang="cs-CZ" b="1" dirty="0">
                <a:solidFill>
                  <a:srgbClr val="0070C0"/>
                </a:solidFill>
              </a:rPr>
              <a:t>d……..á n………e </a:t>
            </a:r>
            <a:r>
              <a:rPr lang="cs-CZ" dirty="0"/>
              <a:t>a</a:t>
            </a:r>
            <a:r>
              <a:rPr lang="cs-CZ" b="1" dirty="0">
                <a:solidFill>
                  <a:srgbClr val="0070C0"/>
                </a:solidFill>
              </a:rPr>
              <a:t> r………e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Nízká koncentrace                  nemá klinický význam.</a:t>
            </a:r>
          </a:p>
          <a:p>
            <a:endParaRPr lang="cs-CZ" dirty="0"/>
          </a:p>
        </p:txBody>
      </p:sp>
      <p:pic>
        <p:nvPicPr>
          <p:cNvPr id="2050" name="Picture 2" descr="Axon: MGUS, mnohočetný myel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58" y="4786923"/>
            <a:ext cx="3368842" cy="20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684" y="4252161"/>
            <a:ext cx="3908759" cy="2605840"/>
          </a:xfrm>
          <a:prstGeom prst="rect">
            <a:avLst/>
          </a:prstGeom>
        </p:spPr>
      </p:pic>
      <p:pic>
        <p:nvPicPr>
          <p:cNvPr id="6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67" y="62747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916" y="1267202"/>
            <a:ext cx="893047" cy="61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85" y="1745190"/>
            <a:ext cx="683715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694" y="4209276"/>
            <a:ext cx="1038280" cy="7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/>
          <a:srcRect l="20158" r="46158" b="10383"/>
          <a:stretch/>
        </p:blipFill>
        <p:spPr>
          <a:xfrm>
            <a:off x="9734799" y="692523"/>
            <a:ext cx="962527" cy="1434058"/>
          </a:xfrm>
          <a:prstGeom prst="rect">
            <a:avLst/>
          </a:prstGeom>
        </p:spPr>
      </p:pic>
      <p:pic>
        <p:nvPicPr>
          <p:cNvPr id="13" name="Picture 2" descr="Researchers study protein ancestors to understand their role in grow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52" y="2163558"/>
            <a:ext cx="683715" cy="4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abetes • TissuPa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70" y="4999203"/>
            <a:ext cx="1858797" cy="1858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707" y="5459037"/>
            <a:ext cx="1956977" cy="12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56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4349</TotalTime>
  <Words>16987</Words>
  <Application>Microsoft Office PowerPoint</Application>
  <PresentationFormat>Širokoúhlá obrazovka</PresentationFormat>
  <Paragraphs>1872</Paragraphs>
  <Slides>143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143</vt:i4>
      </vt:variant>
    </vt:vector>
  </HeadingPairs>
  <TitlesOfParts>
    <vt:vector size="148" baseType="lpstr">
      <vt:lpstr>Arial</vt:lpstr>
      <vt:lpstr>Calibri</vt:lpstr>
      <vt:lpstr>Calibri Light</vt:lpstr>
      <vt:lpstr>Times New Roman</vt:lpstr>
      <vt:lpstr>Motiv Office</vt:lpstr>
      <vt:lpstr>Biochemie 3</vt:lpstr>
      <vt:lpstr>Lipidy</vt:lpstr>
      <vt:lpstr>71. Lipidy</vt:lpstr>
      <vt:lpstr>Mastné kyseliny (MK)</vt:lpstr>
      <vt:lpstr>MK </vt:lpstr>
      <vt:lpstr>72.MK </vt:lpstr>
      <vt:lpstr>Zapamatujte si z každé skupiny 3 MK</vt:lpstr>
      <vt:lpstr>73. Které MK jste si zapamatovali? </vt:lpstr>
      <vt:lpstr>Nasycené MK</vt:lpstr>
      <vt:lpstr>74. Uveďte 5 zdrojů mastných kyselin </vt:lpstr>
      <vt:lpstr>Mononenasycené MK omega 7 a omega 9</vt:lpstr>
      <vt:lpstr>Polynenasycené MK jsou esenciální - nutné  získávat  z potravy </vt:lpstr>
      <vt:lpstr>75. Polynenasycené MK jsou esenciální - nutné  získávat  z potravy </vt:lpstr>
      <vt:lpstr>76. Uveďte </vt:lpstr>
      <vt:lpstr>Transmastné kyseliny (TMK)</vt:lpstr>
      <vt:lpstr>77. Transmastné kyseliny (TMK)</vt:lpstr>
      <vt:lpstr>Jednoduché lipidy</vt:lpstr>
      <vt:lpstr>78. Jako roli má v těle cholesterol?</vt:lpstr>
      <vt:lpstr>Složené lipidy</vt:lpstr>
      <vt:lpstr>79. Složené lipidy</vt:lpstr>
      <vt:lpstr>Fosfolipidy</vt:lpstr>
      <vt:lpstr>Fosfolipidy</vt:lpstr>
      <vt:lpstr>80. Fosfolipidy</vt:lpstr>
      <vt:lpstr>Které lipoproteiny jsou pro organismus prospěšné? </vt:lpstr>
      <vt:lpstr>Prezentace aplikace PowerPoint</vt:lpstr>
      <vt:lpstr>Prezentace aplikace PowerPoint</vt:lpstr>
      <vt:lpstr>Jak se štěpí jednotlivé tuky ?</vt:lpstr>
      <vt:lpstr>81. Popište podle obrázku štěpení tuků</vt:lpstr>
      <vt:lpstr>Lipidy</vt:lpstr>
      <vt:lpstr>Prezentace aplikace PowerPoint</vt:lpstr>
      <vt:lpstr>Prezentace aplikace PowerPoint</vt:lpstr>
      <vt:lpstr>Prezentace aplikace PowerPoint</vt:lpstr>
      <vt:lpstr>Stanovení cholesterolu</vt:lpstr>
      <vt:lpstr>  Které parametry patří do základního lipidového souboru?</vt:lpstr>
      <vt:lpstr>  87. Které parametry patří do základního lipidového souboru?</vt:lpstr>
      <vt:lpstr>Základní používané testy  lipidového souboru a  orientační fyziologické rozmezí u dospělých osob </vt:lpstr>
      <vt:lpstr>82. Uveďte lipidové spektrum</vt:lpstr>
      <vt:lpstr>82. Uveďte lipidové spektrum</vt:lpstr>
      <vt:lpstr>Hyperlipoproteinémie – metabolické onemocnění (dyslipidemie)</vt:lpstr>
      <vt:lpstr>Familiární hypercholesterolemie  (Fredericksonův typ II) </vt:lpstr>
      <vt:lpstr>Familiární dysbetalipoproteinemie  (Fredericksonův typ III) </vt:lpstr>
      <vt:lpstr>Familiární hypertriacylglycerolemie  (Fredericksonův  typ IV) </vt:lpstr>
      <vt:lpstr>Familiární kombinovaná hyperlipidemie  (Fredericksonův typ V) </vt:lpstr>
      <vt:lpstr>Familiární hyperalfalipoproteinemie</vt:lpstr>
      <vt:lpstr>83. Jaké mají familiární hyperlipoproteinémie společné znaky ?</vt:lpstr>
      <vt:lpstr>Sekundární hyperlipoproteinemie</vt:lpstr>
      <vt:lpstr>84. Co vyvolává sekundární  hyperlipoproteinémii ?</vt:lpstr>
      <vt:lpstr>Hypolipoprotienémie</vt:lpstr>
      <vt:lpstr>Kongenitální analfalipoproteinémie,  zvaná též tangierská choroba</vt:lpstr>
      <vt:lpstr>Ateroskleróza</vt:lpstr>
      <vt:lpstr>85. Ateroskleróza</vt:lpstr>
      <vt:lpstr>86. Jak se projeví ateroskleróza v orgánech</vt:lpstr>
      <vt:lpstr>Další poruchy lipidového metabolismu-deficity enzymů</vt:lpstr>
      <vt:lpstr>U jakých dg. jsou zvýšené TAG?</vt:lpstr>
      <vt:lpstr>87. U jakých dg. Jsou zvýšené TAG?</vt:lpstr>
      <vt:lpstr>Diabetická dyslipidémie</vt:lpstr>
      <vt:lpstr>88. Diabetická dyslipidémie</vt:lpstr>
      <vt:lpstr>Bílkoviny Aminokyseliny</vt:lpstr>
      <vt:lpstr>89.Bílkoviny Aminokyseliny</vt:lpstr>
      <vt:lpstr>Aminokyseliny</vt:lpstr>
      <vt:lpstr>Aminokyseliny (AMK)</vt:lpstr>
      <vt:lpstr>90. Aminokyseliny (AMK)</vt:lpstr>
      <vt:lpstr>Přehled aminokyselin</vt:lpstr>
      <vt:lpstr>Metabolismus aminokyselin</vt:lpstr>
      <vt:lpstr>91. Metabolismus aminokyselin</vt:lpstr>
      <vt:lpstr>Metabolismus aminokyselin</vt:lpstr>
      <vt:lpstr>92. Metabolismus aminokyselin</vt:lpstr>
      <vt:lpstr>Nadměrné vylučování AMK močí se nazývá aminoacidurie</vt:lpstr>
      <vt:lpstr>Prezentace aplikace PowerPoint</vt:lpstr>
      <vt:lpstr>  Jakou mají proteiny v organismu funkci? Protein, z řec. proteios, čes. prvotní, primární, hlavní</vt:lpstr>
      <vt:lpstr>  93. Jakou mají proteiny v organismu funkci? Protein, z řec. proteios, čes. prvotní, primární, hlavní</vt:lpstr>
      <vt:lpstr>Protein vs. peptid</vt:lpstr>
      <vt:lpstr>Rozdělení proteinů</vt:lpstr>
      <vt:lpstr>94. Rozdělení proteinů</vt:lpstr>
      <vt:lpstr>Struktura proteinů https://youtu.be/wvTv8TqWC48?si=BUyV3-s-0v3VezfK </vt:lpstr>
      <vt:lpstr>95. Struktura proteinů</vt:lpstr>
      <vt:lpstr>Štěpení proteinů https://youtu.be/vwlwtY4kuUQ?si=SPRW1JHL6ITM8mkg </vt:lpstr>
      <vt:lpstr>96. Štěpení proteinů</vt:lpstr>
      <vt:lpstr>  Které bílkoviny patří mezi reaktanty akutní fáze?</vt:lpstr>
      <vt:lpstr>  97. Které bílkoviny patří mezi reaktanty akutní fáze?</vt:lpstr>
      <vt:lpstr>Prezentace aplikace PowerPoint</vt:lpstr>
      <vt:lpstr>98. Co zvyšuje/snižuje            v plazmě?</vt:lpstr>
      <vt:lpstr>98. Co zvyšuje/snižuje            v plazmě?</vt:lpstr>
      <vt:lpstr>K čemu slouží ELFO?</vt:lpstr>
      <vt:lpstr>99.K čemu slouží ELFO?</vt:lpstr>
      <vt:lpstr>100. Spojte frakce ELFO s % zastoupením</vt:lpstr>
      <vt:lpstr>100. Spojte frakce ELFO s % zastoupením</vt:lpstr>
      <vt:lpstr>Prezentace aplikace PowerPoint</vt:lpstr>
      <vt:lpstr>Prezentace aplikace PowerPoint</vt:lpstr>
      <vt:lpstr>ELFO princip metody</vt:lpstr>
      <vt:lpstr>101. ELFO princip metody</vt:lpstr>
      <vt:lpstr>ELFO</vt:lpstr>
      <vt:lpstr>ELFO provedení</vt:lpstr>
      <vt:lpstr>102. ELFO provedení</vt:lpstr>
      <vt:lpstr>ELFO u patologických stavů</vt:lpstr>
      <vt:lpstr>103. Vysvětlete, jaké změny ELFO nastanou u</vt:lpstr>
      <vt:lpstr>103. Vysvětlete, jaké změny ELFO nastanou u</vt:lpstr>
      <vt:lpstr>Pro jaké stavy je typická           urie?</vt:lpstr>
      <vt:lpstr>104. Pro jaké stavy je typická           urie?</vt:lpstr>
      <vt:lpstr>K čemu slouží enzymy? https://youtu.be/yk14dOOvwMk?si=kPRIT2ohiCqGBry- https://www.youtube.com/watch?v=ozdO1mLXBQE   </vt:lpstr>
      <vt:lpstr>105. K čemu slouží enzymy?   </vt:lpstr>
      <vt:lpstr>Enzymy</vt:lpstr>
      <vt:lpstr>106. Enzymy</vt:lpstr>
      <vt:lpstr>Názvosloví enzymů</vt:lpstr>
      <vt:lpstr>Oxidoreduktázy</vt:lpstr>
      <vt:lpstr>Transferázy</vt:lpstr>
      <vt:lpstr>Hydrolázy</vt:lpstr>
      <vt:lpstr>107. Názvosloví enzymů</vt:lpstr>
      <vt:lpstr>Co ovlivňuje enzymovou aktivitu ?</vt:lpstr>
      <vt:lpstr>108. Co ovlivňuje enzymovou aktivitu ?</vt:lpstr>
      <vt:lpstr>  Co je katal?</vt:lpstr>
      <vt:lpstr>Prezentace aplikace PowerPoint</vt:lpstr>
      <vt:lpstr>ABR</vt:lpstr>
      <vt:lpstr>109. ABR</vt:lpstr>
      <vt:lpstr>Acidobazická rovnováha</vt:lpstr>
      <vt:lpstr>  Jaké mechanismy udržují stálé pH v krvi ?</vt:lpstr>
      <vt:lpstr>Jaká je funkce nárazníkového sytému v krvi?</vt:lpstr>
      <vt:lpstr>Jaké jsou nárazníkové systémy v krvi?</vt:lpstr>
      <vt:lpstr>Prezentace aplikace PowerPoint</vt:lpstr>
      <vt:lpstr>Nárazníkový systém</vt:lpstr>
      <vt:lpstr>Bikarbonátový pufrační systém</vt:lpstr>
      <vt:lpstr>Hemoglobinový pufrační systém</vt:lpstr>
      <vt:lpstr>II. Ostatní nárazníkové systémy Jaký je princip Hb nárazníku?</vt:lpstr>
      <vt:lpstr>Fosfátový pufrační systém</vt:lpstr>
      <vt:lpstr>Proteinový pufrační systém</vt:lpstr>
      <vt:lpstr>108. Jaké nárazníkové systémy znáte?</vt:lpstr>
      <vt:lpstr>Jaká vyšetření zahrnuje dg. ABR?</vt:lpstr>
      <vt:lpstr>Odvozené parametry ABR </vt:lpstr>
      <vt:lpstr>Jaký je rozdíl mezi acidózou a alkalózou?</vt:lpstr>
      <vt:lpstr>Jaké jsou příčiny respirační a metabolické acidózy a alkalózy?</vt:lpstr>
      <vt:lpstr>Respirační acidóza, respirační alkalóza</vt:lpstr>
      <vt:lpstr>Metabolická acidóza, metabolická alkalóza</vt:lpstr>
      <vt:lpstr>Acidobazická rovnováha</vt:lpstr>
      <vt:lpstr>109. Popište příčiny MAC, MAL, RAC, RAL</vt:lpstr>
      <vt:lpstr>Proč má krev stálou tendenci k okyselování?</vt:lpstr>
      <vt:lpstr>Prezentace aplikace PowerPoint</vt:lpstr>
      <vt:lpstr>Hormony</vt:lpstr>
      <vt:lpstr>Hormony</vt:lpstr>
      <vt:lpstr>Hypofýza</vt:lpstr>
      <vt:lpstr>Prezentace aplikace PowerPoint</vt:lpstr>
      <vt:lpstr>Jak se dělí hormony ?</vt:lpstr>
      <vt:lpstr>Podle mechanismu jejich působení se hormony dělí na hormony působící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Jaká je příprava pacienta  před odběrem biologického materiálu?   </dc:title>
  <dc:creator>Nejedla</dc:creator>
  <cp:lastModifiedBy>Nejedlá Marie</cp:lastModifiedBy>
  <cp:revision>288</cp:revision>
  <dcterms:created xsi:type="dcterms:W3CDTF">2024-02-17T15:39:13Z</dcterms:created>
  <dcterms:modified xsi:type="dcterms:W3CDTF">2024-10-02T12:09:05Z</dcterms:modified>
</cp:coreProperties>
</file>