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365" r:id="rId3"/>
    <p:sldId id="587" r:id="rId4"/>
    <p:sldId id="533" r:id="rId5"/>
    <p:sldId id="367" r:id="rId6"/>
    <p:sldId id="368" r:id="rId7"/>
    <p:sldId id="369" r:id="rId8"/>
    <p:sldId id="370" r:id="rId9"/>
    <p:sldId id="536" r:id="rId10"/>
    <p:sldId id="535" r:id="rId11"/>
    <p:sldId id="538" r:id="rId12"/>
    <p:sldId id="371" r:id="rId13"/>
    <p:sldId id="537" r:id="rId14"/>
    <p:sldId id="539" r:id="rId15"/>
    <p:sldId id="588" r:id="rId16"/>
    <p:sldId id="377" r:id="rId17"/>
    <p:sldId id="378" r:id="rId18"/>
    <p:sldId id="373" r:id="rId19"/>
    <p:sldId id="372" r:id="rId20"/>
    <p:sldId id="374" r:id="rId21"/>
    <p:sldId id="375" r:id="rId22"/>
    <p:sldId id="534" r:id="rId23"/>
    <p:sldId id="589" r:id="rId24"/>
    <p:sldId id="366" r:id="rId25"/>
    <p:sldId id="379" r:id="rId26"/>
    <p:sldId id="380" r:id="rId27"/>
    <p:sldId id="381" r:id="rId28"/>
    <p:sldId id="414" r:id="rId29"/>
    <p:sldId id="413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541" r:id="rId38"/>
    <p:sldId id="389" r:id="rId39"/>
    <p:sldId id="390" r:id="rId40"/>
    <p:sldId id="391" r:id="rId41"/>
    <p:sldId id="590" r:id="rId42"/>
    <p:sldId id="392" r:id="rId43"/>
    <p:sldId id="393" r:id="rId44"/>
    <p:sldId id="394" r:id="rId45"/>
    <p:sldId id="591" r:id="rId46"/>
    <p:sldId id="395" r:id="rId47"/>
    <p:sldId id="592" r:id="rId48"/>
    <p:sldId id="542" r:id="rId49"/>
    <p:sldId id="396" r:id="rId50"/>
    <p:sldId id="593" r:id="rId51"/>
    <p:sldId id="397" r:id="rId52"/>
    <p:sldId id="594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96F9A-9027-4820-96EE-AFBB520D6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DC5998-2A2F-41DF-BC54-130ABF053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3414A-94E5-49E8-A7CE-EAA54CA3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0ECFE-DEA5-4BB1-88D7-A86E763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6580A-2F5D-43A0-8057-CE1D9824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80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3FF76-08C6-4706-8A2B-E3679B2C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F8C294-010A-4965-9222-E3B539CEC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BE0414-DC85-4FC3-B156-318AA5EF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BF5A1A-6627-40DB-A420-FBD7D846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DFAADA-718F-4649-AE34-23EDD425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4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343D7B-5E24-43F6-88BC-1C39DADBC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72F10F-DFE0-481F-AF0B-15A2AA970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4E3F95-74B6-49B3-AEC1-908C4C2C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026A4-EF17-48A8-8201-3FF2D281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C24DEE-B512-4E1C-84F7-1585DCB1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8D22E-0AFD-4D09-A8C0-2E2D7A8E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64EEA2-6537-4284-BCDC-82152533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6B7547-7024-4519-BBA3-F99D6E88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69BF3-4AFE-4854-AEBB-CEDD96A5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2A0B95-EC50-4B74-A539-2A720754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2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676EC-ECFC-41B1-BE31-0F75FC2F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4D509B-EBC3-4A16-9C17-389D4BCBD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C1EFA1-F0B3-4C44-9343-299A69F7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83B8A-021B-4D55-88D2-49B1B3FC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D3062F-A92A-4BF7-871C-6CD47A8B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5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65B5-09CE-4AA7-BD8F-1C1BABA5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E34E7-A117-4372-9518-80D185B36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13661ED-6367-497D-8319-8BE47F3E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2BA6EB-31F4-48BD-83FA-7B632E0F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8E45BB-0840-4517-9483-95446DE8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0FDFBF-F0D5-432A-BCBA-C7F5FDB1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00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DA6B9-6539-4972-975D-3BB933F6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3B214B-4D93-4C2A-802C-73B56999A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CDC6FE5-E852-44E8-A291-F5EC51F1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FA0D7BA-D201-4D30-A490-682818E37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C5A923A-EE5F-49DE-AA28-52742CCAA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5CCAFA-9F5C-4F15-961E-85A0EB18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EC403A-BD6F-4ADE-A153-FF083664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67FA94-A596-4E1E-9D04-E70EFF7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58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9BE3E-17C8-4309-9A2B-654608F1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7BE9D0-1C72-4175-966C-E7670121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6804BB-516D-475D-ABBC-79396949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50E6C1-DC33-415F-950B-5A961216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4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D27C6D-97EC-44DB-B711-624AB0F6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8A769F-61BB-4956-8E78-05087FB6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9B003E-B94C-4207-8B7F-1B945E82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5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D7366-3D8E-41A0-95A4-D5005081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884DB7-6DD5-434D-9DC4-31A3935BF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C6546C9-E3E3-45F1-AA09-43EF5FFF1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2BF4A-7DB3-425E-88B1-7D59D5BC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A2C14E-283D-4803-8052-755B45B5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BF5317-74D0-4C8E-96CD-B8784DE4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10307-F387-44B4-A3C6-3ABFD75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AD4B7D-593B-47E3-92E1-411ED956D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D23E3CC-4AA1-4E2D-813E-C550A3CCA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C981DA-C19A-4135-A6D7-4309E6BE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340A77-D6A8-4547-8A3F-FA7984A6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5DECDE-F570-49EF-886D-F6B1F547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55F923-F343-4922-A6EA-27DDA184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B7A26B-EB8F-4B0C-B46E-B8F31D3CB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3F711B-533B-4098-BD1F-CF2E6A9D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0204-079E-47FE-9DC1-3C9EB371E2EE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CF1B66-5496-410A-8ED1-AE5754D61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0A18F-B1E3-4D16-986E-3650F05C4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52D9-CAC8-4239-9187-C88228F1F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2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ydrogenuhli%C4%8Ditanov%C3%BD_pu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Hemoglobin_jako_puf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Fosf%C3%A1tov%C3%BD_puf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Proteinov%C3%BD_pufra%C4%8Dn%C3%AD_syst%C3%A9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lektronov%C3%BD_transportn%C3%AD_%C5%99et%C4%9Bzec" TargetMode="External"/><Relationship Id="rId13" Type="http://schemas.openxmlformats.org/officeDocument/2006/relationships/hyperlink" Target="https://cs.wikipedia.org/wiki/Eukaryota" TargetMode="External"/><Relationship Id="rId18" Type="http://schemas.openxmlformats.org/officeDocument/2006/relationships/hyperlink" Target="https://cs.wikipedia.org/wiki/Oxidoredukt%C3%A1za" TargetMode="External"/><Relationship Id="rId3" Type="http://schemas.openxmlformats.org/officeDocument/2006/relationships/hyperlink" Target="https://cs.wikipedia.org/wiki/Dehydrogenace" TargetMode="External"/><Relationship Id="rId7" Type="http://schemas.openxmlformats.org/officeDocument/2006/relationships/hyperlink" Target="https://cs.wikipedia.org/wiki/Vod%C3%ADk" TargetMode="External"/><Relationship Id="rId12" Type="http://schemas.openxmlformats.org/officeDocument/2006/relationships/hyperlink" Target="https://cs.wikipedia.org/wiki/Prokaryota" TargetMode="External"/><Relationship Id="rId17" Type="http://schemas.openxmlformats.org/officeDocument/2006/relationships/hyperlink" Target="https://cs.wikipedia.org/wiki/Nikotinamidadenindinukleotid" TargetMode="External"/><Relationship Id="rId2" Type="http://schemas.openxmlformats.org/officeDocument/2006/relationships/hyperlink" Target="https://cs.wikipedia.org/wiki/Citr%C3%A1tov%C3%BD_cyklus" TargetMode="External"/><Relationship Id="rId16" Type="http://schemas.openxmlformats.org/officeDocument/2006/relationships/hyperlink" Target="https://cs.wikipedia.org/wiki/Mastn%C3%A1_kysel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lektron" TargetMode="External"/><Relationship Id="rId11" Type="http://schemas.openxmlformats.org/officeDocument/2006/relationships/hyperlink" Target="https://cs.wikipedia.org/wiki/Flavinadenindinukleotid#cite_note-2" TargetMode="External"/><Relationship Id="rId5" Type="http://schemas.openxmlformats.org/officeDocument/2006/relationships/hyperlink" Target="https://cs.wikipedia.org/wiki/Fumar%C3%A1t" TargetMode="External"/><Relationship Id="rId15" Type="http://schemas.openxmlformats.org/officeDocument/2006/relationships/hyperlink" Target="https://cs.wikipedia.org/wiki/Fosforylace" TargetMode="External"/><Relationship Id="rId10" Type="http://schemas.openxmlformats.org/officeDocument/2006/relationships/hyperlink" Target="https://cs.wikipedia.org/wiki/Adenosintrifosf%C3%A1t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s://cs.wikipedia.org/wiki/Sukcin%C3%A1t" TargetMode="External"/><Relationship Id="rId9" Type="http://schemas.openxmlformats.org/officeDocument/2006/relationships/hyperlink" Target="https://cs.wikipedia.org/wiki/D%C3%BDchac%C3%AD_%C5%99et%C4%9Bzec" TargetMode="External"/><Relationship Id="rId14" Type="http://schemas.openxmlformats.org/officeDocument/2006/relationships/hyperlink" Target="https://cs.wikipedia.org/wiki/Metabolismu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Bikarbonátový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40614"/>
            <a:ext cx="7956885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Hydrogenuhličitanový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(</a:t>
            </a:r>
            <a:r>
              <a:rPr lang="cs-CZ" i="1" dirty="0" err="1"/>
              <a:t>bikarbonátový</a:t>
            </a:r>
            <a:r>
              <a:rPr lang="cs-CZ" dirty="0"/>
              <a:t>) je nejdůležitějším a nejúčinnějším tlumivým systémem v těle. </a:t>
            </a:r>
          </a:p>
          <a:p>
            <a:r>
              <a:rPr lang="cs-CZ" dirty="0"/>
              <a:t>zejména v krvi, kde zastává až 53 % </a:t>
            </a:r>
            <a:r>
              <a:rPr lang="cs-CZ" dirty="0" err="1"/>
              <a:t>pufrační</a:t>
            </a:r>
            <a:r>
              <a:rPr lang="cs-CZ" dirty="0"/>
              <a:t> kapacity.</a:t>
            </a:r>
          </a:p>
          <a:p>
            <a:r>
              <a:rPr lang="cs-CZ" dirty="0"/>
              <a:t> dobré schopnosti udržet stabilní  pH především proto, že se koncentrace obou složek může na sobě nezávisle měnit – 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 dýcháním, 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 činností ledvin a jater. </a:t>
            </a:r>
          </a:p>
          <a:p>
            <a:r>
              <a:rPr lang="cs-CZ" dirty="0"/>
              <a:t>Proto se hydrogenuhličitanový pufr v těle označuje jako </a:t>
            </a:r>
            <a:r>
              <a:rPr lang="cs-CZ" b="1" dirty="0"/>
              <a:t>otevřený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.</a:t>
            </a:r>
          </a:p>
          <a:p>
            <a:r>
              <a:rPr lang="cs-CZ" dirty="0"/>
              <a:t>CO2+H2O↔HCO3-  + H+</a:t>
            </a:r>
          </a:p>
          <a:p>
            <a:r>
              <a:rPr lang="cs-CZ" dirty="0"/>
              <a:t>Největší </a:t>
            </a:r>
            <a:r>
              <a:rPr lang="cs-CZ" dirty="0" err="1"/>
              <a:t>pufrační</a:t>
            </a:r>
            <a:r>
              <a:rPr lang="cs-CZ" dirty="0"/>
              <a:t> kapacitu mají pufry složené ze slabých kyselin a jejich solí (resp. slabých zásad a jejich solí) o stejné látkové koncentraci, tedy přesněji, u nichž je </a:t>
            </a:r>
            <a:r>
              <a:rPr lang="cs-CZ" b="1" dirty="0"/>
              <a:t>pH = </a:t>
            </a:r>
            <a:r>
              <a:rPr lang="cs-CZ" b="1" dirty="0" err="1"/>
              <a:t>pK</a:t>
            </a:r>
            <a:r>
              <a:rPr lang="cs-CZ" b="1" baseline="-25000" dirty="0" err="1"/>
              <a:t>A</a:t>
            </a:r>
            <a:r>
              <a:rPr lang="cs-CZ" dirty="0"/>
              <a:t>. Optimální hodnota pH krve je </a:t>
            </a:r>
            <a:r>
              <a:rPr lang="cs-CZ" b="1" dirty="0"/>
              <a:t>7,4</a:t>
            </a:r>
            <a:r>
              <a:rPr lang="cs-CZ" dirty="0"/>
              <a:t> ± 0,04. </a:t>
            </a:r>
          </a:p>
          <a:p>
            <a:r>
              <a:rPr lang="cs-CZ" dirty="0"/>
              <a:t>Hodnota </a:t>
            </a:r>
            <a:r>
              <a:rPr lang="cs-CZ" dirty="0" err="1"/>
              <a:t>pK</a:t>
            </a:r>
            <a:r>
              <a:rPr lang="cs-CZ" baseline="-25000" dirty="0" err="1"/>
              <a:t>A</a:t>
            </a:r>
            <a:r>
              <a:rPr lang="cs-CZ" dirty="0"/>
              <a:t> u </a:t>
            </a:r>
            <a:r>
              <a:rPr lang="cs-CZ" dirty="0" err="1"/>
              <a:t>bikarbonátového</a:t>
            </a:r>
            <a:r>
              <a:rPr lang="cs-CZ" dirty="0"/>
              <a:t> pufru je </a:t>
            </a:r>
            <a:r>
              <a:rPr lang="cs-CZ" b="1" dirty="0"/>
              <a:t>6,1</a:t>
            </a:r>
            <a:r>
              <a:rPr lang="cs-CZ" dirty="0"/>
              <a:t>. </a:t>
            </a:r>
          </a:p>
        </p:txBody>
      </p:sp>
      <p:pic>
        <p:nvPicPr>
          <p:cNvPr id="7179" name="Picture 11" descr="https://www.wikiskripta.eu/sites/www.wikiskripta.eu/images/9/9c/Bicarbonate_buf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12" y="1628364"/>
            <a:ext cx="4336214" cy="45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513348" y="5961330"/>
            <a:ext cx="835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https://www.wikiskripta.eu/w/Hydrogenuhli%C4%8Ditanov%C3%BD_pufr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4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Hemoglobinový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5" y="1443790"/>
            <a:ext cx="11999495" cy="541421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Proteiny patří díky své vysoké koncentraci, zvláště uvnitř buňky, mezi nejhojnější pufry v lidském organismu.</a:t>
            </a:r>
            <a:br>
              <a:rPr lang="cs-CZ" dirty="0"/>
            </a:br>
            <a:r>
              <a:rPr lang="cs-CZ" dirty="0"/>
              <a:t>PH buněk, které je lehce nižší než pH v extracelulární tekutině, se nicméně mění přibližně úměrně s pH v extracelulární tekutině. </a:t>
            </a:r>
          </a:p>
          <a:p>
            <a:r>
              <a:rPr lang="cs-CZ" dirty="0"/>
              <a:t>Dochází k mírné difusi iontů H</a:t>
            </a:r>
            <a:r>
              <a:rPr lang="cs-CZ" baseline="30000" dirty="0"/>
              <a:t>+</a:t>
            </a:r>
            <a:r>
              <a:rPr lang="cs-CZ" dirty="0"/>
              <a:t> 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skrz buněčnou membránu, a to i přesto že tyto ionty vyžadují několik hodin k tomu, aby se dostaly do rovnováhy s extracelulární tekutinou. Výjimkou je rychlé ustanovení rovnováhy, které s objevuje v červených krvinkách.</a:t>
            </a:r>
          </a:p>
          <a:p>
            <a:r>
              <a:rPr lang="cs-CZ" dirty="0"/>
              <a:t>Oxid uhličitý (CO</a:t>
            </a:r>
            <a:r>
              <a:rPr lang="cs-CZ" baseline="-25000" dirty="0"/>
              <a:t>2</a:t>
            </a:r>
            <a:r>
              <a:rPr lang="cs-CZ" dirty="0"/>
              <a:t>) je schopen rychle difundovat skrz všechny buněčné membrány. Tato difuse prvků </a:t>
            </a:r>
            <a:r>
              <a:rPr lang="cs-CZ" dirty="0" err="1"/>
              <a:t>bikarbonátového</a:t>
            </a:r>
            <a:r>
              <a:rPr lang="cs-CZ" dirty="0"/>
              <a:t> </a:t>
            </a:r>
            <a:r>
              <a:rPr lang="cs-CZ" dirty="0" err="1"/>
              <a:t>pufrovacího</a:t>
            </a:r>
            <a:r>
              <a:rPr lang="cs-CZ" dirty="0"/>
              <a:t> systému způsobuje změnu pH intracelulární tekutiny v případě, že se změní pH v extracelulární tekutině. </a:t>
            </a:r>
          </a:p>
          <a:p>
            <a:r>
              <a:rPr lang="cs-CZ" dirty="0"/>
              <a:t>Z toho důvodu </a:t>
            </a:r>
            <a:r>
              <a:rPr lang="cs-CZ" dirty="0" err="1"/>
              <a:t>pufrovací</a:t>
            </a:r>
            <a:r>
              <a:rPr lang="cs-CZ" dirty="0"/>
              <a:t> systém uvnitř buňky pomáhá zabránit změnám v pH extracelulární tekutiny. </a:t>
            </a:r>
          </a:p>
          <a:p>
            <a:r>
              <a:rPr lang="cs-CZ" dirty="0"/>
              <a:t>Může trvat ale i několik hodin, než </a:t>
            </a:r>
            <a:r>
              <a:rPr lang="cs-CZ" dirty="0" err="1"/>
              <a:t>pufrovací</a:t>
            </a:r>
            <a:r>
              <a:rPr lang="cs-CZ" dirty="0"/>
              <a:t> systém uvnitř buňky dosáhne maximální efektivity.</a:t>
            </a:r>
          </a:p>
          <a:p>
            <a:r>
              <a:rPr lang="cs-CZ" dirty="0">
                <a:hlinkClick r:id="rId2"/>
              </a:rPr>
              <a:t>https://www.wikiskripta.eu/w/Hemoglobin_jako_pufr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77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Ostatní nárazníkové systémy</a:t>
            </a:r>
            <a:br>
              <a:rPr lang="cs-CZ" dirty="0"/>
            </a:br>
            <a:r>
              <a:rPr lang="cs-CZ" dirty="0"/>
              <a:t>Jaký je princip </a:t>
            </a:r>
            <a:r>
              <a:rPr lang="cs-CZ" dirty="0" err="1"/>
              <a:t>Hb</a:t>
            </a:r>
            <a:r>
              <a:rPr lang="cs-CZ" dirty="0"/>
              <a:t> nárazníku?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23" y="1825624"/>
            <a:ext cx="12074769" cy="503237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cs-CZ" b="1" dirty="0"/>
              <a:t>Hemoglobinový nárazník </a:t>
            </a:r>
            <a:r>
              <a:rPr lang="cs-CZ" dirty="0"/>
              <a:t>se skládá z </a:t>
            </a:r>
            <a:r>
              <a:rPr lang="cs-CZ" dirty="0" err="1"/>
              <a:t>Hb</a:t>
            </a:r>
            <a:r>
              <a:rPr lang="cs-CZ" dirty="0"/>
              <a:t> a HbO</a:t>
            </a:r>
            <a:r>
              <a:rPr lang="cs-CZ" baseline="-25000" dirty="0"/>
              <a:t>2</a:t>
            </a:r>
            <a:r>
              <a:rPr lang="cs-CZ" dirty="0"/>
              <a:t> (oxyhemoglobin)</a:t>
            </a:r>
          </a:p>
          <a:p>
            <a:pPr lvl="0"/>
            <a:r>
              <a:rPr lang="cs-CZ" dirty="0"/>
              <a:t>působí v</a:t>
            </a:r>
            <a:r>
              <a:rPr lang="cs-CZ" b="1" dirty="0"/>
              <a:t> </a:t>
            </a:r>
            <a:r>
              <a:rPr lang="cs-CZ" dirty="0"/>
              <a:t>Ery a je těsně spjatý s přenosem O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Hb</a:t>
            </a:r>
            <a:r>
              <a:rPr lang="cs-CZ" dirty="0"/>
              <a:t> udržuje stálé pH transportem protonů H</a:t>
            </a:r>
            <a:r>
              <a:rPr lang="cs-CZ" baseline="30000" dirty="0"/>
              <a:t>+</a:t>
            </a:r>
            <a:r>
              <a:rPr lang="cs-CZ" dirty="0"/>
              <a:t> z tkání do plic, kdy </a:t>
            </a:r>
            <a:r>
              <a:rPr lang="cs-CZ" dirty="0" err="1"/>
              <a:t>Hb</a:t>
            </a:r>
            <a:r>
              <a:rPr lang="cs-CZ" dirty="0"/>
              <a:t> s navázanými H</a:t>
            </a:r>
            <a:r>
              <a:rPr lang="cs-CZ" baseline="30000" dirty="0"/>
              <a:t>+</a:t>
            </a:r>
            <a:r>
              <a:rPr lang="cs-CZ" dirty="0"/>
              <a:t> je venózní krví přiváděn do plic, kde se </a:t>
            </a:r>
            <a:r>
              <a:rPr lang="cs-CZ" dirty="0" err="1"/>
              <a:t>Hb</a:t>
            </a:r>
            <a:r>
              <a:rPr lang="cs-CZ" dirty="0"/>
              <a:t> saturuje kyslíkem -vzniká oxyhemoglobin HbO</a:t>
            </a:r>
            <a:r>
              <a:rPr lang="cs-CZ" baseline="-25000" dirty="0"/>
              <a:t>2</a:t>
            </a:r>
            <a:r>
              <a:rPr lang="cs-CZ" dirty="0"/>
              <a:t> při současné ztrátě H</a:t>
            </a:r>
            <a:r>
              <a:rPr lang="cs-CZ" baseline="30000" dirty="0"/>
              <a:t>+</a:t>
            </a:r>
            <a:r>
              <a:rPr lang="cs-CZ" dirty="0"/>
              <a:t>. Kationty H</a:t>
            </a:r>
            <a:r>
              <a:rPr lang="cs-CZ" baseline="30000" dirty="0"/>
              <a:t>+</a:t>
            </a:r>
            <a:r>
              <a:rPr lang="cs-CZ" dirty="0"/>
              <a:t> jsou následně zapojeny do hydrogenuhličitanového </a:t>
            </a:r>
            <a:r>
              <a:rPr lang="cs-CZ" dirty="0" err="1"/>
              <a:t>pufračního</a:t>
            </a:r>
            <a:r>
              <a:rPr lang="cs-CZ" dirty="0"/>
              <a:t> systému.</a:t>
            </a:r>
          </a:p>
          <a:p>
            <a:pPr lvl="0"/>
            <a:r>
              <a:rPr lang="cs-CZ" dirty="0"/>
              <a:t>Z plic je HbO</a:t>
            </a:r>
            <a:r>
              <a:rPr lang="cs-CZ" baseline="-25000" dirty="0"/>
              <a:t>2 </a:t>
            </a:r>
            <a:r>
              <a:rPr lang="cs-CZ" dirty="0"/>
              <a:t>transportován arteriálním oběhem do tkání, kde jsou buněčným metabolismem produkovány protony H</a:t>
            </a:r>
            <a:r>
              <a:rPr lang="cs-CZ" baseline="30000" dirty="0"/>
              <a:t>+</a:t>
            </a:r>
            <a:r>
              <a:rPr lang="cs-CZ" dirty="0"/>
              <a:t>, které vytěsňují kyslík z vazby na HbO</a:t>
            </a:r>
            <a:r>
              <a:rPr lang="cs-CZ" baseline="-25000" dirty="0"/>
              <a:t>2</a:t>
            </a:r>
            <a:r>
              <a:rPr lang="cs-CZ" dirty="0"/>
              <a:t> za opětného vzniku </a:t>
            </a:r>
            <a:r>
              <a:rPr lang="cs-CZ" dirty="0" err="1"/>
              <a:t>Hb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Proteinový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využívá amfoterních vlastností bílkovin a je hlavní složkou </a:t>
            </a:r>
            <a:r>
              <a:rPr lang="cs-CZ" dirty="0" err="1"/>
              <a:t>nehydrogenuhličitanové</a:t>
            </a:r>
            <a:r>
              <a:rPr lang="cs-CZ" dirty="0"/>
              <a:t> </a:t>
            </a:r>
            <a:r>
              <a:rPr lang="cs-CZ" dirty="0" err="1"/>
              <a:t>pufrační</a:t>
            </a:r>
            <a:r>
              <a:rPr lang="cs-CZ" dirty="0"/>
              <a:t> kapacity plazmy. </a:t>
            </a:r>
            <a:r>
              <a:rPr lang="cs-CZ" dirty="0" err="1"/>
              <a:t>Pufračně</a:t>
            </a:r>
            <a:r>
              <a:rPr lang="cs-CZ" dirty="0"/>
              <a:t> působí v molekulách proteinů skupiny -NH</a:t>
            </a:r>
            <a:r>
              <a:rPr lang="cs-CZ" baseline="-25000" dirty="0"/>
              <a:t>2</a:t>
            </a:r>
            <a:r>
              <a:rPr lang="cs-CZ" dirty="0"/>
              <a:t> a -COO</a:t>
            </a:r>
            <a:r>
              <a:rPr lang="cs-CZ" baseline="30000" dirty="0"/>
              <a:t>-</a:t>
            </a:r>
            <a:r>
              <a:rPr lang="cs-CZ" dirty="0"/>
              <a:t> postranních řetězců aminokyselin.</a:t>
            </a:r>
          </a:p>
          <a:p>
            <a:pPr marL="0" indent="0">
              <a:buNone/>
            </a:pPr>
            <a:r>
              <a:rPr lang="cs-CZ" b="1" dirty="0"/>
              <a:t>Fosfátový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je výrazným intracelulárním nárazníkem. Konstantní pH v buňkách udržuje vylučováním vodíkových iontů močí. V plazmě a erytrocytech tvoří minoritní složku.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174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740" y="14270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Fosfátový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395664"/>
            <a:ext cx="12079705" cy="54623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Ačkoliv není </a:t>
            </a:r>
            <a:r>
              <a:rPr lang="cs-CZ" b="1" dirty="0"/>
              <a:t>fosfátový pufr</a:t>
            </a:r>
            <a:r>
              <a:rPr lang="cs-CZ" dirty="0"/>
              <a:t> příliš významným činitelem v udržování pH extracelulární tekutiny, hraje hlavní roli v udržování ABR </a:t>
            </a:r>
            <a:r>
              <a:rPr lang="cs-CZ" b="1" dirty="0"/>
              <a:t>intracelulárně</a:t>
            </a:r>
            <a:r>
              <a:rPr lang="cs-CZ" dirty="0"/>
              <a:t> a v </a:t>
            </a:r>
            <a:r>
              <a:rPr lang="cs-CZ" b="1" dirty="0"/>
              <a:t>ledvinných tubulech</a:t>
            </a:r>
            <a:r>
              <a:rPr lang="cs-CZ" dirty="0"/>
              <a:t>. Rovnovážná konstanta </a:t>
            </a:r>
            <a:r>
              <a:rPr lang="cs-CZ" dirty="0" err="1"/>
              <a:t>pK</a:t>
            </a:r>
            <a:r>
              <a:rPr lang="cs-CZ" dirty="0"/>
              <a:t> systému je 6,8, což je blízko normálnímu pH, které je 7,4, proto tento nárazník stále operuje s téměř maximální </a:t>
            </a:r>
            <a:r>
              <a:rPr lang="cs-CZ" dirty="0" err="1"/>
              <a:t>pufrační</a:t>
            </a:r>
            <a:r>
              <a:rPr lang="cs-CZ" dirty="0"/>
              <a:t> silou.</a:t>
            </a:r>
          </a:p>
          <a:p>
            <a:r>
              <a:rPr lang="cs-CZ" dirty="0"/>
              <a:t>Hlavními složkami tohoto pufru jsou:</a:t>
            </a:r>
          </a:p>
          <a:p>
            <a:r>
              <a:rPr lang="cs-CZ" b="1" dirty="0"/>
              <a:t>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baseline="30000" dirty="0"/>
              <a:t>−</a:t>
            </a:r>
            <a:r>
              <a:rPr lang="cs-CZ" dirty="0"/>
              <a:t> – </a:t>
            </a:r>
            <a:r>
              <a:rPr lang="cs-CZ" dirty="0" err="1"/>
              <a:t>acidická</a:t>
            </a:r>
            <a:r>
              <a:rPr lang="cs-CZ" dirty="0"/>
              <a:t> složka pufru → NaH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baseline="30000" dirty="0"/>
              <a:t>−2</a:t>
            </a:r>
            <a:r>
              <a:rPr lang="cs-CZ" dirty="0"/>
              <a:t> – bazická složka pufru → Na</a:t>
            </a:r>
            <a:r>
              <a:rPr lang="cs-CZ" baseline="-25000" dirty="0"/>
              <a:t>2</a:t>
            </a:r>
            <a:r>
              <a:rPr lang="cs-CZ" dirty="0"/>
              <a:t>HPO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Při přidání silné kyseliny (</a:t>
            </a:r>
            <a:r>
              <a:rPr lang="cs-CZ" dirty="0" err="1"/>
              <a:t>HCl</a:t>
            </a:r>
            <a:r>
              <a:rPr lang="cs-CZ" dirty="0"/>
              <a:t>, H2SO4) přijímá HPO4-2  vodíkový kationt</a:t>
            </a:r>
          </a:p>
          <a:p>
            <a:r>
              <a:rPr lang="cs-CZ" b="1" dirty="0" err="1"/>
              <a:t>HCl</a:t>
            </a:r>
            <a:r>
              <a:rPr lang="cs-CZ" b="1" dirty="0"/>
              <a:t> + Na</a:t>
            </a:r>
            <a:r>
              <a:rPr lang="cs-CZ" b="1" baseline="-25000" dirty="0"/>
              <a:t>2</a:t>
            </a:r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dirty="0"/>
              <a:t>→ NaH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dirty="0"/>
              <a:t> + </a:t>
            </a:r>
            <a:r>
              <a:rPr lang="cs-CZ" b="1" dirty="0" err="1"/>
              <a:t>NaCl</a:t>
            </a:r>
            <a:endParaRPr lang="cs-CZ" b="1" dirty="0"/>
          </a:p>
          <a:p>
            <a:r>
              <a:rPr lang="cs-CZ" dirty="0"/>
              <a:t>Silná kyselina je tak nahrazena velmi slabou kyselinou NaH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  <a:p>
            <a:r>
              <a:rPr lang="cs-CZ" dirty="0"/>
              <a:t>Při přidání silné báze (</a:t>
            </a:r>
            <a:r>
              <a:rPr lang="cs-CZ" dirty="0" err="1"/>
              <a:t>NaOH</a:t>
            </a:r>
            <a:r>
              <a:rPr lang="cs-CZ" dirty="0"/>
              <a:t>) je skupina OH</a:t>
            </a:r>
            <a:r>
              <a:rPr lang="cs-CZ" baseline="30000" dirty="0"/>
              <a:t>−</a:t>
            </a:r>
            <a:r>
              <a:rPr lang="cs-CZ" dirty="0"/>
              <a:t> pufrována 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baseline="30000" dirty="0"/>
              <a:t>−</a:t>
            </a:r>
            <a:r>
              <a:rPr lang="cs-CZ" dirty="0"/>
              <a:t> za vzniku vody.</a:t>
            </a:r>
          </a:p>
          <a:p>
            <a:r>
              <a:rPr lang="cs-CZ" b="1" dirty="0" err="1"/>
              <a:t>NaOH</a:t>
            </a:r>
            <a:r>
              <a:rPr lang="cs-CZ" b="1" dirty="0"/>
              <a:t> + NaH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dirty="0"/>
              <a:t>→ Na</a:t>
            </a:r>
            <a:r>
              <a:rPr lang="cs-CZ" b="1" baseline="-25000" dirty="0"/>
              <a:t>2</a:t>
            </a:r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dirty="0"/>
              <a:t> + H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</a:p>
          <a:p>
            <a:r>
              <a:rPr lang="cs-CZ" dirty="0"/>
              <a:t>V tomto případě je tedy silná báze nahrazena slabou bází, a sice Na</a:t>
            </a:r>
            <a:r>
              <a:rPr lang="cs-CZ" baseline="-25000" dirty="0"/>
              <a:t>2</a:t>
            </a:r>
            <a:r>
              <a:rPr lang="cs-CZ" dirty="0"/>
              <a:t>HPO</a:t>
            </a:r>
            <a:r>
              <a:rPr lang="cs-CZ" baseline="-25000" dirty="0"/>
              <a:t>4</a:t>
            </a:r>
            <a:r>
              <a:rPr lang="cs-CZ" dirty="0"/>
              <a:t>.</a:t>
            </a:r>
            <a:endParaRPr lang="cs-CZ" b="1" dirty="0"/>
          </a:p>
          <a:p>
            <a:r>
              <a:rPr lang="cs-CZ" dirty="0">
                <a:hlinkClick r:id="rId2"/>
              </a:rPr>
              <a:t>https://www.wikiskripta.eu/w/Fosf%C3%A1tov%C3%BD_pufr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Proteinový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Proteiny jsou složené z AMK propojených peptidickými vazbami. </a:t>
            </a:r>
          </a:p>
          <a:p>
            <a:r>
              <a:rPr lang="cs-CZ" dirty="0"/>
              <a:t>AMK obsahují nejméně jednu aminovou (-NH</a:t>
            </a:r>
            <a:r>
              <a:rPr lang="cs-CZ" baseline="-25000" dirty="0"/>
              <a:t>2</a:t>
            </a:r>
            <a:r>
              <a:rPr lang="cs-CZ" dirty="0"/>
              <a:t>) a karboxylovou (-COOH) skupinu. </a:t>
            </a:r>
          </a:p>
          <a:p>
            <a:r>
              <a:rPr lang="cs-CZ" dirty="0"/>
              <a:t>Postranní řetězce aminokyselin obsahují volné aminové a karboxylové skupiny.</a:t>
            </a:r>
          </a:p>
          <a:p>
            <a:r>
              <a:rPr lang="cs-CZ" dirty="0"/>
              <a:t>V případě hrozící změny pH extracelulární tekutiny dochází u volných aminových a karboxylových skupin ke dvěma reakcím, které se snaží hrozící změnu pH odvrátit:</a:t>
            </a:r>
          </a:p>
          <a:p>
            <a:pPr lvl="1"/>
            <a:r>
              <a:rPr lang="cs-CZ" dirty="0"/>
              <a:t>disociace karboxylové (-COOH) skupiny na (-COO</a:t>
            </a:r>
            <a:r>
              <a:rPr lang="cs-CZ" baseline="30000" dirty="0"/>
              <a:t>-</a:t>
            </a:r>
            <a:r>
              <a:rPr lang="cs-CZ" dirty="0"/>
              <a:t>) a (-H</a:t>
            </a:r>
            <a:r>
              <a:rPr lang="cs-CZ" baseline="30000" dirty="0"/>
              <a:t>+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(-NH</a:t>
            </a:r>
            <a:r>
              <a:rPr lang="cs-CZ" baseline="-25000" dirty="0"/>
              <a:t>2</a:t>
            </a:r>
            <a:r>
              <a:rPr lang="cs-CZ" dirty="0"/>
              <a:t>) přijme (-H</a:t>
            </a:r>
            <a:r>
              <a:rPr lang="cs-CZ" baseline="30000" dirty="0"/>
              <a:t>+</a:t>
            </a:r>
            <a:r>
              <a:rPr lang="cs-CZ" dirty="0"/>
              <a:t>) za vzniku (-NH</a:t>
            </a:r>
            <a:r>
              <a:rPr lang="cs-CZ" baseline="-25000" dirty="0"/>
              <a:t>3</a:t>
            </a:r>
            <a:r>
              <a:rPr lang="cs-CZ" baseline="30000" dirty="0"/>
              <a:t>+</a:t>
            </a:r>
            <a:r>
              <a:rPr lang="cs-CZ" dirty="0"/>
              <a:t>).</a:t>
            </a:r>
          </a:p>
          <a:p>
            <a:r>
              <a:rPr lang="cs-CZ" dirty="0"/>
              <a:t>Tak dochází k pufrování extracelulárního prostředí.</a:t>
            </a:r>
          </a:p>
          <a:p>
            <a:r>
              <a:rPr lang="cs-CZ" dirty="0">
                <a:hlinkClick r:id="rId2"/>
              </a:rPr>
              <a:t>https://www.wikiskripta.eu/w/Proteinov%C3%BD_pufra%C4%8Dn%C3%AD_syst%C3%A9m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66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108. Jaké nárazníkové systémy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2…………………………………………………………………………………….</a:t>
            </a:r>
          </a:p>
          <a:p>
            <a:r>
              <a:rPr lang="cs-CZ" dirty="0"/>
              <a:t>3…………………………………………………………………………………….</a:t>
            </a:r>
          </a:p>
          <a:p>
            <a:r>
              <a:rPr lang="cs-CZ" dirty="0"/>
              <a:t>4…………………………………………………………………………………….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80906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768" y="0"/>
            <a:ext cx="10515600" cy="1325563"/>
          </a:xfrm>
        </p:spPr>
        <p:txBody>
          <a:bodyPr/>
          <a:lstStyle/>
          <a:p>
            <a:r>
              <a:rPr lang="cs-CZ" dirty="0"/>
              <a:t>Jaká vyšetření zahrnuje dg. ABR?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5874"/>
            <a:ext cx="12192000" cy="538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Komplexní laboratorní diagnostika poruch ABR zahrnuje:</a:t>
            </a:r>
          </a:p>
          <a:p>
            <a:r>
              <a:rPr lang="cs-CZ" dirty="0"/>
              <a:t>stanovení základních parametrů: pH, pCO</a:t>
            </a:r>
            <a:r>
              <a:rPr lang="cs-CZ" baseline="-25000" dirty="0"/>
              <a:t>2</a:t>
            </a:r>
            <a:r>
              <a:rPr lang="cs-CZ" dirty="0"/>
              <a:t>, pO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stanovení odvozených parametrů výpočtem: </a:t>
            </a:r>
          </a:p>
          <a:p>
            <a:pPr lvl="1"/>
            <a:r>
              <a:rPr lang="cs-CZ" dirty="0"/>
              <a:t>koncentrace aktuálních hydrogenuhličitanů </a:t>
            </a:r>
          </a:p>
          <a:p>
            <a:pPr lvl="1"/>
            <a:r>
              <a:rPr lang="cs-CZ" dirty="0"/>
              <a:t>koncentrace standard­ních hydrogenuhličitanů</a:t>
            </a:r>
          </a:p>
          <a:p>
            <a:pPr lvl="1"/>
            <a:r>
              <a:rPr lang="cs-CZ" dirty="0"/>
              <a:t>celkový pCO</a:t>
            </a:r>
            <a:r>
              <a:rPr lang="cs-CZ" baseline="-25000" dirty="0"/>
              <a:t>2</a:t>
            </a:r>
            <a:endParaRPr lang="cs-CZ" dirty="0"/>
          </a:p>
          <a:p>
            <a:pPr lvl="1"/>
            <a:r>
              <a:rPr lang="cs-CZ" dirty="0"/>
              <a:t>saturace </a:t>
            </a:r>
            <a:r>
              <a:rPr lang="cs-CZ" dirty="0" err="1"/>
              <a:t>Hb</a:t>
            </a:r>
            <a:r>
              <a:rPr lang="cs-CZ" dirty="0"/>
              <a:t> kyslíkem </a:t>
            </a:r>
          </a:p>
          <a:p>
            <a:pPr lvl="1"/>
            <a:r>
              <a:rPr lang="cs-CZ" dirty="0"/>
              <a:t>odchylka bází (Base </a:t>
            </a:r>
            <a:r>
              <a:rPr lang="cs-CZ" dirty="0" err="1"/>
              <a:t>Excess</a:t>
            </a:r>
            <a:r>
              <a:rPr lang="cs-CZ" dirty="0"/>
              <a:t> BE)</a:t>
            </a:r>
          </a:p>
          <a:p>
            <a:r>
              <a:rPr lang="cs-CZ" dirty="0"/>
              <a:t>ostatní vyšetření – stanovení koncentrace Na</a:t>
            </a:r>
            <a:r>
              <a:rPr lang="cs-CZ" baseline="30000" dirty="0"/>
              <a:t>+</a:t>
            </a:r>
            <a:r>
              <a:rPr lang="cs-CZ" dirty="0"/>
              <a:t>, K</a:t>
            </a:r>
            <a:r>
              <a:rPr lang="cs-CZ" baseline="30000" dirty="0"/>
              <a:t>+</a:t>
            </a:r>
            <a:r>
              <a:rPr lang="cs-CZ" dirty="0"/>
              <a:t>, Ca</a:t>
            </a:r>
            <a:r>
              <a:rPr lang="cs-CZ" baseline="30000" dirty="0"/>
              <a:t>2+</a:t>
            </a:r>
            <a:r>
              <a:rPr lang="cs-CZ" dirty="0"/>
              <a:t> , Mg</a:t>
            </a:r>
            <a:r>
              <a:rPr lang="cs-CZ" baseline="30000" dirty="0"/>
              <a:t>2+</a:t>
            </a:r>
            <a:r>
              <a:rPr lang="cs-CZ" dirty="0"/>
              <a:t> , CI</a:t>
            </a:r>
            <a:r>
              <a:rPr lang="cs-CZ" baseline="30000" dirty="0"/>
              <a:t>-</a:t>
            </a:r>
            <a:r>
              <a:rPr lang="cs-CZ" dirty="0"/>
              <a:t>, laktátu,</a:t>
            </a:r>
          </a:p>
          <a:p>
            <a:r>
              <a:rPr lang="cs-CZ" dirty="0"/>
              <a:t>ostatní odvozené parametry - </a:t>
            </a:r>
            <a:r>
              <a:rPr lang="cs-CZ" dirty="0" err="1"/>
              <a:t>pufrové</a:t>
            </a:r>
            <a:r>
              <a:rPr lang="cs-CZ" dirty="0"/>
              <a:t> báze séra (</a:t>
            </a:r>
            <a:r>
              <a:rPr lang="cs-CZ" dirty="0" err="1"/>
              <a:t>Buffer</a:t>
            </a:r>
            <a:r>
              <a:rPr lang="cs-CZ" dirty="0"/>
              <a:t> Base - </a:t>
            </a:r>
            <a:r>
              <a:rPr lang="cs-CZ" dirty="0" err="1"/>
              <a:t>BBs</a:t>
            </a:r>
            <a:r>
              <a:rPr lang="cs-CZ" dirty="0"/>
              <a:t>), rozdíl silných iontů (</a:t>
            </a:r>
            <a:r>
              <a:rPr lang="cs-CZ" dirty="0" err="1"/>
              <a:t>Strong</a:t>
            </a:r>
            <a:r>
              <a:rPr lang="cs-CZ" dirty="0"/>
              <a:t> Ion </a:t>
            </a:r>
            <a:r>
              <a:rPr lang="cs-CZ" dirty="0" err="1"/>
              <a:t>Difference</a:t>
            </a:r>
            <a:r>
              <a:rPr lang="cs-CZ" dirty="0"/>
              <a:t> SID), aniontová mezera (Anion Gap AG).</a:t>
            </a:r>
          </a:p>
        </p:txBody>
      </p:sp>
    </p:spTree>
    <p:extLst>
      <p:ext uri="{BB962C8B-B14F-4D97-AF65-F5344CB8AC3E}">
        <p14:creationId xmlns:p14="http://schemas.microsoft.com/office/powerpoint/2010/main" val="393901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parametry ABR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2295" y="1171074"/>
            <a:ext cx="12304295" cy="568692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Aktuální hydrogenuhličitany</a:t>
            </a:r>
            <a:r>
              <a:rPr lang="cs-CZ" dirty="0"/>
              <a:t> vyjadřují koncentraci HCO</a:t>
            </a:r>
            <a:r>
              <a:rPr lang="cs-CZ" baseline="-25000" dirty="0"/>
              <a:t>3</a:t>
            </a:r>
            <a:r>
              <a:rPr lang="cs-CZ" baseline="30000" dirty="0"/>
              <a:t>- </a:t>
            </a:r>
            <a:r>
              <a:rPr lang="cs-CZ" dirty="0"/>
              <a:t>v litru krve nasycené kyslíkem za aktuálních podmínek (pCO</a:t>
            </a:r>
            <a:r>
              <a:rPr lang="cs-CZ" baseline="-25000" dirty="0"/>
              <a:t>2</a:t>
            </a:r>
            <a:r>
              <a:rPr lang="cs-CZ" dirty="0"/>
              <a:t> a teplota pacienta).</a:t>
            </a:r>
          </a:p>
          <a:p>
            <a:r>
              <a:rPr lang="cs-CZ" b="1" dirty="0"/>
              <a:t>Standardní hydrogenuhličitany</a:t>
            </a:r>
            <a:r>
              <a:rPr lang="cs-CZ" dirty="0"/>
              <a:t> vyjadřují koncentraci HCO</a:t>
            </a:r>
            <a:r>
              <a:rPr lang="cs-CZ" baseline="-25000" dirty="0"/>
              <a:t>3</a:t>
            </a:r>
            <a:r>
              <a:rPr lang="cs-CZ" baseline="30000" dirty="0"/>
              <a:t>- </a:t>
            </a:r>
            <a:r>
              <a:rPr lang="cs-CZ" dirty="0"/>
              <a:t>v litru krve nasycené kyslíkem při teplotě 37°C a pCO</a:t>
            </a:r>
            <a:r>
              <a:rPr lang="cs-CZ" baseline="-25000" dirty="0"/>
              <a:t>2 </a:t>
            </a:r>
            <a:r>
              <a:rPr lang="cs-CZ" dirty="0"/>
              <a:t>5,33 </a:t>
            </a:r>
            <a:r>
              <a:rPr lang="cs-CZ" dirty="0" err="1"/>
              <a:t>kPa</a:t>
            </a:r>
            <a:r>
              <a:rPr lang="cs-CZ" dirty="0"/>
              <a:t>.</a:t>
            </a:r>
          </a:p>
          <a:p>
            <a:r>
              <a:rPr lang="cs-CZ" b="1" dirty="0"/>
              <a:t>Saturace </a:t>
            </a:r>
            <a:r>
              <a:rPr lang="cs-CZ" b="1" dirty="0" err="1"/>
              <a:t>Hb</a:t>
            </a:r>
            <a:r>
              <a:rPr lang="cs-CZ" b="1" dirty="0"/>
              <a:t> kyslíkem</a:t>
            </a:r>
            <a:r>
              <a:rPr lang="cs-CZ" dirty="0"/>
              <a:t> vyjadřuje podíl oxyhemoglobinu a efektivního hemoglobinu (</a:t>
            </a:r>
            <a:r>
              <a:rPr lang="cs-CZ" dirty="0" err="1"/>
              <a:t>Hb</a:t>
            </a:r>
            <a:r>
              <a:rPr lang="cs-CZ" dirty="0"/>
              <a:t> který se zúčastňuje přenosu kyslíku).</a:t>
            </a:r>
          </a:p>
          <a:p>
            <a:r>
              <a:rPr lang="cs-CZ" b="1" dirty="0"/>
              <a:t>Base </a:t>
            </a:r>
            <a:r>
              <a:rPr lang="cs-CZ" b="1" dirty="0" err="1"/>
              <a:t>Excess</a:t>
            </a:r>
            <a:r>
              <a:rPr lang="cs-CZ" dirty="0"/>
              <a:t> vyjadřuje množství bází, které je potřeba ubrat nebo přidat k jednomu litru krve, aby se pH vrátilo k hodnotě 7,4.</a:t>
            </a:r>
          </a:p>
          <a:p>
            <a:r>
              <a:rPr lang="cs-CZ" b="1" dirty="0" err="1"/>
              <a:t>Buffer</a:t>
            </a:r>
            <a:r>
              <a:rPr lang="cs-CZ" b="1" dirty="0"/>
              <a:t> Base</a:t>
            </a:r>
            <a:r>
              <a:rPr lang="cs-CZ" dirty="0"/>
              <a:t> je celkové množství nárazníkových bází v jednom litru krve při aktuálním pH, pCO</a:t>
            </a:r>
            <a:r>
              <a:rPr lang="cs-CZ" baseline="-25000" dirty="0"/>
              <a:t>2 </a:t>
            </a:r>
            <a:r>
              <a:rPr lang="cs-CZ" dirty="0"/>
              <a:t>a koncentraci </a:t>
            </a:r>
            <a:r>
              <a:rPr lang="cs-CZ" dirty="0" err="1"/>
              <a:t>Hb</a:t>
            </a:r>
            <a:r>
              <a:rPr lang="cs-CZ" dirty="0"/>
              <a:t>.</a:t>
            </a:r>
          </a:p>
          <a:p>
            <a:r>
              <a:rPr lang="cs-CZ" b="1" dirty="0"/>
              <a:t>Anion Gap</a:t>
            </a:r>
            <a:r>
              <a:rPr lang="cs-CZ" dirty="0"/>
              <a:t> vyjadřuje koncentraci všech běžně nestanovovaných aniontů v plazmě a používá se k diferenciální diagnostice MAC. Popisuje tedy odchylky v koncentraci </a:t>
            </a:r>
            <a:r>
              <a:rPr lang="cs-CZ" dirty="0" err="1"/>
              <a:t>ketokyselin</a:t>
            </a:r>
            <a:r>
              <a:rPr lang="cs-CZ" dirty="0"/>
              <a:t>, laktátu, fosfátů, síranů.</a:t>
            </a:r>
          </a:p>
          <a:p>
            <a:r>
              <a:rPr lang="cs-CZ" dirty="0"/>
              <a:t>Zvýšené hodnoty:</a:t>
            </a:r>
          </a:p>
          <a:p>
            <a:r>
              <a:rPr lang="cs-CZ" dirty="0"/>
              <a:t>-       snížená koncentrace měřených kationů a zvýšená koncentrace neměřených aniontů</a:t>
            </a:r>
          </a:p>
          <a:p>
            <a:r>
              <a:rPr lang="cs-CZ" dirty="0"/>
              <a:t>Snížené hodnoty:</a:t>
            </a:r>
          </a:p>
          <a:p>
            <a:r>
              <a:rPr lang="cs-CZ" dirty="0"/>
              <a:t>-       zvýšená koncentrace měřených kationů a snížená koncentrace neměřených aniontů</a:t>
            </a:r>
          </a:p>
          <a:p>
            <a:r>
              <a:rPr lang="cs-CZ" b="1" dirty="0" err="1"/>
              <a:t>Strong</a:t>
            </a:r>
            <a:r>
              <a:rPr lang="cs-CZ" b="1" dirty="0"/>
              <a:t> Ion Diference</a:t>
            </a:r>
            <a:r>
              <a:rPr lang="cs-CZ" dirty="0"/>
              <a:t> udává součet aniontů slabých kyselin 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, proteinů, reziduálních aniontů); je dán rozdílem koncentrací iontů silných kyselin a silných bází.</a:t>
            </a:r>
          </a:p>
        </p:txBody>
      </p:sp>
    </p:spTree>
    <p:extLst>
      <p:ext uri="{BB962C8B-B14F-4D97-AF65-F5344CB8AC3E}">
        <p14:creationId xmlns:p14="http://schemas.microsoft.com/office/powerpoint/2010/main" val="136748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8077"/>
            <a:ext cx="912546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Jaký je rozdíl mezi acidózou a alkalózou?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232" y="1481749"/>
            <a:ext cx="8948615" cy="497376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Acidóza</a:t>
            </a:r>
            <a:r>
              <a:rPr lang="cs-CZ" dirty="0"/>
              <a:t> označuje klinický stav, kdy je  pH arteriální krve &lt; 7,36 (</a:t>
            </a:r>
            <a:r>
              <a:rPr lang="cs-CZ" dirty="0" err="1"/>
              <a:t>acidémie</a:t>
            </a:r>
            <a:r>
              <a:rPr lang="cs-CZ" dirty="0"/>
              <a:t>); dochází k hromadění kyselých nebo ztrátě alkalických metabolitů.</a:t>
            </a:r>
          </a:p>
          <a:p>
            <a:r>
              <a:rPr lang="cs-CZ" dirty="0"/>
              <a:t> </a:t>
            </a:r>
            <a:r>
              <a:rPr lang="cs-CZ" b="1" dirty="0"/>
              <a:t>Alkalóza</a:t>
            </a:r>
            <a:r>
              <a:rPr lang="cs-CZ" dirty="0"/>
              <a:t> označuje klinický stav, kdy je  pH arteriální krve &gt; 7,44 (</a:t>
            </a:r>
            <a:r>
              <a:rPr lang="cs-CZ" dirty="0" err="1"/>
              <a:t>alkalémie</a:t>
            </a:r>
            <a:r>
              <a:rPr lang="cs-CZ" dirty="0"/>
              <a:t>); znamená ztrátu kyselých nebo nahromadění alkalických metabolitů.</a:t>
            </a:r>
          </a:p>
          <a:p>
            <a:r>
              <a:rPr lang="cs-CZ" dirty="0"/>
              <a:t>Acidóza i alkalóza může vznikat z respiračních i metabolických příčin. Kombinací těchto extrémních stavů rozeznáváme čtyři typy jednoduchých poruch ABR: </a:t>
            </a:r>
          </a:p>
          <a:p>
            <a:pPr lvl="1"/>
            <a:r>
              <a:rPr lang="cs-CZ" dirty="0"/>
              <a:t>respirační acidózu (RAC), </a:t>
            </a:r>
          </a:p>
          <a:p>
            <a:pPr lvl="1"/>
            <a:r>
              <a:rPr lang="cs-CZ" dirty="0"/>
              <a:t>respirační alkalózu (RAL), </a:t>
            </a:r>
          </a:p>
          <a:p>
            <a:pPr lvl="1"/>
            <a:r>
              <a:rPr lang="cs-CZ" dirty="0"/>
              <a:t>metabolickou acidózu (MAC) a </a:t>
            </a:r>
          </a:p>
          <a:p>
            <a:pPr lvl="1"/>
            <a:r>
              <a:rPr lang="cs-CZ" dirty="0"/>
              <a:t>metabolickou alkalózu (MAL). </a:t>
            </a:r>
          </a:p>
          <a:p>
            <a:r>
              <a:rPr lang="cs-CZ" dirty="0"/>
              <a:t>Při současném výskytu dvou nebo více jednoduchých poruch ABR vznikají kombinované poruchy.</a:t>
            </a:r>
          </a:p>
          <a:p>
            <a:endParaRPr lang="cs-CZ" dirty="0"/>
          </a:p>
          <a:p>
            <a:r>
              <a:rPr lang="cs-CZ" dirty="0"/>
              <a:t>K </a:t>
            </a:r>
            <a:r>
              <a:rPr lang="cs-CZ" b="1" dirty="0"/>
              <a:t>fyziologickým změnám</a:t>
            </a:r>
            <a:r>
              <a:rPr lang="cs-CZ" dirty="0"/>
              <a:t> parametrů ABR dochází v těhotenství: těhotná žena </a:t>
            </a:r>
            <a:r>
              <a:rPr lang="cs-CZ" dirty="0" err="1"/>
              <a:t>hyperventiluje</a:t>
            </a:r>
            <a:r>
              <a:rPr lang="cs-CZ" dirty="0"/>
              <a:t>, čímž dochází ke snížení pCO</a:t>
            </a:r>
            <a:r>
              <a:rPr lang="cs-CZ" baseline="-25000" dirty="0"/>
              <a:t>2</a:t>
            </a:r>
            <a:r>
              <a:rPr lang="cs-CZ" dirty="0"/>
              <a:t> a respirační alkalóze, která je kompenzovaná metabolickou acidózou snížením koncentrace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i </a:t>
            </a:r>
            <a:r>
              <a:rPr lang="cs-CZ" dirty="0" err="1"/>
              <a:t>BBs</a:t>
            </a:r>
            <a:r>
              <a:rPr lang="cs-CZ" dirty="0"/>
              <a:t> (viz kap. 8.3) v plazmě.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042" y="75197"/>
            <a:ext cx="2628900" cy="1743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84" y="3581589"/>
            <a:ext cx="2619375" cy="1743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84" y="5392754"/>
            <a:ext cx="2689958" cy="14573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653" y="1913299"/>
            <a:ext cx="2718289" cy="16002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011" y="5745580"/>
            <a:ext cx="1271337" cy="11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příčiny respirační a metabolické acidózy a alkalózy?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601" y="1825625"/>
            <a:ext cx="11879384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Respirační poruchy</a:t>
            </a:r>
            <a:r>
              <a:rPr lang="cs-CZ" dirty="0"/>
              <a:t> přímo souvisejí s funkcí plic a vedou ke </a:t>
            </a:r>
            <a:r>
              <a:rPr lang="cs-CZ" b="1" dirty="0"/>
              <a:t>změně pH v důsledku změny pCO</a:t>
            </a:r>
            <a:r>
              <a:rPr lang="cs-CZ" b="1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Primárně jsou respirační poruchy kompenzovány činností ledvin. Cílem kompenzace je vrátit pH krve na fyziologickou hodnotu.</a:t>
            </a:r>
          </a:p>
          <a:p>
            <a:endParaRPr lang="cs-CZ" dirty="0"/>
          </a:p>
          <a:p>
            <a:r>
              <a:rPr lang="cs-CZ" b="1" dirty="0"/>
              <a:t>Metabolické poruchy</a:t>
            </a:r>
            <a:r>
              <a:rPr lang="cs-CZ" dirty="0"/>
              <a:t> se vyznačují </a:t>
            </a:r>
          </a:p>
          <a:p>
            <a:pPr lvl="1"/>
            <a:r>
              <a:rPr lang="cs-CZ" dirty="0"/>
              <a:t>bud' nadměrnou produkcí vodíkových iontů, nebo </a:t>
            </a:r>
          </a:p>
          <a:p>
            <a:pPr lvl="1"/>
            <a:r>
              <a:rPr lang="cs-CZ" dirty="0"/>
              <a:t>sníženou schopností vylučovat je z těla a vedou ke </a:t>
            </a:r>
            <a:r>
              <a:rPr lang="cs-CZ" b="1" dirty="0"/>
              <a:t>změně pH v důsledku změny koncentrace 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. </a:t>
            </a:r>
          </a:p>
          <a:p>
            <a:r>
              <a:rPr lang="cs-CZ" dirty="0"/>
              <a:t>Primárně metabolické poruchy jsou kompenzovány respiračně.</a:t>
            </a:r>
          </a:p>
        </p:txBody>
      </p:sp>
    </p:spTree>
    <p:extLst>
      <p:ext uri="{BB962C8B-B14F-4D97-AF65-F5344CB8AC3E}">
        <p14:creationId xmlns:p14="http://schemas.microsoft.com/office/powerpoint/2010/main" val="13534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Rovnováha mezi </a:t>
            </a:r>
            <a:r>
              <a:rPr lang="cs-CZ" b="1" dirty="0"/>
              <a:t>tvorbou</a:t>
            </a:r>
            <a:r>
              <a:rPr lang="cs-CZ" dirty="0"/>
              <a:t> a </a:t>
            </a:r>
            <a:r>
              <a:rPr lang="cs-CZ" b="1" dirty="0"/>
              <a:t>vylučováním</a:t>
            </a:r>
            <a:r>
              <a:rPr lang="cs-CZ" dirty="0"/>
              <a:t> </a:t>
            </a:r>
            <a:r>
              <a:rPr lang="cs-CZ" b="1" dirty="0"/>
              <a:t>kyselin</a:t>
            </a:r>
            <a:r>
              <a:rPr lang="cs-CZ" dirty="0"/>
              <a:t> a </a:t>
            </a:r>
            <a:r>
              <a:rPr lang="cs-CZ" b="1" dirty="0"/>
              <a:t>zásad,</a:t>
            </a:r>
            <a:r>
              <a:rPr lang="cs-CZ" dirty="0"/>
              <a:t> tedy stálá hodnota </a:t>
            </a:r>
            <a:r>
              <a:rPr lang="cs-CZ" b="1" dirty="0"/>
              <a:t>pH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 err="1"/>
              <a:t>pufračními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nárazníkovými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/>
              <a:t>homeostázy-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/>
              <a:t>intracelulárně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/>
              <a:t>extracelulárně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acidóza, respirační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48639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Respirační acidóza</a:t>
            </a:r>
            <a:r>
              <a:rPr lang="cs-CZ" dirty="0"/>
              <a:t> je způsobena </a:t>
            </a:r>
          </a:p>
          <a:p>
            <a:r>
              <a:rPr lang="cs-CZ" dirty="0"/>
              <a:t>hromaděním CO</a:t>
            </a:r>
            <a:r>
              <a:rPr lang="cs-CZ" baseline="-25000" dirty="0"/>
              <a:t>2</a:t>
            </a:r>
            <a:r>
              <a:rPr lang="cs-CZ" dirty="0"/>
              <a:t> v krvi (</a:t>
            </a:r>
            <a:r>
              <a:rPr lang="cs-CZ" dirty="0" err="1"/>
              <a:t>hyperkapnie</a:t>
            </a:r>
            <a:r>
              <a:rPr lang="cs-CZ" dirty="0"/>
              <a:t>) poklesem alveolární ventilace – dochází k nerovnováze mezi produkcí CO</a:t>
            </a:r>
            <a:r>
              <a:rPr lang="cs-CZ" baseline="-25000" dirty="0"/>
              <a:t>2</a:t>
            </a:r>
            <a:r>
              <a:rPr lang="cs-CZ" dirty="0"/>
              <a:t> v tkáních a jeho nedostatečným vylučováním plícemi. </a:t>
            </a:r>
          </a:p>
          <a:p>
            <a:r>
              <a:rPr lang="cs-CZ" dirty="0"/>
              <a:t>příčinou mohou být například nemoci dýchacích cest (astma), plicní onemocnění (zánět, edém) nebo zranění hrudníku. </a:t>
            </a:r>
          </a:p>
          <a:p>
            <a:r>
              <a:rPr lang="cs-CZ" dirty="0"/>
              <a:t>RAC může mít akutní nebo chronický průběh, u kterého dochází k úpravě pH na normální hodnoty renální kompenzací a pacient se postupně adaptuje na vyšší pCO</a:t>
            </a:r>
            <a:r>
              <a:rPr lang="cs-CZ" baseline="-25000" dirty="0"/>
              <a:t>2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Primární příčinou </a:t>
            </a:r>
            <a:r>
              <a:rPr lang="cs-CZ" b="1" dirty="0"/>
              <a:t>respirační alkalózy</a:t>
            </a:r>
            <a:r>
              <a:rPr lang="cs-CZ" dirty="0"/>
              <a:t> je </a:t>
            </a:r>
          </a:p>
          <a:p>
            <a:r>
              <a:rPr lang="cs-CZ" dirty="0"/>
              <a:t>převládající vylučování CO</a:t>
            </a:r>
            <a:r>
              <a:rPr lang="cs-CZ" baseline="-25000" dirty="0"/>
              <a:t>2 </a:t>
            </a:r>
            <a:r>
              <a:rPr lang="cs-CZ" dirty="0"/>
              <a:t>nad jeho produkcí v tkáních, kde je množství vznikajícího CO</a:t>
            </a:r>
            <a:r>
              <a:rPr lang="cs-CZ" baseline="-25000" dirty="0"/>
              <a:t>2</a:t>
            </a:r>
            <a:r>
              <a:rPr lang="cs-CZ" dirty="0"/>
              <a:t> relativně konstantní a RAL je proto </a:t>
            </a:r>
          </a:p>
          <a:p>
            <a:r>
              <a:rPr lang="cs-CZ" dirty="0"/>
              <a:t>hyperventilací plic (zrychleným dýcháním). Hyperventilace vede k poklesu koncentrace CO</a:t>
            </a:r>
            <a:r>
              <a:rPr lang="cs-CZ" baseline="-25000" dirty="0"/>
              <a:t>2 </a:t>
            </a:r>
            <a:r>
              <a:rPr lang="cs-CZ" dirty="0"/>
              <a:t>v krvi (</a:t>
            </a:r>
            <a:r>
              <a:rPr lang="cs-CZ" dirty="0" err="1"/>
              <a:t>hypokapnii</a:t>
            </a:r>
            <a:r>
              <a:rPr lang="cs-CZ" dirty="0"/>
              <a:t>) a může být způsobena například </a:t>
            </a:r>
          </a:p>
          <a:p>
            <a:r>
              <a:rPr lang="cs-CZ" dirty="0"/>
              <a:t>centrální stimulací dechového centra (při strachu, bolesti, horečce, cévní mozkové příhodě, mozkových nádorech) nebo</a:t>
            </a:r>
          </a:p>
          <a:p>
            <a:r>
              <a:rPr lang="cs-CZ" dirty="0"/>
              <a:t> toxickým drážděním dechového centra v </a:t>
            </a:r>
            <a:r>
              <a:rPr lang="cs-CZ" dirty="0" err="1"/>
              <a:t>ranných</a:t>
            </a:r>
            <a:r>
              <a:rPr lang="cs-CZ" dirty="0"/>
              <a:t> stadiích při předávkování aspirinem. </a:t>
            </a:r>
          </a:p>
          <a:p>
            <a:r>
              <a:rPr lang="cs-CZ" dirty="0"/>
              <a:t>poruchou v udržování hladiny CO</a:t>
            </a:r>
            <a:r>
              <a:rPr lang="cs-CZ" baseline="-25000" dirty="0"/>
              <a:t>2</a:t>
            </a:r>
            <a:r>
              <a:rPr lang="cs-CZ" dirty="0"/>
              <a:t> trpí také často pacienti připojení na mechanické ventilátory plic.</a:t>
            </a:r>
          </a:p>
        </p:txBody>
      </p:sp>
    </p:spTree>
    <p:extLst>
      <p:ext uri="{BB962C8B-B14F-4D97-AF65-F5344CB8AC3E}">
        <p14:creationId xmlns:p14="http://schemas.microsoft.com/office/powerpoint/2010/main" val="42130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Metabolická acidóza, metabolická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421" y="1507958"/>
            <a:ext cx="12031579" cy="5350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Metabolická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 je způsobena </a:t>
            </a:r>
          </a:p>
          <a:p>
            <a:r>
              <a:rPr lang="cs-CZ" dirty="0"/>
              <a:t>nahromaděním netěkavých kyselin nebo ztrátou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z extracelulární tekutiny. </a:t>
            </a:r>
          </a:p>
          <a:p>
            <a:r>
              <a:rPr lang="cs-CZ" dirty="0"/>
              <a:t>klinicky nejčastější porucha ABR, která se vyznačuje nízkým pH v krvi a sníženou koncentrací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Podle příčiny můžeme MAC klasifikovat jako: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ketoacidóza</a:t>
            </a:r>
            <a:r>
              <a:rPr lang="cs-CZ" dirty="0"/>
              <a:t> - nadměrná produkce H</a:t>
            </a:r>
            <a:r>
              <a:rPr lang="cs-CZ" baseline="30000" dirty="0"/>
              <a:t>+</a:t>
            </a:r>
            <a:r>
              <a:rPr lang="cs-CZ" dirty="0"/>
              <a:t> (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acetoctové</a:t>
            </a:r>
            <a:r>
              <a:rPr lang="cs-CZ" dirty="0"/>
              <a:t>, </a:t>
            </a:r>
            <a:r>
              <a:rPr lang="cs-CZ" dirty="0" err="1"/>
              <a:t>kys</a:t>
            </a:r>
            <a:r>
              <a:rPr lang="cs-CZ" dirty="0"/>
              <a:t>. β-</a:t>
            </a:r>
            <a:r>
              <a:rPr lang="cs-CZ" dirty="0" err="1"/>
              <a:t>hydroxymáselné</a:t>
            </a:r>
            <a:r>
              <a:rPr lang="cs-CZ" dirty="0"/>
              <a:t>, </a:t>
            </a:r>
            <a:r>
              <a:rPr lang="cs-CZ" dirty="0" err="1"/>
              <a:t>kys</a:t>
            </a:r>
            <a:r>
              <a:rPr lang="cs-CZ" dirty="0"/>
              <a:t>. mléčné) při dekompenzaci diabetu, při hladovění, alkoholismu</a:t>
            </a:r>
          </a:p>
          <a:p>
            <a:r>
              <a:rPr lang="cs-CZ" b="1" dirty="0"/>
              <a:t>laktátová acidóza</a:t>
            </a:r>
            <a:r>
              <a:rPr lang="cs-CZ" dirty="0"/>
              <a:t> - hromadění kyseliny mléčné (při nedostatečné </a:t>
            </a:r>
            <a:r>
              <a:rPr lang="cs-CZ" dirty="0" err="1"/>
              <a:t>oxygenaci</a:t>
            </a:r>
            <a:r>
              <a:rPr lang="cs-CZ" dirty="0"/>
              <a:t> krve, poruše </a:t>
            </a:r>
            <a:r>
              <a:rPr lang="cs-CZ" dirty="0" err="1"/>
              <a:t>perfuze</a:t>
            </a:r>
            <a:r>
              <a:rPr lang="cs-CZ" dirty="0"/>
              <a:t> tkání; fyziologicky při anaerobní fyzické zátěži)</a:t>
            </a:r>
          </a:p>
          <a:p>
            <a:r>
              <a:rPr lang="cs-CZ" dirty="0"/>
              <a:t>normální anion gap (</a:t>
            </a:r>
            <a:r>
              <a:rPr lang="cs-CZ" dirty="0" err="1"/>
              <a:t>hyperchlorémie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renální tubulární acidóza - zvýšené ztráty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dirty="0"/>
          </a:p>
          <a:p>
            <a:pPr lvl="1"/>
            <a:r>
              <a:rPr lang="cs-CZ" dirty="0"/>
              <a:t>acidóza při zvýšené ztrátě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ze střeva (při těžkých průjmech).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Nejčastější příčinou </a:t>
            </a:r>
            <a:r>
              <a:rPr lang="cs-CZ" b="1" dirty="0"/>
              <a:t>metabolické </a:t>
            </a:r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 je ztráta kyselin (</a:t>
            </a:r>
            <a:r>
              <a:rPr lang="cs-CZ" dirty="0" err="1"/>
              <a:t>HCl</a:t>
            </a:r>
            <a:r>
              <a:rPr lang="cs-CZ" dirty="0"/>
              <a:t>) při </a:t>
            </a:r>
          </a:p>
          <a:p>
            <a:pPr marL="457200" lvl="1" indent="0">
              <a:buNone/>
            </a:pPr>
            <a:r>
              <a:rPr lang="cs-CZ" dirty="0"/>
              <a:t>zvracení nebo  zvýšený příjem hydrogenuhličitanů (infuze, některé složky potravy).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310" y="4744482"/>
            <a:ext cx="2821656" cy="21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Acidobazická rovnováha</a:t>
            </a:r>
          </a:p>
        </p:txBody>
      </p:sp>
      <p:pic>
        <p:nvPicPr>
          <p:cNvPr id="5122" name="Picture 2" descr="Poruchy AB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68" y="1504088"/>
            <a:ext cx="9176084" cy="49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Popište příčiny MAC, MAL, RAC, RAL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MAC………………………………………………………………………………….</a:t>
            </a:r>
          </a:p>
          <a:p>
            <a:r>
              <a:rPr lang="cs-CZ" dirty="0"/>
              <a:t>MAL………………………………………………………………………………….</a:t>
            </a:r>
          </a:p>
          <a:p>
            <a:r>
              <a:rPr lang="cs-CZ" dirty="0"/>
              <a:t>RAC…………………………………………………………………………………..</a:t>
            </a:r>
          </a:p>
          <a:p>
            <a:r>
              <a:rPr lang="cs-CZ" dirty="0"/>
              <a:t>RAL……………………………………………………………………………………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23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Proč má krev stálou tendenci k okyselování?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462" y="1155032"/>
            <a:ext cx="11119338" cy="564435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Produkce </a:t>
            </a:r>
            <a:r>
              <a:rPr lang="cs-CZ" b="1" dirty="0"/>
              <a:t>kationtu H</a:t>
            </a:r>
            <a:r>
              <a:rPr lang="cs-CZ" b="1" baseline="30000" dirty="0"/>
              <a:t>+</a:t>
            </a:r>
            <a:r>
              <a:rPr lang="cs-CZ" baseline="30000" dirty="0"/>
              <a:t> </a:t>
            </a:r>
            <a:r>
              <a:rPr lang="cs-CZ" dirty="0"/>
              <a:t>(přesněji 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/>
              <a:t>+</a:t>
            </a:r>
            <a:r>
              <a:rPr lang="cs-CZ" dirty="0"/>
              <a:t>) v organismu</a:t>
            </a:r>
          </a:p>
          <a:p>
            <a:r>
              <a:rPr lang="cs-CZ" dirty="0"/>
              <a:t>Vodíkové ionty vznikají metabolismem (katabolismem) jednotlivých biomolekul.  </a:t>
            </a:r>
          </a:p>
          <a:p>
            <a:r>
              <a:rPr lang="cs-CZ" dirty="0">
                <a:solidFill>
                  <a:srgbClr val="FF0000"/>
                </a:solidFill>
              </a:rPr>
              <a:t>Koncovým produktem katabolismu sacharidů </a:t>
            </a:r>
            <a:r>
              <a:rPr lang="cs-CZ" dirty="0"/>
              <a:t>je </a:t>
            </a:r>
            <a:r>
              <a:rPr lang="cs-CZ" b="1" dirty="0"/>
              <a:t>acetylkoenzym A</a:t>
            </a:r>
            <a:r>
              <a:rPr lang="cs-CZ" dirty="0"/>
              <a:t> (CH</a:t>
            </a:r>
            <a:r>
              <a:rPr lang="cs-CZ" baseline="-25000" dirty="0"/>
              <a:t>3</a:t>
            </a:r>
            <a:r>
              <a:rPr lang="cs-CZ" dirty="0"/>
              <a:t>CO-SCoA) a </a:t>
            </a:r>
            <a:r>
              <a:rPr lang="cs-CZ" b="1" dirty="0"/>
              <a:t>oxid uhličitý </a:t>
            </a:r>
            <a:r>
              <a:rPr lang="cs-CZ" dirty="0"/>
              <a:t>(CO</a:t>
            </a:r>
            <a:r>
              <a:rPr lang="cs-CZ" baseline="-25000" dirty="0"/>
              <a:t>2</a:t>
            </a:r>
            <a:r>
              <a:rPr lang="cs-CZ" dirty="0"/>
              <a:t>); 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Při odbourávání mastných kyselin </a:t>
            </a:r>
            <a:r>
              <a:rPr lang="cs-CZ" dirty="0"/>
              <a:t>vzniká </a:t>
            </a:r>
            <a:r>
              <a:rPr lang="cs-CZ" dirty="0" err="1"/>
              <a:t>acetylCoA</a:t>
            </a:r>
            <a:r>
              <a:rPr lang="cs-CZ" dirty="0"/>
              <a:t> a H</a:t>
            </a:r>
            <a:r>
              <a:rPr lang="cs-CZ" baseline="30000" dirty="0"/>
              <a:t>+</a:t>
            </a:r>
            <a:r>
              <a:rPr lang="cs-CZ" dirty="0"/>
              <a:t> v podobě NADH+H</a:t>
            </a:r>
            <a:r>
              <a:rPr lang="cs-CZ" baseline="30000" dirty="0"/>
              <a:t>+ </a:t>
            </a:r>
            <a:r>
              <a:rPr lang="cs-CZ" dirty="0"/>
              <a:t>či FADH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1"/>
            <a:r>
              <a:rPr lang="cs-CZ" sz="2500" dirty="0"/>
              <a:t>NADH a NADPH jsou koenzymy </a:t>
            </a:r>
            <a:r>
              <a:rPr lang="cs-CZ" sz="2500" i="1" dirty="0"/>
              <a:t>oxidačně-redukčních reakcí</a:t>
            </a:r>
            <a:r>
              <a:rPr lang="cs-CZ" sz="2500" dirty="0"/>
              <a:t> v buňce. Jsou to přenašeči atomů vodíku včetně elektronů. přesněji, jak NAD</a:t>
            </a:r>
            <a:r>
              <a:rPr lang="cs-CZ" sz="2500" baseline="30000" dirty="0"/>
              <a:t>+</a:t>
            </a:r>
            <a:r>
              <a:rPr lang="cs-CZ" sz="2500" dirty="0"/>
              <a:t>, tak i NADP</a:t>
            </a:r>
            <a:r>
              <a:rPr lang="cs-CZ" sz="2500" baseline="30000" dirty="0"/>
              <a:t>+</a:t>
            </a:r>
            <a:r>
              <a:rPr lang="cs-CZ" sz="2500" dirty="0"/>
              <a:t> akceptují</a:t>
            </a:r>
            <a:r>
              <a:rPr lang="cs-CZ" sz="2500" i="1" dirty="0"/>
              <a:t> </a:t>
            </a:r>
            <a:r>
              <a:rPr lang="cs-CZ" sz="2500" b="1" i="1" dirty="0"/>
              <a:t>hydridový anion H</a:t>
            </a:r>
            <a:r>
              <a:rPr lang="cs-CZ" sz="2500" b="1" i="1" baseline="30000" dirty="0"/>
              <a:t>−</a:t>
            </a:r>
            <a:r>
              <a:rPr lang="cs-CZ" sz="2500" dirty="0"/>
              <a:t>, přijímají </a:t>
            </a:r>
            <a:r>
              <a:rPr lang="cs-CZ" sz="2500" b="1" i="1" dirty="0"/>
              <a:t>dva elektrony</a:t>
            </a:r>
            <a:r>
              <a:rPr lang="cs-CZ" sz="2500" dirty="0"/>
              <a:t> a</a:t>
            </a:r>
            <a:r>
              <a:rPr lang="cs-CZ" sz="2500" b="1" dirty="0"/>
              <a:t> </a:t>
            </a:r>
            <a:r>
              <a:rPr lang="cs-CZ" sz="2500" b="1" i="1" dirty="0"/>
              <a:t>proton, </a:t>
            </a:r>
            <a:r>
              <a:rPr lang="cs-CZ" sz="2500" i="1" dirty="0"/>
              <a:t>FADH</a:t>
            </a:r>
            <a:r>
              <a:rPr lang="cs-CZ" sz="2500" dirty="0"/>
              <a:t> Redukovaná forma FADH</a:t>
            </a:r>
            <a:r>
              <a:rPr lang="cs-CZ" sz="2500" baseline="-25000" dirty="0"/>
              <a:t>2</a:t>
            </a:r>
            <a:r>
              <a:rPr lang="cs-CZ" sz="2500" dirty="0"/>
              <a:t> vzniká zejména v </a:t>
            </a:r>
            <a:r>
              <a:rPr lang="cs-CZ" sz="2500" dirty="0">
                <a:hlinkClick r:id="rId2" tooltip="Citrátový cyklus"/>
              </a:rPr>
              <a:t>Krebsově cyklu</a:t>
            </a:r>
            <a:r>
              <a:rPr lang="cs-CZ" sz="2500" dirty="0"/>
              <a:t> při </a:t>
            </a:r>
            <a:r>
              <a:rPr lang="cs-CZ" sz="2500" dirty="0">
                <a:hlinkClick r:id="rId3" tooltip="Dehydrogenace"/>
              </a:rPr>
              <a:t>dehydrogenaci</a:t>
            </a:r>
            <a:r>
              <a:rPr lang="cs-CZ" sz="2500" dirty="0"/>
              <a:t> </a:t>
            </a:r>
            <a:r>
              <a:rPr lang="cs-CZ" sz="2500" dirty="0" err="1">
                <a:hlinkClick r:id="rId4" tooltip="Sukcinát"/>
              </a:rPr>
              <a:t>sukcinátu</a:t>
            </a:r>
            <a:r>
              <a:rPr lang="cs-CZ" sz="2500" dirty="0"/>
              <a:t> na </a:t>
            </a:r>
            <a:r>
              <a:rPr lang="cs-CZ" sz="2500" dirty="0" err="1">
                <a:hlinkClick r:id="rId5" tooltip="Fumarát"/>
              </a:rPr>
              <a:t>fumarát</a:t>
            </a:r>
            <a:r>
              <a:rPr lang="cs-CZ" sz="2500" dirty="0"/>
              <a:t>. </a:t>
            </a:r>
          </a:p>
          <a:p>
            <a:pPr lvl="1"/>
            <a:r>
              <a:rPr lang="cs-CZ" dirty="0"/>
              <a:t>FADH</a:t>
            </a:r>
            <a:r>
              <a:rPr lang="cs-CZ" baseline="-25000" dirty="0"/>
              <a:t>2</a:t>
            </a:r>
            <a:r>
              <a:rPr lang="cs-CZ" dirty="0"/>
              <a:t> je schopen přenášet </a:t>
            </a:r>
            <a:r>
              <a:rPr lang="cs-CZ" dirty="0">
                <a:hlinkClick r:id="rId6" tooltip="Elektron"/>
              </a:rPr>
              <a:t>elektrony</a:t>
            </a:r>
            <a:r>
              <a:rPr lang="cs-CZ" dirty="0"/>
              <a:t> a </a:t>
            </a:r>
            <a:r>
              <a:rPr lang="cs-CZ" dirty="0">
                <a:hlinkClick r:id="rId7" tooltip="Vodík"/>
              </a:rPr>
              <a:t>vodíkové</a:t>
            </a:r>
            <a:r>
              <a:rPr lang="cs-CZ" dirty="0"/>
              <a:t> atomy z Krebsova cyklu do </a:t>
            </a:r>
            <a:r>
              <a:rPr lang="cs-CZ" dirty="0">
                <a:hlinkClick r:id="rId8" tooltip="Elektronový transportní řetězec"/>
              </a:rPr>
              <a:t>elektronového transportního řetězce</a:t>
            </a:r>
            <a:r>
              <a:rPr lang="cs-CZ" dirty="0"/>
              <a:t> (</a:t>
            </a:r>
            <a:r>
              <a:rPr lang="cs-CZ" dirty="0">
                <a:hlinkClick r:id="rId9" tooltip="Dýchací řetězec"/>
              </a:rPr>
              <a:t>dýchací řetězec</a:t>
            </a:r>
            <a:r>
              <a:rPr lang="cs-CZ" dirty="0"/>
              <a:t>), na jehož konci se uskutečňuje syntéza </a:t>
            </a:r>
            <a:r>
              <a:rPr lang="cs-CZ" dirty="0">
                <a:hlinkClick r:id="rId10" tooltip="Adenosintrifosfát"/>
              </a:rPr>
              <a:t>ATP</a:t>
            </a:r>
            <a:r>
              <a:rPr lang="cs-CZ" dirty="0"/>
              <a:t>.</a:t>
            </a:r>
            <a:r>
              <a:rPr lang="cs-CZ" baseline="30000" dirty="0">
                <a:hlinkClick r:id="rId11"/>
              </a:rPr>
              <a:t>[2]</a:t>
            </a:r>
            <a:r>
              <a:rPr lang="cs-CZ" dirty="0"/>
              <a:t> Je tak důležitým nosičem </a:t>
            </a:r>
            <a:r>
              <a:rPr lang="cs-CZ" dirty="0">
                <a:hlinkClick r:id="rId6" tooltip="Elektron"/>
              </a:rPr>
              <a:t>elektronů</a:t>
            </a:r>
            <a:r>
              <a:rPr lang="cs-CZ" dirty="0"/>
              <a:t> v různých </a:t>
            </a:r>
            <a:r>
              <a:rPr lang="cs-CZ" dirty="0">
                <a:hlinkClick r:id="rId12" tooltip="Prokaryota"/>
              </a:rPr>
              <a:t>prokaryotických</a:t>
            </a:r>
            <a:r>
              <a:rPr lang="cs-CZ" dirty="0"/>
              <a:t> a </a:t>
            </a:r>
            <a:r>
              <a:rPr lang="cs-CZ" dirty="0">
                <a:hlinkClick r:id="rId13" tooltip="Eukaryota"/>
              </a:rPr>
              <a:t>eukaryotických</a:t>
            </a:r>
            <a:r>
              <a:rPr lang="cs-CZ" dirty="0"/>
              <a:t> </a:t>
            </a:r>
            <a:r>
              <a:rPr lang="cs-CZ" dirty="0">
                <a:hlinkClick r:id="rId14" tooltip="Metabolismus"/>
              </a:rPr>
              <a:t>metabolických</a:t>
            </a:r>
            <a:r>
              <a:rPr lang="cs-CZ" dirty="0"/>
              <a:t> procesech (oxidační </a:t>
            </a:r>
            <a:r>
              <a:rPr lang="cs-CZ" dirty="0">
                <a:hlinkClick r:id="rId15" tooltip="Fosforylace"/>
              </a:rPr>
              <a:t>fosforylace</a:t>
            </a:r>
            <a:r>
              <a:rPr lang="cs-CZ" dirty="0"/>
              <a:t>, </a:t>
            </a:r>
            <a:r>
              <a:rPr lang="el-GR" dirty="0"/>
              <a:t>β </a:t>
            </a:r>
            <a:r>
              <a:rPr lang="cs-CZ" dirty="0"/>
              <a:t>oxidace </a:t>
            </a:r>
            <a:r>
              <a:rPr lang="cs-CZ" dirty="0">
                <a:hlinkClick r:id="rId16" tooltip="Mastná kyselina"/>
              </a:rPr>
              <a:t>mastných kyselin</a:t>
            </a:r>
            <a:r>
              <a:rPr lang="cs-CZ" dirty="0"/>
              <a:t> a další redoxní reakce). Na rozdíl od </a:t>
            </a:r>
            <a:r>
              <a:rPr lang="cs-CZ" dirty="0">
                <a:hlinkClick r:id="rId17" tooltip="Nikotinamidadenindinukleotid"/>
              </a:rPr>
              <a:t>NAD+</a:t>
            </a:r>
            <a:r>
              <a:rPr lang="cs-CZ" dirty="0"/>
              <a:t> může FAD přenášet jednotlivé elektrony. </a:t>
            </a:r>
            <a:r>
              <a:rPr lang="cs-CZ" dirty="0">
                <a:hlinkClick r:id="rId18" tooltip="Oxidoreduktáza"/>
              </a:rPr>
              <a:t>Oxidoreduktázy</a:t>
            </a:r>
            <a:r>
              <a:rPr lang="cs-CZ" dirty="0"/>
              <a:t> tak mohou aktivovat molekulární kyslík pomocí FAD.</a:t>
            </a:r>
            <a:endParaRPr lang="cs-CZ" sz="170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Proteiny (aminokyseliny) jsou </a:t>
            </a:r>
            <a:r>
              <a:rPr lang="cs-CZ" dirty="0" err="1">
                <a:solidFill>
                  <a:srgbClr val="FF0000"/>
                </a:solidFill>
              </a:rPr>
              <a:t>katabolisovány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na močovinu a rovněž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Vzniklý CO</a:t>
            </a:r>
            <a:r>
              <a:rPr lang="cs-CZ" baseline="-25000" dirty="0"/>
              <a:t>2</a:t>
            </a:r>
            <a:r>
              <a:rPr lang="cs-CZ" dirty="0"/>
              <a:t> tvoří s vodou kyselinu uhličitou (H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), která disociuje na </a:t>
            </a:r>
            <a:r>
              <a:rPr lang="cs-CZ" b="1" dirty="0"/>
              <a:t>hydrogenuhličitan</a:t>
            </a:r>
            <a:r>
              <a:rPr lang="cs-CZ" dirty="0"/>
              <a:t> 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 a </a:t>
            </a:r>
            <a:r>
              <a:rPr lang="cs-CZ" b="1" dirty="0"/>
              <a:t>kation H</a:t>
            </a:r>
            <a:r>
              <a:rPr lang="cs-CZ" b="1" baseline="30000" dirty="0"/>
              <a:t>+</a:t>
            </a:r>
            <a:r>
              <a:rPr lang="cs-CZ" dirty="0"/>
              <a:t>/</a:t>
            </a:r>
            <a:r>
              <a:rPr lang="cs-CZ" b="1" dirty="0"/>
              <a:t>H</a:t>
            </a:r>
            <a:r>
              <a:rPr lang="cs-CZ" b="1" baseline="-25000" dirty="0"/>
              <a:t>3</a:t>
            </a:r>
            <a:r>
              <a:rPr lang="cs-CZ" b="1" dirty="0"/>
              <a:t>O</a:t>
            </a:r>
            <a:r>
              <a:rPr lang="cs-CZ" b="1" baseline="30000" dirty="0"/>
              <a:t>+</a:t>
            </a:r>
            <a:r>
              <a:rPr lang="cs-CZ" dirty="0"/>
              <a:t>.</a:t>
            </a:r>
          </a:p>
          <a:p>
            <a:r>
              <a:rPr lang="cs-CZ" dirty="0"/>
              <a:t>Katabolismem proteinů obsahujících síru vzniká </a:t>
            </a:r>
            <a:r>
              <a:rPr lang="cs-CZ" b="1" dirty="0"/>
              <a:t>kyselina sírová</a:t>
            </a:r>
            <a:r>
              <a:rPr lang="cs-CZ" dirty="0"/>
              <a:t>, </a:t>
            </a:r>
          </a:p>
          <a:p>
            <a:pPr lvl="0"/>
            <a:r>
              <a:rPr lang="cs-CZ" dirty="0"/>
              <a:t>fosfolipidů </a:t>
            </a:r>
            <a:r>
              <a:rPr lang="cs-CZ" b="1" dirty="0"/>
              <a:t>kyselina fosforečná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anaerobní glykolýzou se tvoří </a:t>
            </a:r>
            <a:r>
              <a:rPr lang="cs-CZ" b="1" dirty="0"/>
              <a:t>kyselina mléčná (laktát).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Formula Kimia Urea Foto Stok - Unduh Gambar Sekarang - Belajar - Kegiatan,  Desain - Subjek, Formula kimia - i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57" y="4721932"/>
            <a:ext cx="143588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2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2"/>
          <a:ext cx="12192000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6554">
                  <a:extLst>
                    <a:ext uri="{9D8B030D-6E8A-4147-A177-3AD203B41FA5}">
                      <a16:colId xmlns:a16="http://schemas.microsoft.com/office/drawing/2014/main" val="2278298420"/>
                    </a:ext>
                  </a:extLst>
                </a:gridCol>
                <a:gridCol w="6225446">
                  <a:extLst>
                    <a:ext uri="{9D8B030D-6E8A-4147-A177-3AD203B41FA5}">
                      <a16:colId xmlns:a16="http://schemas.microsoft.com/office/drawing/2014/main" val="1799019274"/>
                    </a:ext>
                  </a:extLst>
                </a:gridCol>
              </a:tblGrid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parametr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interval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47203456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pH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7,36 -7,44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36764405"/>
                  </a:ext>
                </a:extLst>
              </a:tr>
              <a:tr h="144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pCO</a:t>
                      </a:r>
                      <a:r>
                        <a:rPr lang="cs-CZ" sz="2800" baseline="-25000">
                          <a:effectLst/>
                        </a:rPr>
                        <a:t>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M 4,8 – 6,4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Ž  4,4 – 5,7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882693284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pO</a:t>
                      </a:r>
                      <a:r>
                        <a:rPr lang="cs-CZ" sz="2800" baseline="-25000">
                          <a:effectLst/>
                        </a:rPr>
                        <a:t>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10,4 – 14,3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4063140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HCO</a:t>
                      </a:r>
                      <a:r>
                        <a:rPr lang="cs-CZ" sz="2800" baseline="-25000">
                          <a:effectLst/>
                        </a:rPr>
                        <a:t>3</a:t>
                      </a:r>
                      <a:r>
                        <a:rPr lang="cs-CZ" sz="2800" baseline="30000">
                          <a:effectLst/>
                        </a:rPr>
                        <a:t>-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22 – 26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311147412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BE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± 2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20747052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44 – 53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23880145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AG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14 – 18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44691413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Saturace Hb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94 – 99 %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1669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92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768" y="12449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Hormony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3158"/>
            <a:ext cx="12192000" cy="565484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Hormony jsou látky různého chemického složení </a:t>
            </a:r>
          </a:p>
          <a:p>
            <a:pPr lvl="1"/>
            <a:r>
              <a:rPr lang="cs-CZ" dirty="0"/>
              <a:t>s regulační funkcí </a:t>
            </a:r>
          </a:p>
          <a:p>
            <a:pPr lvl="1"/>
            <a:r>
              <a:rPr lang="cs-CZ" dirty="0"/>
              <a:t>vytvářené v organismu a </a:t>
            </a:r>
          </a:p>
          <a:p>
            <a:pPr lvl="1"/>
            <a:r>
              <a:rPr lang="cs-CZ" dirty="0"/>
              <a:t>k místu svého určení přenášené tělními krví </a:t>
            </a:r>
            <a:endParaRPr lang="cs-CZ" sz="2800" dirty="0"/>
          </a:p>
          <a:p>
            <a:pPr lvl="0"/>
            <a:r>
              <a:rPr lang="cs-CZ" dirty="0"/>
              <a:t>Hormonální regulace je </a:t>
            </a:r>
          </a:p>
          <a:p>
            <a:pPr lvl="1"/>
            <a:r>
              <a:rPr lang="cs-CZ" dirty="0"/>
              <a:t>typická pro </a:t>
            </a:r>
            <a:r>
              <a:rPr lang="cs-CZ" b="1" dirty="0"/>
              <a:t>vyšší</a:t>
            </a:r>
            <a:r>
              <a:rPr lang="cs-CZ" dirty="0"/>
              <a:t> organismy a v organismu </a:t>
            </a:r>
          </a:p>
          <a:p>
            <a:pPr lvl="1"/>
            <a:r>
              <a:rPr lang="cs-CZ" dirty="0"/>
              <a:t>ovlivňuje děje </a:t>
            </a:r>
            <a:r>
              <a:rPr lang="cs-CZ" b="1" dirty="0"/>
              <a:t>pomalé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Je schopna ovlivnit současně orgány (tkáně, buňky) v různých částech organismu. </a:t>
            </a:r>
            <a:endParaRPr lang="cs-CZ" sz="3200" dirty="0"/>
          </a:p>
          <a:p>
            <a:pPr lvl="0"/>
            <a:r>
              <a:rPr lang="cs-CZ" dirty="0"/>
              <a:t>Hormony na cílové buňky působí tzv. receptorovým mechanismem a jejich působení je látkové. </a:t>
            </a:r>
            <a:endParaRPr lang="cs-CZ" sz="3200" dirty="0"/>
          </a:p>
          <a:p>
            <a:pPr lvl="0"/>
            <a:r>
              <a:rPr lang="cs-CZ" dirty="0"/>
              <a:t>Účinnost hormonů je závislá na přítomnosti látek schopných hormon rozeznat a interagovat s ním, tyto látky jsou nazývány </a:t>
            </a:r>
            <a:r>
              <a:rPr lang="cs-CZ" b="1" dirty="0"/>
              <a:t>receptory - </a:t>
            </a:r>
            <a:r>
              <a:rPr lang="cs-CZ" dirty="0"/>
              <a:t>jsou jednoduché či složené proteiny. Receptory mohou být umístěny buďto </a:t>
            </a:r>
            <a:endParaRPr lang="cs-CZ" sz="3200" dirty="0"/>
          </a:p>
          <a:p>
            <a:pPr lvl="1"/>
            <a:r>
              <a:rPr lang="cs-CZ" b="1" dirty="0"/>
              <a:t>na povrchu cílových buněk</a:t>
            </a:r>
            <a:r>
              <a:rPr lang="cs-CZ" dirty="0"/>
              <a:t> jako součást buněčné membrány a pak působí prostřednictvím tzv. druhých poslů na enzymy uvnitř buňky tzv. efektory a vyvolávají změny ve smyslu zvýšení nebo snížení aktivity určitého biochemického procesu nebo řetězce reakcí, nebo </a:t>
            </a:r>
            <a:endParaRPr lang="cs-CZ" sz="2800" dirty="0"/>
          </a:p>
          <a:p>
            <a:pPr lvl="1"/>
            <a:r>
              <a:rPr lang="cs-CZ" b="1" dirty="0"/>
              <a:t>intracelulárně,</a:t>
            </a:r>
            <a:r>
              <a:rPr lang="cs-CZ" dirty="0"/>
              <a:t> kde působí jako regulátory genové exprese. </a:t>
            </a:r>
            <a:endParaRPr lang="cs-CZ" sz="2800" dirty="0"/>
          </a:p>
          <a:p>
            <a:r>
              <a:rPr lang="cs-CZ" dirty="0"/>
              <a:t>Hormony, jejich struktura, funkce, mechanismus působení a klinické projevy jejich nadbytku či nedostatku spolu s diagnostikou a léčbou onemocnění jsou předmětem </a:t>
            </a:r>
            <a:r>
              <a:rPr lang="cs-CZ" b="1" dirty="0"/>
              <a:t>endokrinologie</a:t>
            </a:r>
            <a:r>
              <a:rPr lang="cs-CZ" dirty="0"/>
              <a:t>.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12290" name="Picture 2" descr="Hormony se váže na receptory na plazmatické membráně. Samotný hormon je první posel. Vazba na receptory aktivuje druhý posla uvnitř buňky (způsobuje intracelulární účinky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99" y="882315"/>
            <a:ext cx="3004628" cy="22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xon: Příprava na test z endokrinního systé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28" y="1042737"/>
            <a:ext cx="2585898" cy="21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45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421" y="1379622"/>
            <a:ext cx="12031579" cy="5478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Hormony lze rozdělovat na základě jejich původu, tedy podle </a:t>
            </a:r>
          </a:p>
          <a:p>
            <a:pPr lvl="0"/>
            <a:r>
              <a:rPr lang="cs-CZ" dirty="0"/>
              <a:t>žláz, ve kterých jsou vytvářeny, podle </a:t>
            </a:r>
          </a:p>
          <a:p>
            <a:pPr lvl="0"/>
            <a:r>
              <a:rPr lang="cs-CZ" dirty="0"/>
              <a:t>jejich chemického složení a podle </a:t>
            </a:r>
          </a:p>
          <a:p>
            <a:pPr lvl="0"/>
            <a:r>
              <a:rPr lang="cs-CZ" dirty="0"/>
              <a:t>mechanismu jejich působení.</a:t>
            </a:r>
          </a:p>
          <a:p>
            <a:pPr marL="0" indent="0">
              <a:buNone/>
            </a:pPr>
            <a:r>
              <a:rPr lang="cs-CZ" dirty="0"/>
              <a:t>Rozdělení hormonů na základě místa jejich vytváření je asi nejběžnějším způsobem klasifikace hormonů, i když ne zcela bezproblémovým. </a:t>
            </a:r>
          </a:p>
          <a:p>
            <a:r>
              <a:rPr lang="cs-CZ" dirty="0"/>
              <a:t>Některé hormony jsou totiž vytvářeny i v jiných místech než v dané endokrinní žláze (např. </a:t>
            </a:r>
            <a:r>
              <a:rPr lang="cs-CZ" dirty="0" err="1"/>
              <a:t>somatostatin</a:t>
            </a:r>
            <a:r>
              <a:rPr lang="cs-CZ" dirty="0"/>
              <a:t>: </a:t>
            </a:r>
            <a:r>
              <a:rPr lang="cs-CZ" dirty="0" err="1"/>
              <a:t>hypothalamus</a:t>
            </a:r>
            <a:r>
              <a:rPr lang="cs-CZ" dirty="0"/>
              <a:t> x pankreas, estrogeny: Graafovy folikuly x fibroblasty pojiva).</a:t>
            </a:r>
          </a:p>
          <a:p>
            <a:r>
              <a:rPr lang="cs-CZ" dirty="0"/>
              <a:t>Mezi žlázy s vnitřní sekrecí (endokrinní žlázy) se řadí hypofýza, štítná žláza, kůra a dřeň nadledvin, gonády, epifýza, insulární aparát pankreatu a </a:t>
            </a:r>
            <a:r>
              <a:rPr lang="cs-CZ" dirty="0" err="1"/>
              <a:t>příštitná</a:t>
            </a:r>
            <a:r>
              <a:rPr lang="cs-CZ" dirty="0"/>
              <a:t> tělíska. </a:t>
            </a:r>
          </a:p>
          <a:p>
            <a:r>
              <a:rPr lang="cs-CZ" dirty="0"/>
              <a:t>Hormony jsou dále vytvářeny v neuroendokrinních jádrech </a:t>
            </a:r>
            <a:r>
              <a:rPr lang="cs-CZ" dirty="0" err="1"/>
              <a:t>hypothalamu</a:t>
            </a:r>
            <a:r>
              <a:rPr lang="cs-CZ" dirty="0"/>
              <a:t> a v gastrointestinálním traktu (GIT).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279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984" y="246564"/>
            <a:ext cx="4525353" cy="1325563"/>
          </a:xfrm>
        </p:spPr>
        <p:txBody>
          <a:bodyPr/>
          <a:lstStyle/>
          <a:p>
            <a:r>
              <a:rPr lang="cs-CZ" dirty="0"/>
              <a:t>Hypofýza</a:t>
            </a:r>
          </a:p>
        </p:txBody>
      </p:sp>
      <p:pic>
        <p:nvPicPr>
          <p:cNvPr id="8196" name="Picture 4" descr="Vyšetření funkce hypofýzy – WikiSkri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2" y="0"/>
            <a:ext cx="6700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pitola 7. Endokrinní systé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4" y="1818690"/>
            <a:ext cx="5312774" cy="37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00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ormóny a ich funkcia v našom tele: Ktoré sú tie najdôležitejšie? -  STREETWORKOUT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5" y="0"/>
            <a:ext cx="693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6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541" y="562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Rovnováha mezi </a:t>
            </a:r>
            <a:r>
              <a:rPr lang="cs-CZ" b="1" dirty="0">
                <a:solidFill>
                  <a:srgbClr val="0070C0"/>
                </a:solidFill>
              </a:rPr>
              <a:t>t…..u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v………m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k…..n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z…d</a:t>
            </a:r>
            <a:r>
              <a:rPr lang="cs-CZ" b="1" dirty="0"/>
              <a:t>,</a:t>
            </a:r>
            <a:r>
              <a:rPr lang="cs-CZ" dirty="0"/>
              <a:t> tedy stálá hodnota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>
                <a:solidFill>
                  <a:srgbClr val="0070C0"/>
                </a:solidFill>
              </a:rPr>
              <a:t>p……..i </a:t>
            </a:r>
            <a:r>
              <a:rPr lang="cs-CZ" dirty="0"/>
              <a:t>(</a:t>
            </a:r>
            <a:r>
              <a:rPr lang="cs-CZ" b="1" dirty="0">
                <a:solidFill>
                  <a:srgbClr val="0070C0"/>
                </a:solidFill>
              </a:rPr>
              <a:t>n………..i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>
                <a:solidFill>
                  <a:srgbClr val="0070C0"/>
                </a:solidFill>
              </a:rPr>
              <a:t>h…….y</a:t>
            </a:r>
            <a:r>
              <a:rPr lang="cs-CZ" b="1" dirty="0"/>
              <a:t>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>
                <a:solidFill>
                  <a:srgbClr val="0070C0"/>
                </a:solidFill>
              </a:rPr>
              <a:t>i………..ě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>
                <a:solidFill>
                  <a:srgbClr val="0070C0"/>
                </a:solidFill>
              </a:rPr>
              <a:t>e…………ě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Jak se dělí hormony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967" y="1520824"/>
            <a:ext cx="11710737" cy="49120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a)    peptidy </a:t>
            </a:r>
          </a:p>
          <a:p>
            <a:pPr lvl="1"/>
            <a:r>
              <a:rPr lang="cs-CZ" dirty="0"/>
              <a:t>hormony hypofýzy a </a:t>
            </a:r>
            <a:r>
              <a:rPr lang="cs-CZ" dirty="0" err="1"/>
              <a:t>hypothalamu</a:t>
            </a:r>
            <a:endParaRPr lang="cs-CZ" dirty="0"/>
          </a:p>
          <a:p>
            <a:pPr lvl="1"/>
            <a:r>
              <a:rPr lang="cs-CZ" dirty="0"/>
              <a:t>atriový </a:t>
            </a:r>
            <a:r>
              <a:rPr lang="cs-CZ" dirty="0" err="1"/>
              <a:t>natriuretický</a:t>
            </a:r>
            <a:r>
              <a:rPr lang="cs-CZ" dirty="0"/>
              <a:t> hormon, </a:t>
            </a:r>
          </a:p>
          <a:p>
            <a:pPr lvl="1"/>
            <a:r>
              <a:rPr lang="cs-CZ" dirty="0"/>
              <a:t>insulin, </a:t>
            </a:r>
            <a:r>
              <a:rPr lang="cs-CZ" dirty="0" err="1"/>
              <a:t>glukagon</a:t>
            </a:r>
            <a:r>
              <a:rPr lang="cs-CZ" dirty="0"/>
              <a:t>, hormony GIT, </a:t>
            </a:r>
          </a:p>
          <a:p>
            <a:pPr lvl="1"/>
            <a:r>
              <a:rPr lang="cs-CZ" dirty="0"/>
              <a:t>kalcitonin, parathormon </a:t>
            </a:r>
          </a:p>
          <a:p>
            <a:pPr lvl="1"/>
            <a:r>
              <a:rPr lang="cs-CZ" dirty="0" err="1"/>
              <a:t>choriogonadotropin</a:t>
            </a:r>
            <a:endParaRPr lang="cs-CZ" dirty="0"/>
          </a:p>
          <a:p>
            <a:r>
              <a:rPr lang="cs-CZ" dirty="0"/>
              <a:t>b)    deriváty aminokyselin</a:t>
            </a:r>
          </a:p>
          <a:p>
            <a:pPr lvl="1"/>
            <a:r>
              <a:rPr lang="cs-CZ" dirty="0"/>
              <a:t>serotonin, melatonin</a:t>
            </a:r>
          </a:p>
          <a:p>
            <a:pPr lvl="1"/>
            <a:r>
              <a:rPr lang="cs-CZ" dirty="0"/>
              <a:t>katecholaminy </a:t>
            </a:r>
          </a:p>
          <a:p>
            <a:pPr lvl="1"/>
            <a:r>
              <a:rPr lang="cs-CZ" dirty="0"/>
              <a:t>hormony štítné žlázy</a:t>
            </a:r>
          </a:p>
          <a:p>
            <a:r>
              <a:rPr lang="cs-CZ" dirty="0"/>
              <a:t>c)    steroidy</a:t>
            </a:r>
          </a:p>
          <a:p>
            <a:pPr lvl="1"/>
            <a:r>
              <a:rPr lang="cs-CZ" dirty="0"/>
              <a:t>kortikoidy, </a:t>
            </a:r>
          </a:p>
          <a:p>
            <a:pPr lvl="1"/>
            <a:r>
              <a:rPr lang="cs-CZ" dirty="0" err="1"/>
              <a:t>gestageny</a:t>
            </a:r>
            <a:r>
              <a:rPr lang="cs-CZ" dirty="0"/>
              <a:t>, estrogeny a androgeny</a:t>
            </a:r>
          </a:p>
          <a:p>
            <a:r>
              <a:rPr lang="cs-CZ" dirty="0"/>
              <a:t>d)    deriváty MK– deriváty kyseliny arachidonové- </a:t>
            </a:r>
            <a:r>
              <a:rPr lang="cs-CZ" dirty="0" err="1"/>
              <a:t>protaglandiny</a:t>
            </a:r>
            <a:r>
              <a:rPr lang="cs-CZ" dirty="0"/>
              <a:t>, </a:t>
            </a:r>
            <a:r>
              <a:rPr lang="cs-CZ" dirty="0" err="1"/>
              <a:t>tromboxany</a:t>
            </a:r>
            <a:r>
              <a:rPr lang="cs-CZ" dirty="0"/>
              <a:t>, </a:t>
            </a:r>
            <a:r>
              <a:rPr lang="cs-CZ" dirty="0" err="1"/>
              <a:t>prostacykliny</a:t>
            </a:r>
            <a:r>
              <a:rPr lang="cs-CZ" dirty="0"/>
              <a:t>, </a:t>
            </a:r>
            <a:r>
              <a:rPr lang="cs-CZ" dirty="0" err="1"/>
              <a:t>leukotrieny</a:t>
            </a:r>
            <a:r>
              <a:rPr lang="cs-CZ" dirty="0"/>
              <a:t>, nejsou to hormony v pravém slova smyslu, spíše modifikátory účinku hormonů.</a:t>
            </a:r>
          </a:p>
        </p:txBody>
      </p:sp>
      <p:pic>
        <p:nvPicPr>
          <p:cNvPr id="9218" name="Picture 2" descr="Ideální poměr Omega 3 a 6 mastných kyselin | Výživová Therapie | Therapie |  Daflex System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17" y="365125"/>
            <a:ext cx="4815805" cy="4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9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677" y="365125"/>
            <a:ext cx="119497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Podle mechanismu jejich působení se hormony dělí na hormony působící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68" y="1690688"/>
            <a:ext cx="6140116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a)    přes receptory na povrchu buněk</a:t>
            </a:r>
          </a:p>
          <a:p>
            <a:pPr lvl="1"/>
            <a:r>
              <a:rPr lang="cs-CZ" dirty="0"/>
              <a:t>1.    prostřednictvím G proteinů a cyklických </a:t>
            </a:r>
            <a:r>
              <a:rPr lang="cs-CZ" dirty="0" err="1"/>
              <a:t>nukleosidmonofosfátů</a:t>
            </a:r>
            <a:r>
              <a:rPr lang="cs-CZ" dirty="0"/>
              <a:t> jako druhých poslů (např.: katecholaminy, </a:t>
            </a:r>
            <a:r>
              <a:rPr lang="cs-CZ" dirty="0" err="1"/>
              <a:t>glukagon</a:t>
            </a:r>
            <a:r>
              <a:rPr lang="cs-CZ" dirty="0"/>
              <a:t>, </a:t>
            </a:r>
            <a:r>
              <a:rPr lang="cs-CZ" dirty="0" err="1"/>
              <a:t>liberiny</a:t>
            </a:r>
            <a:r>
              <a:rPr lang="cs-CZ" dirty="0"/>
              <a:t>, atriový </a:t>
            </a:r>
            <a:r>
              <a:rPr lang="cs-CZ" dirty="0" err="1"/>
              <a:t>natriuretický</a:t>
            </a:r>
            <a:r>
              <a:rPr lang="cs-CZ" dirty="0"/>
              <a:t> hormon)</a:t>
            </a:r>
          </a:p>
          <a:p>
            <a:pPr lvl="1"/>
            <a:r>
              <a:rPr lang="cs-CZ" dirty="0"/>
              <a:t>2.    prostřednictvím G-proteinů a jiných druhých poslů jako např. Ca</a:t>
            </a:r>
            <a:r>
              <a:rPr lang="cs-CZ" baseline="30000" dirty="0"/>
              <a:t>2+</a:t>
            </a:r>
            <a:endParaRPr lang="cs-CZ" dirty="0"/>
          </a:p>
          <a:p>
            <a:pPr lvl="1"/>
            <a:r>
              <a:rPr lang="cs-CZ" dirty="0"/>
              <a:t>3.    bez G-proteinů, katalytickou funkci má samotný receptor (např.: insulin)</a:t>
            </a:r>
          </a:p>
          <a:p>
            <a:r>
              <a:rPr lang="cs-CZ" dirty="0"/>
              <a:t>b)    přes intracelulární receptory (steroidní hormony, hormony štítné žlázy).</a:t>
            </a:r>
          </a:p>
        </p:txBody>
      </p:sp>
      <p:pic>
        <p:nvPicPr>
          <p:cNvPr id="10242" name="Picture 2" descr="Target cell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1" y="4125580"/>
            <a:ext cx="3015915" cy="27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5" y="1401929"/>
            <a:ext cx="4042609" cy="24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73182" y="365125"/>
          <a:ext cx="10990633" cy="31530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899">
                  <a:extLst>
                    <a:ext uri="{9D8B030D-6E8A-4147-A177-3AD203B41FA5}">
                      <a16:colId xmlns:a16="http://schemas.microsoft.com/office/drawing/2014/main" val="3919525626"/>
                    </a:ext>
                  </a:extLst>
                </a:gridCol>
                <a:gridCol w="4503867">
                  <a:extLst>
                    <a:ext uri="{9D8B030D-6E8A-4147-A177-3AD203B41FA5}">
                      <a16:colId xmlns:a16="http://schemas.microsoft.com/office/drawing/2014/main" val="302932038"/>
                    </a:ext>
                  </a:extLst>
                </a:gridCol>
                <a:gridCol w="4503867">
                  <a:extLst>
                    <a:ext uri="{9D8B030D-6E8A-4147-A177-3AD203B41FA5}">
                      <a16:colId xmlns:a16="http://schemas.microsoft.com/office/drawing/2014/main" val="2929140115"/>
                    </a:ext>
                  </a:extLst>
                </a:gridCol>
              </a:tblGrid>
              <a:tr h="9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Místo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tvorby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Hormon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Funkce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448057359"/>
                  </a:ext>
                </a:extLst>
              </a:tr>
              <a:tr h="124332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Adenohypofýza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Somatotropin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růstový hormon (STH)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podporuje růst prakticky všech buněk a tkání (nejdůležitější kostní a svalová tkáň)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ovlivňuje vychytávání glukosy buňkami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5923075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 dirty="0">
                          <a:effectLst/>
                        </a:rPr>
                        <a:t>Thyreotropin (TSH)</a:t>
                      </a:r>
                      <a:endParaRPr lang="cs-CZ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stimuluje folikulární buňky štítné žlázy k uvolňování T3 a T4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730531705"/>
                  </a:ext>
                </a:extLst>
              </a:tr>
              <a:tr h="755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Adrenokortikotropní hormon - kortikotropin (ACTH)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stimuluje produkci kortikosteroidů v kůře nadledvin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42196470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Prolaktin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(PRL)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ovlivňuje růst a funkci mléčné žlázy (u žen)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řadí se mezi tumorové markery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50310823"/>
                  </a:ext>
                </a:extLst>
              </a:tr>
              <a:tr h="3153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Luteinizační hormon – </a:t>
                      </a:r>
                      <a:r>
                        <a:rPr lang="cs-CZ" sz="1800" dirty="0" err="1">
                          <a:effectLst/>
                        </a:rPr>
                        <a:t>lutropin</a:t>
                      </a:r>
                      <a:r>
                        <a:rPr lang="cs-CZ" sz="1800" dirty="0">
                          <a:effectLst/>
                        </a:rPr>
                        <a:t> (LH)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androgenů v tzv. </a:t>
                      </a:r>
                      <a:r>
                        <a:rPr lang="cs-CZ" sz="1800" dirty="0" err="1">
                          <a:effectLst/>
                        </a:rPr>
                        <a:t>Leydigových</a:t>
                      </a:r>
                      <a:r>
                        <a:rPr lang="cs-CZ" sz="1800" dirty="0">
                          <a:effectLst/>
                        </a:rPr>
                        <a:t> buňkách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</a:t>
                      </a:r>
                      <a:r>
                        <a:rPr lang="cs-CZ" sz="1800" dirty="0" err="1">
                          <a:effectLst/>
                        </a:rPr>
                        <a:t>steroidogenesi</a:t>
                      </a:r>
                      <a:r>
                        <a:rPr lang="cs-CZ" sz="1800" dirty="0">
                          <a:effectLst/>
                        </a:rPr>
                        <a:t> v kůře nadledvin (u mužů)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pohlavních steroidů ve vaječnících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podílí se na cyklických změnách funkce ženských reprodukčních orgánů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599918728"/>
                  </a:ext>
                </a:extLst>
              </a:tr>
              <a:tr h="2042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Folikuly stimulující hormon – </a:t>
                      </a:r>
                      <a:r>
                        <a:rPr lang="cs-CZ" sz="1800" dirty="0" err="1">
                          <a:effectLst/>
                        </a:rPr>
                        <a:t>folitropin</a:t>
                      </a:r>
                      <a:r>
                        <a:rPr lang="cs-CZ" sz="1800" dirty="0">
                          <a:effectLst/>
                        </a:rPr>
                        <a:t> (FSH)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ovlivňuje zrání spermií v semenotvorných kanálcích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sexuálních steroidů ve vaječnících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podílí se na cyklických změnách funkce ženských reprodukčních orgánů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286436888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Melanocyty stimulující hormon (MSH)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působí v kožních buňkách  -melanocytech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157635276"/>
                  </a:ext>
                </a:extLst>
              </a:tr>
              <a:tr h="755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Neurohypofýza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Hypothalamus (tvorba)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Oxytocin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uplatňuje se při reprodukci, hlavně při porodu a během laktace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366866612"/>
                  </a:ext>
                </a:extLst>
              </a:tr>
              <a:tr h="155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Vasopresin - adiuretin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reguluje příjem a výdej vody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zajišťuje stálost vnitřního prostředí – udržuje poměr mezi obsahem vody v buňkách a v extracelulární tekutině a jejím celkovým objemem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19555273"/>
                  </a:ext>
                </a:extLst>
              </a:tr>
              <a:tr h="4438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Hypothalamus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Somatoliberin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stimuluje sekreci a biosyntézu STH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810632034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Somatostatin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inhibuje sekreci TSH a sekreci a biosyntézu STH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74610921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Somatomediny</a:t>
                      </a:r>
                      <a:r>
                        <a:rPr lang="cs-CZ" sz="1800" dirty="0">
                          <a:effectLst/>
                        </a:rPr>
                        <a:t> – růstové faktory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regulace genové exprese a proteosyntézy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působí </a:t>
                      </a:r>
                      <a:r>
                        <a:rPr lang="cs-CZ" sz="1800" dirty="0" err="1">
                          <a:effectLst/>
                        </a:rPr>
                        <a:t>parakrinně</a:t>
                      </a:r>
                      <a:r>
                        <a:rPr lang="cs-CZ" sz="1800" dirty="0">
                          <a:effectLst/>
                        </a:rPr>
                        <a:t> na sousední buňky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888283209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Tyreoliberin (TRH)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řídí a stimuluje výdej a tvorbu TSH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735463170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Kortikoliberin (CRH)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stimuluje sekreci ACTH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794808529"/>
                  </a:ext>
                </a:extLst>
              </a:tr>
              <a:tr h="755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Gonadoliberin (GnRH)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výdej a syntézu LH a FSH v </a:t>
                      </a:r>
                      <a:r>
                        <a:rPr lang="cs-CZ" sz="1800" dirty="0" err="1">
                          <a:effectLst/>
                        </a:rPr>
                        <a:t>gonadotropech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059756019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Prolaktin inhibující faktor (PIF)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řídí výdej prolaktinu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jedná se o dopamin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074993377"/>
                  </a:ext>
                </a:extLst>
              </a:tr>
              <a:tr h="931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Štítná žláza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Tyroxin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(T</a:t>
                      </a:r>
                      <a:r>
                        <a:rPr lang="cs-CZ" sz="1800" baseline="-25000">
                          <a:effectLst/>
                        </a:rPr>
                        <a:t>4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působí na vývoj CNS, regulátory nervového přenosu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ovlivňují celkovou energetickou bilanci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</a:t>
                      </a:r>
                      <a:r>
                        <a:rPr lang="cs-CZ" sz="1800" dirty="0" err="1">
                          <a:effectLst/>
                        </a:rPr>
                        <a:t>termogenní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působky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622435262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Trijodthyronin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(T</a:t>
                      </a:r>
                      <a:r>
                        <a:rPr lang="cs-CZ" sz="1800" baseline="-25000" dirty="0">
                          <a:effectLst/>
                        </a:rPr>
                        <a:t>3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1235"/>
                  </a:ext>
                </a:extLst>
              </a:tr>
              <a:tr h="141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Kalcitonin (CT)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antagonistou PTH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snižuje hladinu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v krvi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tumorový </a:t>
                      </a:r>
                      <a:r>
                        <a:rPr lang="cs-CZ" sz="1800" dirty="0" err="1">
                          <a:effectLst/>
                        </a:rPr>
                        <a:t>marker</a:t>
                      </a:r>
                      <a:r>
                        <a:rPr lang="cs-CZ" sz="1800" dirty="0">
                          <a:effectLst/>
                        </a:rPr>
                        <a:t> (nádory štítné žlázy)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64069364"/>
                  </a:ext>
                </a:extLst>
              </a:tr>
              <a:tr h="9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Příštitná tělíska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Parathormon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(PTH)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vyvolává zvýšení hladiny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v krvi: </a:t>
                      </a:r>
                      <a:r>
                        <a:rPr lang="cs-CZ" sz="1800" dirty="0" err="1">
                          <a:effectLst/>
                        </a:rPr>
                        <a:t>osteolýzou</a:t>
                      </a:r>
                      <a:r>
                        <a:rPr lang="cs-CZ" sz="1800" dirty="0">
                          <a:effectLst/>
                        </a:rPr>
                        <a:t>, resorpcí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ledvinami a tenkým střevem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013033195"/>
                  </a:ext>
                </a:extLst>
              </a:tr>
              <a:tr h="173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Epifýza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Melatonin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kontroluje denní rytmus výdeje dalších hormonů - gonadotropinů a pohlavních hormonů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„biologické hodiny“ člověka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antioxidant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612619062"/>
                  </a:ext>
                </a:extLst>
              </a:tr>
              <a:tr h="5064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Kůra nadledvin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Kortisol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glukoneogenezi, </a:t>
                      </a:r>
                      <a:r>
                        <a:rPr lang="cs-CZ" sz="1800" dirty="0" err="1">
                          <a:effectLst/>
                        </a:rPr>
                        <a:t>glykogenezi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snižuje vychytávání glukózy svaly a trávicím traktem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navozuje rozpad proteinů a demineralizaci kostní tkáně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CNS, zvyšuje její dráždivost a emoční labilitu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ovlivňuje děje, probíhající při zánětu, alergických reakcích a při imunitní odpovědi – protizánětlivé, </a:t>
                      </a:r>
                      <a:r>
                        <a:rPr lang="cs-CZ" sz="1800" dirty="0" err="1">
                          <a:effectLst/>
                        </a:rPr>
                        <a:t>antialergenní</a:t>
                      </a:r>
                      <a:r>
                        <a:rPr lang="cs-CZ" sz="1800" dirty="0">
                          <a:effectLst/>
                        </a:rPr>
                        <a:t>, imunosupresivní, </a:t>
                      </a:r>
                      <a:r>
                        <a:rPr lang="cs-CZ" sz="1800" dirty="0" err="1">
                          <a:effectLst/>
                        </a:rPr>
                        <a:t>antiproliferativní</a:t>
                      </a:r>
                      <a:r>
                        <a:rPr lang="cs-CZ" sz="1800" dirty="0">
                          <a:effectLst/>
                        </a:rPr>
                        <a:t> účinky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stimulace buněčné diferenciace a buněčné smrti - </a:t>
                      </a:r>
                      <a:r>
                        <a:rPr lang="cs-CZ" sz="1800" dirty="0" err="1">
                          <a:effectLst/>
                        </a:rPr>
                        <a:t>apoptózy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5125751"/>
                  </a:ext>
                </a:extLst>
              </a:tr>
              <a:tr h="155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Aldosteron (ALD)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udržení rovnováhy v koncentraci elektrolytů - především sodných a draselných iontů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resorpci vody a Na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v ledvinách a vylučování K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a H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iontů do moči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037757205"/>
                  </a:ext>
                </a:extLst>
              </a:tr>
              <a:tr h="190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Dřeň nadledvin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„Katecholaminy“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Adrenalin - epinefrin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hormon stresové reakce, </a:t>
                      </a:r>
                      <a:r>
                        <a:rPr lang="cs-CZ" sz="1800" dirty="0" err="1">
                          <a:effectLst/>
                        </a:rPr>
                        <a:t>neurotransmitér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</a:t>
                      </a:r>
                      <a:r>
                        <a:rPr lang="cs-CZ" sz="1800" dirty="0" err="1">
                          <a:effectLst/>
                        </a:rPr>
                        <a:t>bronchodilatace</a:t>
                      </a:r>
                      <a:r>
                        <a:rPr lang="cs-CZ" sz="1800" dirty="0">
                          <a:effectLst/>
                        </a:rPr>
                        <a:t>; urychlení srdeční činnosti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aktivace potních žláz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hladinu </a:t>
                      </a:r>
                      <a:r>
                        <a:rPr lang="cs-CZ" sz="1800" dirty="0" err="1">
                          <a:effectLst/>
                        </a:rPr>
                        <a:t>glukagonu</a:t>
                      </a:r>
                      <a:r>
                        <a:rPr lang="cs-CZ" sz="1800" dirty="0">
                          <a:effectLst/>
                        </a:rPr>
                        <a:t>, snižuje hladinu insulinu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599826034"/>
                  </a:ext>
                </a:extLst>
              </a:tr>
              <a:tr h="141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Noradrenalin – norepinefrin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hormon, hlavně však </a:t>
                      </a:r>
                      <a:r>
                        <a:rPr lang="cs-CZ" sz="1800" dirty="0" err="1">
                          <a:effectLst/>
                        </a:rPr>
                        <a:t>neurotransmitér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urychluje srdeční tep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rozklad glykogenu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423974674"/>
                  </a:ext>
                </a:extLst>
              </a:tr>
              <a:tr h="3776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Langerhansovy ostrůvky pankreatu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Insulin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způsobuje snížení koncentrace glukosy v krevním oběhu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aktivuje některé z enzymů glykolýzy (</a:t>
                      </a:r>
                      <a:r>
                        <a:rPr lang="cs-CZ" sz="1800" dirty="0" err="1">
                          <a:effectLst/>
                        </a:rPr>
                        <a:t>fosfofruktokinasu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glukokinasu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fosfoenolpyruvát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kinasu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ve svalu a v tukové tkáni podporuje transport glukosy do buněk, v játrech stimuluje tvorbu glykogenu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transport aminokyselin do buněk a následnou proteosyntézu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623512849"/>
                  </a:ext>
                </a:extLst>
              </a:tr>
              <a:tr h="1731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Glukagon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hladiny glukosy v oběhu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</a:t>
                      </a:r>
                      <a:r>
                        <a:rPr lang="cs-CZ" sz="1800" dirty="0" err="1">
                          <a:effectLst/>
                        </a:rPr>
                        <a:t>glykogenolýzu</a:t>
                      </a:r>
                      <a:r>
                        <a:rPr lang="cs-CZ" sz="1800" dirty="0">
                          <a:effectLst/>
                        </a:rPr>
                        <a:t> a glukoneogenesi v játrech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aktivuje </a:t>
                      </a:r>
                      <a:r>
                        <a:rPr lang="cs-CZ" sz="1800" dirty="0" err="1">
                          <a:effectLst/>
                        </a:rPr>
                        <a:t>fosfoenolpyruvát-karboxy-kinasu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512735019"/>
                  </a:ext>
                </a:extLst>
              </a:tr>
              <a:tr h="1243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Leydigovy buňky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(androgeny)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odpovědný za vývoj a funkci mužského reprodukčního systému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tvorba svalové hmoty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238686372"/>
                  </a:ext>
                </a:extLst>
              </a:tr>
              <a:tr h="1243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Dihydrotestosteron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odpovědný za vývoj a funkci mužského reprodukčního systému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odpovědný za vývoj druhotných pohlavních znaků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89407380"/>
                  </a:ext>
                </a:extLst>
              </a:tr>
              <a:tr h="4438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Ženské gonády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Estradiol, estriol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ovlivňují vývoj sekundárních pohlavních znaků ženského těla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ovlivňují periodický vývoj děložní sliznice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zabraňují řídnutí kostí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884653003"/>
                  </a:ext>
                </a:extLst>
              </a:tr>
              <a:tr h="1287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Estron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80830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Progesteron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navozuje sekreční fázi menstruačního cyklu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 podporuje růst děložní sliznice po ovulaci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0392785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156"/>
            <a:ext cx="582637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1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63" y="0"/>
            <a:ext cx="11177337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Jaké hormony se běžně vyšetřují?</a:t>
            </a:r>
            <a:br>
              <a:rPr lang="cs-CZ" sz="4000" b="1" dirty="0">
                <a:solidFill>
                  <a:srgbClr val="FF0000"/>
                </a:solidFill>
              </a:rPr>
            </a:b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463" y="914400"/>
            <a:ext cx="12015537" cy="574307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sérové hladiny těhotenského hormonu (</a:t>
            </a:r>
            <a:r>
              <a:rPr lang="cs-CZ" dirty="0" err="1"/>
              <a:t>choriogonadotropin</a:t>
            </a:r>
            <a:r>
              <a:rPr lang="cs-CZ" dirty="0"/>
              <a:t> - </a:t>
            </a:r>
            <a:r>
              <a:rPr lang="cs-CZ" dirty="0" err="1"/>
              <a:t>hCG</a:t>
            </a:r>
            <a:r>
              <a:rPr lang="cs-CZ" dirty="0"/>
              <a:t>) a </a:t>
            </a:r>
            <a:endParaRPr lang="cs-CZ" sz="3200" dirty="0"/>
          </a:p>
          <a:p>
            <a:pPr lvl="0"/>
            <a:r>
              <a:rPr lang="cs-CZ" dirty="0"/>
              <a:t>dvou hormonů spojených s funkcí štítné žlázy a to TSH (TTH) a volného tyroxinu. </a:t>
            </a:r>
          </a:p>
          <a:p>
            <a:pPr marL="0" lvl="0" indent="0">
              <a:buNone/>
            </a:pPr>
            <a:endParaRPr lang="cs-CZ" sz="3200" dirty="0"/>
          </a:p>
          <a:p>
            <a:r>
              <a:rPr lang="cs-CZ" dirty="0"/>
              <a:t>V rámci speciálních vyšetření se stanovují hladiny </a:t>
            </a:r>
            <a:endParaRPr lang="cs-CZ" sz="3200" dirty="0"/>
          </a:p>
          <a:p>
            <a:pPr lvl="1"/>
            <a:r>
              <a:rPr lang="cs-CZ" dirty="0"/>
              <a:t>hormonů štítné žlázy, kůry nadledvin, adenohypofýzy, příštítných tělísek či pohlavních gonád. </a:t>
            </a:r>
          </a:p>
          <a:p>
            <a:pPr lvl="1"/>
            <a:r>
              <a:rPr lang="cs-CZ" dirty="0"/>
              <a:t>insulinu- </a:t>
            </a:r>
            <a:r>
              <a:rPr lang="cs-CZ" dirty="0" err="1"/>
              <a:t>insulinémie</a:t>
            </a:r>
            <a:endParaRPr lang="cs-CZ" dirty="0"/>
          </a:p>
          <a:p>
            <a:pPr lvl="1"/>
            <a:r>
              <a:rPr lang="cs-CZ" dirty="0"/>
              <a:t>metabolitů hormonů, ne vlastní hormony. </a:t>
            </a:r>
          </a:p>
          <a:p>
            <a:pPr marL="457200" lvl="1" indent="0">
              <a:buNone/>
            </a:pPr>
            <a:r>
              <a:rPr lang="cs-CZ" dirty="0"/>
              <a:t>Do moči nejsou vylučovány hormony peptidové či bílkovinné povahy (výjimkou je </a:t>
            </a:r>
            <a:r>
              <a:rPr lang="cs-CZ" dirty="0" err="1"/>
              <a:t>hCG</a:t>
            </a:r>
            <a:r>
              <a:rPr lang="cs-CZ" dirty="0"/>
              <a:t>).</a:t>
            </a:r>
            <a:endParaRPr lang="cs-CZ" sz="2800" dirty="0"/>
          </a:p>
          <a:p>
            <a:r>
              <a:rPr lang="cs-CZ" dirty="0"/>
              <a:t>Přehled stanovení vybraných hormonů spolu s klinickou aplikací podává </a:t>
            </a:r>
            <a:r>
              <a:rPr lang="cs-CZ" b="1" dirty="0"/>
              <a:t>tabulka 9.2.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133778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035030" y="194558"/>
          <a:ext cx="6595352" cy="17859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646">
                  <a:extLst>
                    <a:ext uri="{9D8B030D-6E8A-4147-A177-3AD203B41FA5}">
                      <a16:colId xmlns:a16="http://schemas.microsoft.com/office/drawing/2014/main" val="1102882649"/>
                    </a:ext>
                  </a:extLst>
                </a:gridCol>
                <a:gridCol w="830979">
                  <a:extLst>
                    <a:ext uri="{9D8B030D-6E8A-4147-A177-3AD203B41FA5}">
                      <a16:colId xmlns:a16="http://schemas.microsoft.com/office/drawing/2014/main" val="2220396115"/>
                    </a:ext>
                  </a:extLst>
                </a:gridCol>
                <a:gridCol w="2309249">
                  <a:extLst>
                    <a:ext uri="{9D8B030D-6E8A-4147-A177-3AD203B41FA5}">
                      <a16:colId xmlns:a16="http://schemas.microsoft.com/office/drawing/2014/main" val="1018479060"/>
                    </a:ext>
                  </a:extLst>
                </a:gridCol>
                <a:gridCol w="2370478">
                  <a:extLst>
                    <a:ext uri="{9D8B030D-6E8A-4147-A177-3AD203B41FA5}">
                      <a16:colId xmlns:a16="http://schemas.microsoft.com/office/drawing/2014/main" val="2883619468"/>
                    </a:ext>
                  </a:extLst>
                </a:gridCol>
              </a:tblGrid>
              <a:tr h="424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Hormon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Metoda stanovení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Projevy nadbytku (hyperfunkce) -  a s tím spojená onemocnění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Projevy nedostatku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(hypofunkce) –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 s tím spojená onemocnění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2998077746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STH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IRMA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v dětství dochází k nadměrnému vzrůstu (gigantismus)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v dospělosti ke vzniku </a:t>
                      </a:r>
                      <a:r>
                        <a:rPr lang="cs-CZ" sz="1200" dirty="0" err="1">
                          <a:effectLst/>
                        </a:rPr>
                        <a:t>akromegálií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v dětství vzniká trpaslictví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 (nanismus)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4116950634"/>
                  </a:ext>
                </a:extLst>
              </a:tr>
              <a:tr h="770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Prolaktin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ztráta sexuálního apetitu, neočekávaná laktace, vynechávání menstruace a neplodnost u žen a dysfunkce pohlavních žláz, zmenšení varlat, zvětšení prsů u mužů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hypofyzární adenomy a </a:t>
                      </a:r>
                      <a:r>
                        <a:rPr lang="cs-CZ" sz="1200" dirty="0" err="1">
                          <a:effectLst/>
                        </a:rPr>
                        <a:t>mikroadenomy</a:t>
                      </a:r>
                      <a:r>
                        <a:rPr lang="cs-CZ" sz="1200" dirty="0">
                          <a:effectLst/>
                        </a:rPr>
                        <a:t> (</a:t>
                      </a:r>
                      <a:r>
                        <a:rPr lang="cs-CZ" sz="1200" dirty="0" err="1">
                          <a:effectLst/>
                        </a:rPr>
                        <a:t>prolaktinomy</a:t>
                      </a:r>
                      <a:r>
                        <a:rPr lang="cs-CZ" sz="1200" dirty="0">
                          <a:effectLst/>
                        </a:rPr>
                        <a:t>), funkční a organické poruchy hypofyzární regulace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dysfunkce vaječníků u žen,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erektilní dysfunkce,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hypofunkce semenných váčků a </a:t>
                      </a:r>
                      <a:r>
                        <a:rPr lang="cs-CZ" sz="1200" dirty="0" err="1">
                          <a:effectLst/>
                        </a:rPr>
                        <a:t>hypoandrogenismus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u mužů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</a:t>
                      </a:r>
                      <a:r>
                        <a:rPr lang="cs-CZ" sz="1200" dirty="0" err="1">
                          <a:effectLst/>
                        </a:rPr>
                        <a:t>Sheehanův</a:t>
                      </a:r>
                      <a:r>
                        <a:rPr lang="cs-CZ" sz="1200" dirty="0">
                          <a:effectLst/>
                        </a:rPr>
                        <a:t> syndrom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877693669"/>
                  </a:ext>
                </a:extLst>
              </a:tr>
              <a:tr h="163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adenohypofýzy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hyperpituitarismus: útlak optického chiasmatu a různé poruchy vidění, většinou způsobena adenomem – nadprodukce hormonu podle buněk, kterými je tvořen, útlak ostatních sekretorických buněk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effectLst/>
                        </a:rPr>
                        <a:t>hypopituitarismus</a:t>
                      </a:r>
                      <a:r>
                        <a:rPr lang="cs-CZ" sz="1200" dirty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pokles funkčnosti hormonů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adenohypofýzy –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effectLst/>
                        </a:rPr>
                        <a:t>nedostatk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kortisolu</a:t>
                      </a:r>
                      <a:r>
                        <a:rPr lang="cs-CZ" sz="12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effectLst/>
                        </a:rPr>
                        <a:t>tyreoidních</a:t>
                      </a:r>
                      <a:r>
                        <a:rPr lang="cs-CZ" sz="1200" dirty="0">
                          <a:effectLst/>
                        </a:rPr>
                        <a:t> hormonů,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příznaky Diabetes </a:t>
                      </a:r>
                      <a:r>
                        <a:rPr lang="cs-CZ" sz="1200" dirty="0" err="1">
                          <a:effectLst/>
                        </a:rPr>
                        <a:t>insipidus</a:t>
                      </a:r>
                      <a:r>
                        <a:rPr lang="cs-CZ" sz="12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ztráta funkce pohlavních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orgánů a vymizením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sekundárních pohlavních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znaků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3208459479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Vasopresin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syndrom neadekvátní sekrece ADH:způsobuje zadržování vody, hypoosmolalitu, hyponatrémii, svalovou slabost, poruchy vědomí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nadměrné vylučování tekutin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Diabetes </a:t>
                      </a:r>
                      <a:r>
                        <a:rPr lang="cs-CZ" sz="1200" dirty="0" err="1">
                          <a:effectLst/>
                        </a:rPr>
                        <a:t>insipidus</a:t>
                      </a:r>
                      <a:r>
                        <a:rPr lang="cs-CZ" sz="1200" dirty="0">
                          <a:effectLst/>
                        </a:rPr>
                        <a:t> – žíznivka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721238111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T</a:t>
                      </a:r>
                      <a:r>
                        <a:rPr lang="cs-CZ" sz="1200" baseline="-250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hypertyreóza: urychlení metabolismu, váhový úbytek, nespavost, zvýšené pocení, pocit horka, únava, bušení srdce, arytmie, tachykardie a v některých případech zvětšení štítné žlázy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autoimunitní onemocnění, adenomy, karcinomy štítné žlázy, nadprodukce TSH, Basedowova choroba, Gravesova choroba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hypotyreóza: únava, zimomřivost, poruchy paměti, pomalé psychomotorické tempo, dušnost po námaze, hrubý hlas, zácpa, suchá kůže, váhový přírůstek, anemie, zpomalení metabolismu a snížení bazálního metabolizmu u těžkého stavu až bezvědomí, hypotermie, hypotenze s rozvojem šokového stavu tzv. myxedémového </a:t>
                      </a:r>
                      <a:r>
                        <a:rPr lang="cs-CZ" sz="1200" dirty="0" err="1">
                          <a:effectLst/>
                        </a:rPr>
                        <a:t>komatu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autoimunitní onemocnění, odebrání štítné žlázy, snížená sekrece TSH, těžký nedostatek jódu v potravě – kretenismus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4253468015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T</a:t>
                      </a:r>
                      <a:r>
                        <a:rPr lang="cs-CZ" sz="12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sérum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76287"/>
                  </a:ext>
                </a:extLst>
              </a:tr>
              <a:tr h="492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PTH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sérum, plazma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primární hyperparthyroidismus: autonomní, abnormální sekrece PTH – slabost, nausea, zvracení, nechutenství, bolest kostí a svalů, polyurie, polydipsie, ledvinné kameny, osteoporóza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sekundární hyperparthyroidismus: nadměrná produkce PTH jako odpověď na hypokalcémii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snížené hladiny Ca</a:t>
                      </a:r>
                      <a:r>
                        <a:rPr lang="cs-CZ" sz="1200" baseline="30000" dirty="0">
                          <a:effectLst/>
                        </a:rPr>
                        <a:t>2+</a:t>
                      </a:r>
                      <a:r>
                        <a:rPr lang="cs-CZ" sz="1200" dirty="0">
                          <a:effectLst/>
                        </a:rPr>
                        <a:t> v krvi, zvýšené vylučování Ca</a:t>
                      </a:r>
                      <a:r>
                        <a:rPr lang="cs-CZ" sz="1200" baseline="30000" dirty="0">
                          <a:effectLst/>
                        </a:rPr>
                        <a:t>2+ </a:t>
                      </a:r>
                      <a:r>
                        <a:rPr lang="cs-CZ" sz="1200" dirty="0">
                          <a:effectLst/>
                        </a:rPr>
                        <a:t>močí, svalové křeče a tenze, ledvinové kameny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autoimunitní onemocnění, odstranění příštítných tělísek, </a:t>
                      </a:r>
                      <a:r>
                        <a:rPr lang="cs-CZ" sz="1200" dirty="0" err="1">
                          <a:effectLst/>
                        </a:rPr>
                        <a:t>DiGeorge</a:t>
                      </a:r>
                      <a:r>
                        <a:rPr lang="cs-CZ" sz="1200" dirty="0">
                          <a:effectLst/>
                        </a:rPr>
                        <a:t> syndrom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265450506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Kortisol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sérum, moč, sliny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Cushingova choroba, tumor nadledvin, akutní infekce, těžké popáleniny, šok, stres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</a:t>
                      </a:r>
                      <a:r>
                        <a:rPr lang="cs-CZ" sz="1200" dirty="0" err="1">
                          <a:effectLst/>
                        </a:rPr>
                        <a:t>Addisonova</a:t>
                      </a:r>
                      <a:r>
                        <a:rPr lang="cs-CZ" sz="1200" dirty="0">
                          <a:effectLst/>
                        </a:rPr>
                        <a:t> choroba, autoimunitní onemocnění, nedostatečnost hypofýzy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2517515193"/>
                  </a:ext>
                </a:extLst>
              </a:tr>
              <a:tr h="27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Aldosteron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EIA, 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hypertenze a hypokalémie, svalová slabost, polyurie a bolesti hlavy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Connův syndrom, Bartterův syndrom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effectLst/>
                        </a:rPr>
                        <a:t>hyponatrémie</a:t>
                      </a:r>
                      <a:r>
                        <a:rPr lang="cs-CZ" sz="1200" dirty="0">
                          <a:effectLst/>
                        </a:rPr>
                        <a:t> a </a:t>
                      </a:r>
                      <a:r>
                        <a:rPr lang="cs-CZ" sz="1200" dirty="0" err="1">
                          <a:effectLst/>
                        </a:rPr>
                        <a:t>hyperkalémie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primární adrenální insuficience, diabetes, vrozená adrenální hyperplazie, </a:t>
                      </a:r>
                      <a:r>
                        <a:rPr lang="cs-CZ" sz="1200" dirty="0" err="1">
                          <a:effectLst/>
                        </a:rPr>
                        <a:t>Addisonova</a:t>
                      </a:r>
                      <a:r>
                        <a:rPr lang="cs-CZ" sz="1200" dirty="0">
                          <a:effectLst/>
                        </a:rPr>
                        <a:t> choroba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3236603983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Insulin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ECLIA, 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sérum, plazma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hypoglykémie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insulinoma (tumor b-buněk pankreatu)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hyperglykémie, glykosurie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Diabetes </a:t>
                      </a:r>
                      <a:r>
                        <a:rPr lang="cs-CZ" sz="1200" dirty="0" err="1">
                          <a:effectLst/>
                        </a:rPr>
                        <a:t>mellitus</a:t>
                      </a:r>
                      <a:r>
                        <a:rPr lang="cs-CZ" sz="1200" dirty="0">
                          <a:effectLst/>
                        </a:rPr>
                        <a:t>, metabolický syndrom, </a:t>
                      </a:r>
                      <a:r>
                        <a:rPr lang="cs-CZ" sz="1200" dirty="0" err="1">
                          <a:effectLst/>
                        </a:rPr>
                        <a:t>polycystický</a:t>
                      </a:r>
                      <a:r>
                        <a:rPr lang="cs-CZ" sz="1200" dirty="0">
                          <a:effectLst/>
                        </a:rPr>
                        <a:t> syndrom ovarií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1111143782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Glukagon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Hyperglykémie, snížená hladina aminokyselin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glukagonoma (tumor pankreatu)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122224876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primární </a:t>
                      </a:r>
                      <a:r>
                        <a:rPr lang="cs-CZ" sz="1200" dirty="0" err="1">
                          <a:effectLst/>
                        </a:rPr>
                        <a:t>hypotestosteronismus</a:t>
                      </a:r>
                      <a:r>
                        <a:rPr lang="cs-CZ" sz="1200" dirty="0">
                          <a:effectLst/>
                        </a:rPr>
                        <a:t>: abnormálně snížená produkce testosteronu, dysfunkce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sekundární </a:t>
                      </a:r>
                      <a:r>
                        <a:rPr lang="cs-CZ" sz="1200" dirty="0" err="1">
                          <a:effectLst/>
                        </a:rPr>
                        <a:t>hypotestosteronismus</a:t>
                      </a:r>
                      <a:r>
                        <a:rPr lang="cs-CZ" sz="1200" dirty="0">
                          <a:effectLst/>
                        </a:rPr>
                        <a:t>:  hypotalamická dysfunkce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3413276844"/>
                  </a:ext>
                </a:extLst>
              </a:tr>
              <a:tr h="424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Estradiol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pozastavení menstruačního cyklu, podpora růstu plodu u těhotných žen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zvětšená prostata a získání ženských pohlavních znaků u mužů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během těhotenství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2812863874"/>
                  </a:ext>
                </a:extLst>
              </a:tr>
              <a:tr h="25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Progesteron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CLIA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sérum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- během těhotenství, u nádorů vaječníků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- při poruchách menstruačního cyklu, u nedostatečně vyvinutých vaječníků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8" marR="20288" marT="10144" marB="10144"/>
                </a:tc>
                <a:extLst>
                  <a:ext uri="{0D108BD9-81ED-4DB2-BD59-A6C34878D82A}">
                    <a16:rowId xmlns:a16="http://schemas.microsoft.com/office/drawing/2014/main" val="136910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2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Rychlé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825624"/>
            <a:ext cx="12079705" cy="4912059"/>
          </a:xfrm>
        </p:spPr>
        <p:txBody>
          <a:bodyPr>
            <a:normAutofit/>
          </a:bodyPr>
          <a:lstStyle/>
          <a:p>
            <a:r>
              <a:rPr lang="cs-CZ" dirty="0"/>
              <a:t>Pro orientační (kvalitativní, </a:t>
            </a:r>
            <a:r>
              <a:rPr lang="cs-CZ" dirty="0" err="1"/>
              <a:t>semikvantitativní</a:t>
            </a:r>
            <a:r>
              <a:rPr lang="cs-CZ" dirty="0"/>
              <a:t>, kvantitativní) stanovení hladin některých biochemických parametrů v moči a krvi se používají </a:t>
            </a:r>
          </a:p>
          <a:p>
            <a:pPr lvl="1"/>
            <a:r>
              <a:rPr lang="cs-CZ" b="1" dirty="0"/>
              <a:t>diagnostické </a:t>
            </a:r>
            <a:r>
              <a:rPr lang="cs-CZ" b="1" dirty="0" err="1"/>
              <a:t>testační</a:t>
            </a:r>
            <a:r>
              <a:rPr lang="cs-CZ" b="1" dirty="0"/>
              <a:t> papírky</a:t>
            </a:r>
            <a:r>
              <a:rPr lang="cs-CZ" dirty="0"/>
              <a:t> nebo </a:t>
            </a:r>
          </a:p>
          <a:p>
            <a:pPr lvl="1"/>
            <a:r>
              <a:rPr lang="cs-CZ" dirty="0"/>
              <a:t>malé přenosné reflexní fotometry, </a:t>
            </a:r>
          </a:p>
          <a:p>
            <a:pPr lvl="1"/>
            <a:r>
              <a:rPr lang="cs-CZ" dirty="0"/>
              <a:t>případně </a:t>
            </a:r>
            <a:r>
              <a:rPr lang="cs-CZ" dirty="0" err="1"/>
              <a:t>amperometrické</a:t>
            </a:r>
            <a:r>
              <a:rPr lang="cs-CZ" dirty="0"/>
              <a:t> měřící přístroje.</a:t>
            </a:r>
          </a:p>
          <a:p>
            <a:r>
              <a:rPr lang="cs-CZ" dirty="0"/>
              <a:t>Předností vyšetření rychlými testy je </a:t>
            </a:r>
          </a:p>
          <a:p>
            <a:pPr lvl="1"/>
            <a:r>
              <a:rPr lang="cs-CZ" dirty="0"/>
              <a:t>snadná manipulace a obsluha měřících přístrojů a </a:t>
            </a:r>
          </a:p>
          <a:p>
            <a:pPr lvl="1"/>
            <a:r>
              <a:rPr lang="cs-CZ" dirty="0"/>
              <a:t>především dosažení rychlých a spolehlivých výsledků, díky nimž lze bezprostředně upravit dávkování léků (glykémie - insulin, CRP – antibiotika, PT – </a:t>
            </a:r>
            <a:r>
              <a:rPr lang="cs-CZ" dirty="0" err="1"/>
              <a:t>Warfarin</a:t>
            </a:r>
            <a:r>
              <a:rPr lang="cs-CZ" dirty="0"/>
              <a:t>). </a:t>
            </a:r>
          </a:p>
          <a:p>
            <a:pPr lvl="1"/>
            <a:r>
              <a:rPr lang="cs-CZ" dirty="0"/>
              <a:t>Lze je používat jak u lůžka hospitalizovaného pacienta,</a:t>
            </a:r>
          </a:p>
          <a:p>
            <a:pPr lvl="1"/>
            <a:r>
              <a:rPr lang="cs-CZ" dirty="0"/>
              <a:t>tak v ambulantní nebo domácí péči (např. u diabetiků pro monitorování glykémie glukometry).</a:t>
            </a:r>
          </a:p>
        </p:txBody>
      </p:sp>
    </p:spTree>
    <p:extLst>
      <p:ext uri="{BB962C8B-B14F-4D97-AF65-F5344CB8AC3E}">
        <p14:creationId xmlns:p14="http://schemas.microsoft.com/office/powerpoint/2010/main" val="3806748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boratorní vyšetření moči | Interní propedeutika.cz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98" y="2621545"/>
            <a:ext cx="2486572" cy="16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6675"/>
            <a:ext cx="705852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91916"/>
            <a:ext cx="10700084" cy="5366083"/>
          </a:xfrm>
        </p:spPr>
        <p:txBody>
          <a:bodyPr>
            <a:normAutofit/>
          </a:bodyPr>
          <a:lstStyle/>
          <a:p>
            <a:r>
              <a:rPr lang="cs-CZ" dirty="0"/>
              <a:t>Orientační chemické vyšetření základních složek               se provádí </a:t>
            </a:r>
          </a:p>
          <a:p>
            <a:pPr lvl="1"/>
            <a:r>
              <a:rPr lang="cs-CZ" dirty="0"/>
              <a:t>diagnostickými </a:t>
            </a:r>
            <a:r>
              <a:rPr lang="cs-CZ" dirty="0" err="1"/>
              <a:t>testačními</a:t>
            </a:r>
            <a:r>
              <a:rPr lang="cs-CZ" dirty="0"/>
              <a:t> proužky: </a:t>
            </a:r>
            <a:r>
              <a:rPr lang="cs-CZ" b="1" dirty="0" err="1"/>
              <a:t>screening</a:t>
            </a:r>
            <a:r>
              <a:rPr lang="cs-CZ" dirty="0"/>
              <a:t> při rutinním vyšetření a </a:t>
            </a:r>
            <a:r>
              <a:rPr lang="cs-CZ" b="1" dirty="0"/>
              <a:t>monitorování</a:t>
            </a:r>
            <a:r>
              <a:rPr lang="cs-CZ" dirty="0"/>
              <a:t> následné léčby. Screeningové vyšetření           může odhalit počáteční příznaky </a:t>
            </a:r>
          </a:p>
          <a:p>
            <a:pPr lvl="2"/>
            <a:r>
              <a:rPr lang="cs-CZ" dirty="0"/>
              <a:t>onemocnění  </a:t>
            </a:r>
          </a:p>
          <a:p>
            <a:r>
              <a:rPr lang="cs-CZ" dirty="0"/>
              <a:t>Základní chemické vyšetření            zahrnuje </a:t>
            </a:r>
          </a:p>
          <a:p>
            <a:pPr lvl="1"/>
            <a:r>
              <a:rPr lang="cs-CZ" dirty="0" err="1"/>
              <a:t>semikvantitativní</a:t>
            </a:r>
            <a:r>
              <a:rPr lang="cs-CZ" dirty="0"/>
              <a:t> (případně kvalitativní nebo kvantitativní) stanovení pH, specifické hmotnosti, leukocytů, dusitanů, glukózy, bílkovin, ketolátek, kyseliny askorbové, </a:t>
            </a:r>
            <a:r>
              <a:rPr lang="cs-CZ" dirty="0" err="1"/>
              <a:t>urobilinogenu</a:t>
            </a:r>
            <a:r>
              <a:rPr lang="cs-CZ" dirty="0"/>
              <a:t>, bilirubinu a krve (erytrocytů resp. volného hemoglobinu nebo myoglobinu). </a:t>
            </a:r>
          </a:p>
          <a:p>
            <a:pPr lvl="1"/>
            <a:r>
              <a:rPr lang="cs-CZ" dirty="0"/>
              <a:t>fyziologicky se všechny tyto analyty v       vyskytují v minimálních koncentracích, které jsou </a:t>
            </a:r>
            <a:r>
              <a:rPr lang="cs-CZ" dirty="0" err="1"/>
              <a:t>testačními</a:t>
            </a:r>
            <a:r>
              <a:rPr lang="cs-CZ" dirty="0"/>
              <a:t> proužky neprokazatelné, ale při různých patologických stavech se jejich koncentrace zvyšuje na detekovatelné množství a stávají se patologickými součástmi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2566736" y="66675"/>
            <a:ext cx="962527" cy="14340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7315200" y="578766"/>
            <a:ext cx="962527" cy="14340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7636042" y="2294723"/>
            <a:ext cx="320842" cy="4780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4732590" y="3445396"/>
            <a:ext cx="332975" cy="4960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5414209" y="5023831"/>
            <a:ext cx="393033" cy="4740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3828063" y="6140602"/>
            <a:ext cx="435896" cy="6494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068" y="2621545"/>
            <a:ext cx="1176891" cy="91382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107" y="2711513"/>
            <a:ext cx="1014372" cy="7338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943" y="2650883"/>
            <a:ext cx="1289721" cy="855141"/>
          </a:xfrm>
          <a:prstGeom prst="rect">
            <a:avLst/>
          </a:prstGeom>
        </p:spPr>
      </p:pic>
      <p:pic>
        <p:nvPicPr>
          <p:cNvPr id="13320" name="Picture 8" descr="Diabetes • TissuPa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14" y="2925974"/>
            <a:ext cx="955398" cy="9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72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boratorní vyšetření moči | Interní propedeutika.cz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98" y="2621545"/>
            <a:ext cx="2486572" cy="16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0779" y="148412"/>
            <a:ext cx="705852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91916"/>
            <a:ext cx="10700084" cy="5366083"/>
          </a:xfrm>
        </p:spPr>
        <p:txBody>
          <a:bodyPr>
            <a:normAutofit/>
          </a:bodyPr>
          <a:lstStyle/>
          <a:p>
            <a:r>
              <a:rPr lang="cs-CZ" dirty="0"/>
              <a:t>Orientační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vyšetření základních složek               se provádí </a:t>
            </a:r>
          </a:p>
          <a:p>
            <a:pPr lvl="1"/>
            <a:r>
              <a:rPr lang="cs-CZ" dirty="0"/>
              <a:t>diagnostickými </a:t>
            </a:r>
            <a:r>
              <a:rPr lang="cs-CZ" dirty="0" err="1"/>
              <a:t>testačními</a:t>
            </a:r>
            <a:r>
              <a:rPr lang="cs-CZ" dirty="0"/>
              <a:t> proužky: </a:t>
            </a:r>
            <a:r>
              <a:rPr lang="cs-CZ" b="1" dirty="0">
                <a:solidFill>
                  <a:srgbClr val="0070C0"/>
                </a:solidFill>
              </a:rPr>
              <a:t>s.......g</a:t>
            </a:r>
            <a:r>
              <a:rPr lang="cs-CZ" dirty="0"/>
              <a:t> při rutinním vyšetření a </a:t>
            </a:r>
            <a:r>
              <a:rPr lang="cs-CZ" b="1" dirty="0">
                <a:solidFill>
                  <a:srgbClr val="0070C0"/>
                </a:solidFill>
              </a:rPr>
              <a:t>m………..</a:t>
            </a:r>
            <a:r>
              <a:rPr lang="cs-CZ" dirty="0"/>
              <a:t> následné léčby. Screeningové vyšetření           může odhalit počáteční příznaky </a:t>
            </a:r>
          </a:p>
          <a:p>
            <a:pPr lvl="2"/>
            <a:r>
              <a:rPr lang="cs-CZ" dirty="0"/>
              <a:t>onemocnění  </a:t>
            </a:r>
          </a:p>
          <a:p>
            <a:r>
              <a:rPr lang="cs-CZ" dirty="0"/>
              <a:t>Základní chemické vyšetření            zahrnuje </a:t>
            </a:r>
          </a:p>
          <a:p>
            <a:pPr lvl="1"/>
            <a:r>
              <a:rPr lang="cs-CZ" dirty="0" err="1"/>
              <a:t>semikvantitativní</a:t>
            </a:r>
            <a:r>
              <a:rPr lang="cs-CZ" dirty="0"/>
              <a:t> (případně kvalitativní nebo kvantitativní) stanovení pH, specifické hmotnosti, leukocytů, dusitanů, glukózy, bílkovin, ketolátek, kyseliny askorbové, </a:t>
            </a:r>
            <a:r>
              <a:rPr lang="cs-CZ" dirty="0" err="1"/>
              <a:t>urobilinogenu</a:t>
            </a:r>
            <a:r>
              <a:rPr lang="cs-CZ" dirty="0"/>
              <a:t>, bilirubinu a krve (erytrocytů resp. volného hemoglobinu nebo myoglobinu). </a:t>
            </a:r>
          </a:p>
          <a:p>
            <a:pPr lvl="1"/>
            <a:r>
              <a:rPr lang="cs-CZ" dirty="0"/>
              <a:t>Fyziologicky se všechny tyto analyty v        vyskytují v minimálních koncentracích, které jsou </a:t>
            </a:r>
            <a:r>
              <a:rPr lang="cs-CZ" dirty="0" err="1"/>
              <a:t>testačními</a:t>
            </a:r>
            <a:r>
              <a:rPr lang="cs-CZ" dirty="0"/>
              <a:t> proužky neprokazatelné, ale při různých patologických stavech se jejich koncentrace zvyšuje na detekovatelné množství a stávají se patologickými součástmi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4387515" y="52994"/>
            <a:ext cx="962527" cy="14340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7315200" y="578766"/>
            <a:ext cx="962527" cy="14340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5802355" y="2249211"/>
            <a:ext cx="320842" cy="4780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4681229" y="3065074"/>
            <a:ext cx="332975" cy="4960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5509426" y="4832301"/>
            <a:ext cx="393033" cy="4740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20158" r="46158" b="10383"/>
          <a:stretch/>
        </p:blipFill>
        <p:spPr>
          <a:xfrm>
            <a:off x="5214442" y="5929942"/>
            <a:ext cx="435896" cy="6494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068" y="2621545"/>
            <a:ext cx="650851" cy="50536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342" y="2612440"/>
            <a:ext cx="711102" cy="5144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048" y="2665504"/>
            <a:ext cx="695894" cy="461408"/>
          </a:xfrm>
          <a:prstGeom prst="rect">
            <a:avLst/>
          </a:prstGeom>
        </p:spPr>
      </p:pic>
      <p:pic>
        <p:nvPicPr>
          <p:cNvPr id="13320" name="Picture 8" descr="Diabetes • TissuPa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72" y="2628352"/>
            <a:ext cx="747796" cy="7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26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roužky test pro vyšetření moči DUS 10 PREMIUM 100ks za 523 Kč - All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44" y="1445846"/>
            <a:ext cx="5924884" cy="4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1325563"/>
          </a:xfrm>
        </p:spPr>
        <p:txBody>
          <a:bodyPr/>
          <a:lstStyle/>
          <a:p>
            <a:r>
              <a:rPr lang="cs-CZ" dirty="0" err="1"/>
              <a:t>Testační</a:t>
            </a:r>
            <a:r>
              <a:rPr lang="cs-CZ" dirty="0"/>
              <a:t>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23" y="1445846"/>
            <a:ext cx="12051323" cy="541215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vyrobeny z umělé hmoty, která slouží jako nosič pro indikační zóny impregnované reagenčními činidly ke stanovení jednotlivých analytů.</a:t>
            </a:r>
          </a:p>
          <a:p>
            <a:pPr lvl="0"/>
            <a:r>
              <a:rPr lang="cs-CZ" dirty="0"/>
              <a:t>Po namočení proužku do moče dochází k aktivaci činidel imobilizovaných v suchém stavu na reakčních ploškách proužku. </a:t>
            </a:r>
          </a:p>
          <a:p>
            <a:pPr lvl="0"/>
            <a:r>
              <a:rPr lang="cs-CZ" dirty="0"/>
              <a:t>Činidla jsou aktivována vodou, která je obsažena v měřeném vzorku, a reagují pak s příslušným analytem. </a:t>
            </a:r>
          </a:p>
          <a:p>
            <a:pPr lvl="0"/>
            <a:r>
              <a:rPr lang="cs-CZ" dirty="0"/>
              <a:t>Dochází k barevné kolorimetrické reakci, kterou je možno odečíst v předepsaném čase buď vizuálně, nebo reflexní fotometrií (spíše u vyšetření krve).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monofunkční, polyfunkční nebo proužky pro speciální vyšetření. </a:t>
            </a:r>
          </a:p>
          <a:p>
            <a:r>
              <a:rPr lang="cs-CZ" b="1" dirty="0"/>
              <a:t>monofunkční</a:t>
            </a:r>
            <a:r>
              <a:rPr lang="cs-CZ" dirty="0"/>
              <a:t> proužky obsahují jednu indikační zónu pro </a:t>
            </a:r>
            <a:r>
              <a:rPr lang="cs-CZ" dirty="0" err="1"/>
              <a:t>semikvantitativní</a:t>
            </a:r>
            <a:r>
              <a:rPr lang="cs-CZ" dirty="0"/>
              <a:t> stanovení určitého analytu (např. </a:t>
            </a:r>
            <a:r>
              <a:rPr lang="cs-CZ" dirty="0" err="1"/>
              <a:t>glukoPHAN</a:t>
            </a:r>
            <a:r>
              <a:rPr lang="cs-CZ" dirty="0"/>
              <a:t> pro stanovení glukózy), </a:t>
            </a:r>
          </a:p>
          <a:p>
            <a:r>
              <a:rPr lang="cs-CZ" b="1" dirty="0"/>
              <a:t>polyfunkční </a:t>
            </a:r>
            <a:r>
              <a:rPr lang="cs-CZ" dirty="0"/>
              <a:t>proužky obsahují 2 až 11 </a:t>
            </a:r>
            <a:r>
              <a:rPr lang="cs-CZ" dirty="0" err="1"/>
              <a:t>semikvantitativních</a:t>
            </a:r>
            <a:r>
              <a:rPr lang="cs-CZ" dirty="0"/>
              <a:t> indikačních zón, které umožňují vyšetření několika biochemických parametrů najednou podle typu proužku (např.: </a:t>
            </a:r>
            <a:r>
              <a:rPr lang="cs-CZ" dirty="0" err="1"/>
              <a:t>heptaPHAN</a:t>
            </a:r>
            <a:r>
              <a:rPr lang="cs-CZ" dirty="0"/>
              <a:t> – pH, bílkovina, glukóza, ketony, </a:t>
            </a:r>
            <a:r>
              <a:rPr lang="cs-CZ" dirty="0" err="1"/>
              <a:t>urobilinogen</a:t>
            </a:r>
            <a:r>
              <a:rPr lang="cs-CZ" dirty="0"/>
              <a:t>, bilirubin a krev). </a:t>
            </a:r>
          </a:p>
          <a:p>
            <a:r>
              <a:rPr lang="cs-CZ" dirty="0"/>
              <a:t>Pro </a:t>
            </a:r>
            <a:r>
              <a:rPr lang="cs-CZ" dirty="0" err="1"/>
              <a:t>screening</a:t>
            </a:r>
            <a:r>
              <a:rPr lang="cs-CZ" dirty="0"/>
              <a:t> určitého onemocnění jsou určeny proužky s kombinací dvou a více indikačních zón zaměřených na vyšetření analytů souvisejících s daným onemocněním </a:t>
            </a:r>
          </a:p>
          <a:p>
            <a:pPr lvl="0"/>
            <a:r>
              <a:rPr lang="cs-CZ" dirty="0"/>
              <a:t>např.: </a:t>
            </a:r>
            <a:r>
              <a:rPr lang="cs-CZ" dirty="0" err="1"/>
              <a:t>diaPHAN</a:t>
            </a:r>
            <a:r>
              <a:rPr lang="cs-CZ" dirty="0"/>
              <a:t> pro </a:t>
            </a:r>
            <a:r>
              <a:rPr lang="cs-CZ" dirty="0" err="1"/>
              <a:t>screening</a:t>
            </a:r>
            <a:r>
              <a:rPr lang="cs-CZ" dirty="0"/>
              <a:t> DM – glukóza a ketony nebo </a:t>
            </a:r>
          </a:p>
          <a:p>
            <a:pPr lvl="0"/>
            <a:r>
              <a:rPr lang="cs-CZ" dirty="0" err="1"/>
              <a:t>tetraPHAN</a:t>
            </a:r>
            <a:r>
              <a:rPr lang="cs-CZ" dirty="0"/>
              <a:t> </a:t>
            </a:r>
            <a:r>
              <a:rPr lang="cs-CZ" dirty="0" err="1"/>
              <a:t>dia</a:t>
            </a:r>
            <a:r>
              <a:rPr lang="cs-CZ" dirty="0"/>
              <a:t> – pH, bílkoviny, glukóza a ketony</a:t>
            </a:r>
          </a:p>
          <a:p>
            <a:pPr lvl="0"/>
            <a:r>
              <a:rPr lang="cs-CZ" dirty="0"/>
              <a:t>Pro speciální vyšetření jsou určeny speciální proužky, například OVUTEST (</a:t>
            </a:r>
            <a:r>
              <a:rPr lang="cs-CZ" dirty="0" err="1"/>
              <a:t>imunoPHAN</a:t>
            </a:r>
            <a:r>
              <a:rPr lang="cs-CZ" dirty="0"/>
              <a:t> LH) k </a:t>
            </a:r>
            <a:r>
              <a:rPr lang="cs-CZ" dirty="0" err="1"/>
              <a:t>semikvantitativnímu</a:t>
            </a:r>
            <a:r>
              <a:rPr lang="cs-CZ" dirty="0"/>
              <a:t> stanovení luteinizačního hormonu nebo těhotenské testy od celé řady výrobců, které fungují na principu stanovení přítomnosti lidského choriového gonadotropinu (</a:t>
            </a:r>
            <a:r>
              <a:rPr lang="cs-CZ" dirty="0" err="1"/>
              <a:t>hCG</a:t>
            </a:r>
            <a:r>
              <a:rPr lang="cs-CZ" dirty="0"/>
              <a:t>) v moči.</a:t>
            </a:r>
          </a:p>
        </p:txBody>
      </p:sp>
    </p:spTree>
    <p:extLst>
      <p:ext uri="{BB962C8B-B14F-4D97-AF65-F5344CB8AC3E}">
        <p14:creationId xmlns:p14="http://schemas.microsoft.com/office/powerpoint/2010/main" val="4238914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roužky EASY TOUCH -glukóza 50 ks - ZP FLO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312" y="128422"/>
            <a:ext cx="1686480" cy="17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15" y="778212"/>
            <a:ext cx="9628143" cy="60797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Vyšetření se zásadně provádí v </a:t>
            </a:r>
            <a:r>
              <a:rPr lang="cs-CZ" b="1" dirty="0"/>
              <a:t>čerstvé, nekonzervované (nativní) neodstředěné a dobře promíchané moči</a:t>
            </a:r>
            <a:r>
              <a:rPr lang="cs-CZ" dirty="0"/>
              <a:t> podle instrukcí výrobce </a:t>
            </a:r>
            <a:r>
              <a:rPr lang="cs-CZ" dirty="0" err="1"/>
              <a:t>testačního</a:t>
            </a:r>
            <a:r>
              <a:rPr lang="cs-CZ" dirty="0"/>
              <a:t> proužku. Obecně však platí tato pravidla:</a:t>
            </a:r>
          </a:p>
          <a:p>
            <a:r>
              <a:rPr lang="cs-CZ" dirty="0"/>
              <a:t>ze zásobní tuby vyjmeme pouze potřebný počet proužků, aniž bychom se dotkli reagenčních zón a tubu ihned uzavřeme</a:t>
            </a:r>
          </a:p>
          <a:p>
            <a:r>
              <a:rPr lang="cs-CZ" dirty="0"/>
              <a:t>proužek </a:t>
            </a:r>
            <a:r>
              <a:rPr lang="cs-CZ" b="1" dirty="0"/>
              <a:t>všemi reagenčními zónami</a:t>
            </a:r>
            <a:r>
              <a:rPr lang="cs-CZ" dirty="0"/>
              <a:t> ponoříme na 1-2 sekundy do vyšetřované moče</a:t>
            </a:r>
          </a:p>
          <a:p>
            <a:r>
              <a:rPr lang="cs-CZ" dirty="0"/>
              <a:t>přebytečnou moč hranou proužku otřeme o stěnu nádoby</a:t>
            </a:r>
          </a:p>
          <a:p>
            <a:r>
              <a:rPr lang="cs-CZ" dirty="0"/>
              <a:t>proužek cca jednu minutu necháme ležet (nebo držíme) ve </a:t>
            </a:r>
            <a:r>
              <a:rPr lang="cs-CZ" b="1" dirty="0"/>
              <a:t>vodorovné poloze</a:t>
            </a:r>
            <a:r>
              <a:rPr lang="cs-CZ" dirty="0"/>
              <a:t>, aby nedošlo ke smíchání činidel z jednotlivých reakčních zón</a:t>
            </a:r>
          </a:p>
          <a:p>
            <a:r>
              <a:rPr lang="cs-CZ" dirty="0"/>
              <a:t>po uplynutí reakční doby (většinou jedna minuta) uvedené v návodu výrobce podle typu proužku vizuálně vyhodnotíme zbarvení reagenčních zón s odpovídající barevnou stupnicí na etiketě obalu – </a:t>
            </a:r>
            <a:r>
              <a:rPr lang="cs-CZ" b="1" dirty="0"/>
              <a:t>proužek ke stupnici přikládáme ve směru vyznačeném šipkami</a:t>
            </a:r>
            <a:r>
              <a:rPr lang="cs-CZ" dirty="0"/>
              <a:t>, aby bylo dodrženo stejné pořadí analytů na stupnici a na proužku!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Proužky je nutné </a:t>
            </a:r>
            <a:r>
              <a:rPr lang="cs-CZ" b="1" dirty="0"/>
              <a:t>chránit před účinkem vzdušné vlhkosti, přímého slunečního světla a zvýšené teploty</a:t>
            </a:r>
            <a:r>
              <a:rPr lang="cs-CZ" dirty="0"/>
              <a:t>, proto se musí skladovat pouze v </a:t>
            </a:r>
            <a:r>
              <a:rPr lang="cs-CZ" b="1" dirty="0"/>
              <a:t>dobře uzavřených</a:t>
            </a:r>
            <a:r>
              <a:rPr lang="cs-CZ" dirty="0"/>
              <a:t> původních obalech na suchém a temném místě.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Dalším analytem</a:t>
            </a:r>
            <a:r>
              <a:rPr lang="cs-CZ" dirty="0"/>
              <a:t>, jehož koncentrace v moči může být stanovena pomocí rychlého testu, je </a:t>
            </a:r>
            <a:r>
              <a:rPr lang="cs-CZ" b="1" dirty="0"/>
              <a:t>albumin</a:t>
            </a:r>
            <a:r>
              <a:rPr lang="cs-CZ" dirty="0"/>
              <a:t>. </a:t>
            </a:r>
          </a:p>
          <a:p>
            <a:r>
              <a:rPr lang="cs-CZ" dirty="0"/>
              <a:t>Jedná se o imunochemický test založený na principu </a:t>
            </a:r>
            <a:r>
              <a:rPr lang="cs-CZ" dirty="0" err="1"/>
              <a:t>imunofiltrace</a:t>
            </a:r>
            <a:r>
              <a:rPr lang="cs-CZ" dirty="0"/>
              <a:t> přes membránu napuštěnou monoklonální protilátkou proti albuminu. </a:t>
            </a:r>
          </a:p>
          <a:p>
            <a:pPr lvl="0"/>
            <a:r>
              <a:rPr lang="cs-CZ" dirty="0"/>
              <a:t>Vzorek moči se aplikuje na políčko s membránou v testovací kazetě a </a:t>
            </a:r>
          </a:p>
          <a:p>
            <a:pPr lvl="0"/>
            <a:r>
              <a:rPr lang="cs-CZ" dirty="0"/>
              <a:t>při průchodu membránou dojde k navázání albuminu na protilátku. </a:t>
            </a:r>
          </a:p>
          <a:p>
            <a:pPr lvl="0"/>
            <a:r>
              <a:rPr lang="cs-CZ" dirty="0"/>
              <a:t>Poté se na políčko aplikuje konjugační roztok s částečkami zlata navázanými na další monoklonální protilátku a</a:t>
            </a:r>
          </a:p>
          <a:p>
            <a:pPr lvl="0"/>
            <a:r>
              <a:rPr lang="cs-CZ" dirty="0"/>
              <a:t>v případě přítomnosti albuminu v moči dojde k červenému zabarvení membrány. Intenzita zbarvení odpovídá koncentraci albuminu a je změřena fotometricky.</a:t>
            </a:r>
          </a:p>
        </p:txBody>
      </p:sp>
      <p:pic>
        <p:nvPicPr>
          <p:cNvPr id="13320" name="Picture 8" descr="NycoCard™ U-Albu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10" y="4503654"/>
            <a:ext cx="2362739" cy="2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25" y="247132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741" y="27862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Acidobazická rovnováha</a:t>
            </a:r>
          </a:p>
        </p:txBody>
      </p:sp>
      <p:pic>
        <p:nvPicPr>
          <p:cNvPr id="4098" name="Picture 2" descr="Téma: Acidobazická rovnováha a její poruchy « Tvorba a ověření  e-learningového prostředí pro integraci výuky preklinických a klinických  předmětů na LF a FZV UP Olomo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2027573"/>
            <a:ext cx="7165969" cy="42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986" y="2791326"/>
            <a:ext cx="4406593" cy="27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7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969" y="0"/>
            <a:ext cx="372598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Vyšetření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16" y="1469292"/>
            <a:ext cx="9435638" cy="538870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 plné kapilární krvi se rychlými testy nejčastěji stanovuje </a:t>
            </a:r>
          </a:p>
          <a:p>
            <a:pPr lvl="1"/>
            <a:r>
              <a:rPr lang="cs-CZ" b="1" dirty="0"/>
              <a:t>Glykémie </a:t>
            </a:r>
            <a:r>
              <a:rPr lang="cs-CZ" dirty="0"/>
              <a:t>a to jak na lůžkových odděleních, tak v domácí péči. </a:t>
            </a:r>
          </a:p>
          <a:p>
            <a:pPr lvl="0"/>
            <a:r>
              <a:rPr lang="cs-CZ" dirty="0"/>
              <a:t>Ve specializovaných ambulancích se pomocí rychlých testů stanovuje např.</a:t>
            </a:r>
          </a:p>
          <a:p>
            <a:pPr lvl="1"/>
            <a:r>
              <a:rPr lang="cs-CZ" b="1" dirty="0"/>
              <a:t>protrombinový čas </a:t>
            </a:r>
            <a:r>
              <a:rPr lang="cs-CZ" dirty="0"/>
              <a:t>(PT), C – reaktivní protein (CRP) nebo </a:t>
            </a:r>
          </a:p>
          <a:p>
            <a:pPr lvl="1"/>
            <a:r>
              <a:rPr lang="cs-CZ" b="1" dirty="0"/>
              <a:t>lipidové parametry </a:t>
            </a:r>
            <a:r>
              <a:rPr lang="cs-CZ" dirty="0"/>
              <a:t>(celkový cholesterol, HDL cholesterol).</a:t>
            </a:r>
          </a:p>
          <a:p>
            <a:r>
              <a:rPr lang="cs-CZ" dirty="0"/>
              <a:t>Na </a:t>
            </a:r>
            <a:r>
              <a:rPr lang="cs-CZ" dirty="0" err="1"/>
              <a:t>testační</a:t>
            </a:r>
            <a:r>
              <a:rPr lang="cs-CZ" dirty="0"/>
              <a:t> proužky se do vyznačeného políčka nanáší </a:t>
            </a:r>
          </a:p>
          <a:p>
            <a:pPr lvl="1"/>
            <a:r>
              <a:rPr lang="cs-CZ" dirty="0"/>
              <a:t>kapka kapilární krve odebrané z konečků prstu </a:t>
            </a:r>
          </a:p>
          <a:p>
            <a:pPr lvl="1"/>
            <a:r>
              <a:rPr lang="cs-CZ" dirty="0"/>
              <a:t>někdy lze použít i krev venózní nebo sérum či plazmu</a:t>
            </a:r>
          </a:p>
          <a:p>
            <a:pPr lvl="1"/>
            <a:r>
              <a:rPr lang="cs-CZ" dirty="0"/>
              <a:t>a vyhodnocení testů (stanovení koncentrace) se provádí reflexními fotometry nebo </a:t>
            </a:r>
            <a:r>
              <a:rPr lang="cs-CZ" dirty="0" err="1"/>
              <a:t>amperometry</a:t>
            </a:r>
            <a:r>
              <a:rPr lang="cs-CZ" dirty="0"/>
              <a:t> (na rozdíl od vizuálního hodnocení při vyšetření moči). </a:t>
            </a:r>
          </a:p>
          <a:p>
            <a:r>
              <a:rPr lang="cs-CZ" dirty="0" err="1"/>
              <a:t>Testační</a:t>
            </a:r>
            <a:r>
              <a:rPr lang="cs-CZ" dirty="0"/>
              <a:t> proužky se do měřících přístrojů vkládají </a:t>
            </a:r>
          </a:p>
          <a:p>
            <a:pPr lvl="1"/>
            <a:r>
              <a:rPr lang="cs-CZ" dirty="0"/>
              <a:t>ještě </a:t>
            </a:r>
            <a:r>
              <a:rPr lang="cs-CZ" b="1" dirty="0"/>
              <a:t>před</a:t>
            </a:r>
            <a:r>
              <a:rPr lang="cs-CZ" dirty="0"/>
              <a:t> nanesením krve, </a:t>
            </a:r>
          </a:p>
          <a:p>
            <a:pPr lvl="1"/>
            <a:r>
              <a:rPr lang="cs-CZ" dirty="0"/>
              <a:t>důležitá je kontrola čísla </a:t>
            </a:r>
            <a:r>
              <a:rPr lang="cs-CZ" dirty="0" err="1"/>
              <a:t>testačního</a:t>
            </a:r>
            <a:r>
              <a:rPr lang="cs-CZ" dirty="0"/>
              <a:t> proužku s číslem proužku použitého pro kalibraci přístroje.</a:t>
            </a:r>
          </a:p>
        </p:txBody>
      </p:sp>
      <p:pic>
        <p:nvPicPr>
          <p:cNvPr id="2050" name="Picture 2" descr="Testovací proužky Accu Chek Performa 50ks - Příslušenství ke glukometrům -  Diabetici - Zdravotnické potřeby a pomůcky Polámaný mraveneček |  Zdravotnické potřeby a pomůcky Polámaný mraveneč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00" y="2021305"/>
            <a:ext cx="2839900" cy="36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70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969" y="0"/>
            <a:ext cx="372598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Vyšetření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16" y="1469292"/>
            <a:ext cx="9435638" cy="538870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 plné kapilární krvi se rychlými testy nejčastěji stanovuje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G……e</a:t>
            </a:r>
            <a:r>
              <a:rPr lang="cs-CZ" b="1" dirty="0"/>
              <a:t> </a:t>
            </a:r>
            <a:r>
              <a:rPr lang="cs-CZ" dirty="0"/>
              <a:t>a to jak na lůžkových odděleních, tak v domácí péči. </a:t>
            </a:r>
          </a:p>
          <a:p>
            <a:pPr lvl="0"/>
            <a:r>
              <a:rPr lang="cs-CZ" dirty="0"/>
              <a:t>Ve specializovaných ambulancích se pomocí rychlých testů stanovuje např.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P………..ý </a:t>
            </a:r>
            <a:r>
              <a:rPr lang="cs-CZ" b="1" dirty="0" err="1">
                <a:solidFill>
                  <a:srgbClr val="0070C0"/>
                </a:solidFill>
              </a:rPr>
              <a:t>č.s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(PT), C – reaktivní protein (CRP) nebo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L……é p…….y </a:t>
            </a:r>
            <a:r>
              <a:rPr lang="cs-CZ" dirty="0"/>
              <a:t>(celkový cholesterol, HDL cholesterol).</a:t>
            </a:r>
          </a:p>
          <a:p>
            <a:r>
              <a:rPr lang="cs-CZ" dirty="0"/>
              <a:t>Na </a:t>
            </a:r>
            <a:r>
              <a:rPr lang="cs-CZ" dirty="0" err="1"/>
              <a:t>testační</a:t>
            </a:r>
            <a:r>
              <a:rPr lang="cs-CZ" dirty="0"/>
              <a:t> proužky se do vyznačeného políčka nanáší </a:t>
            </a:r>
          </a:p>
          <a:p>
            <a:pPr lvl="1"/>
            <a:r>
              <a:rPr lang="cs-CZ" dirty="0"/>
              <a:t>kapka kapilární krve odebrané z konečků prstu </a:t>
            </a:r>
          </a:p>
          <a:p>
            <a:pPr lvl="1"/>
            <a:r>
              <a:rPr lang="cs-CZ" dirty="0"/>
              <a:t>někdy lze použít i krev venózní nebo sérum či plazmu</a:t>
            </a:r>
          </a:p>
          <a:p>
            <a:pPr lvl="1"/>
            <a:r>
              <a:rPr lang="cs-CZ" dirty="0"/>
              <a:t>a vyhodnocení testů (stanovení koncentrace) se provádí reflexními fotometry nebo </a:t>
            </a:r>
            <a:r>
              <a:rPr lang="cs-CZ" dirty="0" err="1"/>
              <a:t>amperometry</a:t>
            </a:r>
            <a:r>
              <a:rPr lang="cs-CZ" dirty="0"/>
              <a:t> (na rozdíl od vizuálního hodnocení při vyšetření moči). </a:t>
            </a:r>
          </a:p>
          <a:p>
            <a:r>
              <a:rPr lang="cs-CZ" dirty="0" err="1"/>
              <a:t>Testační</a:t>
            </a:r>
            <a:r>
              <a:rPr lang="cs-CZ" dirty="0"/>
              <a:t> proužky se do měřících přístrojů vkládají </a:t>
            </a:r>
          </a:p>
          <a:p>
            <a:pPr lvl="1"/>
            <a:r>
              <a:rPr lang="cs-CZ" dirty="0"/>
              <a:t>ještě </a:t>
            </a:r>
            <a:r>
              <a:rPr lang="cs-CZ" b="1" dirty="0" err="1">
                <a:solidFill>
                  <a:srgbClr val="0070C0"/>
                </a:solidFill>
              </a:rPr>
              <a:t>p..d</a:t>
            </a:r>
            <a:r>
              <a:rPr lang="cs-CZ" dirty="0"/>
              <a:t> nanesením krve, </a:t>
            </a:r>
          </a:p>
          <a:p>
            <a:pPr lvl="1"/>
            <a:r>
              <a:rPr lang="cs-CZ" dirty="0"/>
              <a:t>důležitá je kontrola čísla </a:t>
            </a:r>
            <a:r>
              <a:rPr lang="cs-CZ" dirty="0" err="1"/>
              <a:t>testačního</a:t>
            </a:r>
            <a:r>
              <a:rPr lang="cs-CZ" dirty="0"/>
              <a:t> proužku s číslem proužku použitého pro kalibraci přístroje.</a:t>
            </a:r>
          </a:p>
        </p:txBody>
      </p:sp>
      <p:pic>
        <p:nvPicPr>
          <p:cNvPr id="2050" name="Picture 2" descr="Testovací proužky Accu Chek Performa 50ks - Příslušenství ke glukometrům -  Diabetici - Zdravotnické potřeby a pomůcky Polámaný mraveneček |  Zdravotnické potřeby a pomůcky Polámaný mraveneč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00" y="2021305"/>
            <a:ext cx="2839900" cy="36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80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179220"/>
            <a:ext cx="5273842" cy="1325563"/>
          </a:xfrm>
        </p:spPr>
        <p:txBody>
          <a:bodyPr/>
          <a:lstStyle/>
          <a:p>
            <a:r>
              <a:rPr lang="cs-CZ" dirty="0"/>
              <a:t>Stanovení glykémie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203158"/>
            <a:ext cx="7716252" cy="56548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 principu reflexní fotometrie pracují starší typy glukometrů, do kterých se vkládá proužek, jehož </a:t>
            </a:r>
          </a:p>
          <a:p>
            <a:r>
              <a:rPr lang="cs-CZ" dirty="0"/>
              <a:t>reakční zóna obsahuje enzym </a:t>
            </a:r>
            <a:r>
              <a:rPr lang="cs-CZ" dirty="0" err="1"/>
              <a:t>glukózaoxidasu</a:t>
            </a:r>
            <a:r>
              <a:rPr lang="cs-CZ" dirty="0"/>
              <a:t>, která katalyzuje oxidaci glukózy na </a:t>
            </a:r>
            <a:r>
              <a:rPr lang="cs-CZ" dirty="0" err="1"/>
              <a:t>glukonát</a:t>
            </a:r>
            <a:r>
              <a:rPr lang="cs-CZ" dirty="0"/>
              <a:t> a peroxid vodíku. </a:t>
            </a:r>
          </a:p>
          <a:p>
            <a:r>
              <a:rPr lang="cs-CZ" dirty="0"/>
              <a:t>Ten redukuje chromogen za vzniku barevného produktu, který se detekuje reflexní fotometrií. </a:t>
            </a:r>
          </a:p>
          <a:p>
            <a:r>
              <a:rPr lang="cs-CZ" dirty="0"/>
              <a:t>Nevýhodou této metody je možnost ovlivnění výsledku vnějším světelným zdrojem, dlouhá doba měření a potřeba časté kalibrace glukometru.</a:t>
            </a:r>
          </a:p>
          <a:p>
            <a:pPr marL="0" indent="0">
              <a:buNone/>
            </a:pPr>
            <a:r>
              <a:rPr lang="cs-CZ" dirty="0"/>
              <a:t>Novější typy glukometrů pracují na principu měření elektrického proudu, jehož velikost odpovídá výsledné glykémii. </a:t>
            </a:r>
          </a:p>
          <a:p>
            <a:pPr marL="0" indent="0">
              <a:buNone/>
            </a:pPr>
            <a:r>
              <a:rPr lang="cs-CZ" dirty="0"/>
              <a:t>Vyšetřovaná krev se na proužek nenanáší, ale je do něj nasávána úzkou kapilárou. </a:t>
            </a:r>
          </a:p>
          <a:p>
            <a:pPr marL="0" indent="0">
              <a:buNone/>
            </a:pPr>
            <a:r>
              <a:rPr lang="cs-CZ" dirty="0"/>
              <a:t>chemickou reakcí opět vzniká z glukózy peroxid vodíku, který je tentokrát rozkládán na ionty, které vedou elektrický proud, a ten je glukometrem změřen.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899" y="1860884"/>
            <a:ext cx="4041059" cy="26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2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Koagulační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1" y="1825624"/>
            <a:ext cx="11726778" cy="4879975"/>
          </a:xfrm>
        </p:spPr>
        <p:txBody>
          <a:bodyPr/>
          <a:lstStyle/>
          <a:p>
            <a:r>
              <a:rPr lang="cs-CZ" dirty="0"/>
              <a:t>stanovení PT (</a:t>
            </a:r>
            <a:r>
              <a:rPr lang="cs-CZ" dirty="0" err="1"/>
              <a:t>Quick</a:t>
            </a:r>
            <a:r>
              <a:rPr lang="cs-CZ" dirty="0"/>
              <a:t>, INR - mezinárodní normalizovaný poměr) </a:t>
            </a:r>
          </a:p>
          <a:p>
            <a:r>
              <a:rPr lang="cs-CZ" dirty="0"/>
              <a:t>Podobně jako stanovení glykémie lze koagulační test provádět pomocí přenosných fotometrů nebo na </a:t>
            </a:r>
            <a:r>
              <a:rPr lang="cs-CZ" dirty="0" err="1"/>
              <a:t>amperometrických</a:t>
            </a:r>
            <a:r>
              <a:rPr lang="cs-CZ" dirty="0"/>
              <a:t> měřících přístrojích. </a:t>
            </a:r>
          </a:p>
          <a:p>
            <a:r>
              <a:rPr lang="cs-CZ" dirty="0"/>
              <a:t>Testovací proužek obsahuje tromboplastin, který po nanesení vzorku aktivuje koagulaci, což vede k tvorbě trombinu a v případě </a:t>
            </a:r>
            <a:r>
              <a:rPr lang="cs-CZ" dirty="0" err="1"/>
              <a:t>amperometrie</a:t>
            </a:r>
            <a:r>
              <a:rPr lang="cs-CZ" dirty="0"/>
              <a:t> k zastavení času (při vytvoření fibrinového vlákna proběhne elektrický impuls mezi elektrodami a zastaví se čas).</a:t>
            </a:r>
          </a:p>
          <a:p>
            <a:r>
              <a:rPr lang="cs-CZ" dirty="0"/>
              <a:t>Fotometrické </a:t>
            </a:r>
            <a:r>
              <a:rPr lang="cs-CZ" dirty="0" err="1"/>
              <a:t>koagulometry</a:t>
            </a:r>
            <a:r>
              <a:rPr lang="cs-CZ" dirty="0"/>
              <a:t> měří absorbanci (zákal) způsobený přítomností fibrinových vláken. Fotometrické stanovení je nevhodné u hemolytických, </a:t>
            </a:r>
            <a:r>
              <a:rPr lang="cs-CZ" dirty="0" err="1"/>
              <a:t>lipemických</a:t>
            </a:r>
            <a:r>
              <a:rPr lang="cs-CZ" dirty="0"/>
              <a:t> nebo ikterických vzorků</a:t>
            </a:r>
          </a:p>
        </p:txBody>
      </p:sp>
    </p:spTree>
    <p:extLst>
      <p:ext uri="{BB962C8B-B14F-4D97-AF65-F5344CB8AC3E}">
        <p14:creationId xmlns:p14="http://schemas.microsoft.com/office/powerpoint/2010/main" val="3637884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CRP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799" y="1825625"/>
            <a:ext cx="11742821" cy="47355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Koncentrace CRP se stanovuje </a:t>
            </a:r>
            <a:r>
              <a:rPr lang="cs-CZ" dirty="0" err="1"/>
              <a:t>imunofiltrační</a:t>
            </a:r>
            <a:r>
              <a:rPr lang="cs-CZ" dirty="0"/>
              <a:t> metodou s fotometrickou detekcí. </a:t>
            </a:r>
          </a:p>
          <a:p>
            <a:r>
              <a:rPr lang="cs-CZ" dirty="0"/>
              <a:t>Princip metody je popsán výše u stanovení albuminu, rozdíl je pouze v navázané protilátce – zde se jedná o protilátku proti CRP.</a:t>
            </a:r>
          </a:p>
          <a:p>
            <a:endParaRPr lang="cs-CZ" dirty="0"/>
          </a:p>
          <a:p>
            <a:r>
              <a:rPr lang="cs-CZ" dirty="0"/>
              <a:t>CRP hodnoty </a:t>
            </a:r>
          </a:p>
          <a:p>
            <a:r>
              <a:rPr lang="cs-CZ" dirty="0"/>
              <a:t>do </a:t>
            </a:r>
            <a:r>
              <a:rPr lang="cs-CZ" b="1" dirty="0"/>
              <a:t>5</a:t>
            </a:r>
            <a:r>
              <a:rPr lang="cs-CZ" dirty="0"/>
              <a:t> mg/l - normální hodnota CRP u zdravého člověka. </a:t>
            </a:r>
          </a:p>
          <a:p>
            <a:r>
              <a:rPr lang="cs-CZ" b="1" dirty="0"/>
              <a:t>6 - 30 </a:t>
            </a:r>
            <a:r>
              <a:rPr lang="cs-CZ" dirty="0"/>
              <a:t>mg/l - mírná infekce, obvykle virového původu. Pokud příznaky infekce do 2 - 3 dnů neodezní, je vhodné test opakovat. </a:t>
            </a:r>
          </a:p>
          <a:p>
            <a:r>
              <a:rPr lang="cs-CZ" b="1" dirty="0"/>
              <a:t>31 - 200 </a:t>
            </a:r>
            <a:r>
              <a:rPr lang="cs-CZ" dirty="0"/>
              <a:t>mg/l - bakteriální infekce, zpravidla streptokoky nebo stafylokoky, vyžadující adekvátní léčbu.</a:t>
            </a:r>
          </a:p>
          <a:p>
            <a:r>
              <a:rPr lang="cs-CZ" dirty="0"/>
              <a:t>Nad </a:t>
            </a:r>
            <a:r>
              <a:rPr lang="cs-CZ" b="1" dirty="0"/>
              <a:t>200</a:t>
            </a:r>
            <a:r>
              <a:rPr lang="cs-CZ" dirty="0"/>
              <a:t> mg/l – vážná infekce</a:t>
            </a:r>
          </a:p>
        </p:txBody>
      </p:sp>
    </p:spTree>
    <p:extLst>
      <p:ext uri="{BB962C8B-B14F-4D97-AF65-F5344CB8AC3E}">
        <p14:creationId xmlns:p14="http://schemas.microsoft.com/office/powerpoint/2010/main" val="3576355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CRP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799" y="1825625"/>
            <a:ext cx="11742821" cy="47355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Koncentrace CRP se stanovuje </a:t>
            </a:r>
            <a:r>
              <a:rPr lang="cs-CZ" dirty="0" err="1"/>
              <a:t>imunofiltrační</a:t>
            </a:r>
            <a:r>
              <a:rPr lang="cs-CZ" dirty="0"/>
              <a:t> metodou s fotometrickou detekcí. </a:t>
            </a:r>
          </a:p>
          <a:p>
            <a:r>
              <a:rPr lang="cs-CZ" dirty="0"/>
              <a:t>Princip metody je popsán výše u stanovení albuminu, rozdíl je pouze v navázané protilátce – zde se jedná o protilátku proti CRP.</a:t>
            </a:r>
          </a:p>
          <a:p>
            <a:endParaRPr lang="cs-CZ" dirty="0"/>
          </a:p>
          <a:p>
            <a:r>
              <a:rPr lang="cs-CZ" dirty="0"/>
              <a:t>CRP hodnoty </a:t>
            </a:r>
          </a:p>
          <a:p>
            <a:r>
              <a:rPr lang="cs-CZ" dirty="0"/>
              <a:t>do </a:t>
            </a:r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dirty="0"/>
              <a:t> mg/l - normální hodnota CRP u zdravého člověka. </a:t>
            </a:r>
          </a:p>
          <a:p>
            <a:r>
              <a:rPr lang="cs-CZ" b="1" dirty="0">
                <a:solidFill>
                  <a:srgbClr val="0070C0"/>
                </a:solidFill>
              </a:rPr>
              <a:t>. </a:t>
            </a:r>
            <a:r>
              <a:rPr lang="cs-CZ" b="1" dirty="0"/>
              <a:t>-</a:t>
            </a:r>
            <a:r>
              <a:rPr lang="cs-CZ" b="1" dirty="0">
                <a:solidFill>
                  <a:srgbClr val="0070C0"/>
                </a:solidFill>
              </a:rPr>
              <a:t> .. </a:t>
            </a:r>
            <a:r>
              <a:rPr lang="cs-CZ" dirty="0"/>
              <a:t>mg/l - mírná infekce, obvykle virového původu. Pokud příznaky infekce do 2 - 3 dnů neodezní, je vhodné test opakovat. </a:t>
            </a:r>
          </a:p>
          <a:p>
            <a:r>
              <a:rPr lang="cs-CZ" b="1" dirty="0">
                <a:solidFill>
                  <a:srgbClr val="0070C0"/>
                </a:solidFill>
              </a:rPr>
              <a:t>.. </a:t>
            </a:r>
            <a:r>
              <a:rPr lang="cs-CZ" b="1" dirty="0"/>
              <a:t>-</a:t>
            </a:r>
            <a:r>
              <a:rPr lang="cs-CZ" b="1" dirty="0">
                <a:solidFill>
                  <a:srgbClr val="0070C0"/>
                </a:solidFill>
              </a:rPr>
              <a:t> … </a:t>
            </a:r>
            <a:r>
              <a:rPr lang="cs-CZ" dirty="0"/>
              <a:t>mg/l - bakteriální infekce, zpravidla streptokoky nebo stafylokoky, vyžadující adekvátní léčbu.</a:t>
            </a:r>
          </a:p>
          <a:p>
            <a:r>
              <a:rPr lang="cs-CZ" dirty="0"/>
              <a:t>Nad </a:t>
            </a:r>
            <a:r>
              <a:rPr lang="cs-CZ" b="1" dirty="0">
                <a:solidFill>
                  <a:srgbClr val="0070C0"/>
                </a:solidFill>
              </a:rPr>
              <a:t>… </a:t>
            </a:r>
            <a:r>
              <a:rPr lang="cs-CZ" dirty="0"/>
              <a:t>mg/l – vážná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123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Jaká vyšetření se provádějí v </a:t>
            </a:r>
            <a:r>
              <a:rPr lang="cs-CZ" dirty="0"/>
              <a:t>               </a:t>
            </a:r>
            <a:r>
              <a:rPr lang="cs-CZ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15" y="1825624"/>
            <a:ext cx="11824677" cy="495812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prenatální diagnostika a </a:t>
            </a:r>
            <a:r>
              <a:rPr lang="cs-CZ" dirty="0" err="1"/>
              <a:t>screening</a:t>
            </a:r>
            <a:endParaRPr lang="cs-CZ" dirty="0"/>
          </a:p>
          <a:p>
            <a:pPr lvl="1"/>
            <a:r>
              <a:rPr lang="cs-CZ" dirty="0"/>
              <a:t>soubor vyšetření a testů prováděných za účelem odhalení patologických stavů u dosud nenarozeného jedince, především stanovení míry rizika pro přítomnost </a:t>
            </a:r>
            <a:r>
              <a:rPr lang="cs-CZ" b="1" dirty="0"/>
              <a:t>vrozených vývojových vad </a:t>
            </a:r>
            <a:r>
              <a:rPr lang="cs-CZ" dirty="0"/>
              <a:t>(VVV) plodu (např. Downova syndromu - </a:t>
            </a:r>
            <a:r>
              <a:rPr lang="cs-CZ" dirty="0" err="1"/>
              <a:t>trisomie</a:t>
            </a:r>
            <a:r>
              <a:rPr lang="cs-CZ" dirty="0"/>
              <a:t> 21. chromosomu, </a:t>
            </a:r>
            <a:r>
              <a:rPr lang="cs-CZ" dirty="0" err="1"/>
              <a:t>Edwardsova</a:t>
            </a:r>
            <a:r>
              <a:rPr lang="cs-CZ" dirty="0"/>
              <a:t> syndromu - </a:t>
            </a:r>
            <a:r>
              <a:rPr lang="cs-CZ" dirty="0" err="1"/>
              <a:t>trisomie</a:t>
            </a:r>
            <a:r>
              <a:rPr lang="cs-CZ" dirty="0"/>
              <a:t> 18. chromosomu). </a:t>
            </a:r>
          </a:p>
          <a:p>
            <a:pPr lvl="1"/>
            <a:r>
              <a:rPr lang="cs-CZ" dirty="0"/>
              <a:t>řada těchto vyšetření je prováděna rutinně a během těhotenství mohou být doporučena a doplněna i další. </a:t>
            </a:r>
          </a:p>
          <a:p>
            <a:pPr lvl="1"/>
            <a:r>
              <a:rPr lang="cs-CZ" dirty="0"/>
              <a:t>mimo analytů vyšetřovaných v laboratořích klinické biochemie se v prenatální diagnostice významně uplatňují také zobrazovací metody a klinická genetika. </a:t>
            </a:r>
          </a:p>
          <a:p>
            <a:r>
              <a:rPr lang="cs-CZ" dirty="0"/>
              <a:t>Metodické přístupy jsou</a:t>
            </a:r>
          </a:p>
          <a:p>
            <a:r>
              <a:rPr lang="cs-CZ" b="1" dirty="0"/>
              <a:t>invazivní </a:t>
            </a:r>
            <a:r>
              <a:rPr lang="cs-CZ" dirty="0"/>
              <a:t>(např. odběr plodové vody </a:t>
            </a:r>
          </a:p>
          <a:p>
            <a:pPr lvl="1"/>
            <a:r>
              <a:rPr lang="cs-CZ" b="1" dirty="0" err="1"/>
              <a:t>amniocentéza</a:t>
            </a:r>
            <a:r>
              <a:rPr lang="cs-CZ" dirty="0"/>
              <a:t>, odběr pupečníkové krve plodu v děloze </a:t>
            </a:r>
          </a:p>
          <a:p>
            <a:pPr lvl="1"/>
            <a:r>
              <a:rPr lang="cs-CZ" b="1" dirty="0" err="1"/>
              <a:t>kordocentéza</a:t>
            </a:r>
            <a:r>
              <a:rPr lang="cs-CZ" dirty="0"/>
              <a:t>, odběr fetálních buněk - </a:t>
            </a:r>
            <a:r>
              <a:rPr lang="cs-CZ" b="1" dirty="0"/>
              <a:t>biopsie </a:t>
            </a:r>
            <a:r>
              <a:rPr lang="cs-CZ" b="1" dirty="0" err="1"/>
              <a:t>choria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i </a:t>
            </a:r>
            <a:r>
              <a:rPr lang="cs-CZ" b="1" dirty="0"/>
              <a:t>neinvazivní</a:t>
            </a:r>
            <a:r>
              <a:rPr lang="cs-CZ" dirty="0"/>
              <a:t> (např. ultrazvuk, biochemické vyšetření krve).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94" y="365125"/>
            <a:ext cx="1951599" cy="1707649"/>
          </a:xfrm>
          <a:prstGeom prst="rect">
            <a:avLst/>
          </a:prstGeom>
        </p:spPr>
      </p:pic>
      <p:pic>
        <p:nvPicPr>
          <p:cNvPr id="14342" name="Picture 6" descr="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76" y="4748463"/>
            <a:ext cx="3795949" cy="18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84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Jaká vyšetření se provádějí v</a:t>
            </a:r>
            <a:r>
              <a:rPr lang="cs-CZ" sz="4000" b="1" dirty="0">
                <a:solidFill>
                  <a:srgbClr val="FF0000"/>
                </a:solidFill>
              </a:rPr>
              <a:t> </a:t>
            </a:r>
            <a:r>
              <a:rPr lang="cs-CZ" dirty="0"/>
              <a:t>               </a:t>
            </a:r>
            <a:r>
              <a:rPr lang="cs-CZ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15" y="1825624"/>
            <a:ext cx="11824677" cy="495812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prenatální diagnostika a </a:t>
            </a:r>
            <a:r>
              <a:rPr lang="cs-CZ" dirty="0" err="1"/>
              <a:t>screening</a:t>
            </a:r>
            <a:endParaRPr lang="cs-CZ" dirty="0"/>
          </a:p>
          <a:p>
            <a:pPr lvl="1"/>
            <a:r>
              <a:rPr lang="cs-CZ" dirty="0"/>
              <a:t>soubor vyšetření a testů prováděných za účelem odhalení patologických stavů u dosud nenarozeného jedince, především stanovení míry rizika pro přítomnost </a:t>
            </a:r>
            <a:r>
              <a:rPr lang="cs-CZ" b="1" dirty="0">
                <a:solidFill>
                  <a:srgbClr val="0070C0"/>
                </a:solidFill>
              </a:rPr>
              <a:t>v……ch v…….ch </a:t>
            </a:r>
            <a:r>
              <a:rPr lang="cs-CZ" b="1" dirty="0" err="1">
                <a:solidFill>
                  <a:srgbClr val="0070C0"/>
                </a:solidFill>
              </a:rPr>
              <a:t>v.d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(VVV) plodu (např. Downova syndromu - </a:t>
            </a:r>
            <a:r>
              <a:rPr lang="cs-CZ" dirty="0" err="1"/>
              <a:t>trisomie</a:t>
            </a:r>
            <a:r>
              <a:rPr lang="cs-CZ" dirty="0"/>
              <a:t> 21. chromosomu, </a:t>
            </a:r>
            <a:r>
              <a:rPr lang="cs-CZ" dirty="0" err="1"/>
              <a:t>Edwardsova</a:t>
            </a:r>
            <a:r>
              <a:rPr lang="cs-CZ" dirty="0"/>
              <a:t> syndromu - </a:t>
            </a:r>
            <a:r>
              <a:rPr lang="cs-CZ" dirty="0" err="1"/>
              <a:t>trisomie</a:t>
            </a:r>
            <a:r>
              <a:rPr lang="cs-CZ" dirty="0"/>
              <a:t> 18. chromosomu). </a:t>
            </a:r>
          </a:p>
          <a:p>
            <a:pPr lvl="1"/>
            <a:r>
              <a:rPr lang="cs-CZ" dirty="0"/>
              <a:t>řada těchto vyšetření je prováděna rutinně a během těhotenství mohou být doporučena a doplněna i další. </a:t>
            </a:r>
          </a:p>
          <a:p>
            <a:pPr lvl="1"/>
            <a:r>
              <a:rPr lang="cs-CZ" dirty="0"/>
              <a:t>mimo analytů vyšetřovaných v laboratořích klinické biochemie se v prenatální diagnostice významně uplatňují také zobrazovací metody a klinická genetika. </a:t>
            </a:r>
          </a:p>
          <a:p>
            <a:r>
              <a:rPr lang="cs-CZ" dirty="0"/>
              <a:t>Metodické přístupy jsou</a:t>
            </a:r>
          </a:p>
          <a:p>
            <a:r>
              <a:rPr lang="cs-CZ" b="1" dirty="0">
                <a:solidFill>
                  <a:srgbClr val="0070C0"/>
                </a:solidFill>
              </a:rPr>
              <a:t>i……..</a:t>
            </a:r>
            <a:r>
              <a:rPr lang="cs-CZ" b="1" dirty="0"/>
              <a:t> </a:t>
            </a:r>
            <a:r>
              <a:rPr lang="cs-CZ" dirty="0"/>
              <a:t>(např. odběr plodové vody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a……….a</a:t>
            </a:r>
            <a:r>
              <a:rPr lang="cs-CZ" dirty="0"/>
              <a:t>, odběr pupečníkové krve plodu v děloze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k……….a</a:t>
            </a:r>
            <a:r>
              <a:rPr lang="cs-CZ" dirty="0"/>
              <a:t>, odběr fetálních buněk - </a:t>
            </a:r>
            <a:r>
              <a:rPr lang="cs-CZ" b="1" dirty="0"/>
              <a:t>biopsie </a:t>
            </a:r>
            <a:r>
              <a:rPr lang="cs-CZ" b="1" dirty="0" err="1"/>
              <a:t>choria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i </a:t>
            </a:r>
            <a:r>
              <a:rPr lang="cs-CZ" b="1" dirty="0">
                <a:solidFill>
                  <a:srgbClr val="0070C0"/>
                </a:solidFill>
              </a:rPr>
              <a:t>n……….</a:t>
            </a:r>
            <a:r>
              <a:rPr lang="cs-CZ" dirty="0"/>
              <a:t> (např. ultrazvuk, biochemické vyšetření krve).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94" y="365125"/>
            <a:ext cx="1951599" cy="1707649"/>
          </a:xfrm>
          <a:prstGeom prst="rect">
            <a:avLst/>
          </a:prstGeom>
        </p:spPr>
      </p:pic>
      <p:pic>
        <p:nvPicPr>
          <p:cNvPr id="14342" name="Picture 6" descr="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76" y="4748463"/>
            <a:ext cx="3795949" cy="18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43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363578" y="365126"/>
          <a:ext cx="9176085" cy="6492875"/>
        </p:xfrm>
        <a:graphic>
          <a:graphicData uri="http://schemas.openxmlformats.org/drawingml/2006/table">
            <a:tbl>
              <a:tblPr/>
              <a:tblGrid>
                <a:gridCol w="3058695">
                  <a:extLst>
                    <a:ext uri="{9D8B030D-6E8A-4147-A177-3AD203B41FA5}">
                      <a16:colId xmlns:a16="http://schemas.microsoft.com/office/drawing/2014/main" val="4123537152"/>
                    </a:ext>
                  </a:extLst>
                </a:gridCol>
                <a:gridCol w="3058695">
                  <a:extLst>
                    <a:ext uri="{9D8B030D-6E8A-4147-A177-3AD203B41FA5}">
                      <a16:colId xmlns:a16="http://schemas.microsoft.com/office/drawing/2014/main" val="3788715046"/>
                    </a:ext>
                  </a:extLst>
                </a:gridCol>
                <a:gridCol w="3058695">
                  <a:extLst>
                    <a:ext uri="{9D8B030D-6E8A-4147-A177-3AD203B41FA5}">
                      <a16:colId xmlns:a16="http://schemas.microsoft.com/office/drawing/2014/main" val="3137986418"/>
                    </a:ext>
                  </a:extLst>
                </a:gridCol>
              </a:tblGrid>
              <a:tr h="550565"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solidFill>
                            <a:srgbClr val="000000"/>
                          </a:solidFill>
                          <a:effectLst/>
                        </a:rPr>
                        <a:t>Rozdíly</a:t>
                      </a:r>
                      <a:endParaRPr lang="cs-CZ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solidFill>
                            <a:srgbClr val="000000"/>
                          </a:solidFill>
                          <a:effectLst/>
                        </a:rPr>
                        <a:t>Biopsie choria</a:t>
                      </a:r>
                      <a:endParaRPr lang="cs-CZ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 err="1">
                          <a:solidFill>
                            <a:srgbClr val="000000"/>
                          </a:solidFill>
                          <a:effectLst/>
                        </a:rPr>
                        <a:t>Amniocentéza</a:t>
                      </a:r>
                      <a:endParaRPr lang="cs-CZ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11975"/>
                  </a:ext>
                </a:extLst>
              </a:tr>
              <a:tr h="1006206"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Doba odběru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10. -14. týden těhotenství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od 16. týdne těhotenství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43561"/>
                  </a:ext>
                </a:extLst>
              </a:tr>
              <a:tr h="550565"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Riziko výkonu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0,22%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0,11%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74643"/>
                  </a:ext>
                </a:extLst>
              </a:tr>
              <a:tr h="1006206"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Výsledek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Rychlé stanovení do 48 hodin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Rychlé stanovení do 48 hodin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4999"/>
                  </a:ext>
                </a:extLst>
              </a:tr>
              <a:tr h="1006206">
                <a:tc>
                  <a:txBody>
                    <a:bodyPr/>
                    <a:lstStyle/>
                    <a:p>
                      <a:pPr algn="l" fontAlgn="t"/>
                      <a:endParaRPr lang="cs-CZ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Kultivace klků 2-3 týdny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kultivace amniocytů 2-3 týdny po odběru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41375"/>
                  </a:ext>
                </a:extLst>
              </a:tr>
              <a:tr h="2373127">
                <a:tc>
                  <a:txBody>
                    <a:bodyPr/>
                    <a:lstStyle/>
                    <a:p>
                      <a:pPr algn="l" fontAlgn="t"/>
                      <a:r>
                        <a:rPr lang="cs-CZ" b="0" dirty="0">
                          <a:solidFill>
                            <a:srgbClr val="000000"/>
                          </a:solidFill>
                          <a:effectLst/>
                        </a:rPr>
                        <a:t>Optimální pro stanovení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>
                          <a:solidFill>
                            <a:srgbClr val="000000"/>
                          </a:solidFill>
                          <a:effectLst/>
                        </a:rPr>
                        <a:t>Početní odchylky chromozomů (např. syndromy Downův, Patauův, Edwardsův)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0" dirty="0">
                          <a:solidFill>
                            <a:srgbClr val="000000"/>
                          </a:solidFill>
                          <a:effectLst/>
                        </a:rPr>
                        <a:t>Změny struktury a početní odchylky chromozomů (Delece, translokace, Downův syndrom aj.)</a:t>
                      </a:r>
                    </a:p>
                  </a:txBody>
                  <a:tcPr marL="95250" marR="95250" marT="28575" marB="28575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3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23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UZG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266" y="2855495"/>
            <a:ext cx="11969467" cy="4002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Ultrazvukové vyšetření</a:t>
            </a:r>
            <a:r>
              <a:rPr lang="cs-CZ" b="1" dirty="0"/>
              <a:t> </a:t>
            </a:r>
            <a:r>
              <a:rPr lang="cs-CZ" dirty="0"/>
              <a:t>(UZG) </a:t>
            </a:r>
          </a:p>
          <a:p>
            <a:r>
              <a:rPr lang="cs-CZ" b="1" dirty="0"/>
              <a:t>zobrazovací</a:t>
            </a:r>
            <a:r>
              <a:rPr lang="cs-CZ" dirty="0"/>
              <a:t> metoda, která umožňuje </a:t>
            </a:r>
          </a:p>
          <a:p>
            <a:pPr lvl="1"/>
            <a:r>
              <a:rPr lang="cs-CZ" dirty="0"/>
              <a:t>Dg. viditelné </a:t>
            </a:r>
            <a:r>
              <a:rPr lang="cs-CZ" b="1" dirty="0"/>
              <a:t>VVV</a:t>
            </a:r>
            <a:r>
              <a:rPr lang="cs-CZ" dirty="0"/>
              <a:t> např. </a:t>
            </a:r>
          </a:p>
          <a:p>
            <a:pPr lvl="2"/>
            <a:r>
              <a:rPr lang="cs-CZ" dirty="0"/>
              <a:t>anencefalii – nedokončený vývoj mozku a lebky, </a:t>
            </a:r>
          </a:p>
          <a:p>
            <a:pPr lvl="2"/>
            <a:r>
              <a:rPr lang="cs-CZ" dirty="0"/>
              <a:t>spinu bifidu - otevřený rozštěp páteře) nebo např. </a:t>
            </a:r>
          </a:p>
          <a:p>
            <a:pPr lvl="1"/>
            <a:r>
              <a:rPr lang="cs-CZ" dirty="0"/>
              <a:t>přesně stanovit velikost, stáří a </a:t>
            </a:r>
            <a:r>
              <a:rPr lang="cs-CZ" b="1" dirty="0"/>
              <a:t>počet</a:t>
            </a:r>
            <a:r>
              <a:rPr lang="cs-CZ" dirty="0"/>
              <a:t> plodů, uložení </a:t>
            </a:r>
            <a:r>
              <a:rPr lang="cs-CZ" b="1" dirty="0"/>
              <a:t>placenty</a:t>
            </a:r>
            <a:r>
              <a:rPr lang="cs-CZ" dirty="0"/>
              <a:t>, množství </a:t>
            </a:r>
            <a:r>
              <a:rPr lang="cs-CZ" b="1" dirty="0"/>
              <a:t>plodové vody</a:t>
            </a:r>
            <a:r>
              <a:rPr lang="cs-CZ" dirty="0"/>
              <a:t>.</a:t>
            </a:r>
          </a:p>
          <a:p>
            <a:r>
              <a:rPr lang="cs-CZ" dirty="0"/>
              <a:t>Pod UZG kontrolou se provádějí také invazivní vyšetření, která jsou doporučována při pozitivním neinvazivním </a:t>
            </a:r>
            <a:r>
              <a:rPr lang="cs-CZ" dirty="0" err="1"/>
              <a:t>screeningu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Invazivní metody slouží k odběru biologického materiálu (vzorku tkáně plodu), který je dále vyšetřován v laboratořích molekulární biologie a genetiky s cílem vyloučit či potvrdit chromozomální aberace nebo geneticky podmíněné choroby.</a:t>
            </a:r>
          </a:p>
        </p:txBody>
      </p:sp>
      <p:pic>
        <p:nvPicPr>
          <p:cNvPr id="4100" name="Picture 4" descr="Těhotenství a ultrazvuk I - Ordinac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49" y="365125"/>
            <a:ext cx="53721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7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74" y="172619"/>
            <a:ext cx="11614484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FF0000"/>
                </a:solidFill>
              </a:rPr>
              <a:t>Jaké mechanismy udržují stálé pH v krvi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674" y="1825624"/>
            <a:ext cx="11614484" cy="4879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 udržování ABR, která je metabolismem neustále narušována, se svojí činností podílejí některé orgány </a:t>
            </a:r>
          </a:p>
          <a:p>
            <a:pPr lvl="0"/>
            <a:r>
              <a:rPr lang="cs-CZ" dirty="0"/>
              <a:t>plíce (</a:t>
            </a:r>
            <a:r>
              <a:rPr lang="cs-CZ" b="1" dirty="0"/>
              <a:t>respirační regulace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ledviny (</a:t>
            </a:r>
            <a:r>
              <a:rPr lang="cs-CZ" b="1" dirty="0"/>
              <a:t>renální regulace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játra (jaterní regulace)</a:t>
            </a:r>
          </a:p>
          <a:p>
            <a:pPr lvl="0"/>
            <a:r>
              <a:rPr lang="cs-CZ" dirty="0"/>
              <a:t>nárazníkové systémy (extra- a intracelulární </a:t>
            </a:r>
            <a:r>
              <a:rPr lang="cs-CZ" b="1" dirty="0"/>
              <a:t>nárazníkové roztoky - pufry</a:t>
            </a:r>
            <a:r>
              <a:rPr lang="cs-CZ" dirty="0"/>
              <a:t>).</a:t>
            </a:r>
          </a:p>
          <a:p>
            <a:r>
              <a:rPr lang="cs-CZ" dirty="0"/>
              <a:t>Obecně jsou pufry roztoky </a:t>
            </a:r>
          </a:p>
          <a:p>
            <a:pPr lvl="1"/>
            <a:r>
              <a:rPr lang="cs-CZ" dirty="0"/>
              <a:t>slabých kyselin a jejich solí odvozených od silných zásad, nebo </a:t>
            </a:r>
          </a:p>
          <a:p>
            <a:pPr lvl="1"/>
            <a:r>
              <a:rPr lang="cs-CZ" dirty="0"/>
              <a:t>slabých zásad a jejich solí odvozených od silných kyselin. </a:t>
            </a:r>
          </a:p>
          <a:p>
            <a:r>
              <a:rPr lang="cs-CZ" dirty="0"/>
              <a:t>Výsledné pH pufru je dáno jejich vzájemným poměrem, hodnotu pH pufru lze vypočítat pomocí </a:t>
            </a:r>
            <a:r>
              <a:rPr lang="cs-CZ" dirty="0" err="1"/>
              <a:t>Henderson-Hasselbalchovy</a:t>
            </a:r>
            <a:r>
              <a:rPr lang="cs-CZ" dirty="0"/>
              <a:t> rovnice. </a:t>
            </a:r>
          </a:p>
        </p:txBody>
      </p:sp>
    </p:spTree>
    <p:extLst>
      <p:ext uri="{BB962C8B-B14F-4D97-AF65-F5344CB8AC3E}">
        <p14:creationId xmlns:p14="http://schemas.microsoft.com/office/powerpoint/2010/main" val="1310848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UZG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266" y="2855495"/>
            <a:ext cx="11969467" cy="4002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Ultrazvukové vyšetření </a:t>
            </a:r>
            <a:r>
              <a:rPr lang="cs-CZ" dirty="0"/>
              <a:t>(UZG) </a:t>
            </a:r>
          </a:p>
          <a:p>
            <a:r>
              <a:rPr lang="cs-CZ" dirty="0">
                <a:solidFill>
                  <a:srgbClr val="0070C0"/>
                </a:solidFill>
              </a:rPr>
              <a:t>z………í </a:t>
            </a:r>
            <a:r>
              <a:rPr lang="cs-CZ" dirty="0"/>
              <a:t>metoda, která umožňuje </a:t>
            </a:r>
          </a:p>
          <a:p>
            <a:pPr lvl="1"/>
            <a:r>
              <a:rPr lang="cs-CZ" dirty="0"/>
              <a:t>Dg. viditelné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např. </a:t>
            </a:r>
          </a:p>
          <a:p>
            <a:pPr lvl="2"/>
            <a:r>
              <a:rPr lang="cs-CZ" dirty="0"/>
              <a:t>anencefalii – nedokončený vývoj mozku a lebky, </a:t>
            </a:r>
          </a:p>
          <a:p>
            <a:pPr lvl="2"/>
            <a:r>
              <a:rPr lang="cs-CZ" dirty="0"/>
              <a:t>spinu bifidu - otevřený rozštěp páteře) nebo např. </a:t>
            </a:r>
          </a:p>
          <a:p>
            <a:pPr lvl="1"/>
            <a:r>
              <a:rPr lang="cs-CZ" dirty="0"/>
              <a:t>přesně stanovit velikost, stáří a </a:t>
            </a:r>
            <a:r>
              <a:rPr lang="cs-CZ" b="1" dirty="0">
                <a:solidFill>
                  <a:srgbClr val="0070C0"/>
                </a:solidFill>
              </a:rPr>
              <a:t>…..</a:t>
            </a:r>
            <a:r>
              <a:rPr lang="cs-CZ" dirty="0"/>
              <a:t> plodů, uložení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dirty="0"/>
              <a:t>, množství </a:t>
            </a:r>
            <a:r>
              <a:rPr lang="cs-CZ" b="1" dirty="0">
                <a:solidFill>
                  <a:srgbClr val="0070C0"/>
                </a:solidFill>
              </a:rPr>
              <a:t>……. ….</a:t>
            </a:r>
          </a:p>
          <a:p>
            <a:r>
              <a:rPr lang="cs-CZ" dirty="0"/>
              <a:t>Pod UZG kontrolou se provádějí také invazivní vyšetření, která jsou doporučována při pozitivním neinvazivním </a:t>
            </a:r>
            <a:r>
              <a:rPr lang="cs-CZ" dirty="0" err="1"/>
              <a:t>screeningu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Invazivní metody slouží k odběru biologického materiálu (vzorku tkáně plodu), který je dále vyšetřován v laboratořích molekulární biologie a genetiky s cílem vyloučit či potvrdit chromozomální aberace nebo geneticky podmíněné choroby.</a:t>
            </a:r>
          </a:p>
        </p:txBody>
      </p:sp>
      <p:pic>
        <p:nvPicPr>
          <p:cNvPr id="4100" name="Picture 4" descr="Těhotenství a ultrazvuk I - Ordinac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49" y="365125"/>
            <a:ext cx="53721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55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Jaká vyšetření se provádí v 1., 2. a 3. trimestru          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/>
              <a:t>Dřívější schéma genetického </a:t>
            </a:r>
            <a:r>
              <a:rPr lang="cs-CZ" dirty="0" err="1"/>
              <a:t>screeningu</a:t>
            </a:r>
            <a:r>
              <a:rPr lang="cs-CZ" dirty="0"/>
              <a:t> </a:t>
            </a:r>
            <a:r>
              <a:rPr lang="cs-CZ" b="1" dirty="0"/>
              <a:t>VVV</a:t>
            </a:r>
            <a:r>
              <a:rPr lang="cs-CZ" dirty="0"/>
              <a:t> bylo rozděleno na</a:t>
            </a:r>
          </a:p>
          <a:p>
            <a:r>
              <a:rPr lang="cs-CZ" dirty="0"/>
              <a:t>I. trimestrální genetický </a:t>
            </a:r>
            <a:r>
              <a:rPr lang="cs-CZ" dirty="0" err="1"/>
              <a:t>screening</a:t>
            </a:r>
            <a:r>
              <a:rPr lang="cs-CZ" dirty="0"/>
              <a:t> - </a:t>
            </a:r>
          </a:p>
          <a:p>
            <a:pPr lvl="1"/>
            <a:r>
              <a:rPr lang="cs-CZ" dirty="0"/>
              <a:t>v </a:t>
            </a:r>
            <a:r>
              <a:rPr lang="cs-CZ" b="1" dirty="0"/>
              <a:t>9.–11. </a:t>
            </a:r>
            <a:r>
              <a:rPr lang="cs-CZ" dirty="0"/>
              <a:t>týdnu stanovení volné β podjednotky </a:t>
            </a:r>
            <a:r>
              <a:rPr lang="cs-CZ" b="1" dirty="0" err="1"/>
              <a:t>hCG</a:t>
            </a:r>
            <a:r>
              <a:rPr lang="cs-CZ" dirty="0"/>
              <a:t>, plazmatického proteinu A spojeného s těhotenstvím (</a:t>
            </a:r>
            <a:r>
              <a:rPr lang="cs-CZ" b="1" dirty="0"/>
              <a:t>PAPP-A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mezi </a:t>
            </a:r>
            <a:r>
              <a:rPr lang="cs-CZ" b="1" dirty="0"/>
              <a:t>11.–14. </a:t>
            </a:r>
            <a:r>
              <a:rPr lang="cs-CZ" dirty="0"/>
              <a:t>týdnem těhotenství ultrazvukové měření šíjového projasnění (</a:t>
            </a:r>
            <a:r>
              <a:rPr lang="cs-CZ" dirty="0" err="1"/>
              <a:t>nuchální</a:t>
            </a:r>
            <a:r>
              <a:rPr lang="cs-CZ" dirty="0"/>
              <a:t> </a:t>
            </a:r>
            <a:r>
              <a:rPr lang="cs-CZ" dirty="0" err="1"/>
              <a:t>translucence</a:t>
            </a:r>
            <a:r>
              <a:rPr lang="cs-CZ" dirty="0"/>
              <a:t> - </a:t>
            </a:r>
            <a:r>
              <a:rPr lang="cs-CZ" b="1" dirty="0"/>
              <a:t>NT</a:t>
            </a:r>
            <a:r>
              <a:rPr lang="cs-CZ" dirty="0"/>
              <a:t>)</a:t>
            </a:r>
          </a:p>
          <a:p>
            <a:r>
              <a:rPr lang="cs-CZ" dirty="0"/>
              <a:t>II. trimestrální genetický </a:t>
            </a:r>
            <a:r>
              <a:rPr lang="cs-CZ" dirty="0" err="1"/>
              <a:t>screening</a:t>
            </a:r>
            <a:r>
              <a:rPr lang="cs-CZ" dirty="0"/>
              <a:t> – provedení tzv. </a:t>
            </a:r>
            <a:r>
              <a:rPr lang="cs-CZ" b="1" dirty="0" err="1"/>
              <a:t>Tripple</a:t>
            </a:r>
            <a:r>
              <a:rPr lang="cs-CZ" b="1" dirty="0"/>
              <a:t> </a:t>
            </a:r>
            <a:r>
              <a:rPr lang="cs-CZ" dirty="0"/>
              <a:t>testu,</a:t>
            </a:r>
            <a:r>
              <a:rPr lang="cs-CZ" b="1" dirty="0"/>
              <a:t> </a:t>
            </a:r>
            <a:r>
              <a:rPr lang="cs-CZ" dirty="0"/>
              <a:t>který zahrnoval v </a:t>
            </a:r>
            <a:r>
              <a:rPr lang="cs-CZ" b="1" dirty="0"/>
              <a:t>16.</a:t>
            </a:r>
            <a:r>
              <a:rPr lang="cs-CZ" dirty="0"/>
              <a:t> týdnu těhotenství</a:t>
            </a:r>
          </a:p>
          <a:p>
            <a:pPr lvl="1"/>
            <a:r>
              <a:rPr lang="cs-CZ" dirty="0"/>
              <a:t>stanovení alfa – fetoproteinu (</a:t>
            </a:r>
            <a:r>
              <a:rPr lang="cs-CZ" b="1" dirty="0"/>
              <a:t>AFP</a:t>
            </a:r>
            <a:r>
              <a:rPr lang="cs-CZ" dirty="0"/>
              <a:t>), </a:t>
            </a:r>
          </a:p>
          <a:p>
            <a:pPr lvl="1"/>
            <a:r>
              <a:rPr lang="cs-CZ" dirty="0"/>
              <a:t>volné β podjednotky </a:t>
            </a:r>
            <a:r>
              <a:rPr lang="cs-CZ" b="1" dirty="0" err="1"/>
              <a:t>hCG</a:t>
            </a:r>
            <a:r>
              <a:rPr lang="cs-CZ" dirty="0"/>
              <a:t> a </a:t>
            </a:r>
          </a:p>
          <a:p>
            <a:pPr lvl="1"/>
            <a:r>
              <a:rPr lang="cs-CZ" dirty="0"/>
              <a:t>nekonjugovaného estriolu (</a:t>
            </a:r>
            <a:r>
              <a:rPr lang="cs-CZ" b="1" dirty="0"/>
              <a:t>uE3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568" y="625642"/>
            <a:ext cx="1217196" cy="10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Jaká vyšetření se provádí v 1., 2. a 3. trimestru           </a:t>
            </a:r>
            <a:r>
              <a:rPr lang="cs-CZ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/>
              <a:t>Dřívější schéma genetického </a:t>
            </a:r>
            <a:r>
              <a:rPr lang="cs-CZ" dirty="0" err="1"/>
              <a:t>screeningu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…</a:t>
            </a:r>
            <a:r>
              <a:rPr lang="cs-CZ" dirty="0"/>
              <a:t> bylo rozděleno na</a:t>
            </a:r>
          </a:p>
          <a:p>
            <a:r>
              <a:rPr lang="cs-CZ" dirty="0"/>
              <a:t>I. trimestrální genetický </a:t>
            </a:r>
            <a:r>
              <a:rPr lang="cs-CZ" dirty="0" err="1"/>
              <a:t>screening</a:t>
            </a:r>
            <a:r>
              <a:rPr lang="cs-CZ" dirty="0"/>
              <a:t> - </a:t>
            </a:r>
          </a:p>
          <a:p>
            <a:pPr lvl="1"/>
            <a:r>
              <a:rPr lang="cs-CZ" dirty="0"/>
              <a:t>v 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dirty="0"/>
              <a:t>–</a:t>
            </a:r>
            <a:r>
              <a:rPr lang="cs-CZ" b="1" dirty="0">
                <a:solidFill>
                  <a:srgbClr val="0070C0"/>
                </a:solidFill>
              </a:rPr>
              <a:t>...</a:t>
            </a:r>
            <a:r>
              <a:rPr lang="cs-CZ" b="1" dirty="0"/>
              <a:t> </a:t>
            </a:r>
            <a:r>
              <a:rPr lang="cs-CZ" dirty="0"/>
              <a:t>týdnu stanovení volné β podjednotky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, plazmatického proteinu A spojeného s těhotenstvím (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mezi </a:t>
            </a:r>
            <a:r>
              <a:rPr lang="cs-CZ" b="1" dirty="0">
                <a:solidFill>
                  <a:srgbClr val="0070C0"/>
                </a:solidFill>
              </a:rPr>
              <a:t>...</a:t>
            </a:r>
            <a:r>
              <a:rPr lang="cs-CZ" b="1" dirty="0"/>
              <a:t>–</a:t>
            </a:r>
            <a:r>
              <a:rPr lang="cs-CZ" b="1" dirty="0">
                <a:solidFill>
                  <a:srgbClr val="0070C0"/>
                </a:solidFill>
              </a:rPr>
              <a:t>...</a:t>
            </a:r>
            <a:r>
              <a:rPr lang="cs-CZ" b="1" dirty="0"/>
              <a:t> </a:t>
            </a:r>
            <a:r>
              <a:rPr lang="cs-CZ" dirty="0"/>
              <a:t>týdnem těhotenství ultrazvukové měření šíjového projasnění (</a:t>
            </a:r>
            <a:r>
              <a:rPr lang="cs-CZ" dirty="0" err="1"/>
              <a:t>nuchální</a:t>
            </a:r>
            <a:r>
              <a:rPr lang="cs-CZ" dirty="0"/>
              <a:t> </a:t>
            </a:r>
            <a:r>
              <a:rPr lang="cs-CZ" dirty="0" err="1"/>
              <a:t>translucence</a:t>
            </a:r>
            <a:r>
              <a:rPr lang="cs-CZ" dirty="0"/>
              <a:t> -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)</a:t>
            </a:r>
          </a:p>
          <a:p>
            <a:r>
              <a:rPr lang="cs-CZ" dirty="0"/>
              <a:t>II. trimestrální genetický </a:t>
            </a:r>
            <a:r>
              <a:rPr lang="cs-CZ" dirty="0" err="1"/>
              <a:t>screening</a:t>
            </a:r>
            <a:r>
              <a:rPr lang="cs-CZ" dirty="0"/>
              <a:t> – provedení tzv. </a:t>
            </a:r>
            <a:r>
              <a:rPr lang="cs-CZ" b="1" dirty="0">
                <a:solidFill>
                  <a:srgbClr val="0070C0"/>
                </a:solidFill>
              </a:rPr>
              <a:t>……. </a:t>
            </a:r>
            <a:r>
              <a:rPr lang="cs-CZ" dirty="0"/>
              <a:t>testu,</a:t>
            </a:r>
            <a:r>
              <a:rPr lang="cs-CZ" b="1" dirty="0"/>
              <a:t> </a:t>
            </a:r>
            <a:r>
              <a:rPr lang="cs-CZ" dirty="0"/>
              <a:t>který zahrnoval v 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týdnu těhotenství</a:t>
            </a:r>
          </a:p>
          <a:p>
            <a:pPr lvl="1"/>
            <a:r>
              <a:rPr lang="cs-CZ" dirty="0"/>
              <a:t>stanovení alfa – fetoproteinu (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), </a:t>
            </a:r>
          </a:p>
          <a:p>
            <a:pPr lvl="1"/>
            <a:r>
              <a:rPr lang="cs-CZ" dirty="0"/>
              <a:t>volné β podjednotky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a </a:t>
            </a:r>
          </a:p>
          <a:p>
            <a:pPr lvl="1"/>
            <a:r>
              <a:rPr lang="cs-CZ" dirty="0"/>
              <a:t>nekonjugovaného estriolu (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568" y="625642"/>
            <a:ext cx="1217196" cy="10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3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Kombinovaný </a:t>
            </a:r>
            <a:r>
              <a:rPr lang="cs-CZ" sz="4000" b="1" dirty="0" err="1">
                <a:solidFill>
                  <a:srgbClr val="FF0000"/>
                </a:solidFill>
              </a:rPr>
              <a:t>screening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1967410" cy="4847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Mezi 10.–14. týdnem                          je před triple testy, které často dávaly falešně pozitivní výsledek, dnes preferovaný </a:t>
            </a:r>
            <a:r>
              <a:rPr lang="cs-CZ" b="1" dirty="0"/>
              <a:t>kombinovaný </a:t>
            </a:r>
            <a:r>
              <a:rPr lang="cs-CZ" b="1" dirty="0" err="1"/>
              <a:t>screening</a:t>
            </a:r>
            <a:r>
              <a:rPr lang="cs-CZ" dirty="0"/>
              <a:t> , který kombinuje</a:t>
            </a:r>
          </a:p>
          <a:p>
            <a:pPr lvl="0"/>
            <a:r>
              <a:rPr lang="cs-CZ" dirty="0"/>
              <a:t>biochemické vyšetření krve matky (10.–11. týden - PAPP-A, β </a:t>
            </a:r>
            <a:r>
              <a:rPr lang="cs-CZ" dirty="0" err="1"/>
              <a:t>hCG</a:t>
            </a:r>
            <a:r>
              <a:rPr lang="cs-CZ" dirty="0"/>
              <a:t>) a </a:t>
            </a:r>
          </a:p>
          <a:p>
            <a:pPr lvl="0"/>
            <a:r>
              <a:rPr lang="cs-CZ" dirty="0"/>
              <a:t>cílené UZG vyšetření plodu ( 11.–14. týden - UZ měření NT a vyšetření přítomnosti nosní kůstky). </a:t>
            </a:r>
          </a:p>
          <a:p>
            <a:pPr marL="0" indent="0">
              <a:buNone/>
            </a:pPr>
            <a:r>
              <a:rPr lang="cs-CZ" dirty="0"/>
              <a:t>Posun diagnostiky většiny VVV na konec prvního trimestru umožnilo výrazné zlepšením rozlišovacích možností ultrazvukových přístrojů a přesnější objasnění závislosti hladin stanovovaných biochemických parametrů a výsledků UZ vyšetření. </a:t>
            </a:r>
          </a:p>
          <a:p>
            <a:pPr marL="0" indent="0">
              <a:buNone/>
            </a:pPr>
            <a:r>
              <a:rPr lang="cs-CZ" b="1" dirty="0"/>
              <a:t>Krev odebranou na stanovení β </a:t>
            </a:r>
            <a:r>
              <a:rPr lang="cs-CZ" b="1" dirty="0" err="1"/>
              <a:t>hCG</a:t>
            </a:r>
            <a:r>
              <a:rPr lang="cs-CZ" b="1" dirty="0"/>
              <a:t> je nutné co nejrychleji a v chladu doručit do laboratoře</a:t>
            </a:r>
            <a:r>
              <a:rPr lang="cs-CZ" dirty="0"/>
              <a:t>, protože při delším stání při laboratorní teplotě dochází k disociaci </a:t>
            </a:r>
            <a:r>
              <a:rPr lang="cs-CZ" dirty="0" err="1"/>
              <a:t>hCG</a:t>
            </a:r>
            <a:r>
              <a:rPr lang="cs-CZ" dirty="0"/>
              <a:t> na volné podjednotky a tudíž ke změně jejich koncentrací!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90" y="1293186"/>
            <a:ext cx="1062790" cy="9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5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295" y="365125"/>
            <a:ext cx="12079705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Ve 2. trimestru se u pacientek s negativním kombinovaným testem provádí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825624"/>
            <a:ext cx="11871158" cy="313138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dirty="0"/>
              <a:t>biochemický </a:t>
            </a:r>
            <a:r>
              <a:rPr lang="cs-CZ" dirty="0" err="1"/>
              <a:t>screening</a:t>
            </a:r>
            <a:r>
              <a:rPr lang="cs-CZ" dirty="0"/>
              <a:t>, který zahrnuje </a:t>
            </a:r>
          </a:p>
          <a:p>
            <a:r>
              <a:rPr lang="cs-CZ" dirty="0"/>
              <a:t>stanovení β </a:t>
            </a:r>
            <a:r>
              <a:rPr lang="cs-CZ" dirty="0" err="1"/>
              <a:t>hCG</a:t>
            </a:r>
            <a:r>
              <a:rPr lang="cs-CZ" dirty="0"/>
              <a:t> a AFP pro posouzení </a:t>
            </a:r>
            <a:r>
              <a:rPr lang="cs-CZ" b="1" dirty="0"/>
              <a:t>rizika VVV </a:t>
            </a:r>
            <a:r>
              <a:rPr lang="cs-CZ" dirty="0"/>
              <a:t>(pozitivní výsledek podobně jako u kombinovaného </a:t>
            </a:r>
            <a:r>
              <a:rPr lang="cs-CZ" dirty="0" err="1"/>
              <a:t>screeningu</a:t>
            </a:r>
            <a:r>
              <a:rPr lang="cs-CZ" dirty="0"/>
              <a:t> vede k doporučení invazivního vyšetření) a</a:t>
            </a:r>
          </a:p>
          <a:p>
            <a:r>
              <a:rPr lang="cs-CZ" dirty="0"/>
              <a:t>ve 28. týdnu </a:t>
            </a:r>
            <a:r>
              <a:rPr lang="cs-CZ" b="1" dirty="0" err="1"/>
              <a:t>Rh</a:t>
            </a:r>
            <a:r>
              <a:rPr lang="cs-CZ" b="1" dirty="0"/>
              <a:t> protilátky </a:t>
            </a:r>
            <a:r>
              <a:rPr lang="cs-CZ" dirty="0"/>
              <a:t>jako </a:t>
            </a:r>
            <a:r>
              <a:rPr lang="cs-CZ" dirty="0" err="1"/>
              <a:t>screening</a:t>
            </a:r>
            <a:r>
              <a:rPr lang="cs-CZ" dirty="0"/>
              <a:t> hemolýzy novorozence </a:t>
            </a:r>
          </a:p>
          <a:p>
            <a:pPr lvl="0"/>
            <a:r>
              <a:rPr lang="cs-CZ" dirty="0"/>
              <a:t>mezi 18.–23. týdnem druhé UZG vyšetření, tzv. </a:t>
            </a:r>
            <a:r>
              <a:rPr lang="cs-CZ" b="1" dirty="0"/>
              <a:t>orgánový ultrazvuk</a:t>
            </a:r>
            <a:r>
              <a:rPr lang="cs-CZ" dirty="0"/>
              <a:t>, který je zaměřen na hodnocení vývoje jednotlivých orgánů (srdce, mozku, ledvin, žaludku, končetin).</a:t>
            </a:r>
          </a:p>
        </p:txBody>
      </p:sp>
    </p:spTree>
    <p:extLst>
      <p:ext uri="{BB962C8B-B14F-4D97-AF65-F5344CB8AC3E}">
        <p14:creationId xmlns:p14="http://schemas.microsoft.com/office/powerpoint/2010/main" val="3600672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Ve 3. trimestru se může provést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825624"/>
            <a:ext cx="1196741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test na určení </a:t>
            </a:r>
            <a:r>
              <a:rPr lang="cs-CZ" b="1" dirty="0"/>
              <a:t>zralosti plic plodu - </a:t>
            </a:r>
            <a:r>
              <a:rPr lang="cs-CZ" dirty="0"/>
              <a:t>nedonošení novorozenci především diabetických matek bývají postiženi syndromem dechové tísně novorozence, stanovením poměru </a:t>
            </a:r>
            <a:r>
              <a:rPr lang="cs-CZ" dirty="0" err="1"/>
              <a:t>fosfatidylcholin</a:t>
            </a:r>
            <a:r>
              <a:rPr lang="cs-CZ" dirty="0"/>
              <a:t> : </a:t>
            </a:r>
            <a:r>
              <a:rPr lang="cs-CZ" dirty="0" err="1"/>
              <a:t>sfingomyelin</a:t>
            </a:r>
            <a:r>
              <a:rPr lang="cs-CZ" dirty="0"/>
              <a:t> v plodové vodě.</a:t>
            </a:r>
          </a:p>
          <a:p>
            <a:pPr lvl="0"/>
            <a:r>
              <a:rPr lang="cs-CZ" dirty="0"/>
              <a:t>Během těhotenství je dále důležité </a:t>
            </a:r>
            <a:r>
              <a:rPr lang="cs-CZ" b="1" dirty="0"/>
              <a:t>monitorování glykémie </a:t>
            </a:r>
            <a:r>
              <a:rPr lang="cs-CZ" dirty="0"/>
              <a:t>a případné provádění </a:t>
            </a:r>
            <a:r>
              <a:rPr lang="cs-CZ" dirty="0" err="1"/>
              <a:t>oGTT</a:t>
            </a:r>
            <a:r>
              <a:rPr lang="cs-CZ" dirty="0"/>
              <a:t> na potvrzení nebo vyloučení gestačního diabetu.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 </a:t>
            </a:r>
            <a:r>
              <a:rPr lang="cs-CZ" b="1" dirty="0"/>
              <a:t>výpočet rizika VVV</a:t>
            </a:r>
            <a:r>
              <a:rPr lang="cs-CZ" dirty="0"/>
              <a:t> je velmi důležité hodnotit výsledky </a:t>
            </a:r>
            <a:r>
              <a:rPr lang="cs-CZ" dirty="0" err="1"/>
              <a:t>screeningvých</a:t>
            </a:r>
            <a:r>
              <a:rPr lang="cs-CZ" dirty="0"/>
              <a:t> vyšetření v závislosti </a:t>
            </a:r>
            <a:r>
              <a:rPr lang="cs-CZ" b="1" dirty="0"/>
              <a:t>věku matky</a:t>
            </a:r>
            <a:r>
              <a:rPr lang="cs-CZ" dirty="0"/>
              <a:t> a na přesném stanovení </a:t>
            </a:r>
            <a:r>
              <a:rPr lang="cs-CZ" b="1" dirty="0"/>
              <a:t>stáří plodu</a:t>
            </a:r>
            <a:r>
              <a:rPr lang="cs-CZ" dirty="0"/>
              <a:t>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713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Vyšetření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558" y="1536867"/>
            <a:ext cx="5883442" cy="4351338"/>
          </a:xfrm>
        </p:spPr>
        <p:txBody>
          <a:bodyPr/>
          <a:lstStyle/>
          <a:p>
            <a:r>
              <a:rPr lang="cs-CZ" dirty="0"/>
              <a:t>Tvorba moči začíná v glomerulu - filtrační část nefronu, kde vzniká primární moč, která se podobá plazmě, ale neobsahuje bílkoviny (jen amylázu, hemoglobin). </a:t>
            </a:r>
          </a:p>
          <a:p>
            <a:r>
              <a:rPr lang="cs-CZ" dirty="0"/>
              <a:t>Glomerulární filtrát se vstřebává v tubulech (vstřebávají se všechny látky pro organismus důležité - glukóza, aminokyseliny, minerály) a vzniká definitivní moč. </a:t>
            </a:r>
          </a:p>
        </p:txBody>
      </p:sp>
      <p:pic>
        <p:nvPicPr>
          <p:cNvPr id="5122" name="Picture 2" descr="Stock ilustrace Funkce Ledvin – stáhnout obrázek nyní - Aktivita, Ledvina -  Vnitřní orgán, Kyselina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78" y="753979"/>
            <a:ext cx="5857122" cy="58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575" y="231804"/>
            <a:ext cx="1321593" cy="14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55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5550568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Poruchy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32" y="1825624"/>
            <a:ext cx="11630526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primárně způsobeny postižením glomerulů (</a:t>
            </a:r>
            <a:r>
              <a:rPr lang="cs-CZ" b="1" dirty="0"/>
              <a:t>exkreční funkce</a:t>
            </a:r>
            <a:r>
              <a:rPr lang="cs-CZ" dirty="0"/>
              <a:t>) nebo</a:t>
            </a:r>
          </a:p>
          <a:p>
            <a:r>
              <a:rPr lang="cs-CZ" dirty="0"/>
              <a:t>tubulů (</a:t>
            </a:r>
            <a:r>
              <a:rPr lang="cs-CZ" b="1" dirty="0"/>
              <a:t>retenční funkce</a:t>
            </a:r>
            <a:r>
              <a:rPr lang="cs-CZ" dirty="0"/>
              <a:t>), </a:t>
            </a:r>
          </a:p>
          <a:p>
            <a:r>
              <a:rPr lang="cs-CZ" dirty="0"/>
              <a:t>později většinou dochází k postižení celého nefronu. </a:t>
            </a:r>
          </a:p>
          <a:p>
            <a:pPr marL="0" indent="0">
              <a:buNone/>
            </a:pPr>
            <a:r>
              <a:rPr lang="cs-CZ" dirty="0"/>
              <a:t>Při selhání funkce           se </a:t>
            </a:r>
          </a:p>
          <a:p>
            <a:r>
              <a:rPr lang="cs-CZ" dirty="0"/>
              <a:t>v moči objevují látky, které do ní nepatří nebo se normální součásti moči objevují ve zvýšených koncentracích; </a:t>
            </a:r>
          </a:p>
          <a:p>
            <a:r>
              <a:rPr lang="cs-CZ" dirty="0"/>
              <a:t>v plazmě může docházet ke zvýšení koncentrací odpadních (toxických) látek. </a:t>
            </a:r>
          </a:p>
          <a:p>
            <a:pPr marL="0" indent="0">
              <a:buNone/>
            </a:pPr>
            <a:r>
              <a:rPr lang="cs-CZ" dirty="0"/>
              <a:t>Mezi základní vyšetření funkce ledvin patří posouzení jejich </a:t>
            </a:r>
          </a:p>
          <a:p>
            <a:r>
              <a:rPr lang="cs-CZ" dirty="0"/>
              <a:t>exkreční schopnosti, která může být zjištěna na základě stanovení </a:t>
            </a:r>
            <a:r>
              <a:rPr lang="cs-CZ" b="1" dirty="0"/>
              <a:t>ledvinové </a:t>
            </a:r>
            <a:r>
              <a:rPr lang="cs-CZ" b="1" dirty="0" err="1"/>
              <a:t>clearence</a:t>
            </a:r>
            <a:r>
              <a:rPr lang="cs-CZ" dirty="0"/>
              <a:t>, která je definovaná jako objem krve, který je očištěn od určité látky za časovou jednotku. </a:t>
            </a:r>
          </a:p>
          <a:p>
            <a:r>
              <a:rPr lang="cs-CZ" dirty="0"/>
              <a:t>Mírou glomerulární filtrace je hodnota </a:t>
            </a:r>
            <a:r>
              <a:rPr lang="cs-CZ" b="1" dirty="0"/>
              <a:t>ledvinové </a:t>
            </a:r>
            <a:r>
              <a:rPr lang="cs-CZ" b="1" dirty="0" err="1"/>
              <a:t>clearence</a:t>
            </a:r>
            <a:r>
              <a:rPr lang="cs-CZ" b="1" dirty="0"/>
              <a:t> látek</a:t>
            </a:r>
            <a:r>
              <a:rPr lang="cs-CZ" dirty="0"/>
              <a:t>, které se v tubulech nevstřebávají a do moči se dostávají pouze glomerulární filtrací, proto je jejich koncentrace stejná jak v definitivní, tak i v primární moči a plazmě – jsou to tzv. </a:t>
            </a:r>
            <a:r>
              <a:rPr lang="cs-CZ" b="1" dirty="0"/>
              <a:t>látky bezprahové</a:t>
            </a:r>
            <a:r>
              <a:rPr lang="cs-CZ" dirty="0"/>
              <a:t>. (</a:t>
            </a:r>
            <a:r>
              <a:rPr lang="cs-CZ" dirty="0" err="1"/>
              <a:t>clearance</a:t>
            </a:r>
            <a:r>
              <a:rPr lang="cs-CZ" dirty="0"/>
              <a:t> kreatininu)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10" y="331826"/>
            <a:ext cx="1248527" cy="13588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63" y="2860156"/>
            <a:ext cx="506454" cy="5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21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Poruchy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825624"/>
            <a:ext cx="11855115" cy="5032375"/>
          </a:xfrm>
        </p:spPr>
        <p:txBody>
          <a:bodyPr>
            <a:normAutofit/>
          </a:bodyPr>
          <a:lstStyle/>
          <a:p>
            <a:r>
              <a:rPr lang="cs-CZ" dirty="0"/>
              <a:t>renální insuficience -          nedostatečnost, při které  jsou                            </a:t>
            </a:r>
            <a:r>
              <a:rPr lang="cs-CZ" b="1" dirty="0"/>
              <a:t>schopny udržet stabilitu vnitřního prostředí </a:t>
            </a:r>
            <a:r>
              <a:rPr lang="cs-CZ" dirty="0"/>
              <a:t>jen při dodržení určitých omezení (snížený příjem bílkovin, minerálů, tekutin)</a:t>
            </a:r>
          </a:p>
          <a:p>
            <a:r>
              <a:rPr lang="cs-CZ" dirty="0"/>
              <a:t>selhání             , při kterém již            </a:t>
            </a:r>
            <a:r>
              <a:rPr lang="cs-CZ" b="1" dirty="0"/>
              <a:t>nejsou schopny udržet stabilitu</a:t>
            </a:r>
            <a:r>
              <a:rPr lang="cs-CZ" dirty="0"/>
              <a:t> </a:t>
            </a:r>
            <a:r>
              <a:rPr lang="cs-CZ" b="1" dirty="0"/>
              <a:t>vnitřního prostředí</a:t>
            </a:r>
            <a:r>
              <a:rPr lang="cs-CZ" dirty="0"/>
              <a:t> ani za dodržení všech omezení a výrazně se zhoršují biochemické parametry.</a:t>
            </a:r>
          </a:p>
          <a:p>
            <a:r>
              <a:rPr lang="cs-CZ" dirty="0"/>
              <a:t>selhání              které je doprovázeno typickými klinickými příznaky (např. zvracení nalačno, průjmy, anémie) se označuje jako </a:t>
            </a:r>
          </a:p>
          <a:p>
            <a:pPr marL="0" indent="0">
              <a:buNone/>
            </a:pPr>
            <a:r>
              <a:rPr lang="cs-CZ" b="1" dirty="0"/>
              <a:t>   urémie</a:t>
            </a:r>
            <a:r>
              <a:rPr lang="cs-CZ" dirty="0"/>
              <a:t> a dochází při ní k intoxikaci organismu látkami, které jsou normálně   </a:t>
            </a:r>
          </a:p>
          <a:p>
            <a:pPr marL="0" indent="0">
              <a:buNone/>
            </a:pPr>
            <a:r>
              <a:rPr lang="cs-CZ" dirty="0"/>
              <a:t>   ledvinami vylučovány (např. kreatinin, močovina).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03" y="207236"/>
            <a:ext cx="1424991" cy="1550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82" y="819340"/>
            <a:ext cx="1313198" cy="14292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87" y="2916174"/>
            <a:ext cx="654971" cy="712852"/>
          </a:xfrm>
          <a:prstGeom prst="rect">
            <a:avLst/>
          </a:prstGeom>
        </p:spPr>
      </p:pic>
      <p:sp>
        <p:nvSpPr>
          <p:cNvPr id="10" name="AutoShape 8" descr="Funkce ledvin | Dial-Nef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432" y="2951097"/>
            <a:ext cx="622884" cy="67792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83" y="4234712"/>
            <a:ext cx="666875" cy="725808"/>
          </a:xfrm>
          <a:prstGeom prst="rect">
            <a:avLst/>
          </a:prstGeom>
        </p:spPr>
      </p:pic>
      <p:sp>
        <p:nvSpPr>
          <p:cNvPr id="15" name="AutoShape 14" descr="Funkce ledvin | Dial-Nef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31" y="1649596"/>
            <a:ext cx="625517" cy="6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6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631" y="130664"/>
            <a:ext cx="604715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Vyšetření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23" y="1825624"/>
            <a:ext cx="11291277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stanovení </a:t>
            </a:r>
          </a:p>
          <a:p>
            <a:r>
              <a:rPr lang="cs-CZ" b="1" dirty="0"/>
              <a:t>kreatininu</a:t>
            </a:r>
            <a:r>
              <a:rPr lang="cs-CZ" dirty="0"/>
              <a:t> (bezprahová látka), </a:t>
            </a:r>
          </a:p>
          <a:p>
            <a:r>
              <a:rPr lang="cs-CZ" b="1" dirty="0"/>
              <a:t>močoviny</a:t>
            </a:r>
            <a:r>
              <a:rPr lang="cs-CZ" dirty="0"/>
              <a:t>, </a:t>
            </a:r>
            <a:r>
              <a:rPr lang="cs-CZ" b="1" dirty="0"/>
              <a:t>kyseliny močové</a:t>
            </a:r>
            <a:r>
              <a:rPr lang="cs-CZ" dirty="0"/>
              <a:t> a </a:t>
            </a:r>
          </a:p>
          <a:p>
            <a:r>
              <a:rPr lang="cs-CZ" b="1" dirty="0" err="1"/>
              <a:t>clearence</a:t>
            </a:r>
            <a:r>
              <a:rPr lang="cs-CZ" b="1" dirty="0"/>
              <a:t> kreatininu</a:t>
            </a:r>
            <a:r>
              <a:rPr lang="cs-CZ" dirty="0"/>
              <a:t>. </a:t>
            </a:r>
          </a:p>
          <a:p>
            <a:r>
              <a:rPr lang="cs-CZ" dirty="0"/>
              <a:t>Jsou to pro organismus toxické látky, které se v tubulech vstřebávají jen velmi málo a přecházejí do definitivní moči; </a:t>
            </a:r>
          </a:p>
          <a:p>
            <a:r>
              <a:rPr lang="cs-CZ" dirty="0"/>
              <a:t>jejich koncentrace v moči je proto za fyziologických podmínek podstatně vyšší než v plazmě a organismus se jejich vylučováním zbavuje toxických metabolitů – </a:t>
            </a:r>
          </a:p>
          <a:p>
            <a:pPr lvl="1"/>
            <a:r>
              <a:rPr lang="cs-CZ" dirty="0"/>
              <a:t>močovina je produktem metabolismu bílkovin, </a:t>
            </a:r>
          </a:p>
          <a:p>
            <a:pPr lvl="1"/>
            <a:r>
              <a:rPr lang="cs-CZ" dirty="0"/>
              <a:t>kreatinin je produktem svalové činnosti a </a:t>
            </a:r>
          </a:p>
          <a:p>
            <a:pPr lvl="1"/>
            <a:r>
              <a:rPr lang="cs-CZ" dirty="0"/>
              <a:t>kyselina močová je produktem metabolismu purinů.</a:t>
            </a:r>
            <a:r>
              <a:rPr lang="cs-CZ" b="1" dirty="0"/>
              <a:t> </a:t>
            </a:r>
          </a:p>
          <a:p>
            <a:r>
              <a:rPr lang="cs-CZ" b="1" dirty="0"/>
              <a:t>Koncentraci močoviny a kreatininu stanovujeme vždy současně</a:t>
            </a:r>
            <a:r>
              <a:rPr lang="cs-CZ" dirty="0"/>
              <a:t>, protože pouze zvýšení obou látek v plazmě je charakteristickým ukazatelem poškození funkce. </a:t>
            </a:r>
          </a:p>
          <a:p>
            <a:pPr lvl="0"/>
            <a:r>
              <a:rPr lang="cs-CZ" dirty="0"/>
              <a:t>Stanovení obou analytů rovněž slouží pro kontrolu dialyzovaných pacientů. </a:t>
            </a:r>
          </a:p>
          <a:p>
            <a:pPr lvl="0"/>
            <a:r>
              <a:rPr lang="cs-CZ" dirty="0"/>
              <a:t>Při rozsáhlém krvácení do břišní dutiny (např.: při operacích) dochází k izolovanému zvýšení hladiny močoviny v séru – tento stav označujeme jako </a:t>
            </a:r>
            <a:r>
              <a:rPr lang="cs-CZ" b="1" dirty="0" err="1"/>
              <a:t>extrarenální</a:t>
            </a:r>
            <a:r>
              <a:rPr lang="cs-CZ" b="1" dirty="0"/>
              <a:t> urémii</a:t>
            </a:r>
            <a:r>
              <a:rPr lang="cs-CZ" dirty="0"/>
              <a:t>. Orientační fyziologické hodnoty a příčiny zvýšených hodnot dusíkatých nebílkovinných látek v krvi je uveden v tabulce 10.1.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10" y="0"/>
            <a:ext cx="2047875" cy="2228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347" y="5197642"/>
            <a:ext cx="401192" cy="4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863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Jaká je funkce nárazníkového sytému v krvi?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825624"/>
            <a:ext cx="12063663" cy="50323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Význam pufrů v regulaci ABR spočívá v jejich schopnosti </a:t>
            </a:r>
            <a:r>
              <a:rPr lang="cs-CZ" b="1" dirty="0"/>
              <a:t>vázat </a:t>
            </a:r>
            <a:r>
              <a:rPr lang="cs-CZ" dirty="0"/>
              <a:t>vznikající </a:t>
            </a:r>
            <a:r>
              <a:rPr lang="cs-CZ" b="1" dirty="0"/>
              <a:t>H</a:t>
            </a:r>
            <a:r>
              <a:rPr lang="cs-CZ" b="1" baseline="30000" dirty="0"/>
              <a:t>+</a:t>
            </a:r>
            <a:r>
              <a:rPr lang="cs-CZ" dirty="0"/>
              <a:t> neutralizační reakcí.</a:t>
            </a:r>
          </a:p>
          <a:p>
            <a:r>
              <a:rPr lang="cs-CZ" dirty="0"/>
              <a:t>Nárazníkové systémy reagují na změny pH bezprostředně po jejich vzniku, ale jejich kompenzace není dostatečná. </a:t>
            </a:r>
          </a:p>
          <a:p>
            <a:r>
              <a:rPr lang="cs-CZ" dirty="0"/>
              <a:t>Následná regulace uplatňovaná činností orgánů nastupuje pomalu, ale při normální funkci orgánů dochází k úplnému odstranění poruchy.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Nárazníkové systémy</a:t>
            </a:r>
          </a:p>
          <a:p>
            <a:r>
              <a:rPr lang="cs-CZ" dirty="0"/>
              <a:t>Akutní změny pH v organismu jsou během několika sekund regulovány nárazníkovými systémy v krvi, které rozdělujeme na dva základní typy:</a:t>
            </a:r>
          </a:p>
          <a:p>
            <a:pPr lvl="1"/>
            <a:r>
              <a:rPr lang="cs-CZ" b="1" dirty="0"/>
              <a:t>I.  hydrogenuhličitanový</a:t>
            </a:r>
            <a:r>
              <a:rPr lang="cs-CZ" dirty="0"/>
              <a:t> (</a:t>
            </a:r>
            <a:r>
              <a:rPr lang="cs-CZ" dirty="0" err="1"/>
              <a:t>bikarbonátový</a:t>
            </a:r>
            <a:r>
              <a:rPr lang="cs-CZ" dirty="0"/>
              <a:t>)  – převážně extracelulární</a:t>
            </a:r>
          </a:p>
          <a:p>
            <a:pPr lvl="1"/>
            <a:r>
              <a:rPr lang="cs-CZ" b="1" dirty="0"/>
              <a:t>II. ostatní - </a:t>
            </a:r>
            <a:r>
              <a:rPr lang="cs-CZ" b="1" dirty="0" err="1"/>
              <a:t>nehydrogenuhličitanové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nebikarbonátové</a:t>
            </a:r>
            <a:r>
              <a:rPr lang="cs-CZ" dirty="0"/>
              <a:t>) – převážně intracelulární</a:t>
            </a:r>
          </a:p>
        </p:txBody>
      </p:sp>
    </p:spTree>
    <p:extLst>
      <p:ext uri="{BB962C8B-B14F-4D97-AF65-F5344CB8AC3E}">
        <p14:creationId xmlns:p14="http://schemas.microsoft.com/office/powerpoint/2010/main" val="13880084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Stanovení </a:t>
            </a:r>
            <a:r>
              <a:rPr lang="cs-CZ" sz="4000" b="1" dirty="0" err="1">
                <a:solidFill>
                  <a:srgbClr val="FF0000"/>
                </a:solidFill>
              </a:rPr>
              <a:t>clearence</a:t>
            </a:r>
            <a:r>
              <a:rPr lang="cs-CZ" sz="4000" b="1" dirty="0">
                <a:solidFill>
                  <a:srgbClr val="FF0000"/>
                </a:solidFill>
              </a:rPr>
              <a:t> kreatininu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862" y="1825624"/>
            <a:ext cx="7729415" cy="4926867"/>
          </a:xfrm>
        </p:spPr>
        <p:txBody>
          <a:bodyPr>
            <a:normAutofit/>
          </a:bodyPr>
          <a:lstStyle/>
          <a:p>
            <a:r>
              <a:rPr lang="cs-CZ" dirty="0"/>
              <a:t>se provádí ve vzorku sbírané moči za 24 hod., </a:t>
            </a:r>
          </a:p>
          <a:p>
            <a:r>
              <a:rPr lang="cs-CZ" dirty="0"/>
              <a:t>důležité je přesné změření konečného objemu moči! </a:t>
            </a:r>
          </a:p>
          <a:p>
            <a:r>
              <a:rPr lang="cs-CZ" dirty="0"/>
              <a:t>Pro výpočet </a:t>
            </a:r>
            <a:r>
              <a:rPr lang="cs-CZ" b="1" dirty="0"/>
              <a:t>glomerulární filtrace (GF)</a:t>
            </a:r>
            <a:r>
              <a:rPr lang="cs-CZ" dirty="0"/>
              <a:t>, která odpovídá </a:t>
            </a:r>
            <a:r>
              <a:rPr lang="cs-CZ" dirty="0" err="1"/>
              <a:t>clearence</a:t>
            </a:r>
            <a:r>
              <a:rPr lang="cs-CZ" dirty="0"/>
              <a:t> kreatininu, je nutné stanovit rovněž </a:t>
            </a:r>
            <a:r>
              <a:rPr lang="cs-CZ" b="1" dirty="0"/>
              <a:t>koncentraci kreatininu v krvi </a:t>
            </a:r>
            <a:r>
              <a:rPr lang="cs-CZ" dirty="0"/>
              <a:t>odebrané kdykoliv během sběru moče. </a:t>
            </a:r>
          </a:p>
          <a:p>
            <a:r>
              <a:rPr lang="cs-CZ" dirty="0"/>
              <a:t>Hodnotu GF je potřeba především u dětí přepočítat na </a:t>
            </a:r>
            <a:r>
              <a:rPr lang="cs-CZ" b="1" dirty="0"/>
              <a:t>skutečný povrch těla</a:t>
            </a:r>
            <a:r>
              <a:rPr lang="cs-CZ" dirty="0"/>
              <a:t>, protože je závislá na objemu tělesných orgánů – získáme tak hodnotu korigované GF</a:t>
            </a:r>
          </a:p>
        </p:txBody>
      </p:sp>
      <p:pic>
        <p:nvPicPr>
          <p:cNvPr id="6146" name="Picture 2" descr="Způsoby odhadu glomerulární filtrace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62" y="2238346"/>
            <a:ext cx="4540738" cy="33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277" y="132307"/>
            <a:ext cx="1848355" cy="18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1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příčiny zvýšené koncentrace v krvi močoviny, kreatininu a kyseliny močové?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78155" y="1690689"/>
          <a:ext cx="12113844" cy="516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7883">
                  <a:extLst>
                    <a:ext uri="{9D8B030D-6E8A-4147-A177-3AD203B41FA5}">
                      <a16:colId xmlns:a16="http://schemas.microsoft.com/office/drawing/2014/main" val="1217309867"/>
                    </a:ext>
                  </a:extLst>
                </a:gridCol>
                <a:gridCol w="1518855">
                  <a:extLst>
                    <a:ext uri="{9D8B030D-6E8A-4147-A177-3AD203B41FA5}">
                      <a16:colId xmlns:a16="http://schemas.microsoft.com/office/drawing/2014/main" val="1293835819"/>
                    </a:ext>
                  </a:extLst>
                </a:gridCol>
                <a:gridCol w="1518855">
                  <a:extLst>
                    <a:ext uri="{9D8B030D-6E8A-4147-A177-3AD203B41FA5}">
                      <a16:colId xmlns:a16="http://schemas.microsoft.com/office/drawing/2014/main" val="3788848584"/>
                    </a:ext>
                  </a:extLst>
                </a:gridCol>
                <a:gridCol w="7558251">
                  <a:extLst>
                    <a:ext uri="{9D8B030D-6E8A-4147-A177-3AD203B41FA5}">
                      <a16:colId xmlns:a16="http://schemas.microsoft.com/office/drawing/2014/main" val="3541041076"/>
                    </a:ext>
                  </a:extLst>
                </a:gridCol>
              </a:tblGrid>
              <a:tr h="50349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Analyt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Fyziologické rozmezí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Příčiny zvýšené koncentrace v krvi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7927587"/>
                  </a:ext>
                </a:extLst>
              </a:tr>
              <a:tr h="14394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Plazma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(μmol/l)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Moč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(</a:t>
                      </a:r>
                      <a:r>
                        <a:rPr lang="cs-CZ" sz="2000" dirty="0" err="1">
                          <a:effectLst/>
                        </a:rPr>
                        <a:t>mmol</a:t>
                      </a:r>
                      <a:r>
                        <a:rPr lang="cs-CZ" sz="2000" dirty="0">
                          <a:effectLst/>
                        </a:rPr>
                        <a:t>/24hod)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33598"/>
                  </a:ext>
                </a:extLst>
              </a:tr>
              <a:tr h="107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Močovina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2,5–8,5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mmol/l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333-583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renální: pokles funkce ledvin; </a:t>
                      </a:r>
                      <a:r>
                        <a:rPr lang="cs-CZ" sz="2000" dirty="0" err="1">
                          <a:effectLst/>
                        </a:rPr>
                        <a:t>prerenální</a:t>
                      </a:r>
                      <a:r>
                        <a:rPr lang="cs-CZ" sz="2000" dirty="0">
                          <a:effectLst/>
                        </a:rPr>
                        <a:t>: popáleniny,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krvácení do GIT, stres, šok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810071074"/>
                  </a:ext>
                </a:extLst>
              </a:tr>
              <a:tr h="107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Kreatinin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 50–115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Ž 45-90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4,5-18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renální: pokles funkce ledvin; </a:t>
                      </a:r>
                      <a:r>
                        <a:rPr lang="cs-CZ" sz="2000" dirty="0" err="1">
                          <a:effectLst/>
                        </a:rPr>
                        <a:t>prerenální</a:t>
                      </a:r>
                      <a:r>
                        <a:rPr lang="cs-CZ" sz="2000" dirty="0">
                          <a:effectLst/>
                        </a:rPr>
                        <a:t>: poranění svalstva,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popáleniny, extrémní svalová námaha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63938936"/>
                  </a:ext>
                </a:extLst>
              </a:tr>
              <a:tr h="1074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Kyselina močová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 200-450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Ž 140-380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4,5-6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renální: pokles funkce ledvin; </a:t>
                      </a:r>
                      <a:r>
                        <a:rPr lang="cs-CZ" sz="2000" dirty="0" err="1">
                          <a:effectLst/>
                        </a:rPr>
                        <a:t>prerenální</a:t>
                      </a:r>
                      <a:r>
                        <a:rPr lang="cs-CZ" sz="2000" dirty="0">
                          <a:effectLst/>
                        </a:rPr>
                        <a:t>: nádorová proliferace,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hemolytické anemie, artritida, dna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88554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Jaké jsou nárazníkové systémy v krvi?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98359"/>
            <a:ext cx="12192000" cy="59596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I</a:t>
            </a:r>
            <a:r>
              <a:rPr lang="cs-CZ" b="1" dirty="0"/>
              <a:t>. Hydrogenuhličitanový nárazníkový systém</a:t>
            </a:r>
          </a:p>
          <a:p>
            <a:r>
              <a:rPr lang="cs-CZ" b="1" dirty="0"/>
              <a:t>Hydrogenuhličitanový nárazník</a:t>
            </a:r>
            <a:r>
              <a:rPr lang="cs-CZ" dirty="0"/>
              <a:t> působí především v krevní plazmě a je tvořen </a:t>
            </a:r>
          </a:p>
          <a:p>
            <a:pPr lvl="0"/>
            <a:r>
              <a:rPr lang="cs-CZ" dirty="0"/>
              <a:t>slabou kyselinou uhličitou a </a:t>
            </a:r>
          </a:p>
          <a:p>
            <a:pPr lvl="0"/>
            <a:r>
              <a:rPr lang="cs-CZ" dirty="0"/>
              <a:t>hydrogenuhličitanovým aniontem. </a:t>
            </a:r>
          </a:p>
          <a:p>
            <a:pPr lvl="0"/>
            <a:r>
              <a:rPr lang="cs-CZ" dirty="0"/>
              <a:t>V regulaci ABR má největší význam, protože je to</a:t>
            </a:r>
            <a:r>
              <a:rPr lang="cs-CZ" b="1" dirty="0"/>
              <a:t> systém otevřený</a:t>
            </a:r>
            <a:r>
              <a:rPr lang="cs-CZ" dirty="0"/>
              <a:t>, ve kterém se koncentrace jeho složek může regulovat jak vydechováním (respirací), tak vylučováním ledvinami. Hydrogenuhličitanový systém se skládá z disociované kyseliny uhličité </a:t>
            </a:r>
          </a:p>
          <a:p>
            <a:pPr lvl="0"/>
            <a:r>
              <a:rPr lang="cs-CZ" dirty="0"/>
              <a:t>(na H</a:t>
            </a:r>
            <a:r>
              <a:rPr lang="cs-CZ" baseline="30000" dirty="0"/>
              <a:t>+ </a:t>
            </a:r>
            <a:r>
              <a:rPr lang="cs-CZ" dirty="0"/>
              <a:t>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 a z CO</a:t>
            </a:r>
            <a:r>
              <a:rPr lang="cs-CZ" baseline="-25000" dirty="0"/>
              <a:t>2</a:t>
            </a:r>
            <a:r>
              <a:rPr lang="cs-CZ" dirty="0"/>
              <a:t> (CO</a:t>
            </a:r>
            <a:r>
              <a:rPr lang="cs-CZ" baseline="-25000" dirty="0"/>
              <a:t>2</a:t>
            </a:r>
            <a:r>
              <a:rPr lang="cs-CZ" dirty="0"/>
              <a:t> rozpuštěný v tělních tekutinách a CO</a:t>
            </a:r>
            <a:r>
              <a:rPr lang="cs-CZ" baseline="-25000" dirty="0"/>
              <a:t>2</a:t>
            </a:r>
            <a:r>
              <a:rPr lang="cs-CZ" dirty="0"/>
              <a:t> v plynné fázi).</a:t>
            </a:r>
          </a:p>
          <a:p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+ H</a:t>
            </a:r>
            <a:r>
              <a:rPr lang="cs-CZ" baseline="-25000" dirty="0"/>
              <a:t>2</a:t>
            </a:r>
            <a:r>
              <a:rPr lang="cs-CZ" dirty="0"/>
              <a:t>O ↔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 ↔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+ H</a:t>
            </a:r>
            <a:r>
              <a:rPr lang="cs-CZ" baseline="30000" dirty="0"/>
              <a:t>+</a:t>
            </a:r>
            <a:endParaRPr lang="cs-CZ" dirty="0"/>
          </a:p>
          <a:p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vznikající metabolickými ději ve tkáních je vylučován plícemi a jeho koncentrace je tedy regulována respirací a označuje se jako </a:t>
            </a:r>
            <a:r>
              <a:rPr lang="cs-CZ" b="1" dirty="0"/>
              <a:t>respirační složka systému</a:t>
            </a:r>
            <a:r>
              <a:rPr lang="cs-CZ" dirty="0"/>
              <a:t>. </a:t>
            </a:r>
          </a:p>
          <a:p>
            <a:r>
              <a:rPr lang="cs-CZ" dirty="0"/>
              <a:t>Koncentraci CO</a:t>
            </a:r>
            <a:r>
              <a:rPr lang="cs-CZ" baseline="-25000" dirty="0"/>
              <a:t>2 </a:t>
            </a:r>
            <a:r>
              <a:rPr lang="cs-CZ" dirty="0"/>
              <a:t>v krvi nelze měřit, proto se v laboratorní diagnostice vyjadřuje jako </a:t>
            </a:r>
            <a:r>
              <a:rPr lang="cs-CZ" b="1" dirty="0"/>
              <a:t>parciální tlak oxidu uhličitého (pCO</a:t>
            </a:r>
            <a:r>
              <a:rPr lang="cs-CZ" b="1" baseline="-25000" dirty="0"/>
              <a:t>2</a:t>
            </a:r>
            <a:r>
              <a:rPr lang="cs-CZ" b="1" dirty="0"/>
              <a:t>)</a:t>
            </a:r>
            <a:r>
              <a:rPr lang="cs-CZ" dirty="0"/>
              <a:t> – </a:t>
            </a:r>
          </a:p>
          <a:p>
            <a:r>
              <a:rPr lang="cs-CZ" dirty="0"/>
              <a:t>podle Henryho zákona je množství rozpuštěného CO</a:t>
            </a:r>
            <a:r>
              <a:rPr lang="cs-CZ" baseline="-25000" dirty="0"/>
              <a:t>2</a:t>
            </a:r>
            <a:r>
              <a:rPr lang="cs-CZ" dirty="0"/>
              <a:t>  přímo úměrné jeho parciálnímu tlaku nad tekutinou.</a:t>
            </a:r>
          </a:p>
        </p:txBody>
      </p:sp>
    </p:spTree>
    <p:extLst>
      <p:ext uri="{BB962C8B-B14F-4D97-AF65-F5344CB8AC3E}">
        <p14:creationId xmlns:p14="http://schemas.microsoft.com/office/powerpoint/2010/main" val="407952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60420"/>
            <a:ext cx="12063663" cy="649705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Respirační regulace</a:t>
            </a:r>
            <a:r>
              <a:rPr lang="cs-CZ" dirty="0"/>
              <a:t> se uskutečňuje prostřednictvím </a:t>
            </a:r>
          </a:p>
          <a:p>
            <a:r>
              <a:rPr lang="cs-CZ" dirty="0"/>
              <a:t>zadržování CO</a:t>
            </a:r>
            <a:r>
              <a:rPr lang="cs-CZ" baseline="-25000" dirty="0"/>
              <a:t>2 </a:t>
            </a:r>
            <a:r>
              <a:rPr lang="cs-CZ" dirty="0"/>
              <a:t>nebo naopak </a:t>
            </a:r>
          </a:p>
          <a:p>
            <a:r>
              <a:rPr lang="cs-CZ" dirty="0"/>
              <a:t>vydechování CO</a:t>
            </a:r>
            <a:r>
              <a:rPr lang="cs-CZ" baseline="-25000" dirty="0"/>
              <a:t>2</a:t>
            </a:r>
            <a:r>
              <a:rPr lang="cs-CZ" dirty="0"/>
              <a:t> z organizmu a to změnou dechové frekvence (</a:t>
            </a:r>
            <a:r>
              <a:rPr lang="cs-CZ" dirty="0" err="1"/>
              <a:t>hypo</a:t>
            </a:r>
            <a:r>
              <a:rPr lang="cs-CZ" dirty="0"/>
              <a:t>- a hyperventilací plic). </a:t>
            </a:r>
          </a:p>
          <a:p>
            <a:r>
              <a:rPr lang="cs-CZ" dirty="0"/>
              <a:t>Plicní regulace nastupuje během několika minut a maximálního efektu dosahuje do 12-24 hodin.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hyperventilace → snížení pCO</a:t>
            </a:r>
            <a:r>
              <a:rPr lang="cs-CZ" baseline="-25000" dirty="0"/>
              <a:t>2</a:t>
            </a:r>
            <a:r>
              <a:rPr lang="cs-CZ" dirty="0"/>
              <a:t> → alkalizace → alkalóza</a:t>
            </a:r>
          </a:p>
          <a:p>
            <a:r>
              <a:rPr lang="cs-CZ" dirty="0"/>
              <a:t>hypoventilace → zvýšení pCO</a:t>
            </a:r>
            <a:r>
              <a:rPr lang="cs-CZ" baseline="-25000" dirty="0"/>
              <a:t>2</a:t>
            </a:r>
            <a:r>
              <a:rPr lang="cs-CZ" dirty="0"/>
              <a:t> → okyselení → acidóza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Anion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je označován jako </a:t>
            </a:r>
            <a:r>
              <a:rPr lang="cs-CZ" b="1" dirty="0"/>
              <a:t>metabolická složka systému</a:t>
            </a:r>
            <a:r>
              <a:rPr lang="cs-CZ" dirty="0"/>
              <a:t> a jeho koncentrace v arteriální krvi je regulována činností ledvin.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Renální regulace</a:t>
            </a:r>
            <a:r>
              <a:rPr lang="cs-CZ" dirty="0"/>
              <a:t> je uskutečňována prostřednictvím zvýšení nebo snížení zpětné resorpce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a zadržováním nebo zvýšeným vylučováním H</a:t>
            </a:r>
            <a:r>
              <a:rPr lang="cs-CZ" baseline="30000" dirty="0"/>
              <a:t>+</a:t>
            </a:r>
            <a:r>
              <a:rPr lang="cs-CZ" dirty="0"/>
              <a:t> - v ledvinách se podle potřeby tvoří </a:t>
            </a:r>
            <a:r>
              <a:rPr lang="cs-CZ" b="1" dirty="0"/>
              <a:t>kyselá nebo alkalická moč</a:t>
            </a:r>
            <a:r>
              <a:rPr lang="cs-CZ" dirty="0"/>
              <a:t>. </a:t>
            </a:r>
          </a:p>
          <a:p>
            <a:r>
              <a:rPr lang="cs-CZ" dirty="0"/>
              <a:t>Nastupuje obvykle za 1-2 hodiny a maximálního efektu dosahuje za 2-5 dnů.</a:t>
            </a:r>
          </a:p>
        </p:txBody>
      </p:sp>
    </p:spTree>
    <p:extLst>
      <p:ext uri="{BB962C8B-B14F-4D97-AF65-F5344CB8AC3E}">
        <p14:creationId xmlns:p14="http://schemas.microsoft.com/office/powerpoint/2010/main" val="84705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Nárazníkový systém</a:t>
            </a:r>
          </a:p>
        </p:txBody>
      </p:sp>
      <p:pic>
        <p:nvPicPr>
          <p:cNvPr id="6146" name="Picture 2" descr="Tento projekt je spolufinancován Evropským sociálním fondem,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561" y="1366215"/>
            <a:ext cx="6836347" cy="51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805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8369</Words>
  <Application>Microsoft Office PowerPoint</Application>
  <PresentationFormat>Širokoúhlá obrazovka</PresentationFormat>
  <Paragraphs>771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Motiv Office</vt:lpstr>
      <vt:lpstr>Biochemie 4</vt:lpstr>
      <vt:lpstr>ABR</vt:lpstr>
      <vt:lpstr>109. ABR</vt:lpstr>
      <vt:lpstr>Acidobazická rovnováha</vt:lpstr>
      <vt:lpstr>  Jaké mechanismy udržují stálé pH v krvi ?</vt:lpstr>
      <vt:lpstr>Jaká je funkce nárazníkového sytému v krvi?</vt:lpstr>
      <vt:lpstr>Jaké jsou nárazníkové systémy v krvi?</vt:lpstr>
      <vt:lpstr>Prezentace aplikace PowerPoint</vt:lpstr>
      <vt:lpstr>Nárazníkový systém</vt:lpstr>
      <vt:lpstr>Bikarbonátový pufrační systém</vt:lpstr>
      <vt:lpstr>Hemoglobinový pufrační systém</vt:lpstr>
      <vt:lpstr>II. Ostatní nárazníkové systémy Jaký je princip Hb nárazníku?</vt:lpstr>
      <vt:lpstr>Fosfátový pufrační systém</vt:lpstr>
      <vt:lpstr>Proteinový pufrační systém</vt:lpstr>
      <vt:lpstr>108. Jaké nárazníkové systémy znáte?</vt:lpstr>
      <vt:lpstr>Jaká vyšetření zahrnuje dg. ABR?</vt:lpstr>
      <vt:lpstr>Odvozené parametry ABR </vt:lpstr>
      <vt:lpstr>Jaký je rozdíl mezi acidózou a alkalózou?</vt:lpstr>
      <vt:lpstr>Jaké jsou příčiny respirační a metabolické acidózy a alkalózy?</vt:lpstr>
      <vt:lpstr>Respirační acidóza, respirační alkalóza</vt:lpstr>
      <vt:lpstr>Metabolická acidóza, metabolická alkalóza</vt:lpstr>
      <vt:lpstr>Acidobazická rovnováha</vt:lpstr>
      <vt:lpstr>109. Popište příčiny MAC, MAL, RAC, RAL</vt:lpstr>
      <vt:lpstr>Proč má krev stálou tendenci k okyselování?</vt:lpstr>
      <vt:lpstr>Prezentace aplikace PowerPoint</vt:lpstr>
      <vt:lpstr>Hormony</vt:lpstr>
      <vt:lpstr>Hormony</vt:lpstr>
      <vt:lpstr>Hypofýza</vt:lpstr>
      <vt:lpstr>Prezentace aplikace PowerPoint</vt:lpstr>
      <vt:lpstr>Jak se dělí hormony ?</vt:lpstr>
      <vt:lpstr>Podle mechanismu jejich působení se hormony dělí na hormony působící </vt:lpstr>
      <vt:lpstr>Prezentace aplikace PowerPoint</vt:lpstr>
      <vt:lpstr>Jaké hormony se běžně vyšetřují? </vt:lpstr>
      <vt:lpstr>Prezentace aplikace PowerPoint</vt:lpstr>
      <vt:lpstr>Rychlé testy</vt:lpstr>
      <vt:lpstr>Vyšetření</vt:lpstr>
      <vt:lpstr>Vyšetření</vt:lpstr>
      <vt:lpstr>Testační proužky</vt:lpstr>
      <vt:lpstr>Prezentace aplikace PowerPoint</vt:lpstr>
      <vt:lpstr>Vyšetření krve</vt:lpstr>
      <vt:lpstr>Vyšetření krve</vt:lpstr>
      <vt:lpstr>Stanovení glykémie</vt:lpstr>
      <vt:lpstr>Koagulační vyšetření</vt:lpstr>
      <vt:lpstr>CRP</vt:lpstr>
      <vt:lpstr>CRP</vt:lpstr>
      <vt:lpstr>Jaká vyšetření se provádějí v                ?</vt:lpstr>
      <vt:lpstr>Jaká vyšetření se provádějí v                ?</vt:lpstr>
      <vt:lpstr>Prezentace aplikace PowerPoint</vt:lpstr>
      <vt:lpstr>UZG</vt:lpstr>
      <vt:lpstr>UZG</vt:lpstr>
      <vt:lpstr>Jaká vyšetření se provádí v 1., 2. a 3. trimestru           ?</vt:lpstr>
      <vt:lpstr>Jaká vyšetření se provádí v 1., 2. a 3. trimestru           ?</vt:lpstr>
      <vt:lpstr>Kombinovaný screening</vt:lpstr>
      <vt:lpstr>Ve 2. trimestru se u pacientek s negativním kombinovaným testem provádí </vt:lpstr>
      <vt:lpstr>Ve 3. trimestru se může provést </vt:lpstr>
      <vt:lpstr>Vyšetření funkce</vt:lpstr>
      <vt:lpstr>Poruchy funkce</vt:lpstr>
      <vt:lpstr>Poruchy funkce</vt:lpstr>
      <vt:lpstr>Vyšetření funkce</vt:lpstr>
      <vt:lpstr>Stanovení clearence kreatininu </vt:lpstr>
      <vt:lpstr>Jaké jsou příčiny zvýšené koncentrace v krvi močoviny, kreatininu a kyseliny močové?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4</dc:title>
  <dc:creator>Nejedlá Marie</dc:creator>
  <cp:lastModifiedBy>Nejedlá Marie</cp:lastModifiedBy>
  <cp:revision>1</cp:revision>
  <dcterms:created xsi:type="dcterms:W3CDTF">2024-10-09T08:50:02Z</dcterms:created>
  <dcterms:modified xsi:type="dcterms:W3CDTF">2024-10-09T08:55:45Z</dcterms:modified>
</cp:coreProperties>
</file>