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7"/>
  </p:notesMasterIdLst>
  <p:sldIdLst>
    <p:sldId id="408" r:id="rId2"/>
    <p:sldId id="471" r:id="rId3"/>
    <p:sldId id="415" r:id="rId4"/>
    <p:sldId id="473" r:id="rId5"/>
    <p:sldId id="472" r:id="rId6"/>
    <p:sldId id="547" r:id="rId7"/>
    <p:sldId id="433" r:id="rId8"/>
    <p:sldId id="543" r:id="rId9"/>
    <p:sldId id="256" r:id="rId10"/>
    <p:sldId id="432" r:id="rId11"/>
    <p:sldId id="474" r:id="rId12"/>
    <p:sldId id="257" r:id="rId13"/>
    <p:sldId id="434" r:id="rId14"/>
    <p:sldId id="258" r:id="rId15"/>
    <p:sldId id="544" r:id="rId16"/>
    <p:sldId id="435" r:id="rId17"/>
    <p:sldId id="436" r:id="rId18"/>
    <p:sldId id="259" r:id="rId19"/>
    <p:sldId id="437" r:id="rId20"/>
    <p:sldId id="260" r:id="rId21"/>
    <p:sldId id="438" r:id="rId22"/>
    <p:sldId id="545" r:id="rId23"/>
    <p:sldId id="263" r:id="rId24"/>
    <p:sldId id="439" r:id="rId25"/>
    <p:sldId id="262" r:id="rId26"/>
    <p:sldId id="440" r:id="rId27"/>
    <p:sldId id="261" r:id="rId28"/>
    <p:sldId id="417" r:id="rId29"/>
    <p:sldId id="264" r:id="rId30"/>
    <p:sldId id="546" r:id="rId31"/>
    <p:sldId id="416" r:id="rId32"/>
    <p:sldId id="265" r:id="rId33"/>
    <p:sldId id="441" r:id="rId34"/>
    <p:sldId id="266" r:id="rId35"/>
    <p:sldId id="442" r:id="rId36"/>
    <p:sldId id="267" r:id="rId37"/>
    <p:sldId id="443" r:id="rId38"/>
    <p:sldId id="418" r:id="rId39"/>
    <p:sldId id="268" r:id="rId40"/>
    <p:sldId id="444" r:id="rId41"/>
    <p:sldId id="269" r:id="rId42"/>
    <p:sldId id="419" r:id="rId43"/>
    <p:sldId id="270" r:id="rId44"/>
    <p:sldId id="445" r:id="rId45"/>
    <p:sldId id="271" r:id="rId46"/>
    <p:sldId id="446" r:id="rId47"/>
    <p:sldId id="272" r:id="rId48"/>
    <p:sldId id="549" r:id="rId49"/>
    <p:sldId id="273" r:id="rId50"/>
    <p:sldId id="448" r:id="rId51"/>
    <p:sldId id="274" r:id="rId52"/>
    <p:sldId id="420" r:id="rId53"/>
    <p:sldId id="421" r:id="rId54"/>
    <p:sldId id="275" r:id="rId55"/>
    <p:sldId id="449" r:id="rId56"/>
    <p:sldId id="276" r:id="rId57"/>
    <p:sldId id="450" r:id="rId58"/>
    <p:sldId id="277" r:id="rId59"/>
    <p:sldId id="550" r:id="rId60"/>
    <p:sldId id="422" r:id="rId61"/>
    <p:sldId id="429" r:id="rId62"/>
    <p:sldId id="552" r:id="rId63"/>
    <p:sldId id="278" r:id="rId64"/>
    <p:sldId id="279" r:id="rId65"/>
    <p:sldId id="452" r:id="rId66"/>
    <p:sldId id="280" r:id="rId67"/>
    <p:sldId id="453" r:id="rId68"/>
    <p:sldId id="553" r:id="rId69"/>
    <p:sldId id="281" r:id="rId70"/>
    <p:sldId id="454" r:id="rId71"/>
    <p:sldId id="282" r:id="rId72"/>
    <p:sldId id="455" r:id="rId73"/>
    <p:sldId id="423" r:id="rId74"/>
    <p:sldId id="283" r:id="rId75"/>
    <p:sldId id="456" r:id="rId76"/>
    <p:sldId id="284" r:id="rId77"/>
    <p:sldId id="457" r:id="rId78"/>
    <p:sldId id="285" r:id="rId79"/>
    <p:sldId id="458" r:id="rId80"/>
    <p:sldId id="286" r:id="rId81"/>
    <p:sldId id="459" r:id="rId82"/>
    <p:sldId id="287" r:id="rId83"/>
    <p:sldId id="460" r:id="rId84"/>
    <p:sldId id="288" r:id="rId85"/>
    <p:sldId id="461" r:id="rId86"/>
    <p:sldId id="289" r:id="rId87"/>
    <p:sldId id="462" r:id="rId88"/>
    <p:sldId id="290" r:id="rId89"/>
    <p:sldId id="463" r:id="rId90"/>
    <p:sldId id="291" r:id="rId91"/>
    <p:sldId id="464" r:id="rId92"/>
    <p:sldId id="292" r:id="rId93"/>
    <p:sldId id="293" r:id="rId94"/>
    <p:sldId id="465" r:id="rId95"/>
    <p:sldId id="424" r:id="rId96"/>
    <p:sldId id="294" r:id="rId97"/>
    <p:sldId id="466" r:id="rId98"/>
    <p:sldId id="295" r:id="rId99"/>
    <p:sldId id="467" r:id="rId100"/>
    <p:sldId id="409" r:id="rId101"/>
    <p:sldId id="468" r:id="rId102"/>
    <p:sldId id="296" r:id="rId103"/>
    <p:sldId id="554" r:id="rId104"/>
    <p:sldId id="469" r:id="rId105"/>
    <p:sldId id="476" r:id="rId106"/>
    <p:sldId id="477" r:id="rId107"/>
    <p:sldId id="297" r:id="rId108"/>
    <p:sldId id="470" r:id="rId109"/>
    <p:sldId id="298" r:id="rId110"/>
    <p:sldId id="478" r:id="rId111"/>
    <p:sldId id="479" r:id="rId112"/>
    <p:sldId id="299" r:id="rId113"/>
    <p:sldId id="555" r:id="rId114"/>
    <p:sldId id="300" r:id="rId115"/>
    <p:sldId id="556" r:id="rId116"/>
    <p:sldId id="301" r:id="rId117"/>
    <p:sldId id="481" r:id="rId118"/>
    <p:sldId id="410" r:id="rId119"/>
    <p:sldId id="302" r:id="rId120"/>
    <p:sldId id="482" r:id="rId121"/>
    <p:sldId id="411" r:id="rId122"/>
    <p:sldId id="425" r:id="rId123"/>
    <p:sldId id="304" r:id="rId124"/>
    <p:sldId id="305" r:id="rId125"/>
    <p:sldId id="483" r:id="rId126"/>
    <p:sldId id="306" r:id="rId127"/>
    <p:sldId id="557" r:id="rId128"/>
    <p:sldId id="307" r:id="rId129"/>
    <p:sldId id="308" r:id="rId130"/>
    <p:sldId id="485" r:id="rId131"/>
    <p:sldId id="486" r:id="rId132"/>
    <p:sldId id="558" r:id="rId133"/>
    <p:sldId id="309" r:id="rId134"/>
    <p:sldId id="559" r:id="rId135"/>
    <p:sldId id="487" r:id="rId136"/>
    <p:sldId id="310" r:id="rId137"/>
    <p:sldId id="311" r:id="rId138"/>
    <p:sldId id="426" r:id="rId139"/>
    <p:sldId id="427" r:id="rId140"/>
    <p:sldId id="428" r:id="rId141"/>
    <p:sldId id="560" r:id="rId142"/>
    <p:sldId id="488" r:id="rId143"/>
    <p:sldId id="312" r:id="rId144"/>
    <p:sldId id="313" r:id="rId145"/>
    <p:sldId id="489" r:id="rId146"/>
    <p:sldId id="490" r:id="rId147"/>
    <p:sldId id="561" r:id="rId148"/>
    <p:sldId id="314" r:id="rId149"/>
    <p:sldId id="562" r:id="rId150"/>
    <p:sldId id="491" r:id="rId151"/>
    <p:sldId id="315" r:id="rId152"/>
    <p:sldId id="492" r:id="rId153"/>
    <p:sldId id="316" r:id="rId154"/>
    <p:sldId id="493" r:id="rId155"/>
    <p:sldId id="317" r:id="rId156"/>
    <p:sldId id="494" r:id="rId157"/>
    <p:sldId id="318" r:id="rId158"/>
    <p:sldId id="495" r:id="rId159"/>
    <p:sldId id="563" r:id="rId160"/>
    <p:sldId id="412" r:id="rId161"/>
    <p:sldId id="564" r:id="rId162"/>
    <p:sldId id="496" r:id="rId163"/>
    <p:sldId id="497" r:id="rId164"/>
    <p:sldId id="498" r:id="rId165"/>
    <p:sldId id="500" r:id="rId166"/>
    <p:sldId id="565" r:id="rId167"/>
    <p:sldId id="501" r:id="rId168"/>
    <p:sldId id="499" r:id="rId169"/>
    <p:sldId id="566" r:id="rId170"/>
    <p:sldId id="319" r:id="rId171"/>
    <p:sldId id="502" r:id="rId172"/>
    <p:sldId id="320" r:id="rId173"/>
    <p:sldId id="567" r:id="rId174"/>
    <p:sldId id="503" r:id="rId175"/>
    <p:sldId id="504" r:id="rId176"/>
    <p:sldId id="505" r:id="rId177"/>
    <p:sldId id="321" r:id="rId178"/>
    <p:sldId id="322" r:id="rId179"/>
    <p:sldId id="323" r:id="rId180"/>
    <p:sldId id="324" r:id="rId181"/>
    <p:sldId id="506" r:id="rId182"/>
    <p:sldId id="511" r:id="rId183"/>
    <p:sldId id="326" r:id="rId184"/>
    <p:sldId id="430" r:id="rId185"/>
    <p:sldId id="325" r:id="rId186"/>
    <p:sldId id="340" r:id="rId187"/>
    <p:sldId id="338" r:id="rId188"/>
    <p:sldId id="570" r:id="rId189"/>
    <p:sldId id="339" r:id="rId190"/>
    <p:sldId id="507" r:id="rId191"/>
    <p:sldId id="509" r:id="rId192"/>
    <p:sldId id="327" r:id="rId193"/>
    <p:sldId id="328" r:id="rId194"/>
    <p:sldId id="329" r:id="rId195"/>
    <p:sldId id="330" r:id="rId196"/>
    <p:sldId id="331" r:id="rId197"/>
    <p:sldId id="332" r:id="rId198"/>
    <p:sldId id="568" r:id="rId199"/>
    <p:sldId id="333" r:id="rId200"/>
    <p:sldId id="508" r:id="rId201"/>
    <p:sldId id="334" r:id="rId202"/>
    <p:sldId id="335" r:id="rId203"/>
    <p:sldId id="336" r:id="rId204"/>
    <p:sldId id="569" r:id="rId205"/>
    <p:sldId id="510" r:id="rId206"/>
    <p:sldId id="337" r:id="rId207"/>
    <p:sldId id="341" r:id="rId208"/>
    <p:sldId id="512" r:id="rId209"/>
    <p:sldId id="513" r:id="rId210"/>
    <p:sldId id="571" r:id="rId211"/>
    <p:sldId id="342" r:id="rId212"/>
    <p:sldId id="572" r:id="rId213"/>
    <p:sldId id="343" r:id="rId214"/>
    <p:sldId id="344" r:id="rId215"/>
    <p:sldId id="573" r:id="rId216"/>
    <p:sldId id="431" r:id="rId217"/>
    <p:sldId id="345" r:id="rId218"/>
    <p:sldId id="574" r:id="rId219"/>
    <p:sldId id="346" r:id="rId220"/>
    <p:sldId id="514" r:id="rId221"/>
    <p:sldId id="347" r:id="rId222"/>
    <p:sldId id="348" r:id="rId223"/>
    <p:sldId id="349" r:id="rId224"/>
    <p:sldId id="575" r:id="rId225"/>
    <p:sldId id="515" r:id="rId226"/>
    <p:sldId id="350" r:id="rId227"/>
    <p:sldId id="576" r:id="rId228"/>
    <p:sldId id="351" r:id="rId229"/>
    <p:sldId id="577" r:id="rId230"/>
    <p:sldId id="352" r:id="rId231"/>
    <p:sldId id="516" r:id="rId232"/>
    <p:sldId id="353" r:id="rId233"/>
    <p:sldId id="517" r:id="rId234"/>
    <p:sldId id="354" r:id="rId235"/>
    <p:sldId id="518" r:id="rId236"/>
    <p:sldId id="519" r:id="rId237"/>
    <p:sldId id="356" r:id="rId238"/>
    <p:sldId id="578" r:id="rId239"/>
    <p:sldId id="579" r:id="rId240"/>
    <p:sldId id="580" r:id="rId241"/>
    <p:sldId id="582" r:id="rId242"/>
    <p:sldId id="357" r:id="rId243"/>
    <p:sldId id="520" r:id="rId244"/>
    <p:sldId id="581" r:id="rId245"/>
    <p:sldId id="521" r:id="rId246"/>
    <p:sldId id="522" r:id="rId247"/>
    <p:sldId id="583" r:id="rId248"/>
    <p:sldId id="524" r:id="rId249"/>
    <p:sldId id="525" r:id="rId250"/>
    <p:sldId id="526" r:id="rId251"/>
    <p:sldId id="358" r:id="rId252"/>
    <p:sldId id="532" r:id="rId253"/>
    <p:sldId id="359" r:id="rId254"/>
    <p:sldId id="528" r:id="rId255"/>
    <p:sldId id="360" r:id="rId256"/>
    <p:sldId id="584" r:id="rId257"/>
    <p:sldId id="361" r:id="rId258"/>
    <p:sldId id="529" r:id="rId259"/>
    <p:sldId id="530" r:id="rId260"/>
    <p:sldId id="531" r:id="rId261"/>
    <p:sldId id="585" r:id="rId262"/>
    <p:sldId id="362" r:id="rId263"/>
    <p:sldId id="586" r:id="rId264"/>
    <p:sldId id="363" r:id="rId265"/>
    <p:sldId id="364" r:id="rId266"/>
    <p:sldId id="365" r:id="rId267"/>
    <p:sldId id="587" r:id="rId268"/>
    <p:sldId id="533" r:id="rId269"/>
    <p:sldId id="367" r:id="rId270"/>
    <p:sldId id="368" r:id="rId271"/>
    <p:sldId id="369" r:id="rId272"/>
    <p:sldId id="370" r:id="rId273"/>
    <p:sldId id="536" r:id="rId274"/>
    <p:sldId id="535" r:id="rId275"/>
    <p:sldId id="538" r:id="rId276"/>
    <p:sldId id="371" r:id="rId277"/>
    <p:sldId id="537" r:id="rId278"/>
    <p:sldId id="539" r:id="rId279"/>
    <p:sldId id="588" r:id="rId280"/>
    <p:sldId id="377" r:id="rId281"/>
    <p:sldId id="378" r:id="rId282"/>
    <p:sldId id="373" r:id="rId283"/>
    <p:sldId id="372" r:id="rId284"/>
    <p:sldId id="374" r:id="rId285"/>
    <p:sldId id="375" r:id="rId286"/>
    <p:sldId id="534" r:id="rId287"/>
    <p:sldId id="589" r:id="rId288"/>
    <p:sldId id="366" r:id="rId289"/>
    <p:sldId id="379" r:id="rId290"/>
    <p:sldId id="380" r:id="rId291"/>
    <p:sldId id="381" r:id="rId292"/>
    <p:sldId id="414" r:id="rId293"/>
    <p:sldId id="413" r:id="rId294"/>
    <p:sldId id="382" r:id="rId295"/>
    <p:sldId id="383" r:id="rId296"/>
    <p:sldId id="384" r:id="rId297"/>
    <p:sldId id="385" r:id="rId298"/>
    <p:sldId id="386" r:id="rId299"/>
    <p:sldId id="387" r:id="rId300"/>
    <p:sldId id="388" r:id="rId301"/>
    <p:sldId id="541" r:id="rId302"/>
    <p:sldId id="389" r:id="rId303"/>
    <p:sldId id="390" r:id="rId304"/>
    <p:sldId id="391" r:id="rId305"/>
    <p:sldId id="590" r:id="rId306"/>
    <p:sldId id="392" r:id="rId307"/>
    <p:sldId id="393" r:id="rId308"/>
    <p:sldId id="394" r:id="rId309"/>
    <p:sldId id="591" r:id="rId310"/>
    <p:sldId id="395" r:id="rId311"/>
    <p:sldId id="592" r:id="rId312"/>
    <p:sldId id="542" r:id="rId313"/>
    <p:sldId id="396" r:id="rId314"/>
    <p:sldId id="593" r:id="rId315"/>
    <p:sldId id="397" r:id="rId316"/>
    <p:sldId id="594" r:id="rId317"/>
    <p:sldId id="399" r:id="rId318"/>
    <p:sldId id="400" r:id="rId319"/>
    <p:sldId id="401" r:id="rId320"/>
    <p:sldId id="402" r:id="rId321"/>
    <p:sldId id="403" r:id="rId322"/>
    <p:sldId id="404" r:id="rId323"/>
    <p:sldId id="405" r:id="rId324"/>
    <p:sldId id="406" r:id="rId325"/>
    <p:sldId id="407" r:id="rId3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52" y="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notesMaster" Target="notesMasters/notesMaster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presProps" Target="presProp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theme" Target="theme/theme1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39C1C-9C3B-4CA2-A723-9E2D0312A9B0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2D00D-4ED8-4504-A7C6-696CDB54E4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48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2D00D-4ED8-4504-A7C6-696CDB54E42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11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2D00D-4ED8-4504-A7C6-696CDB54E42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64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5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85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86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88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0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60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24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46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3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42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14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D8C05-23B8-4F8B-AE5A-44DD891A0ED9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586A3-F890-4EA1-99E9-7E45941586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0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den107w9o?si=sxUwmm2COL-j9Xvz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den107w9o?si=sxUwmm2COL-j9Xvz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JGjNTJgf48?si=YWbD4k-od7VDXNJg" TargetMode="External"/><Relationship Id="rId2" Type="http://schemas.openxmlformats.org/officeDocument/2006/relationships/hyperlink" Target="https://youtu.be/JAjZv41iUJU?si=PdvFwPv1EBXPh7Q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taymedik/photos/a.278704386274349/633729147438536/?type=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med/podzim2018/VLKF091/um/Vinklerova_kazuistika_DM_181018_final.pdf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med/podzim2018/VLKF091/um/Vinklerova_kazuistika_DM_181018_final.pdf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Aniontov%C3%A1_mezera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Aniontov%C3%A1_mezera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Gluk%C3%B3za" TargetMode="External"/><Relationship Id="rId2" Type="http://schemas.openxmlformats.org/officeDocument/2006/relationships/hyperlink" Target="https://www.wikiskripta.eu/w/Hemoglobi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skripta.eu/w/Diabetes_mellitus" TargetMode="External"/><Relationship Id="rId4" Type="http://schemas.openxmlformats.org/officeDocument/2006/relationships/hyperlink" Target="https://www.wikiskripta.eu/w/Erytrocyt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Gluk%C3%B3za" TargetMode="External"/><Relationship Id="rId2" Type="http://schemas.openxmlformats.org/officeDocument/2006/relationships/hyperlink" Target="https://www.wikiskripta.eu/w/Hemoglobi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skripta.eu/w/Diabetes_mellitus" TargetMode="External"/><Relationship Id="rId4" Type="http://schemas.openxmlformats.org/officeDocument/2006/relationships/hyperlink" Target="https://www.wikiskripta.eu/w/Erytrocyt" TargetMode="Externa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Mastn%C3%A9_kyseliny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Mastn%C3%A9_kyselin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market.cz/nase-novinky/proc-je-dulezite-mit-spravny-pomer-omega-3-a-6/" TargetMode="Externa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market.cz/nase-novinky/proc-je-dulezite-mit-spravny-pomer-omega-3-a-6/" TargetMode="Externa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pirulina.pl/zdrowie/cholesterol-czym-jest.html" TargetMode="Externa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irulina.pl/orzechy/orzechy-wloskie-jak-wplywaja-na-zdrowie-i-urode.html" TargetMode="External"/><Relationship Id="rId7" Type="http://schemas.openxmlformats.org/officeDocument/2006/relationships/hyperlink" Target="https://www.spirulina.pl/wskazowki-zdrowotne/soja-superzywnosc-ktora-smakuje-tym-czym-chcesz.html" TargetMode="External"/><Relationship Id="rId2" Type="http://schemas.openxmlformats.org/officeDocument/2006/relationships/hyperlink" Target="https://www.spirulina.pl/orzechy/orzechy-arachidowe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pirulina.pl/owoce-morza/owoce-morza-dlaczego-warto-je-jesc.html" TargetMode="External"/><Relationship Id="rId5" Type="http://schemas.openxmlformats.org/officeDocument/2006/relationships/hyperlink" Target="https://www.spirulina.pl/zdrowie/ryby-rodzaje-i-wplyw-na-zdrowie.html" TargetMode="External"/><Relationship Id="rId4" Type="http://schemas.openxmlformats.org/officeDocument/2006/relationships/hyperlink" Target="https://www.spirulina.pl/zdrowie/jajka-co-w-sobie-kryja.html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is.muni.cz/el/pharm/podzim2019/FDFPB_FAF/um/5_lipidy_1.pdf" TargetMode="Externa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is.muni.cz/el/pharm/podzim2019/FDFPB_FAF/um/5_lipidy_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pharm/podzim2019/FDFPB_FAF/um/5_lipidy_1.pdf" TargetMode="Externa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f.upol.cz/fileadmin/userdata/PrF/katedry/biochemie/Dokumenty/Materialy_k_vyuce/KBC-BCHC_6_Identifikace_a_vlastnosti_aminokyselin.pdf" TargetMode="External"/><Relationship Id="rId2" Type="http://schemas.openxmlformats.org/officeDocument/2006/relationships/hyperlink" Target="https://cs.wikipedia.org/wiki/Aminokyselina" TargetMode="Externa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lenus.cz/clanky/P/peptidova-vazba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lenus.cz/clanky/P/peptidova-vazba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scht.cz/popularizace/doktorandi-pisou/antimikrobialni-peptidy" TargetMode="Externa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scht.cz/popularizace/doktorandi-pisou/antimikrobialni-peptidy" TargetMode="Externa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hyperlink" Target="https://zdravi.euro.cz/clanky/fenylketonurie-dieta-a-dusledky/" TargetMode="Externa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B%C3%ADlkovina" TargetMode="External"/><Relationship Id="rId2" Type="http://schemas.openxmlformats.org/officeDocument/2006/relationships/hyperlink" Target="https://cs.wikipedia.org/wiki/Relativn%C3%AD_molekulov%C3%A1_hmotno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vTv8TqWC48?si=BUyV3-s-0v3VezfK" TargetMode="Externa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wlwtY4kuUQ?si=SPRW1JHL6ITM8mkg" TargetMode="Externa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biochemie.cz/travicisoustava.html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youtu.be/x-UpE_2KVtg?si=OntXESivmiGONIP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youtu.be/x-UpE_2KVtg?si=OntXESivmiGONIPI" TargetMode="Externa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33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33.pn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Elektrofor%C3%A9za_b%C3%ADlkovin_v_s%C3%A9ru" TargetMode="External"/><Relationship Id="rId2" Type="http://schemas.openxmlformats.org/officeDocument/2006/relationships/hyperlink" Target="https://www.wikiskripta.eu/w/P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www.wikiskripta.eu/w/Elektrofor%C3%A9za_b%C3%ADlkovin_v_s%C3%A9ru" TargetMode="Externa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XKQBknYQo?si=ZgQnyJUa7VaJdCQA" TargetMode="External"/><Relationship Id="rId2" Type="http://schemas.openxmlformats.org/officeDocument/2006/relationships/hyperlink" Target="https://youtu.be/NL1usCc0n38?si=9iduTn8n6HIoH1m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Denzitometrie" TargetMode="External"/><Relationship Id="rId5" Type="http://schemas.openxmlformats.org/officeDocument/2006/relationships/hyperlink" Target="https://www.wikiskripta.eu/w/Alkohol" TargetMode="External"/><Relationship Id="rId4" Type="http://schemas.openxmlformats.org/officeDocument/2006/relationships/hyperlink" Target="https://youtu.be/ZDZUAleWX78?si=TU9__qwBfggVyE86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XKQBknYQo?si=ZgQnyJUa7VaJdCQA" TargetMode="External"/><Relationship Id="rId2" Type="http://schemas.openxmlformats.org/officeDocument/2006/relationships/hyperlink" Target="https://youtu.be/NL1usCc0n38?si=9iduTn8n6HIoH1m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ZDZUAleWX78?si=TU9__qwBfggVyE86" TargetMode="Externa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Elektrofor%C3%A9za_b%C3%ADlkovin_v_s%C3%A9ru" TargetMode="Externa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2R85u5YjLg?si=ch57_V8SrR_DBakk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28.jpe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28.jpe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hyperlink" Target="https://www.youtube.com/watch?v=ozdO1mLXBQ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udiumbiochemie.cz/prirodni_latky_enzymy.html" TargetMode="Externa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biochemie.cz/prirodni_latky_enzymy.html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www.studiumbiochemie.cz/prirodni_latky_enzym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skripta.eu/w/Lakt%C3%A1t#/media/Soubor:Cori_Cycle.SVG" TargetMode="Externa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iumbiochemie.cz/prirodni_latky_enzymy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2R85u5YjLg?si=ch57_V8SrR_DBakk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Hydrol%C3%A1za" TargetMode="Externa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Hydrogenuhli%C4%8Ditanov%C3%BD_pufr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Hemoglobin_jako_pufr" TargetMode="Externa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Fosf%C3%A1tov%C3%BD_pufr" TargetMode="Externa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Proteinov%C3%BD_pufra%C4%8Dn%C3%AD_syst%C3%A9m" TargetMode="Externa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Elektronov%C3%BD_transportn%C3%AD_%C5%99et%C4%9Bzec" TargetMode="External"/><Relationship Id="rId13" Type="http://schemas.openxmlformats.org/officeDocument/2006/relationships/hyperlink" Target="https://cs.wikipedia.org/wiki/Eukaryota" TargetMode="External"/><Relationship Id="rId18" Type="http://schemas.openxmlformats.org/officeDocument/2006/relationships/hyperlink" Target="https://cs.wikipedia.org/wiki/Oxidoredukt%C3%A1za" TargetMode="External"/><Relationship Id="rId3" Type="http://schemas.openxmlformats.org/officeDocument/2006/relationships/hyperlink" Target="https://cs.wikipedia.org/wiki/Dehydrogenace" TargetMode="External"/><Relationship Id="rId7" Type="http://schemas.openxmlformats.org/officeDocument/2006/relationships/hyperlink" Target="https://cs.wikipedia.org/wiki/Vod%C3%ADk" TargetMode="External"/><Relationship Id="rId12" Type="http://schemas.openxmlformats.org/officeDocument/2006/relationships/hyperlink" Target="https://cs.wikipedia.org/wiki/Prokaryota" TargetMode="External"/><Relationship Id="rId17" Type="http://schemas.openxmlformats.org/officeDocument/2006/relationships/hyperlink" Target="https://cs.wikipedia.org/wiki/Nikotinamidadenindinukleotid" TargetMode="External"/><Relationship Id="rId2" Type="http://schemas.openxmlformats.org/officeDocument/2006/relationships/hyperlink" Target="https://cs.wikipedia.org/wiki/Citr%C3%A1tov%C3%BD_cyklus" TargetMode="External"/><Relationship Id="rId16" Type="http://schemas.openxmlformats.org/officeDocument/2006/relationships/hyperlink" Target="https://cs.wikipedia.org/wiki/Mastn%C3%A1_kyseli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Elektron" TargetMode="External"/><Relationship Id="rId11" Type="http://schemas.openxmlformats.org/officeDocument/2006/relationships/hyperlink" Target="https://cs.wikipedia.org/wiki/Flavinadenindinukleotid#cite_note-2" TargetMode="External"/><Relationship Id="rId5" Type="http://schemas.openxmlformats.org/officeDocument/2006/relationships/hyperlink" Target="https://cs.wikipedia.org/wiki/Fumar%C3%A1t" TargetMode="External"/><Relationship Id="rId15" Type="http://schemas.openxmlformats.org/officeDocument/2006/relationships/hyperlink" Target="https://cs.wikipedia.org/wiki/Fosforylace" TargetMode="External"/><Relationship Id="rId10" Type="http://schemas.openxmlformats.org/officeDocument/2006/relationships/hyperlink" Target="https://cs.wikipedia.org/wiki/Adenosintrifosf%C3%A1t" TargetMode="External"/><Relationship Id="rId19" Type="http://schemas.openxmlformats.org/officeDocument/2006/relationships/image" Target="../media/image158.jpeg"/><Relationship Id="rId4" Type="http://schemas.openxmlformats.org/officeDocument/2006/relationships/hyperlink" Target="https://cs.wikipedia.org/wiki/Sukcin%C3%A1t" TargetMode="External"/><Relationship Id="rId9" Type="http://schemas.openxmlformats.org/officeDocument/2006/relationships/hyperlink" Target="https://cs.wikipedia.org/wiki/D%C3%BDchac%C3%AD_%C5%99et%C4%9Bzec" TargetMode="External"/><Relationship Id="rId14" Type="http://schemas.openxmlformats.org/officeDocument/2006/relationships/hyperlink" Target="https://cs.wikipedia.org/wiki/Metabolismus" TargetMode="Externa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05.png"/><Relationship Id="rId4" Type="http://schemas.openxmlformats.org/officeDocument/2006/relationships/image" Target="../media/image168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7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05.png"/><Relationship Id="rId4" Type="http://schemas.openxmlformats.org/officeDocument/2006/relationships/image" Target="../media/image168.png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Amniocent%C3%A9za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uroklinikum.cz/nadorova-onemocneni/biopsie-prosta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uroklinikum.cz/nadorova-onemocneni/biopsie-prosta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iselniky.dasta.mzcr.cz/CD_DS3/hypertext/MAABQ.ht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aselaboratore.cz/seznam-vysetreni/alphaindex/c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z.unilabs.online/priprava-na-odb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wikiskripta.eu/w/Reaktanty_akutn%C3%AD_f%C3%A1ze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z.unilabs.online/priprava-na-odb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z-biochem.cz/images/downloads/seznam-vysetreni.pdf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Biochemie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Vysoká škola zdravotnická, Praha</a:t>
            </a:r>
          </a:p>
          <a:p>
            <a:r>
              <a:rPr lang="cs-CZ" dirty="0"/>
              <a:t>Obor: </a:t>
            </a:r>
          </a:p>
          <a:p>
            <a:r>
              <a:rPr lang="cs-CZ" dirty="0"/>
              <a:t>Všeobecná sestra</a:t>
            </a:r>
          </a:p>
          <a:p>
            <a:r>
              <a:rPr lang="cs-CZ" dirty="0"/>
              <a:t>Porodní asistentka</a:t>
            </a:r>
          </a:p>
          <a:p>
            <a:r>
              <a:rPr lang="cs-CZ" dirty="0"/>
              <a:t>Zdravotnický záchranář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974" y="286659"/>
            <a:ext cx="2918298" cy="30648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6" y="466933"/>
            <a:ext cx="3832698" cy="2153489"/>
          </a:xfrm>
          <a:prstGeom prst="rect">
            <a:avLst/>
          </a:prstGeom>
        </p:spPr>
      </p:pic>
      <p:pic>
        <p:nvPicPr>
          <p:cNvPr id="1030" name="Picture 6" descr="Cholesterol - BodyLoveD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5" y="4418317"/>
            <a:ext cx="4319081" cy="22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krotí chutě, vybudují svaly. Proč potřebujeme bílkoviny - iDNES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66" y="4272696"/>
            <a:ext cx="3923489" cy="24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0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3. Jaká je příprava pacienta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Znázorněte graficky postup při přípravě</a:t>
            </a:r>
          </a:p>
        </p:txBody>
      </p:sp>
    </p:spTree>
    <p:extLst>
      <p:ext uri="{BB962C8B-B14F-4D97-AF65-F5344CB8AC3E}">
        <p14:creationId xmlns:p14="http://schemas.microsoft.com/office/powerpoint/2010/main" val="6589222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Základní živiny prakticky - díl 1. Sacharidy :: Benefoo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07" y="365125"/>
            <a:ext cx="10497393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829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512" y="365125"/>
            <a:ext cx="11933922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45. Napište svůj jídelníček za předešlý den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a označte v něm jednoduché cukry a polysacharidy</a:t>
            </a:r>
          </a:p>
        </p:txBody>
      </p:sp>
      <p:pic>
        <p:nvPicPr>
          <p:cNvPr id="4" name="Picture 2" descr="Základní živiny prakticky - díl 1. Sacharidy :: Benefood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87" y="1825625"/>
            <a:ext cx="78594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6791" y="2716502"/>
            <a:ext cx="2175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025712" y="2609711"/>
            <a:ext cx="1981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9266827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063" y="14053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Monosacharidy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219200"/>
            <a:ext cx="11935326" cy="5518484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tvořeny 3 až 7 atomy C a podle jejich počtu se rozdělují na </a:t>
            </a:r>
          </a:p>
          <a:p>
            <a:pPr lvl="1"/>
            <a:r>
              <a:rPr lang="cs-CZ" b="1" dirty="0" err="1"/>
              <a:t>triosy</a:t>
            </a:r>
            <a:r>
              <a:rPr lang="cs-CZ" dirty="0"/>
              <a:t>, složené ze tří atomů C (</a:t>
            </a:r>
            <a:r>
              <a:rPr lang="cs-CZ" dirty="0" err="1"/>
              <a:t>dihydroxyaceton</a:t>
            </a:r>
            <a:r>
              <a:rPr lang="cs-CZ" dirty="0"/>
              <a:t> = </a:t>
            </a:r>
            <a:r>
              <a:rPr lang="cs-CZ" dirty="0" err="1"/>
              <a:t>glyceron</a:t>
            </a:r>
            <a:r>
              <a:rPr lang="cs-CZ" dirty="0"/>
              <a:t>, glyceraldehyd), </a:t>
            </a:r>
          </a:p>
          <a:p>
            <a:pPr lvl="1"/>
            <a:r>
              <a:rPr lang="cs-CZ" b="1" dirty="0" err="1"/>
              <a:t>tetrosy</a:t>
            </a:r>
            <a:r>
              <a:rPr lang="cs-CZ" dirty="0"/>
              <a:t> (4 atomy C), </a:t>
            </a:r>
          </a:p>
          <a:p>
            <a:pPr lvl="1"/>
            <a:r>
              <a:rPr lang="cs-CZ" b="1" dirty="0" err="1"/>
              <a:t>pentosy</a:t>
            </a:r>
            <a:r>
              <a:rPr lang="cs-CZ" dirty="0"/>
              <a:t> (5 atomů uhlíku),  </a:t>
            </a:r>
          </a:p>
          <a:p>
            <a:pPr lvl="1"/>
            <a:r>
              <a:rPr lang="cs-CZ" b="1" dirty="0" err="1"/>
              <a:t>hexosy</a:t>
            </a:r>
            <a:r>
              <a:rPr lang="cs-CZ" dirty="0"/>
              <a:t> (6 atomů uhlíku) a </a:t>
            </a:r>
          </a:p>
          <a:p>
            <a:pPr lvl="1"/>
            <a:r>
              <a:rPr lang="cs-CZ" b="1" dirty="0" err="1"/>
              <a:t>heptosy</a:t>
            </a:r>
            <a:r>
              <a:rPr lang="cs-CZ" dirty="0"/>
              <a:t> (7atomů  uhlíku). </a:t>
            </a:r>
          </a:p>
          <a:p>
            <a:r>
              <a:rPr lang="cs-CZ" dirty="0"/>
              <a:t>na základě funkční skupiny monosacharidu jsou rozlišovány </a:t>
            </a:r>
          </a:p>
          <a:p>
            <a:pPr lvl="1"/>
            <a:r>
              <a:rPr lang="cs-CZ" b="1" dirty="0" err="1"/>
              <a:t>aldosy</a:t>
            </a:r>
            <a:r>
              <a:rPr lang="cs-CZ" dirty="0"/>
              <a:t> (</a:t>
            </a:r>
            <a:r>
              <a:rPr lang="cs-CZ" dirty="0" err="1"/>
              <a:t>polyhydroxyaldehydy</a:t>
            </a:r>
            <a:r>
              <a:rPr lang="cs-CZ" dirty="0"/>
              <a:t>) s aldehydovou funkční skupinou (-CHO) : D-glukóza, D-ribóza, D-glyceraldehyd či D-galaktóza a</a:t>
            </a:r>
          </a:p>
          <a:p>
            <a:pPr lvl="1"/>
            <a:r>
              <a:rPr lang="cs-CZ" dirty="0"/>
              <a:t> </a:t>
            </a:r>
            <a:r>
              <a:rPr lang="cs-CZ" b="1" dirty="0" err="1"/>
              <a:t>ketosy</a:t>
            </a:r>
            <a:r>
              <a:rPr lang="cs-CZ" dirty="0"/>
              <a:t> (</a:t>
            </a:r>
            <a:r>
              <a:rPr lang="cs-CZ" dirty="0" err="1"/>
              <a:t>polyhydroxyketony</a:t>
            </a:r>
            <a:r>
              <a:rPr lang="cs-CZ" dirty="0"/>
              <a:t>) s </a:t>
            </a:r>
            <a:r>
              <a:rPr lang="cs-CZ" dirty="0" err="1"/>
              <a:t>ketonovou</a:t>
            </a:r>
            <a:r>
              <a:rPr lang="cs-CZ" dirty="0"/>
              <a:t> funkční skupinou (-CO-) na druhém atomu uhlíku: D-fruktóza, D-</a:t>
            </a:r>
            <a:r>
              <a:rPr lang="cs-CZ" dirty="0" err="1"/>
              <a:t>ribulóza</a:t>
            </a:r>
            <a:r>
              <a:rPr lang="cs-CZ" dirty="0"/>
              <a:t> (k fotosyntéza), D-</a:t>
            </a:r>
            <a:r>
              <a:rPr lang="cs-CZ" dirty="0" err="1"/>
              <a:t>dihydroaceton</a:t>
            </a:r>
            <a:r>
              <a:rPr lang="cs-CZ" dirty="0"/>
              <a:t> či D-</a:t>
            </a:r>
            <a:r>
              <a:rPr lang="cs-CZ" dirty="0" err="1"/>
              <a:t>xylulóza</a:t>
            </a:r>
            <a:r>
              <a:rPr lang="cs-CZ" dirty="0"/>
              <a:t>.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dirty="0"/>
              <a:t> součástí biologických molekul jsou mnohem častěji </a:t>
            </a:r>
          </a:p>
          <a:p>
            <a:pPr lvl="1"/>
            <a:r>
              <a:rPr lang="cs-CZ" b="1" dirty="0"/>
              <a:t>D-formy</a:t>
            </a:r>
            <a:r>
              <a:rPr lang="cs-CZ" dirty="0"/>
              <a:t> než </a:t>
            </a:r>
          </a:p>
          <a:p>
            <a:pPr lvl="1"/>
            <a:r>
              <a:rPr lang="cs-CZ" b="1" dirty="0"/>
              <a:t>L-formy </a:t>
            </a:r>
          </a:p>
          <a:p>
            <a:pPr marL="457200" lvl="1" indent="0">
              <a:buNone/>
            </a:pPr>
            <a:r>
              <a:rPr lang="cs-CZ" dirty="0"/>
              <a:t>Jsou to zrcadlové obrazy, mají opačnou optickou otáčivost neboli směr, ve kterém otáčejí rovinu polarizovaného světla.</a:t>
            </a:r>
          </a:p>
          <a:p>
            <a:endParaRPr lang="cs-CZ" dirty="0"/>
          </a:p>
          <a:p>
            <a:r>
              <a:rPr lang="cs-CZ" b="1" dirty="0"/>
              <a:t>Monosacharidy s 3 a 4 </a:t>
            </a:r>
            <a:r>
              <a:rPr lang="cs-CZ" dirty="0"/>
              <a:t>atomy C jsou běžně přítomny v </a:t>
            </a:r>
            <a:r>
              <a:rPr lang="cs-CZ" b="1" dirty="0"/>
              <a:t>lineární </a:t>
            </a:r>
            <a:r>
              <a:rPr lang="cs-CZ" dirty="0"/>
              <a:t>podobě, </a:t>
            </a:r>
          </a:p>
          <a:p>
            <a:r>
              <a:rPr lang="cs-CZ" dirty="0"/>
              <a:t>zatímco u </a:t>
            </a:r>
            <a:r>
              <a:rPr lang="cs-CZ" b="1" dirty="0"/>
              <a:t>monosacharidů s 5</a:t>
            </a:r>
            <a:r>
              <a:rPr lang="cs-CZ" dirty="0"/>
              <a:t> </a:t>
            </a:r>
            <a:r>
              <a:rPr lang="cs-CZ" b="1" dirty="0"/>
              <a:t>a více </a:t>
            </a:r>
            <a:r>
              <a:rPr lang="cs-CZ" dirty="0"/>
              <a:t>atomy C dochází reakcí karbonylové skupiny s alkoholovou skupinou k tvorbě vnitřních </a:t>
            </a:r>
            <a:r>
              <a:rPr lang="cs-CZ" dirty="0" err="1"/>
              <a:t>hemiacetalů</a:t>
            </a:r>
            <a:r>
              <a:rPr lang="cs-CZ" dirty="0"/>
              <a:t>/</a:t>
            </a:r>
            <a:r>
              <a:rPr lang="cs-CZ" dirty="0" err="1"/>
              <a:t>hemiketalů</a:t>
            </a:r>
            <a:r>
              <a:rPr lang="cs-CZ" dirty="0"/>
              <a:t> a tak se tyto monosacharidy vyskytují </a:t>
            </a:r>
            <a:r>
              <a:rPr lang="cs-CZ" b="1" dirty="0"/>
              <a:t>v cyklické podobě</a:t>
            </a:r>
            <a:r>
              <a:rPr lang="cs-CZ" dirty="0"/>
              <a:t>. Sacharidy uspořádané do 5-ti členných kruhů se nazývají </a:t>
            </a:r>
            <a:r>
              <a:rPr lang="cs-CZ" b="1" dirty="0" err="1"/>
              <a:t>furanosy</a:t>
            </a:r>
            <a:r>
              <a:rPr lang="cs-CZ" dirty="0"/>
              <a:t>, sacharidy tvořící šestičlenný kruh pak </a:t>
            </a:r>
            <a:r>
              <a:rPr lang="cs-CZ" b="1" dirty="0" err="1"/>
              <a:t>pyranosy</a:t>
            </a:r>
            <a:r>
              <a:rPr lang="cs-CZ" b="1" dirty="0"/>
              <a:t> </a:t>
            </a:r>
            <a:endParaRPr lang="cs-CZ" dirty="0"/>
          </a:p>
          <a:p>
            <a:r>
              <a:rPr lang="cs-CZ" dirty="0"/>
              <a:t>Cyklické uspořádání umožňuje rozlišení pouze dvou prostorových uspořádání v tomto novém centru, tedy vznikají dva stereoizomery, nazývané </a:t>
            </a:r>
            <a:r>
              <a:rPr lang="cs-CZ" dirty="0" err="1"/>
              <a:t>anomery</a:t>
            </a:r>
            <a:r>
              <a:rPr lang="cs-CZ" dirty="0"/>
              <a:t> a podle umístění OH- skupiny se rozlišují a-</a:t>
            </a:r>
            <a:r>
              <a:rPr lang="cs-CZ" dirty="0" err="1"/>
              <a:t>anomer</a:t>
            </a:r>
            <a:r>
              <a:rPr lang="cs-CZ" dirty="0"/>
              <a:t> a b-</a:t>
            </a:r>
            <a:r>
              <a:rPr lang="cs-CZ" dirty="0" err="1"/>
              <a:t>anomer</a:t>
            </a: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916" y="140536"/>
            <a:ext cx="2495048" cy="1633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62" y="209380"/>
            <a:ext cx="2276512" cy="14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79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063" y="14053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46. Doplňte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219200"/>
            <a:ext cx="11935326" cy="5518484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Monosacharidy jsou tvořeny 3 až 7 atomy C a podle jejich počtu se rozdělují na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složené ze tří atomů C (</a:t>
            </a:r>
            <a:r>
              <a:rPr lang="cs-CZ" dirty="0" err="1"/>
              <a:t>dihydroxyaceton</a:t>
            </a:r>
            <a:r>
              <a:rPr lang="cs-CZ" dirty="0"/>
              <a:t> = </a:t>
            </a:r>
            <a:r>
              <a:rPr lang="cs-CZ" dirty="0" err="1"/>
              <a:t>glyceron</a:t>
            </a:r>
            <a:r>
              <a:rPr lang="cs-CZ" dirty="0"/>
              <a:t>, glyceraldehyd),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(4 atomy C),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>
                <a:solidFill>
                  <a:srgbClr val="0070C0"/>
                </a:solidFill>
              </a:rPr>
              <a:t> </a:t>
            </a:r>
            <a:r>
              <a:rPr lang="cs-CZ" dirty="0"/>
              <a:t>(5 atomů uhlíku), 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b="1" dirty="0"/>
              <a:t> </a:t>
            </a:r>
            <a:r>
              <a:rPr lang="cs-CZ" dirty="0"/>
              <a:t>(6 atomů uhlíku) a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b="1" dirty="0"/>
              <a:t> </a:t>
            </a:r>
            <a:r>
              <a:rPr lang="cs-CZ" dirty="0"/>
              <a:t>(7atomů  uhlíku). </a:t>
            </a:r>
          </a:p>
          <a:p>
            <a:r>
              <a:rPr lang="cs-CZ" dirty="0"/>
              <a:t>na základě funkční skupiny monosacharidu jsou rozlišovány </a:t>
            </a:r>
          </a:p>
          <a:p>
            <a:pPr lvl="1"/>
            <a:r>
              <a:rPr lang="cs-CZ" b="1" i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 (</a:t>
            </a:r>
            <a:r>
              <a:rPr lang="cs-CZ" dirty="0" err="1"/>
              <a:t>polyhydroxyaldehydy</a:t>
            </a:r>
            <a:r>
              <a:rPr lang="cs-CZ" dirty="0"/>
              <a:t>) s aldehydovou funkční skupinou (-CHO) : D-glukóza, D-ribóza, D-glyceraldehyd či D-galaktóza a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 (</a:t>
            </a:r>
            <a:r>
              <a:rPr lang="cs-CZ" dirty="0" err="1"/>
              <a:t>polyhydroxyketony</a:t>
            </a:r>
            <a:r>
              <a:rPr lang="cs-CZ" dirty="0"/>
              <a:t>) s </a:t>
            </a:r>
            <a:r>
              <a:rPr lang="cs-CZ" dirty="0" err="1"/>
              <a:t>ketonovou</a:t>
            </a:r>
            <a:r>
              <a:rPr lang="cs-CZ" dirty="0"/>
              <a:t> funkční skupinou (-CO-) na druhém atomu uhlíku: D-fruktóza, D-</a:t>
            </a:r>
            <a:r>
              <a:rPr lang="cs-CZ" dirty="0" err="1"/>
              <a:t>ribulóza</a:t>
            </a:r>
            <a:r>
              <a:rPr lang="cs-CZ" dirty="0"/>
              <a:t> (k fotosyntéza), D-</a:t>
            </a:r>
            <a:r>
              <a:rPr lang="cs-CZ" dirty="0" err="1"/>
              <a:t>dihydroaceton</a:t>
            </a:r>
            <a:r>
              <a:rPr lang="cs-CZ" dirty="0"/>
              <a:t> či D-</a:t>
            </a:r>
            <a:r>
              <a:rPr lang="cs-CZ" dirty="0" err="1"/>
              <a:t>xylulóza</a:t>
            </a:r>
            <a:r>
              <a:rPr lang="cs-CZ" dirty="0"/>
              <a:t>.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dirty="0"/>
              <a:t> součástí biologických molekul jsou mnohem častěji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 než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 </a:t>
            </a:r>
          </a:p>
          <a:p>
            <a:pPr marL="457200" lvl="1" indent="0">
              <a:buNone/>
            </a:pPr>
            <a:r>
              <a:rPr lang="cs-CZ" dirty="0"/>
              <a:t>Jsou to zrcadlové obrazy, mají opačnou optickou otáčivost neboli směr, ve kterém otáčejí rovinu polarizovaného světla.</a:t>
            </a:r>
          </a:p>
          <a:p>
            <a:endParaRPr lang="cs-CZ" dirty="0"/>
          </a:p>
          <a:p>
            <a:r>
              <a:rPr lang="cs-CZ" b="1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s</a:t>
            </a:r>
            <a:r>
              <a:rPr lang="cs-CZ" b="1" dirty="0">
                <a:solidFill>
                  <a:srgbClr val="0070C0"/>
                </a:solidFill>
              </a:rPr>
              <a:t> …</a:t>
            </a:r>
            <a:r>
              <a:rPr lang="cs-CZ" dirty="0"/>
              <a:t>a</a:t>
            </a:r>
            <a:r>
              <a:rPr lang="cs-CZ" b="1" dirty="0">
                <a:solidFill>
                  <a:srgbClr val="0070C0"/>
                </a:solidFill>
              </a:rPr>
              <a:t>….</a:t>
            </a:r>
            <a:r>
              <a:rPr lang="cs-CZ" dirty="0"/>
              <a:t>atomy C jsou běžně přítomny v 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b="1" dirty="0"/>
              <a:t> </a:t>
            </a:r>
            <a:r>
              <a:rPr lang="cs-CZ" dirty="0"/>
              <a:t>podobě, </a:t>
            </a:r>
          </a:p>
          <a:p>
            <a:r>
              <a:rPr lang="cs-CZ" dirty="0"/>
              <a:t>zatímco u </a:t>
            </a:r>
            <a:r>
              <a:rPr lang="cs-CZ" b="1" dirty="0">
                <a:solidFill>
                  <a:srgbClr val="0070C0"/>
                </a:solidFill>
              </a:rPr>
              <a:t>…………………………..</a:t>
            </a:r>
            <a:r>
              <a:rPr lang="cs-CZ" b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atomy C dochází reakcí karbonylové skupiny s alkoholovou skupinou k tvorbě vnitřních </a:t>
            </a:r>
            <a:r>
              <a:rPr lang="cs-CZ" dirty="0" err="1"/>
              <a:t>hemiacetalů</a:t>
            </a:r>
            <a:r>
              <a:rPr lang="cs-CZ" dirty="0"/>
              <a:t>/</a:t>
            </a:r>
            <a:r>
              <a:rPr lang="cs-CZ" dirty="0" err="1"/>
              <a:t>hemiketalů</a:t>
            </a:r>
            <a:r>
              <a:rPr lang="cs-CZ" dirty="0"/>
              <a:t> a tak se tyto monosacharidy vyskytují v</a:t>
            </a:r>
            <a:r>
              <a:rPr lang="cs-CZ" b="1" dirty="0"/>
              <a:t> 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b="1" dirty="0"/>
              <a:t> </a:t>
            </a:r>
            <a:r>
              <a:rPr lang="cs-CZ" dirty="0"/>
              <a:t>podobě. Sacharidy uspořádané do 5-ti členných kruhů se nazývají </a:t>
            </a:r>
            <a:r>
              <a:rPr lang="cs-CZ" b="1" dirty="0">
                <a:solidFill>
                  <a:srgbClr val="0070C0"/>
                </a:solidFill>
              </a:rPr>
              <a:t>………………..,</a:t>
            </a:r>
            <a:r>
              <a:rPr lang="cs-CZ" dirty="0"/>
              <a:t> sacharidy tvořící šestičlenný kruh pak </a:t>
            </a:r>
            <a:r>
              <a:rPr lang="cs-CZ" b="1" dirty="0">
                <a:solidFill>
                  <a:srgbClr val="0070C0"/>
                </a:solidFill>
              </a:rPr>
              <a:t>…………..……</a:t>
            </a:r>
            <a:r>
              <a:rPr lang="cs-CZ" b="1" dirty="0"/>
              <a:t> </a:t>
            </a:r>
            <a:endParaRPr lang="cs-CZ" dirty="0"/>
          </a:p>
          <a:p>
            <a:r>
              <a:rPr lang="cs-CZ" dirty="0"/>
              <a:t>Cyklické uspořádání umožňuje rozlišení pouze dvou prostorových uspořádání v tomto novém centru, tedy vznikají dva stereoizomery, nazývané </a:t>
            </a:r>
            <a:r>
              <a:rPr lang="cs-CZ" dirty="0" err="1"/>
              <a:t>anomery</a:t>
            </a:r>
            <a:r>
              <a:rPr lang="cs-CZ" dirty="0"/>
              <a:t> a podle umístění OH- skupiny se rozlišují a-</a:t>
            </a:r>
            <a:r>
              <a:rPr lang="cs-CZ" dirty="0" err="1"/>
              <a:t>anomer</a:t>
            </a:r>
            <a:r>
              <a:rPr lang="cs-CZ" dirty="0"/>
              <a:t> a b-</a:t>
            </a:r>
            <a:r>
              <a:rPr lang="cs-CZ" dirty="0" err="1"/>
              <a:t>anomer</a:t>
            </a: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916" y="140536"/>
            <a:ext cx="2495048" cy="1633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62" y="209380"/>
            <a:ext cx="2276512" cy="14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164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305" y="365125"/>
            <a:ext cx="1127760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47. Jaký je rozdíl mezi L a D formou sacharidů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L- forma je………………………………………………</a:t>
            </a:r>
          </a:p>
          <a:p>
            <a:r>
              <a:rPr lang="cs-CZ" dirty="0"/>
              <a:t>D- forma je……………………………………………..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4751589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48. Monosacharidy 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3-4 atomy uhlíku mají formu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5-7 atomy uhlíku mají formu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2185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48. Monosacharidy 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3-4 atomy uhlíku mají formu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31605" y="2650331"/>
            <a:ext cx="5157787" cy="3684588"/>
          </a:xfrm>
        </p:spPr>
        <p:txBody>
          <a:bodyPr/>
          <a:lstStyle/>
          <a:p>
            <a:r>
              <a:rPr lang="cs-CZ" dirty="0"/>
              <a:t>Lineární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5-7 atomy uhlíku mají formu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cyklickou</a:t>
            </a:r>
          </a:p>
        </p:txBody>
      </p:sp>
    </p:spTree>
    <p:extLst>
      <p:ext uri="{BB962C8B-B14F-4D97-AF65-F5344CB8AC3E}">
        <p14:creationId xmlns:p14="http://schemas.microsoft.com/office/powerpoint/2010/main" val="30548004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959" y="4812633"/>
            <a:ext cx="3064042" cy="20453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8699" t="13805" r="19445" b="17170"/>
          <a:stretch/>
        </p:blipFill>
        <p:spPr>
          <a:xfrm>
            <a:off x="9881938" y="44283"/>
            <a:ext cx="2201778" cy="16349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Oligosacharidy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1930"/>
            <a:ext cx="12083716" cy="545607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Při vzájemném spojování monosacharidových jednotek vzniká glykosidická vazba</a:t>
            </a:r>
          </a:p>
          <a:p>
            <a:r>
              <a:rPr lang="cs-CZ" dirty="0"/>
              <a:t>do názvu daného oligosacharidu se uvádí, mezi kterými atomy C daných sacharidových jednotek tato vazba vznikla (např.: -(1®2). </a:t>
            </a:r>
          </a:p>
          <a:p>
            <a:pPr lvl="1"/>
            <a:r>
              <a:rPr lang="cs-CZ" dirty="0"/>
              <a:t>Jsou-li pro vytvoření glykosidické vazby využity pouze atomy c, které nesly karbonylovou skupinu, ztrácejí nově vzniklé oligosacharidy redukční schopnosti, proto jsou nazývány </a:t>
            </a:r>
            <a:r>
              <a:rPr lang="cs-CZ" b="1" dirty="0"/>
              <a:t>neredukující sacharidy</a:t>
            </a:r>
            <a:r>
              <a:rPr lang="cs-CZ" dirty="0"/>
              <a:t> a v názvu je zakončení </a:t>
            </a:r>
            <a:r>
              <a:rPr lang="cs-CZ" b="1" dirty="0"/>
              <a:t>–id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Zůstane-li u jedné z jednotek tento atom C volný, redukční schopnosti zůstávají zachovány. Takovéto sacharidy se označují jako </a:t>
            </a:r>
            <a:r>
              <a:rPr lang="cs-CZ" b="1" dirty="0"/>
              <a:t>redukující</a:t>
            </a:r>
            <a:r>
              <a:rPr lang="cs-CZ" dirty="0"/>
              <a:t> a v názvu je koncovka </a:t>
            </a:r>
            <a:r>
              <a:rPr lang="cs-CZ" b="1" dirty="0"/>
              <a:t>–osa</a:t>
            </a:r>
            <a:r>
              <a:rPr lang="cs-CZ" dirty="0"/>
              <a:t>.</a:t>
            </a:r>
          </a:p>
          <a:p>
            <a:r>
              <a:rPr lang="cs-CZ" dirty="0"/>
              <a:t>K nejdůležitějším oligosacharidům patří disacharidy a to </a:t>
            </a:r>
            <a:r>
              <a:rPr lang="cs-CZ" b="1" dirty="0"/>
              <a:t>sacharóza, laktóza a maltóza.</a:t>
            </a:r>
            <a:r>
              <a:rPr lang="cs-CZ" dirty="0"/>
              <a:t> </a:t>
            </a:r>
          </a:p>
          <a:p>
            <a:r>
              <a:rPr lang="cs-CZ" b="1" dirty="0"/>
              <a:t>Sacharóza</a:t>
            </a:r>
            <a:r>
              <a:rPr lang="cs-CZ" dirty="0"/>
              <a:t> (α-D-</a:t>
            </a:r>
            <a:r>
              <a:rPr lang="cs-CZ" dirty="0" err="1"/>
              <a:t>glukopyranosyl</a:t>
            </a:r>
            <a:r>
              <a:rPr lang="cs-CZ" dirty="0"/>
              <a:t>-(1®2)-β -D-</a:t>
            </a:r>
            <a:r>
              <a:rPr lang="cs-CZ" dirty="0" err="1"/>
              <a:t>fruktofuranosid</a:t>
            </a:r>
            <a:r>
              <a:rPr lang="cs-CZ" dirty="0"/>
              <a:t>) je známá jako řepný cukr a je nejrozšířenějším disacharidem, který je k nalezení v celé rostlinné říši. </a:t>
            </a:r>
          </a:p>
          <a:p>
            <a:r>
              <a:rPr lang="cs-CZ" dirty="0"/>
              <a:t>Jako mléčný cukr je označována </a:t>
            </a:r>
            <a:r>
              <a:rPr lang="cs-CZ" b="1" dirty="0"/>
              <a:t>laktóza</a:t>
            </a:r>
            <a:r>
              <a:rPr lang="cs-CZ" dirty="0"/>
              <a:t> (β-D-</a:t>
            </a:r>
            <a:r>
              <a:rPr lang="cs-CZ" dirty="0" err="1"/>
              <a:t>galaktopyranosyl</a:t>
            </a:r>
            <a:r>
              <a:rPr lang="cs-CZ" dirty="0"/>
              <a:t>-(1®4)-β-D-</a:t>
            </a:r>
            <a:r>
              <a:rPr lang="cs-CZ" dirty="0" err="1"/>
              <a:t>glukopyranosa</a:t>
            </a:r>
            <a:r>
              <a:rPr lang="cs-CZ" dirty="0"/>
              <a:t>) obsažená v mléce savců. </a:t>
            </a:r>
          </a:p>
          <a:p>
            <a:r>
              <a:rPr lang="cs-CZ" dirty="0"/>
              <a:t>Produktem enzymatické hydrolýzy škrobu a glykogenu je </a:t>
            </a:r>
            <a:r>
              <a:rPr lang="cs-CZ" b="1" dirty="0"/>
              <a:t>maltóza</a:t>
            </a: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(α-D-</a:t>
            </a:r>
            <a:r>
              <a:rPr lang="cs-CZ" dirty="0" err="1"/>
              <a:t>glukopyranosyl</a:t>
            </a:r>
            <a:r>
              <a:rPr lang="cs-CZ" dirty="0"/>
              <a:t>-(1®4)-a-D-</a:t>
            </a:r>
            <a:r>
              <a:rPr lang="cs-CZ" dirty="0" err="1"/>
              <a:t>glukopyranosa</a:t>
            </a:r>
            <a:r>
              <a:rPr lang="cs-CZ" dirty="0"/>
              <a:t>), cukr sladový.</a:t>
            </a:r>
          </a:p>
        </p:txBody>
      </p:sp>
    </p:spTree>
    <p:extLst>
      <p:ext uri="{BB962C8B-B14F-4D97-AF65-F5344CB8AC3E}">
        <p14:creationId xmlns:p14="http://schemas.microsoft.com/office/powerpoint/2010/main" val="34517963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959" y="4812633"/>
            <a:ext cx="3064042" cy="20453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8699" t="13805" r="19445" b="17170"/>
          <a:stretch/>
        </p:blipFill>
        <p:spPr>
          <a:xfrm>
            <a:off x="9881938" y="44283"/>
            <a:ext cx="2201778" cy="16349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49. Doplňte do textu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1930"/>
            <a:ext cx="12083716" cy="545607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Při vzájemném spojování monosacharidových jednotek vzniká glykosidická 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</a:p>
          <a:p>
            <a:r>
              <a:rPr lang="cs-CZ" dirty="0"/>
              <a:t>do názvu daného oligosacharidu se uvádí, mezi kterými atomy </a:t>
            </a:r>
            <a:r>
              <a:rPr lang="cs-CZ" dirty="0">
                <a:solidFill>
                  <a:srgbClr val="0070C0"/>
                </a:solidFill>
              </a:rPr>
              <a:t>……………. </a:t>
            </a:r>
            <a:r>
              <a:rPr lang="cs-CZ" dirty="0"/>
              <a:t>daných sacharidových jednotek tato vazba vznikla (např.: -(1®2)). </a:t>
            </a:r>
          </a:p>
          <a:p>
            <a:pPr lvl="1"/>
            <a:r>
              <a:rPr lang="cs-CZ" dirty="0"/>
              <a:t>Jsou-li pro vytvoření glykosidické vazby využity pouze atomy uhlíku, které nesly karbonylovou skupinu, ztrácejí nově vzniklé oligosacharidy redukční schopnosti, proto jsou nazývány </a:t>
            </a:r>
            <a:r>
              <a:rPr lang="cs-CZ" b="1" dirty="0"/>
              <a:t>neredukující sacharidy</a:t>
            </a:r>
            <a:r>
              <a:rPr lang="cs-CZ" dirty="0"/>
              <a:t> a v názvu je zakončení </a:t>
            </a:r>
            <a:r>
              <a:rPr lang="cs-CZ" b="1" dirty="0"/>
              <a:t>–id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Zůstane-li u jedné z jednotek tento atom uhlíku volný, redukční schopnosti zůstávají zachovány. Takovéto sacharidy se označují jako </a:t>
            </a:r>
            <a:r>
              <a:rPr lang="cs-CZ" b="1" dirty="0"/>
              <a:t>redukující</a:t>
            </a:r>
            <a:r>
              <a:rPr lang="cs-CZ" dirty="0"/>
              <a:t> a v názvu je koncovka </a:t>
            </a:r>
            <a:r>
              <a:rPr lang="cs-CZ" b="1" dirty="0"/>
              <a:t>–osa</a:t>
            </a:r>
            <a:r>
              <a:rPr lang="cs-CZ" dirty="0"/>
              <a:t>.</a:t>
            </a:r>
          </a:p>
          <a:p>
            <a:r>
              <a:rPr lang="cs-CZ" dirty="0"/>
              <a:t>K nejdůležitějším oligosacharidům patří disacharidy a to </a:t>
            </a:r>
            <a:r>
              <a:rPr lang="cs-CZ" b="1" dirty="0"/>
              <a:t>sacharóza, laktóza a maltóza.</a:t>
            </a:r>
            <a:r>
              <a:rPr lang="cs-CZ" dirty="0"/>
              <a:t> 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 (α-D-</a:t>
            </a:r>
            <a:r>
              <a:rPr lang="cs-CZ" dirty="0" err="1"/>
              <a:t>glukopyranosyl</a:t>
            </a:r>
            <a:r>
              <a:rPr lang="cs-CZ" dirty="0"/>
              <a:t>-(1®2)-β -D-</a:t>
            </a:r>
            <a:r>
              <a:rPr lang="cs-CZ" dirty="0" err="1"/>
              <a:t>fruktofuranosid</a:t>
            </a:r>
            <a:r>
              <a:rPr lang="cs-CZ" dirty="0"/>
              <a:t>) je známá jako řepný cukr a je nejrozšířenějším disacharidem, který je k nalezení v celé rostlinné říši. </a:t>
            </a:r>
          </a:p>
          <a:p>
            <a:r>
              <a:rPr lang="cs-CZ" dirty="0"/>
              <a:t>Jako mléčný cukr je označována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b="1" dirty="0"/>
              <a:t> </a:t>
            </a:r>
            <a:r>
              <a:rPr lang="cs-CZ" dirty="0"/>
              <a:t>(β-D-</a:t>
            </a:r>
            <a:r>
              <a:rPr lang="cs-CZ" dirty="0" err="1"/>
              <a:t>galaktopyranosyl</a:t>
            </a:r>
            <a:r>
              <a:rPr lang="cs-CZ" dirty="0"/>
              <a:t>-(1®4)-β-D-</a:t>
            </a:r>
            <a:r>
              <a:rPr lang="cs-CZ" dirty="0" err="1"/>
              <a:t>glukopyranosa</a:t>
            </a:r>
            <a:r>
              <a:rPr lang="cs-CZ" dirty="0"/>
              <a:t>) obsažená v mléce savců. </a:t>
            </a:r>
          </a:p>
          <a:p>
            <a:r>
              <a:rPr lang="cs-CZ" dirty="0"/>
              <a:t>Produktem enzymatické hydrolýzy škrobu a glykogenu je </a:t>
            </a:r>
            <a:r>
              <a:rPr lang="cs-CZ" dirty="0">
                <a:solidFill>
                  <a:srgbClr val="0070C0"/>
                </a:solidFill>
              </a:rPr>
              <a:t>………………. </a:t>
            </a:r>
          </a:p>
          <a:p>
            <a:pPr marL="0" indent="0">
              <a:buNone/>
            </a:pPr>
            <a:r>
              <a:rPr lang="cs-CZ" dirty="0"/>
              <a:t>(α-D-</a:t>
            </a:r>
            <a:r>
              <a:rPr lang="cs-CZ" dirty="0" err="1"/>
              <a:t>glukopyranosyl</a:t>
            </a:r>
            <a:r>
              <a:rPr lang="cs-CZ" dirty="0"/>
              <a:t>-(1®4)-a-D-</a:t>
            </a:r>
            <a:r>
              <a:rPr lang="cs-CZ" dirty="0" err="1"/>
              <a:t>glukopyranosa</a:t>
            </a:r>
            <a:r>
              <a:rPr lang="cs-CZ" dirty="0"/>
              <a:t>), cukr sladový.</a:t>
            </a:r>
          </a:p>
        </p:txBody>
      </p:sp>
    </p:spTree>
    <p:extLst>
      <p:ext uri="{BB962C8B-B14F-4D97-AF65-F5344CB8AC3E}">
        <p14:creationId xmlns:p14="http://schemas.microsoft.com/office/powerpoint/2010/main" val="34946553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charidy I. - beFIT B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79" y="2578392"/>
            <a:ext cx="5706144" cy="42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4849" y="9190"/>
            <a:ext cx="373792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Polysacharidy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515" y="1023520"/>
            <a:ext cx="11750008" cy="4351338"/>
          </a:xfrm>
        </p:spPr>
        <p:txBody>
          <a:bodyPr/>
          <a:lstStyle/>
          <a:p>
            <a:r>
              <a:rPr lang="cs-CZ" dirty="0"/>
              <a:t>z jednoho typu (</a:t>
            </a:r>
            <a:r>
              <a:rPr lang="cs-CZ" dirty="0" err="1"/>
              <a:t>homopolysacharidy</a:t>
            </a:r>
            <a:r>
              <a:rPr lang="cs-CZ" dirty="0"/>
              <a:t>) nebo </a:t>
            </a:r>
          </a:p>
          <a:p>
            <a:r>
              <a:rPr lang="cs-CZ" dirty="0"/>
              <a:t>z různých typů monosacharidových jednotek (</a:t>
            </a:r>
            <a:r>
              <a:rPr lang="cs-CZ" dirty="0" err="1"/>
              <a:t>heteropolysacharidy</a:t>
            </a:r>
            <a:r>
              <a:rPr lang="cs-CZ" dirty="0"/>
              <a:t>). </a:t>
            </a:r>
          </a:p>
          <a:p>
            <a:r>
              <a:rPr lang="cs-CZ" dirty="0"/>
              <a:t>V živých organismech mohou polysacharidy sloužit buďto jako </a:t>
            </a:r>
          </a:p>
          <a:p>
            <a:pPr lvl="1"/>
            <a:r>
              <a:rPr lang="cs-CZ" b="1" dirty="0"/>
              <a:t>stavební </a:t>
            </a:r>
            <a:r>
              <a:rPr lang="cs-CZ" dirty="0"/>
              <a:t>polysacharidy</a:t>
            </a:r>
          </a:p>
          <a:p>
            <a:pPr lvl="2"/>
            <a:r>
              <a:rPr lang="cs-CZ" dirty="0"/>
              <a:t> takovými polysacharidy jsou celulóza v rostlinné říši</a:t>
            </a:r>
          </a:p>
          <a:p>
            <a:pPr lvl="2"/>
            <a:r>
              <a:rPr lang="cs-CZ" dirty="0"/>
              <a:t>chitin v říši hub, nebo jako </a:t>
            </a:r>
          </a:p>
          <a:p>
            <a:pPr lvl="1"/>
            <a:r>
              <a:rPr lang="cs-CZ" dirty="0"/>
              <a:t> </a:t>
            </a:r>
            <a:r>
              <a:rPr lang="cs-CZ" b="1" dirty="0"/>
              <a:t>zásobními </a:t>
            </a:r>
            <a:r>
              <a:rPr lang="cs-CZ" dirty="0"/>
              <a:t>polysacharidy (energie)</a:t>
            </a:r>
          </a:p>
          <a:p>
            <a:pPr lvl="2"/>
            <a:r>
              <a:rPr lang="cs-CZ" dirty="0"/>
              <a:t>jsou škrob u rostlin a</a:t>
            </a:r>
          </a:p>
          <a:p>
            <a:pPr lvl="2"/>
            <a:r>
              <a:rPr lang="cs-CZ" dirty="0"/>
              <a:t> glykogen u živočichů.</a:t>
            </a:r>
          </a:p>
        </p:txBody>
      </p:sp>
    </p:spTree>
    <p:extLst>
      <p:ext uri="{BB962C8B-B14F-4D97-AF65-F5344CB8AC3E}">
        <p14:creationId xmlns:p14="http://schemas.microsoft.com/office/powerpoint/2010/main" val="69633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3. Jaká je příprava pacienta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Znázorněte graficky postup při přípravě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35" y="2550694"/>
            <a:ext cx="1997243" cy="1620253"/>
          </a:xfrm>
          <a:prstGeom prst="rect">
            <a:avLst/>
          </a:prstGeom>
        </p:spPr>
      </p:pic>
      <p:pic>
        <p:nvPicPr>
          <p:cNvPr id="1028" name="Picture 4" descr="Kolik energie je obsaženo v nápojích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96" y="2569292"/>
            <a:ext cx="1721351" cy="16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80335" y="4305884"/>
            <a:ext cx="212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10-12 hodin</a:t>
            </a:r>
          </a:p>
        </p:txBody>
      </p:sp>
      <p:cxnSp>
        <p:nvCxnSpPr>
          <p:cNvPr id="10" name="Přímá spojnice 9"/>
          <p:cNvCxnSpPr/>
          <p:nvPr/>
        </p:nvCxnSpPr>
        <p:spPr>
          <a:xfrm flipV="1">
            <a:off x="838200" y="2502568"/>
            <a:ext cx="2370221" cy="18127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962526" y="2454442"/>
            <a:ext cx="2245895" cy="1851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3632701" y="2569292"/>
            <a:ext cx="1597025" cy="16016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3632701" y="2569292"/>
            <a:ext cx="1628191" cy="16016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rázek 29"/>
          <p:cNvPicPr>
            <a:picLocks noChangeAspect="1"/>
          </p:cNvPicPr>
          <p:nvPr/>
        </p:nvPicPr>
        <p:blipFill rotWithShape="1">
          <a:blip r:embed="rId4"/>
          <a:srcRect l="12782" t="18174" r="23308"/>
          <a:stretch/>
        </p:blipFill>
        <p:spPr>
          <a:xfrm>
            <a:off x="6047874" y="2567353"/>
            <a:ext cx="1748589" cy="1665004"/>
          </a:xfrm>
          <a:prstGeom prst="rect">
            <a:avLst/>
          </a:prstGeom>
        </p:spPr>
      </p:pic>
      <p:cxnSp>
        <p:nvCxnSpPr>
          <p:cNvPr id="32" name="Přímá spojnice 31"/>
          <p:cNvCxnSpPr/>
          <p:nvPr/>
        </p:nvCxnSpPr>
        <p:spPr>
          <a:xfrm>
            <a:off x="6047874" y="2567353"/>
            <a:ext cx="1748589" cy="1665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6047874" y="2502569"/>
            <a:ext cx="1769729" cy="1729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1727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50. Polysacharidy mají funkci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……………………………………….</a:t>
            </a:r>
          </a:p>
          <a:p>
            <a:r>
              <a:rPr lang="cs-CZ" dirty="0"/>
              <a:t>2…………………………………………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6208303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51. Popište obrázek</a:t>
            </a:r>
          </a:p>
        </p:txBody>
      </p:sp>
      <p:pic>
        <p:nvPicPr>
          <p:cNvPr id="4" name="Picture 2" descr="Sacharidy I. - beFIT Br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16" y="1414503"/>
            <a:ext cx="6849979" cy="48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833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021" y="3818021"/>
            <a:ext cx="3619249" cy="30173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7842" y="79123"/>
            <a:ext cx="8927757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Jak se metabolizují sacharidy?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376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Trávení stravou přijatých sacharidů začíná již v </a:t>
            </a:r>
            <a:r>
              <a:rPr lang="cs-CZ" b="1" dirty="0"/>
              <a:t>ústech</a:t>
            </a:r>
            <a:r>
              <a:rPr lang="cs-CZ" dirty="0"/>
              <a:t>, kde </a:t>
            </a:r>
            <a:r>
              <a:rPr lang="cs-CZ" b="1" dirty="0"/>
              <a:t>a-amylasa</a:t>
            </a:r>
            <a:r>
              <a:rPr lang="cs-CZ" dirty="0"/>
              <a:t> (triviálním názvem ptyalin) </a:t>
            </a:r>
            <a:r>
              <a:rPr lang="cs-CZ" dirty="0" err="1"/>
              <a:t>endohydrolyticky</a:t>
            </a:r>
            <a:r>
              <a:rPr lang="cs-CZ" dirty="0"/>
              <a:t> štěpí 1,4-a-glukosidové vazby potravou přijatých stravitelných </a:t>
            </a:r>
            <a:r>
              <a:rPr lang="cs-CZ" b="1" dirty="0"/>
              <a:t>polysacharidů</a:t>
            </a:r>
            <a:r>
              <a:rPr lang="cs-CZ" dirty="0"/>
              <a:t> (škrob, glykogen). V žaludku je aktivita </a:t>
            </a:r>
            <a:r>
              <a:rPr lang="cs-CZ" b="1" dirty="0"/>
              <a:t>a-amylas</a:t>
            </a:r>
            <a:r>
              <a:rPr lang="cs-CZ" dirty="0"/>
              <a:t> (pH optimum ~6,7) utlumena nízkou hodnotou pH. </a:t>
            </a:r>
          </a:p>
          <a:p>
            <a:r>
              <a:rPr lang="cs-CZ" dirty="0"/>
              <a:t>Trávení pokračuje v </a:t>
            </a:r>
            <a:r>
              <a:rPr lang="cs-CZ" b="1" dirty="0"/>
              <a:t>duodenu</a:t>
            </a:r>
            <a:r>
              <a:rPr lang="cs-CZ" dirty="0"/>
              <a:t>, kde jsou přítomny pankreatické </a:t>
            </a:r>
            <a:r>
              <a:rPr lang="cs-CZ" b="1" dirty="0"/>
              <a:t>a-amylasy</a:t>
            </a:r>
            <a:r>
              <a:rPr lang="cs-CZ" dirty="0"/>
              <a:t>. Výsledkem působení a-amylas je směs disacharidu maltózy, trisacharidu </a:t>
            </a:r>
            <a:r>
              <a:rPr lang="cs-CZ" dirty="0" err="1"/>
              <a:t>maltotriózy</a:t>
            </a:r>
            <a:r>
              <a:rPr lang="cs-CZ" dirty="0"/>
              <a:t>, glukosy a a-limitních </a:t>
            </a:r>
            <a:r>
              <a:rPr lang="cs-CZ" dirty="0" err="1"/>
              <a:t>dextrínů</a:t>
            </a:r>
            <a:r>
              <a:rPr lang="cs-CZ" dirty="0"/>
              <a:t>.</a:t>
            </a:r>
          </a:p>
          <a:p>
            <a:r>
              <a:rPr lang="cs-CZ" dirty="0"/>
              <a:t>Ze sliznice </a:t>
            </a:r>
            <a:r>
              <a:rPr lang="cs-CZ" b="1" dirty="0"/>
              <a:t>tenkého střeva </a:t>
            </a:r>
            <a:r>
              <a:rPr lang="cs-CZ" dirty="0"/>
              <a:t>se uvolňují enzymy </a:t>
            </a:r>
            <a:r>
              <a:rPr lang="cs-CZ" dirty="0" err="1"/>
              <a:t>oligosacharidasy</a:t>
            </a:r>
            <a:r>
              <a:rPr lang="cs-CZ" dirty="0"/>
              <a:t> (</a:t>
            </a:r>
            <a:r>
              <a:rPr lang="cs-CZ" dirty="0" err="1"/>
              <a:t>maltasa</a:t>
            </a:r>
            <a:r>
              <a:rPr lang="cs-CZ" dirty="0"/>
              <a:t>, </a:t>
            </a:r>
            <a:r>
              <a:rPr lang="cs-CZ" dirty="0" err="1"/>
              <a:t>dextrinasa</a:t>
            </a:r>
            <a:r>
              <a:rPr lang="cs-CZ" dirty="0"/>
              <a:t>), které dokonají štěpení polysacharidů na konečný produkt – </a:t>
            </a:r>
            <a:r>
              <a:rPr lang="cs-CZ" b="1" dirty="0"/>
              <a:t>glukózu</a:t>
            </a:r>
            <a:r>
              <a:rPr lang="cs-CZ" dirty="0"/>
              <a:t>. V tenkém střevě probíhá i štěpení disacharidů </a:t>
            </a:r>
            <a:r>
              <a:rPr lang="cs-CZ" b="1" dirty="0"/>
              <a:t>laktózy</a:t>
            </a:r>
            <a:r>
              <a:rPr lang="cs-CZ" dirty="0"/>
              <a:t> (</a:t>
            </a:r>
            <a:r>
              <a:rPr lang="cs-CZ" dirty="0" err="1"/>
              <a:t>laktasa</a:t>
            </a:r>
            <a:r>
              <a:rPr lang="cs-CZ" dirty="0"/>
              <a:t>; vzniká glukóza a galaktóza) či </a:t>
            </a:r>
            <a:r>
              <a:rPr lang="cs-CZ" b="1" dirty="0"/>
              <a:t>sacharózy</a:t>
            </a:r>
            <a:r>
              <a:rPr lang="cs-CZ" dirty="0"/>
              <a:t> (</a:t>
            </a:r>
            <a:r>
              <a:rPr lang="cs-CZ" dirty="0" err="1"/>
              <a:t>sacharasa</a:t>
            </a:r>
            <a:r>
              <a:rPr lang="cs-CZ" dirty="0"/>
              <a:t>; vzniká glukóza a fruktóza). Monosacharidy jsou vstřebávány </a:t>
            </a:r>
            <a:r>
              <a:rPr lang="cs-CZ" dirty="0" err="1"/>
              <a:t>enterocyty</a:t>
            </a:r>
            <a:r>
              <a:rPr lang="cs-CZ" dirty="0"/>
              <a:t>. </a:t>
            </a:r>
          </a:p>
          <a:p>
            <a:r>
              <a:rPr lang="cs-CZ" dirty="0"/>
              <a:t>Glukóza a galaktóza jsou aktivním </a:t>
            </a:r>
            <a:r>
              <a:rPr lang="cs-CZ" dirty="0" err="1"/>
              <a:t>kotransportem</a:t>
            </a:r>
            <a:r>
              <a:rPr lang="cs-CZ" dirty="0"/>
              <a:t> s Na</a:t>
            </a:r>
            <a:r>
              <a:rPr lang="cs-CZ" baseline="30000" dirty="0"/>
              <a:t>+</a:t>
            </a:r>
            <a:r>
              <a:rPr lang="cs-CZ" dirty="0"/>
              <a:t> po gradientu uvolňovány do portální krve. Fruktóza se z buněk dostává transportem pasivním. </a:t>
            </a:r>
            <a:r>
              <a:rPr lang="cs-CZ" b="1" dirty="0"/>
              <a:t>Portální </a:t>
            </a:r>
            <a:r>
              <a:rPr lang="cs-CZ" dirty="0"/>
              <a:t>krví</a:t>
            </a:r>
            <a:r>
              <a:rPr lang="cs-CZ" b="1" dirty="0"/>
              <a:t> </a:t>
            </a:r>
            <a:r>
              <a:rPr lang="cs-CZ" dirty="0"/>
              <a:t>jsou monosacharidy transportovány do </a:t>
            </a:r>
            <a:r>
              <a:rPr lang="cs-CZ" b="1" dirty="0"/>
              <a:t>jater</a:t>
            </a:r>
            <a:r>
              <a:rPr lang="cs-CZ" dirty="0"/>
              <a:t> (zásobárna - tvorba glykogenu) a poté do tkání (zdroj energie). </a:t>
            </a:r>
          </a:p>
          <a:p>
            <a:r>
              <a:rPr lang="cs-CZ" dirty="0"/>
              <a:t>Je-li nadbytečný příjem sacharidů, jsou ukládány v podobě </a:t>
            </a:r>
            <a:r>
              <a:rPr lang="cs-CZ" b="1" dirty="0"/>
              <a:t>tuků</a:t>
            </a:r>
            <a:r>
              <a:rPr lang="cs-CZ" dirty="0"/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6922" y="5935564"/>
            <a:ext cx="541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https://youtu.be/zkden107w9o?si=sxUwmm2COL-j9Xvz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0293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745" y="3948199"/>
            <a:ext cx="3361255" cy="28022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7842" y="79123"/>
            <a:ext cx="8927757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52. Doplňte vynechaná slova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49" y="1239117"/>
            <a:ext cx="11757454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Trávení stravou přijatých sacharidů začíná již v 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, kde 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b="1" dirty="0"/>
              <a:t> </a:t>
            </a:r>
            <a:r>
              <a:rPr lang="cs-CZ" dirty="0"/>
              <a:t>(triviálním názvem ptyalin) </a:t>
            </a:r>
            <a:r>
              <a:rPr lang="cs-CZ" dirty="0" err="1"/>
              <a:t>endohydrolyticky</a:t>
            </a:r>
            <a:r>
              <a:rPr lang="cs-CZ" dirty="0"/>
              <a:t> štěpí 1,4-a-glukosidové vazby potravou přijatých stravitelných </a:t>
            </a:r>
            <a:r>
              <a:rPr lang="cs-CZ" b="1" dirty="0">
                <a:solidFill>
                  <a:srgbClr val="0070C0"/>
                </a:solidFill>
              </a:rPr>
              <a:t>…………………………</a:t>
            </a:r>
            <a:r>
              <a:rPr lang="cs-CZ" dirty="0"/>
              <a:t> (škrob, glykogen). V žaludku je aktivita 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 (pH optimum ~6,7) utlumena nízkou hodnotou pH. </a:t>
            </a:r>
          </a:p>
          <a:p>
            <a:r>
              <a:rPr lang="cs-CZ" dirty="0"/>
              <a:t>Trávení pokračuje v</a:t>
            </a:r>
            <a:r>
              <a:rPr lang="cs-CZ" b="1" dirty="0">
                <a:solidFill>
                  <a:srgbClr val="0070C0"/>
                </a:solidFill>
              </a:rPr>
              <a:t>………………….,</a:t>
            </a:r>
            <a:r>
              <a:rPr lang="cs-CZ" dirty="0"/>
              <a:t> kde jsou přítomny pankreatické </a:t>
            </a:r>
            <a:r>
              <a:rPr lang="cs-CZ" b="1" dirty="0">
                <a:solidFill>
                  <a:srgbClr val="0070C0"/>
                </a:solidFill>
              </a:rPr>
              <a:t>……………...</a:t>
            </a:r>
            <a:r>
              <a:rPr lang="cs-CZ" dirty="0"/>
              <a:t> Výsledkem působení a-amylas je směs disacharidu maltózy, trisacharidu </a:t>
            </a:r>
            <a:r>
              <a:rPr lang="cs-CZ" dirty="0" err="1"/>
              <a:t>maltotriózy</a:t>
            </a:r>
            <a:r>
              <a:rPr lang="cs-CZ" dirty="0"/>
              <a:t>, glukosy a a-limitních </a:t>
            </a:r>
            <a:r>
              <a:rPr lang="cs-CZ" dirty="0" err="1"/>
              <a:t>dextrínů</a:t>
            </a:r>
            <a:r>
              <a:rPr lang="cs-CZ" dirty="0"/>
              <a:t>.</a:t>
            </a:r>
          </a:p>
          <a:p>
            <a:r>
              <a:rPr lang="cs-CZ" dirty="0"/>
              <a:t>Ze sliznice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se uvolňují enzymy </a:t>
            </a:r>
            <a:r>
              <a:rPr lang="cs-CZ" dirty="0" err="1"/>
              <a:t>oligosacharidasy</a:t>
            </a:r>
            <a:r>
              <a:rPr lang="cs-CZ" dirty="0"/>
              <a:t> (</a:t>
            </a:r>
            <a:r>
              <a:rPr lang="cs-CZ" dirty="0" err="1"/>
              <a:t>maltasa</a:t>
            </a:r>
            <a:r>
              <a:rPr lang="cs-CZ" dirty="0"/>
              <a:t>, </a:t>
            </a:r>
            <a:r>
              <a:rPr lang="cs-CZ" dirty="0" err="1"/>
              <a:t>dextrinasa</a:t>
            </a:r>
            <a:r>
              <a:rPr lang="cs-CZ" dirty="0"/>
              <a:t>), které dokonají štěpení polysacharidů na konečný produkt –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>
                <a:solidFill>
                  <a:srgbClr val="0070C0"/>
                </a:solidFill>
              </a:rPr>
              <a:t>. </a:t>
            </a:r>
            <a:r>
              <a:rPr lang="cs-CZ" dirty="0"/>
              <a:t>V tenkém střevě probíhá i štěpení disacharidů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(účinkem </a:t>
            </a:r>
            <a:r>
              <a:rPr lang="cs-CZ" dirty="0" err="1"/>
              <a:t>laktasy</a:t>
            </a:r>
            <a:r>
              <a:rPr lang="cs-CZ" dirty="0"/>
              <a:t>; vzniká glukóza a galaktóza) či </a:t>
            </a:r>
            <a:r>
              <a:rPr lang="cs-CZ" b="1" dirty="0"/>
              <a:t>sacharózy</a:t>
            </a:r>
            <a:r>
              <a:rPr lang="cs-CZ" dirty="0"/>
              <a:t> (účinkem </a:t>
            </a:r>
            <a:r>
              <a:rPr lang="cs-CZ" dirty="0" err="1"/>
              <a:t>sacharasy</a:t>
            </a:r>
            <a:r>
              <a:rPr lang="cs-CZ" dirty="0"/>
              <a:t>; vzniká glukóza a fruktóza). Monosacharidy jsou vstřebávány </a:t>
            </a:r>
            <a:r>
              <a:rPr lang="cs-CZ" dirty="0" err="1"/>
              <a:t>enterocyty</a:t>
            </a:r>
            <a:r>
              <a:rPr lang="cs-CZ" dirty="0"/>
              <a:t>. </a:t>
            </a:r>
          </a:p>
          <a:p>
            <a:r>
              <a:rPr lang="cs-CZ" dirty="0"/>
              <a:t>Glukóza a galaktóza jsou aktivním </a:t>
            </a:r>
            <a:r>
              <a:rPr lang="cs-CZ" dirty="0" err="1"/>
              <a:t>kotransportem</a:t>
            </a:r>
            <a:r>
              <a:rPr lang="cs-CZ" dirty="0"/>
              <a:t> s Na</a:t>
            </a:r>
            <a:r>
              <a:rPr lang="cs-CZ" baseline="30000" dirty="0"/>
              <a:t>+</a:t>
            </a:r>
            <a:r>
              <a:rPr lang="cs-CZ" dirty="0"/>
              <a:t> po gradientu uvolňovány do portální krve. Fruktóza se z buněk dostává transportem pasivním.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 </a:t>
            </a:r>
            <a:r>
              <a:rPr lang="cs-CZ" dirty="0"/>
              <a:t>krví</a:t>
            </a:r>
            <a:r>
              <a:rPr lang="cs-CZ" b="1" dirty="0"/>
              <a:t> </a:t>
            </a:r>
            <a:r>
              <a:rPr lang="cs-CZ" dirty="0"/>
              <a:t>jsou monosacharidy transportovány do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dirty="0"/>
              <a:t> (zásobárna - tvorba glykogenu) a poté do tkání (zdroj energie). </a:t>
            </a:r>
          </a:p>
          <a:p>
            <a:r>
              <a:rPr lang="cs-CZ" dirty="0"/>
              <a:t>Je-li nadbytečný příjem sacharidů, jsou ukládány v podobě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6922" y="5935564"/>
            <a:ext cx="541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https://youtu.be/zkden107w9o?si=sxUwmm2COL-j9Xvz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55792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968" y="99402"/>
            <a:ext cx="12106031" cy="1325563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Jaký je rozdíl mezi glykolýzou, </a:t>
            </a:r>
            <a:r>
              <a:rPr lang="cs-CZ" sz="4000" dirty="0" err="1">
                <a:solidFill>
                  <a:srgbClr val="FF0000"/>
                </a:solidFill>
              </a:rPr>
              <a:t>glykogenolýzou</a:t>
            </a:r>
            <a:r>
              <a:rPr lang="cs-CZ" sz="4000" dirty="0">
                <a:solidFill>
                  <a:srgbClr val="FF0000"/>
                </a:solidFill>
              </a:rPr>
              <a:t> a glukoneogenezí?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477288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 katabolických a anabolických procesech u sacharidů se podílí několik důležitých metabolických drah. </a:t>
            </a:r>
          </a:p>
          <a:p>
            <a:r>
              <a:rPr lang="cs-CZ" dirty="0"/>
              <a:t>Hlavní dráhu katabolismu monosacharidů představuje glykolýza. </a:t>
            </a:r>
          </a:p>
          <a:p>
            <a:r>
              <a:rPr lang="cs-CZ" dirty="0"/>
              <a:t>Glykolýza je sled reakcí vedoucích k přeměně </a:t>
            </a:r>
            <a:r>
              <a:rPr lang="cs-CZ" b="1" dirty="0"/>
              <a:t>glukózy </a:t>
            </a:r>
            <a:r>
              <a:rPr lang="cs-CZ" dirty="0"/>
              <a:t>na 2 molekuly </a:t>
            </a:r>
            <a:r>
              <a:rPr lang="cs-CZ" b="1" dirty="0"/>
              <a:t>pyruvátu </a:t>
            </a:r>
            <a:r>
              <a:rPr lang="cs-CZ" dirty="0"/>
              <a:t>(anion kyseliny </a:t>
            </a:r>
            <a:r>
              <a:rPr lang="cs-CZ" dirty="0" err="1"/>
              <a:t>pyrohroznové</a:t>
            </a:r>
            <a:r>
              <a:rPr lang="cs-CZ" dirty="0"/>
              <a:t>). </a:t>
            </a:r>
          </a:p>
          <a:p>
            <a:r>
              <a:rPr lang="cs-CZ" dirty="0"/>
              <a:t>Za fyziologických podmínek (aerobní odbourávání) je pyruvát přeměněn na </a:t>
            </a:r>
            <a:r>
              <a:rPr lang="cs-CZ" b="1" dirty="0"/>
              <a:t>acetyl-</a:t>
            </a:r>
            <a:r>
              <a:rPr lang="cs-CZ" b="1" dirty="0" err="1"/>
              <a:t>CoA</a:t>
            </a:r>
            <a:r>
              <a:rPr lang="cs-CZ" dirty="0"/>
              <a:t>, který pak vstupuje do </a:t>
            </a:r>
            <a:r>
              <a:rPr lang="cs-CZ" b="1" dirty="0"/>
              <a:t>citrátového </a:t>
            </a:r>
            <a:r>
              <a:rPr lang="cs-CZ" dirty="0"/>
              <a:t>cyklu. Těmito katabolickými procesy je z </a:t>
            </a:r>
            <a:r>
              <a:rPr lang="cs-CZ" b="1" dirty="0"/>
              <a:t>1 molekuly glukózy </a:t>
            </a:r>
            <a:r>
              <a:rPr lang="cs-CZ" dirty="0"/>
              <a:t>vytvořeno </a:t>
            </a:r>
            <a:r>
              <a:rPr lang="cs-CZ" b="1" dirty="0"/>
              <a:t>36 molekul ATP </a:t>
            </a:r>
            <a:r>
              <a:rPr lang="cs-CZ" dirty="0"/>
              <a:t>a glukóza je odbourána na 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  <a:r>
              <a:rPr lang="cs-CZ" dirty="0"/>
              <a:t> a </a:t>
            </a:r>
            <a:r>
              <a:rPr lang="cs-CZ" b="1" dirty="0"/>
              <a:t>vodu</a:t>
            </a:r>
            <a:r>
              <a:rPr lang="cs-CZ" dirty="0"/>
              <a:t>. Ostatní monosacharidy jsou nejprve </a:t>
            </a:r>
            <a:r>
              <a:rPr lang="cs-CZ" dirty="0" err="1"/>
              <a:t>fosforylovány</a:t>
            </a:r>
            <a:r>
              <a:rPr lang="cs-CZ" dirty="0"/>
              <a:t> a poté převedeny na glukózu či jiný meziprodukt glykolýzy. </a:t>
            </a:r>
          </a:p>
          <a:p>
            <a:r>
              <a:rPr lang="cs-CZ" dirty="0"/>
              <a:t>Alternativní katabolickou dráhou glukózy je </a:t>
            </a:r>
            <a:r>
              <a:rPr lang="cs-CZ" b="1" dirty="0" err="1"/>
              <a:t>pentosofosfátový</a:t>
            </a:r>
            <a:r>
              <a:rPr lang="cs-CZ" b="1" dirty="0"/>
              <a:t> </a:t>
            </a:r>
            <a:r>
              <a:rPr lang="cs-CZ" dirty="0"/>
              <a:t>cyklus důležitý pro produkci NADPH+ H</a:t>
            </a:r>
            <a:r>
              <a:rPr lang="cs-CZ" baseline="30000" dirty="0"/>
              <a:t>+</a:t>
            </a:r>
            <a:r>
              <a:rPr lang="cs-CZ" dirty="0"/>
              <a:t> (redukční ekvivalenty pro anabolické děje) a ribózu-5-fosfát (prekurzor nukleových kyselin).</a:t>
            </a:r>
          </a:p>
          <a:p>
            <a:r>
              <a:rPr lang="cs-CZ" dirty="0"/>
              <a:t>Nadbytečné množství glukózy je ukládáno v podobě </a:t>
            </a:r>
            <a:r>
              <a:rPr lang="cs-CZ" b="1" dirty="0"/>
              <a:t>glykogenu</a:t>
            </a:r>
            <a:r>
              <a:rPr lang="cs-CZ" dirty="0"/>
              <a:t>. Syntéza glykogenu (</a:t>
            </a:r>
            <a:r>
              <a:rPr lang="cs-CZ" dirty="0" err="1"/>
              <a:t>glykogeneze</a:t>
            </a:r>
            <a:r>
              <a:rPr lang="cs-CZ" dirty="0"/>
              <a:t>) probíhá z glukóza-1- fosfátu a glykogen je poté ukládán v játrech a svalech. </a:t>
            </a:r>
          </a:p>
          <a:p>
            <a:r>
              <a:rPr lang="cs-CZ" dirty="0"/>
              <a:t>Má-li pak organismus nedostatek glukózy, dojde k uvolnění </a:t>
            </a:r>
            <a:r>
              <a:rPr lang="cs-CZ" b="1" dirty="0"/>
              <a:t>glukózy</a:t>
            </a:r>
            <a:r>
              <a:rPr lang="cs-CZ" dirty="0"/>
              <a:t> z glykogenu (</a:t>
            </a:r>
            <a:r>
              <a:rPr lang="cs-CZ" dirty="0" err="1"/>
              <a:t>glykogenolýza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Další možnou cestou zisku glukózy je její </a:t>
            </a:r>
            <a:r>
              <a:rPr lang="cs-CZ" b="1" dirty="0"/>
              <a:t>syntéza</a:t>
            </a:r>
            <a:r>
              <a:rPr lang="cs-CZ" dirty="0"/>
              <a:t> z nesacharidových prekurzorů, jako jsou pyruvát, glycerol, laktát či aminokyseliny. Tento anabolický proces je nazýván </a:t>
            </a:r>
            <a:r>
              <a:rPr lang="cs-CZ" b="1" dirty="0"/>
              <a:t>glukoneogeneze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33904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9881" y="99402"/>
            <a:ext cx="10672118" cy="1325563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53. Doplňte vynechaná slova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477288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 katabolických a anabolických procesech u sacharidů se podílí několik důležitých metabolických drah. </a:t>
            </a:r>
          </a:p>
          <a:p>
            <a:r>
              <a:rPr lang="cs-CZ" dirty="0"/>
              <a:t>Hlavní dráhu katabolismu monosacharidů představuje glykolýza. </a:t>
            </a:r>
          </a:p>
          <a:p>
            <a:r>
              <a:rPr lang="cs-CZ" dirty="0"/>
              <a:t>Glykolýza je sled reakcí vedoucích k přeměně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 </a:t>
            </a:r>
            <a:r>
              <a:rPr lang="cs-CZ" dirty="0"/>
              <a:t>na 2 molekuly </a:t>
            </a:r>
            <a:r>
              <a:rPr lang="cs-CZ" b="1" dirty="0">
                <a:solidFill>
                  <a:srgbClr val="0070C0"/>
                </a:solidFill>
              </a:rPr>
              <a:t>p------u </a:t>
            </a:r>
            <a:r>
              <a:rPr lang="cs-CZ" dirty="0"/>
              <a:t>(anion kyseliny </a:t>
            </a:r>
            <a:r>
              <a:rPr lang="cs-CZ" dirty="0" err="1"/>
              <a:t>pyrohroznové</a:t>
            </a:r>
            <a:r>
              <a:rPr lang="cs-CZ" dirty="0"/>
              <a:t>). </a:t>
            </a:r>
          </a:p>
          <a:p>
            <a:r>
              <a:rPr lang="cs-CZ" dirty="0"/>
              <a:t>Za fyziologických podmínek (aerobní odbourávání) je pyruvát přeměněn na </a:t>
            </a:r>
            <a:r>
              <a:rPr lang="cs-CZ" b="1" dirty="0">
                <a:solidFill>
                  <a:srgbClr val="0070C0"/>
                </a:solidFill>
              </a:rPr>
              <a:t>a--------A</a:t>
            </a:r>
            <a:r>
              <a:rPr lang="cs-CZ" dirty="0"/>
              <a:t>, který pak vstupuje do 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c---------o </a:t>
            </a:r>
            <a:r>
              <a:rPr lang="cs-CZ" dirty="0"/>
              <a:t>cyklu. Těmito katabolickými procesy je z </a:t>
            </a:r>
            <a:r>
              <a:rPr lang="cs-CZ" b="1" dirty="0">
                <a:solidFill>
                  <a:srgbClr val="0070C0"/>
                </a:solidFill>
              </a:rPr>
              <a:t>1 m------- g-----y </a:t>
            </a:r>
            <a:r>
              <a:rPr lang="cs-CZ" dirty="0"/>
              <a:t>vytvořeno </a:t>
            </a:r>
            <a:r>
              <a:rPr lang="cs-CZ" b="1" dirty="0">
                <a:solidFill>
                  <a:srgbClr val="0070C0"/>
                </a:solidFill>
              </a:rPr>
              <a:t>36………………………</a:t>
            </a:r>
            <a:r>
              <a:rPr lang="cs-CZ" dirty="0"/>
              <a:t>a glukóza je odbourána na </a:t>
            </a:r>
            <a:r>
              <a:rPr lang="cs-CZ" b="1" dirty="0">
                <a:solidFill>
                  <a:srgbClr val="0070C0"/>
                </a:solidFill>
              </a:rPr>
              <a:t>……..</a:t>
            </a:r>
            <a:r>
              <a:rPr lang="cs-CZ" dirty="0"/>
              <a:t>a </a:t>
            </a:r>
            <a:r>
              <a:rPr lang="cs-CZ" b="1" dirty="0">
                <a:solidFill>
                  <a:srgbClr val="0070C0"/>
                </a:solidFill>
              </a:rPr>
              <a:t>………</a:t>
            </a:r>
            <a:r>
              <a:rPr lang="cs-CZ" dirty="0"/>
              <a:t>. Ostatní monosacharidy jsou nejprve </a:t>
            </a:r>
            <a:r>
              <a:rPr lang="cs-CZ" dirty="0" err="1"/>
              <a:t>fosforylovány</a:t>
            </a:r>
            <a:r>
              <a:rPr lang="cs-CZ" dirty="0"/>
              <a:t> a poté převedeny na glukózu či jiný meziprodukt glykolýzy. </a:t>
            </a:r>
          </a:p>
          <a:p>
            <a:r>
              <a:rPr lang="cs-CZ" dirty="0"/>
              <a:t>Alternativní katabolickou dráhou glukózy je 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p--------------ý</a:t>
            </a:r>
            <a:r>
              <a:rPr lang="cs-CZ" b="1" dirty="0"/>
              <a:t> </a:t>
            </a:r>
            <a:r>
              <a:rPr lang="cs-CZ" dirty="0"/>
              <a:t>cyklus důležitý pro produkci NADPH+ H</a:t>
            </a:r>
            <a:r>
              <a:rPr lang="cs-CZ" baseline="30000" dirty="0"/>
              <a:t>+</a:t>
            </a:r>
            <a:r>
              <a:rPr lang="cs-CZ" dirty="0"/>
              <a:t> (redukční ekvivalenty pro anabolické děje) a ribózu-5-fosfát (prekurzor nukleových kyselin).</a:t>
            </a:r>
          </a:p>
          <a:p>
            <a:r>
              <a:rPr lang="cs-CZ" dirty="0"/>
              <a:t>Nadbytečné množství glukózy je ukládáno v podobě </a:t>
            </a:r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dirty="0"/>
              <a:t> Syntéza glykogenu (</a:t>
            </a:r>
            <a:r>
              <a:rPr lang="cs-CZ" dirty="0" err="1"/>
              <a:t>glykogeneze</a:t>
            </a:r>
            <a:r>
              <a:rPr lang="cs-CZ" dirty="0"/>
              <a:t>) probíhá z glukóza-1- fosfátu a glykogen je poté ukládán v játrech a svalech. </a:t>
            </a:r>
          </a:p>
          <a:p>
            <a:r>
              <a:rPr lang="cs-CZ" dirty="0"/>
              <a:t>Má-li pak organismus nedostatek glukózy, dojde k uvolnění </a:t>
            </a:r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 z glykogenu (</a:t>
            </a:r>
            <a:r>
              <a:rPr lang="cs-CZ" dirty="0" err="1"/>
              <a:t>glykogenolýza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Další možnou cestou zisku glukózy je její </a:t>
            </a:r>
            <a:r>
              <a:rPr lang="cs-CZ" b="1" dirty="0">
                <a:solidFill>
                  <a:srgbClr val="0070C0"/>
                </a:solidFill>
              </a:rPr>
              <a:t>s-----a</a:t>
            </a:r>
            <a:r>
              <a:rPr lang="cs-CZ" dirty="0"/>
              <a:t> z nesacharidových prekurzorů, jako jsou pyruvát, glycerol, laktát či aminokyseliny. Tento anabolický proces je nazýván </a:t>
            </a:r>
            <a:r>
              <a:rPr lang="cs-CZ" b="1" dirty="0">
                <a:solidFill>
                  <a:srgbClr val="0070C0"/>
                </a:solidFill>
              </a:rPr>
              <a:t>g------------e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601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0995" y="12449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Které hormony ovlivňují glykémii?</a:t>
            </a:r>
            <a:br>
              <a:rPr lang="cs-CZ" sz="4000" dirty="0">
                <a:solidFill>
                  <a:srgbClr val="FF0000"/>
                </a:solidFill>
              </a:rPr>
            </a:b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7660"/>
            <a:ext cx="12079705" cy="4351338"/>
          </a:xfrm>
        </p:spPr>
        <p:txBody>
          <a:bodyPr/>
          <a:lstStyle/>
          <a:p>
            <a:r>
              <a:rPr lang="cs-CZ" dirty="0"/>
              <a:t>Glykémie se pohybuje v úzkém rozmezí mezi 3,3 až 5,8 </a:t>
            </a:r>
            <a:r>
              <a:rPr lang="cs-CZ" dirty="0" err="1"/>
              <a:t>mmol</a:t>
            </a:r>
            <a:r>
              <a:rPr lang="cs-CZ" dirty="0"/>
              <a:t>/l a je ovlivňována </a:t>
            </a:r>
          </a:p>
          <a:p>
            <a:pPr lvl="1"/>
            <a:r>
              <a:rPr lang="cs-CZ" dirty="0"/>
              <a:t>hormony pankreatu (insulin a </a:t>
            </a:r>
            <a:r>
              <a:rPr lang="cs-CZ" dirty="0" err="1"/>
              <a:t>glukagon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hormony štítné žlázy, </a:t>
            </a:r>
          </a:p>
          <a:p>
            <a:pPr lvl="1"/>
            <a:r>
              <a:rPr lang="cs-CZ" dirty="0"/>
              <a:t>hormony dřeně nadledvin (katecholaminy) či kůry nadledvin </a:t>
            </a:r>
            <a:r>
              <a:rPr lang="cs-CZ" dirty="0" err="1"/>
              <a:t>kortisol</a:t>
            </a:r>
            <a:endParaRPr lang="cs-CZ" dirty="0"/>
          </a:p>
          <a:p>
            <a:pPr lvl="1"/>
            <a:r>
              <a:rPr lang="cs-CZ" dirty="0"/>
              <a:t>hormony hypofýzy </a:t>
            </a:r>
          </a:p>
        </p:txBody>
      </p:sp>
      <p:pic>
        <p:nvPicPr>
          <p:cNvPr id="13316" name="Picture 4" descr="Výživová poradna: Glykémie a chutě na sladk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42" y="3192379"/>
            <a:ext cx="5539708" cy="351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924" y="3428879"/>
            <a:ext cx="1258803" cy="1161972"/>
          </a:xfrm>
          <a:prstGeom prst="rect">
            <a:avLst/>
          </a:prstGeom>
        </p:spPr>
      </p:pic>
      <p:pic>
        <p:nvPicPr>
          <p:cNvPr id="13320" name="Picture 8" descr="Hypotyreóza: Nefungující štítná žláza její příznaky a léč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41" y="4590851"/>
            <a:ext cx="2112376" cy="21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850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54. Které hormony ovlivňují glykémii?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34" y="4987074"/>
            <a:ext cx="2619375" cy="1752600"/>
          </a:xfrm>
          <a:prstGeom prst="rect">
            <a:avLst/>
          </a:prstGeom>
        </p:spPr>
      </p:pic>
      <p:pic>
        <p:nvPicPr>
          <p:cNvPr id="3078" name="Picture 6" descr="Štítná žláza – WikiSkrip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63" y="2902047"/>
            <a:ext cx="2047674" cy="19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5650027" y="7469451"/>
            <a:ext cx="1313214" cy="62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pic>
        <p:nvPicPr>
          <p:cNvPr id="3080" name="Picture 8" descr="Tajemný svět hormonů - Fotoalbum - Obrazová příloha - Nadledviny -  nadledvin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50" y="4890851"/>
            <a:ext cx="1808631" cy="18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0256671" y="3807187"/>
            <a:ext cx="1534277" cy="46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082" name="Picture 10" descr="Podvěsek mozkový | Laik - Endokrinní systé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63" y="1380809"/>
            <a:ext cx="1619334" cy="14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456623" y="1828800"/>
            <a:ext cx="250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488154" y="3626069"/>
            <a:ext cx="262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02676" y="5946753"/>
            <a:ext cx="293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…………………………………………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970113" y="6148552"/>
            <a:ext cx="20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3819961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Slinivka břišní, </a:t>
            </a:r>
            <a:r>
              <a:rPr lang="cs-CZ" i="1" dirty="0">
                <a:solidFill>
                  <a:srgbClr val="FF0000"/>
                </a:solidFill>
              </a:rPr>
              <a:t>lat. </a:t>
            </a:r>
            <a:r>
              <a:rPr lang="cs-CZ" i="1" dirty="0" err="1">
                <a:solidFill>
                  <a:srgbClr val="FF0000"/>
                </a:solidFill>
              </a:rPr>
              <a:t>pancreas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" y="2514600"/>
            <a:ext cx="5725633" cy="3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britannica.com/04/54704-050-209C6487/islets-delta-cells-beta-alpha-Langerhans-glucago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8" y="3006726"/>
            <a:ext cx="5605768" cy="3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176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6060" y="580380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Jak ovlivňuje </a:t>
            </a:r>
            <a:r>
              <a:rPr lang="cs-CZ" dirty="0" err="1">
                <a:solidFill>
                  <a:srgbClr val="FF0000"/>
                </a:solidFill>
              </a:rPr>
              <a:t>insulín</a:t>
            </a:r>
            <a:r>
              <a:rPr lang="cs-CZ" dirty="0">
                <a:solidFill>
                  <a:srgbClr val="FF0000"/>
                </a:solidFill>
              </a:rPr>
              <a:t> metabolismus glukózy?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3100" dirty="0">
                <a:hlinkClick r:id="rId2"/>
              </a:rPr>
              <a:t>https://youtu.be/JAjZv41iUJU?si=PdvFwPv1EBXPh7Qj</a:t>
            </a:r>
            <a:br>
              <a:rPr lang="cs-CZ" sz="3100" dirty="0"/>
            </a:br>
            <a:r>
              <a:rPr lang="cs-CZ" sz="3100" dirty="0">
                <a:hlinkClick r:id="rId3"/>
              </a:rPr>
              <a:t>https://youtu.be/HJGjNTJgf48?si=YWbD4k-od7VDXNJg</a:t>
            </a:r>
            <a:br>
              <a:rPr lang="cs-CZ" sz="3100" dirty="0"/>
            </a:br>
            <a:endParaRPr lang="cs-CZ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5103" y="1825624"/>
                <a:ext cx="12086897" cy="5032375"/>
              </a:xfrm>
            </p:spPr>
            <p:txBody>
              <a:bodyPr>
                <a:normAutofit fontScale="85000" lnSpcReduction="20000"/>
              </a:bodyPr>
              <a:lstStyle/>
              <a:p>
                <a:pPr lvl="0"/>
                <a:r>
                  <a:rPr lang="cs-CZ" dirty="0"/>
                  <a:t>Snížení hladin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dirty="0"/>
                  <a:t> v krvi způsobuje </a:t>
                </a:r>
                <a:r>
                  <a:rPr lang="cs-CZ" b="1" dirty="0"/>
                  <a:t>insulin</a:t>
                </a:r>
                <a:r>
                  <a:rPr lang="cs-CZ" dirty="0"/>
                  <a:t> a to </a:t>
                </a:r>
              </a:p>
              <a:p>
                <a:pPr lvl="1"/>
                <a:r>
                  <a:rPr lang="cs-CZ" dirty="0"/>
                  <a:t>podporou transportu glukózy do buněk, ve kterých stimuluje glykolýzu a dále </a:t>
                </a:r>
              </a:p>
              <a:p>
                <a:pPr lvl="1"/>
                <a:r>
                  <a:rPr lang="cs-CZ" dirty="0"/>
                  <a:t>aktivací syntézy glykogenu. </a:t>
                </a:r>
              </a:p>
              <a:p>
                <a:pPr marL="0" indent="0">
                  <a:buNone/>
                </a:pPr>
                <a:r>
                  <a:rPr lang="cs-CZ" dirty="0"/>
                  <a:t>Insulin je hormon účinkující prostřednictvím membránových receptorů. Dojde-li k navázání insulinu na insulinové receptory, dochází nejprve k </a:t>
                </a:r>
                <a:r>
                  <a:rPr lang="cs-CZ" dirty="0" err="1"/>
                  <a:t>autofosforylaci</a:t>
                </a:r>
                <a:r>
                  <a:rPr lang="cs-CZ" dirty="0"/>
                  <a:t> receptoru, který pak slouží jako </a:t>
                </a:r>
                <a:r>
                  <a:rPr lang="cs-CZ" dirty="0" err="1"/>
                  <a:t>kinasa</a:t>
                </a:r>
                <a:r>
                  <a:rPr lang="cs-CZ" dirty="0"/>
                  <a:t> pro další nitrobuněčné bílkoviny. Spuštění fosforylační kaskády má za následek aktivaci (např.: transport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dirty="0"/>
                  <a:t> do buněk, glykolýza, tvorba glykogenu) či inhibici (např.: glukoneogeneze, </a:t>
                </a:r>
                <a:r>
                  <a:rPr lang="cs-CZ" dirty="0" err="1"/>
                  <a:t>glykogenolýza</a:t>
                </a:r>
                <a:r>
                  <a:rPr lang="cs-CZ" dirty="0"/>
                  <a:t>) daných procesů. </a:t>
                </a:r>
              </a:p>
              <a:p>
                <a:pPr lvl="0"/>
                <a:r>
                  <a:rPr lang="cs-CZ" dirty="0"/>
                  <a:t>Zvýšení hladiny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dirty="0"/>
                  <a:t> v krvi působí </a:t>
                </a:r>
                <a:r>
                  <a:rPr lang="cs-CZ" b="1" dirty="0" err="1"/>
                  <a:t>glukagon</a:t>
                </a:r>
                <a:r>
                  <a:rPr lang="cs-CZ" dirty="0"/>
                  <a:t>, </a:t>
                </a:r>
                <a:r>
                  <a:rPr lang="cs-CZ" b="1" dirty="0" err="1"/>
                  <a:t>kortisol</a:t>
                </a:r>
                <a:r>
                  <a:rPr lang="cs-CZ" dirty="0"/>
                  <a:t> či </a:t>
                </a:r>
                <a:r>
                  <a:rPr lang="cs-CZ" b="1" dirty="0"/>
                  <a:t>adrenalin</a:t>
                </a:r>
                <a:r>
                  <a:rPr lang="cs-CZ" dirty="0"/>
                  <a:t>. </a:t>
                </a:r>
              </a:p>
              <a:p>
                <a:pPr lvl="0"/>
                <a:r>
                  <a:rPr lang="cs-CZ" dirty="0" err="1"/>
                  <a:t>Glukagon</a:t>
                </a:r>
                <a:r>
                  <a:rPr lang="cs-CZ" dirty="0"/>
                  <a:t> </a:t>
                </a:r>
              </a:p>
              <a:p>
                <a:pPr lvl="1"/>
                <a:r>
                  <a:rPr lang="cs-CZ" dirty="0"/>
                  <a:t>působí též prostřednictvím membránových receptorů, ale využívá G-proteinů a molekul </a:t>
                </a:r>
                <a:r>
                  <a:rPr lang="cs-CZ" dirty="0" err="1"/>
                  <a:t>cAMP</a:t>
                </a:r>
                <a:r>
                  <a:rPr lang="cs-CZ" dirty="0"/>
                  <a:t> jako druhých poslů. </a:t>
                </a:r>
              </a:p>
              <a:p>
                <a:pPr lvl="1"/>
                <a:r>
                  <a:rPr lang="cs-CZ" dirty="0"/>
                  <a:t>stimuluje </a:t>
                </a:r>
                <a:r>
                  <a:rPr lang="cs-CZ" dirty="0" err="1"/>
                  <a:t>glykogenolýzu</a:t>
                </a:r>
                <a:r>
                  <a:rPr lang="cs-CZ" dirty="0"/>
                  <a:t> a glukoneogenesi v játrech a v menší míře inhibuje některé enzymy glykolýzy (např.: </a:t>
                </a:r>
                <a:r>
                  <a:rPr lang="cs-CZ" dirty="0" err="1"/>
                  <a:t>fosfofruktokinasa</a:t>
                </a:r>
                <a:r>
                  <a:rPr lang="cs-CZ" dirty="0"/>
                  <a:t>) v ostatních tkáních. </a:t>
                </a:r>
              </a:p>
              <a:p>
                <a:r>
                  <a:rPr lang="cs-CZ" dirty="0"/>
                  <a:t>Dalším hormonem stimulujícím </a:t>
                </a:r>
                <a:r>
                  <a:rPr lang="cs-CZ" dirty="0" err="1"/>
                  <a:t>glykogenolýzu</a:t>
                </a:r>
                <a:r>
                  <a:rPr lang="cs-CZ" dirty="0"/>
                  <a:t> a glukoneogenesi je </a:t>
                </a:r>
                <a:r>
                  <a:rPr lang="cs-CZ" b="1" dirty="0" err="1"/>
                  <a:t>kortisol</a:t>
                </a:r>
                <a:r>
                  <a:rPr lang="cs-CZ" b="1" dirty="0"/>
                  <a:t>,</a:t>
                </a:r>
                <a:r>
                  <a:rPr lang="cs-CZ" dirty="0"/>
                  <a:t> </a:t>
                </a:r>
              </a:p>
              <a:p>
                <a:pPr lvl="1"/>
                <a:r>
                  <a:rPr lang="cs-CZ" dirty="0"/>
                  <a:t>ovlivňující především genovou expresi klíčových enzymů obou pochodů.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03" y="1825624"/>
                <a:ext cx="12086897" cy="5032375"/>
              </a:xfrm>
              <a:blipFill>
                <a:blip r:embed="rId4"/>
                <a:stretch>
                  <a:fillRect l="-756" t="-2785" r="-5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070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Jaká krev se vyšetřuje?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Jaký je rozdíl mezi krví a sérem?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2557" y="1942357"/>
            <a:ext cx="10759799" cy="4351338"/>
          </a:xfrm>
        </p:spPr>
        <p:txBody>
          <a:bodyPr/>
          <a:lstStyle/>
          <a:p>
            <a:r>
              <a:rPr lang="cs-CZ" b="1" dirty="0"/>
              <a:t>venózní, arteriální a kapilární</a:t>
            </a:r>
          </a:p>
          <a:p>
            <a:r>
              <a:rPr lang="cs-CZ" dirty="0"/>
              <a:t>krev </a:t>
            </a:r>
            <a:r>
              <a:rPr lang="cs-CZ" b="1" dirty="0"/>
              <a:t>srážlivá </a:t>
            </a:r>
            <a:r>
              <a:rPr lang="cs-CZ" dirty="0"/>
              <a:t>(</a:t>
            </a:r>
            <a:r>
              <a:rPr lang="cs-CZ" b="1" dirty="0"/>
              <a:t>sérum</a:t>
            </a:r>
            <a:r>
              <a:rPr lang="cs-CZ" dirty="0"/>
              <a:t>) a </a:t>
            </a:r>
            <a:r>
              <a:rPr lang="cs-CZ" b="1" dirty="0"/>
              <a:t>nesrážlivá </a:t>
            </a:r>
            <a:r>
              <a:rPr lang="cs-CZ" dirty="0"/>
              <a:t>(</a:t>
            </a:r>
            <a:r>
              <a:rPr lang="cs-CZ" b="1" dirty="0"/>
              <a:t>plazma</a:t>
            </a:r>
            <a:r>
              <a:rPr lang="cs-CZ" dirty="0"/>
              <a:t>). </a:t>
            </a:r>
          </a:p>
          <a:p>
            <a:r>
              <a:rPr lang="cs-CZ" dirty="0"/>
              <a:t>Na rozdíl od plazmy sérum neobsahuje fibrinogen a další srážecí faktory krve.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28" y="3434490"/>
            <a:ext cx="3442080" cy="298504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 rot="5400000">
            <a:off x="8612953" y="30356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https://www.facebook.com/staymedik/photos/a.278704386274349/633729147438536/?type=3</a:t>
            </a:r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84357" y="3497364"/>
            <a:ext cx="67694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Srážlivá</a:t>
            </a:r>
            <a:r>
              <a:rPr lang="cs-CZ" dirty="0"/>
              <a:t>: </a:t>
            </a:r>
            <a:r>
              <a:rPr lang="cs-CZ" dirty="0" err="1"/>
              <a:t>Ig</a:t>
            </a:r>
            <a:endParaRPr lang="cs-CZ" dirty="0"/>
          </a:p>
          <a:p>
            <a:r>
              <a:rPr lang="cs-CZ" b="1" dirty="0"/>
              <a:t>Nesrážlivá</a:t>
            </a:r>
            <a:r>
              <a:rPr lang="cs-CZ" dirty="0"/>
              <a:t>: biochemické vyšetření plazmy, separace </a:t>
            </a:r>
            <a:r>
              <a:rPr lang="cs-CZ" dirty="0" err="1"/>
              <a:t>ery</a:t>
            </a:r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b="1" dirty="0"/>
              <a:t>Plná krev</a:t>
            </a:r>
          </a:p>
          <a:p>
            <a:pPr marL="285750" lvl="0" indent="-285750">
              <a:buFontTx/>
              <a:buChar char="-"/>
            </a:pPr>
            <a:r>
              <a:rPr lang="cs-CZ" dirty="0"/>
              <a:t>krevní plyny, stopové prvky, glykovaný </a:t>
            </a:r>
            <a:r>
              <a:rPr lang="cs-CZ" dirty="0" err="1"/>
              <a:t>Hb</a:t>
            </a:r>
            <a:r>
              <a:rPr lang="cs-CZ" dirty="0"/>
              <a:t>, amoniak, laktát</a:t>
            </a:r>
          </a:p>
          <a:p>
            <a:pPr marL="285750" lvl="0" indent="-285750">
              <a:buFontTx/>
              <a:buChar char="-"/>
            </a:pPr>
            <a:r>
              <a:rPr lang="cs-CZ" dirty="0"/>
              <a:t>v </a:t>
            </a:r>
            <a:r>
              <a:rPr lang="cs-CZ" dirty="0" err="1"/>
              <a:t>ery</a:t>
            </a:r>
            <a:r>
              <a:rPr lang="cs-CZ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superoxiddismutasa</a:t>
            </a:r>
            <a:r>
              <a:rPr lang="cs-CZ" dirty="0"/>
              <a:t> - </a:t>
            </a:r>
            <a:r>
              <a:rPr lang="cs-CZ" dirty="0" err="1"/>
              <a:t>marker</a:t>
            </a:r>
            <a:r>
              <a:rPr lang="cs-CZ" dirty="0"/>
              <a:t> oxidačního stresu- enzym a </a:t>
            </a:r>
            <a:r>
              <a:rPr lang="cs-CZ" dirty="0" err="1"/>
              <a:t>antoxidant</a:t>
            </a:r>
            <a:r>
              <a:rPr lang="cs-CZ" dirty="0"/>
              <a:t>, který chrání buňky, superoxidový radikál přeměňuje na peroxid vodíku, je v mitochondriích  či 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glutathion</a:t>
            </a:r>
            <a:r>
              <a:rPr lang="cs-CZ" b="1" dirty="0"/>
              <a:t> - </a:t>
            </a:r>
            <a:r>
              <a:rPr lang="cs-CZ" dirty="0" err="1"/>
              <a:t>marker</a:t>
            </a:r>
            <a:r>
              <a:rPr lang="cs-CZ" dirty="0"/>
              <a:t> oxidačního stresu, v </a:t>
            </a:r>
            <a:r>
              <a:rPr lang="cs-CZ" dirty="0" err="1"/>
              <a:t>ery</a:t>
            </a:r>
            <a:r>
              <a:rPr lang="cs-CZ" dirty="0"/>
              <a:t> pro udržení </a:t>
            </a:r>
            <a:r>
              <a:rPr lang="cs-CZ" dirty="0" err="1"/>
              <a:t>oxidoredukčního</a:t>
            </a:r>
            <a:r>
              <a:rPr lang="cs-CZ" dirty="0"/>
              <a:t> prostředí a stability membrány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4552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55. Spojte hormon s jeho účinkem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Insulin</a:t>
            </a:r>
          </a:p>
          <a:p>
            <a:r>
              <a:rPr lang="cs-CZ" dirty="0" err="1"/>
              <a:t>Glukagon</a:t>
            </a:r>
            <a:endParaRPr lang="cs-CZ" dirty="0"/>
          </a:p>
          <a:p>
            <a:r>
              <a:rPr lang="cs-CZ" dirty="0" err="1"/>
              <a:t>Kortisol</a:t>
            </a:r>
            <a:endParaRPr lang="cs-CZ" dirty="0"/>
          </a:p>
          <a:p>
            <a:r>
              <a:rPr lang="cs-CZ" dirty="0"/>
              <a:t>Adrenalin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053263" y="1825625"/>
            <a:ext cx="6721642" cy="4351338"/>
          </a:xfrm>
        </p:spPr>
        <p:txBody>
          <a:bodyPr/>
          <a:lstStyle/>
          <a:p>
            <a:r>
              <a:rPr lang="cs-CZ" dirty="0" err="1"/>
              <a:t>Glykogenolýza</a:t>
            </a:r>
            <a:r>
              <a:rPr lang="cs-CZ" dirty="0"/>
              <a:t>, glukoneogeneze</a:t>
            </a:r>
          </a:p>
          <a:p>
            <a:r>
              <a:rPr lang="cs-CZ" dirty="0"/>
              <a:t>Transport glukózy do buněk, syntéza glykogenu</a:t>
            </a:r>
          </a:p>
          <a:p>
            <a:r>
              <a:rPr lang="cs-CZ" dirty="0" err="1"/>
              <a:t>Glykogenolýza</a:t>
            </a:r>
            <a:r>
              <a:rPr lang="cs-CZ" dirty="0"/>
              <a:t>, glukoneogeneze</a:t>
            </a:r>
          </a:p>
          <a:p>
            <a:r>
              <a:rPr lang="cs-CZ" dirty="0" err="1"/>
              <a:t>Glykogenolýza</a:t>
            </a:r>
            <a:r>
              <a:rPr lang="cs-CZ" dirty="0"/>
              <a:t>, glukoneogeneze</a:t>
            </a:r>
          </a:p>
        </p:txBody>
      </p:sp>
    </p:spTree>
    <p:extLst>
      <p:ext uri="{BB962C8B-B14F-4D97-AF65-F5344CB8AC3E}">
        <p14:creationId xmlns:p14="http://schemas.microsoft.com/office/powerpoint/2010/main" val="39133069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DIABETES MELLITUS A SPORT ILUSTRACE K PŘEDNÁŠCE Jan Novotný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 rot="5400000">
            <a:off x="0" y="3720346"/>
            <a:ext cx="3654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https://slideplayer.cz/slide/4140341/</a:t>
            </a:r>
          </a:p>
        </p:txBody>
      </p:sp>
    </p:spTree>
    <p:extLst>
      <p:ext uri="{BB962C8B-B14F-4D97-AF65-F5344CB8AC3E}">
        <p14:creationId xmlns:p14="http://schemas.microsoft.com/office/powerpoint/2010/main" val="12347165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031" y="365125"/>
            <a:ext cx="1183159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56. Diabetes </a:t>
            </a:r>
            <a:r>
              <a:rPr lang="cs-CZ" sz="4000" dirty="0" err="1">
                <a:solidFill>
                  <a:srgbClr val="0070C0"/>
                </a:solidFill>
              </a:rPr>
              <a:t>mellitus</a:t>
            </a:r>
            <a:r>
              <a:rPr lang="cs-CZ" sz="4000" dirty="0">
                <a:solidFill>
                  <a:srgbClr val="0070C0"/>
                </a:solidFill>
              </a:rPr>
              <a:t> – doplňte chybějící slova ……………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Diabetes </a:t>
            </a:r>
            <a:r>
              <a:rPr lang="cs-CZ" dirty="0">
                <a:solidFill>
                  <a:srgbClr val="0070C0"/>
                </a:solidFill>
              </a:rPr>
              <a:t>……………… </a:t>
            </a:r>
            <a:r>
              <a:rPr lang="cs-CZ" dirty="0"/>
              <a:t>neboli cukrovka je metabolické onemocnění charakterizované porušeným metabolismem nejen sacharidů, ale i lipidů a proteinů, které je zapříčiněno poruchou při sekreci nebo účinku insulinu. </a:t>
            </a:r>
          </a:p>
          <a:p>
            <a:pPr lvl="0"/>
            <a:r>
              <a:rPr lang="cs-CZ" dirty="0"/>
              <a:t>Při nedostatku </a:t>
            </a:r>
            <a:r>
              <a:rPr lang="cs-CZ" dirty="0">
                <a:solidFill>
                  <a:srgbClr val="0070C0"/>
                </a:solidFill>
              </a:rPr>
              <a:t>……………. </a:t>
            </a:r>
            <a:r>
              <a:rPr lang="cs-CZ" dirty="0"/>
              <a:t>v organismu dochází ke </a:t>
            </a:r>
          </a:p>
          <a:p>
            <a:pPr lvl="1"/>
            <a:r>
              <a:rPr lang="cs-CZ" dirty="0"/>
              <a:t>snížení utilizace 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, neboť 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je hormon stimulující klíčové enzymy glykolýzy. </a:t>
            </a:r>
          </a:p>
          <a:p>
            <a:pPr lvl="1"/>
            <a:r>
              <a:rPr lang="cs-CZ" dirty="0"/>
              <a:t>ke změně poměru mezi </a:t>
            </a:r>
            <a:r>
              <a:rPr lang="cs-CZ" dirty="0" err="1"/>
              <a:t>glukagonem</a:t>
            </a:r>
            <a:r>
              <a:rPr lang="cs-CZ" dirty="0"/>
              <a:t> a insulinem a </a:t>
            </a:r>
          </a:p>
          <a:p>
            <a:pPr lvl="1"/>
            <a:r>
              <a:rPr lang="cs-CZ" dirty="0"/>
              <a:t>k relativnímu nadbytku </a:t>
            </a:r>
            <a:r>
              <a:rPr lang="cs-CZ" dirty="0" err="1"/>
              <a:t>glukagonu</a:t>
            </a:r>
            <a:r>
              <a:rPr lang="cs-CZ" dirty="0"/>
              <a:t>, který stimuluje glukoneogenezi a </a:t>
            </a:r>
            <a:r>
              <a:rPr lang="cs-CZ" dirty="0" err="1"/>
              <a:t>glykogenolýzu</a:t>
            </a:r>
            <a:r>
              <a:rPr lang="cs-CZ" dirty="0"/>
              <a:t>, tedy procesy vedoucí k vyšším hladinám glukózy. </a:t>
            </a:r>
          </a:p>
          <a:p>
            <a:pPr lvl="0"/>
            <a:r>
              <a:rPr lang="cs-CZ" dirty="0"/>
              <a:t>Nedostatek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je způsoben </a:t>
            </a:r>
          </a:p>
          <a:p>
            <a:pPr lvl="1"/>
            <a:r>
              <a:rPr lang="cs-CZ" dirty="0"/>
              <a:t>destrukcí či poruchou b-buněk pankreatu, která může být zapříčiněna působením některých léků či chemikálií, onemocněním exokrinního pankreatu (alkohol), DM II.</a:t>
            </a:r>
          </a:p>
          <a:p>
            <a:pPr lvl="1"/>
            <a:r>
              <a:rPr lang="cs-CZ" dirty="0"/>
              <a:t>genetickou poruchou či autoimunitní nebo idiopatickou reakcí organismu- DM I. </a:t>
            </a:r>
          </a:p>
          <a:p>
            <a:pPr lvl="0"/>
            <a:r>
              <a:rPr lang="cs-CZ" dirty="0"/>
              <a:t>V některých případech je organismus schopen produkovat dostatečné množství insulinu, ale je snížena jeho účinnost a to díky narušené funkčnosti insulinových receptorů. DM 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4084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Diabetes </a:t>
            </a:r>
            <a:r>
              <a:rPr lang="cs-CZ" dirty="0" err="1">
                <a:solidFill>
                  <a:srgbClr val="0070C0"/>
                </a:solidFill>
              </a:rPr>
              <a:t>mellitus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Diabetes </a:t>
            </a:r>
            <a:r>
              <a:rPr lang="cs-CZ" dirty="0" err="1">
                <a:solidFill>
                  <a:srgbClr val="0070C0"/>
                </a:solidFill>
              </a:rPr>
              <a:t>mellitus</a:t>
            </a:r>
            <a:r>
              <a:rPr lang="cs-CZ" dirty="0"/>
              <a:t> neboli cukrovka je metabolické onemocnění charakterizované porušeným metabolismem nejen sacharidů, ale i lipidů a proteinů, které je zapříčiněno poruchou při sekreci nebo účinku insulinu. </a:t>
            </a:r>
          </a:p>
          <a:p>
            <a:pPr lvl="0"/>
            <a:r>
              <a:rPr lang="cs-CZ" dirty="0"/>
              <a:t>Při nedostatku </a:t>
            </a:r>
            <a:r>
              <a:rPr lang="cs-CZ" dirty="0">
                <a:solidFill>
                  <a:srgbClr val="0070C0"/>
                </a:solidFill>
              </a:rPr>
              <a:t>insulinu</a:t>
            </a:r>
            <a:r>
              <a:rPr lang="cs-CZ" dirty="0"/>
              <a:t> v organismu dochází ke </a:t>
            </a:r>
          </a:p>
          <a:p>
            <a:pPr lvl="1"/>
            <a:r>
              <a:rPr lang="cs-CZ" dirty="0"/>
              <a:t>snížení utilizace </a:t>
            </a:r>
            <a:r>
              <a:rPr lang="cs-CZ" dirty="0">
                <a:solidFill>
                  <a:srgbClr val="0070C0"/>
                </a:solidFill>
              </a:rPr>
              <a:t>glukózy</a:t>
            </a:r>
            <a:r>
              <a:rPr lang="cs-CZ" dirty="0"/>
              <a:t>, neboť </a:t>
            </a:r>
            <a:r>
              <a:rPr lang="cs-CZ" dirty="0">
                <a:solidFill>
                  <a:srgbClr val="0070C0"/>
                </a:solidFill>
              </a:rPr>
              <a:t>insulin</a:t>
            </a:r>
            <a:r>
              <a:rPr lang="cs-CZ" dirty="0"/>
              <a:t> je hormon stimulující klíčové enzymy glykolýzy. </a:t>
            </a:r>
          </a:p>
          <a:p>
            <a:pPr lvl="1"/>
            <a:r>
              <a:rPr lang="cs-CZ" dirty="0"/>
              <a:t>ke změně poměru mezi </a:t>
            </a:r>
            <a:r>
              <a:rPr lang="cs-CZ" dirty="0" err="1"/>
              <a:t>glukagonem</a:t>
            </a:r>
            <a:r>
              <a:rPr lang="cs-CZ" dirty="0"/>
              <a:t> a insulinem a </a:t>
            </a:r>
          </a:p>
          <a:p>
            <a:pPr lvl="1"/>
            <a:r>
              <a:rPr lang="cs-CZ" dirty="0"/>
              <a:t>k relativnímu nadbytku </a:t>
            </a:r>
            <a:r>
              <a:rPr lang="cs-CZ" dirty="0" err="1"/>
              <a:t>glukagonu</a:t>
            </a:r>
            <a:r>
              <a:rPr lang="cs-CZ" dirty="0"/>
              <a:t>, který stimuluje glukoneogenezi a </a:t>
            </a:r>
            <a:r>
              <a:rPr lang="cs-CZ" dirty="0" err="1"/>
              <a:t>glykogenolýzu</a:t>
            </a:r>
            <a:r>
              <a:rPr lang="cs-CZ" dirty="0"/>
              <a:t>, tedy procesy vedoucí k vyšším hladinám glukózy. </a:t>
            </a:r>
          </a:p>
          <a:p>
            <a:pPr lvl="0"/>
            <a:r>
              <a:rPr lang="cs-CZ" dirty="0"/>
              <a:t>Nedostatek </a:t>
            </a:r>
            <a:r>
              <a:rPr lang="cs-CZ" dirty="0">
                <a:solidFill>
                  <a:srgbClr val="0070C0"/>
                </a:solidFill>
              </a:rPr>
              <a:t>insulinu</a:t>
            </a:r>
            <a:r>
              <a:rPr lang="cs-CZ" dirty="0"/>
              <a:t> je způsoben </a:t>
            </a:r>
          </a:p>
          <a:p>
            <a:pPr lvl="1"/>
            <a:r>
              <a:rPr lang="cs-CZ" dirty="0"/>
              <a:t>destrukcí či poruchou b-buněk pankreatu, která může být zapříčiněna působením některých léků či chemikálií, onemocněním exokrinního pankreatu, </a:t>
            </a:r>
          </a:p>
          <a:p>
            <a:pPr lvl="1"/>
            <a:r>
              <a:rPr lang="cs-CZ" dirty="0"/>
              <a:t>genetickou poruchou či autoimunitní nebo idiopatickou reakcí organismu- DM I. </a:t>
            </a:r>
          </a:p>
          <a:p>
            <a:pPr lvl="0"/>
            <a:r>
              <a:rPr lang="cs-CZ" dirty="0"/>
              <a:t>V některých případech je organismus schopen produkovat dostatečné množství insulinu, ale je snížena jeho účinnost a to díky narušené funkčnosti insulinových receptorů. DM II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45790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032" y="365125"/>
            <a:ext cx="11986054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Z klinického hlediska jsou rozlišována 3 stádia ve vývoji poruch sacharidového metabolismu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   I.        </a:t>
            </a:r>
            <a:r>
              <a:rPr lang="cs-CZ" dirty="0" err="1"/>
              <a:t>normoglykémie</a:t>
            </a:r>
            <a:r>
              <a:rPr lang="cs-CZ" dirty="0"/>
              <a:t>                  3,9 – 5,5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 II.      porucha glukózové regulace (tolerance) – porucha glykémie na lačno (syn. porucha glukózové tolerance, prediabetes), u těchto osob existuje vyšší riziko vývoje DM      5,5 –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III.      diabetes </a:t>
            </a:r>
            <a:r>
              <a:rPr lang="cs-CZ" dirty="0" err="1"/>
              <a:t>mellitus</a:t>
            </a:r>
            <a:r>
              <a:rPr lang="cs-CZ" dirty="0"/>
              <a:t>                ≥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</p:txBody>
      </p:sp>
      <p:sp>
        <p:nvSpPr>
          <p:cNvPr id="4" name="Obdélník 3"/>
          <p:cNvSpPr/>
          <p:nvPr/>
        </p:nvSpPr>
        <p:spPr>
          <a:xfrm>
            <a:off x="635539" y="5988734"/>
            <a:ext cx="11212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https://is.muni.cz/el/med/podzim2018/VLKF091/um/Vinklerova_kazuistika_DM_181018_final.pdf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43592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9346" y="75436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57. Doplňte názvy k hodnotám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   I.        </a:t>
            </a:r>
            <a:r>
              <a:rPr lang="cs-CZ" dirty="0">
                <a:solidFill>
                  <a:srgbClr val="0070C0"/>
                </a:solidFill>
              </a:rPr>
              <a:t>…………………………………….. </a:t>
            </a:r>
            <a:r>
              <a:rPr lang="cs-CZ" dirty="0"/>
              <a:t> 3,9 – 5,5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 II.      </a:t>
            </a:r>
            <a:r>
              <a:rPr lang="cs-CZ" dirty="0">
                <a:solidFill>
                  <a:srgbClr val="0070C0"/>
                </a:solidFill>
              </a:rPr>
              <a:t>……………………………………….</a:t>
            </a:r>
            <a:r>
              <a:rPr lang="cs-CZ" dirty="0"/>
              <a:t>5,5 –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   III.      </a:t>
            </a:r>
            <a:r>
              <a:rPr lang="cs-CZ" dirty="0">
                <a:solidFill>
                  <a:srgbClr val="0070C0"/>
                </a:solidFill>
              </a:rPr>
              <a:t>……………………………………..</a:t>
            </a:r>
            <a:r>
              <a:rPr lang="cs-CZ" dirty="0"/>
              <a:t> ≥ 6,9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</p:txBody>
      </p:sp>
      <p:sp>
        <p:nvSpPr>
          <p:cNvPr id="4" name="Obdélník 3"/>
          <p:cNvSpPr/>
          <p:nvPr/>
        </p:nvSpPr>
        <p:spPr>
          <a:xfrm>
            <a:off x="635539" y="5988734"/>
            <a:ext cx="11212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https://is.muni.cz/el/med/podzim2018/VLKF091/um/Vinklerova_kazuistika_DM_181018_final.pdf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47857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916" y="145827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liší jednotlivé typy DM 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9788" y="1027906"/>
            <a:ext cx="5157787" cy="823912"/>
          </a:xfrm>
        </p:spPr>
        <p:txBody>
          <a:bodyPr/>
          <a:lstStyle/>
          <a:p>
            <a:r>
              <a:rPr lang="cs-CZ" dirty="0"/>
              <a:t>DM 1. typu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0" y="1793612"/>
            <a:ext cx="4074695" cy="500964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destrukce </a:t>
            </a:r>
            <a:r>
              <a:rPr lang="el-GR" dirty="0"/>
              <a:t>β</a:t>
            </a:r>
            <a:r>
              <a:rPr lang="cs-CZ" dirty="0"/>
              <a:t>-buněk pankreatu bez známé etiologie a patofyziologie </a:t>
            </a:r>
            <a:r>
              <a:rPr lang="cs-CZ" b="1" dirty="0"/>
              <a:t>(idiopatický DM 1. typu)</a:t>
            </a:r>
            <a:r>
              <a:rPr lang="cs-CZ" dirty="0"/>
              <a:t> nebo </a:t>
            </a:r>
          </a:p>
          <a:p>
            <a:pPr lvl="0"/>
            <a:r>
              <a:rPr lang="cs-CZ" dirty="0"/>
              <a:t>autoimunitní destrukce </a:t>
            </a:r>
            <a:r>
              <a:rPr lang="el-GR" dirty="0"/>
              <a:t> β </a:t>
            </a:r>
            <a:r>
              <a:rPr lang="cs-CZ" dirty="0"/>
              <a:t>-buněk pankreatu </a:t>
            </a:r>
            <a:r>
              <a:rPr lang="cs-CZ" b="1" dirty="0"/>
              <a:t>(autoimunitní DM 1. typu)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pacienti jsou náchylní ke </a:t>
            </a:r>
            <a:r>
              <a:rPr lang="cs-CZ" b="1" dirty="0" err="1"/>
              <a:t>ketoacidóze</a:t>
            </a:r>
            <a:r>
              <a:rPr lang="cs-CZ" b="1" dirty="0"/>
              <a:t>.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předpokládá se, že rozvoj autoimunitního DM 1. typu je ovlivněn </a:t>
            </a:r>
            <a:r>
              <a:rPr lang="cs-CZ" b="1" dirty="0"/>
              <a:t>genetickými faktory </a:t>
            </a:r>
            <a:r>
              <a:rPr lang="cs-CZ" dirty="0"/>
              <a:t>(gen insulinu, geny HLA II. třídy) a faktory vnějšího prostředí (viry, toxiny, léky, chemické látky), k jeho manifestaci dochází až při zničení asi 80% b-buněk. </a:t>
            </a:r>
          </a:p>
          <a:p>
            <a:pPr lvl="0"/>
            <a:r>
              <a:rPr lang="cs-CZ" dirty="0"/>
              <a:t>nejčastěji se projevuje v období puberty, </a:t>
            </a:r>
            <a:r>
              <a:rPr lang="cs-CZ" b="1" dirty="0"/>
              <a:t>kolem 12. roku života</a:t>
            </a:r>
            <a:r>
              <a:rPr lang="cs-CZ" dirty="0"/>
              <a:t>, ale objevit se může v kterémkoli věku. Typickými příznaky jsou únava, hubnutí, </a:t>
            </a:r>
            <a:r>
              <a:rPr lang="cs-CZ" b="1" dirty="0"/>
              <a:t>polyurie</a:t>
            </a:r>
            <a:r>
              <a:rPr lang="cs-CZ" dirty="0"/>
              <a:t> (nadměrné močení), </a:t>
            </a:r>
            <a:r>
              <a:rPr lang="cs-CZ" b="1" dirty="0"/>
              <a:t>polydipsie</a:t>
            </a:r>
            <a:r>
              <a:rPr lang="cs-CZ" dirty="0"/>
              <a:t> (nadměrná žíznivost) a </a:t>
            </a:r>
            <a:r>
              <a:rPr lang="cs-CZ" b="1" dirty="0"/>
              <a:t>polyfagie</a:t>
            </a:r>
            <a:r>
              <a:rPr lang="cs-CZ" dirty="0"/>
              <a:t> („žravost“).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8221681" y="-266129"/>
            <a:ext cx="2965366" cy="823912"/>
          </a:xfrm>
        </p:spPr>
        <p:txBody>
          <a:bodyPr/>
          <a:lstStyle/>
          <a:p>
            <a:r>
              <a:rPr lang="cs-CZ" dirty="0"/>
              <a:t>DM 2. typu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488447" y="557783"/>
            <a:ext cx="5863973" cy="6306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80–90 % případů diabetu </a:t>
            </a:r>
          </a:p>
          <a:p>
            <a:pPr lvl="0"/>
            <a:r>
              <a:rPr lang="cs-CZ" sz="2000" b="1" dirty="0"/>
              <a:t>porucha sekrece insulinu a insulinová rezistence</a:t>
            </a:r>
          </a:p>
          <a:p>
            <a:pPr lvl="0"/>
            <a:r>
              <a:rPr lang="cs-CZ" sz="2000" dirty="0"/>
              <a:t>rizikovými faktory je genetická dispozice, </a:t>
            </a:r>
            <a:r>
              <a:rPr lang="cs-CZ" sz="2000" b="1" dirty="0"/>
              <a:t>obezita</a:t>
            </a:r>
            <a:r>
              <a:rPr lang="cs-CZ" sz="2000" dirty="0"/>
              <a:t>, nízká fyzická aktivita, stres, přejídání, kouření. </a:t>
            </a:r>
          </a:p>
          <a:p>
            <a:pPr lvl="0"/>
            <a:r>
              <a:rPr lang="cs-CZ" sz="2000" dirty="0"/>
              <a:t>častěji se vyvíjí </a:t>
            </a:r>
            <a:r>
              <a:rPr lang="cs-CZ" sz="2000" b="1" dirty="0"/>
              <a:t>po 40. roce</a:t>
            </a:r>
            <a:r>
              <a:rPr lang="cs-CZ" sz="2000" dirty="0"/>
              <a:t>, u pacientů s</a:t>
            </a:r>
            <a:r>
              <a:rPr lang="cs-CZ" sz="2000" b="1" dirty="0"/>
              <a:t> hypertenzí </a:t>
            </a:r>
            <a:r>
              <a:rPr lang="cs-CZ" sz="2000" dirty="0"/>
              <a:t>či </a:t>
            </a:r>
            <a:r>
              <a:rPr lang="cs-CZ" sz="2000" b="1" dirty="0" err="1"/>
              <a:t>dyslipidémií</a:t>
            </a:r>
            <a:r>
              <a:rPr lang="cs-CZ" sz="2000" dirty="0"/>
              <a:t>. Rozvoj </a:t>
            </a:r>
            <a:r>
              <a:rPr lang="cs-CZ" sz="2000" b="1" dirty="0"/>
              <a:t>insulinové rezistence </a:t>
            </a:r>
            <a:r>
              <a:rPr lang="cs-CZ" sz="2000" dirty="0"/>
              <a:t>může být zapříčiněn </a:t>
            </a:r>
          </a:p>
          <a:p>
            <a:pPr lvl="1"/>
            <a:r>
              <a:rPr lang="cs-CZ" sz="2000" dirty="0"/>
              <a:t>snížením počtu insulinových receptorů, </a:t>
            </a:r>
          </a:p>
          <a:p>
            <a:pPr lvl="1"/>
            <a:r>
              <a:rPr lang="cs-CZ" sz="2000" dirty="0"/>
              <a:t>poruchou insulinových receptorů nebo </a:t>
            </a:r>
          </a:p>
          <a:p>
            <a:pPr lvl="1"/>
            <a:r>
              <a:rPr lang="cs-CZ" sz="2000" dirty="0"/>
              <a:t>poruchou v přenosu signálu v buňce. </a:t>
            </a:r>
          </a:p>
          <a:p>
            <a:pPr lvl="0"/>
            <a:r>
              <a:rPr lang="cs-CZ" sz="2000" dirty="0"/>
              <a:t>insulinová rezistence vede k </a:t>
            </a:r>
            <a:r>
              <a:rPr lang="cs-CZ" sz="2000" b="1" dirty="0" err="1"/>
              <a:t>hyperinsulinémii</a:t>
            </a:r>
            <a:r>
              <a:rPr lang="cs-CZ" sz="2000" dirty="0"/>
              <a:t>, která kompenzuje hladiny glykémie v krvi, na druhou stranu dlouhodobá </a:t>
            </a:r>
            <a:r>
              <a:rPr lang="cs-CZ" sz="2000" dirty="0" err="1"/>
              <a:t>hyperinsulinémie</a:t>
            </a:r>
            <a:r>
              <a:rPr lang="cs-CZ" sz="2000" dirty="0"/>
              <a:t> vyčerpává </a:t>
            </a:r>
            <a:r>
              <a:rPr lang="el-GR" sz="2000" dirty="0"/>
              <a:t> </a:t>
            </a:r>
            <a:r>
              <a:rPr lang="el-GR" sz="2000" b="1" dirty="0"/>
              <a:t>β </a:t>
            </a:r>
            <a:r>
              <a:rPr lang="cs-CZ" sz="2000" b="1" dirty="0"/>
              <a:t>-buňky pankreatu </a:t>
            </a:r>
            <a:r>
              <a:rPr lang="cs-CZ" sz="2000" dirty="0"/>
              <a:t>a dochází k jejich defektům </a:t>
            </a:r>
            <a:r>
              <a:rPr lang="el-GR" sz="2000" dirty="0"/>
              <a:t> </a:t>
            </a:r>
            <a:r>
              <a:rPr lang="cs-CZ" sz="2000" dirty="0"/>
              <a:t>a tím následně i k porušení sekrece insulinu a rozvoji DM.</a:t>
            </a:r>
          </a:p>
          <a:p>
            <a:pPr lvl="0"/>
            <a:r>
              <a:rPr lang="cs-CZ" sz="2000" dirty="0"/>
              <a:t>DM 2. typu může být dlouho nerozpoznán a odhalení nemoci je často náhodné, nebo až na základě projevů komplikací daných DM. Častými projevy jsou únava, špatné hojení ran, rekurentní infekce</a:t>
            </a:r>
            <a:r>
              <a:rPr lang="cs-CZ" sz="2000" b="1" dirty="0"/>
              <a:t>, neuro</a:t>
            </a:r>
            <a:r>
              <a:rPr lang="cs-CZ" sz="2000" dirty="0"/>
              <a:t>patie či </a:t>
            </a:r>
            <a:r>
              <a:rPr lang="cs-CZ" sz="2000" b="1" dirty="0"/>
              <a:t>retino</a:t>
            </a:r>
            <a:r>
              <a:rPr lang="cs-CZ" sz="2000" dirty="0"/>
              <a:t>patie.</a:t>
            </a:r>
          </a:p>
          <a:p>
            <a:endParaRPr lang="cs-CZ" sz="2000" dirty="0"/>
          </a:p>
        </p:txBody>
      </p:sp>
      <p:pic>
        <p:nvPicPr>
          <p:cNvPr id="1026" name="Picture 2" descr="O cukrov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67" y="1715959"/>
            <a:ext cx="2506580" cy="49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269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034" y="7543"/>
            <a:ext cx="725103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58. Jak se liší jednotlivé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typy DM 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984167" y="1272351"/>
            <a:ext cx="1759033" cy="38631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DM 1. typu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0" y="1848360"/>
            <a:ext cx="4363453" cy="515371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cs-CZ" sz="3200" dirty="0"/>
              <a:t>destrukce </a:t>
            </a:r>
            <a:r>
              <a:rPr lang="el-GR" sz="3200" dirty="0"/>
              <a:t>β</a:t>
            </a:r>
            <a:r>
              <a:rPr lang="cs-CZ" sz="3200" dirty="0"/>
              <a:t>-buněk pankreatu bez známé etiologie a patofyziologie </a:t>
            </a:r>
            <a:r>
              <a:rPr lang="cs-CZ" sz="3200" b="1" dirty="0"/>
              <a:t>(</a:t>
            </a:r>
            <a:r>
              <a:rPr lang="cs-CZ" sz="3200" b="1" dirty="0">
                <a:solidFill>
                  <a:srgbClr val="0070C0"/>
                </a:solidFill>
              </a:rPr>
              <a:t>i……………….1. t….)</a:t>
            </a:r>
            <a:r>
              <a:rPr lang="cs-CZ" sz="3200" dirty="0"/>
              <a:t> nebo </a:t>
            </a:r>
          </a:p>
          <a:p>
            <a:pPr lvl="0"/>
            <a:r>
              <a:rPr lang="cs-CZ" sz="3200" dirty="0"/>
              <a:t>autoimunitní destrukce </a:t>
            </a:r>
            <a:r>
              <a:rPr lang="el-GR" sz="3200" dirty="0"/>
              <a:t> β </a:t>
            </a:r>
            <a:r>
              <a:rPr lang="cs-CZ" sz="3200" dirty="0"/>
              <a:t>-buněk pankreatu </a:t>
            </a:r>
            <a:r>
              <a:rPr lang="cs-CZ" sz="3200" b="1" dirty="0">
                <a:solidFill>
                  <a:srgbClr val="0070C0"/>
                </a:solidFill>
              </a:rPr>
              <a:t>(a……………………….1. t……)</a:t>
            </a:r>
            <a:r>
              <a:rPr lang="cs-CZ" sz="3200" dirty="0">
                <a:solidFill>
                  <a:srgbClr val="0070C0"/>
                </a:solidFill>
              </a:rPr>
              <a:t>. </a:t>
            </a:r>
          </a:p>
          <a:p>
            <a:pPr lvl="0"/>
            <a:r>
              <a:rPr lang="cs-CZ" sz="3200" dirty="0"/>
              <a:t>pacienti jsou náchylní ke </a:t>
            </a:r>
            <a:r>
              <a:rPr lang="cs-CZ" sz="3200" b="1" dirty="0" err="1"/>
              <a:t>ketoacidóze</a:t>
            </a:r>
            <a:r>
              <a:rPr lang="cs-CZ" sz="3200" b="1" dirty="0"/>
              <a:t>.</a:t>
            </a:r>
            <a:r>
              <a:rPr lang="cs-CZ" sz="3200" dirty="0"/>
              <a:t> </a:t>
            </a:r>
          </a:p>
          <a:p>
            <a:pPr lvl="0"/>
            <a:r>
              <a:rPr lang="cs-CZ" sz="3200" dirty="0"/>
              <a:t>předpokládá se, že rozvoj autoimunitního DM 1. typu je ovlivněn </a:t>
            </a:r>
            <a:r>
              <a:rPr lang="cs-CZ" sz="3200" b="1" dirty="0">
                <a:solidFill>
                  <a:srgbClr val="0070C0"/>
                </a:solidFill>
              </a:rPr>
              <a:t>g……………………………f……………… </a:t>
            </a:r>
            <a:r>
              <a:rPr lang="cs-CZ" sz="3200" dirty="0"/>
              <a:t>(gen insulinu, geny HLA II. třídy) a faktory vnějšího prostředí (viry, toxiny, léky, chemické látky), k jeho manifestaci dochází až při zničení asi 80% b-buněk. </a:t>
            </a:r>
          </a:p>
          <a:p>
            <a:pPr lvl="0"/>
            <a:r>
              <a:rPr lang="cs-CZ" sz="3200" dirty="0"/>
              <a:t>nejčastěji se projevuje v období puberty, </a:t>
            </a:r>
            <a:r>
              <a:rPr lang="cs-CZ" sz="3200" b="1" dirty="0">
                <a:solidFill>
                  <a:srgbClr val="0070C0"/>
                </a:solidFill>
              </a:rPr>
              <a:t>……………………………</a:t>
            </a:r>
            <a:r>
              <a:rPr lang="cs-CZ" sz="3200" dirty="0">
                <a:solidFill>
                  <a:srgbClr val="0070C0"/>
                </a:solidFill>
              </a:rPr>
              <a:t>,</a:t>
            </a:r>
            <a:r>
              <a:rPr lang="cs-CZ" sz="3200" dirty="0"/>
              <a:t> ale objevit se může v kterémkoli věku. Typickými příznaky jsou únava, hubnutí, </a:t>
            </a:r>
            <a:r>
              <a:rPr lang="cs-CZ" sz="3200" b="1" dirty="0">
                <a:solidFill>
                  <a:srgbClr val="0070C0"/>
                </a:solidFill>
              </a:rPr>
              <a:t>………………</a:t>
            </a:r>
            <a:r>
              <a:rPr lang="cs-CZ" sz="3200" dirty="0"/>
              <a:t> (nadměrné močení), </a:t>
            </a:r>
            <a:r>
              <a:rPr lang="cs-CZ" sz="3200" b="1" dirty="0">
                <a:solidFill>
                  <a:srgbClr val="0070C0"/>
                </a:solidFill>
              </a:rPr>
              <a:t>…………………</a:t>
            </a:r>
            <a:r>
              <a:rPr lang="cs-CZ" sz="3200" dirty="0"/>
              <a:t> (nadměrná žíznivost) a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b="1" dirty="0">
                <a:solidFill>
                  <a:srgbClr val="0070C0"/>
                </a:solidFill>
              </a:rPr>
              <a:t>……………..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  <a:r>
              <a:rPr lang="cs-CZ" sz="3200" dirty="0"/>
              <a:t>(„žravost“).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8221681" y="-266129"/>
            <a:ext cx="2965366" cy="82391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DM 2. typu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192253" y="557783"/>
            <a:ext cx="6160167" cy="6306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80–90 % případů diabetu </a:t>
            </a:r>
          </a:p>
          <a:p>
            <a:pPr lvl="0"/>
            <a:r>
              <a:rPr lang="cs-CZ" sz="2000" b="1" dirty="0">
                <a:solidFill>
                  <a:srgbClr val="0070C0"/>
                </a:solidFill>
              </a:rPr>
              <a:t>P…………….. s………… i…………… a i………….. r………...</a:t>
            </a:r>
          </a:p>
          <a:p>
            <a:pPr lvl="0"/>
            <a:r>
              <a:rPr lang="cs-CZ" sz="2000" dirty="0"/>
              <a:t>rizikovými faktory je genetická dispozice, </a:t>
            </a:r>
            <a:r>
              <a:rPr lang="cs-CZ" sz="2000" b="1" dirty="0">
                <a:solidFill>
                  <a:srgbClr val="0070C0"/>
                </a:solidFill>
              </a:rPr>
              <a:t>o………., </a:t>
            </a:r>
            <a:r>
              <a:rPr lang="cs-CZ" sz="2000" dirty="0"/>
              <a:t>nízká fyzická aktivita, stres, přejídání, kouření. </a:t>
            </a:r>
          </a:p>
          <a:p>
            <a:pPr lvl="0"/>
            <a:r>
              <a:rPr lang="cs-CZ" sz="2000" dirty="0"/>
              <a:t>častěji se vyvíjí </a:t>
            </a:r>
            <a:r>
              <a:rPr lang="cs-CZ" sz="2000" b="1" dirty="0"/>
              <a:t>…………….</a:t>
            </a:r>
            <a:r>
              <a:rPr lang="cs-CZ" sz="2000" dirty="0"/>
              <a:t>, u pacientů s</a:t>
            </a:r>
            <a:r>
              <a:rPr lang="cs-CZ" sz="2000" b="1" dirty="0"/>
              <a:t> </a:t>
            </a:r>
            <a:r>
              <a:rPr lang="cs-CZ" sz="2000" b="1" dirty="0">
                <a:solidFill>
                  <a:srgbClr val="0070C0"/>
                </a:solidFill>
              </a:rPr>
              <a:t>h…………..í </a:t>
            </a:r>
            <a:r>
              <a:rPr lang="cs-CZ" sz="2000" dirty="0"/>
              <a:t>či </a:t>
            </a:r>
            <a:r>
              <a:rPr lang="cs-CZ" sz="2000" b="1" dirty="0">
                <a:solidFill>
                  <a:srgbClr val="0070C0"/>
                </a:solidFill>
              </a:rPr>
              <a:t>d……………….</a:t>
            </a:r>
            <a:r>
              <a:rPr lang="cs-CZ" sz="2000" dirty="0">
                <a:solidFill>
                  <a:srgbClr val="0070C0"/>
                </a:solidFill>
              </a:rPr>
              <a:t>. </a:t>
            </a:r>
            <a:r>
              <a:rPr lang="cs-CZ" sz="2000" dirty="0"/>
              <a:t>Rozvoj </a:t>
            </a:r>
            <a:r>
              <a:rPr lang="cs-CZ" sz="2000" b="1" dirty="0">
                <a:solidFill>
                  <a:srgbClr val="0070C0"/>
                </a:solidFill>
              </a:rPr>
              <a:t>i………….. r…………… </a:t>
            </a:r>
            <a:r>
              <a:rPr lang="cs-CZ" sz="2000" dirty="0"/>
              <a:t>může být zapříčiněn </a:t>
            </a:r>
          </a:p>
          <a:p>
            <a:pPr lvl="1"/>
            <a:r>
              <a:rPr lang="cs-CZ" sz="2000" dirty="0"/>
              <a:t>snížením počtu insulinových receptorů, </a:t>
            </a:r>
          </a:p>
          <a:p>
            <a:pPr lvl="1"/>
            <a:r>
              <a:rPr lang="cs-CZ" sz="2000" dirty="0"/>
              <a:t>poruchou insulinových receptorů nebo </a:t>
            </a:r>
          </a:p>
          <a:p>
            <a:pPr lvl="1"/>
            <a:r>
              <a:rPr lang="cs-CZ" sz="2000" dirty="0"/>
              <a:t>poruchou v přenosu signálu v buňce. </a:t>
            </a:r>
          </a:p>
          <a:p>
            <a:pPr lvl="0"/>
            <a:r>
              <a:rPr lang="cs-CZ" sz="2000" dirty="0"/>
              <a:t>insulinová rezistence vede k </a:t>
            </a:r>
            <a:r>
              <a:rPr lang="cs-CZ" sz="2000" b="1" dirty="0">
                <a:solidFill>
                  <a:srgbClr val="0070C0"/>
                </a:solidFill>
              </a:rPr>
              <a:t>h……………………….</a:t>
            </a:r>
            <a:r>
              <a:rPr lang="cs-CZ" sz="2000" dirty="0">
                <a:solidFill>
                  <a:srgbClr val="0070C0"/>
                </a:solidFill>
              </a:rPr>
              <a:t>, </a:t>
            </a:r>
            <a:r>
              <a:rPr lang="cs-CZ" sz="2000" dirty="0"/>
              <a:t>která kompenzuje hladiny glykémie v krvi, na druhou stranu dlouhodobá </a:t>
            </a:r>
            <a:r>
              <a:rPr lang="cs-CZ" sz="2000" dirty="0" err="1"/>
              <a:t>hyperinsulinémie</a:t>
            </a:r>
            <a:r>
              <a:rPr lang="cs-CZ" sz="2000" dirty="0"/>
              <a:t> vyčerpává </a:t>
            </a:r>
            <a:r>
              <a:rPr lang="el-GR" sz="2000" dirty="0"/>
              <a:t> </a:t>
            </a:r>
            <a:r>
              <a:rPr lang="el-GR" sz="2000" b="1" dirty="0">
                <a:solidFill>
                  <a:srgbClr val="0070C0"/>
                </a:solidFill>
              </a:rPr>
              <a:t>β </a:t>
            </a:r>
            <a:r>
              <a:rPr lang="cs-CZ" sz="2000" b="1" dirty="0">
                <a:solidFill>
                  <a:srgbClr val="0070C0"/>
                </a:solidFill>
              </a:rPr>
              <a:t>–b…………. p……………… </a:t>
            </a:r>
            <a:r>
              <a:rPr lang="cs-CZ" sz="2000" dirty="0"/>
              <a:t>a dochází k jejich defektům </a:t>
            </a:r>
            <a:r>
              <a:rPr lang="el-GR" sz="2000" dirty="0"/>
              <a:t> </a:t>
            </a:r>
            <a:r>
              <a:rPr lang="cs-CZ" sz="2000" dirty="0"/>
              <a:t>a tím následně i k porušení sekrece insulinu a rozvoji DM.</a:t>
            </a:r>
          </a:p>
          <a:p>
            <a:pPr lvl="0"/>
            <a:r>
              <a:rPr lang="cs-CZ" sz="2000" dirty="0"/>
              <a:t>DM 2. typu může být dlouho nerozpoznán a odhalení nemoci je často náhodné, nebo až na základě projevů komplikací daných DM. Častými projevy jsou únava, špatné hojení ran, rekurentní infekce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0070C0"/>
                </a:solidFill>
              </a:rPr>
              <a:t>n….</a:t>
            </a:r>
            <a:r>
              <a:rPr lang="cs-CZ" sz="2000" b="1" dirty="0" err="1">
                <a:solidFill>
                  <a:srgbClr val="0070C0"/>
                </a:solidFill>
              </a:rPr>
              <a:t>patie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či </a:t>
            </a:r>
            <a:r>
              <a:rPr lang="cs-CZ" sz="2000" b="1" dirty="0">
                <a:solidFill>
                  <a:srgbClr val="0070C0"/>
                </a:solidFill>
              </a:rPr>
              <a:t>r…..</a:t>
            </a:r>
            <a:r>
              <a:rPr lang="cs-CZ" sz="2000" b="1" dirty="0" err="1">
                <a:solidFill>
                  <a:srgbClr val="0070C0"/>
                </a:solidFill>
              </a:rPr>
              <a:t>patie</a:t>
            </a:r>
            <a:r>
              <a:rPr lang="cs-CZ" sz="2000" b="1" dirty="0">
                <a:solidFill>
                  <a:srgbClr val="0070C0"/>
                </a:solidFill>
              </a:rPr>
              <a:t>.</a:t>
            </a:r>
          </a:p>
          <a:p>
            <a:endParaRPr lang="cs-CZ" sz="2000" dirty="0"/>
          </a:p>
        </p:txBody>
      </p:sp>
      <p:pic>
        <p:nvPicPr>
          <p:cNvPr id="1026" name="Picture 2" descr="O cukrov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67" y="1715959"/>
            <a:ext cx="2506580" cy="49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446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Další typy diabetu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Gestační 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cs-CZ" dirty="0"/>
          </a:p>
          <a:p>
            <a:r>
              <a:rPr lang="cs-CZ" dirty="0"/>
              <a:t>kolem 20. týdne těhotenství </a:t>
            </a:r>
          </a:p>
          <a:p>
            <a:r>
              <a:rPr lang="cs-CZ" dirty="0"/>
              <a:t>příčinou může být </a:t>
            </a:r>
          </a:p>
          <a:p>
            <a:pPr lvl="1"/>
            <a:r>
              <a:rPr lang="cs-CZ" dirty="0"/>
              <a:t>genetická predispozice, </a:t>
            </a:r>
          </a:p>
          <a:p>
            <a:pPr lvl="1"/>
            <a:r>
              <a:rPr lang="cs-CZ" dirty="0"/>
              <a:t>nadměrné přibývání na váze či </a:t>
            </a:r>
          </a:p>
          <a:p>
            <a:pPr lvl="1"/>
            <a:r>
              <a:rPr lang="cs-CZ" dirty="0"/>
              <a:t>zvýšené hladiny hormonů jako např. </a:t>
            </a:r>
            <a:r>
              <a:rPr lang="cs-CZ" dirty="0" err="1"/>
              <a:t>kortisolu</a:t>
            </a:r>
            <a:r>
              <a:rPr lang="cs-CZ" dirty="0"/>
              <a:t>. </a:t>
            </a:r>
          </a:p>
          <a:p>
            <a:r>
              <a:rPr lang="cs-CZ" dirty="0"/>
              <a:t>u většiny žen se po porodu glykemie upraví, ale asi </a:t>
            </a:r>
          </a:p>
          <a:p>
            <a:r>
              <a:rPr lang="cs-CZ" dirty="0"/>
              <a:t>u 30 % z nich se do 20 let od porodu vyvine DM 2. typu.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5839326" y="2246772"/>
            <a:ext cx="6192253" cy="516605"/>
          </a:xfrm>
        </p:spPr>
        <p:txBody>
          <a:bodyPr>
            <a:normAutofit fontScale="70000" lnSpcReduction="20000"/>
          </a:bodyPr>
          <a:lstStyle/>
          <a:p>
            <a:r>
              <a:rPr lang="cs-CZ" sz="3100" dirty="0"/>
              <a:t>Mezi specifické formy DM řadíme DM způsobené</a:t>
            </a:r>
          </a:p>
          <a:p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6172200" y="2763377"/>
            <a:ext cx="5183188" cy="3684588"/>
          </a:xfrm>
        </p:spPr>
        <p:txBody>
          <a:bodyPr/>
          <a:lstStyle/>
          <a:p>
            <a:pPr lvl="1"/>
            <a:r>
              <a:rPr lang="cs-CZ" dirty="0"/>
              <a:t>genetickými defekty ß-buněk či insulinových receptorů, </a:t>
            </a:r>
          </a:p>
          <a:p>
            <a:pPr lvl="1"/>
            <a:r>
              <a:rPr lang="cs-CZ" dirty="0"/>
              <a:t>endokrinopatiemi, </a:t>
            </a:r>
          </a:p>
          <a:p>
            <a:pPr lvl="1"/>
            <a:r>
              <a:rPr lang="cs-CZ" dirty="0"/>
              <a:t>nemocemi exokrinního pankreatu nebo infekcemi či </a:t>
            </a:r>
          </a:p>
          <a:p>
            <a:pPr lvl="1"/>
            <a:r>
              <a:rPr lang="cs-CZ" dirty="0"/>
              <a:t>indukované drogami nebo léky. (alkohol)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840168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Akutní komplikace DM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Akutní komplikace diabetu jsou komplikace s rychlým nástupem (od minut u hypoglykémie až po hodiny či dny u </a:t>
            </a:r>
            <a:r>
              <a:rPr lang="cs-CZ" dirty="0" err="1"/>
              <a:t>ketoacidózy</a:t>
            </a:r>
            <a:r>
              <a:rPr lang="cs-CZ" dirty="0"/>
              <a:t>), řadíme mezi ně hypoglykémii, </a:t>
            </a:r>
            <a:r>
              <a:rPr lang="cs-CZ" dirty="0" err="1"/>
              <a:t>ketoacidózu</a:t>
            </a:r>
            <a:r>
              <a:rPr lang="cs-CZ" dirty="0"/>
              <a:t> a </a:t>
            </a:r>
            <a:r>
              <a:rPr lang="cs-CZ" dirty="0" err="1"/>
              <a:t>ketoacidotické</a:t>
            </a:r>
            <a:r>
              <a:rPr lang="cs-CZ" dirty="0"/>
              <a:t> </a:t>
            </a:r>
            <a:r>
              <a:rPr lang="cs-CZ" dirty="0" err="1"/>
              <a:t>koma</a:t>
            </a:r>
            <a:r>
              <a:rPr lang="cs-CZ" dirty="0"/>
              <a:t> či </a:t>
            </a:r>
            <a:r>
              <a:rPr lang="cs-CZ" dirty="0" err="1"/>
              <a:t>hypersomální</a:t>
            </a:r>
            <a:r>
              <a:rPr lang="cs-CZ" dirty="0"/>
              <a:t> hyperglykemické </a:t>
            </a:r>
            <a:r>
              <a:rPr lang="cs-CZ" dirty="0" err="1"/>
              <a:t>neketoacidotické</a:t>
            </a:r>
            <a:r>
              <a:rPr lang="cs-CZ" dirty="0"/>
              <a:t> </a:t>
            </a:r>
            <a:r>
              <a:rPr lang="cs-CZ" dirty="0" err="1"/>
              <a:t>koma</a:t>
            </a:r>
            <a:r>
              <a:rPr lang="cs-CZ" dirty="0"/>
              <a:t>.</a:t>
            </a:r>
          </a:p>
          <a:p>
            <a:r>
              <a:rPr lang="cs-CZ" b="1" dirty="0"/>
              <a:t>Hypoglykémii</a:t>
            </a:r>
            <a:r>
              <a:rPr lang="cs-CZ" dirty="0"/>
              <a:t> nevyvolává onemocnění DM, ale jeho </a:t>
            </a:r>
            <a:r>
              <a:rPr lang="cs-CZ" b="1" dirty="0"/>
              <a:t>léčba</a:t>
            </a:r>
            <a:r>
              <a:rPr lang="cs-CZ" dirty="0"/>
              <a:t>, častěji se vyskytuje u pacientů léčených insulinem. K jeho vzniku může vést </a:t>
            </a:r>
            <a:r>
              <a:rPr lang="cs-CZ" b="1" dirty="0"/>
              <a:t>nadměrná fyzická aktivita, nadměrná dávka insulinu </a:t>
            </a:r>
            <a:r>
              <a:rPr lang="cs-CZ" dirty="0"/>
              <a:t>nebo </a:t>
            </a:r>
            <a:r>
              <a:rPr lang="cs-CZ" b="1" dirty="0"/>
              <a:t>alkohol</a:t>
            </a:r>
            <a:r>
              <a:rPr lang="cs-CZ" dirty="0"/>
              <a:t>. Příznaky hypoglykémie se různí mezi jednotlivci, ale dojde-li k opakování hypoglykémie u daného jednotlivce, bývají příznaky stejné. </a:t>
            </a:r>
          </a:p>
          <a:p>
            <a:pPr lvl="1"/>
            <a:r>
              <a:rPr lang="cs-CZ" dirty="0"/>
              <a:t>Příznaky: </a:t>
            </a:r>
            <a:r>
              <a:rPr lang="cs-CZ" b="1" dirty="0"/>
              <a:t>bledost, pocení, tachykardie</a:t>
            </a:r>
            <a:r>
              <a:rPr lang="cs-CZ" dirty="0"/>
              <a:t>, palpitace, </a:t>
            </a:r>
            <a:r>
              <a:rPr lang="cs-CZ" b="1" dirty="0"/>
              <a:t>hlad, neklid</a:t>
            </a:r>
            <a:r>
              <a:rPr lang="cs-CZ" dirty="0"/>
              <a:t>, úzkost, </a:t>
            </a:r>
            <a:r>
              <a:rPr lang="cs-CZ" b="1" dirty="0"/>
              <a:t>třes, únava</a:t>
            </a:r>
            <a:r>
              <a:rPr lang="cs-CZ" dirty="0"/>
              <a:t>, podrážděnost, bolest hlavy, nesoustředěnost, zrakové obtíže, závrať, </a:t>
            </a:r>
            <a:r>
              <a:rPr lang="cs-CZ" b="1" dirty="0"/>
              <a:t>zmatenost</a:t>
            </a:r>
            <a:r>
              <a:rPr lang="cs-CZ" dirty="0"/>
              <a:t>, přechodné senzorické a motorické výpadky. Pokud nedojde ke kompenzaci, mohly by postupně nastat </a:t>
            </a:r>
            <a:r>
              <a:rPr lang="cs-CZ" b="1" dirty="0"/>
              <a:t>křeče, kóma a následně smrt</a:t>
            </a:r>
            <a:r>
              <a:rPr lang="cs-CZ" dirty="0"/>
              <a:t>.</a:t>
            </a:r>
          </a:p>
          <a:p>
            <a:r>
              <a:rPr lang="cs-CZ" b="1" dirty="0" err="1"/>
              <a:t>Ketoacidóza</a:t>
            </a:r>
            <a:r>
              <a:rPr lang="cs-CZ" b="1" dirty="0"/>
              <a:t> a </a:t>
            </a:r>
            <a:r>
              <a:rPr lang="cs-CZ" b="1" dirty="0" err="1"/>
              <a:t>ketoacidotické</a:t>
            </a:r>
            <a:r>
              <a:rPr lang="cs-CZ" b="1" dirty="0"/>
              <a:t> kóma </a:t>
            </a:r>
            <a:r>
              <a:rPr lang="cs-CZ" dirty="0"/>
              <a:t>se častěji vyskytují u DM 1. typu. K jejich rozvoji přispívá akutní stres: </a:t>
            </a:r>
            <a:r>
              <a:rPr lang="cs-CZ" b="1" dirty="0"/>
              <a:t>emoční stres, infekce, infarkt myokardu, operace, vynechání insulinu či léky potlačující účinky insulinu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Příznaky: </a:t>
            </a:r>
            <a:r>
              <a:rPr lang="cs-CZ" b="1" dirty="0"/>
              <a:t>nauzea, zvracení, acetonový zápach z úst, sucho v ústech</a:t>
            </a:r>
            <a:r>
              <a:rPr lang="cs-CZ" dirty="0"/>
              <a:t>, </a:t>
            </a:r>
            <a:r>
              <a:rPr lang="cs-CZ" b="1" dirty="0"/>
              <a:t>suchá zarudlá kůže</a:t>
            </a:r>
            <a:r>
              <a:rPr lang="cs-CZ" dirty="0"/>
              <a:t>, </a:t>
            </a:r>
            <a:r>
              <a:rPr lang="cs-CZ" b="1" dirty="0"/>
              <a:t>polyurie, polydipsie</a:t>
            </a:r>
            <a:r>
              <a:rPr lang="cs-CZ" dirty="0"/>
              <a:t>, pokles tělesné váhy, malátnost, letargie, bolest hlavy, bolest břicha, </a:t>
            </a:r>
            <a:r>
              <a:rPr lang="cs-CZ" b="1" dirty="0" err="1"/>
              <a:t>Kussmaulovo</a:t>
            </a:r>
            <a:r>
              <a:rPr lang="cs-CZ" b="1" dirty="0"/>
              <a:t> dýchání (z metabolické acidózy</a:t>
            </a:r>
            <a:r>
              <a:rPr lang="cs-CZ" dirty="0"/>
              <a:t>). </a:t>
            </a:r>
          </a:p>
          <a:p>
            <a:pPr lvl="1"/>
            <a:r>
              <a:rPr lang="cs-CZ" dirty="0"/>
              <a:t>Při laboratorním vyšetření bývá zjištěna hyperglykémie (15-40 </a:t>
            </a:r>
            <a:r>
              <a:rPr lang="cs-CZ" dirty="0" err="1"/>
              <a:t>mmol</a:t>
            </a:r>
            <a:r>
              <a:rPr lang="cs-CZ" dirty="0"/>
              <a:t>/l), pH &lt; 7,35, zvýšené hladiny ketolátek, zvýšený anion gap či hladiny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9530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4. Jaký je rozdíl mezi sérem a plazmou 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Sérum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 krve</a:t>
            </a:r>
            <a:r>
              <a:rPr lang="cs-CZ" dirty="0">
                <a:solidFill>
                  <a:srgbClr val="0070C0"/>
                </a:solidFill>
              </a:rPr>
              <a:t>………………………………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Plazma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Z krve</a:t>
            </a:r>
            <a:r>
              <a:rPr lang="cs-CZ" dirty="0">
                <a:solidFill>
                  <a:srgbClr val="0070C0"/>
                </a:solidFill>
              </a:rPr>
              <a:t>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6264145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59. Doplňte u DM příčiny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Hypoglykémie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Ketoacidózy</a:t>
            </a:r>
            <a:r>
              <a:rPr lang="cs-CZ" dirty="0"/>
              <a:t> a hyperglykémie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7355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59. Doplňte u DM příčiny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Hypoglykémie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léčba, častěji u pacientů léčených insulinem</a:t>
            </a:r>
          </a:p>
          <a:p>
            <a:r>
              <a:rPr lang="cs-CZ" dirty="0"/>
              <a:t>nadměrná fyzická aktivita </a:t>
            </a:r>
          </a:p>
          <a:p>
            <a:r>
              <a:rPr lang="cs-CZ" dirty="0"/>
              <a:t>nadměrná dávka insulinu </a:t>
            </a:r>
          </a:p>
          <a:p>
            <a:r>
              <a:rPr lang="cs-CZ" dirty="0"/>
              <a:t>alkohol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Ketoacidózy</a:t>
            </a:r>
            <a:r>
              <a:rPr lang="cs-CZ" dirty="0"/>
              <a:t> a hyperglykémie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emoční stres</a:t>
            </a:r>
          </a:p>
          <a:p>
            <a:r>
              <a:rPr lang="cs-CZ" dirty="0"/>
              <a:t>infekce</a:t>
            </a:r>
          </a:p>
          <a:p>
            <a:r>
              <a:rPr lang="cs-CZ" dirty="0"/>
              <a:t>infarkt myokardu</a:t>
            </a:r>
          </a:p>
          <a:p>
            <a:r>
              <a:rPr lang="cs-CZ" dirty="0"/>
              <a:t>operace</a:t>
            </a:r>
          </a:p>
          <a:p>
            <a:r>
              <a:rPr lang="cs-CZ" dirty="0"/>
              <a:t>vynechání insulinu </a:t>
            </a:r>
          </a:p>
          <a:p>
            <a:r>
              <a:rPr lang="cs-CZ" dirty="0"/>
              <a:t>léky potlačující účinky insulinu (</a:t>
            </a:r>
            <a:r>
              <a:rPr lang="cs-CZ" dirty="0" err="1"/>
              <a:t>glitazony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91017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60. Doplňte příznaky pro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9469" y="1193071"/>
            <a:ext cx="5157787" cy="823912"/>
          </a:xfrm>
        </p:spPr>
        <p:txBody>
          <a:bodyPr/>
          <a:lstStyle/>
          <a:p>
            <a:r>
              <a:rPr lang="cs-CZ" dirty="0"/>
              <a:t>Hypoglykémii u DM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016984"/>
            <a:ext cx="5157787" cy="47792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r>
              <a:rPr lang="cs-CZ" dirty="0"/>
              <a:t>7.</a:t>
            </a:r>
          </a:p>
          <a:p>
            <a:r>
              <a:rPr lang="cs-CZ" dirty="0"/>
              <a:t>8.</a:t>
            </a:r>
          </a:p>
          <a:p>
            <a:r>
              <a:rPr lang="cs-CZ" dirty="0"/>
              <a:t>9.</a:t>
            </a:r>
          </a:p>
          <a:p>
            <a:r>
              <a:rPr lang="cs-CZ" dirty="0"/>
              <a:t>10.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59513" y="1227954"/>
            <a:ext cx="5183188" cy="823912"/>
          </a:xfrm>
        </p:spPr>
        <p:txBody>
          <a:bodyPr/>
          <a:lstStyle/>
          <a:p>
            <a:r>
              <a:rPr lang="cs-CZ" dirty="0"/>
              <a:t>Hyperglykémii a </a:t>
            </a:r>
            <a:r>
              <a:rPr lang="cs-CZ" dirty="0" err="1"/>
              <a:t>ketoacidózu</a:t>
            </a:r>
            <a:r>
              <a:rPr lang="cs-CZ" dirty="0"/>
              <a:t> u DM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997575" y="2051866"/>
            <a:ext cx="5183188" cy="47443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r>
              <a:rPr lang="cs-CZ" dirty="0"/>
              <a:t>7.</a:t>
            </a:r>
          </a:p>
          <a:p>
            <a:r>
              <a:rPr lang="cs-CZ" dirty="0"/>
              <a:t>8.</a:t>
            </a:r>
          </a:p>
          <a:p>
            <a:r>
              <a:rPr lang="cs-CZ" dirty="0"/>
              <a:t>9.</a:t>
            </a:r>
          </a:p>
          <a:p>
            <a:r>
              <a:rPr lang="cs-CZ" dirty="0"/>
              <a:t>10.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01400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Anion gap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Aniontová mezera</a:t>
            </a:r>
            <a:r>
              <a:rPr lang="cs-CZ" dirty="0"/>
              <a:t> (anglicky "anion gap") je rozdíl mezi pozitivně nabitými kationty (</a:t>
            </a:r>
            <a:r>
              <a:rPr lang="cs-CZ" b="1" dirty="0"/>
              <a:t>Na</a:t>
            </a:r>
            <a:r>
              <a:rPr lang="cs-CZ" b="1" baseline="30000" dirty="0"/>
              <a:t>+</a:t>
            </a:r>
            <a:r>
              <a:rPr lang="cs-CZ" dirty="0"/>
              <a:t> a </a:t>
            </a:r>
            <a:r>
              <a:rPr lang="cs-CZ" b="1" dirty="0"/>
              <a:t>K</a:t>
            </a:r>
            <a:r>
              <a:rPr lang="cs-CZ" b="1" baseline="30000" dirty="0"/>
              <a:t>+</a:t>
            </a:r>
            <a:r>
              <a:rPr lang="cs-CZ" dirty="0"/>
              <a:t>) a negativně nabitými anionty (</a:t>
            </a:r>
            <a:r>
              <a:rPr lang="cs-CZ" b="1" dirty="0"/>
              <a:t>Cl</a:t>
            </a:r>
            <a:r>
              <a:rPr lang="cs-CZ" b="1" baseline="30000" dirty="0"/>
              <a:t>-</a:t>
            </a:r>
            <a:r>
              <a:rPr lang="cs-CZ" dirty="0"/>
              <a:t> a </a:t>
            </a:r>
            <a:r>
              <a:rPr lang="cs-CZ" b="1" dirty="0"/>
              <a:t>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dirty="0"/>
              <a:t>) v krvi. Tento rozdíl se měří v </a:t>
            </a:r>
            <a:r>
              <a:rPr lang="cs-CZ" dirty="0" err="1"/>
              <a:t>milielektrovoltech</a:t>
            </a:r>
            <a:r>
              <a:rPr lang="cs-CZ" dirty="0"/>
              <a:t> (</a:t>
            </a:r>
            <a:r>
              <a:rPr lang="cs-CZ" dirty="0" err="1"/>
              <a:t>mEq</a:t>
            </a:r>
            <a:r>
              <a:rPr lang="cs-CZ" dirty="0"/>
              <a:t>) a vypočítá se pomocí vzorce:</a:t>
            </a:r>
          </a:p>
          <a:p>
            <a:r>
              <a:rPr lang="cs-CZ" dirty="0"/>
              <a:t>Aniontová mezera = </a:t>
            </a:r>
            <a:r>
              <a:rPr lang="cs-CZ" b="1" dirty="0"/>
              <a:t>(Na</a:t>
            </a:r>
            <a:r>
              <a:rPr lang="cs-CZ" b="1" baseline="30000" dirty="0"/>
              <a:t>+</a:t>
            </a:r>
            <a:r>
              <a:rPr lang="cs-CZ" b="1" dirty="0"/>
              <a:t> + K</a:t>
            </a:r>
            <a:r>
              <a:rPr lang="cs-CZ" b="1" baseline="30000" dirty="0"/>
              <a:t>+</a:t>
            </a:r>
            <a:r>
              <a:rPr lang="cs-CZ" b="1" dirty="0"/>
              <a:t>) - (Cl</a:t>
            </a:r>
            <a:r>
              <a:rPr lang="cs-CZ" b="1" baseline="30000" dirty="0"/>
              <a:t>-</a:t>
            </a:r>
            <a:r>
              <a:rPr lang="cs-CZ" b="1" dirty="0"/>
              <a:t> + 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b="1" dirty="0"/>
              <a:t>)</a:t>
            </a:r>
            <a:r>
              <a:rPr lang="cs-CZ" dirty="0"/>
              <a:t>.</a:t>
            </a:r>
          </a:p>
          <a:p>
            <a:r>
              <a:rPr lang="cs-CZ" b="1" dirty="0"/>
              <a:t>Aniontová mezera</a:t>
            </a:r>
            <a:r>
              <a:rPr lang="cs-CZ" dirty="0"/>
              <a:t> se obvykle pohybuje v rozmezí </a:t>
            </a:r>
            <a:r>
              <a:rPr lang="cs-CZ" b="1" dirty="0"/>
              <a:t>10-12 </a:t>
            </a:r>
            <a:r>
              <a:rPr lang="cs-CZ" dirty="0" err="1"/>
              <a:t>mmol</a:t>
            </a:r>
            <a:r>
              <a:rPr lang="cs-CZ" dirty="0"/>
              <a:t>/l, hraničně pak </a:t>
            </a:r>
            <a:r>
              <a:rPr lang="cs-CZ" b="1" dirty="0"/>
              <a:t>16 </a:t>
            </a:r>
            <a:r>
              <a:rPr lang="cs-CZ" dirty="0" err="1"/>
              <a:t>mmol</a:t>
            </a:r>
            <a:r>
              <a:rPr lang="cs-CZ" dirty="0"/>
              <a:t>/l. </a:t>
            </a:r>
          </a:p>
          <a:p>
            <a:pPr lvl="1"/>
            <a:r>
              <a:rPr lang="cs-CZ" dirty="0"/>
              <a:t>Zvýšená</a:t>
            </a:r>
            <a:r>
              <a:rPr lang="cs-CZ" b="1" dirty="0"/>
              <a:t> aniontová mezera </a:t>
            </a:r>
            <a:r>
              <a:rPr lang="cs-CZ" dirty="0"/>
              <a:t>může naznačovat </a:t>
            </a:r>
            <a:r>
              <a:rPr lang="cs-CZ" b="1" dirty="0"/>
              <a:t>metabolickou acidózu</a:t>
            </a:r>
            <a:r>
              <a:rPr lang="cs-CZ" dirty="0"/>
              <a:t>, selhání ledvin nebo přítomnost některých léků nebo látek v těle. </a:t>
            </a:r>
          </a:p>
          <a:p>
            <a:pPr lvl="1"/>
            <a:r>
              <a:rPr lang="cs-CZ" dirty="0"/>
              <a:t>Snížená </a:t>
            </a:r>
            <a:r>
              <a:rPr lang="cs-CZ" b="1" dirty="0"/>
              <a:t>aniontová mezera </a:t>
            </a:r>
            <a:r>
              <a:rPr lang="cs-CZ" dirty="0"/>
              <a:t>může být způsobena </a:t>
            </a:r>
            <a:r>
              <a:rPr lang="cs-CZ" b="1" dirty="0"/>
              <a:t>alkalózou</a:t>
            </a:r>
            <a:r>
              <a:rPr lang="cs-CZ" dirty="0"/>
              <a:t>, </a:t>
            </a:r>
            <a:r>
              <a:rPr lang="cs-CZ" dirty="0" err="1"/>
              <a:t>hypochlorémií</a:t>
            </a:r>
            <a:r>
              <a:rPr lang="cs-CZ" dirty="0"/>
              <a:t> nebo </a:t>
            </a:r>
            <a:r>
              <a:rPr lang="cs-CZ" dirty="0" err="1"/>
              <a:t>hyperkalcémií</a:t>
            </a:r>
            <a:r>
              <a:rPr lang="cs-CZ" dirty="0"/>
              <a:t>.</a:t>
            </a:r>
          </a:p>
          <a:p>
            <a:r>
              <a:rPr lang="cs-CZ" u="sng" dirty="0">
                <a:hlinkClick r:id="rId2"/>
              </a:rPr>
              <a:t>https://www.wikiskripta.eu/w/Aniontov%C3%A1_mezera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12674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61. Anion gap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A……..  m.....</a:t>
            </a:r>
            <a:r>
              <a:rPr lang="cs-CZ" dirty="0"/>
              <a:t> (anglicky "anion gap") je rozdíl mezi pozitivně nabitými kationty (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dirty="0"/>
              <a:t> a </a:t>
            </a:r>
            <a:r>
              <a:rPr lang="cs-CZ" dirty="0">
                <a:solidFill>
                  <a:srgbClr val="0070C0"/>
                </a:solidFill>
              </a:rPr>
              <a:t>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dirty="0"/>
              <a:t>) a negativně nabitými anionty (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dirty="0"/>
              <a:t> a </a:t>
            </a:r>
            <a:r>
              <a:rPr lang="cs-CZ" dirty="0">
                <a:solidFill>
                  <a:srgbClr val="0070C0"/>
                </a:solidFill>
              </a:rPr>
              <a:t>….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dirty="0"/>
              <a:t>) v krvi. Tento rozdíl se měří v </a:t>
            </a:r>
            <a:r>
              <a:rPr lang="cs-CZ" dirty="0" err="1"/>
              <a:t>milielektrovoltech</a:t>
            </a:r>
            <a:r>
              <a:rPr lang="cs-CZ" dirty="0"/>
              <a:t> (</a:t>
            </a:r>
            <a:r>
              <a:rPr lang="cs-CZ" dirty="0" err="1"/>
              <a:t>mEq</a:t>
            </a:r>
            <a:r>
              <a:rPr lang="cs-CZ" dirty="0"/>
              <a:t>) a vypočítá se pomocí vzorce:</a:t>
            </a:r>
          </a:p>
          <a:p>
            <a:r>
              <a:rPr lang="cs-CZ" dirty="0"/>
              <a:t>Aniontová mezera = </a:t>
            </a:r>
            <a:r>
              <a:rPr lang="cs-CZ" b="1" dirty="0">
                <a:solidFill>
                  <a:srgbClr val="0070C0"/>
                </a:solidFill>
              </a:rPr>
              <a:t>(..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b="1" dirty="0">
                <a:solidFill>
                  <a:srgbClr val="0070C0"/>
                </a:solidFill>
              </a:rPr>
              <a:t> + .</a:t>
            </a:r>
            <a:r>
              <a:rPr lang="cs-CZ" b="1" baseline="30000" dirty="0">
                <a:solidFill>
                  <a:srgbClr val="0070C0"/>
                </a:solidFill>
              </a:rPr>
              <a:t>+</a:t>
            </a:r>
            <a:r>
              <a:rPr lang="cs-CZ" b="1" dirty="0">
                <a:solidFill>
                  <a:srgbClr val="0070C0"/>
                </a:solidFill>
              </a:rPr>
              <a:t>)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-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(..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b="1" dirty="0">
                <a:solidFill>
                  <a:srgbClr val="0070C0"/>
                </a:solidFill>
              </a:rPr>
              <a:t> + ….</a:t>
            </a:r>
            <a:r>
              <a:rPr lang="cs-CZ" b="1" baseline="30000" dirty="0">
                <a:solidFill>
                  <a:srgbClr val="0070C0"/>
                </a:solidFill>
              </a:rPr>
              <a:t>-</a:t>
            </a:r>
            <a:r>
              <a:rPr lang="cs-CZ" b="1" dirty="0">
                <a:solidFill>
                  <a:srgbClr val="0070C0"/>
                </a:solidFill>
              </a:rPr>
              <a:t>)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  <a:p>
            <a:r>
              <a:rPr lang="cs-CZ" b="1" dirty="0">
                <a:solidFill>
                  <a:srgbClr val="0070C0"/>
                </a:solidFill>
              </a:rPr>
              <a:t>A……..  m..... </a:t>
            </a:r>
            <a:r>
              <a:rPr lang="cs-CZ" dirty="0"/>
              <a:t> se obvykle pohybuje v rozmezí </a:t>
            </a:r>
            <a:r>
              <a:rPr lang="cs-CZ" dirty="0">
                <a:solidFill>
                  <a:srgbClr val="0070C0"/>
                </a:solidFill>
              </a:rPr>
              <a:t>..-..</a:t>
            </a:r>
            <a:r>
              <a:rPr lang="cs-CZ" b="1" dirty="0"/>
              <a:t> </a:t>
            </a:r>
            <a:r>
              <a:rPr lang="cs-CZ" dirty="0" err="1"/>
              <a:t>mmol</a:t>
            </a:r>
            <a:r>
              <a:rPr lang="cs-CZ" dirty="0"/>
              <a:t>/l, hraničně pak 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dirty="0"/>
              <a:t> </a:t>
            </a:r>
            <a:r>
              <a:rPr lang="cs-CZ" dirty="0" err="1"/>
              <a:t>mmol</a:t>
            </a:r>
            <a:r>
              <a:rPr lang="cs-CZ" dirty="0"/>
              <a:t>/l. </a:t>
            </a:r>
          </a:p>
          <a:p>
            <a:pPr lvl="1"/>
            <a:r>
              <a:rPr lang="cs-CZ" dirty="0"/>
              <a:t>Zvýšená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a……..  m..... </a:t>
            </a:r>
            <a:r>
              <a:rPr lang="cs-CZ" dirty="0"/>
              <a:t>může naznačovat </a:t>
            </a:r>
            <a:r>
              <a:rPr lang="cs-CZ" b="1" dirty="0">
                <a:solidFill>
                  <a:srgbClr val="0070C0"/>
                </a:solidFill>
              </a:rPr>
              <a:t>m……….. …….</a:t>
            </a:r>
            <a:r>
              <a:rPr lang="cs-CZ" dirty="0"/>
              <a:t>, selhání ledvin nebo přítomnost některých léků nebo látek v těle. </a:t>
            </a:r>
          </a:p>
          <a:p>
            <a:pPr lvl="1"/>
            <a:r>
              <a:rPr lang="cs-CZ" dirty="0"/>
              <a:t>Snížená </a:t>
            </a:r>
            <a:r>
              <a:rPr lang="cs-CZ" b="1" dirty="0">
                <a:solidFill>
                  <a:srgbClr val="0070C0"/>
                </a:solidFill>
              </a:rPr>
              <a:t>a……..  m..... </a:t>
            </a:r>
            <a:r>
              <a:rPr lang="cs-CZ" dirty="0"/>
              <a:t>může být způsobena </a:t>
            </a:r>
            <a:r>
              <a:rPr lang="cs-CZ" b="1" dirty="0">
                <a:solidFill>
                  <a:srgbClr val="0070C0"/>
                </a:solidFill>
              </a:rPr>
              <a:t>a……..</a:t>
            </a:r>
            <a:r>
              <a:rPr lang="cs-CZ" dirty="0"/>
              <a:t>, </a:t>
            </a:r>
            <a:r>
              <a:rPr lang="cs-CZ" dirty="0" err="1"/>
              <a:t>hypochlorémií</a:t>
            </a:r>
            <a:r>
              <a:rPr lang="cs-CZ" dirty="0"/>
              <a:t> nebo </a:t>
            </a:r>
            <a:r>
              <a:rPr lang="cs-CZ" dirty="0" err="1"/>
              <a:t>hyperkalcémií</a:t>
            </a:r>
            <a:r>
              <a:rPr lang="cs-CZ" dirty="0"/>
              <a:t>.</a:t>
            </a:r>
          </a:p>
          <a:p>
            <a:r>
              <a:rPr lang="cs-CZ" u="sng" dirty="0">
                <a:hlinkClick r:id="rId2"/>
              </a:rPr>
              <a:t>https://www.wikiskripta.eu/w/Aniontov%C3%A1_mezera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2357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62. Anion gap je rozdíl mezi pozitivně a negativně nabitými ionty v krvi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zvýšená je u…………………………………</a:t>
            </a:r>
          </a:p>
          <a:p>
            <a:r>
              <a:rPr lang="cs-CZ" dirty="0"/>
              <a:t>snížená je u………………………………….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0805018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7862" y="365125"/>
            <a:ext cx="11592910" cy="1325563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Hyperosmální</a:t>
            </a:r>
            <a:r>
              <a:rPr lang="cs-CZ" b="1" dirty="0">
                <a:solidFill>
                  <a:srgbClr val="FF0000"/>
                </a:solidFill>
              </a:rPr>
              <a:t> hyperglykemické </a:t>
            </a:r>
            <a:r>
              <a:rPr lang="cs-CZ" b="1" dirty="0" err="1">
                <a:solidFill>
                  <a:srgbClr val="FF0000"/>
                </a:solidFill>
              </a:rPr>
              <a:t>neketoacidotické</a:t>
            </a:r>
            <a:r>
              <a:rPr lang="cs-CZ" b="1" dirty="0">
                <a:solidFill>
                  <a:srgbClr val="FF0000"/>
                </a:solidFill>
              </a:rPr>
              <a:t> kóma</a:t>
            </a:r>
            <a:r>
              <a:rPr lang="cs-CZ" dirty="0">
                <a:solidFill>
                  <a:srgbClr val="FF0000"/>
                </a:solidFill>
              </a:rPr>
              <a:t> je </a:t>
            </a:r>
            <a:r>
              <a:rPr lang="cs-CZ" b="1" dirty="0">
                <a:solidFill>
                  <a:srgbClr val="FF0000"/>
                </a:solidFill>
              </a:rPr>
              <a:t>častější u DM 2. typu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032" y="1825624"/>
            <a:ext cx="12171406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u starších osob a </a:t>
            </a:r>
          </a:p>
          <a:p>
            <a:r>
              <a:rPr lang="cs-CZ" dirty="0"/>
              <a:t>osob s                    insuficiencí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 rozvoji přispívá akutní stres: emoční stres, infekce,                                   , operace </a:t>
            </a:r>
          </a:p>
          <a:p>
            <a:r>
              <a:rPr lang="cs-CZ" dirty="0"/>
              <a:t>vysoká konzumace                       , </a:t>
            </a:r>
          </a:p>
          <a:p>
            <a:endParaRPr lang="cs-CZ" dirty="0"/>
          </a:p>
          <a:p>
            <a:r>
              <a:rPr lang="cs-CZ" dirty="0"/>
              <a:t>vynechání insulinu  </a:t>
            </a:r>
          </a:p>
          <a:p>
            <a:r>
              <a:rPr lang="cs-CZ" dirty="0"/>
              <a:t>léky potlačující účinky insulinu a </a:t>
            </a:r>
            <a:r>
              <a:rPr lang="cs-CZ" dirty="0" err="1"/>
              <a:t>manitol</a:t>
            </a:r>
            <a:r>
              <a:rPr lang="cs-CZ" dirty="0"/>
              <a:t> </a:t>
            </a:r>
          </a:p>
          <a:p>
            <a:r>
              <a:rPr lang="cs-CZ" dirty="0"/>
              <a:t>Laboratorně: </a:t>
            </a:r>
          </a:p>
          <a:p>
            <a:pPr lvl="1"/>
            <a:r>
              <a:rPr lang="cs-CZ" dirty="0"/>
              <a:t>↑osmolarita séra (310mOsm/l) </a:t>
            </a:r>
          </a:p>
          <a:p>
            <a:pPr lvl="1"/>
            <a:r>
              <a:rPr lang="cs-CZ" dirty="0"/>
              <a:t>hyperglykémie (30-270 </a:t>
            </a:r>
            <a:r>
              <a:rPr lang="cs-CZ" dirty="0" err="1"/>
              <a:t>mmol</a:t>
            </a:r>
            <a:r>
              <a:rPr lang="cs-CZ" dirty="0"/>
              <a:t>/l), </a:t>
            </a:r>
          </a:p>
          <a:p>
            <a:pPr lvl="1"/>
            <a:r>
              <a:rPr lang="cs-CZ" dirty="0"/>
              <a:t>↑ urea </a:t>
            </a:r>
          </a:p>
          <a:p>
            <a:pPr lvl="1"/>
            <a:r>
              <a:rPr lang="cs-CZ" dirty="0"/>
              <a:t>↑ kreatinin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930" y="2122680"/>
            <a:ext cx="1037723" cy="10058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23" y="2484436"/>
            <a:ext cx="2466975" cy="18573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651" y="3321678"/>
            <a:ext cx="1940132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635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Jaké jsou buněčné a orgánové projevy chronických komplikací DM ?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2086896" cy="503237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 rozvoji chronických komplikací DM dochází vlivem dlouhodobé </a:t>
            </a:r>
            <a:r>
              <a:rPr lang="cs-CZ" b="1" dirty="0"/>
              <a:t>hyperglykémie</a:t>
            </a:r>
            <a:r>
              <a:rPr lang="cs-CZ" dirty="0"/>
              <a:t>.</a:t>
            </a:r>
          </a:p>
          <a:p>
            <a:r>
              <a:rPr lang="cs-CZ" dirty="0"/>
              <a:t>má za následek ireverzibilní </a:t>
            </a:r>
            <a:r>
              <a:rPr lang="cs-CZ" dirty="0" err="1"/>
              <a:t>glykosylaci</a:t>
            </a:r>
            <a:r>
              <a:rPr lang="cs-CZ" dirty="0"/>
              <a:t> proteinů, tj. navázání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/>
              <a:t>glukózy</a:t>
            </a:r>
            <a:r>
              <a:rPr lang="cs-CZ" dirty="0"/>
              <a:t> na aminoskupiny </a:t>
            </a:r>
            <a:r>
              <a:rPr lang="cs-CZ" b="1" dirty="0"/>
              <a:t>proteinů</a:t>
            </a:r>
            <a:r>
              <a:rPr lang="cs-CZ" dirty="0"/>
              <a:t> při které vznikají tzv. </a:t>
            </a:r>
            <a:r>
              <a:rPr lang="cs-CZ" dirty="0" err="1"/>
              <a:t>AGEs</a:t>
            </a:r>
            <a:r>
              <a:rPr lang="cs-CZ" dirty="0"/>
              <a:t> (konečné produkty pokročilé </a:t>
            </a:r>
            <a:r>
              <a:rPr lang="cs-CZ" dirty="0" err="1"/>
              <a:t>glykosylace</a:t>
            </a:r>
            <a:r>
              <a:rPr lang="cs-CZ" dirty="0"/>
              <a:t>). </a:t>
            </a:r>
          </a:p>
          <a:p>
            <a:r>
              <a:rPr lang="cs-CZ" dirty="0" err="1"/>
              <a:t>AGEs</a:t>
            </a:r>
            <a:r>
              <a:rPr lang="cs-CZ" dirty="0"/>
              <a:t> poškozují endotel, stimulují uvolňování zánětlivých mediátorů do krve a proliferaci fibroblastů. Na všech úrovních krevního řečiště dochází k rozvoji </a:t>
            </a:r>
            <a:r>
              <a:rPr lang="cs-CZ" b="1" dirty="0" err="1"/>
              <a:t>angiopatie</a:t>
            </a:r>
            <a:r>
              <a:rPr lang="cs-CZ" dirty="0"/>
              <a:t>. S rozvojem </a:t>
            </a:r>
            <a:r>
              <a:rPr lang="cs-CZ" dirty="0" err="1"/>
              <a:t>angiopatie</a:t>
            </a:r>
            <a:r>
              <a:rPr lang="cs-CZ" dirty="0"/>
              <a:t> jsou spojeny komplikace DM:</a:t>
            </a:r>
          </a:p>
          <a:p>
            <a:r>
              <a:rPr lang="cs-CZ" dirty="0"/>
              <a:t> diabetická</a:t>
            </a:r>
            <a:r>
              <a:rPr lang="cs-CZ" b="1" dirty="0"/>
              <a:t> retinopatie, </a:t>
            </a:r>
            <a:r>
              <a:rPr lang="cs-CZ" dirty="0"/>
              <a:t>diabetická </a:t>
            </a:r>
            <a:r>
              <a:rPr lang="cs-CZ" b="1" dirty="0"/>
              <a:t>nefropatie </a:t>
            </a:r>
            <a:r>
              <a:rPr lang="cs-CZ" dirty="0"/>
              <a:t>či diabetická</a:t>
            </a:r>
            <a:r>
              <a:rPr lang="cs-CZ" b="1" dirty="0"/>
              <a:t> neuropatie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Při nedostatku insulinu a hyperglykémii je glukóza uvnitř buněk redukována na sorbitol a později </a:t>
            </a:r>
            <a:r>
              <a:rPr lang="cs-CZ" dirty="0" err="1"/>
              <a:t>reoxidována</a:t>
            </a:r>
            <a:r>
              <a:rPr lang="cs-CZ" dirty="0"/>
              <a:t> na fruktózu. Hromadění sorbitolu a fruktózy vede k poškození iontových pump, zvýšení intracelulární osmolarity, což může mít za následek poškození oční čočky a vznik </a:t>
            </a:r>
            <a:r>
              <a:rPr lang="cs-CZ" b="1" dirty="0"/>
              <a:t>katarakty</a:t>
            </a:r>
            <a:r>
              <a:rPr lang="cs-CZ" dirty="0"/>
              <a:t>, poškození </a:t>
            </a:r>
            <a:r>
              <a:rPr lang="cs-CZ" dirty="0" err="1"/>
              <a:t>Schwanových</a:t>
            </a:r>
            <a:r>
              <a:rPr lang="cs-CZ" dirty="0"/>
              <a:t> buněk a rozvoj diabetické </a:t>
            </a:r>
            <a:r>
              <a:rPr lang="cs-CZ" b="1" dirty="0"/>
              <a:t>neuropatie</a:t>
            </a:r>
            <a:r>
              <a:rPr lang="cs-CZ" dirty="0"/>
              <a:t> a poškození </a:t>
            </a:r>
            <a:r>
              <a:rPr lang="cs-CZ" dirty="0" err="1"/>
              <a:t>perycytů</a:t>
            </a:r>
            <a:r>
              <a:rPr lang="cs-CZ" dirty="0"/>
              <a:t> kapilár sítnice což vede k rozvoji </a:t>
            </a:r>
            <a:r>
              <a:rPr lang="cs-CZ" dirty="0" err="1"/>
              <a:t>mikroaneurysmat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66367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betická retinopatie - Příznaky, Diagnostika a Léčba - diasamaritan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9" y="200208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abetická retinopatie - příznaky a léč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323" y="230539"/>
            <a:ext cx="5072036" cy="66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774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Diabetická nefropatie</a:t>
            </a:r>
          </a:p>
        </p:txBody>
      </p:sp>
      <p:pic>
        <p:nvPicPr>
          <p:cNvPr id="3076" name="Picture 4" descr="Diabetická nefropatie (diabetické onemocnění ledvin) - co je to - příznaky,  příčiny a léčba | Rehabilitace.inf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06" y="274321"/>
            <a:ext cx="5486400" cy="65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ock vektor „Nefropatie, onemocnění ledvin způsobené Diabetes detailded“  (bez autorských poplatků) 335359253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1493"/>
            <a:ext cx="6298397" cy="507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641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 </a:t>
            </a:r>
            <a:r>
              <a:rPr lang="cs-CZ" dirty="0">
                <a:solidFill>
                  <a:srgbClr val="FF0000"/>
                </a:solidFill>
              </a:rPr>
              <a:t>Jaké protisrážlivé prostředky se používají při odběrech krve?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8490" y="1825624"/>
                <a:ext cx="11265310" cy="5032375"/>
              </a:xfrm>
            </p:spPr>
            <p:txBody>
              <a:bodyPr>
                <a:normAutofit fontScale="40000" lnSpcReduction="20000"/>
              </a:bodyPr>
              <a:lstStyle/>
              <a:p>
                <a:pPr marL="0" indent="0">
                  <a:buNone/>
                </a:pPr>
                <a:r>
                  <a:rPr lang="cs-CZ" b="1" i="1" dirty="0"/>
                  <a:t>Antikoagulační látky</a:t>
                </a:r>
              </a:p>
              <a:p>
                <a:r>
                  <a:rPr lang="cs-CZ" b="1" i="1" dirty="0"/>
                  <a:t>EDTA (zkumavky fialové)</a:t>
                </a: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Kyselina </a:t>
                </a:r>
                <a:r>
                  <a:rPr lang="cs-CZ" dirty="0" err="1"/>
                  <a:t>ethylendiamintetraoctová</a:t>
                </a:r>
                <a:r>
                  <a:rPr lang="cs-CZ" dirty="0"/>
                  <a:t> (</a:t>
                </a:r>
                <a:r>
                  <a:rPr lang="cs-CZ" dirty="0" err="1"/>
                  <a:t>dvojsodná</a:t>
                </a:r>
                <a:r>
                  <a:rPr lang="cs-CZ" dirty="0"/>
                  <a:t> nebo draselná sůl), silné </a:t>
                </a:r>
                <a:r>
                  <a:rPr lang="cs-CZ" dirty="0" err="1"/>
                  <a:t>chelatační</a:t>
                </a:r>
                <a:r>
                  <a:rPr lang="cs-CZ" dirty="0"/>
                  <a:t> (</a:t>
                </a:r>
                <a:r>
                  <a:rPr lang="cs-CZ" dirty="0" err="1"/>
                  <a:t>komplexotvorné</a:t>
                </a:r>
                <a:r>
                  <a:rPr lang="cs-CZ" dirty="0"/>
                  <a:t>) činidlo především pro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dirty="0"/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dirty="0"/>
                  <a:t> ionty. </a:t>
                </a:r>
              </a:p>
              <a:p>
                <a:pPr marL="0" indent="0">
                  <a:buNone/>
                </a:pPr>
                <a:r>
                  <a:rPr lang="cs-CZ" dirty="0"/>
                  <a:t>CAVE: při stanovení analytů, které mohou být tímto ovlivněny (železo, vápník, hořčík, enzymy s kovovými </a:t>
                </a:r>
                <a:r>
                  <a:rPr lang="cs-CZ" dirty="0" err="1"/>
                  <a:t>kofaktory</a:t>
                </a:r>
                <a:r>
                  <a:rPr lang="cs-CZ" dirty="0"/>
                  <a:t>).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Zkumavky s přídavkem EDTA vhodné pro stanovení hematokritu, krevních elementů, glykovaný </a:t>
                </a:r>
                <a:r>
                  <a:rPr lang="cs-CZ" dirty="0" err="1">
                    <a:solidFill>
                      <a:srgbClr val="FF0000"/>
                    </a:solidFill>
                  </a:rPr>
                  <a:t>Hb</a:t>
                </a:r>
                <a:r>
                  <a:rPr lang="cs-CZ" dirty="0">
                    <a:solidFill>
                      <a:srgbClr val="FF0000"/>
                    </a:solidFill>
                  </a:rPr>
                  <a:t>, analýzu DNA.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r>
                  <a:rPr lang="cs-CZ" b="1" i="1" dirty="0"/>
                  <a:t>Heparin (zkumavky zelené, oranžové)</a:t>
                </a: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Heparin je </a:t>
                </a:r>
                <a:r>
                  <a:rPr lang="cs-CZ" dirty="0" err="1"/>
                  <a:t>mukoitinpolysulfát</a:t>
                </a:r>
                <a:r>
                  <a:rPr lang="cs-CZ" dirty="0"/>
                  <a:t> a je používána jeho sodná, draselná, lithná či amonná sůl. Lithná sůl je nejrozšířenější, protože neovlivňuje stanovení sodíku a draslíku. </a:t>
                </a:r>
                <a:r>
                  <a:rPr lang="cs-CZ" b="1" dirty="0"/>
                  <a:t>Inhibuje přeměnu protrombinu na trombin a zabraňuje tak tvorbě fibrinu z fibrinogenu</a:t>
                </a:r>
                <a:r>
                  <a:rPr lang="cs-CZ" dirty="0"/>
                  <a:t>. </a:t>
                </a:r>
              </a:p>
              <a:p>
                <a:pPr marL="0" indent="0">
                  <a:buNone/>
                </a:pPr>
                <a:r>
                  <a:rPr lang="cs-CZ" dirty="0"/>
                  <a:t>Heparin inhibuje aktivitu některých enzymů (např. kyselé </a:t>
                </a:r>
                <a:r>
                  <a:rPr lang="cs-CZ" dirty="0" err="1"/>
                  <a:t>fosfatasy</a:t>
                </a:r>
                <a:r>
                  <a:rPr lang="cs-CZ" dirty="0"/>
                  <a:t>, </a:t>
                </a:r>
                <a:r>
                  <a:rPr lang="cs-CZ" dirty="0" err="1"/>
                  <a:t>laktátdehydrogenasy</a:t>
                </a:r>
                <a:r>
                  <a:rPr lang="cs-CZ" dirty="0"/>
                  <a:t>).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Zkumavky se stěnami potaženými heparinem:  plná krev: vyšetření krevních plynů a ABR; plazma: biochemie</a:t>
                </a:r>
              </a:p>
              <a:p>
                <a:r>
                  <a:rPr lang="cs-CZ" b="1" i="1" dirty="0"/>
                  <a:t>Citrát sodný (citronan sodný, citran) 3,8%, bílé krystalky (zkumavky modré, černé)</a:t>
                </a:r>
              </a:p>
              <a:p>
                <a:pPr marL="0" indent="0">
                  <a:buNone/>
                </a:pPr>
                <a:r>
                  <a:rPr lang="cs-CZ" dirty="0"/>
                  <a:t>Antikoagulační účinek spočívá v </a:t>
                </a:r>
                <a:r>
                  <a:rPr lang="cs-CZ" dirty="0" err="1"/>
                  <a:t>chelatační</a:t>
                </a:r>
                <a:r>
                  <a:rPr lang="cs-CZ" dirty="0"/>
                  <a:t> vazbě kalciových iontů- váže na sebe Ca ionty a tím zabraňuje srážení krve. Jejich přidáním lze tento účinek zrušit. Plazma se odděluje centrifugací. Používá se při vyšetření srážení krve a sedimentaci. Nelze jej používat právě pro stanovení vápníku a některých enzymových aktivit (</a:t>
                </a:r>
                <a:r>
                  <a:rPr lang="cs-CZ" dirty="0" err="1"/>
                  <a:t>aminotransferasy</a:t>
                </a:r>
                <a:r>
                  <a:rPr lang="cs-CZ" dirty="0"/>
                  <a:t>, alkalická </a:t>
                </a:r>
                <a:r>
                  <a:rPr lang="cs-CZ" dirty="0" err="1"/>
                  <a:t>fosfatasa</a:t>
                </a:r>
                <a:r>
                  <a:rPr lang="cs-CZ" dirty="0"/>
                  <a:t>). Pro antioxidační a antimikrobiální účinky se používá v krevních konzervách, jako emulgátor zmrzlin, sýrů a kondenzovaných mlék. V tavených sýrech má funkci tavicí soli ke zlepšení roztírání. Také pro kyselost ovocných nápojů, cukrovinek, želé, zavařenin aj. jako přírodní </a:t>
                </a:r>
                <a:r>
                  <a:rPr lang="cs-CZ" dirty="0" err="1"/>
                  <a:t>konzervant</a:t>
                </a:r>
                <a:r>
                  <a:rPr lang="cs-CZ" dirty="0"/>
                  <a:t>. Zachovává bublinky v perlivých nápojích). Používá se i </a:t>
                </a:r>
                <a:r>
                  <a:rPr lang="cs-CZ" dirty="0" err="1"/>
                  <a:t>i</a:t>
                </a:r>
                <a:r>
                  <a:rPr lang="cs-CZ" dirty="0"/>
                  <a:t> ve vlasové a pleťové kosmetice).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Zkumavky s citrátem: plazma: koagulační faktory, destičkové funkce, zkumavky s černou zátkou pro sedimentaci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 </a:t>
                </a:r>
              </a:p>
              <a:p>
                <a:r>
                  <a:rPr lang="cs-CZ" b="1" i="1" dirty="0"/>
                  <a:t>Oxaláty</a:t>
                </a: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Jako </a:t>
                </a:r>
                <a:r>
                  <a:rPr lang="cs-CZ" dirty="0" err="1"/>
                  <a:t>antikoagulans</a:t>
                </a:r>
                <a:r>
                  <a:rPr lang="cs-CZ" dirty="0"/>
                  <a:t> slouží sodná, draselná, lithná či amonná sůl kyseliny šťavelové, která rovněž tvoří nerozpustné komplexní sloučeniny s kalciovými ionty. Oxaláty většinou způsobují </a:t>
                </a:r>
                <a:r>
                  <a:rPr lang="cs-CZ" b="1" dirty="0"/>
                  <a:t>snížení hematokritu </a:t>
                </a:r>
                <a:r>
                  <a:rPr lang="cs-CZ" dirty="0"/>
                  <a:t>a tím ovlivňují hodnoty většiny analytů v plazmě, dále inhibují i aktivity některých enzymů (kyselé </a:t>
                </a:r>
                <a:r>
                  <a:rPr lang="cs-CZ" dirty="0" err="1"/>
                  <a:t>fosfatasy</a:t>
                </a:r>
                <a:r>
                  <a:rPr lang="cs-CZ" dirty="0"/>
                  <a:t>, amylasy, </a:t>
                </a:r>
                <a:r>
                  <a:rPr lang="cs-CZ" dirty="0" err="1"/>
                  <a:t>laktátdehydrogenasy</a:t>
                </a:r>
                <a:r>
                  <a:rPr lang="cs-CZ" dirty="0"/>
                  <a:t>).</a:t>
                </a:r>
              </a:p>
              <a:p>
                <a:pPr marL="0" indent="0">
                  <a:buNone/>
                </a:pPr>
                <a:r>
                  <a:rPr lang="cs-CZ" dirty="0">
                    <a:solidFill>
                      <a:srgbClr val="FF0000"/>
                    </a:solidFill>
                  </a:rPr>
                  <a:t>Zkumavky s oxalátem: glukóza  a laktát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endParaRPr lang="cs-CZ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490" y="1825624"/>
                <a:ext cx="11265310" cy="5032375"/>
              </a:xfrm>
              <a:blipFill>
                <a:blip r:embed="rId2"/>
                <a:stretch>
                  <a:fillRect t="-9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2473" t="39563" r="22932" b="38416"/>
          <a:stretch/>
        </p:blipFill>
        <p:spPr>
          <a:xfrm>
            <a:off x="9301882" y="2330881"/>
            <a:ext cx="2537951" cy="10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19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Diabetická neuropatie</a:t>
            </a:r>
          </a:p>
        </p:txBody>
      </p:sp>
      <p:pic>
        <p:nvPicPr>
          <p:cNvPr id="4098" name="Picture 2" descr="Syndrom diabetické nohy | zahojime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90688"/>
            <a:ext cx="2644942" cy="47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473" y="1690688"/>
            <a:ext cx="7021412" cy="47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143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421" y="365125"/>
            <a:ext cx="1192647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63. Jaké jsou buněčné a orgánové projevy chronických komplikací DM ?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2086896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 rozvoji chronických komplikací DM dochází vlivem dlouhodobé </a:t>
            </a:r>
            <a:r>
              <a:rPr lang="cs-CZ" b="1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.</a:t>
            </a:r>
          </a:p>
          <a:p>
            <a:r>
              <a:rPr lang="cs-CZ" dirty="0"/>
              <a:t>má za následek ireverzibilní </a:t>
            </a:r>
            <a:r>
              <a:rPr lang="cs-CZ" dirty="0" err="1"/>
              <a:t>glykosylaci</a:t>
            </a:r>
            <a:r>
              <a:rPr lang="cs-CZ" dirty="0"/>
              <a:t> proteinů, tj. navázání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na aminoskupiny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při které vznikají tzv. </a:t>
            </a:r>
            <a:r>
              <a:rPr lang="cs-CZ" dirty="0" err="1"/>
              <a:t>AGEs</a:t>
            </a:r>
            <a:r>
              <a:rPr lang="cs-CZ" dirty="0"/>
              <a:t> (konečné produkty pokročilé </a:t>
            </a:r>
            <a:r>
              <a:rPr lang="cs-CZ" dirty="0" err="1"/>
              <a:t>glykosylace</a:t>
            </a:r>
            <a:r>
              <a:rPr lang="cs-CZ" dirty="0"/>
              <a:t>). </a:t>
            </a:r>
          </a:p>
          <a:p>
            <a:r>
              <a:rPr lang="cs-CZ" dirty="0" err="1"/>
              <a:t>AGEs</a:t>
            </a:r>
            <a:r>
              <a:rPr lang="cs-CZ" dirty="0"/>
              <a:t> poškozují endotel, stimulují uvolňování zánětlivých mediátorů do krve a proliferaci fibroblastů. Na všech úrovních krevního řečiště dochází k rozvoji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S rozvojem </a:t>
            </a:r>
            <a:r>
              <a:rPr lang="cs-CZ" dirty="0" err="1"/>
              <a:t>angiopatie</a:t>
            </a:r>
            <a:r>
              <a:rPr lang="cs-CZ" dirty="0"/>
              <a:t> jsou spojeny komplikace DM:</a:t>
            </a:r>
          </a:p>
          <a:p>
            <a:r>
              <a:rPr lang="cs-CZ" dirty="0"/>
              <a:t> diabetická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b="1" dirty="0"/>
              <a:t>, </a:t>
            </a:r>
            <a:r>
              <a:rPr lang="cs-CZ" dirty="0"/>
              <a:t>diabetická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b="1" dirty="0"/>
              <a:t> </a:t>
            </a:r>
            <a:r>
              <a:rPr lang="cs-CZ" dirty="0"/>
              <a:t>či diabetická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endParaRPr lang="cs-CZ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Při nedostatku insulinu a hyperglykémii je glukóza uvnitř buněk redukována na sorbitol a později </a:t>
            </a:r>
            <a:r>
              <a:rPr lang="cs-CZ" dirty="0" err="1"/>
              <a:t>reoxidována</a:t>
            </a:r>
            <a:r>
              <a:rPr lang="cs-CZ" dirty="0"/>
              <a:t> na fruktózu. Hromadění sorbitolu a fruktózy vede k poškození iontových pump, zvýšení intracelulární osmolarity, což může mít za následek poškození oční čočky a vznik 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poškození </a:t>
            </a:r>
            <a:r>
              <a:rPr lang="cs-CZ" dirty="0" err="1"/>
              <a:t>Schwanových</a:t>
            </a:r>
            <a:r>
              <a:rPr lang="cs-CZ" dirty="0"/>
              <a:t> buněk a rozvoj diabetické </a:t>
            </a:r>
            <a:r>
              <a:rPr lang="cs-CZ" b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 a poškození </a:t>
            </a:r>
            <a:r>
              <a:rPr lang="cs-CZ" dirty="0" err="1"/>
              <a:t>perycytů</a:t>
            </a:r>
            <a:r>
              <a:rPr lang="cs-CZ" dirty="0"/>
              <a:t> kapilár sítnice což vede k rozvoji </a:t>
            </a:r>
            <a:r>
              <a:rPr lang="cs-CZ" dirty="0" err="1"/>
              <a:t>mikroaneurysmat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233805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64. Jaké jsou příčiny buněčných a orgánových projevů chronických komplikací DM ?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2086896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 rozvoji chronických komplikací DM dochází vlivem dlouhodobé </a:t>
            </a: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</a:p>
          <a:p>
            <a:r>
              <a:rPr lang="cs-CZ" dirty="0"/>
              <a:t>má za následek ireverzibilní </a:t>
            </a:r>
            <a:r>
              <a:rPr lang="cs-CZ" dirty="0" err="1"/>
              <a:t>glykosylaci</a:t>
            </a:r>
            <a:r>
              <a:rPr lang="cs-CZ" dirty="0"/>
              <a:t> proteinů, tj. navázání </a:t>
            </a:r>
            <a:r>
              <a:rPr lang="cs-CZ" dirty="0">
                <a:solidFill>
                  <a:srgbClr val="0070C0"/>
                </a:solidFill>
              </a:rPr>
              <a:t>……………………………………….</a:t>
            </a:r>
            <a:r>
              <a:rPr lang="cs-CZ" dirty="0"/>
              <a:t>proteinů při které vznikají tzv. </a:t>
            </a:r>
            <a:r>
              <a:rPr lang="cs-CZ" dirty="0" err="1"/>
              <a:t>AGEs</a:t>
            </a:r>
            <a:r>
              <a:rPr lang="cs-CZ" dirty="0"/>
              <a:t> (konečné produkty pokročilé </a:t>
            </a:r>
            <a:r>
              <a:rPr lang="cs-CZ" dirty="0" err="1"/>
              <a:t>glykosylace</a:t>
            </a:r>
            <a:r>
              <a:rPr lang="cs-CZ" dirty="0"/>
              <a:t>). </a:t>
            </a:r>
          </a:p>
          <a:p>
            <a:r>
              <a:rPr lang="cs-CZ" dirty="0" err="1"/>
              <a:t>AGEs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……………………………………..…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………………………………………..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………………………………………..</a:t>
            </a:r>
          </a:p>
          <a:p>
            <a:r>
              <a:rPr lang="cs-CZ" dirty="0"/>
              <a:t>Na všech úrovních krevního řečiště dochází k rozvoji </a:t>
            </a:r>
            <a:r>
              <a:rPr lang="cs-CZ" dirty="0">
                <a:solidFill>
                  <a:srgbClr val="0070C0"/>
                </a:solidFill>
              </a:rPr>
              <a:t>……………………..</a:t>
            </a:r>
            <a:r>
              <a:rPr lang="cs-CZ" dirty="0"/>
              <a:t> S rozvojem </a:t>
            </a:r>
            <a:r>
              <a:rPr lang="cs-CZ" dirty="0" err="1"/>
              <a:t>angiopatie</a:t>
            </a:r>
            <a:r>
              <a:rPr lang="cs-CZ" dirty="0"/>
              <a:t> jsou spojeny komplikace DM:</a:t>
            </a:r>
          </a:p>
          <a:p>
            <a:r>
              <a:rPr lang="cs-CZ" dirty="0"/>
              <a:t> </a:t>
            </a:r>
            <a:r>
              <a:rPr lang="cs-CZ" b="1" dirty="0"/>
              <a:t>diabetická retinopatie, diabetická nefropatie </a:t>
            </a:r>
            <a:r>
              <a:rPr lang="cs-CZ" dirty="0"/>
              <a:t>či </a:t>
            </a:r>
            <a:r>
              <a:rPr lang="cs-CZ" b="1" dirty="0"/>
              <a:t>diabetická neuropatie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Při nedostatku insulinu a hyperglykémii je glukóza uvnitř buněk redukována na sorbitol a později </a:t>
            </a:r>
            <a:r>
              <a:rPr lang="cs-CZ" dirty="0" err="1"/>
              <a:t>reoxidována</a:t>
            </a:r>
            <a:r>
              <a:rPr lang="cs-CZ" dirty="0"/>
              <a:t> na fruktózu. Hromadění sorbitolu a fruktózy vede k poškození iontových pump, zvýšení intracelulární osmolarity, což může mít za následek poškození oční čočky a vznik </a:t>
            </a:r>
            <a:r>
              <a:rPr lang="cs-CZ" b="1" dirty="0"/>
              <a:t>katarakty</a:t>
            </a:r>
            <a:r>
              <a:rPr lang="cs-CZ" dirty="0"/>
              <a:t>, poškození </a:t>
            </a:r>
            <a:r>
              <a:rPr lang="cs-CZ" dirty="0" err="1"/>
              <a:t>Schwanových</a:t>
            </a:r>
            <a:r>
              <a:rPr lang="cs-CZ" dirty="0"/>
              <a:t> buněk a rozvoj diabetické neuropatie a poškození </a:t>
            </a:r>
            <a:r>
              <a:rPr lang="cs-CZ" dirty="0" err="1"/>
              <a:t>perycytů</a:t>
            </a:r>
            <a:r>
              <a:rPr lang="cs-CZ" dirty="0"/>
              <a:t> kapilár sítnice což vede k rozvoji </a:t>
            </a:r>
            <a:r>
              <a:rPr lang="cs-CZ" b="1" dirty="0" err="1"/>
              <a:t>mikroaneurysmat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37042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64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Vrozené poruchy metabolismu sacharidů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746460"/>
              </p:ext>
            </p:extLst>
          </p:nvPr>
        </p:nvGraphicFramePr>
        <p:xfrm>
          <a:off x="2650733" y="965771"/>
          <a:ext cx="6966654" cy="10791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15">
                  <a:extLst>
                    <a:ext uri="{9D8B030D-6E8A-4147-A177-3AD203B41FA5}">
                      <a16:colId xmlns:a16="http://schemas.microsoft.com/office/drawing/2014/main" val="1511821864"/>
                    </a:ext>
                  </a:extLst>
                </a:gridCol>
                <a:gridCol w="1169601">
                  <a:extLst>
                    <a:ext uri="{9D8B030D-6E8A-4147-A177-3AD203B41FA5}">
                      <a16:colId xmlns:a16="http://schemas.microsoft.com/office/drawing/2014/main" val="747585574"/>
                    </a:ext>
                  </a:extLst>
                </a:gridCol>
                <a:gridCol w="2593569">
                  <a:extLst>
                    <a:ext uri="{9D8B030D-6E8A-4147-A177-3AD203B41FA5}">
                      <a16:colId xmlns:a16="http://schemas.microsoft.com/office/drawing/2014/main" val="4189437989"/>
                    </a:ext>
                  </a:extLst>
                </a:gridCol>
                <a:gridCol w="2593569">
                  <a:extLst>
                    <a:ext uri="{9D8B030D-6E8A-4147-A177-3AD203B41FA5}">
                      <a16:colId xmlns:a16="http://schemas.microsoft.com/office/drawing/2014/main" val="1534572088"/>
                    </a:ext>
                  </a:extLst>
                </a:gridCol>
              </a:tblGrid>
              <a:tr h="127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sacharid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onemocnění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Projevy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Příčina/y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927340371"/>
                  </a:ext>
                </a:extLst>
              </a:tr>
              <a:tr h="58162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Fruktosa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esenciální </a:t>
                      </a:r>
                      <a:r>
                        <a:rPr lang="cs-CZ" sz="1100" dirty="0" err="1">
                          <a:effectLst/>
                        </a:rPr>
                        <a:t>fruktosurie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odbourávání ATP, vzestup hladiny laktátu, </a:t>
                      </a:r>
                      <a:r>
                        <a:rPr lang="cs-CZ" sz="1100" dirty="0" err="1">
                          <a:effectLst/>
                        </a:rPr>
                        <a:t>hyperurikémie</a:t>
                      </a:r>
                      <a:r>
                        <a:rPr lang="cs-CZ" sz="1100" dirty="0">
                          <a:effectLst/>
                        </a:rPr>
                        <a:t>, </a:t>
                      </a:r>
                      <a:r>
                        <a:rPr lang="cs-CZ" sz="1100" dirty="0" err="1">
                          <a:effectLst/>
                        </a:rPr>
                        <a:t>hyperfruktosemie</a:t>
                      </a:r>
                      <a:r>
                        <a:rPr lang="cs-CZ" sz="1100" dirty="0">
                          <a:effectLst/>
                        </a:rPr>
                        <a:t> a </a:t>
                      </a:r>
                      <a:r>
                        <a:rPr lang="cs-CZ" sz="1100" dirty="0" err="1">
                          <a:effectLst/>
                        </a:rPr>
                        <a:t>hyperfruktosurie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deficit fruktokinasy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422120874"/>
                  </a:ext>
                </a:extLst>
              </a:tr>
              <a:tr h="7658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hereditární intolerance </a:t>
                      </a:r>
                      <a:r>
                        <a:rPr lang="cs-CZ" sz="1100" dirty="0" err="1">
                          <a:effectLst/>
                        </a:rPr>
                        <a:t>fruktosy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 požití </a:t>
                      </a:r>
                      <a:r>
                        <a:rPr lang="cs-CZ" sz="1100" dirty="0" err="1">
                          <a:effectLst/>
                        </a:rPr>
                        <a:t>fruktosy</a:t>
                      </a:r>
                      <a:r>
                        <a:rPr lang="cs-CZ" sz="1100" dirty="0">
                          <a:effectLst/>
                        </a:rPr>
                        <a:t> - vzniká těžká hypoglykémie, zvracení, hepatomegalie, </a:t>
                      </a:r>
                      <a:r>
                        <a:rPr lang="cs-CZ" sz="1100" dirty="0" err="1">
                          <a:effectLst/>
                        </a:rPr>
                        <a:t>hepatopatie</a:t>
                      </a:r>
                      <a:r>
                        <a:rPr lang="cs-CZ" sz="1100" dirty="0">
                          <a:effectLst/>
                        </a:rPr>
                        <a:t>, žloutenka, krvácení, až jaterní selhání a smrt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</a:t>
                      </a:r>
                      <a:r>
                        <a:rPr lang="cs-CZ" sz="1100" dirty="0" err="1">
                          <a:effectLst/>
                        </a:rPr>
                        <a:t>fruktoaldolasy</a:t>
                      </a:r>
                      <a:r>
                        <a:rPr lang="cs-CZ" sz="1100" dirty="0">
                          <a:effectLst/>
                        </a:rPr>
                        <a:t> B v játrech, 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edvinách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21392631"/>
                  </a:ext>
                </a:extLst>
              </a:tr>
              <a:tr h="5816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hereditární deficit fruktosa-1, 6 -</a:t>
                      </a:r>
                      <a:r>
                        <a:rPr lang="cs-CZ" sz="1100" dirty="0" err="1">
                          <a:effectLst/>
                        </a:rPr>
                        <a:t>bisfosfatasy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akumulace prekurzorů glukoneogeneze, při hladovění hyperventilace, apnoe, hypoglykémie, laktátové </a:t>
                      </a:r>
                      <a:r>
                        <a:rPr lang="cs-CZ" sz="1100" dirty="0" err="1">
                          <a:effectLst/>
                        </a:rPr>
                        <a:t>acidémie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fruktoso-1, 6-bisfosfatasy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1127959126"/>
                  </a:ext>
                </a:extLst>
              </a:tr>
              <a:tr h="131850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Galaktosa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klasická galaktosémie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 prvních týdnech života: úbytek na váze, zvracení, průjem, letargie a hypotonie, těžká hepatopatie, hepatomegalie, ikterus, sklon ke krvácivosti, sepse, renální tubulární porucha; katarakty;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­ galaktosa, galaktitol, galaktosa-1-fosfát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galaktosa-1-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fosfát </a:t>
                      </a:r>
                      <a:r>
                        <a:rPr lang="cs-CZ" sz="1100" dirty="0" err="1">
                          <a:effectLst/>
                        </a:rPr>
                        <a:t>uridyltransferázy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284359195"/>
                  </a:ext>
                </a:extLst>
              </a:tr>
              <a:tr h="3974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deficit galaktokinasy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obvykle bilaterální katarakty detekovatelné v prvních týdnech života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-autosomálně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4274119999"/>
                  </a:ext>
                </a:extLst>
              </a:tr>
              <a:tr h="7658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deficit uridindifosfát 4-epimerázy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těžká forma: novorozenci: zvracení, neprospívají, hepatopatie připomínající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klasickou galaktosemii; mentální retardace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lehká forma: benigní stav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-autosomálně recesivní onemocnění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196890777"/>
                  </a:ext>
                </a:extLst>
              </a:tr>
              <a:tr h="242381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Glykogen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glykogenosy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I - von Gierkova nemoc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III – Coriho/Forbesova nemoc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IV – Andersenova nemoc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VI a IX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hypoglykemie nalačno, hepatomegalie, porucha růstu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panence podobná tvář, hubené končetiny, malý vzrůst, velké břicho (hepatomegalie), zánětlivé střevní onemocnění;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postižena játra i kosterní svaly: cirhosa, myopatie; abnormální glykogen: limitní dextrin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abnormální glykogen podobný amylopektinu s méně rozvětveními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glukosa-6-fosfatasy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</a:t>
                      </a:r>
                      <a:r>
                        <a:rPr lang="cs-CZ" sz="1100" dirty="0" err="1">
                          <a:effectLst/>
                        </a:rPr>
                        <a:t>amylo</a:t>
                      </a:r>
                      <a:r>
                        <a:rPr lang="cs-CZ" sz="1100" dirty="0">
                          <a:effectLst/>
                        </a:rPr>
                        <a:t> 1→6 </a:t>
                      </a:r>
                      <a:r>
                        <a:rPr lang="cs-CZ" sz="1100" dirty="0" err="1">
                          <a:effectLst/>
                        </a:rPr>
                        <a:t>glukosidasa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„větvícího“ enzymu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jaterní </a:t>
                      </a:r>
                      <a:r>
                        <a:rPr lang="cs-CZ" sz="1100" dirty="0" err="1">
                          <a:effectLst/>
                        </a:rPr>
                        <a:t>fosforylasa</a:t>
                      </a:r>
                      <a:r>
                        <a:rPr lang="cs-CZ" sz="1100" dirty="0">
                          <a:effectLst/>
                        </a:rPr>
                        <a:t> a </a:t>
                      </a:r>
                      <a:r>
                        <a:rPr lang="cs-CZ" sz="1100" dirty="0" err="1">
                          <a:effectLst/>
                        </a:rPr>
                        <a:t>kinasa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129171523"/>
                  </a:ext>
                </a:extLst>
              </a:tr>
              <a:tr h="95006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Svalové glykogenosy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V/Typ VII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X/Typ XI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 XII/XIII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intolerance fyzické zátěže, křeče po svalové námaze, rhabdomyolýza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svalové </a:t>
                      </a:r>
                      <a:r>
                        <a:rPr lang="cs-CZ" sz="1100" dirty="0" err="1">
                          <a:effectLst/>
                        </a:rPr>
                        <a:t>fosforylasy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/</a:t>
                      </a:r>
                      <a:r>
                        <a:rPr lang="cs-CZ" sz="1100" dirty="0" err="1">
                          <a:effectLst/>
                        </a:rPr>
                        <a:t>fosfofruktokinasy</a:t>
                      </a:r>
                      <a:r>
                        <a:rPr lang="cs-CZ" sz="1100" dirty="0">
                          <a:effectLst/>
                        </a:rPr>
                        <a:t>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fosfoglycerátmutasy</a:t>
                      </a:r>
                      <a:r>
                        <a:rPr lang="cs-CZ" sz="1100" dirty="0">
                          <a:effectLst/>
                        </a:rPr>
                        <a:t>/</a:t>
                      </a:r>
                      <a:r>
                        <a:rPr lang="cs-CZ" sz="1100" dirty="0" err="1">
                          <a:effectLst/>
                        </a:rPr>
                        <a:t>laktátdehydrogenasy</a:t>
                      </a:r>
                      <a:r>
                        <a:rPr lang="cs-CZ" sz="1100" dirty="0">
                          <a:effectLst/>
                        </a:rPr>
                        <a:t>/ beta-</a:t>
                      </a:r>
                      <a:r>
                        <a:rPr lang="cs-CZ" sz="1100" dirty="0" err="1">
                          <a:effectLst/>
                        </a:rPr>
                        <a:t>enolasy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625100873"/>
                  </a:ext>
                </a:extLst>
              </a:tr>
              <a:tr h="5816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Generalizovaná glykogenosa (Typ II)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enzymopatie - střádání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abnormálního množství a/nebo forem glykogenu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2263898473"/>
                  </a:ext>
                </a:extLst>
              </a:tr>
              <a:tr h="39740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Glyko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proteiny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poruchy N-glykosylace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porucha tvorby N- glykamů a N-glykanů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1292870505"/>
                  </a:ext>
                </a:extLst>
              </a:tr>
              <a:tr h="13185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poruchy O-glykosylace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Dědičné mnohočetné exostosy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osteochondromy na koncích dlouhých kostí, omezená hybnost kloubů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 autozomálně recesivní onemocnění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(zbylých 5 typů)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 autozomálně dominantní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3818692722"/>
                  </a:ext>
                </a:extLst>
              </a:tr>
              <a:tr h="5816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poruchy glykosylace glykolipidů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hypoalbuminemie</a:t>
                      </a:r>
                      <a:r>
                        <a:rPr lang="cs-CZ" sz="1100" dirty="0">
                          <a:effectLst/>
                        </a:rPr>
                        <a:t>, zvýšené aktivity </a:t>
                      </a:r>
                      <a:r>
                        <a:rPr lang="cs-CZ" sz="1100" dirty="0" err="1">
                          <a:effectLst/>
                        </a:rPr>
                        <a:t>transaminas</a:t>
                      </a:r>
                      <a:r>
                        <a:rPr lang="cs-CZ" sz="1100" dirty="0">
                          <a:effectLst/>
                        </a:rPr>
                        <a:t>, nízký cholesterol a </a:t>
                      </a:r>
                      <a:r>
                        <a:rPr lang="cs-CZ" sz="1100" dirty="0" err="1">
                          <a:effectLst/>
                        </a:rPr>
                        <a:t>triacylglyceroly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GM3 </a:t>
                      </a:r>
                      <a:r>
                        <a:rPr lang="cs-CZ" sz="1100" dirty="0" err="1">
                          <a:effectLst/>
                        </a:rPr>
                        <a:t>synthasy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-autozomálně recesivní onemocnění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08" marR="28208" marT="14104" marB="14104"/>
                </a:tc>
                <a:extLst>
                  <a:ext uri="{0D108BD9-81ED-4DB2-BD59-A6C34878D82A}">
                    <a16:rowId xmlns:a16="http://schemas.microsoft.com/office/drawing/2014/main" val="18864368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6427568" y="30812"/>
            <a:ext cx="268448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A3A3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A3A3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760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Biochemická vyšetření u DM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b="1" dirty="0"/>
              <a:t>glykémie</a:t>
            </a:r>
          </a:p>
          <a:p>
            <a:r>
              <a:rPr lang="cs-CZ" b="1" dirty="0"/>
              <a:t>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b="1" dirty="0"/>
              <a:t>specifických autoprotilátek </a:t>
            </a:r>
            <a:r>
              <a:rPr lang="cs-CZ" dirty="0"/>
              <a:t>v séru 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/>
              <a:t>Glykémie </a:t>
            </a:r>
            <a:r>
              <a:rPr lang="cs-CZ" dirty="0"/>
              <a:t>a </a:t>
            </a:r>
            <a:r>
              <a:rPr lang="cs-CZ" b="1" dirty="0"/>
              <a:t>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  <a:r>
              <a:rPr lang="cs-CZ" dirty="0"/>
              <a:t>(vzniká neenzymovou reakcí mezi </a:t>
            </a:r>
            <a:r>
              <a:rPr lang="cs-CZ" dirty="0">
                <a:hlinkClick r:id="rId2" tooltip="Hemoglobin"/>
              </a:rPr>
              <a:t>hemoglobinem</a:t>
            </a:r>
            <a:r>
              <a:rPr lang="cs-CZ" dirty="0"/>
              <a:t> a </a:t>
            </a:r>
            <a:r>
              <a:rPr lang="cs-CZ" dirty="0">
                <a:hlinkClick r:id="rId3" tooltip="Glukóza"/>
              </a:rPr>
              <a:t>glukózou</a:t>
            </a:r>
            <a:r>
              <a:rPr lang="cs-CZ" dirty="0"/>
              <a:t> v krvi. Jeho tvorba je ireverzibilní. odráží koncentraci glukózy v krvi po celou dobu existence </a:t>
            </a:r>
            <a:r>
              <a:rPr lang="cs-CZ" dirty="0">
                <a:hlinkClick r:id="rId4" tooltip="Erytrocyt"/>
              </a:rPr>
              <a:t>erytrocytu</a:t>
            </a:r>
            <a:r>
              <a:rPr lang="cs-CZ" dirty="0"/>
              <a:t>, tj. asi </a:t>
            </a:r>
            <a:r>
              <a:rPr lang="cs-CZ" b="1" dirty="0"/>
              <a:t>120 </a:t>
            </a:r>
            <a:r>
              <a:rPr lang="cs-CZ" dirty="0"/>
              <a:t>dní, a využívá se k posouzení úspěšnosti léčby/kompenzace </a:t>
            </a:r>
            <a:r>
              <a:rPr lang="cs-CZ" dirty="0">
                <a:hlinkClick r:id="rId5" tooltip="Diabetes mellitus"/>
              </a:rPr>
              <a:t>diabetu</a:t>
            </a:r>
            <a:r>
              <a:rPr lang="cs-CZ" dirty="0"/>
              <a:t> v období</a:t>
            </a:r>
            <a:r>
              <a:rPr lang="cs-CZ" b="1" dirty="0"/>
              <a:t> 4–8 </a:t>
            </a:r>
            <a:r>
              <a:rPr lang="cs-CZ" dirty="0"/>
              <a:t>týdnů před vyšetřením. </a:t>
            </a:r>
          </a:p>
          <a:p>
            <a:pPr lvl="1"/>
            <a:r>
              <a:rPr lang="cs-CZ" b="1" dirty="0"/>
              <a:t>Lipidové spektrum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 ­TAG, HDL </a:t>
            </a: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b="1" dirty="0"/>
              <a:t>Albuminurie </a:t>
            </a:r>
            <a:r>
              <a:rPr lang="cs-CZ" dirty="0"/>
              <a:t>(</a:t>
            </a:r>
            <a:r>
              <a:rPr lang="cs-CZ" dirty="0" err="1"/>
              <a:t>mikroalbuminurie</a:t>
            </a:r>
            <a:r>
              <a:rPr lang="cs-CZ" dirty="0"/>
              <a:t> a proteinurie) </a:t>
            </a:r>
          </a:p>
          <a:p>
            <a:pPr lvl="2"/>
            <a:r>
              <a:rPr lang="cs-CZ" dirty="0"/>
              <a:t>glykované proteiny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dirty="0"/>
              <a:t>hladiny </a:t>
            </a:r>
            <a:r>
              <a:rPr lang="cs-CZ" b="1" dirty="0"/>
              <a:t>C-peptidu</a:t>
            </a:r>
            <a:r>
              <a:rPr lang="cs-CZ" dirty="0"/>
              <a:t>. (C-peptid je spojovací můstek A </a:t>
            </a:r>
            <a:r>
              <a:rPr lang="cs-CZ" dirty="0" err="1"/>
              <a:t>a</a:t>
            </a:r>
            <a:r>
              <a:rPr lang="cs-CZ" dirty="0"/>
              <a:t> B řetězce inzulinu a je po enzymatickém rozštěpení vylučován v podobě 31 aminokyselinového řetězce do oběhu v ekvimolárním množství s inzulinem.)</a:t>
            </a:r>
          </a:p>
          <a:p>
            <a:pPr lvl="2"/>
            <a:r>
              <a:rPr lang="cs-CZ" b="1" dirty="0" err="1"/>
              <a:t>insulinémie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015812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65. Jak se nazývá …….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spojovací můstek A </a:t>
            </a:r>
            <a:r>
              <a:rPr lang="cs-CZ" dirty="0" err="1"/>
              <a:t>a</a:t>
            </a:r>
            <a:r>
              <a:rPr lang="cs-CZ" dirty="0"/>
              <a:t> B řetězce inzulinu a je po enzymatickém rozštěpení vylučován v podobě 31 aminokyselinového řetězce do oběhu v ekvimolárním (stejném) množství s inzulinem.</a:t>
            </a:r>
          </a:p>
          <a:p>
            <a:r>
              <a:rPr lang="cs-CZ" dirty="0"/>
              <a:t>je důkazem přítomnosti inzulínu</a:t>
            </a:r>
          </a:p>
        </p:txBody>
      </p:sp>
    </p:spTree>
    <p:extLst>
      <p:ext uri="{BB962C8B-B14F-4D97-AF65-F5344CB8AC3E}">
        <p14:creationId xmlns:p14="http://schemas.microsoft.com/office/powerpoint/2010/main" val="380056503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65. Jak se nazývá …….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>
                <a:solidFill>
                  <a:srgbClr val="0070C0"/>
                </a:solidFill>
              </a:rPr>
              <a:t>C - peptid</a:t>
            </a:r>
          </a:p>
        </p:txBody>
      </p:sp>
    </p:spTree>
    <p:extLst>
      <p:ext uri="{BB962C8B-B14F-4D97-AF65-F5344CB8AC3E}">
        <p14:creationId xmlns:p14="http://schemas.microsoft.com/office/powerpoint/2010/main" val="155983313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66. Biochemická vyšetření u DM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………………………………..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……………………………….. 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v séru 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>
                <a:solidFill>
                  <a:srgbClr val="0070C0"/>
                </a:solidFill>
              </a:rPr>
              <a:t>……………………….</a:t>
            </a:r>
            <a:r>
              <a:rPr lang="cs-CZ" dirty="0"/>
              <a:t>(vzniká neenzymovou reakcí mezi </a:t>
            </a:r>
            <a:r>
              <a:rPr lang="cs-CZ" dirty="0">
                <a:hlinkClick r:id="rId2" tooltip="Hemoglobin"/>
              </a:rPr>
              <a:t>hemoglobinem</a:t>
            </a:r>
            <a:r>
              <a:rPr lang="cs-CZ" dirty="0"/>
              <a:t> a </a:t>
            </a:r>
            <a:r>
              <a:rPr lang="cs-CZ" dirty="0">
                <a:hlinkClick r:id="rId3" tooltip="Glukóza"/>
              </a:rPr>
              <a:t>glukózou</a:t>
            </a:r>
            <a:r>
              <a:rPr lang="cs-CZ" dirty="0"/>
              <a:t> v krvi. Jeho tvorba je ireverzibilní. odráží koncentraci glukózy v krvi po celou dobu existence </a:t>
            </a:r>
            <a:r>
              <a:rPr lang="cs-CZ" dirty="0">
                <a:hlinkClick r:id="rId4" tooltip="Erytrocyt"/>
              </a:rPr>
              <a:t>erytrocytu</a:t>
            </a:r>
            <a:r>
              <a:rPr lang="cs-CZ" dirty="0"/>
              <a:t>, tj. asi 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dní, a využívá se k posouzení úspěšnosti léčby/kompenzace </a:t>
            </a:r>
            <a:r>
              <a:rPr lang="cs-CZ" dirty="0">
                <a:hlinkClick r:id="rId5" tooltip="Diabetes mellitus"/>
              </a:rPr>
              <a:t>diabetu</a:t>
            </a:r>
            <a:r>
              <a:rPr lang="cs-CZ" dirty="0"/>
              <a:t> v období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…………..</a:t>
            </a:r>
            <a:r>
              <a:rPr lang="cs-CZ" dirty="0"/>
              <a:t>týdnů před vyšetřením.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…………………….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 ­TAG, HDL </a:t>
            </a: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………………………….</a:t>
            </a:r>
            <a:r>
              <a:rPr lang="cs-CZ" b="1" dirty="0"/>
              <a:t> </a:t>
            </a:r>
            <a:r>
              <a:rPr lang="cs-CZ" dirty="0"/>
              <a:t>(</a:t>
            </a:r>
            <a:r>
              <a:rPr lang="cs-CZ" dirty="0" err="1"/>
              <a:t>mikroalbuminurie</a:t>
            </a:r>
            <a:r>
              <a:rPr lang="cs-CZ" dirty="0"/>
              <a:t> a proteinurie) </a:t>
            </a:r>
          </a:p>
          <a:p>
            <a:pPr lvl="2"/>
            <a:r>
              <a:rPr lang="cs-CZ" dirty="0"/>
              <a:t>glykované proteiny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dirty="0"/>
              <a:t>hladiny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 (C-peptid je spojovací můstek A </a:t>
            </a:r>
            <a:r>
              <a:rPr lang="cs-CZ" dirty="0" err="1"/>
              <a:t>a</a:t>
            </a:r>
            <a:r>
              <a:rPr lang="cs-CZ" dirty="0"/>
              <a:t> B řetězce inzulinu a je po enzymatickém rozštěpení vylučován v podobě 31 aminokyselinového řetězce do oběhu v ekvimolárním množství s inzulinem.)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6150149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5495" y="103845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Stanovení glukózy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429408"/>
            <a:ext cx="12286593" cy="542859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nalačno </a:t>
            </a:r>
            <a:r>
              <a:rPr lang="cs-CZ" dirty="0"/>
              <a:t>a</a:t>
            </a:r>
            <a:r>
              <a:rPr lang="cs-CZ" b="1" dirty="0"/>
              <a:t> </a:t>
            </a:r>
            <a:r>
              <a:rPr lang="cs-CZ" b="1" dirty="0" err="1"/>
              <a:t>postprandiálně</a:t>
            </a:r>
            <a:r>
              <a:rPr lang="cs-CZ" dirty="0"/>
              <a:t> (2 hodiny)</a:t>
            </a:r>
          </a:p>
          <a:p>
            <a:r>
              <a:rPr lang="cs-CZ" dirty="0"/>
              <a:t>podle WHO by se glykémie měla stanovovat pouze v</a:t>
            </a:r>
            <a:r>
              <a:rPr lang="cs-CZ" b="1" dirty="0"/>
              <a:t> plazmě </a:t>
            </a:r>
            <a:r>
              <a:rPr lang="cs-CZ" dirty="0"/>
              <a:t>a nikoliv v plné krvi. </a:t>
            </a:r>
          </a:p>
          <a:p>
            <a:r>
              <a:rPr lang="cs-CZ" dirty="0"/>
              <a:t>v plazmě je glykémie přibližně o </a:t>
            </a:r>
            <a:r>
              <a:rPr lang="cs-CZ" b="1" dirty="0"/>
              <a:t>15 </a:t>
            </a:r>
            <a:r>
              <a:rPr lang="cs-CZ" dirty="0"/>
              <a:t>%</a:t>
            </a:r>
            <a:r>
              <a:rPr lang="cs-CZ" b="1" dirty="0"/>
              <a:t> </a:t>
            </a:r>
            <a:r>
              <a:rPr lang="cs-CZ" dirty="0"/>
              <a:t>vyšší než v plné krvi. </a:t>
            </a:r>
          </a:p>
          <a:p>
            <a:r>
              <a:rPr lang="cs-CZ" dirty="0"/>
              <a:t>důležitým faktorem ovlivňujícím správnost je okamžitá separace plazmy od </a:t>
            </a:r>
            <a:r>
              <a:rPr lang="cs-CZ" dirty="0" err="1"/>
              <a:t>ery</a:t>
            </a:r>
            <a:r>
              <a:rPr lang="cs-CZ" dirty="0"/>
              <a:t>. Pomoci může odebírání vzorků do zkumavek obsahujících inhibitory glykolýzy (</a:t>
            </a:r>
            <a:r>
              <a:rPr lang="cs-CZ" dirty="0" err="1"/>
              <a:t>NaF</a:t>
            </a:r>
            <a:r>
              <a:rPr lang="cs-CZ" dirty="0"/>
              <a:t>) a okamžité umístění zkumavek se vzorkem do ledové tříště. Doporučuje se provést separaci plazmy do </a:t>
            </a:r>
            <a:r>
              <a:rPr lang="cs-CZ" b="1" dirty="0"/>
              <a:t>30</a:t>
            </a:r>
            <a:r>
              <a:rPr lang="cs-CZ" dirty="0"/>
              <a:t> minut od náběru.</a:t>
            </a:r>
          </a:p>
          <a:p>
            <a:r>
              <a:rPr lang="cs-CZ" dirty="0"/>
              <a:t>Vlastní stanovení probíhá </a:t>
            </a:r>
            <a:r>
              <a:rPr lang="cs-CZ" dirty="0" err="1"/>
              <a:t>dvoukrokovou</a:t>
            </a:r>
            <a:r>
              <a:rPr lang="cs-CZ" dirty="0"/>
              <a:t> enzymatickou metodou, kdy </a:t>
            </a:r>
          </a:p>
          <a:p>
            <a:pPr lvl="1"/>
            <a:r>
              <a:rPr lang="cs-CZ" dirty="0"/>
              <a:t>nejprve za katalýzy </a:t>
            </a:r>
            <a:r>
              <a:rPr lang="cs-CZ" dirty="0" err="1"/>
              <a:t>glukózaoxidasy</a:t>
            </a:r>
            <a:r>
              <a:rPr lang="cs-CZ" dirty="0"/>
              <a:t> je glukóza oxidována kyslíkem na </a:t>
            </a:r>
            <a:r>
              <a:rPr lang="cs-CZ" dirty="0" err="1"/>
              <a:t>glukonát</a:t>
            </a:r>
            <a:r>
              <a:rPr lang="cs-CZ" dirty="0"/>
              <a:t> a H2O2, který pak </a:t>
            </a:r>
          </a:p>
          <a:p>
            <a:pPr lvl="1"/>
            <a:r>
              <a:rPr lang="cs-CZ" dirty="0"/>
              <a:t>následně reaguje s chromogenem a vzniklý produkt je stanovován spektrofotometricky při 492 </a:t>
            </a:r>
            <a:r>
              <a:rPr lang="cs-CZ" dirty="0" err="1"/>
              <a:t>nm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Opakovaně naměřené hodnoty glykémie v plazmě nalačno vyšší než</a:t>
            </a:r>
            <a:r>
              <a:rPr lang="cs-CZ" b="1" dirty="0"/>
              <a:t> 7,0 </a:t>
            </a:r>
            <a:r>
              <a:rPr lang="cs-CZ" dirty="0" err="1"/>
              <a:t>mmol</a:t>
            </a:r>
            <a:r>
              <a:rPr lang="cs-CZ" dirty="0"/>
              <a:t>/l a </a:t>
            </a:r>
            <a:r>
              <a:rPr lang="cs-CZ" dirty="0" err="1"/>
              <a:t>postprandiálně</a:t>
            </a:r>
            <a:r>
              <a:rPr lang="cs-CZ" dirty="0"/>
              <a:t> vyšší než </a:t>
            </a:r>
            <a:r>
              <a:rPr lang="cs-CZ" b="1" dirty="0"/>
              <a:t>11,1</a:t>
            </a:r>
            <a:r>
              <a:rPr lang="cs-CZ" dirty="0"/>
              <a:t> </a:t>
            </a:r>
            <a:r>
              <a:rPr lang="cs-CZ" dirty="0" err="1"/>
              <a:t>mmol</a:t>
            </a:r>
            <a:r>
              <a:rPr lang="cs-CZ" dirty="0"/>
              <a:t>/l jsou považovány za průkaz</a:t>
            </a:r>
            <a:r>
              <a:rPr lang="cs-CZ" b="1" dirty="0"/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7051574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5495" y="103845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67. Stanovení glukózy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429408"/>
            <a:ext cx="12286593" cy="542859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…………………… </a:t>
            </a:r>
            <a:r>
              <a:rPr lang="cs-CZ" dirty="0"/>
              <a:t>a</a:t>
            </a:r>
            <a:r>
              <a:rPr lang="cs-CZ" b="1" dirty="0">
                <a:solidFill>
                  <a:srgbClr val="0070C0"/>
                </a:solidFill>
              </a:rPr>
              <a:t> …………………….</a:t>
            </a:r>
            <a:r>
              <a:rPr lang="cs-CZ" dirty="0"/>
              <a:t> (2 hodiny)</a:t>
            </a:r>
          </a:p>
          <a:p>
            <a:r>
              <a:rPr lang="cs-CZ" dirty="0"/>
              <a:t>podle WHO by se glykémie měla stanovovat pouze v</a:t>
            </a:r>
            <a:r>
              <a:rPr lang="cs-CZ" b="1" dirty="0">
                <a:solidFill>
                  <a:srgbClr val="0070C0"/>
                </a:solidFill>
              </a:rPr>
              <a:t> ……………………</a:t>
            </a:r>
            <a:r>
              <a:rPr lang="cs-CZ" dirty="0"/>
              <a:t>a nikoliv v plné krvi. </a:t>
            </a:r>
          </a:p>
          <a:p>
            <a:r>
              <a:rPr lang="cs-CZ" dirty="0"/>
              <a:t>v plazmě je glykémie přibližně o </a:t>
            </a:r>
            <a:r>
              <a:rPr lang="cs-CZ" b="1" dirty="0">
                <a:solidFill>
                  <a:srgbClr val="0070C0"/>
                </a:solidFill>
              </a:rPr>
              <a:t>.. </a:t>
            </a:r>
            <a:r>
              <a:rPr lang="cs-CZ" dirty="0"/>
              <a:t>%</a:t>
            </a:r>
            <a:r>
              <a:rPr lang="cs-CZ" b="1" dirty="0"/>
              <a:t> </a:t>
            </a:r>
            <a:r>
              <a:rPr lang="cs-CZ" dirty="0"/>
              <a:t>vyšší než v plné krvi. </a:t>
            </a:r>
          </a:p>
          <a:p>
            <a:r>
              <a:rPr lang="cs-CZ" dirty="0"/>
              <a:t>důležitým faktorem ovlivňujícím správnost je okamžitá separace plazmy od </a:t>
            </a:r>
            <a:r>
              <a:rPr lang="cs-CZ" dirty="0" err="1"/>
              <a:t>ery</a:t>
            </a:r>
            <a:r>
              <a:rPr lang="cs-CZ" dirty="0"/>
              <a:t>. Pomoci může odebírání vzorků do zkumavek obsahujících inhibitory glykolýzy (</a:t>
            </a:r>
            <a:r>
              <a:rPr lang="cs-CZ" dirty="0" err="1"/>
              <a:t>NaF</a:t>
            </a:r>
            <a:r>
              <a:rPr lang="cs-CZ" dirty="0"/>
              <a:t>) a okamžité umístění zkumavek se vzorkem do ledové tříště. Doporučuje se provést separaci plazmy do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 minut od náběru.</a:t>
            </a:r>
          </a:p>
          <a:p>
            <a:r>
              <a:rPr lang="cs-CZ" dirty="0"/>
              <a:t>Vlastní stanovení probíhá </a:t>
            </a:r>
            <a:r>
              <a:rPr lang="cs-CZ" dirty="0" err="1"/>
              <a:t>dvoukrokovou</a:t>
            </a:r>
            <a:r>
              <a:rPr lang="cs-CZ" dirty="0"/>
              <a:t> enzymatickou metodou, kdy </a:t>
            </a:r>
          </a:p>
          <a:p>
            <a:pPr lvl="1"/>
            <a:r>
              <a:rPr lang="cs-CZ" dirty="0"/>
              <a:t>nejprve za katalýzy </a:t>
            </a:r>
            <a:r>
              <a:rPr lang="cs-CZ" dirty="0" err="1"/>
              <a:t>glukózaoxidasy</a:t>
            </a:r>
            <a:r>
              <a:rPr lang="cs-CZ" dirty="0"/>
              <a:t> je glukóza oxidována kyslíkem na </a:t>
            </a:r>
            <a:r>
              <a:rPr lang="cs-CZ" dirty="0" err="1"/>
              <a:t>glukonát</a:t>
            </a:r>
            <a:r>
              <a:rPr lang="cs-CZ" dirty="0"/>
              <a:t> a H2O2, který pak </a:t>
            </a:r>
          </a:p>
          <a:p>
            <a:pPr lvl="1"/>
            <a:r>
              <a:rPr lang="cs-CZ" dirty="0"/>
              <a:t>následně reaguje s chromogenem a vzniklý produkt je stanovován spektrofotometricky při 492 </a:t>
            </a:r>
            <a:r>
              <a:rPr lang="cs-CZ" dirty="0" err="1"/>
              <a:t>nm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Opakovaně naměřené hodnoty glykémie v plazmě nalačno vyšší než </a:t>
            </a:r>
            <a:r>
              <a:rPr lang="cs-CZ" b="1" dirty="0">
                <a:solidFill>
                  <a:srgbClr val="0070C0"/>
                </a:solidFill>
              </a:rPr>
              <a:t>… </a:t>
            </a:r>
            <a:r>
              <a:rPr lang="cs-CZ" dirty="0" err="1"/>
              <a:t>mmol</a:t>
            </a:r>
            <a:r>
              <a:rPr lang="cs-CZ" dirty="0"/>
              <a:t>/l a </a:t>
            </a:r>
            <a:r>
              <a:rPr lang="cs-CZ" dirty="0" err="1"/>
              <a:t>postprandiálně</a:t>
            </a:r>
            <a:r>
              <a:rPr lang="cs-CZ" dirty="0"/>
              <a:t> vyšší než </a:t>
            </a:r>
            <a:r>
              <a:rPr lang="cs-CZ" b="1" dirty="0">
                <a:solidFill>
                  <a:srgbClr val="0070C0"/>
                </a:solidFill>
              </a:rPr>
              <a:t>…. </a:t>
            </a:r>
            <a:r>
              <a:rPr lang="cs-CZ" dirty="0" err="1"/>
              <a:t>mmol</a:t>
            </a:r>
            <a:r>
              <a:rPr lang="cs-CZ" dirty="0"/>
              <a:t>/l</a:t>
            </a:r>
            <a:r>
              <a:rPr lang="cs-CZ" b="1" dirty="0"/>
              <a:t> </a:t>
            </a:r>
            <a:r>
              <a:rPr lang="cs-CZ" dirty="0"/>
              <a:t>jsou považovány za průkaz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41546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Odběrové systémy v ČR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Vacutainer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Sarstedt</a:t>
            </a:r>
            <a:endParaRPr lang="cs-CZ" dirty="0"/>
          </a:p>
        </p:txBody>
      </p:sp>
      <p:pic>
        <p:nvPicPr>
          <p:cNvPr id="1026" name="Picture 2" descr="http://ukbd.fnhk.cz/userfiles/image/odberovy-system/B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046" y="1612780"/>
            <a:ext cx="4352927" cy="61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kbd.fnhk.cz/userfiles/image/odberovy-system/Sarsted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95" y="2505074"/>
            <a:ext cx="4795117" cy="43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3815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68. Doplňte 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Opakovaně naměřené hodnoty glykémie v plazmě </a:t>
            </a:r>
          </a:p>
          <a:p>
            <a:r>
              <a:rPr lang="cs-CZ" dirty="0"/>
              <a:t>nalačno vyšší než </a:t>
            </a:r>
            <a:r>
              <a:rPr lang="cs-CZ" b="1" dirty="0">
                <a:solidFill>
                  <a:srgbClr val="0070C0"/>
                </a:solidFill>
              </a:rPr>
              <a:t>…………………. </a:t>
            </a:r>
            <a:r>
              <a:rPr lang="cs-CZ" dirty="0"/>
              <a:t>a </a:t>
            </a:r>
          </a:p>
          <a:p>
            <a:r>
              <a:rPr lang="cs-CZ" dirty="0" err="1"/>
              <a:t>postprandiálně</a:t>
            </a:r>
            <a:r>
              <a:rPr lang="cs-CZ" dirty="0"/>
              <a:t> vyšší než </a:t>
            </a:r>
            <a:r>
              <a:rPr lang="cs-CZ" b="1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jsou považovány za průkaz DM</a:t>
            </a:r>
          </a:p>
        </p:txBody>
      </p:sp>
    </p:spTree>
    <p:extLst>
      <p:ext uri="{BB962C8B-B14F-4D97-AF65-F5344CB8AC3E}">
        <p14:creationId xmlns:p14="http://schemas.microsoft.com/office/powerpoint/2010/main" val="10400756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www.wikiskripta.eu/sites/www.wikiskripta.eu/images/d/da/OG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56" y="39172"/>
            <a:ext cx="5946844" cy="38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295" y="365125"/>
            <a:ext cx="1124150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Orální glukózový 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toleranční test (OGTT)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660" y="2198450"/>
            <a:ext cx="11080140" cy="465954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Pohybují-li se hodnoty glykémie </a:t>
            </a:r>
          </a:p>
          <a:p>
            <a:pPr marL="0" indent="0">
              <a:buNone/>
            </a:pPr>
            <a:r>
              <a:rPr lang="cs-CZ" dirty="0"/>
              <a:t> plazmě nalačno v rozmezí </a:t>
            </a:r>
          </a:p>
          <a:p>
            <a:pPr marL="0" indent="0">
              <a:buNone/>
            </a:pPr>
            <a:r>
              <a:rPr lang="cs-CZ" dirty="0"/>
              <a:t>6,1 až 6,9 </a:t>
            </a:r>
            <a:r>
              <a:rPr lang="cs-CZ" dirty="0" err="1"/>
              <a:t>mmol</a:t>
            </a:r>
            <a:r>
              <a:rPr lang="cs-CZ" dirty="0"/>
              <a:t>/l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Glykémie</a:t>
            </a:r>
            <a:r>
              <a:rPr lang="cs-CZ" dirty="0"/>
              <a:t> se změří nalačno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poté pacient vypije roztok </a:t>
            </a:r>
            <a:r>
              <a:rPr lang="cs-CZ" b="1" dirty="0"/>
              <a:t>75</a:t>
            </a:r>
            <a:r>
              <a:rPr lang="cs-CZ" dirty="0"/>
              <a:t> g glukózy ve </a:t>
            </a:r>
            <a:r>
              <a:rPr lang="cs-CZ" b="1" dirty="0"/>
              <a:t>250-300</a:t>
            </a:r>
            <a:r>
              <a:rPr lang="cs-CZ" dirty="0"/>
              <a:t> ml vody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b="1" dirty="0"/>
              <a:t>glykémie</a:t>
            </a:r>
            <a:r>
              <a:rPr lang="cs-CZ" dirty="0"/>
              <a:t> je opět změřena za </a:t>
            </a:r>
            <a:r>
              <a:rPr lang="cs-CZ" b="1" dirty="0"/>
              <a:t>2 hodiny </a:t>
            </a:r>
            <a:r>
              <a:rPr lang="cs-CZ" dirty="0"/>
              <a:t>od požití glukózového roztoku. </a:t>
            </a:r>
          </a:p>
          <a:p>
            <a:pPr lvl="0"/>
            <a:r>
              <a:rPr lang="cs-CZ" dirty="0"/>
              <a:t>U dětí se podává 1,75 g glukózy na 1 kg váhy.</a:t>
            </a:r>
          </a:p>
          <a:p>
            <a:r>
              <a:rPr lang="cs-CZ" dirty="0"/>
              <a:t>umožňuje diagnostikovat poruchu glukózové tolerance</a:t>
            </a:r>
          </a:p>
          <a:p>
            <a:pPr lvl="1"/>
            <a:r>
              <a:rPr lang="cs-CZ" dirty="0"/>
              <a:t>glukóza po 2 hodinách je mezi 7,8 a 11 </a:t>
            </a:r>
            <a:r>
              <a:rPr lang="cs-CZ" dirty="0" err="1"/>
              <a:t>mmol</a:t>
            </a:r>
            <a:r>
              <a:rPr lang="cs-CZ" dirty="0"/>
              <a:t>/l, při lačné glykémii pod 7,0 </a:t>
            </a:r>
            <a:r>
              <a:rPr lang="cs-CZ" dirty="0" err="1"/>
              <a:t>mmol</a:t>
            </a:r>
            <a:r>
              <a:rPr lang="cs-CZ" dirty="0"/>
              <a:t>/l či porušené glykémii nalačno (lačná glykémii 6,1 až 6,9 a glukóza po 2 hodinách pod 7,8 </a:t>
            </a:r>
            <a:r>
              <a:rPr lang="cs-CZ" dirty="0" err="1"/>
              <a:t>mmol</a:t>
            </a:r>
            <a:r>
              <a:rPr lang="cs-CZ" dirty="0"/>
              <a:t>/l).</a:t>
            </a:r>
          </a:p>
        </p:txBody>
      </p:sp>
    </p:spTree>
    <p:extLst>
      <p:ext uri="{BB962C8B-B14F-4D97-AF65-F5344CB8AC3E}">
        <p14:creationId xmlns:p14="http://schemas.microsoft.com/office/powerpoint/2010/main" val="261444606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69. Postup při </a:t>
            </a:r>
            <a:r>
              <a:rPr lang="cs-CZ" b="1" dirty="0" err="1">
                <a:solidFill>
                  <a:srgbClr val="0070C0"/>
                </a:solidFill>
              </a:rPr>
              <a:t>oGTT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Nalačno</a:t>
            </a: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r>
              <a:rPr lang="cs-CZ" dirty="0"/>
              <a:t>vypít</a:t>
            </a:r>
            <a:r>
              <a:rPr lang="cs-CZ" dirty="0">
                <a:solidFill>
                  <a:srgbClr val="0070C0"/>
                </a:solidFill>
              </a:rPr>
              <a:t>………………………………g………………v ………………ml……………………..</a:t>
            </a:r>
          </a:p>
          <a:p>
            <a:r>
              <a:rPr lang="cs-CZ" dirty="0"/>
              <a:t>Za</a:t>
            </a:r>
            <a:r>
              <a:rPr lang="cs-CZ" dirty="0">
                <a:solidFill>
                  <a:srgbClr val="0070C0"/>
                </a:solidFill>
              </a:rPr>
              <a:t>…………..</a:t>
            </a:r>
            <a:r>
              <a:rPr lang="cs-CZ" dirty="0"/>
              <a:t>hod. změřit</a:t>
            </a:r>
            <a:r>
              <a:rPr lang="cs-CZ" dirty="0">
                <a:solidFill>
                  <a:srgbClr val="0070C0"/>
                </a:solidFill>
              </a:rPr>
              <a:t>………………………………….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53195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9" y="203762"/>
            <a:ext cx="369562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Glykovaný </a:t>
            </a:r>
            <a:r>
              <a:rPr lang="cs-CZ" sz="4000" b="1" dirty="0" err="1">
                <a:solidFill>
                  <a:srgbClr val="FF0000"/>
                </a:solidFill>
              </a:rPr>
              <a:t>Hb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919" y="1825625"/>
            <a:ext cx="11939081" cy="4789184"/>
          </a:xfrm>
        </p:spPr>
        <p:txBody>
          <a:bodyPr>
            <a:normAutofit/>
          </a:bodyPr>
          <a:lstStyle/>
          <a:p>
            <a:r>
              <a:rPr lang="cs-CZ" dirty="0"/>
              <a:t>Hladina glykovaného </a:t>
            </a:r>
            <a:r>
              <a:rPr lang="cs-CZ" dirty="0" err="1"/>
              <a:t>Hb</a:t>
            </a:r>
            <a:r>
              <a:rPr lang="cs-CZ" dirty="0"/>
              <a:t> (HbA1c) </a:t>
            </a:r>
          </a:p>
          <a:p>
            <a:pPr lvl="0"/>
            <a:r>
              <a:rPr lang="cs-CZ" dirty="0"/>
              <a:t>odráží průměrnou hladinu glukózy v plazmě za poslední </a:t>
            </a:r>
            <a:r>
              <a:rPr lang="cs-CZ" b="1" dirty="0"/>
              <a:t>2-3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měsíce. </a:t>
            </a:r>
          </a:p>
          <a:p>
            <a:pPr lvl="0"/>
            <a:r>
              <a:rPr lang="cs-CZ" dirty="0"/>
              <a:t>Proto je považován za „zlatý standard“ pro kontrolu glykémie. </a:t>
            </a:r>
          </a:p>
          <a:p>
            <a:pPr lvl="0"/>
            <a:r>
              <a:rPr lang="cs-CZ" dirty="0"/>
              <a:t>Stanovení není ovlivněno lačněním, je možno provádět </a:t>
            </a:r>
            <a:r>
              <a:rPr lang="cs-CZ" b="1" dirty="0"/>
              <a:t>kdykoliv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Výsledky mohou být ovlivněny </a:t>
            </a:r>
          </a:p>
          <a:p>
            <a:pPr lvl="1"/>
            <a:r>
              <a:rPr lang="cs-CZ" dirty="0"/>
              <a:t>anémií, abnormalitami ve struktuře hemoglobinu, těhotenstvím či urémií, krvácením. </a:t>
            </a:r>
          </a:p>
          <a:p>
            <a:r>
              <a:rPr lang="cs-CZ" dirty="0"/>
              <a:t>Ke stanovení se nabírá zkumavka s </a:t>
            </a:r>
            <a:r>
              <a:rPr lang="cs-CZ" b="1" dirty="0"/>
              <a:t>plnou krví </a:t>
            </a:r>
            <a:r>
              <a:rPr lang="cs-CZ" dirty="0"/>
              <a:t>a glykovaný hemoglobin je stanovován pomocí HPLC (</a:t>
            </a:r>
            <a:r>
              <a:rPr lang="cs-CZ" dirty="0" err="1"/>
              <a:t>High</a:t>
            </a:r>
            <a:r>
              <a:rPr lang="cs-CZ" dirty="0"/>
              <a:t> Performance </a:t>
            </a:r>
            <a:r>
              <a:rPr lang="cs-CZ" dirty="0" err="1"/>
              <a:t>Liquid</a:t>
            </a:r>
            <a:r>
              <a:rPr lang="cs-CZ" dirty="0"/>
              <a:t> </a:t>
            </a:r>
            <a:r>
              <a:rPr lang="cs-CZ" dirty="0" err="1"/>
              <a:t>Chromatography</a:t>
            </a:r>
            <a:r>
              <a:rPr lang="cs-CZ" dirty="0"/>
              <a:t>). </a:t>
            </a:r>
          </a:p>
          <a:p>
            <a:r>
              <a:rPr lang="cs-CZ" dirty="0"/>
              <a:t>Referenční hodnoty se pohybují v rozpětí </a:t>
            </a:r>
            <a:r>
              <a:rPr lang="cs-CZ" b="1" dirty="0"/>
              <a:t>2,8–4,0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%, někdy se též uvádějí jako </a:t>
            </a:r>
            <a:r>
              <a:rPr lang="cs-CZ" b="1" dirty="0"/>
              <a:t>28–40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/>
              <a:t>mmol</a:t>
            </a:r>
            <a:r>
              <a:rPr lang="cs-CZ" dirty="0"/>
              <a:t> </a:t>
            </a:r>
            <a:r>
              <a:rPr lang="cs-CZ" baseline="-25000" dirty="0"/>
              <a:t>HbA1c</a:t>
            </a:r>
            <a:r>
              <a:rPr lang="cs-CZ" dirty="0"/>
              <a:t>/</a:t>
            </a:r>
            <a:r>
              <a:rPr lang="cs-CZ" dirty="0" err="1"/>
              <a:t>mol</a:t>
            </a:r>
            <a:r>
              <a:rPr lang="cs-CZ" baseline="-25000" dirty="0" err="1"/>
              <a:t>Hb</a:t>
            </a:r>
            <a:r>
              <a:rPr lang="cs-CZ" dirty="0"/>
              <a:t>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3832732" y="1355422"/>
            <a:ext cx="5071353" cy="147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098" name="Picture 2" descr="https://kalma.cz/wp-content/uploads/2021/05/P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3" y="206374"/>
            <a:ext cx="684847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5624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8" y="203762"/>
            <a:ext cx="4319081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70. Glykovaný </a:t>
            </a:r>
            <a:r>
              <a:rPr lang="cs-CZ" sz="4000" b="1" dirty="0" err="1">
                <a:solidFill>
                  <a:srgbClr val="0070C0"/>
                </a:solidFill>
              </a:rPr>
              <a:t>Hb</a:t>
            </a: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919" y="1825625"/>
            <a:ext cx="11939081" cy="4789184"/>
          </a:xfrm>
        </p:spPr>
        <p:txBody>
          <a:bodyPr>
            <a:normAutofit/>
          </a:bodyPr>
          <a:lstStyle/>
          <a:p>
            <a:r>
              <a:rPr lang="cs-CZ" dirty="0"/>
              <a:t>Hladina glykovaného </a:t>
            </a:r>
            <a:r>
              <a:rPr lang="cs-CZ" dirty="0" err="1"/>
              <a:t>Hb</a:t>
            </a:r>
            <a:r>
              <a:rPr lang="cs-CZ" dirty="0"/>
              <a:t> (HbA1c) </a:t>
            </a:r>
          </a:p>
          <a:p>
            <a:pPr lvl="0"/>
            <a:r>
              <a:rPr lang="cs-CZ" dirty="0"/>
              <a:t>odráží průměrnou hladinu glukózy v plazmě za poslední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měsíce</a:t>
            </a:r>
          </a:p>
          <a:p>
            <a:pPr lvl="0"/>
            <a:r>
              <a:rPr lang="cs-CZ" dirty="0"/>
              <a:t>Proto je považován za „zlatý standard“ pro kontrolu glykémie. </a:t>
            </a:r>
          </a:p>
          <a:p>
            <a:pPr lvl="0"/>
            <a:r>
              <a:rPr lang="cs-CZ" dirty="0"/>
              <a:t>Stanovení není ovlivněno lačněním, je možno provádět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</a:p>
          <a:p>
            <a:pPr lvl="0"/>
            <a:r>
              <a:rPr lang="cs-CZ" dirty="0"/>
              <a:t>Výsledky mohou být ovlivněny </a:t>
            </a:r>
          </a:p>
          <a:p>
            <a:pPr lvl="1"/>
            <a:r>
              <a:rPr lang="cs-CZ" dirty="0"/>
              <a:t>anémií, abnormalitami ve struktuře hemoglobinu, těhotenstvím či urémií, krvácením. </a:t>
            </a:r>
          </a:p>
          <a:p>
            <a:r>
              <a:rPr lang="cs-CZ" dirty="0"/>
              <a:t>Ke stanovení se nabírá zkumavka s </a:t>
            </a:r>
            <a:r>
              <a:rPr lang="cs-CZ" b="1" dirty="0">
                <a:solidFill>
                  <a:srgbClr val="0070C0"/>
                </a:solidFill>
              </a:rPr>
              <a:t>……………….</a:t>
            </a:r>
            <a:r>
              <a:rPr lang="cs-CZ" dirty="0"/>
              <a:t>a glykovaný hemoglobin je stanovován pomocí HPLC (</a:t>
            </a:r>
            <a:r>
              <a:rPr lang="cs-CZ" dirty="0" err="1"/>
              <a:t>High</a:t>
            </a:r>
            <a:r>
              <a:rPr lang="cs-CZ" dirty="0"/>
              <a:t> Performance </a:t>
            </a:r>
            <a:r>
              <a:rPr lang="cs-CZ" dirty="0" err="1"/>
              <a:t>Liquid</a:t>
            </a:r>
            <a:r>
              <a:rPr lang="cs-CZ" dirty="0"/>
              <a:t> </a:t>
            </a:r>
            <a:r>
              <a:rPr lang="cs-CZ" dirty="0" err="1"/>
              <a:t>Chromatography</a:t>
            </a:r>
            <a:r>
              <a:rPr lang="cs-CZ" dirty="0"/>
              <a:t>). </a:t>
            </a:r>
          </a:p>
          <a:p>
            <a:r>
              <a:rPr lang="cs-CZ" dirty="0"/>
              <a:t>Referenční hodnoty se pohybují v rozpětí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%, někdy se též uvádějí jako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 err="1"/>
              <a:t>mmol</a:t>
            </a:r>
            <a:r>
              <a:rPr lang="cs-CZ" dirty="0"/>
              <a:t> </a:t>
            </a:r>
            <a:r>
              <a:rPr lang="cs-CZ" baseline="-25000" dirty="0"/>
              <a:t>HbA1c</a:t>
            </a:r>
            <a:r>
              <a:rPr lang="cs-CZ" dirty="0"/>
              <a:t>/</a:t>
            </a:r>
            <a:r>
              <a:rPr lang="cs-CZ" dirty="0" err="1"/>
              <a:t>mol</a:t>
            </a:r>
            <a:r>
              <a:rPr lang="cs-CZ" baseline="-25000" dirty="0" err="1"/>
              <a:t>Hb</a:t>
            </a:r>
            <a:r>
              <a:rPr lang="cs-CZ" dirty="0"/>
              <a:t>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3832732" y="1355422"/>
            <a:ext cx="5071353" cy="147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098" name="Picture 2" descr="https://kalma.cz/wp-content/uploads/2021/05/P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22" y="206374"/>
            <a:ext cx="684847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3648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103" y="1978025"/>
            <a:ext cx="11981793" cy="48799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Lipidy jsou vedle sacharidů a bílkovin základními stavebními kameny živé hmoty.</a:t>
            </a:r>
          </a:p>
          <a:p>
            <a:r>
              <a:rPr lang="cs-CZ" dirty="0"/>
              <a:t>Z chemického hlediska je to heterogenní skupina látek, kterou v živé přírodě spojuje jejich biologická úloha v organismu. </a:t>
            </a:r>
          </a:p>
          <a:p>
            <a:r>
              <a:rPr lang="cs-CZ" dirty="0"/>
              <a:t>Původně byly jako lipidy označovány látky nerozpustné ve vodě a rozpustné v organických rozpouštědlech; jsou to estery MK (</a:t>
            </a:r>
            <a:r>
              <a:rPr lang="cs-CZ" dirty="0" err="1"/>
              <a:t>karboxyl.kys</a:t>
            </a:r>
            <a:r>
              <a:rPr lang="cs-CZ" dirty="0"/>
              <a:t>. + alkohol)</a:t>
            </a:r>
          </a:p>
          <a:p>
            <a:r>
              <a:rPr lang="cs-CZ" dirty="0"/>
              <a:t>dnes je známo, že existují lipidy</a:t>
            </a:r>
          </a:p>
          <a:p>
            <a:pPr lvl="1"/>
            <a:r>
              <a:rPr lang="cs-CZ" b="1" dirty="0"/>
              <a:t>nepolární</a:t>
            </a:r>
            <a:r>
              <a:rPr lang="cs-CZ" dirty="0"/>
              <a:t> (</a:t>
            </a:r>
            <a:r>
              <a:rPr lang="cs-CZ" b="1" dirty="0"/>
              <a:t>hydrofobní)</a:t>
            </a:r>
            <a:r>
              <a:rPr lang="cs-CZ" dirty="0"/>
              <a:t>, např. estery cholesterolu, </a:t>
            </a:r>
            <a:r>
              <a:rPr lang="cs-CZ" dirty="0" err="1"/>
              <a:t>triacylglyceroly</a:t>
            </a:r>
            <a:r>
              <a:rPr lang="cs-CZ" dirty="0"/>
              <a:t>, které jsou ve vodě nerozpustné, a </a:t>
            </a:r>
          </a:p>
          <a:p>
            <a:pPr lvl="1"/>
            <a:r>
              <a:rPr lang="cs-CZ" b="1" dirty="0"/>
              <a:t>polární (hydrofilní</a:t>
            </a:r>
            <a:r>
              <a:rPr lang="cs-CZ" dirty="0"/>
              <a:t>), např. gangliosidy, které jsou ve vodě rozpustné.</a:t>
            </a:r>
          </a:p>
          <a:p>
            <a:r>
              <a:rPr lang="cs-CZ" dirty="0"/>
              <a:t>Slouží jako </a:t>
            </a:r>
          </a:p>
          <a:p>
            <a:pPr lvl="1"/>
            <a:r>
              <a:rPr lang="cs-CZ" b="1" dirty="0"/>
              <a:t>zásobárna energie</a:t>
            </a:r>
            <a:r>
              <a:rPr lang="cs-CZ" dirty="0"/>
              <a:t>, </a:t>
            </a:r>
            <a:r>
              <a:rPr lang="cs-CZ" b="1" dirty="0"/>
              <a:t>izolátory</a:t>
            </a:r>
            <a:r>
              <a:rPr lang="cs-CZ" dirty="0"/>
              <a:t>, strukturní </a:t>
            </a:r>
            <a:r>
              <a:rPr lang="cs-CZ" b="1" dirty="0"/>
              <a:t>součásti membrán </a:t>
            </a:r>
            <a:r>
              <a:rPr lang="cs-CZ" dirty="0"/>
              <a:t>a </a:t>
            </a:r>
            <a:r>
              <a:rPr lang="cs-CZ" b="1" dirty="0"/>
              <a:t>prekurzory</a:t>
            </a:r>
            <a:r>
              <a:rPr lang="cs-CZ" dirty="0"/>
              <a:t> pro řadu důležitých sloučenin, které se účastní regulačních mechanismů.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019472" y="365125"/>
            <a:ext cx="6556443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714" y="170656"/>
            <a:ext cx="505027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3134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71. Lipidy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Se dělí na 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1……………………………</a:t>
            </a:r>
          </a:p>
          <a:p>
            <a:r>
              <a:rPr lang="cs-CZ" dirty="0"/>
              <a:t>2……………………………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Slouží jako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1……………………………………</a:t>
            </a:r>
          </a:p>
          <a:p>
            <a:r>
              <a:rPr lang="cs-CZ" dirty="0"/>
              <a:t>2……………………………………</a:t>
            </a:r>
          </a:p>
          <a:p>
            <a:r>
              <a:rPr lang="cs-CZ" dirty="0"/>
              <a:t>3……………………………………</a:t>
            </a:r>
          </a:p>
          <a:p>
            <a:r>
              <a:rPr lang="cs-CZ" dirty="0"/>
              <a:t>4……………………………………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7742041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Mastné kyseliny (MK)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72030"/>
            <a:ext cx="7743150" cy="5196631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MK</a:t>
            </a:r>
            <a:r>
              <a:rPr lang="cs-CZ" dirty="0"/>
              <a:t> jsou karboxylové kyseliny s lineárním řetězcem</a:t>
            </a:r>
          </a:p>
          <a:p>
            <a:r>
              <a:rPr lang="cs-CZ" dirty="0"/>
              <a:t>jejich obecný vzorec je R-CO-OH, </a:t>
            </a:r>
          </a:p>
          <a:p>
            <a:r>
              <a:rPr lang="cs-CZ" dirty="0"/>
              <a:t>schematické označení </a:t>
            </a:r>
            <a:r>
              <a:rPr lang="cs-CZ" dirty="0" err="1"/>
              <a:t>CN:p</a:t>
            </a:r>
            <a:r>
              <a:rPr lang="cs-CZ" dirty="0"/>
              <a:t>, kde CN je celkový počet atomů C v molekule a p počet dvojných vazeb. </a:t>
            </a:r>
          </a:p>
          <a:p>
            <a:r>
              <a:rPr lang="cs-CZ" dirty="0"/>
              <a:t>U člověka mají MK prakticky vždy </a:t>
            </a:r>
            <a:r>
              <a:rPr lang="cs-CZ" b="1" dirty="0"/>
              <a:t>sudý počet atomů C </a:t>
            </a:r>
            <a:r>
              <a:rPr lang="cs-CZ" dirty="0"/>
              <a:t>(2 - 30) a počet dvojných vazeb může být 0 - 6. Podle jejich počtu rozlišujeme </a:t>
            </a:r>
          </a:p>
          <a:p>
            <a:r>
              <a:rPr lang="cs-CZ" b="1" dirty="0"/>
              <a:t>nasycené</a:t>
            </a:r>
            <a:r>
              <a:rPr lang="cs-CZ" dirty="0"/>
              <a:t> (žádná dvojná vazba),</a:t>
            </a:r>
          </a:p>
          <a:p>
            <a:r>
              <a:rPr lang="cs-CZ" b="1" dirty="0" err="1"/>
              <a:t>mononenasycené</a:t>
            </a:r>
            <a:r>
              <a:rPr lang="cs-CZ" dirty="0"/>
              <a:t> (1 dvojná vazba) a</a:t>
            </a:r>
          </a:p>
          <a:p>
            <a:r>
              <a:rPr lang="cs-CZ" b="1" dirty="0" err="1"/>
              <a:t>vícenenasycené</a:t>
            </a:r>
            <a:r>
              <a:rPr lang="cs-CZ" dirty="0"/>
              <a:t> (polynenasycené; 2 - 6 dvojných vazeb) mastné kyseliny. </a:t>
            </a:r>
          </a:p>
          <a:p>
            <a:r>
              <a:rPr lang="cs-CZ" dirty="0"/>
              <a:t>Dvojné vazby mají vždy tzv. </a:t>
            </a:r>
            <a:r>
              <a:rPr lang="cs-CZ" dirty="0" err="1"/>
              <a:t>pentadienové</a:t>
            </a:r>
            <a:r>
              <a:rPr lang="cs-CZ" dirty="0"/>
              <a:t> uspořádání, tj. mezi dvěma dvojnými vazbami jsou vždy 2 jednoduché (-C=C-C-C=C-). </a:t>
            </a:r>
          </a:p>
          <a:p>
            <a:r>
              <a:rPr lang="cs-CZ" dirty="0"/>
              <a:t>Poloha první dvojné vazby od karboxylového konce se označuje symbolem </a:t>
            </a:r>
            <a:r>
              <a:rPr lang="cs-CZ" dirty="0" err="1"/>
              <a:t>Δx</a:t>
            </a:r>
            <a:r>
              <a:rPr lang="cs-CZ" dirty="0"/>
              <a:t>, od metylového konce symbolem n-x nebo </a:t>
            </a:r>
            <a:r>
              <a:rPr lang="cs-CZ" dirty="0" err="1"/>
              <a:t>vx</a:t>
            </a:r>
            <a:r>
              <a:rPr lang="cs-CZ" dirty="0"/>
              <a:t>. </a:t>
            </a:r>
          </a:p>
          <a:p>
            <a:r>
              <a:rPr lang="cs-CZ" dirty="0"/>
              <a:t>Značení n-x je praktičtější, protože kyseliny stejné metabolické řady mají vždy stejnou hodnotu x, zatímco u značení Δ je x rozdílné a to v závislosti na počtu atomů C daných MK. </a:t>
            </a:r>
          </a:p>
          <a:p>
            <a:r>
              <a:rPr lang="cs-CZ" dirty="0"/>
              <a:t>Přehled důležitých MK krevní plazmy je uveden v tabulce.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 descr="https://www.dtest.cz/data/images/806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52" y="365125"/>
            <a:ext cx="4657148" cy="64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15388" y="764566"/>
            <a:ext cx="2385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máselná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100" name="Picture 4" descr="Kyselina máselná CAS 107-92-6 | 8004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11" y="1027906"/>
            <a:ext cx="1905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2664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Podle přítomnosti dvojné vazby</a:t>
            </a:r>
          </a:p>
          <a:p>
            <a:pPr lvl="1"/>
            <a:r>
              <a:rPr lang="cs-CZ" b="1" dirty="0"/>
              <a:t>nasycené</a:t>
            </a:r>
            <a:r>
              <a:rPr lang="cs-CZ" dirty="0"/>
              <a:t>,</a:t>
            </a:r>
          </a:p>
          <a:p>
            <a:pPr lvl="1"/>
            <a:r>
              <a:rPr lang="cs-CZ" b="1" dirty="0"/>
              <a:t>nenasycené</a:t>
            </a:r>
            <a:r>
              <a:rPr lang="cs-CZ" dirty="0"/>
              <a:t>.</a:t>
            </a:r>
          </a:p>
          <a:p>
            <a:r>
              <a:rPr lang="cs-CZ" dirty="0"/>
              <a:t>Podle délky řetězce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/>
              <a:t>krátkým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(C4–C6);</a:t>
            </a:r>
          </a:p>
          <a:p>
            <a:pPr lvl="1"/>
            <a:r>
              <a:rPr lang="cs-CZ" dirty="0"/>
              <a:t>mastné kyseliny se </a:t>
            </a:r>
            <a:r>
              <a:rPr lang="cs-CZ" b="1" dirty="0"/>
              <a:t>středně dlouhým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(C8–C10);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/>
              <a:t>dlouhým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(C12–C18) → nejčastější výskyt u vyšších živočichů;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/>
              <a:t>velmi dlouhým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(&gt; C18).</a:t>
            </a:r>
          </a:p>
          <a:p>
            <a:r>
              <a:rPr lang="cs-CZ" dirty="0"/>
              <a:t>Podle struktury řetězce</a:t>
            </a:r>
          </a:p>
          <a:p>
            <a:pPr lvl="1"/>
            <a:r>
              <a:rPr lang="cs-CZ" b="1" dirty="0"/>
              <a:t>lineární</a:t>
            </a:r>
            <a:r>
              <a:rPr lang="cs-CZ" dirty="0"/>
              <a:t> – většina,</a:t>
            </a:r>
          </a:p>
          <a:p>
            <a:pPr lvl="1"/>
            <a:r>
              <a:rPr lang="cs-CZ" b="1" dirty="0"/>
              <a:t>rozvětvené</a:t>
            </a:r>
            <a:r>
              <a:rPr lang="cs-CZ" dirty="0"/>
              <a:t> – méně časté, např. kyselina </a:t>
            </a:r>
            <a:r>
              <a:rPr lang="cs-CZ" dirty="0" err="1"/>
              <a:t>isovalerová</a:t>
            </a:r>
            <a:r>
              <a:rPr lang="cs-CZ" dirty="0"/>
              <a:t>.</a:t>
            </a:r>
          </a:p>
          <a:p>
            <a:r>
              <a:rPr lang="cs-CZ" dirty="0"/>
              <a:t>Podle toho, zda je lidské tělo umí syntetizovat, nebo je musí přijímat potravou</a:t>
            </a:r>
          </a:p>
          <a:p>
            <a:pPr lvl="1"/>
            <a:r>
              <a:rPr lang="cs-CZ" b="1" dirty="0"/>
              <a:t>esenciální</a:t>
            </a:r>
          </a:p>
          <a:p>
            <a:pPr lvl="1"/>
            <a:r>
              <a:rPr lang="cs-CZ" b="1" dirty="0"/>
              <a:t>neesenciální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7516" y="6211669"/>
            <a:ext cx="641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https://www.wikiskripta.eu/w/Mastn%C3%A9_kyseliny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2992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72.MK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Podle přítomnosti dvojné vazby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Podle délky řetězce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>
                <a:solidFill>
                  <a:srgbClr val="0070C0"/>
                </a:solidFill>
              </a:rPr>
              <a:t>……………. </a:t>
            </a:r>
            <a:r>
              <a:rPr lang="cs-CZ" dirty="0"/>
              <a:t>řetězcem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(C4–C6);</a:t>
            </a:r>
          </a:p>
          <a:p>
            <a:pPr lvl="1"/>
            <a:r>
              <a:rPr lang="cs-CZ" dirty="0"/>
              <a:t>mastné kyseliny se </a:t>
            </a:r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(C8–C10);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>
                <a:solidFill>
                  <a:srgbClr val="0070C0"/>
                </a:solidFill>
              </a:rPr>
              <a:t>……………… 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(C12–C18) → nejčastější výskyt u vyšších živočichů;</a:t>
            </a:r>
          </a:p>
          <a:p>
            <a:pPr lvl="1"/>
            <a:r>
              <a:rPr lang="cs-CZ" dirty="0"/>
              <a:t>mastné kyseliny s </a:t>
            </a:r>
            <a:r>
              <a:rPr lang="cs-CZ" b="1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řetězcem</a:t>
            </a:r>
            <a:r>
              <a:rPr lang="cs-CZ" b="1" dirty="0"/>
              <a:t> </a:t>
            </a:r>
            <a:r>
              <a:rPr lang="cs-CZ" dirty="0"/>
              <a:t>(&gt; C18).</a:t>
            </a:r>
          </a:p>
          <a:p>
            <a:r>
              <a:rPr lang="cs-CZ" dirty="0"/>
              <a:t>Podle struktury řetězce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většina,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– méně časté, např. kyselina </a:t>
            </a:r>
            <a:r>
              <a:rPr lang="cs-CZ" dirty="0" err="1"/>
              <a:t>isovalerová</a:t>
            </a:r>
            <a:r>
              <a:rPr lang="cs-CZ" dirty="0"/>
              <a:t>.</a:t>
            </a:r>
          </a:p>
          <a:p>
            <a:r>
              <a:rPr lang="cs-CZ" dirty="0"/>
              <a:t>Podle toho, zda je lidské tělo umí syntetizovat, nebo je musí přijímat potravou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………………..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7516" y="6211669"/>
            <a:ext cx="641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https://www.wikiskripta.eu/w/Mastn%C3%A9_kyseliny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926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505" y="365125"/>
            <a:ext cx="11999495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5. Ke každému protisrážlivému přípravku vepište jedno vyšetření, na které se používá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EDTA</a:t>
            </a:r>
          </a:p>
          <a:p>
            <a:r>
              <a:rPr lang="cs-CZ" dirty="0"/>
              <a:t>Heparin</a:t>
            </a:r>
          </a:p>
          <a:p>
            <a:r>
              <a:rPr lang="cs-CZ" dirty="0"/>
              <a:t>Citronan sodný</a:t>
            </a:r>
          </a:p>
          <a:p>
            <a:r>
              <a:rPr lang="cs-CZ" dirty="0"/>
              <a:t>Oxaláty</a:t>
            </a:r>
          </a:p>
        </p:txBody>
      </p:sp>
    </p:spTree>
    <p:extLst>
      <p:ext uri="{BB962C8B-B14F-4D97-AF65-F5344CB8AC3E}">
        <p14:creationId xmlns:p14="http://schemas.microsoft.com/office/powerpoint/2010/main" val="3026685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704" y="120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Zapamatujte si z každé skupiny 3 MK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917"/>
            <a:ext cx="3867786" cy="5502165"/>
          </a:xfrm>
          <a:prstGeom prst="rect">
            <a:avLst/>
          </a:prstGeom>
        </p:spPr>
      </p:pic>
      <p:pic>
        <p:nvPicPr>
          <p:cNvPr id="7174" name="Picture 6" descr="Monoenové nenasycené mastné kysel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86" y="1439917"/>
            <a:ext cx="4130586" cy="54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olyenové mastné kyseli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72" y="1439918"/>
            <a:ext cx="4268215" cy="55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9887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73. Které MK jste si zapamatovali?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endParaRPr lang="cs-CZ" dirty="0"/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endParaRPr lang="cs-CZ" dirty="0"/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  <a:p>
            <a:r>
              <a:rPr lang="cs-CZ" dirty="0"/>
              <a:t>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42389822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Nasycené MK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4774009"/>
              </p:ext>
            </p:extLst>
          </p:nvPr>
        </p:nvGraphicFramePr>
        <p:xfrm>
          <a:off x="657727" y="1825625"/>
          <a:ext cx="4427619" cy="4351338"/>
        </p:xfrm>
        <a:graphic>
          <a:graphicData uri="http://schemas.openxmlformats.org/drawingml/2006/table">
            <a:tbl>
              <a:tblPr/>
              <a:tblGrid>
                <a:gridCol w="1475873">
                  <a:extLst>
                    <a:ext uri="{9D8B030D-6E8A-4147-A177-3AD203B41FA5}">
                      <a16:colId xmlns:a16="http://schemas.microsoft.com/office/drawing/2014/main" val="2656974011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3173859192"/>
                    </a:ext>
                  </a:extLst>
                </a:gridCol>
                <a:gridCol w="1475873">
                  <a:extLst>
                    <a:ext uri="{9D8B030D-6E8A-4147-A177-3AD203B41FA5}">
                      <a16:colId xmlns:a16="http://schemas.microsoft.com/office/drawing/2014/main" val="4146651247"/>
                    </a:ext>
                  </a:extLst>
                </a:gridCol>
              </a:tblGrid>
              <a:tr h="400781"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effectLst/>
                        </a:rPr>
                        <a:t>očet uhlíků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effectLst/>
                        </a:rPr>
                        <a:t>Triviální název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>
                          <a:effectLst/>
                        </a:rPr>
                        <a:t>Systematický název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59056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C4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Máselná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Butanová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78742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C6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Kapronová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Hexanová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53811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C8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Kaprylová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Oktanová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49591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C10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Kaprinová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24659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C12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Laurová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Dodekanová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252378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C14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Myristová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Tetradekanová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5798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C16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b="1">
                          <a:effectLst/>
                        </a:rPr>
                        <a:t>Palmitová</a:t>
                      </a:r>
                      <a:endParaRPr lang="cs-CZ" sz="1100">
                        <a:effectLst/>
                      </a:endParaRP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Hexadekanová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699415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C18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b="1">
                          <a:effectLst/>
                        </a:rPr>
                        <a:t>Stearová</a:t>
                      </a:r>
                      <a:endParaRPr lang="cs-CZ" sz="1100">
                        <a:effectLst/>
                      </a:endParaRP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Oktadekanová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75647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C20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Arachová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Eikosanová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436937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C22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Behenová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Dokosanová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65446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C24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Lignocerová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Tetrakosanová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026777"/>
                  </a:ext>
                </a:extLst>
              </a:tr>
              <a:tr h="400781"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C26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</a:rPr>
                        <a:t>Cerotová</a:t>
                      </a: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>
                          <a:effectLst/>
                        </a:rPr>
                        <a:t>Hexakosanová</a:t>
                      </a:r>
                      <a:endParaRPr lang="cs-CZ" sz="1100" dirty="0">
                        <a:effectLst/>
                      </a:endParaRPr>
                    </a:p>
                  </a:txBody>
                  <a:tcPr marL="57254" marR="57254" marT="28627" marB="2862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200977"/>
                  </a:ext>
                </a:extLst>
              </a:tr>
            </a:tbl>
          </a:graphicData>
        </a:graphic>
      </p:graphicFrame>
      <p:pic>
        <p:nvPicPr>
          <p:cNvPr id="2052" name="Picture 4" descr="https://upload.wikimedia.org/wikipedia/commons/thumb/2/2b/Palmitic_acid_shorthand_formula.PNG/350px-Palmitic_acid_shorthand_formul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22" y="366717"/>
            <a:ext cx="3333333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3/35/Stearic_acid_shorthand_formula.PNG/350px-Stearic_acid_shorthand_formul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0" y="1786910"/>
            <a:ext cx="3333750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335480" y="1125481"/>
            <a:ext cx="347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palmitová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335480" y="2451044"/>
            <a:ext cx="368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stearová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678905" y="3066755"/>
            <a:ext cx="5674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Veškeré živočišné tuky, např. </a:t>
            </a:r>
            <a:r>
              <a:rPr lang="cs-CZ" sz="2800" b="1" dirty="0"/>
              <a:t>máslo, sádlo, ghí, maso, vejce, uzeniny, sýry, smetana</a:t>
            </a:r>
            <a:r>
              <a:rPr lang="cs-CZ" sz="2800" dirty="0"/>
              <a:t>. Také </a:t>
            </a:r>
            <a:r>
              <a:rPr lang="cs-CZ" sz="2800" b="1" dirty="0"/>
              <a:t>kokosový, palmový a palmojádrový tuk</a:t>
            </a:r>
            <a:r>
              <a:rPr lang="cs-CZ" sz="2800" dirty="0"/>
              <a:t>.</a:t>
            </a:r>
          </a:p>
          <a:p>
            <a:r>
              <a:rPr lang="cs-CZ" sz="2800" b="1" dirty="0"/>
              <a:t>Cukrovinky, sladké pečivo, čokolády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7079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74. Uveďte 5 zdrojů mastných kyselin</a:t>
            </a:r>
            <a:br>
              <a:rPr lang="cs-CZ" sz="4000" b="1" dirty="0">
                <a:solidFill>
                  <a:srgbClr val="0070C0"/>
                </a:solidFill>
              </a:rPr>
            </a:b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1062272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9" y="365125"/>
            <a:ext cx="11903242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rgbClr val="FF0000"/>
                </a:solidFill>
              </a:rPr>
              <a:t>Mononenasycené</a:t>
            </a:r>
            <a:r>
              <a:rPr lang="cs-CZ" sz="4000" b="1" dirty="0">
                <a:solidFill>
                  <a:srgbClr val="FF0000"/>
                </a:solidFill>
              </a:rPr>
              <a:t> MK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omega 7 a omega 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Rostlinné tuky</a:t>
            </a:r>
          </a:p>
          <a:p>
            <a:r>
              <a:rPr lang="cs-CZ" dirty="0"/>
              <a:t>Rostlinné oleje</a:t>
            </a:r>
          </a:p>
          <a:p>
            <a:r>
              <a:rPr lang="cs-CZ" dirty="0"/>
              <a:t>Semínka</a:t>
            </a:r>
          </a:p>
          <a:p>
            <a:r>
              <a:rPr lang="cs-CZ" dirty="0"/>
              <a:t>Ořechy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arašídy</a:t>
            </a:r>
          </a:p>
          <a:p>
            <a:r>
              <a:rPr lang="cs-CZ" dirty="0"/>
              <a:t>pekanové, makadamové, lískové ořechy, mandle, pistácie</a:t>
            </a:r>
          </a:p>
          <a:p>
            <a:r>
              <a:rPr lang="cs-CZ" dirty="0"/>
              <a:t>dýňová či slunečnicová semínka</a:t>
            </a:r>
          </a:p>
          <a:p>
            <a:r>
              <a:rPr lang="cs-CZ" dirty="0"/>
              <a:t>avokádo</a:t>
            </a:r>
          </a:p>
          <a:p>
            <a:r>
              <a:rPr lang="cs-CZ" dirty="0"/>
              <a:t>slunečnicový, řepkový, sezamový, olivový olej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9402" y="4207208"/>
            <a:ext cx="437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Mezi atomy C je jedna dvojná vazba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52926" y="4828674"/>
            <a:ext cx="4523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snižují LDL a zvyšují HDL, </a:t>
            </a:r>
          </a:p>
          <a:p>
            <a:r>
              <a:rPr lang="cs-CZ" dirty="0"/>
              <a:t>- stabilizují glykémii a  </a:t>
            </a:r>
          </a:p>
          <a:p>
            <a:r>
              <a:rPr lang="cs-CZ" dirty="0"/>
              <a:t>- zvyšují citlivost na inzulín</a:t>
            </a:r>
          </a:p>
          <a:p>
            <a:endParaRPr lang="cs-CZ" dirty="0"/>
          </a:p>
          <a:p>
            <a:r>
              <a:rPr lang="cs-CZ" dirty="0"/>
              <a:t>WHO: 10-15% přijmu energie</a:t>
            </a:r>
          </a:p>
        </p:txBody>
      </p:sp>
    </p:spTree>
    <p:extLst>
      <p:ext uri="{BB962C8B-B14F-4D97-AF65-F5344CB8AC3E}">
        <p14:creationId xmlns:p14="http://schemas.microsoft.com/office/powerpoint/2010/main" val="35279864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365125"/>
            <a:ext cx="120663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Polynenasycené MK jsou esenciální - nutné  získávat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 z potravy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08547" y="1825624"/>
            <a:ext cx="5811253" cy="48799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Omega 3</a:t>
            </a:r>
          </a:p>
          <a:p>
            <a:r>
              <a:rPr lang="cs-CZ" sz="2400" b="1" dirty="0"/>
              <a:t>Kyselina alfa-</a:t>
            </a:r>
            <a:r>
              <a:rPr lang="cs-CZ" sz="2400" b="1" dirty="0" err="1"/>
              <a:t>linolenová</a:t>
            </a:r>
            <a:r>
              <a:rPr lang="cs-CZ" sz="2400" dirty="0"/>
              <a:t> (ALA) </a:t>
            </a:r>
          </a:p>
          <a:p>
            <a:pPr lvl="1"/>
            <a:r>
              <a:rPr lang="cs-CZ" sz="2000" dirty="0"/>
              <a:t>ve lněných a </a:t>
            </a:r>
            <a:r>
              <a:rPr lang="cs-CZ" sz="2000" dirty="0" err="1"/>
              <a:t>chia</a:t>
            </a:r>
            <a:r>
              <a:rPr lang="cs-CZ" sz="2000" dirty="0"/>
              <a:t> semínkách,  řepkovém oleji a vlašských ořechách.</a:t>
            </a:r>
          </a:p>
          <a:p>
            <a:r>
              <a:rPr lang="cs-CZ" sz="2400" b="1" dirty="0"/>
              <a:t>Kyselina </a:t>
            </a:r>
            <a:r>
              <a:rPr lang="cs-CZ" sz="2400" b="1" dirty="0" err="1"/>
              <a:t>eikosapentaenová</a:t>
            </a:r>
            <a:r>
              <a:rPr lang="cs-CZ" sz="2400" b="1" dirty="0"/>
              <a:t> </a:t>
            </a:r>
            <a:r>
              <a:rPr lang="cs-CZ" sz="2400" dirty="0"/>
              <a:t>(EPA)</a:t>
            </a:r>
          </a:p>
          <a:p>
            <a:pPr lvl="1"/>
            <a:r>
              <a:rPr lang="cs-CZ" sz="2000" dirty="0"/>
              <a:t>mořské ryby, </a:t>
            </a:r>
            <a:r>
              <a:rPr lang="cs-CZ" sz="2000" u="sng" dirty="0"/>
              <a:t> -</a:t>
            </a:r>
            <a:r>
              <a:rPr lang="cs-CZ" sz="2000" dirty="0"/>
              <a:t>losos, sleď, tuňák, sardinky. </a:t>
            </a:r>
          </a:p>
          <a:p>
            <a:pPr lvl="1"/>
            <a:r>
              <a:rPr lang="cs-CZ" sz="2000" dirty="0"/>
              <a:t>protizánětlivé a </a:t>
            </a:r>
            <a:r>
              <a:rPr lang="cs-CZ" sz="2000" dirty="0" err="1"/>
              <a:t>kardioprotektivní</a:t>
            </a:r>
            <a:r>
              <a:rPr lang="cs-CZ" sz="2000" dirty="0"/>
              <a:t> účinky. </a:t>
            </a:r>
          </a:p>
          <a:p>
            <a:pPr lvl="1"/>
            <a:r>
              <a:rPr lang="cs-CZ" sz="2000" dirty="0"/>
              <a:t>zlepšuje náladu a duševní zdraví.</a:t>
            </a:r>
          </a:p>
          <a:p>
            <a:r>
              <a:rPr lang="cs-CZ" sz="2400" b="1" dirty="0"/>
              <a:t>Kyselina </a:t>
            </a:r>
            <a:r>
              <a:rPr lang="cs-CZ" sz="2400" b="1" dirty="0" err="1"/>
              <a:t>dokosahexaenová</a:t>
            </a:r>
            <a:r>
              <a:rPr lang="cs-CZ" sz="2400" b="1" dirty="0"/>
              <a:t> </a:t>
            </a:r>
            <a:r>
              <a:rPr lang="cs-CZ" sz="2400" dirty="0"/>
              <a:t>(DHA)</a:t>
            </a:r>
          </a:p>
          <a:p>
            <a:pPr lvl="1"/>
            <a:r>
              <a:rPr lang="cs-CZ" sz="2000" dirty="0"/>
              <a:t>v mořských rybách</a:t>
            </a:r>
          </a:p>
          <a:p>
            <a:pPr lvl="1"/>
            <a:r>
              <a:rPr lang="cs-CZ" sz="2000" dirty="0"/>
              <a:t>důležitá pro správný vývoj mozku, zraku a nervové soustavy. </a:t>
            </a:r>
          </a:p>
          <a:p>
            <a:pPr lvl="1"/>
            <a:r>
              <a:rPr lang="cs-CZ" sz="2000" dirty="0"/>
              <a:t>vliv na kognitivní funkce, paměť a učení.</a:t>
            </a:r>
          </a:p>
          <a:p>
            <a:endParaRPr lang="cs-CZ" sz="24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33187" y="1862290"/>
            <a:ext cx="5731042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Omega 6</a:t>
            </a:r>
          </a:p>
          <a:p>
            <a:r>
              <a:rPr lang="cs-CZ" b="1" dirty="0"/>
              <a:t>kyselina linolová </a:t>
            </a:r>
            <a:r>
              <a:rPr lang="cs-CZ" dirty="0"/>
              <a:t>(LA): slunečnicový, kukuřičný, dýňový, </a:t>
            </a:r>
            <a:r>
              <a:rPr lang="cs-CZ" dirty="0" err="1"/>
              <a:t>sojový</a:t>
            </a:r>
            <a:r>
              <a:rPr lang="cs-CZ" dirty="0"/>
              <a:t>, makový, pupalkový olej, ořechy vlašské, para, pekanové, mandle, pistácie.</a:t>
            </a:r>
          </a:p>
          <a:p>
            <a:r>
              <a:rPr lang="cs-CZ" dirty="0"/>
              <a:t>V organismu se mění na </a:t>
            </a:r>
            <a:r>
              <a:rPr lang="cs-CZ" dirty="0" err="1"/>
              <a:t>kys</a:t>
            </a:r>
            <a:r>
              <a:rPr lang="cs-CZ" dirty="0"/>
              <a:t>. arachidonovou. </a:t>
            </a:r>
          </a:p>
          <a:p>
            <a:r>
              <a:rPr lang="cs-CZ" dirty="0"/>
              <a:t>Z ní vznikají produkty chránící sliznici žaludku a zároveň se hodí pro správné srážení krve. </a:t>
            </a:r>
          </a:p>
          <a:p>
            <a:r>
              <a:rPr lang="cs-CZ" dirty="0"/>
              <a:t>Nevýhodou kyseliny arachidonové je i tvorba některých prozánětlivých látek. </a:t>
            </a:r>
          </a:p>
          <a:p>
            <a:r>
              <a:rPr lang="cs-CZ" dirty="0"/>
              <a:t>Důležitý je dostatečný příjem,  nikoliv nadbytečný.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54415" y="6385230"/>
            <a:ext cx="556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Poměr omega 6 a omega 3 by měl být nižší než 5:1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5221" y="6176963"/>
            <a:ext cx="526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https://www.brainmarket.cz/nase-novinky/proc-je-dulezite-mit-spravny-pomer-omega-3-a-6/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60304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365125"/>
            <a:ext cx="120663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75. Polynenasycené MK jsou esenciální - nutné  získávat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 z potravy</a:t>
            </a:r>
            <a:br>
              <a:rPr lang="cs-CZ" b="1" dirty="0">
                <a:solidFill>
                  <a:srgbClr val="0070C0"/>
                </a:solidFill>
              </a:rPr>
            </a:b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08547" y="1825624"/>
            <a:ext cx="5811253" cy="48799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Omega 3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…………………………………………</a:t>
            </a:r>
            <a:r>
              <a:rPr lang="cs-CZ" sz="2400" dirty="0"/>
              <a:t>(ALA) </a:t>
            </a:r>
          </a:p>
          <a:p>
            <a:pPr lvl="1"/>
            <a:r>
              <a:rPr lang="cs-CZ" sz="2000" dirty="0"/>
              <a:t>ve lněných a </a:t>
            </a:r>
            <a:r>
              <a:rPr lang="cs-CZ" sz="2000" dirty="0" err="1"/>
              <a:t>chia</a:t>
            </a:r>
            <a:r>
              <a:rPr lang="cs-CZ" sz="2000" dirty="0"/>
              <a:t> semínkách,  řepkovém oleji a vlašských ořechách.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…………………………………………</a:t>
            </a:r>
            <a:r>
              <a:rPr lang="cs-CZ" sz="2400" dirty="0"/>
              <a:t>(EPA)</a:t>
            </a:r>
          </a:p>
          <a:p>
            <a:pPr lvl="1"/>
            <a:r>
              <a:rPr lang="cs-CZ" sz="2000" dirty="0"/>
              <a:t>mořské ryby, </a:t>
            </a:r>
            <a:r>
              <a:rPr lang="cs-CZ" sz="2000" u="sng" dirty="0"/>
              <a:t> -</a:t>
            </a:r>
            <a:r>
              <a:rPr lang="cs-CZ" sz="2000" dirty="0"/>
              <a:t>losos, sleď, tuňák, sardinky. </a:t>
            </a:r>
          </a:p>
          <a:p>
            <a:pPr lvl="1"/>
            <a:r>
              <a:rPr lang="cs-CZ" sz="2000" dirty="0"/>
              <a:t>protizánětlivé a </a:t>
            </a:r>
            <a:r>
              <a:rPr lang="cs-CZ" sz="2000" dirty="0" err="1"/>
              <a:t>kardioprotektivní</a:t>
            </a:r>
            <a:r>
              <a:rPr lang="cs-CZ" sz="2000" dirty="0"/>
              <a:t> účinky. </a:t>
            </a:r>
          </a:p>
          <a:p>
            <a:pPr lvl="1"/>
            <a:r>
              <a:rPr lang="cs-CZ" sz="2000" dirty="0"/>
              <a:t>zlepšuje náladu a duševní zdraví.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………………………………………….</a:t>
            </a:r>
            <a:r>
              <a:rPr lang="cs-CZ" sz="2400" dirty="0"/>
              <a:t>(DHA)</a:t>
            </a:r>
          </a:p>
          <a:p>
            <a:pPr lvl="1"/>
            <a:r>
              <a:rPr lang="cs-CZ" sz="2000" dirty="0"/>
              <a:t>v mořských rybách</a:t>
            </a:r>
          </a:p>
          <a:p>
            <a:pPr lvl="1"/>
            <a:r>
              <a:rPr lang="cs-CZ" sz="2000" dirty="0"/>
              <a:t>důležitá pro správný vývoj mozku, zraku a nervové soustavy. </a:t>
            </a:r>
          </a:p>
          <a:p>
            <a:pPr lvl="1"/>
            <a:r>
              <a:rPr lang="cs-CZ" sz="2000" dirty="0"/>
              <a:t>vliv na kognitivní funkce, paměť a učení.</a:t>
            </a:r>
          </a:p>
          <a:p>
            <a:endParaRPr lang="cs-CZ" sz="24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33187" y="1862290"/>
            <a:ext cx="573104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Omega 6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(LA): slunečnicový, kukuřičný, dýňový, </a:t>
            </a:r>
            <a:r>
              <a:rPr lang="cs-CZ" dirty="0" err="1"/>
              <a:t>sojový</a:t>
            </a:r>
            <a:r>
              <a:rPr lang="cs-CZ" dirty="0"/>
              <a:t>, makový, pupalkový olej, ořechy vlašské, para, pekanové, mandle, pistácie.</a:t>
            </a:r>
          </a:p>
          <a:p>
            <a:r>
              <a:rPr lang="cs-CZ" dirty="0"/>
              <a:t>V organismu se mění na </a:t>
            </a:r>
            <a:r>
              <a:rPr lang="cs-CZ" dirty="0">
                <a:solidFill>
                  <a:srgbClr val="0070C0"/>
                </a:solidFill>
              </a:rPr>
              <a:t>……………………………………………</a:t>
            </a:r>
          </a:p>
          <a:p>
            <a:r>
              <a:rPr lang="cs-CZ" dirty="0"/>
              <a:t>Z ní vznikají produkty chránící sliznici žaludku a zároveň se hodí pro správné srážení krve. </a:t>
            </a:r>
          </a:p>
          <a:p>
            <a:r>
              <a:rPr lang="cs-CZ" dirty="0"/>
              <a:t>Nevýhodou kyseliny arachidonové je i tvorba některých prozánětlivých látek. </a:t>
            </a:r>
          </a:p>
          <a:p>
            <a:r>
              <a:rPr lang="cs-CZ" dirty="0"/>
              <a:t>Důležitý je dostatečný příjem,  nikoliv nadbytečný.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54415" y="6385230"/>
            <a:ext cx="556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Poměr omega 6 a omega 3 by měl být nižší než 5:1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5221" y="6176963"/>
            <a:ext cx="526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https://www.brainmarket.cz/nase-novinky/proc-je-dulezite-mit-spravny-pomer-omega-3-a-6/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49028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76. Uveďte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Doporučený poměr omega ž a omega 3 nenasycených MK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</a:t>
            </a:r>
          </a:p>
          <a:p>
            <a:endParaRPr lang="cs-CZ" dirty="0"/>
          </a:p>
          <a:p>
            <a:r>
              <a:rPr lang="cs-CZ" dirty="0"/>
              <a:t>Příklad mastné kyseliny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Příklady zdrojů omega 3 MK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…………………………………………..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…………………………………………..</a:t>
            </a:r>
          </a:p>
          <a:p>
            <a:pPr marL="0" indent="0">
              <a:buNone/>
            </a:pPr>
            <a:r>
              <a:rPr lang="cs-CZ" dirty="0"/>
              <a:t>Příklady zdrojů omega 6 MK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…………………………………………….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65629203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Transmastné</a:t>
            </a:r>
            <a:r>
              <a:rPr lang="cs-CZ" sz="4000" b="1" dirty="0">
                <a:solidFill>
                  <a:srgbClr val="FF0000"/>
                </a:solidFill>
              </a:rPr>
              <a:t> kyseliny (TMK)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5351" y="1825625"/>
            <a:ext cx="5834449" cy="4351338"/>
          </a:xfrm>
        </p:spPr>
        <p:txBody>
          <a:bodyPr/>
          <a:lstStyle/>
          <a:p>
            <a:r>
              <a:rPr lang="cs-CZ" dirty="0"/>
              <a:t>Nejhorší druh MK</a:t>
            </a:r>
          </a:p>
          <a:p>
            <a:r>
              <a:rPr lang="cs-CZ" dirty="0"/>
              <a:t>KV riziko</a:t>
            </a:r>
          </a:p>
          <a:p>
            <a:r>
              <a:rPr lang="cs-CZ" b="1" dirty="0"/>
              <a:t>Zvyšuje </a:t>
            </a:r>
            <a:r>
              <a:rPr lang="cs-CZ" dirty="0"/>
              <a:t>LDL cholesterol</a:t>
            </a:r>
          </a:p>
          <a:p>
            <a:r>
              <a:rPr lang="cs-CZ" b="1" dirty="0"/>
              <a:t>Snižuje </a:t>
            </a:r>
            <a:r>
              <a:rPr lang="cs-CZ" dirty="0"/>
              <a:t>HDL cholesterol</a:t>
            </a:r>
          </a:p>
          <a:p>
            <a:r>
              <a:rPr lang="cs-CZ" dirty="0"/>
              <a:t>Vznik při ztužování rostlinných tuků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hranolky</a:t>
            </a:r>
          </a:p>
          <a:p>
            <a:r>
              <a:rPr lang="cs-CZ" dirty="0"/>
              <a:t>majonéza</a:t>
            </a:r>
          </a:p>
          <a:p>
            <a:r>
              <a:rPr lang="cs-CZ" dirty="0"/>
              <a:t>sušenky</a:t>
            </a:r>
          </a:p>
          <a:p>
            <a:r>
              <a:rPr lang="cs-CZ" dirty="0" err="1"/>
              <a:t>chipsy</a:t>
            </a:r>
            <a:endParaRPr lang="cs-CZ" dirty="0"/>
          </a:p>
          <a:p>
            <a:r>
              <a:rPr lang="cs-CZ" dirty="0"/>
              <a:t>fast food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038784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77. </a:t>
            </a:r>
            <a:r>
              <a:rPr lang="cs-CZ" sz="4000" b="1" dirty="0" err="1">
                <a:solidFill>
                  <a:srgbClr val="0070C0"/>
                </a:solidFill>
              </a:rPr>
              <a:t>Transmastné</a:t>
            </a:r>
            <a:r>
              <a:rPr lang="cs-CZ" sz="4000" b="1" dirty="0">
                <a:solidFill>
                  <a:srgbClr val="0070C0"/>
                </a:solidFill>
              </a:rPr>
              <a:t> kyseliny (TMK)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5351" y="1825625"/>
            <a:ext cx="5834449" cy="4351338"/>
          </a:xfrm>
        </p:spPr>
        <p:txBody>
          <a:bodyPr/>
          <a:lstStyle/>
          <a:p>
            <a:r>
              <a:rPr lang="cs-CZ" dirty="0"/>
              <a:t>Nejhorší druh MK</a:t>
            </a:r>
          </a:p>
          <a:p>
            <a:r>
              <a:rPr lang="cs-CZ" dirty="0"/>
              <a:t>KV riziko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 </a:t>
            </a:r>
            <a:r>
              <a:rPr lang="cs-CZ" dirty="0"/>
              <a:t>LDL cholesterol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 </a:t>
            </a:r>
            <a:r>
              <a:rPr lang="cs-CZ" dirty="0"/>
              <a:t>HDL cholesterol</a:t>
            </a:r>
          </a:p>
          <a:p>
            <a:r>
              <a:rPr lang="cs-CZ" dirty="0"/>
              <a:t>Vznik při ztužování rostlinných tuků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hranolky</a:t>
            </a:r>
          </a:p>
          <a:p>
            <a:r>
              <a:rPr lang="cs-CZ" dirty="0"/>
              <a:t>majonéza</a:t>
            </a:r>
          </a:p>
          <a:p>
            <a:r>
              <a:rPr lang="cs-CZ" dirty="0"/>
              <a:t>sušenky</a:t>
            </a:r>
          </a:p>
          <a:p>
            <a:r>
              <a:rPr lang="cs-CZ" dirty="0" err="1"/>
              <a:t>chipsy</a:t>
            </a:r>
            <a:endParaRPr lang="cs-CZ" dirty="0"/>
          </a:p>
          <a:p>
            <a:r>
              <a:rPr lang="cs-CZ" dirty="0"/>
              <a:t>fast food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1335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6. Doplňte protisrážlivé prostředky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…………………………………..inhibuje přeměnu protrombinu na trombin</a:t>
            </a:r>
          </a:p>
          <a:p>
            <a:r>
              <a:rPr lang="cs-CZ" dirty="0"/>
              <a:t>……………………..snižují hematokrit</a:t>
            </a:r>
          </a:p>
          <a:p>
            <a:r>
              <a:rPr lang="cs-CZ" dirty="0"/>
              <a:t>………………………se používá při vyšetření krve a sedimentaci</a:t>
            </a:r>
          </a:p>
          <a:p>
            <a:r>
              <a:rPr lang="cs-CZ" dirty="0"/>
              <a:t>……………………. se používá pro stanovení hematokritu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55675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893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Jednoduché 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8947" y="1114096"/>
            <a:ext cx="7918315" cy="532103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estery MK s jedno- nebo vícesytnými alkoholy (sytnost alkoholu je dána počtem OH- skupin alkoholu). Nejdůležitější jsou estery mastných kyselin s trojsytným alkoholem – glycerolem. Podle počtu esterifikovaných hydroxylových skupin jsou rozlišovány mono-, di- a </a:t>
            </a:r>
            <a:r>
              <a:rPr lang="cs-CZ" dirty="0" err="1"/>
              <a:t>triacylglyceroly</a:t>
            </a:r>
            <a:r>
              <a:rPr lang="cs-CZ" dirty="0"/>
              <a:t>. </a:t>
            </a:r>
          </a:p>
          <a:p>
            <a:pPr lvl="0"/>
            <a:r>
              <a:rPr lang="cs-CZ" b="1" dirty="0" err="1"/>
              <a:t>Triacylglyceroly</a:t>
            </a:r>
            <a:r>
              <a:rPr lang="cs-CZ" dirty="0"/>
              <a:t> (TAG) jsou hlavní součástí pokrmových tuků a olejů, v lidském organismu jsou přítomny v krevním séru a jsou hlavní součástí tukové tkáně. Vedle nich jsou v séru přítomny ještě </a:t>
            </a:r>
          </a:p>
          <a:p>
            <a:pPr lvl="0"/>
            <a:r>
              <a:rPr lang="cs-CZ" dirty="0"/>
              <a:t>estery mastných kyselin s cholesterolem, a dále </a:t>
            </a:r>
            <a:r>
              <a:rPr lang="cs-CZ" dirty="0" err="1"/>
              <a:t>neesterifikovaný</a:t>
            </a:r>
            <a:r>
              <a:rPr lang="cs-CZ" dirty="0"/>
              <a:t> cholesterol a </a:t>
            </a:r>
            <a:r>
              <a:rPr lang="cs-CZ" dirty="0" err="1"/>
              <a:t>neesterifikované</a:t>
            </a:r>
            <a:r>
              <a:rPr lang="cs-CZ" dirty="0"/>
              <a:t> mastné kyseliny. </a:t>
            </a:r>
          </a:p>
          <a:p>
            <a:pPr lvl="0"/>
            <a:r>
              <a:rPr lang="cs-CZ" b="1" dirty="0"/>
              <a:t>Cholesterol</a:t>
            </a:r>
            <a:r>
              <a:rPr lang="cs-CZ" dirty="0"/>
              <a:t> patří mezi steroidy, je součástí membrán všech tělních buněk a prekurzorem steroidních hormonů, žlučových kyselin a vitaminu D. </a:t>
            </a:r>
          </a:p>
          <a:p>
            <a:pPr lvl="0"/>
            <a:r>
              <a:rPr lang="cs-CZ" dirty="0"/>
              <a:t>Estery mastných kyselin s </a:t>
            </a:r>
            <a:r>
              <a:rPr lang="cs-CZ" dirty="0" err="1"/>
              <a:t>aminoalkoholem</a:t>
            </a:r>
            <a:r>
              <a:rPr lang="cs-CZ" dirty="0"/>
              <a:t> </a:t>
            </a:r>
            <a:r>
              <a:rPr lang="cs-CZ" dirty="0" err="1"/>
              <a:t>sfingosinem</a:t>
            </a:r>
            <a:r>
              <a:rPr lang="cs-CZ" dirty="0"/>
              <a:t> se nazývají </a:t>
            </a:r>
            <a:r>
              <a:rPr lang="cs-CZ" b="1" dirty="0" err="1"/>
              <a:t>ceramidy</a:t>
            </a:r>
            <a:r>
              <a:rPr lang="cs-CZ" dirty="0"/>
              <a:t>, u člověka jsou přítomny např. v mozkové tkáni. Mezi jednoduché lipidy dále řadíme vosky – estery mastných kyselin s alifatickými alkoholy, které se v lidském organismu nevyskytují.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91464" y="1566019"/>
            <a:ext cx="392229" cy="101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8194" name="Picture 2" descr="Co má v těle na starost cholesterol_infografika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676" y="751875"/>
            <a:ext cx="4393324" cy="55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0940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78. Jako roli má v těle cholesterol?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Popište podle obrázku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2" descr="Co má v těle na starost cholesterol_infografika_cz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1" y="1379621"/>
            <a:ext cx="4318491" cy="54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748337" y="3064042"/>
            <a:ext cx="1122947" cy="417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677736" y="3194327"/>
            <a:ext cx="1122947" cy="417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885" y="3054380"/>
            <a:ext cx="1133954" cy="42675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811" y="4528151"/>
            <a:ext cx="1133954" cy="42675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461" y="4528151"/>
            <a:ext cx="1133954" cy="62136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40" y="6280444"/>
            <a:ext cx="1133954" cy="42675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884" y="6375444"/>
            <a:ext cx="146944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7397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886" y="161239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Složené 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281" y="1349889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 molekule lipidu přítomna vedle </a:t>
            </a:r>
            <a:r>
              <a:rPr lang="cs-CZ" b="1" dirty="0"/>
              <a:t>MK </a:t>
            </a:r>
            <a:r>
              <a:rPr lang="cs-CZ" dirty="0"/>
              <a:t>a </a:t>
            </a:r>
            <a:r>
              <a:rPr lang="cs-CZ" b="1" dirty="0"/>
              <a:t>alkoholu</a:t>
            </a:r>
            <a:r>
              <a:rPr lang="cs-CZ" dirty="0"/>
              <a:t> ještě další složka (</a:t>
            </a:r>
            <a:r>
              <a:rPr lang="cs-CZ" b="1" dirty="0"/>
              <a:t>kyselina fosforečná, sacharidy, proteiny</a:t>
            </a:r>
          </a:p>
          <a:p>
            <a:r>
              <a:rPr lang="cs-CZ" dirty="0"/>
              <a:t>Podle složky, která je součástí lipidu, se rozlišují různé typy složených lipidů (fosfolipidy, glykolipidy, lipoproteiny). </a:t>
            </a:r>
          </a:p>
          <a:p>
            <a:pPr lvl="0"/>
            <a:r>
              <a:rPr lang="cs-CZ" b="1" dirty="0"/>
              <a:t>Fosfolipidy</a:t>
            </a:r>
            <a:r>
              <a:rPr lang="cs-CZ" dirty="0"/>
              <a:t> vznikají esterifikací OH- skupiny glycerolu na třetím atomu C (</a:t>
            </a:r>
            <a:r>
              <a:rPr lang="cs-CZ" dirty="0" err="1"/>
              <a:t>fosfoacylglyceroly</a:t>
            </a:r>
            <a:r>
              <a:rPr lang="cs-CZ" dirty="0"/>
              <a:t>) nebo OH- skupiny </a:t>
            </a:r>
            <a:r>
              <a:rPr lang="cs-CZ" dirty="0" err="1"/>
              <a:t>sfingosinu</a:t>
            </a:r>
            <a:r>
              <a:rPr lang="cs-CZ" dirty="0"/>
              <a:t> (</a:t>
            </a:r>
            <a:r>
              <a:rPr lang="cs-CZ" dirty="0" err="1"/>
              <a:t>sfingomyeliny</a:t>
            </a:r>
            <a:r>
              <a:rPr lang="cs-CZ" dirty="0"/>
              <a:t>) kyselinou fosforečnou. Ta je dále esterifikována ještě </a:t>
            </a:r>
            <a:r>
              <a:rPr lang="cs-CZ" dirty="0" err="1"/>
              <a:t>aminoalkoholy</a:t>
            </a:r>
            <a:r>
              <a:rPr lang="cs-CZ" dirty="0"/>
              <a:t> nebo aminokyselinami (</a:t>
            </a:r>
            <a:r>
              <a:rPr lang="cs-CZ" dirty="0" err="1"/>
              <a:t>fosfatidylcholin</a:t>
            </a:r>
            <a:r>
              <a:rPr lang="cs-CZ" dirty="0"/>
              <a:t>, </a:t>
            </a:r>
            <a:r>
              <a:rPr lang="cs-CZ" dirty="0" err="1"/>
              <a:t>fosfatidylethanolamin</a:t>
            </a:r>
            <a:r>
              <a:rPr lang="cs-CZ" dirty="0"/>
              <a:t>, </a:t>
            </a:r>
            <a:r>
              <a:rPr lang="cs-CZ" dirty="0" err="1"/>
              <a:t>fosfatidylserin</a:t>
            </a:r>
            <a:r>
              <a:rPr lang="cs-CZ" dirty="0"/>
              <a:t>).</a:t>
            </a:r>
          </a:p>
          <a:p>
            <a:pPr lvl="0"/>
            <a:r>
              <a:rPr lang="cs-CZ" b="1" dirty="0"/>
              <a:t>Glykolipidy </a:t>
            </a:r>
          </a:p>
          <a:p>
            <a:pPr lvl="1"/>
            <a:r>
              <a:rPr lang="cs-CZ" dirty="0"/>
              <a:t>obsahují ve své molekule sacharidovou složku, </a:t>
            </a:r>
          </a:p>
          <a:p>
            <a:pPr lvl="1"/>
            <a:r>
              <a:rPr lang="cs-CZ" dirty="0"/>
              <a:t>u živočichů se jedná o </a:t>
            </a:r>
            <a:r>
              <a:rPr lang="cs-CZ" dirty="0" err="1"/>
              <a:t>galaktosu</a:t>
            </a:r>
            <a:r>
              <a:rPr lang="cs-CZ" dirty="0"/>
              <a:t> (živočišné glykolipidy jsou odvozeny od </a:t>
            </a:r>
            <a:r>
              <a:rPr lang="cs-CZ" dirty="0" err="1"/>
              <a:t>sfingosinu</a:t>
            </a:r>
            <a:r>
              <a:rPr lang="cs-CZ" dirty="0"/>
              <a:t>) </a:t>
            </a:r>
          </a:p>
          <a:p>
            <a:pPr lvl="1"/>
            <a:r>
              <a:rPr lang="cs-CZ" dirty="0"/>
              <a:t>u rostlin o glukosu. </a:t>
            </a:r>
          </a:p>
          <a:p>
            <a:pPr lvl="1"/>
            <a:r>
              <a:rPr lang="cs-CZ" dirty="0"/>
              <a:t>přenosem </a:t>
            </a:r>
            <a:r>
              <a:rPr lang="cs-CZ" dirty="0" err="1"/>
              <a:t>galaktosy</a:t>
            </a:r>
            <a:r>
              <a:rPr lang="cs-CZ" dirty="0"/>
              <a:t> na </a:t>
            </a:r>
            <a:r>
              <a:rPr lang="cs-CZ" dirty="0" err="1"/>
              <a:t>ceramid</a:t>
            </a:r>
            <a:r>
              <a:rPr lang="cs-CZ" dirty="0"/>
              <a:t> vzniká </a:t>
            </a:r>
            <a:r>
              <a:rPr lang="cs-CZ" b="1" dirty="0"/>
              <a:t>cerebrosid</a:t>
            </a:r>
            <a:r>
              <a:rPr lang="cs-CZ" dirty="0"/>
              <a:t>, </a:t>
            </a:r>
          </a:p>
          <a:p>
            <a:pPr lvl="0"/>
            <a:r>
              <a:rPr lang="cs-CZ" dirty="0"/>
              <a:t>pokud vstoupí do molekuly více cukerných jednotek a kyselina </a:t>
            </a:r>
            <a:r>
              <a:rPr lang="cs-CZ" dirty="0" err="1"/>
              <a:t>neuraminová</a:t>
            </a:r>
            <a:r>
              <a:rPr lang="cs-CZ" dirty="0"/>
              <a:t>, vznikne </a:t>
            </a:r>
            <a:r>
              <a:rPr lang="cs-CZ" b="1" dirty="0"/>
              <a:t>gangliosid</a:t>
            </a:r>
            <a:r>
              <a:rPr lang="cs-CZ" dirty="0"/>
              <a:t>; oba jsou důležitou složkou nervových tkání i mozku (myelinové pochvy nervů).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658692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886" y="161239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79. Složené 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281" y="1349889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 molekule lipidu přítomna vedle </a:t>
            </a:r>
            <a:r>
              <a:rPr lang="cs-CZ" b="1" dirty="0">
                <a:solidFill>
                  <a:srgbClr val="0070C0"/>
                </a:solidFill>
              </a:rPr>
              <a:t>……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dirty="0"/>
              <a:t> ještě další složka (kyselina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……………….</a:t>
            </a:r>
          </a:p>
          <a:p>
            <a:r>
              <a:rPr lang="cs-CZ" dirty="0"/>
              <a:t>Podle složky, která je součástí lipidu, se rozlišují různé typy složených lipidů (fosfolipidy, glykolipidy, lipoproteiny). 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F……….</a:t>
            </a:r>
            <a:r>
              <a:rPr lang="cs-CZ" dirty="0"/>
              <a:t> vznikají esterifikací OH- skupiny glycerolu na třetím atomu C (</a:t>
            </a:r>
            <a:r>
              <a:rPr lang="cs-CZ" dirty="0" err="1"/>
              <a:t>fosfoacylglyceroly</a:t>
            </a:r>
            <a:r>
              <a:rPr lang="cs-CZ" dirty="0"/>
              <a:t>) nebo OH- skupiny </a:t>
            </a:r>
            <a:r>
              <a:rPr lang="cs-CZ" dirty="0" err="1"/>
              <a:t>sfingosinu</a:t>
            </a:r>
            <a:r>
              <a:rPr lang="cs-CZ" dirty="0"/>
              <a:t> (</a:t>
            </a:r>
            <a:r>
              <a:rPr lang="cs-CZ" dirty="0" err="1"/>
              <a:t>sfingomyeliny</a:t>
            </a:r>
            <a:r>
              <a:rPr lang="cs-CZ" dirty="0"/>
              <a:t>) kyselinou fosforečnou. Ta je dále esterifikována ještě </a:t>
            </a:r>
            <a:r>
              <a:rPr lang="cs-CZ" dirty="0" err="1"/>
              <a:t>aminoalkoholy</a:t>
            </a:r>
            <a:r>
              <a:rPr lang="cs-CZ" dirty="0"/>
              <a:t> nebo aminokyselinami (</a:t>
            </a:r>
            <a:r>
              <a:rPr lang="cs-CZ" dirty="0" err="1"/>
              <a:t>fosfatidylcholin</a:t>
            </a:r>
            <a:r>
              <a:rPr lang="cs-CZ" dirty="0"/>
              <a:t>, </a:t>
            </a:r>
            <a:r>
              <a:rPr lang="cs-CZ" dirty="0" err="1"/>
              <a:t>fosfatidylethanolamin</a:t>
            </a:r>
            <a:r>
              <a:rPr lang="cs-CZ" dirty="0"/>
              <a:t>, </a:t>
            </a:r>
            <a:r>
              <a:rPr lang="cs-CZ" dirty="0" err="1"/>
              <a:t>fosfatidylserin</a:t>
            </a:r>
            <a:r>
              <a:rPr lang="cs-CZ" dirty="0"/>
              <a:t>).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G………. </a:t>
            </a:r>
          </a:p>
          <a:p>
            <a:pPr lvl="1"/>
            <a:r>
              <a:rPr lang="cs-CZ" dirty="0"/>
              <a:t>obsahují ve své molekule sacharidovou složku, </a:t>
            </a:r>
          </a:p>
          <a:p>
            <a:pPr lvl="1"/>
            <a:r>
              <a:rPr lang="cs-CZ" dirty="0"/>
              <a:t>u živočichů se jedná o </a:t>
            </a:r>
            <a:r>
              <a:rPr lang="cs-CZ" dirty="0" err="1"/>
              <a:t>galaktosu</a:t>
            </a:r>
            <a:r>
              <a:rPr lang="cs-CZ" dirty="0"/>
              <a:t> (živočišné glykolipidy jsou odvozeny od </a:t>
            </a:r>
            <a:r>
              <a:rPr lang="cs-CZ" dirty="0" err="1"/>
              <a:t>sfingosinu</a:t>
            </a:r>
            <a:r>
              <a:rPr lang="cs-CZ" dirty="0"/>
              <a:t>) </a:t>
            </a:r>
          </a:p>
          <a:p>
            <a:pPr lvl="1"/>
            <a:r>
              <a:rPr lang="cs-CZ" dirty="0"/>
              <a:t>u rostlin o glukosu. </a:t>
            </a:r>
          </a:p>
          <a:p>
            <a:pPr lvl="1"/>
            <a:r>
              <a:rPr lang="cs-CZ" dirty="0"/>
              <a:t>přenosem </a:t>
            </a:r>
            <a:r>
              <a:rPr lang="cs-CZ" dirty="0" err="1"/>
              <a:t>galaktosy</a:t>
            </a:r>
            <a:r>
              <a:rPr lang="cs-CZ" dirty="0"/>
              <a:t> na </a:t>
            </a:r>
            <a:r>
              <a:rPr lang="cs-CZ" dirty="0" err="1"/>
              <a:t>ceramid</a:t>
            </a:r>
            <a:r>
              <a:rPr lang="cs-CZ" dirty="0"/>
              <a:t> vzniká </a:t>
            </a:r>
            <a:r>
              <a:rPr lang="cs-CZ" b="1" dirty="0"/>
              <a:t>cerebrosid</a:t>
            </a:r>
            <a:r>
              <a:rPr lang="cs-CZ" dirty="0"/>
              <a:t>, </a:t>
            </a:r>
          </a:p>
          <a:p>
            <a:pPr lvl="0"/>
            <a:r>
              <a:rPr lang="cs-CZ" dirty="0"/>
              <a:t>pokud vstoupí do molekuly více cukerných jednotek a kyselina </a:t>
            </a:r>
            <a:r>
              <a:rPr lang="cs-CZ" dirty="0" err="1"/>
              <a:t>neuraminová</a:t>
            </a:r>
            <a:r>
              <a:rPr lang="cs-CZ" dirty="0"/>
              <a:t>, vznikne </a:t>
            </a:r>
            <a:r>
              <a:rPr lang="cs-CZ" b="1" dirty="0">
                <a:solidFill>
                  <a:srgbClr val="0070C0"/>
                </a:solidFill>
              </a:rPr>
              <a:t>g……….</a:t>
            </a:r>
            <a:r>
              <a:rPr lang="cs-CZ" dirty="0"/>
              <a:t>; oba jsou důležitou složkou nervových tkání i mozku (myelinové pochvy nervů).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67193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714" y="1365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Fosfolipidy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589" y="1524000"/>
            <a:ext cx="11742821" cy="5333999"/>
          </a:xfrm>
        </p:spPr>
        <p:txBody>
          <a:bodyPr>
            <a:normAutofit fontScale="92500"/>
          </a:bodyPr>
          <a:lstStyle/>
          <a:p>
            <a:r>
              <a:rPr lang="cs-CZ" dirty="0"/>
              <a:t>základním stavebním materiálem buněčných membrán všech buněk lidského těla</a:t>
            </a:r>
          </a:p>
          <a:p>
            <a:r>
              <a:rPr lang="cs-CZ" dirty="0"/>
              <a:t>ovlivňují integritu buněčných membrán, čímž zabraňují pronikání škodlivých látek do buněk. </a:t>
            </a:r>
          </a:p>
          <a:p>
            <a:r>
              <a:rPr lang="cs-CZ" dirty="0"/>
              <a:t>umožňují transport důležitých látek přes buněčnou membránu v obou směrech.</a:t>
            </a:r>
          </a:p>
          <a:p>
            <a:r>
              <a:rPr lang="cs-CZ" dirty="0"/>
              <a:t>největší množství v krvi a nervové tkáni, ale fosfolipidy jsou přítomny všude. </a:t>
            </a:r>
          </a:p>
          <a:p>
            <a:r>
              <a:rPr lang="cs-CZ" dirty="0"/>
              <a:t>v plicích: jsou zarovnány svými ocasy (hydrofobní) směrem k lumen alveolů a povrchové napětí je nepřímo úměrné jejich hustotě na jednotku plochy. Během inhalace, jak se bubliny roztahují, se molekuly fosfolipidů od sebe vzdalují a zvyšují povrchové napětí. Na druhé straně se během výdechu přibližují k sobě a snižují je.</a:t>
            </a:r>
          </a:p>
          <a:p>
            <a:r>
              <a:rPr lang="cs-CZ" dirty="0"/>
              <a:t>Vhodný, promyšlený přísun fosfolipidů ve stravě přispívá ke snížení celkového </a:t>
            </a:r>
            <a:r>
              <a:rPr lang="cs-CZ" dirty="0">
                <a:hlinkClick r:id="rId2"/>
              </a:rPr>
              <a:t>cholesterolu</a:t>
            </a:r>
            <a:r>
              <a:rPr lang="cs-CZ" dirty="0"/>
              <a:t> a jeho LDL frakce.</a:t>
            </a:r>
          </a:p>
          <a:p>
            <a:endParaRPr lang="cs-CZ" dirty="0"/>
          </a:p>
        </p:txBody>
      </p:sp>
      <p:pic>
        <p:nvPicPr>
          <p:cNvPr id="3074" name="Picture 2" descr="Fosfolipi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8" y="5275178"/>
            <a:ext cx="2374232" cy="158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4894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Fosfolipidy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hlinkClick r:id="rId2"/>
              </a:rPr>
              <a:t>Arašídy</a:t>
            </a:r>
            <a:r>
              <a:rPr lang="cs-CZ" dirty="0"/>
              <a:t>, </a:t>
            </a:r>
            <a:r>
              <a:rPr lang="cs-CZ" dirty="0">
                <a:hlinkClick r:id="rId3"/>
              </a:rPr>
              <a:t>vlašské ořechy</a:t>
            </a:r>
            <a:r>
              <a:rPr lang="cs-CZ" dirty="0"/>
              <a:t> ;</a:t>
            </a:r>
          </a:p>
          <a:p>
            <a:r>
              <a:rPr lang="cs-CZ" dirty="0">
                <a:hlinkClick r:id="rId4"/>
              </a:rPr>
              <a:t>vejce</a:t>
            </a:r>
            <a:r>
              <a:rPr lang="cs-CZ" dirty="0"/>
              <a:t> , zejména žloutky;</a:t>
            </a:r>
          </a:p>
          <a:p>
            <a:r>
              <a:rPr lang="cs-CZ" dirty="0">
                <a:hlinkClick r:id="rId5"/>
              </a:rPr>
              <a:t>ryby</a:t>
            </a:r>
            <a:r>
              <a:rPr lang="cs-CZ" dirty="0"/>
              <a:t> a </a:t>
            </a:r>
            <a:r>
              <a:rPr lang="cs-CZ" dirty="0">
                <a:hlinkClick r:id="rId6"/>
              </a:rPr>
              <a:t>mořské plody</a:t>
            </a:r>
            <a:r>
              <a:rPr lang="cs-CZ" dirty="0"/>
              <a:t> ;</a:t>
            </a:r>
          </a:p>
          <a:p>
            <a:r>
              <a:rPr lang="cs-CZ" dirty="0">
                <a:hlinkClick r:id="rId7"/>
              </a:rPr>
              <a:t>sójové boby</a:t>
            </a:r>
            <a:r>
              <a:rPr lang="cs-CZ" dirty="0"/>
              <a:t> ;</a:t>
            </a:r>
          </a:p>
          <a:p>
            <a:r>
              <a:rPr lang="cs-CZ" dirty="0"/>
              <a:t>rostlinné oleje.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Alkohol</a:t>
            </a:r>
          </a:p>
          <a:p>
            <a:r>
              <a:rPr lang="cs-CZ" dirty="0"/>
              <a:t>ničí molekuly fosfolipidů</a:t>
            </a:r>
          </a:p>
          <a:p>
            <a:r>
              <a:rPr lang="cs-CZ" dirty="0"/>
              <a:t>zvyšuje poměr cholesterolu k fosfolipidům v membránách nervových buněk –</a:t>
            </a:r>
          </a:p>
          <a:p>
            <a:r>
              <a:rPr lang="cs-CZ" dirty="0"/>
              <a:t>To zhoršuje enzymatickou ochranu lipidů proti oxidaci a samotná membrána se stává tužší. </a:t>
            </a:r>
          </a:p>
          <a:p>
            <a:r>
              <a:rPr lang="cs-CZ" dirty="0"/>
              <a:t>V případě jater vede snížení množství fosfolipidů v buněčných membránách k fibróze tohoto orgánu.</a:t>
            </a:r>
          </a:p>
        </p:txBody>
      </p:sp>
    </p:spTree>
    <p:extLst>
      <p:ext uri="{BB962C8B-B14F-4D97-AF65-F5344CB8AC3E}">
        <p14:creationId xmlns:p14="http://schemas.microsoft.com/office/powerpoint/2010/main" val="358473158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937" y="291232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80. Fosfolipidy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24000"/>
            <a:ext cx="12191999" cy="5333999"/>
          </a:xfrm>
        </p:spPr>
        <p:txBody>
          <a:bodyPr>
            <a:normAutofit/>
          </a:bodyPr>
          <a:lstStyle/>
          <a:p>
            <a:r>
              <a:rPr lang="cs-CZ" dirty="0"/>
              <a:t>základním stavebním materiálem                  všech         lidského těla</a:t>
            </a:r>
          </a:p>
          <a:p>
            <a:r>
              <a:rPr lang="cs-CZ" dirty="0"/>
              <a:t>ovlivňují integritu                  , čímž zabraňují pronikání škodlivých látek do  </a:t>
            </a:r>
          </a:p>
          <a:p>
            <a:r>
              <a:rPr lang="cs-CZ" dirty="0"/>
              <a:t>umožňují transport důležitých látek přes                  ↔.</a:t>
            </a:r>
          </a:p>
          <a:p>
            <a:r>
              <a:rPr lang="cs-CZ" dirty="0"/>
              <a:t>největší množství v                 a nervové tkáni, ale fosfolipidy jsou přítomny všude. </a:t>
            </a:r>
          </a:p>
          <a:p>
            <a:r>
              <a:rPr lang="cs-CZ" dirty="0"/>
              <a:t>v              jsou zarovnány svými ocasy (hydrofobní) směrem k lumen               a povrchové napětí je nepřímo úměrné jejich hustotě na jednotku plochy. Během inhalace, jak se bubliny roztahují, se molekuly fosfolipidů od sebe vzdalují a zvyšují povrchové napětí. Na druhé straně se během výdechu přibližují k sobě a snižují je.</a:t>
            </a:r>
          </a:p>
          <a:p>
            <a:r>
              <a:rPr lang="cs-CZ" dirty="0"/>
              <a:t>Promyšlený přísun fosfolipidů ve stravě přispívá ke snížení celkového                          a jeho LDL frakce.</a:t>
            </a:r>
          </a:p>
          <a:p>
            <a:endParaRPr lang="cs-CZ" dirty="0"/>
          </a:p>
        </p:txBody>
      </p:sp>
      <p:pic>
        <p:nvPicPr>
          <p:cNvPr id="3074" name="Picture 2" descr="Fosfolip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1501062"/>
            <a:ext cx="1203156" cy="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27" y="1338197"/>
            <a:ext cx="603441" cy="7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osfolip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28" y="2043178"/>
            <a:ext cx="1203156" cy="4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859" y="2009522"/>
            <a:ext cx="603441" cy="7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osfolip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71" y="2596980"/>
            <a:ext cx="1203156" cy="4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397" y="3463218"/>
            <a:ext cx="886462" cy="589900"/>
          </a:xfrm>
          <a:prstGeom prst="rect">
            <a:avLst/>
          </a:prstGeom>
        </p:spPr>
      </p:pic>
      <p:pic>
        <p:nvPicPr>
          <p:cNvPr id="4106" name="Picture 10" descr="Cholesterol: 5 Truths to Know | Johns Hopkins Medic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16" y="6063104"/>
            <a:ext cx="1935025" cy="7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23801" t="15754" r="24549" b="31099"/>
          <a:stretch/>
        </p:blipFill>
        <p:spPr>
          <a:xfrm>
            <a:off x="730202" y="3463218"/>
            <a:ext cx="598149" cy="61548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241" y="2928850"/>
            <a:ext cx="1181000" cy="6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0088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Které lipoproteiny jsou pro organismus prospěšné?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981" y="1825625"/>
            <a:ext cx="11749547" cy="4830814"/>
          </a:xfrm>
        </p:spPr>
        <p:txBody>
          <a:bodyPr>
            <a:normAutofit/>
          </a:bodyPr>
          <a:lstStyle/>
          <a:p>
            <a:r>
              <a:rPr lang="cs-CZ" b="1" dirty="0"/>
              <a:t>Lipoproteiny</a:t>
            </a:r>
            <a:r>
              <a:rPr lang="cs-CZ" dirty="0"/>
              <a:t> jsou nejdůležitější </a:t>
            </a:r>
            <a:r>
              <a:rPr lang="cs-CZ" b="1" dirty="0"/>
              <a:t>transportní formou </a:t>
            </a:r>
            <a:r>
              <a:rPr lang="cs-CZ" dirty="0"/>
              <a:t>lipidů v krevní plazmě- lipidy v plazmě cirkulují ve formě lipoproteinů, které jsou rozpustné ve vodě </a:t>
            </a:r>
          </a:p>
          <a:p>
            <a:pPr lvl="0"/>
            <a:r>
              <a:rPr lang="cs-CZ" b="1" dirty="0"/>
              <a:t>Hydrofobní lipidy </a:t>
            </a:r>
            <a:r>
              <a:rPr lang="cs-CZ" dirty="0"/>
              <a:t>– estery cholesterolu a TAG – jsou obklopeny </a:t>
            </a:r>
            <a:r>
              <a:rPr lang="cs-CZ" b="1" dirty="0"/>
              <a:t>polárními lipidy </a:t>
            </a:r>
            <a:r>
              <a:rPr lang="cs-CZ" dirty="0"/>
              <a:t>(převážně </a:t>
            </a:r>
            <a:r>
              <a:rPr lang="cs-CZ" dirty="0" err="1"/>
              <a:t>fosfatidylcholinem</a:t>
            </a:r>
            <a:r>
              <a:rPr lang="cs-CZ" dirty="0"/>
              <a:t> a </a:t>
            </a:r>
            <a:r>
              <a:rPr lang="cs-CZ" dirty="0" err="1"/>
              <a:t>sfingomyelinem</a:t>
            </a:r>
            <a:r>
              <a:rPr lang="cs-CZ" dirty="0"/>
              <a:t>), </a:t>
            </a:r>
            <a:r>
              <a:rPr lang="cs-CZ" dirty="0" err="1"/>
              <a:t>neesterifikovaným</a:t>
            </a:r>
            <a:r>
              <a:rPr lang="cs-CZ" dirty="0"/>
              <a:t> cholesterolem a specifickými proteiny, které se nazývají </a:t>
            </a:r>
            <a:r>
              <a:rPr lang="cs-CZ" b="1" dirty="0" err="1"/>
              <a:t>apolipoproteiny</a:t>
            </a:r>
            <a:r>
              <a:rPr lang="cs-CZ" b="1" dirty="0"/>
              <a:t> </a:t>
            </a:r>
            <a:r>
              <a:rPr lang="cs-CZ" dirty="0"/>
              <a:t>(</a:t>
            </a:r>
            <a:r>
              <a:rPr lang="cs-CZ" dirty="0" err="1"/>
              <a:t>apo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Vznikne tak </a:t>
            </a:r>
            <a:r>
              <a:rPr lang="cs-CZ" b="1" dirty="0"/>
              <a:t>hydrofilní micelární komplex</a:t>
            </a:r>
            <a:r>
              <a:rPr lang="cs-CZ" dirty="0"/>
              <a:t>, který je rozpustný ve vodném prostředí plazmy, a umožňuje katalytické působení enzymů na fázovém rozhraní. </a:t>
            </a:r>
          </a:p>
          <a:p>
            <a:pPr lvl="0"/>
            <a:r>
              <a:rPr lang="cs-CZ" dirty="0"/>
              <a:t>Lipoproteiny jsou převážně kulovitého tvaru a podle velikosti a hustoty je dělíme na jednotlivé třídy, jak ukazuje tabulka 4.2.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7753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336"/>
              </p:ext>
            </p:extLst>
          </p:nvPr>
        </p:nvGraphicFramePr>
        <p:xfrm>
          <a:off x="700390" y="2"/>
          <a:ext cx="7607032" cy="6858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4233">
                  <a:extLst>
                    <a:ext uri="{9D8B030D-6E8A-4147-A177-3AD203B41FA5}">
                      <a16:colId xmlns:a16="http://schemas.microsoft.com/office/drawing/2014/main" val="3855884475"/>
                    </a:ext>
                  </a:extLst>
                </a:gridCol>
                <a:gridCol w="1154515">
                  <a:extLst>
                    <a:ext uri="{9D8B030D-6E8A-4147-A177-3AD203B41FA5}">
                      <a16:colId xmlns:a16="http://schemas.microsoft.com/office/drawing/2014/main" val="3356999227"/>
                    </a:ext>
                  </a:extLst>
                </a:gridCol>
                <a:gridCol w="941018">
                  <a:extLst>
                    <a:ext uri="{9D8B030D-6E8A-4147-A177-3AD203B41FA5}">
                      <a16:colId xmlns:a16="http://schemas.microsoft.com/office/drawing/2014/main" val="2258850287"/>
                    </a:ext>
                  </a:extLst>
                </a:gridCol>
                <a:gridCol w="1044324">
                  <a:extLst>
                    <a:ext uri="{9D8B030D-6E8A-4147-A177-3AD203B41FA5}">
                      <a16:colId xmlns:a16="http://schemas.microsoft.com/office/drawing/2014/main" val="3373172225"/>
                    </a:ext>
                  </a:extLst>
                </a:gridCol>
                <a:gridCol w="584771">
                  <a:extLst>
                    <a:ext uri="{9D8B030D-6E8A-4147-A177-3AD203B41FA5}">
                      <a16:colId xmlns:a16="http://schemas.microsoft.com/office/drawing/2014/main" val="2921990911"/>
                    </a:ext>
                  </a:extLst>
                </a:gridCol>
                <a:gridCol w="517779">
                  <a:extLst>
                    <a:ext uri="{9D8B030D-6E8A-4147-A177-3AD203B41FA5}">
                      <a16:colId xmlns:a16="http://schemas.microsoft.com/office/drawing/2014/main" val="2048535907"/>
                    </a:ext>
                  </a:extLst>
                </a:gridCol>
                <a:gridCol w="2730392">
                  <a:extLst>
                    <a:ext uri="{9D8B030D-6E8A-4147-A177-3AD203B41FA5}">
                      <a16:colId xmlns:a16="http://schemas.microsoft.com/office/drawing/2014/main" val="1904077210"/>
                    </a:ext>
                  </a:extLst>
                </a:gridCol>
              </a:tblGrid>
              <a:tr h="1264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Frakce*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ELFO</a:t>
                      </a:r>
                      <a:r>
                        <a:rPr lang="cs-CZ" sz="1000" baseline="30000" dirty="0">
                          <a:effectLst/>
                        </a:rPr>
                        <a:t>+</a:t>
                      </a:r>
                      <a:r>
                        <a:rPr lang="cs-CZ" sz="1000" dirty="0">
                          <a:effectLst/>
                        </a:rPr>
                        <a:t> (</a:t>
                      </a:r>
                      <a:r>
                        <a:rPr lang="cs-CZ" sz="1000" dirty="0" err="1">
                          <a:effectLst/>
                        </a:rPr>
                        <a:t>agarosa</a:t>
                      </a:r>
                      <a:r>
                        <a:rPr lang="cs-CZ" sz="1000" dirty="0">
                          <a:effectLst/>
                        </a:rPr>
                        <a:t>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Průměr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(</a:t>
                      </a:r>
                      <a:r>
                        <a:rPr lang="cs-CZ" sz="1000" dirty="0" err="1">
                          <a:effectLst/>
                        </a:rPr>
                        <a:t>nm</a:t>
                      </a:r>
                      <a:r>
                        <a:rPr lang="cs-CZ" sz="1000" dirty="0">
                          <a:effectLst/>
                        </a:rPr>
                        <a:t>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Hustota (g/ml)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Protein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(%)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Lipid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(%)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Zdroj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129644610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start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90-1 000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&lt; 0,95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1-2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98-99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střevo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045189627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VLDL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pre-beta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30-90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0,95 - 1,006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7-10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90-93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játra (střevo)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981191372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IDL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25-30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1,006 - 1,019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 VLDL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418393616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20-25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1,019 - 1,065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 VLDL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231258272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27,5-26,0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1,025 - 1,034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192041694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26,0-25,5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1,034 - 1,044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28254660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LDL-III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25,5-24,2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1,038 - 1,050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328718217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LDL-IV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24,2-21,8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1,048 - 1,065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765473025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alfa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7,5-20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1,065 - 1,210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játra, střevo, z VLDL, CM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838657563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</a:t>
                      </a:r>
                      <a:r>
                        <a:rPr lang="cs-CZ" sz="1000" baseline="-25000">
                          <a:effectLst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10-20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1,065 - 1,125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615606362"/>
                  </a:ext>
                </a:extLst>
              </a:tr>
              <a:tr h="508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</a:t>
                      </a:r>
                      <a:r>
                        <a:rPr lang="cs-CZ" sz="1000" baseline="-25000">
                          <a:effectLst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7,5-10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1,125 - 1,210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92268661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715983" y="1225685"/>
            <a:ext cx="3093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CM – chylomikrony; VLDL – lipoproteiny o velmi nízké hustotě; IDL – lipoproteiny o střední hustotě; LDL - lipoproteiny o nízké hustotě; HDL – lipoproteiny o vysoké hustotě</a:t>
            </a:r>
          </a:p>
          <a:p>
            <a:r>
              <a:rPr lang="cs-CZ" baseline="30000" dirty="0"/>
              <a:t>+ </a:t>
            </a:r>
            <a:r>
              <a:rPr lang="cs-CZ" dirty="0"/>
              <a:t>ELFO – elektroforetická pohyblivost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35974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482" y="82193"/>
            <a:ext cx="6739848" cy="67551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Tuky obsažené v potravě (exogenní) jsou směsí lipidů, které jsou</a:t>
            </a:r>
          </a:p>
          <a:p>
            <a:pPr lvl="1"/>
            <a:r>
              <a:rPr lang="cs-CZ" dirty="0"/>
              <a:t>z 90% tvořeny TAG, dále </a:t>
            </a:r>
          </a:p>
          <a:p>
            <a:pPr lvl="1"/>
            <a:r>
              <a:rPr lang="cs-CZ" dirty="0"/>
              <a:t>volným i esterifikovaným cholesterolem a</a:t>
            </a:r>
          </a:p>
          <a:p>
            <a:pPr lvl="1"/>
            <a:r>
              <a:rPr lang="cs-CZ" dirty="0"/>
              <a:t>fosfolipidy (převážně </a:t>
            </a:r>
            <a:r>
              <a:rPr lang="cs-CZ" dirty="0" err="1"/>
              <a:t>fosfatidylcholinem</a:t>
            </a:r>
            <a:r>
              <a:rPr lang="cs-CZ" dirty="0"/>
              <a:t>). </a:t>
            </a:r>
          </a:p>
          <a:p>
            <a:r>
              <a:rPr lang="cs-CZ" dirty="0"/>
              <a:t>Trávení a vstřebávání lipidů probíhá především </a:t>
            </a:r>
            <a:r>
              <a:rPr lang="cs-CZ" b="1" dirty="0"/>
              <a:t>v tenkém střevě</a:t>
            </a:r>
            <a:r>
              <a:rPr lang="cs-CZ" dirty="0"/>
              <a:t>, kde se </a:t>
            </a:r>
            <a:r>
              <a:rPr lang="cs-CZ" b="1" dirty="0"/>
              <a:t>exogenní</a:t>
            </a:r>
            <a:r>
              <a:rPr lang="cs-CZ" dirty="0"/>
              <a:t> lipidy mísí s lipidy </a:t>
            </a:r>
            <a:r>
              <a:rPr lang="cs-CZ" b="1" dirty="0"/>
              <a:t>endogenního</a:t>
            </a:r>
            <a:r>
              <a:rPr lang="cs-CZ" dirty="0"/>
              <a:t> původu. </a:t>
            </a:r>
          </a:p>
          <a:p>
            <a:r>
              <a:rPr lang="cs-CZ" dirty="0"/>
              <a:t>Při trávení se lipidy rozkládají na </a:t>
            </a:r>
          </a:p>
          <a:p>
            <a:pPr lvl="1"/>
            <a:r>
              <a:rPr lang="cs-CZ" dirty="0"/>
              <a:t>glycerol a MK působením </a:t>
            </a:r>
            <a:r>
              <a:rPr lang="cs-CZ" dirty="0" err="1"/>
              <a:t>hydrolas</a:t>
            </a:r>
            <a:r>
              <a:rPr lang="cs-CZ" dirty="0"/>
              <a:t> (</a:t>
            </a:r>
            <a:r>
              <a:rPr lang="cs-CZ" dirty="0" err="1"/>
              <a:t>lipas</a:t>
            </a:r>
            <a:r>
              <a:rPr lang="cs-CZ" dirty="0"/>
              <a:t>), které hydrolyticky štěpí esterové vazby mezi glycerolem a mastnými kyselinami. </a:t>
            </a:r>
          </a:p>
          <a:p>
            <a:r>
              <a:rPr lang="cs-CZ" dirty="0"/>
              <a:t>Vlastní vstřebávání lipidů je složitý proces, který kromě syntézy endogenních lipidů zahrnuje i distribuci MK </a:t>
            </a:r>
            <a:r>
              <a:rPr lang="cs-CZ" dirty="0" err="1"/>
              <a:t>resyntetizovaných</a:t>
            </a:r>
            <a:r>
              <a:rPr lang="cs-CZ" dirty="0"/>
              <a:t> lipidů krví do jater a jednotlivých tkání.</a:t>
            </a:r>
          </a:p>
          <a:p>
            <a:endParaRPr lang="cs-CZ" dirty="0"/>
          </a:p>
        </p:txBody>
      </p:sp>
      <p:pic>
        <p:nvPicPr>
          <p:cNvPr id="1028" name="Picture 4" descr="Trávicí soustava člověka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30" y="534256"/>
            <a:ext cx="4777833" cy="62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zabránit glykolýze (rozpad glukózy)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i="1" dirty="0"/>
              <a:t>Konzervační látky</a:t>
            </a:r>
            <a:endParaRPr lang="cs-CZ" dirty="0"/>
          </a:p>
          <a:p>
            <a:r>
              <a:rPr lang="cs-CZ" dirty="0"/>
              <a:t>Pro stanovení některých analytů je nutné přidáním konzervačních látek zabránit jejich rozkladu. </a:t>
            </a:r>
          </a:p>
          <a:p>
            <a:r>
              <a:rPr lang="cs-CZ" dirty="0"/>
              <a:t>Například působením enzymatických systémů dochází již 30 minut po odběru ke glykolýze. </a:t>
            </a:r>
          </a:p>
          <a:p>
            <a:r>
              <a:rPr lang="cs-CZ" dirty="0"/>
              <a:t>Jako </a:t>
            </a:r>
            <a:r>
              <a:rPr lang="cs-CZ" dirty="0" err="1"/>
              <a:t>antiglykolytický</a:t>
            </a:r>
            <a:r>
              <a:rPr lang="cs-CZ" dirty="0"/>
              <a:t> prostředek je obvykle využíván </a:t>
            </a:r>
            <a:r>
              <a:rPr lang="cs-CZ" b="1" dirty="0"/>
              <a:t>fluorid sodný</a:t>
            </a:r>
            <a:r>
              <a:rPr lang="cs-CZ" dirty="0"/>
              <a:t>, který působí také jako slabé </a:t>
            </a:r>
            <a:r>
              <a:rPr lang="cs-CZ" dirty="0" err="1"/>
              <a:t>antikoagulans</a:t>
            </a:r>
            <a:r>
              <a:rPr lang="cs-CZ" dirty="0"/>
              <a:t>. </a:t>
            </a:r>
          </a:p>
          <a:p>
            <a:r>
              <a:rPr lang="cs-CZ" dirty="0"/>
              <a:t>Jiným konzervačním prostředkem je </a:t>
            </a:r>
            <a:r>
              <a:rPr lang="cs-CZ" b="1" dirty="0" err="1"/>
              <a:t>jodoacetát</a:t>
            </a:r>
            <a:r>
              <a:rPr lang="cs-CZ" dirty="0"/>
              <a:t>, který rovněž zabraňuje glykolýze, ale nemá antikoagulační účinky.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53015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Jak se štěpí jednotlivé tuky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7258" y="1337188"/>
            <a:ext cx="6083710" cy="567321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err="1"/>
              <a:t>Triacylglyceroly</a:t>
            </a:r>
            <a:r>
              <a:rPr lang="cs-CZ" dirty="0"/>
              <a:t> se </a:t>
            </a:r>
          </a:p>
          <a:p>
            <a:pPr lvl="0"/>
            <a:r>
              <a:rPr lang="cs-CZ" dirty="0"/>
              <a:t>začínají vstřebávat v žaludku, kde se mechanickým způsobem vytváří emulze lipidů, která je uvolňována do duodena. </a:t>
            </a:r>
          </a:p>
          <a:p>
            <a:pPr lvl="0"/>
            <a:r>
              <a:rPr lang="cs-CZ" dirty="0"/>
              <a:t>V tenkém střevě se TAG štěpí </a:t>
            </a:r>
            <a:r>
              <a:rPr lang="cs-CZ" b="1" dirty="0"/>
              <a:t>pankreatickou </a:t>
            </a:r>
            <a:r>
              <a:rPr lang="cs-CZ" b="1" dirty="0" err="1"/>
              <a:t>lipasou</a:t>
            </a:r>
            <a:r>
              <a:rPr lang="cs-CZ" b="1" dirty="0"/>
              <a:t> </a:t>
            </a:r>
            <a:r>
              <a:rPr lang="cs-CZ" dirty="0"/>
              <a:t>(= lipolýza); tento enzym má největší afinitu k esterové vazbě na C1 a C3 glycerolu a působí jen na fázovém rozhraní tuk-voda. </a:t>
            </a:r>
          </a:p>
          <a:p>
            <a:pPr lvl="0"/>
            <a:r>
              <a:rPr lang="cs-CZ" dirty="0"/>
              <a:t>Procesu se účastní i </a:t>
            </a:r>
            <a:r>
              <a:rPr lang="cs-CZ" b="1" dirty="0"/>
              <a:t>žlučové kyseliny</a:t>
            </a:r>
            <a:r>
              <a:rPr lang="cs-CZ" dirty="0"/>
              <a:t>, které napomáhají tvorbě micel a tak umožňují </a:t>
            </a:r>
            <a:r>
              <a:rPr lang="cs-CZ" dirty="0" err="1"/>
              <a:t>solubilizaci</a:t>
            </a:r>
            <a:r>
              <a:rPr lang="cs-CZ" dirty="0"/>
              <a:t> lipidů ve vodném prostředí střeva. </a:t>
            </a:r>
          </a:p>
          <a:p>
            <a:pPr lvl="0"/>
            <a:r>
              <a:rPr lang="cs-CZ" b="1" dirty="0"/>
              <a:t>Střevní </a:t>
            </a:r>
            <a:r>
              <a:rPr lang="cs-CZ" b="1" dirty="0" err="1"/>
              <a:t>lipasa</a:t>
            </a:r>
            <a:r>
              <a:rPr lang="cs-CZ" b="1" dirty="0"/>
              <a:t> </a:t>
            </a:r>
            <a:r>
              <a:rPr lang="cs-CZ" dirty="0"/>
              <a:t>pak štěpí </a:t>
            </a:r>
            <a:r>
              <a:rPr lang="cs-CZ" dirty="0" err="1"/>
              <a:t>monoacylglyceroly</a:t>
            </a:r>
            <a:r>
              <a:rPr lang="cs-CZ" dirty="0"/>
              <a:t> na glycerol a volné mastné kyseliny.</a:t>
            </a:r>
          </a:p>
          <a:p>
            <a:pPr lvl="0"/>
            <a:r>
              <a:rPr lang="cs-CZ" dirty="0"/>
              <a:t>Volné mastné kyseliny a mono- a </a:t>
            </a:r>
            <a:r>
              <a:rPr lang="cs-CZ" dirty="0" err="1"/>
              <a:t>diacylglyceroly</a:t>
            </a:r>
            <a:r>
              <a:rPr lang="cs-CZ" dirty="0"/>
              <a:t> mohou být </a:t>
            </a:r>
            <a:r>
              <a:rPr lang="cs-CZ" b="1" dirty="0"/>
              <a:t>vstřebány </a:t>
            </a:r>
            <a:r>
              <a:rPr lang="cs-CZ" b="1" dirty="0" err="1"/>
              <a:t>enterocyty</a:t>
            </a:r>
            <a:r>
              <a:rPr lang="cs-CZ" dirty="0"/>
              <a:t>, ve kterých probíhá </a:t>
            </a:r>
            <a:r>
              <a:rPr lang="cs-CZ" dirty="0" err="1"/>
              <a:t>reesterifikace</a:t>
            </a:r>
            <a:r>
              <a:rPr lang="cs-CZ" dirty="0"/>
              <a:t> na </a:t>
            </a:r>
            <a:r>
              <a:rPr lang="cs-CZ" dirty="0" err="1"/>
              <a:t>triacylglyceroly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Ty jsou pak ve formě </a:t>
            </a:r>
            <a:r>
              <a:rPr lang="cs-CZ" b="1" dirty="0" err="1"/>
              <a:t>chylomiker</a:t>
            </a:r>
            <a:r>
              <a:rPr lang="cs-CZ" dirty="0"/>
              <a:t> transportovány lymfatickou cestou do krevního oběhu. </a:t>
            </a:r>
            <a:r>
              <a:rPr lang="cs-CZ" b="1" dirty="0"/>
              <a:t>Glycerol </a:t>
            </a:r>
            <a:r>
              <a:rPr lang="cs-CZ" dirty="0"/>
              <a:t>je uvolňován do krve a následně transportován </a:t>
            </a:r>
            <a:r>
              <a:rPr lang="cs-CZ" b="1" dirty="0"/>
              <a:t>do jater</a:t>
            </a:r>
            <a:r>
              <a:rPr lang="cs-CZ" dirty="0"/>
              <a:t>, kde dochází k jeho fosforylaci. </a:t>
            </a:r>
          </a:p>
          <a:p>
            <a:pPr lvl="0"/>
            <a:r>
              <a:rPr lang="cs-CZ" b="1" dirty="0"/>
              <a:t>Volné mastné kyseliny </a:t>
            </a:r>
            <a:r>
              <a:rPr lang="cs-CZ" dirty="0"/>
              <a:t>mohou být též uvolněny do krevního oběhu, kde jsou transportovány prostřednictvím </a:t>
            </a:r>
            <a:r>
              <a:rPr lang="cs-CZ" b="1" dirty="0"/>
              <a:t>albuminu</a:t>
            </a:r>
            <a:r>
              <a:rPr lang="cs-CZ" dirty="0"/>
              <a:t> k potřebným buňkám (kosterní svalstvo, myokard), ve kterých slouží jako zdroj energie. Ta je získávána jejich odbouráváním při tzv. b-oxidaci.</a:t>
            </a:r>
          </a:p>
        </p:txBody>
      </p:sp>
      <p:pic>
        <p:nvPicPr>
          <p:cNvPr id="5" name="Picture 4" descr="Trávicí soustava člověka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09" y="365125"/>
            <a:ext cx="4777833" cy="62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6204155" y="1897626"/>
            <a:ext cx="3824748" cy="1917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5751871" y="2329785"/>
            <a:ext cx="3726425" cy="1986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5919019" y="3883512"/>
            <a:ext cx="3559277" cy="1504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83244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81. Popište podle obrázku štěpení tuků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4" descr="Trávicí soustava člověka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64" y="1235242"/>
            <a:ext cx="3970267" cy="56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99192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Lipidy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61736" y="1424571"/>
            <a:ext cx="10515600" cy="5032375"/>
          </a:xfrm>
        </p:spPr>
        <p:txBody>
          <a:bodyPr>
            <a:normAutofit/>
          </a:bodyPr>
          <a:lstStyle/>
          <a:p>
            <a:r>
              <a:rPr lang="cs-CZ" dirty="0"/>
              <a:t>Důležitý zdroj energie</a:t>
            </a:r>
          </a:p>
          <a:p>
            <a:r>
              <a:rPr lang="cs-CZ" dirty="0"/>
              <a:t>Výchozí materiál pro tvorbu </a:t>
            </a:r>
          </a:p>
          <a:p>
            <a:pPr lvl="1"/>
            <a:r>
              <a:rPr lang="cs-CZ" dirty="0"/>
              <a:t>Signálních molekul (steroidy, prostaglandiny, </a:t>
            </a:r>
            <a:r>
              <a:rPr lang="cs-CZ" dirty="0" err="1"/>
              <a:t>kofaktory</a:t>
            </a:r>
            <a:r>
              <a:rPr lang="cs-CZ" dirty="0"/>
              <a:t> enzymů)</a:t>
            </a:r>
          </a:p>
          <a:p>
            <a:pPr lvl="1"/>
            <a:r>
              <a:rPr lang="cs-CZ" dirty="0"/>
              <a:t>Součást                           (zejména fosfolipidy a cholesterol)</a:t>
            </a:r>
          </a:p>
          <a:p>
            <a:pPr lvl="1"/>
            <a:r>
              <a:rPr lang="cs-CZ" dirty="0"/>
              <a:t>Tvorba žlučových kyselin</a:t>
            </a:r>
          </a:p>
          <a:p>
            <a:pPr lvl="1"/>
            <a:endParaRPr lang="cs-CZ" dirty="0"/>
          </a:p>
          <a:p>
            <a:r>
              <a:rPr lang="cs-CZ" dirty="0"/>
              <a:t>Lipidy</a:t>
            </a:r>
          </a:p>
          <a:p>
            <a:pPr lvl="1"/>
            <a:r>
              <a:rPr lang="cs-CZ" dirty="0"/>
              <a:t>TAG</a:t>
            </a:r>
          </a:p>
          <a:p>
            <a:pPr lvl="1"/>
            <a:r>
              <a:rPr lang="cs-CZ" dirty="0"/>
              <a:t>Fosfolipidy</a:t>
            </a:r>
          </a:p>
          <a:p>
            <a:pPr lvl="1"/>
            <a:r>
              <a:rPr lang="cs-CZ" dirty="0"/>
              <a:t>Volný cholesterol a </a:t>
            </a:r>
            <a:r>
              <a:rPr lang="cs-CZ" dirty="0" err="1"/>
              <a:t>cholesterolestery</a:t>
            </a:r>
            <a:endParaRPr lang="cs-CZ" dirty="0"/>
          </a:p>
          <a:p>
            <a:pPr lvl="1"/>
            <a:r>
              <a:rPr lang="cs-CZ" dirty="0"/>
              <a:t>Volné MK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27157" y="5993413"/>
            <a:ext cx="8037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https://is.muni.cz/el/pharm/podzim2019/FDFPB_FAF/um/5_lipidy_1.pdf</a:t>
            </a:r>
            <a:endParaRPr lang="cs-CZ" dirty="0"/>
          </a:p>
          <a:p>
            <a:r>
              <a:rPr lang="cs-CZ" dirty="0"/>
              <a:t>výborná </a:t>
            </a:r>
            <a:r>
              <a:rPr lang="cs-CZ" dirty="0" err="1"/>
              <a:t>ppt</a:t>
            </a:r>
            <a:endParaRPr lang="cs-CZ" dirty="0"/>
          </a:p>
        </p:txBody>
      </p:sp>
      <p:pic>
        <p:nvPicPr>
          <p:cNvPr id="8" name="Picture 2" descr="Fosfolipid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57" y="2750134"/>
            <a:ext cx="1203156" cy="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2439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83660"/>
            <a:ext cx="12192000" cy="62743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            jsou největší lipoproteinové částice s vysokým obsahem TAG. Tvoří se ve střevě v </a:t>
            </a:r>
            <a:r>
              <a:rPr lang="cs-CZ" dirty="0" err="1"/>
              <a:t>postprandiální</a:t>
            </a:r>
            <a:r>
              <a:rPr lang="cs-CZ" dirty="0"/>
              <a:t> fázi, na lačno jsou v </a:t>
            </a:r>
            <a:r>
              <a:rPr lang="cs-CZ" dirty="0" err="1"/>
              <a:t>enterocytech</a:t>
            </a:r>
            <a:r>
              <a:rPr lang="cs-CZ" dirty="0"/>
              <a:t> syntetizovány lipoproteiny VLDL (cca 10% celkové produkce, zbytek je syntetizován v játrech). V plazmě zdravých lidí se          nevyskytují.</a:t>
            </a:r>
          </a:p>
          <a:p>
            <a:r>
              <a:rPr lang="cs-CZ" b="1" dirty="0"/>
              <a:t>Lipoproteiny VLDL</a:t>
            </a:r>
            <a:r>
              <a:rPr lang="cs-CZ" dirty="0"/>
              <a:t> představují v organismu mobilní zásobu TAG. Proteinovou složkou je z 90% </a:t>
            </a:r>
            <a:r>
              <a:rPr lang="cs-CZ" dirty="0" err="1"/>
              <a:t>apo</a:t>
            </a:r>
            <a:r>
              <a:rPr lang="cs-CZ" dirty="0"/>
              <a:t> B48, ve stopách jsou obsaženy </a:t>
            </a:r>
            <a:r>
              <a:rPr lang="cs-CZ" dirty="0" err="1"/>
              <a:t>apo</a:t>
            </a:r>
            <a:r>
              <a:rPr lang="cs-CZ" dirty="0"/>
              <a:t> C a </a:t>
            </a:r>
            <a:r>
              <a:rPr lang="cs-CZ" dirty="0" err="1"/>
              <a:t>apo</a:t>
            </a:r>
            <a:r>
              <a:rPr lang="cs-CZ" dirty="0"/>
              <a:t> E. Působením enzymů lipoproteinové </a:t>
            </a:r>
            <a:r>
              <a:rPr lang="cs-CZ" dirty="0" err="1"/>
              <a:t>lipasy</a:t>
            </a:r>
            <a:r>
              <a:rPr lang="cs-CZ" dirty="0"/>
              <a:t> a </a:t>
            </a:r>
            <a:r>
              <a:rPr lang="cs-CZ" dirty="0" err="1"/>
              <a:t>lecitin:cholesterol</a:t>
            </a:r>
            <a:r>
              <a:rPr lang="cs-CZ" dirty="0"/>
              <a:t> </a:t>
            </a:r>
            <a:r>
              <a:rPr lang="cs-CZ" dirty="0" err="1"/>
              <a:t>acyltransferasy</a:t>
            </a:r>
            <a:r>
              <a:rPr lang="cs-CZ" dirty="0"/>
              <a:t> (LCAT) je částice VLDL metabolizována na IDL, která má méně TAG a </a:t>
            </a:r>
            <a:r>
              <a:rPr lang="cs-CZ" dirty="0" err="1"/>
              <a:t>apo</a:t>
            </a:r>
            <a:r>
              <a:rPr lang="cs-CZ" dirty="0"/>
              <a:t> C, více esterů cholesterolu a </a:t>
            </a:r>
            <a:r>
              <a:rPr lang="cs-CZ" dirty="0" err="1"/>
              <a:t>apo</a:t>
            </a:r>
            <a:r>
              <a:rPr lang="cs-CZ" dirty="0"/>
              <a:t> E (důležitý pro transport esterů cholesterolu mezi jednotlivými lipoproteinovými třídami). Lipoprotein IDL je v další fázi </a:t>
            </a:r>
            <a:r>
              <a:rPr lang="cs-CZ" dirty="0" err="1"/>
              <a:t>katabolizován</a:t>
            </a:r>
            <a:r>
              <a:rPr lang="cs-CZ" dirty="0"/>
              <a:t> na LDL za účasti jaterní (triglyceridové) </a:t>
            </a:r>
            <a:r>
              <a:rPr lang="cs-CZ" dirty="0" err="1"/>
              <a:t>lipasy</a:t>
            </a:r>
            <a:r>
              <a:rPr lang="cs-CZ" dirty="0"/>
              <a:t> a LCAT, který je konečným produktem metabolismu VLDL.</a:t>
            </a:r>
          </a:p>
          <a:p>
            <a:r>
              <a:rPr lang="cs-CZ" b="1" dirty="0"/>
              <a:t>Lipoprotein LDL</a:t>
            </a:r>
            <a:r>
              <a:rPr lang="cs-CZ" dirty="0"/>
              <a:t> transportuje v plazmě přibližně 70% celkového cholesterolu, jeho hlavní proteinovou složkou je </a:t>
            </a:r>
            <a:r>
              <a:rPr lang="cs-CZ" dirty="0" err="1"/>
              <a:t>apo</a:t>
            </a:r>
            <a:r>
              <a:rPr lang="cs-CZ" dirty="0"/>
              <a:t> B100.  Odbourávání LDL, a tím i regulace metabolismu cholesterolu, probíhá v periferních tkáních za účasti specifických LDL-receptorů.</a:t>
            </a:r>
          </a:p>
          <a:p>
            <a:r>
              <a:rPr lang="cs-CZ" b="1" dirty="0"/>
              <a:t>Lipoproteiny HDL</a:t>
            </a:r>
            <a:r>
              <a:rPr lang="cs-CZ" dirty="0"/>
              <a:t> jsou syntetizovány převážně v           jako primární HDL částice diskovitého tvaru. Dalším zdrojem jsou zbytky membrán                      a VLDL. Jejich hlavní funkcí je transport cholesterolu z periferních tkání zpět do          , kde dochází k jeho eliminaci. Hlavní proteinovou složkou je </a:t>
            </a:r>
            <a:r>
              <a:rPr lang="cs-CZ" dirty="0" err="1"/>
              <a:t>apo</a:t>
            </a:r>
            <a:r>
              <a:rPr lang="cs-CZ" dirty="0"/>
              <a:t> AI. Lipoproteiny HDL nemají afinitu k LDL-receptorům.</a:t>
            </a:r>
          </a:p>
          <a:p>
            <a:endParaRPr lang="cs-CZ" dirty="0"/>
          </a:p>
          <a:p>
            <a:r>
              <a:rPr lang="cs-CZ" b="1" dirty="0"/>
              <a:t>Pokud dojde v této složité metabolické kaskádě k poruše rovnováhy, hovoříme o tzv. </a:t>
            </a:r>
            <a:r>
              <a:rPr lang="cs-CZ" b="1" dirty="0" err="1"/>
              <a:t>dyslipidemii</a:t>
            </a:r>
            <a:r>
              <a:rPr lang="cs-CZ" b="1" dirty="0"/>
              <a:t> (</a:t>
            </a:r>
            <a:r>
              <a:rPr lang="cs-CZ" b="1" dirty="0" err="1"/>
              <a:t>dyslipoproteinemii</a:t>
            </a:r>
            <a:r>
              <a:rPr lang="cs-CZ" b="1" dirty="0"/>
              <a:t>), která představuje závažné metabolické onemocnění.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29389" y="6096000"/>
            <a:ext cx="757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https://is.muni.cz/el/pharm/podzim2019/FDFPB_FAF/um/5_lipidy_1.pdf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40" y="395417"/>
            <a:ext cx="527529" cy="4978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215" y="1111303"/>
            <a:ext cx="467390" cy="4410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416" y="4288636"/>
            <a:ext cx="335584" cy="3166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93" y="4276527"/>
            <a:ext cx="362410" cy="3420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712" y="4283555"/>
            <a:ext cx="366639" cy="34600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468" y="3955987"/>
            <a:ext cx="473728" cy="3427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620" y="4553464"/>
            <a:ext cx="437241" cy="3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3226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Lipoprotein Vectors &amp; Illustrations for Free Download | Freep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940"/>
            <a:ext cx="9829799" cy="67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3953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142" y="1066867"/>
            <a:ext cx="579531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Cholesterol </a:t>
            </a:r>
          </a:p>
          <a:p>
            <a:pPr lvl="1"/>
            <a:r>
              <a:rPr lang="cs-CZ" dirty="0"/>
              <a:t>v potravě je převážně ve </a:t>
            </a:r>
            <a:r>
              <a:rPr lang="cs-CZ" b="1" dirty="0"/>
              <a:t>volné</a:t>
            </a:r>
            <a:r>
              <a:rPr lang="cs-CZ" dirty="0"/>
              <a:t> formě, </a:t>
            </a:r>
          </a:p>
          <a:p>
            <a:pPr lvl="1"/>
            <a:r>
              <a:rPr lang="cs-CZ" b="1" dirty="0"/>
              <a:t>esterifikovaný</a:t>
            </a:r>
            <a:r>
              <a:rPr lang="cs-CZ" dirty="0"/>
              <a:t> je ve střevě rychle štěpen pankreatickou </a:t>
            </a:r>
            <a:r>
              <a:rPr lang="cs-CZ" dirty="0" err="1"/>
              <a:t>cholesterolesterasou</a:t>
            </a:r>
            <a:r>
              <a:rPr lang="cs-CZ" dirty="0"/>
              <a:t> na volný cholesterol a volné MK. </a:t>
            </a:r>
          </a:p>
          <a:p>
            <a:pPr lvl="1"/>
            <a:r>
              <a:rPr lang="cs-CZ" dirty="0"/>
              <a:t>Volný cholesterol se vstřebává do </a:t>
            </a:r>
            <a:r>
              <a:rPr lang="cs-CZ" b="1" dirty="0" err="1"/>
              <a:t>enterocytu</a:t>
            </a:r>
            <a:r>
              <a:rPr lang="cs-CZ" dirty="0"/>
              <a:t> , kde je opět z velké části esterifikován a stává se součástí </a:t>
            </a:r>
            <a:r>
              <a:rPr lang="cs-CZ" b="1" dirty="0" err="1"/>
              <a:t>chylomiker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Fosfolipidy  </a:t>
            </a:r>
          </a:p>
          <a:p>
            <a:pPr lvl="1"/>
            <a:r>
              <a:rPr lang="cs-CZ" dirty="0"/>
              <a:t>v tenkém střevě hydrolyzovány působením pankreatické </a:t>
            </a:r>
            <a:r>
              <a:rPr lang="cs-CZ" dirty="0" err="1"/>
              <a:t>fosfolipasy</a:t>
            </a:r>
            <a:r>
              <a:rPr lang="cs-CZ" dirty="0"/>
              <a:t> A2, která odštěpuje mastnou kyselinu z C2 fosfolipidu za vzniku </a:t>
            </a:r>
            <a:r>
              <a:rPr lang="cs-CZ" dirty="0" err="1"/>
              <a:t>lysofosfolipidu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Chylomicrons are associated with(a) Digestion of fats(b) Absorption of  fats(c) Digestion of proteins (d) Absorption of protei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620" y="1061124"/>
            <a:ext cx="5885861" cy="49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1272" y="6240379"/>
            <a:ext cx="53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Esterifikace je reakce alkoholu a organické nebo anorganické kyslíkaté kyseliny, při které vzniká ester.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11859" y="185351"/>
            <a:ext cx="6382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Cholesterol a fosfolipidy</a:t>
            </a:r>
          </a:p>
        </p:txBody>
      </p:sp>
    </p:spTree>
    <p:extLst>
      <p:ext uri="{BB962C8B-B14F-4D97-AF65-F5344CB8AC3E}">
        <p14:creationId xmlns:p14="http://schemas.microsoft.com/office/powerpoint/2010/main" val="405225432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8032" y="158649"/>
            <a:ext cx="10515600" cy="102142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Stanovení cholesterolu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645" y="1484211"/>
            <a:ext cx="11818374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Cholesterol je v plazmě/séru </a:t>
            </a:r>
          </a:p>
          <a:p>
            <a:pPr lvl="1"/>
            <a:r>
              <a:rPr lang="cs-CZ" dirty="0"/>
              <a:t>ze 2/3 transportován jako součást LDL (</a:t>
            </a:r>
            <a:r>
              <a:rPr lang="cs-CZ" dirty="0" err="1"/>
              <a:t>aterogenní</a:t>
            </a:r>
            <a:r>
              <a:rPr lang="cs-CZ" dirty="0"/>
              <a:t> částice), </a:t>
            </a:r>
          </a:p>
          <a:p>
            <a:pPr lvl="1"/>
            <a:r>
              <a:rPr lang="cs-CZ" dirty="0"/>
              <a:t>asi 1/3 je vázaná na HDL (</a:t>
            </a:r>
            <a:r>
              <a:rPr lang="cs-CZ" dirty="0" err="1"/>
              <a:t>neaterogenní</a:t>
            </a:r>
            <a:r>
              <a:rPr lang="cs-CZ" dirty="0"/>
              <a:t> částice).</a:t>
            </a:r>
          </a:p>
          <a:p>
            <a:r>
              <a:rPr lang="cs-CZ" dirty="0"/>
              <a:t>Celkový cholesterol se v plazmě nachází ve dvou formách a to jako </a:t>
            </a:r>
          </a:p>
          <a:p>
            <a:pPr lvl="1"/>
            <a:r>
              <a:rPr lang="cs-CZ" dirty="0"/>
              <a:t>cholesterol volný (FC) - 30%  a </a:t>
            </a:r>
          </a:p>
          <a:p>
            <a:pPr lvl="1"/>
            <a:r>
              <a:rPr lang="cs-CZ" dirty="0"/>
              <a:t>cholesterol esterifikovaný (CE) -70%.</a:t>
            </a:r>
          </a:p>
          <a:p>
            <a:pPr marL="0" indent="0">
              <a:buNone/>
            </a:pPr>
            <a:r>
              <a:rPr lang="cs-CZ" dirty="0"/>
              <a:t>Toto je nutné brát v úvahu při jeho stanovení. </a:t>
            </a:r>
          </a:p>
          <a:p>
            <a:pPr marL="0" indent="0">
              <a:buNone/>
            </a:pPr>
            <a:r>
              <a:rPr lang="cs-CZ" dirty="0"/>
              <a:t>Nejčastěji se používá spektrofotometrická enzymová metoda. </a:t>
            </a: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Princip metody: CE jsou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cholesterolesterasou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hydrolyzovány na FC a volnou MK, FC se dále oxiduje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cholesteroloxidasou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na cholest-4-en-3-on a peroxid vodíku, jehož koncentrace se po reakci s indikátorem stanovuje.</a:t>
            </a:r>
          </a:p>
          <a:p>
            <a:pPr marL="0" indent="0">
              <a:buNone/>
            </a:pP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Princip stanovení HDL-cholesterolu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(HDL-C): lipoprotein HDL se od ostatních lipoproteinových částic separuje vysrážením lipoproteinů obsahujících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apo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B, další postup je stejný jako u celkového cholesterolu.</a:t>
            </a:r>
          </a:p>
          <a:p>
            <a:pPr marL="0" indent="0">
              <a:buNone/>
            </a:pP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Koncentrace LDL-cholesterolu (LDL-C) se obvykle určuje výpočtem podle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Friedewaldovy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rovnice: LDL –C (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mmol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/l) = celkový cholesterol - TAG*0,4537 - HDL-C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29582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148815"/>
            <a:ext cx="120248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Které parametry patří do základního lipidového souboru?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Biochemická</a:t>
            </a:r>
            <a:r>
              <a:rPr lang="cs-CZ" dirty="0"/>
              <a:t> vyšetření lipidových parametrů plazmy/séra jsou zaměřená na stanovení rizikových faktorů rozvoje aterosklerózy a diagnostiku lipoproteinových poruch. Na základě stanovení koncentrací </a:t>
            </a:r>
            <a:r>
              <a:rPr lang="cs-CZ" b="1" dirty="0" err="1"/>
              <a:t>triacylglycerolů</a:t>
            </a:r>
            <a:r>
              <a:rPr lang="cs-CZ" b="1" dirty="0"/>
              <a:t> a cholesterolu </a:t>
            </a:r>
            <a:r>
              <a:rPr lang="cs-CZ" dirty="0"/>
              <a:t>klasifikujeme tři typy </a:t>
            </a:r>
            <a:r>
              <a:rPr lang="cs-CZ" dirty="0" err="1"/>
              <a:t>hyperlipoproteinémií</a:t>
            </a:r>
            <a:r>
              <a:rPr lang="cs-CZ" dirty="0"/>
              <a:t>:</a:t>
            </a:r>
          </a:p>
          <a:p>
            <a:pPr lvl="1"/>
            <a:r>
              <a:rPr lang="cs-CZ" b="1" dirty="0" err="1"/>
              <a:t>hypercholesterolémie</a:t>
            </a:r>
            <a:r>
              <a:rPr lang="cs-CZ" b="1" dirty="0"/>
              <a:t> </a:t>
            </a:r>
            <a:r>
              <a:rPr lang="cs-CZ" dirty="0"/>
              <a:t>(izolované zvýšení celkového cholesterolu, převážně na vrub LDL) - stanovení koncentrace celkového cholesterolu (volný + esterifikovaný)</a:t>
            </a:r>
          </a:p>
          <a:p>
            <a:pPr lvl="1"/>
            <a:r>
              <a:rPr lang="cs-CZ" b="1" dirty="0"/>
              <a:t>kombinovaná </a:t>
            </a:r>
            <a:r>
              <a:rPr lang="cs-CZ" b="1" dirty="0" err="1"/>
              <a:t>hyperlipidémie</a:t>
            </a:r>
            <a:r>
              <a:rPr lang="cs-CZ" b="1" dirty="0"/>
              <a:t> </a:t>
            </a:r>
            <a:r>
              <a:rPr lang="cs-CZ" dirty="0"/>
              <a:t>(současné zvýšení cholesterolu i TAG)</a:t>
            </a:r>
          </a:p>
          <a:p>
            <a:pPr lvl="1"/>
            <a:r>
              <a:rPr lang="cs-CZ" b="1" dirty="0" err="1"/>
              <a:t>hypertriglyceridémie</a:t>
            </a:r>
            <a:r>
              <a:rPr lang="cs-CZ" b="1" dirty="0"/>
              <a:t> </a:t>
            </a:r>
            <a:r>
              <a:rPr lang="cs-CZ" dirty="0"/>
              <a:t>(izolované zvýšení TAG v kombinaci s normálním cholesterolem).</a:t>
            </a:r>
          </a:p>
          <a:p>
            <a:r>
              <a:rPr lang="cs-CZ" dirty="0"/>
              <a:t>Pro posouzení rizika aterosklerózy se používá výpočet </a:t>
            </a:r>
            <a:r>
              <a:rPr lang="cs-CZ" b="1" dirty="0" err="1"/>
              <a:t>aterogenního</a:t>
            </a:r>
            <a:r>
              <a:rPr lang="cs-CZ" b="1" dirty="0"/>
              <a:t> indexu </a:t>
            </a:r>
            <a:r>
              <a:rPr lang="cs-CZ" dirty="0"/>
              <a:t>(AI), předvídá </a:t>
            </a:r>
            <a:r>
              <a:rPr lang="cs-CZ" dirty="0" err="1"/>
              <a:t>aterogenní</a:t>
            </a:r>
            <a:r>
              <a:rPr lang="cs-CZ" dirty="0"/>
              <a:t> riziko</a:t>
            </a:r>
          </a:p>
          <a:p>
            <a:pPr lvl="1"/>
            <a:r>
              <a:rPr lang="cs-CZ" dirty="0"/>
              <a:t>hodnocení: nízké riziko &lt; 0,11 </a:t>
            </a:r>
          </a:p>
          <a:p>
            <a:pPr lvl="1"/>
            <a:r>
              <a:rPr lang="cs-CZ" dirty="0"/>
              <a:t>střední riziko: 0,11-0,21</a:t>
            </a:r>
          </a:p>
          <a:p>
            <a:pPr lvl="1"/>
            <a:r>
              <a:rPr lang="cs-CZ" dirty="0"/>
              <a:t>zvýšené riziko: &gt; 0,21</a:t>
            </a:r>
          </a:p>
          <a:p>
            <a:r>
              <a:rPr lang="cs-CZ" dirty="0"/>
              <a:t>Před odběrem krve na analýzu lipidů </a:t>
            </a:r>
          </a:p>
          <a:p>
            <a:pPr lvl="1"/>
            <a:r>
              <a:rPr lang="cs-CZ" dirty="0"/>
              <a:t>dodržet standardní podmínky</a:t>
            </a:r>
          </a:p>
          <a:p>
            <a:pPr lvl="1"/>
            <a:r>
              <a:rPr lang="cs-CZ" b="1" dirty="0"/>
              <a:t>2</a:t>
            </a:r>
            <a:r>
              <a:rPr lang="cs-CZ" dirty="0"/>
              <a:t> dny před odběrem nepít alkohol, který zvyšuje TAG.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28435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148815"/>
            <a:ext cx="120248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0070C0"/>
                </a:solidFill>
              </a:rPr>
              <a:t>87.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Které parametry patří do základního lipidového souboru?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B……….</a:t>
            </a:r>
            <a:r>
              <a:rPr lang="cs-CZ" dirty="0"/>
              <a:t> vyšetření lipidových parametrů plazmy/séra jsou zaměřená na stanovení rizikových faktorů rozvoje aterosklerózy a diagnostiku lipoproteinových poruch. Na základě stanovení koncentrací </a:t>
            </a:r>
            <a:r>
              <a:rPr lang="cs-CZ" b="1" dirty="0">
                <a:solidFill>
                  <a:srgbClr val="0070C0"/>
                </a:solidFill>
              </a:rPr>
              <a:t>t……………</a:t>
            </a:r>
            <a:r>
              <a:rPr lang="cs-CZ" b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ch………. </a:t>
            </a:r>
            <a:r>
              <a:rPr lang="cs-CZ" dirty="0"/>
              <a:t>klasifikujeme </a:t>
            </a:r>
          </a:p>
          <a:p>
            <a:r>
              <a:rPr lang="cs-CZ" dirty="0"/>
              <a:t>3 typy </a:t>
            </a:r>
            <a:r>
              <a:rPr lang="cs-CZ" dirty="0" err="1"/>
              <a:t>hyperlipoproteinémií</a:t>
            </a:r>
            <a:endParaRPr lang="cs-CZ" dirty="0"/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h……………….</a:t>
            </a:r>
            <a:r>
              <a:rPr lang="cs-CZ" b="1" dirty="0"/>
              <a:t> </a:t>
            </a:r>
            <a:r>
              <a:rPr lang="cs-CZ" dirty="0"/>
              <a:t>izolované zvýšení celkového cholesterolu, převážně na vrub LDL) - stanovení koncentrace celkového cholesterolu (volný + esterifikovaný)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k……….. h………….</a:t>
            </a:r>
            <a:r>
              <a:rPr lang="cs-CZ" b="1" dirty="0"/>
              <a:t> </a:t>
            </a:r>
            <a:r>
              <a:rPr lang="cs-CZ" dirty="0"/>
              <a:t>současné zvýšení cholesterolu i TAG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h……………….</a:t>
            </a:r>
            <a:r>
              <a:rPr lang="cs-CZ" b="1" dirty="0"/>
              <a:t> </a:t>
            </a:r>
            <a:r>
              <a:rPr lang="cs-CZ" dirty="0"/>
              <a:t>izolované zvýšení TAG v kombinaci s normálním cholesterolem.</a:t>
            </a:r>
          </a:p>
          <a:p>
            <a:r>
              <a:rPr lang="cs-CZ" dirty="0"/>
              <a:t>Pro posouzení rizika aterosklerózy se používá výpočet </a:t>
            </a:r>
            <a:r>
              <a:rPr lang="cs-CZ" b="1" dirty="0">
                <a:solidFill>
                  <a:srgbClr val="0070C0"/>
                </a:solidFill>
              </a:rPr>
              <a:t>a……….. i….. </a:t>
            </a:r>
            <a:r>
              <a:rPr lang="cs-CZ" dirty="0"/>
              <a:t>(AI), předvídá </a:t>
            </a:r>
            <a:r>
              <a:rPr lang="cs-CZ" dirty="0" err="1"/>
              <a:t>aterogenní</a:t>
            </a:r>
            <a:r>
              <a:rPr lang="cs-CZ" dirty="0"/>
              <a:t> riziko</a:t>
            </a:r>
          </a:p>
          <a:p>
            <a:pPr lvl="1"/>
            <a:r>
              <a:rPr lang="cs-CZ" dirty="0"/>
              <a:t>hodnocení: nízké riziko &lt; 0,11 </a:t>
            </a:r>
          </a:p>
          <a:p>
            <a:pPr lvl="1"/>
            <a:r>
              <a:rPr lang="cs-CZ" dirty="0"/>
              <a:t>střední riziko: 0,11-0,21</a:t>
            </a:r>
          </a:p>
          <a:p>
            <a:pPr lvl="1"/>
            <a:r>
              <a:rPr lang="cs-CZ" dirty="0"/>
              <a:t>zvýšené riziko: &gt; 0,21</a:t>
            </a:r>
          </a:p>
          <a:p>
            <a:r>
              <a:rPr lang="cs-CZ" dirty="0"/>
              <a:t>Před odběrem krve na analýzu lipidů </a:t>
            </a:r>
          </a:p>
          <a:p>
            <a:pPr lvl="1"/>
            <a:r>
              <a:rPr lang="cs-CZ" dirty="0"/>
              <a:t>dodržet standardní podmínky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dirty="0"/>
              <a:t> dny před odběrem nepít alkohol, který zvyšuje TAG.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44791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155" y="365125"/>
            <a:ext cx="120838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Základní používané testy  lipidového souboru a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orientační fyziologické rozmezí u dospělých osob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      stanovení koncentrace </a:t>
            </a:r>
            <a:r>
              <a:rPr lang="cs-CZ" b="1" dirty="0"/>
              <a:t>TAG (0,68-1,69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r>
              <a:rPr lang="cs-CZ" dirty="0"/>
              <a:t>      stanovení koncentrace </a:t>
            </a:r>
            <a:r>
              <a:rPr lang="cs-CZ" b="1" dirty="0"/>
              <a:t>C-cholesterolu (3,1-5,8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r>
              <a:rPr lang="cs-CZ" dirty="0"/>
              <a:t>      stanovení koncentrace </a:t>
            </a:r>
            <a:r>
              <a:rPr lang="cs-CZ" b="1" dirty="0"/>
              <a:t>HDL-cholesterolu (1,1-2,3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r>
              <a:rPr lang="cs-CZ" dirty="0"/>
              <a:t>      stanovení koncentrace </a:t>
            </a:r>
            <a:r>
              <a:rPr lang="cs-CZ" b="1" dirty="0"/>
              <a:t>LDL-cholesterolu (2,2-4,5 </a:t>
            </a:r>
            <a:r>
              <a:rPr lang="cs-CZ" b="1" dirty="0" err="1"/>
              <a:t>mmol</a:t>
            </a:r>
            <a:r>
              <a:rPr lang="cs-CZ" b="1" dirty="0"/>
              <a:t>/l)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Doplňkové testy</a:t>
            </a:r>
          </a:p>
          <a:p>
            <a:r>
              <a:rPr lang="cs-CZ" dirty="0"/>
              <a:t>     stanovení koncentrace lipoproteinu a - </a:t>
            </a:r>
            <a:r>
              <a:rPr lang="cs-CZ" dirty="0" err="1"/>
              <a:t>Lp</a:t>
            </a:r>
            <a:r>
              <a:rPr lang="cs-CZ" dirty="0"/>
              <a:t>(a)</a:t>
            </a:r>
          </a:p>
          <a:p>
            <a:r>
              <a:rPr lang="cs-CZ" dirty="0"/>
              <a:t>     stanovení koncentrace </a:t>
            </a:r>
            <a:r>
              <a:rPr lang="cs-CZ" dirty="0" err="1"/>
              <a:t>Apo</a:t>
            </a:r>
            <a:r>
              <a:rPr lang="cs-CZ" dirty="0"/>
              <a:t> B (hlavní složka VLDL a LDL)</a:t>
            </a:r>
          </a:p>
          <a:p>
            <a:r>
              <a:rPr lang="cs-CZ" dirty="0"/>
              <a:t>     stanovení koncentrace </a:t>
            </a:r>
            <a:r>
              <a:rPr lang="cs-CZ" dirty="0" err="1"/>
              <a:t>Apo</a:t>
            </a:r>
            <a:r>
              <a:rPr lang="cs-CZ" dirty="0"/>
              <a:t> AI (hlavní složka HDL)</a:t>
            </a:r>
          </a:p>
          <a:p>
            <a:r>
              <a:rPr lang="cs-CZ" dirty="0"/>
              <a:t>     ELFO lipoproteinů (pouze pro </a:t>
            </a:r>
            <a:r>
              <a:rPr lang="cs-CZ" dirty="0" err="1"/>
              <a:t>dif</a:t>
            </a:r>
            <a:r>
              <a:rPr lang="cs-CZ" dirty="0"/>
              <a:t>. dg.)</a:t>
            </a:r>
          </a:p>
        </p:txBody>
      </p:sp>
    </p:spTree>
    <p:extLst>
      <p:ext uri="{BB962C8B-B14F-4D97-AF65-F5344CB8AC3E}">
        <p14:creationId xmlns:p14="http://schemas.microsoft.com/office/powerpoint/2010/main" val="247811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7. Na předchozím snímku byly uvedené dvě konzervační látky, které po přidání ke krvi zabraňují glykolýze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…………………….sodný</a:t>
            </a:r>
          </a:p>
          <a:p>
            <a:r>
              <a:rPr lang="cs-CZ" dirty="0"/>
              <a:t>…………………….acetát</a:t>
            </a:r>
          </a:p>
        </p:txBody>
      </p:sp>
    </p:spTree>
    <p:extLst>
      <p:ext uri="{BB962C8B-B14F-4D97-AF65-F5344CB8AC3E}">
        <p14:creationId xmlns:p14="http://schemas.microsoft.com/office/powerpoint/2010/main" val="367197892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82. Uveďte lipidové spektrum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název                                hodnota norma</a:t>
            </a:r>
          </a:p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79035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82. Uveďte lipidové spektrum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název                                hodnota norma</a:t>
            </a:r>
          </a:p>
          <a:p>
            <a:r>
              <a:rPr lang="cs-CZ" dirty="0"/>
              <a:t>1.TAG</a:t>
            </a:r>
          </a:p>
          <a:p>
            <a:r>
              <a:rPr lang="cs-CZ" dirty="0"/>
              <a:t>2. celkový cholesterol</a:t>
            </a:r>
          </a:p>
          <a:p>
            <a:r>
              <a:rPr lang="cs-CZ" dirty="0"/>
              <a:t>3. HDL</a:t>
            </a:r>
          </a:p>
          <a:p>
            <a:r>
              <a:rPr lang="cs-CZ" dirty="0"/>
              <a:t>4. LDL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14339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76" y="365125"/>
            <a:ext cx="12016946" cy="1325563"/>
          </a:xfrm>
        </p:spPr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Hyperlipoproteinémie</a:t>
            </a:r>
            <a:r>
              <a:rPr lang="cs-CZ" sz="4000" b="1" dirty="0">
                <a:solidFill>
                  <a:srgbClr val="FF0000"/>
                </a:solidFill>
              </a:rPr>
              <a:t> – metabolické onemocnění (</a:t>
            </a:r>
            <a:r>
              <a:rPr lang="cs-CZ" sz="4000" b="1" dirty="0" err="1">
                <a:solidFill>
                  <a:srgbClr val="FF0000"/>
                </a:solidFill>
              </a:rPr>
              <a:t>dyslipidemie</a:t>
            </a:r>
            <a:r>
              <a:rPr lang="cs-CZ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3626" y="1825625"/>
            <a:ext cx="11680722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zvýšené koncentrace lipidů či lipoproteinů cirkulujících v plazmě </a:t>
            </a:r>
          </a:p>
          <a:p>
            <a:pPr lvl="1"/>
            <a:r>
              <a:rPr lang="cs-CZ" dirty="0"/>
              <a:t>Zvýšená syntéza</a:t>
            </a:r>
          </a:p>
          <a:p>
            <a:pPr lvl="1"/>
            <a:r>
              <a:rPr lang="cs-CZ" dirty="0"/>
              <a:t>Snížené odbourávání</a:t>
            </a:r>
          </a:p>
          <a:p>
            <a:pPr lvl="1"/>
            <a:r>
              <a:rPr lang="cs-CZ" dirty="0"/>
              <a:t>Snížení některých molekul (HDL)</a:t>
            </a:r>
          </a:p>
          <a:p>
            <a:r>
              <a:rPr lang="cs-CZ" dirty="0"/>
              <a:t>dochází k nadměrnému ukládání lipidů v cévních stěnách a tkáních.</a:t>
            </a:r>
          </a:p>
          <a:p>
            <a:pPr lvl="0"/>
            <a:r>
              <a:rPr lang="cs-CZ" dirty="0"/>
              <a:t>V 60. letech minulého století formuloval </a:t>
            </a:r>
            <a:r>
              <a:rPr lang="cs-CZ" dirty="0" err="1"/>
              <a:t>Frederickson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5 typů </a:t>
            </a:r>
            <a:r>
              <a:rPr lang="cs-CZ" dirty="0" err="1"/>
              <a:t>hyperlipidemií</a:t>
            </a:r>
            <a:r>
              <a:rPr lang="cs-CZ" dirty="0"/>
              <a:t>, které charakterizoval obsahem jednotlivých lipidů a </a:t>
            </a:r>
            <a:r>
              <a:rPr lang="cs-CZ" dirty="0" err="1"/>
              <a:t>apolipoproteinů</a:t>
            </a:r>
            <a:r>
              <a:rPr lang="cs-CZ" dirty="0"/>
              <a:t> v séru a přítomností                    . Tyto tzv. </a:t>
            </a:r>
            <a:r>
              <a:rPr lang="cs-CZ" dirty="0" err="1"/>
              <a:t>Fredericksonovy</a:t>
            </a:r>
            <a:r>
              <a:rPr lang="cs-CZ" dirty="0"/>
              <a:t> typy I-V byly </a:t>
            </a:r>
            <a:r>
              <a:rPr lang="cs-CZ" b="1" dirty="0"/>
              <a:t>původně považovány za genotypy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V průběhu času však bylo zjištěno, že </a:t>
            </a:r>
            <a:r>
              <a:rPr lang="cs-CZ" b="1" dirty="0"/>
              <a:t>některé typy mohou přecházet v jiné</a:t>
            </a:r>
            <a:r>
              <a:rPr lang="cs-CZ" dirty="0"/>
              <a:t>, ať už důsledkem příznivého působení léčby či naopak zhoršení choroby, a jedná se tedy jen o fenotypy.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253" y="2066256"/>
            <a:ext cx="1547227" cy="15472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149" y="4197396"/>
            <a:ext cx="527529" cy="4978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678" y="4197396"/>
            <a:ext cx="527529" cy="4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442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365125"/>
            <a:ext cx="12093677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Familiární </a:t>
            </a:r>
            <a:r>
              <a:rPr lang="cs-CZ" b="1" dirty="0" err="1">
                <a:solidFill>
                  <a:srgbClr val="FF0000"/>
                </a:solidFill>
              </a:rPr>
              <a:t>hypercholesterolemie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 (</a:t>
            </a:r>
            <a:r>
              <a:rPr lang="cs-CZ" dirty="0" err="1">
                <a:solidFill>
                  <a:srgbClr val="FF0000"/>
                </a:solidFill>
              </a:rPr>
              <a:t>Fredericksonův</a:t>
            </a:r>
            <a:r>
              <a:rPr lang="cs-CZ" dirty="0">
                <a:solidFill>
                  <a:srgbClr val="FF0000"/>
                </a:solidFill>
              </a:rPr>
              <a:t> typ II)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9083"/>
            <a:ext cx="8983189" cy="4771820"/>
          </a:xfrm>
        </p:spPr>
        <p:txBody>
          <a:bodyPr>
            <a:normAutofit/>
          </a:bodyPr>
          <a:lstStyle/>
          <a:p>
            <a:r>
              <a:rPr lang="cs-CZ" dirty="0"/>
              <a:t>vrozená autozomálně dominantní choroba </a:t>
            </a:r>
          </a:p>
          <a:p>
            <a:r>
              <a:rPr lang="cs-CZ" dirty="0"/>
              <a:t>zvýšené koncentrace cholesterolu a </a:t>
            </a:r>
            <a:r>
              <a:rPr lang="cs-CZ" dirty="0" err="1"/>
              <a:t>apolipoproteinu</a:t>
            </a:r>
            <a:r>
              <a:rPr lang="cs-CZ" dirty="0"/>
              <a:t> B</a:t>
            </a:r>
          </a:p>
          <a:p>
            <a:r>
              <a:rPr lang="cs-CZ" dirty="0" err="1"/>
              <a:t>xantomatozní</a:t>
            </a:r>
            <a:r>
              <a:rPr lang="cs-CZ" dirty="0"/>
              <a:t> leze kůže a šlach, a </a:t>
            </a:r>
          </a:p>
          <a:p>
            <a:r>
              <a:rPr lang="cs-CZ" dirty="0"/>
              <a:t>výskyt předčasné koronární aterosklerózy</a:t>
            </a:r>
          </a:p>
          <a:p>
            <a:r>
              <a:rPr lang="cs-CZ" dirty="0"/>
              <a:t>z patofysiologického hlediska jde o poruchu funkce LDL-receptorů, spojené s rozvojem předčasné aterosklerózy. </a:t>
            </a:r>
          </a:p>
          <a:p>
            <a:r>
              <a:rPr lang="cs-CZ" dirty="0"/>
              <a:t>u homozygotních osob dochází k problémům již ve velmi mladém věku.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189" y="1076104"/>
            <a:ext cx="2667101" cy="19545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189" y="3359967"/>
            <a:ext cx="2638526" cy="19865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061" y="5553527"/>
            <a:ext cx="4133850" cy="1104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718" y="5113315"/>
            <a:ext cx="2027945" cy="15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9845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240" y="103980"/>
            <a:ext cx="3557604" cy="27277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806" y="365125"/>
            <a:ext cx="8770375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</a:t>
            </a:r>
            <a:r>
              <a:rPr lang="cs-CZ" sz="4000" b="1" dirty="0" err="1">
                <a:solidFill>
                  <a:srgbClr val="FF0000"/>
                </a:solidFill>
              </a:rPr>
              <a:t>dysbetalipoproteinemie</a:t>
            </a:r>
            <a:r>
              <a:rPr lang="cs-CZ" b="1" dirty="0">
                <a:solidFill>
                  <a:srgbClr val="FF0000"/>
                </a:solidFill>
              </a:rPr>
              <a:t> 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(</a:t>
            </a:r>
            <a:r>
              <a:rPr lang="cs-CZ" sz="4000" b="1" dirty="0" err="1">
                <a:solidFill>
                  <a:srgbClr val="FF0000"/>
                </a:solidFill>
              </a:rPr>
              <a:t>Fredericksonův</a:t>
            </a:r>
            <a:r>
              <a:rPr lang="cs-CZ" sz="4000" b="1" dirty="0">
                <a:solidFill>
                  <a:srgbClr val="FF0000"/>
                </a:solidFill>
              </a:rPr>
              <a:t> typ III)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4633" y="1825624"/>
            <a:ext cx="11728210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je zřídka se vyskytující dědičné onemocnění, u kterého dochází </a:t>
            </a:r>
          </a:p>
          <a:p>
            <a:r>
              <a:rPr lang="cs-CZ" dirty="0"/>
              <a:t>k </a:t>
            </a:r>
            <a:r>
              <a:rPr lang="cs-CZ" b="1" dirty="0"/>
              <a:t>hromadění atypického lipoproteinu „β-VLDL</a:t>
            </a:r>
            <a:r>
              <a:rPr lang="cs-CZ" dirty="0"/>
              <a:t>“, který má v gravitačním poli vlastnost VLDL, při ELFO se pohybuje v oblasti β. </a:t>
            </a:r>
          </a:p>
          <a:p>
            <a:r>
              <a:rPr lang="cs-CZ" dirty="0"/>
              <a:t>Tyto VLDL částice mají vyšší poměr cholesterol/</a:t>
            </a:r>
            <a:r>
              <a:rPr lang="cs-CZ" dirty="0" err="1"/>
              <a:t>triacylglycerol</a:t>
            </a:r>
            <a:r>
              <a:rPr lang="cs-CZ" dirty="0"/>
              <a:t> než klasické VLDL. </a:t>
            </a:r>
          </a:p>
          <a:p>
            <a:r>
              <a:rPr lang="cs-CZ" dirty="0"/>
              <a:t>V plazmě jsou </a:t>
            </a:r>
            <a:r>
              <a:rPr lang="cs-CZ" b="1" dirty="0"/>
              <a:t>zvýšené koncentrace cholesterolu i TAG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Osoby s tímto postižením mají </a:t>
            </a:r>
          </a:p>
          <a:p>
            <a:r>
              <a:rPr lang="cs-CZ" dirty="0"/>
              <a:t>vysoké riziko předčasné </a:t>
            </a:r>
            <a:r>
              <a:rPr lang="cs-CZ" b="1" dirty="0"/>
              <a:t>aterosklerózy, xantomy, často jsou obézní a mají porušenou glukózovou toleranci. </a:t>
            </a:r>
          </a:p>
          <a:p>
            <a:r>
              <a:rPr lang="cs-CZ" dirty="0"/>
              <a:t>Asi polovina potomků těchto osob má </a:t>
            </a:r>
            <a:r>
              <a:rPr lang="cs-CZ" dirty="0" err="1"/>
              <a:t>hyperlipidemii</a:t>
            </a:r>
            <a:r>
              <a:rPr lang="cs-CZ" dirty="0"/>
              <a:t> a přibližně stejně zastoupený </a:t>
            </a:r>
            <a:r>
              <a:rPr lang="cs-CZ" dirty="0" err="1"/>
              <a:t>Fredericksonův</a:t>
            </a:r>
            <a:r>
              <a:rPr lang="cs-CZ" dirty="0"/>
              <a:t> typ III a IV. </a:t>
            </a:r>
          </a:p>
          <a:p>
            <a:r>
              <a:rPr lang="cs-CZ" dirty="0"/>
              <a:t>Sekundární </a:t>
            </a:r>
            <a:r>
              <a:rPr lang="cs-CZ" dirty="0" err="1"/>
              <a:t>dysbetalipoproteinemie</a:t>
            </a:r>
            <a:r>
              <a:rPr lang="cs-CZ" dirty="0"/>
              <a:t> je často doprovodným příznakem např. u těžkého diabetu nebo </a:t>
            </a:r>
            <a:r>
              <a:rPr lang="cs-CZ" dirty="0" err="1"/>
              <a:t>hypothyreozy</a:t>
            </a:r>
            <a:r>
              <a:rPr lang="cs-CZ" dirty="0"/>
              <a:t>. </a:t>
            </a:r>
          </a:p>
          <a:p>
            <a:r>
              <a:rPr lang="cs-CZ" dirty="0"/>
              <a:t>Poměrně dobře reaguje na </a:t>
            </a:r>
            <a:r>
              <a:rPr lang="cs-CZ" dirty="0" err="1"/>
              <a:t>hypolipidemickou</a:t>
            </a:r>
            <a:r>
              <a:rPr lang="cs-CZ" dirty="0"/>
              <a:t> léčbu, ale typ β-VLDL přetrvává i po snížení koncentrací lipidů na fyziologické hodnoty.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73108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303" y="365125"/>
            <a:ext cx="11078497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</a:t>
            </a:r>
            <a:r>
              <a:rPr lang="cs-CZ" sz="4000" b="1" dirty="0" err="1">
                <a:solidFill>
                  <a:srgbClr val="FF0000"/>
                </a:solidFill>
              </a:rPr>
              <a:t>hypertriacylglycerolemie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 (</a:t>
            </a:r>
            <a:r>
              <a:rPr lang="cs-CZ" sz="4000" b="1" dirty="0" err="1">
                <a:solidFill>
                  <a:srgbClr val="FF0000"/>
                </a:solidFill>
              </a:rPr>
              <a:t>Fredericksonův</a:t>
            </a:r>
            <a:r>
              <a:rPr lang="cs-CZ" sz="4000" b="1" dirty="0">
                <a:solidFill>
                  <a:srgbClr val="FF0000"/>
                </a:solidFill>
              </a:rPr>
              <a:t>  typ IV)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dědičné autozomálně dominantní onemocnění, </a:t>
            </a:r>
          </a:p>
          <a:p>
            <a:r>
              <a:rPr lang="cs-CZ" dirty="0"/>
              <a:t>charakteristické </a:t>
            </a:r>
          </a:p>
          <a:p>
            <a:pPr lvl="1"/>
            <a:r>
              <a:rPr lang="cs-CZ" b="1" dirty="0"/>
              <a:t>zvýšenými koncentracemi plazmatických TAG a lipoproteinu VLDL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a normální, nebo </a:t>
            </a:r>
            <a:r>
              <a:rPr lang="cs-CZ" b="1" dirty="0"/>
              <a:t>lehce zvýšenou koncentrací cholesterolu</a:t>
            </a:r>
            <a:r>
              <a:rPr lang="cs-CZ" dirty="0"/>
              <a:t>; </a:t>
            </a:r>
          </a:p>
          <a:p>
            <a:r>
              <a:rPr lang="cs-CZ" dirty="0"/>
              <a:t>v plazmě nejsou přítomna </a:t>
            </a:r>
          </a:p>
          <a:p>
            <a:r>
              <a:rPr lang="cs-CZ" dirty="0"/>
              <a:t>Z patofysiologického hlediska se jedná o </a:t>
            </a:r>
            <a:r>
              <a:rPr lang="cs-CZ" b="1" dirty="0"/>
              <a:t>zvýšenou tvorbu VLDL a/nebo jejich snížené odbourávání.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668" y="3780750"/>
            <a:ext cx="467390" cy="4410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51" y="3780749"/>
            <a:ext cx="467390" cy="4410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434" y="3780748"/>
            <a:ext cx="467390" cy="4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472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968" y="365125"/>
            <a:ext cx="11058832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kombinovaná </a:t>
            </a:r>
            <a:r>
              <a:rPr lang="cs-CZ" sz="4000" b="1" dirty="0" err="1">
                <a:solidFill>
                  <a:srgbClr val="FF0000"/>
                </a:solidFill>
              </a:rPr>
              <a:t>hyperlipidemie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 (</a:t>
            </a:r>
            <a:r>
              <a:rPr lang="cs-CZ" sz="4000" b="1" dirty="0" err="1">
                <a:solidFill>
                  <a:srgbClr val="FF0000"/>
                </a:solidFill>
              </a:rPr>
              <a:t>Fredericksonův</a:t>
            </a:r>
            <a:r>
              <a:rPr lang="cs-CZ" sz="4000" b="1" dirty="0">
                <a:solidFill>
                  <a:srgbClr val="FF0000"/>
                </a:solidFill>
              </a:rPr>
              <a:t> typ V)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4968" y="1825625"/>
            <a:ext cx="11897032" cy="4909472"/>
          </a:xfrm>
        </p:spPr>
        <p:txBody>
          <a:bodyPr>
            <a:normAutofit/>
          </a:bodyPr>
          <a:lstStyle/>
          <a:p>
            <a:r>
              <a:rPr lang="cs-CZ" dirty="0"/>
              <a:t>se projevuje </a:t>
            </a:r>
            <a:r>
              <a:rPr lang="cs-CZ" b="1" dirty="0"/>
              <a:t>zvýšenými</a:t>
            </a:r>
            <a:r>
              <a:rPr lang="cs-CZ" dirty="0"/>
              <a:t> plazmatickými koncentracemi </a:t>
            </a:r>
            <a:r>
              <a:rPr lang="cs-CZ" b="1" dirty="0"/>
              <a:t>cholesterolu i TAG</a:t>
            </a:r>
          </a:p>
          <a:p>
            <a:r>
              <a:rPr lang="cs-CZ" dirty="0"/>
              <a:t>v důsledku zvýšené produkce a/nebo sníženého odbourávání VLDL, a přítomností                       </a:t>
            </a:r>
          </a:p>
          <a:p>
            <a:r>
              <a:rPr lang="cs-CZ" dirty="0"/>
              <a:t>Koncentrace LDL a HDL cholesterolu jsou normální, event. mohou být i snížené. </a:t>
            </a:r>
          </a:p>
          <a:p>
            <a:r>
              <a:rPr lang="cs-CZ" dirty="0"/>
              <a:t>Forma genetického přenosu není zcela jasná, znám je výskyt atypické </a:t>
            </a:r>
            <a:r>
              <a:rPr lang="cs-CZ" dirty="0" err="1"/>
              <a:t>izoformy</a:t>
            </a:r>
            <a:r>
              <a:rPr lang="cs-CZ" dirty="0"/>
              <a:t> </a:t>
            </a:r>
            <a:r>
              <a:rPr lang="cs-CZ" dirty="0" err="1"/>
              <a:t>apolipoproteinu</a:t>
            </a:r>
            <a:r>
              <a:rPr lang="cs-CZ" dirty="0"/>
              <a:t> E a zvýšená koncentrace </a:t>
            </a:r>
            <a:r>
              <a:rPr lang="cs-CZ" dirty="0" err="1"/>
              <a:t>apolipoproteinu</a:t>
            </a:r>
            <a:r>
              <a:rPr lang="cs-CZ" dirty="0"/>
              <a:t> C-III. </a:t>
            </a:r>
          </a:p>
          <a:p>
            <a:r>
              <a:rPr lang="cs-CZ" dirty="0"/>
              <a:t>U tohoto onemocnění nejsou časté kardiovaskulární problémy v mladém věku.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52" y="2763640"/>
            <a:ext cx="467390" cy="4410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78" y="2763640"/>
            <a:ext cx="467390" cy="4410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299" y="2763640"/>
            <a:ext cx="467390" cy="4410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84" y="5049146"/>
            <a:ext cx="2027945" cy="15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6946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Familiární </a:t>
            </a:r>
            <a:r>
              <a:rPr lang="cs-CZ" sz="4000" b="1" dirty="0" err="1">
                <a:solidFill>
                  <a:srgbClr val="FF0000"/>
                </a:solidFill>
              </a:rPr>
              <a:t>hyperalfalipoproteinemie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 je vzácně se vyskytující porucha charakterizovaná </a:t>
            </a:r>
            <a:r>
              <a:rPr lang="cs-CZ" b="1" dirty="0"/>
              <a:t>vysokými</a:t>
            </a:r>
            <a:r>
              <a:rPr lang="cs-CZ" dirty="0"/>
              <a:t> (až dvojnásobnými) </a:t>
            </a:r>
            <a:r>
              <a:rPr lang="cs-CZ" b="1" dirty="0"/>
              <a:t>koncentracemi HDL-cholesterolu</a:t>
            </a:r>
            <a:r>
              <a:rPr lang="cs-CZ" dirty="0"/>
              <a:t>, díky které </a:t>
            </a:r>
          </a:p>
          <a:p>
            <a:r>
              <a:rPr lang="cs-CZ" dirty="0"/>
              <a:t>bývá </a:t>
            </a:r>
            <a:r>
              <a:rPr lang="cs-CZ" b="1" dirty="0"/>
              <a:t>zvýšená koncentrace celkového cholesterolu </a:t>
            </a:r>
            <a:r>
              <a:rPr lang="cs-CZ" dirty="0"/>
              <a:t>při fyziologických či lehce snížených koncentracích cholesterolu LDL. </a:t>
            </a:r>
          </a:p>
          <a:p>
            <a:r>
              <a:rPr lang="cs-CZ" dirty="0"/>
              <a:t>lipoprotein HDL má protektivní účinky na kardiovaskulární choroby, proto je u osob s touto poruchou snížený jejich výskyt. </a:t>
            </a:r>
          </a:p>
          <a:p>
            <a:r>
              <a:rPr lang="cs-CZ" dirty="0"/>
              <a:t>genetický přenos je pravděpodobně autozomálně dominantní.</a:t>
            </a:r>
          </a:p>
        </p:txBody>
      </p:sp>
    </p:spTree>
    <p:extLst>
      <p:ext uri="{BB962C8B-B14F-4D97-AF65-F5344CB8AC3E}">
        <p14:creationId xmlns:p14="http://schemas.microsoft.com/office/powerpoint/2010/main" val="179408478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716" y="365125"/>
            <a:ext cx="11919284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83. Jaké mají familiární </a:t>
            </a:r>
            <a:r>
              <a:rPr lang="cs-CZ" sz="4000" b="1" dirty="0" err="1">
                <a:solidFill>
                  <a:srgbClr val="0070C0"/>
                </a:solidFill>
              </a:rPr>
              <a:t>hyperlipoproteinémie</a:t>
            </a:r>
            <a:r>
              <a:rPr lang="cs-CZ" sz="4000" b="1" dirty="0">
                <a:solidFill>
                  <a:srgbClr val="0070C0"/>
                </a:solidFill>
              </a:rPr>
              <a:t> společné znaky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……………………………………………………….</a:t>
            </a:r>
          </a:p>
          <a:p>
            <a:r>
              <a:rPr lang="cs-CZ" dirty="0"/>
              <a:t>……………………………………………………….</a:t>
            </a:r>
          </a:p>
          <a:p>
            <a:r>
              <a:rPr lang="cs-CZ" dirty="0"/>
              <a:t>……………………………….………………………</a:t>
            </a:r>
          </a:p>
          <a:p>
            <a:r>
              <a:rPr lang="cs-CZ" dirty="0"/>
              <a:t>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11203216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347" y="191500"/>
            <a:ext cx="7712242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Sekundární </a:t>
            </a:r>
            <a:r>
              <a:rPr lang="cs-CZ" sz="4000" b="1" dirty="0" err="1">
                <a:solidFill>
                  <a:srgbClr val="FF0000"/>
                </a:solidFill>
              </a:rPr>
              <a:t>hyperlipoproteinemie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347" y="1841666"/>
            <a:ext cx="7712242" cy="4742323"/>
          </a:xfrm>
        </p:spPr>
        <p:txBody>
          <a:bodyPr>
            <a:normAutofit/>
          </a:bodyPr>
          <a:lstStyle/>
          <a:p>
            <a:r>
              <a:rPr lang="cs-CZ" dirty="0"/>
              <a:t> zahrnují všechny typy familiárních a jsou doprovodným jevem některých onemocnění </a:t>
            </a:r>
            <a:r>
              <a:rPr lang="cs-CZ" b="1" dirty="0"/>
              <a:t>diabetes, </a:t>
            </a:r>
            <a:r>
              <a:rPr lang="cs-CZ" b="1" dirty="0" err="1"/>
              <a:t>hypothyreosa</a:t>
            </a:r>
            <a:r>
              <a:rPr lang="cs-CZ" b="1" dirty="0"/>
              <a:t>, </a:t>
            </a:r>
            <a:r>
              <a:rPr lang="cs-CZ" b="1" dirty="0" err="1"/>
              <a:t>Cushingova</a:t>
            </a:r>
            <a:r>
              <a:rPr lang="cs-CZ" b="1" dirty="0"/>
              <a:t> choroba</a:t>
            </a:r>
            <a:r>
              <a:rPr lang="cs-CZ" dirty="0"/>
              <a:t>, </a:t>
            </a:r>
            <a:r>
              <a:rPr lang="cs-CZ" b="1" dirty="0"/>
              <a:t>pankreatitida</a:t>
            </a:r>
            <a:r>
              <a:rPr lang="cs-CZ" dirty="0"/>
              <a:t>, </a:t>
            </a:r>
            <a:r>
              <a:rPr lang="cs-CZ" b="1" dirty="0"/>
              <a:t>jaterní </a:t>
            </a:r>
            <a:r>
              <a:rPr lang="cs-CZ" dirty="0"/>
              <a:t>onemocnění, nedostatečnost ledvin, </a:t>
            </a:r>
            <a:r>
              <a:rPr lang="cs-CZ" b="1" dirty="0"/>
              <a:t>nefrotický</a:t>
            </a:r>
            <a:r>
              <a:rPr lang="cs-CZ" dirty="0"/>
              <a:t> syndrom, </a:t>
            </a:r>
            <a:r>
              <a:rPr lang="cs-CZ" dirty="0" err="1"/>
              <a:t>dysgamaglobulinemie</a:t>
            </a:r>
            <a:r>
              <a:rPr lang="cs-CZ" dirty="0"/>
              <a:t>, akutní porfyrie </a:t>
            </a:r>
            <a:r>
              <a:rPr lang="cs-CZ" dirty="0" err="1"/>
              <a:t>glykogenosa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Mohou být též vyvolány některými léky </a:t>
            </a:r>
            <a:r>
              <a:rPr lang="cs-CZ" b="1" dirty="0"/>
              <a:t>kortikoidy</a:t>
            </a:r>
            <a:r>
              <a:rPr lang="cs-CZ" dirty="0"/>
              <a:t>, </a:t>
            </a:r>
            <a:r>
              <a:rPr lang="cs-CZ" b="1" dirty="0"/>
              <a:t>diuretika</a:t>
            </a:r>
            <a:r>
              <a:rPr lang="cs-CZ" dirty="0"/>
              <a:t>, </a:t>
            </a:r>
            <a:r>
              <a:rPr lang="cs-CZ" b="1" dirty="0"/>
              <a:t>hormonální antikoncepce </a:t>
            </a:r>
            <a:r>
              <a:rPr lang="cs-CZ" dirty="0"/>
              <a:t>i toxickými látkami </a:t>
            </a:r>
            <a:r>
              <a:rPr lang="cs-CZ" b="1" dirty="0"/>
              <a:t>alkohol, organofosfáty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019" y="0"/>
            <a:ext cx="427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předmětu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Význam indikace laboratorního vyšetření</a:t>
            </a:r>
          </a:p>
          <a:p>
            <a:r>
              <a:rPr lang="cs-CZ" dirty="0"/>
              <a:t>Správný odběr</a:t>
            </a:r>
          </a:p>
          <a:p>
            <a:r>
              <a:rPr lang="cs-CZ" dirty="0"/>
              <a:t>Uchování a transport biologického materiálu</a:t>
            </a:r>
          </a:p>
        </p:txBody>
      </p:sp>
    </p:spTree>
    <p:extLst>
      <p:ext uri="{BB962C8B-B14F-4D97-AF65-F5344CB8AC3E}">
        <p14:creationId xmlns:p14="http://schemas.microsoft.com/office/powerpoint/2010/main" val="2435602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0572"/>
            <a:ext cx="10515600" cy="996747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Jak se provádí odběr z venózní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2373" y="1420238"/>
            <a:ext cx="11634281" cy="54377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Před odběrem</a:t>
            </a:r>
          </a:p>
          <a:p>
            <a:r>
              <a:rPr lang="cs-CZ" b="1" dirty="0"/>
              <a:t>žádanka </a:t>
            </a:r>
          </a:p>
          <a:p>
            <a:r>
              <a:rPr lang="cs-CZ" dirty="0"/>
              <a:t>označené odběrové </a:t>
            </a:r>
            <a:r>
              <a:rPr lang="cs-CZ" b="1" dirty="0"/>
              <a:t>zkumavky</a:t>
            </a:r>
            <a:r>
              <a:rPr lang="cs-CZ" dirty="0"/>
              <a:t> pro jednotlivá vyšetření. Identifikační údaje na odběrové zkumavce musí být identické s údaji na žádance!</a:t>
            </a:r>
          </a:p>
          <a:p>
            <a:pPr lvl="0"/>
            <a:r>
              <a:rPr lang="cs-CZ" dirty="0"/>
              <a:t>ujistit se, že pacient dodržel požadovaná </a:t>
            </a:r>
            <a:r>
              <a:rPr lang="cs-CZ" b="1" dirty="0"/>
              <a:t>dietní opatření</a:t>
            </a:r>
          </a:p>
          <a:p>
            <a:pPr lvl="0"/>
            <a:r>
              <a:rPr lang="cs-CZ" dirty="0"/>
              <a:t>zajistit </a:t>
            </a:r>
            <a:r>
              <a:rPr lang="cs-CZ" b="1" dirty="0"/>
              <a:t>správnou polohu paže </a:t>
            </a:r>
            <a:r>
              <a:rPr lang="cs-CZ" dirty="0"/>
              <a:t>a </a:t>
            </a:r>
          </a:p>
          <a:p>
            <a:r>
              <a:rPr lang="cs-CZ" dirty="0"/>
              <a:t>posoudit </a:t>
            </a:r>
            <a:r>
              <a:rPr lang="cs-CZ" b="1" dirty="0"/>
              <a:t>kvalitu žilního systému</a:t>
            </a:r>
            <a:r>
              <a:rPr lang="cs-CZ" dirty="0"/>
              <a:t>: nejčastěji odběr </a:t>
            </a:r>
            <a:r>
              <a:rPr lang="cs-CZ" b="1" dirty="0"/>
              <a:t>z loketní žíly </a:t>
            </a:r>
            <a:r>
              <a:rPr lang="cs-CZ" dirty="0"/>
              <a:t>(u zavedené infuze nebo u žen po jednostranné mastektomii odebíráme z opačné ruky). </a:t>
            </a:r>
          </a:p>
          <a:p>
            <a:pPr lvl="0"/>
            <a:r>
              <a:rPr lang="cs-CZ" dirty="0"/>
              <a:t>poloha </a:t>
            </a:r>
            <a:r>
              <a:rPr lang="cs-CZ" b="1" dirty="0"/>
              <a:t>vsedě, </a:t>
            </a:r>
            <a:r>
              <a:rPr lang="cs-CZ" dirty="0"/>
              <a:t>zklidnění nejméně 20 min před odběrem.</a:t>
            </a:r>
          </a:p>
          <a:p>
            <a:pPr lvl="0"/>
            <a:r>
              <a:rPr lang="cs-CZ" dirty="0"/>
              <a:t>pokud to není nezbytně nutné (jako např. u pacientů se špatným žilním systémem) používáme pro odběr krve zásadně uzavřené (nejlépe </a:t>
            </a:r>
            <a:r>
              <a:rPr lang="cs-CZ" b="1" dirty="0"/>
              <a:t>vakuované</a:t>
            </a:r>
            <a:r>
              <a:rPr lang="cs-CZ" dirty="0"/>
              <a:t>) odběrové systémy. </a:t>
            </a:r>
          </a:p>
          <a:p>
            <a:pPr lvl="0"/>
            <a:r>
              <a:rPr lang="cs-CZ" b="1" dirty="0"/>
              <a:t>barevné značení zátek </a:t>
            </a:r>
            <a:r>
              <a:rPr lang="cs-CZ" dirty="0"/>
              <a:t>odběrových zkumavek podle antikoagulačních a stabilizačních látek </a:t>
            </a:r>
          </a:p>
          <a:p>
            <a:pPr lvl="0"/>
            <a:r>
              <a:rPr lang="cs-CZ" dirty="0"/>
              <a:t>kromě barevného rozlišení je na každé zkumavce uvedené </a:t>
            </a:r>
            <a:r>
              <a:rPr lang="cs-CZ" b="1" dirty="0"/>
              <a:t>použité aditivum </a:t>
            </a:r>
            <a:r>
              <a:rPr lang="cs-CZ" dirty="0"/>
              <a:t>spolu s jeho množstvím a vyznačená plnící ryska. </a:t>
            </a:r>
          </a:p>
          <a:p>
            <a:pPr lvl="0"/>
            <a:r>
              <a:rPr lang="cs-CZ" dirty="0"/>
              <a:t>při odběru nesrážlivé krve musí být zkumavky naplněny na </a:t>
            </a:r>
            <a:r>
              <a:rPr lang="cs-CZ" b="1" dirty="0"/>
              <a:t>hladinu vyznačenou </a:t>
            </a:r>
            <a:r>
              <a:rPr lang="cs-CZ" dirty="0"/>
              <a:t>na zkumavce, aby byla zachována správná koncentrace antikoagulantu.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6816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047621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84. Co vyvolává sekundární  </a:t>
            </a:r>
            <a:r>
              <a:rPr lang="cs-CZ" sz="4000" b="1" dirty="0" err="1">
                <a:solidFill>
                  <a:srgbClr val="0070C0"/>
                </a:solidFill>
              </a:rPr>
              <a:t>hyperlipoproteinémii</a:t>
            </a:r>
            <a:r>
              <a:rPr lang="cs-CZ" sz="40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  <a:p>
            <a:r>
              <a:rPr lang="cs-CZ" dirty="0"/>
              <a:t>6.</a:t>
            </a:r>
          </a:p>
          <a:p>
            <a:r>
              <a:rPr lang="cs-CZ" dirty="0"/>
              <a:t>7.</a:t>
            </a:r>
          </a:p>
          <a:p>
            <a:r>
              <a:rPr lang="cs-CZ" dirty="0"/>
              <a:t>8.</a:t>
            </a:r>
          </a:p>
          <a:p>
            <a:r>
              <a:rPr lang="cs-CZ" dirty="0"/>
              <a:t>9.</a:t>
            </a:r>
          </a:p>
          <a:p>
            <a:r>
              <a:rPr lang="cs-CZ" dirty="0"/>
              <a:t>10.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68313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Hypolipoprotienémie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12054016" cy="490947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Velmi nízké koncentrace lipoproteinů znamenají, stejně tak jako vysoké, poruchy lipidového metabolismu s vážnými zdravotními následky.</a:t>
            </a:r>
          </a:p>
          <a:p>
            <a:endParaRPr lang="cs-CZ" dirty="0"/>
          </a:p>
          <a:p>
            <a:r>
              <a:rPr lang="cs-CZ" dirty="0"/>
              <a:t>Kongenitální </a:t>
            </a:r>
            <a:r>
              <a:rPr lang="cs-CZ" dirty="0" err="1"/>
              <a:t>abetalipoproteinémie</a:t>
            </a:r>
            <a:r>
              <a:rPr lang="cs-CZ" dirty="0"/>
              <a:t> je vzácná </a:t>
            </a:r>
            <a:r>
              <a:rPr lang="cs-CZ" b="1" dirty="0"/>
              <a:t>autozomálně recesivně </a:t>
            </a:r>
            <a:r>
              <a:rPr lang="cs-CZ" dirty="0"/>
              <a:t>přenášená choroba, </a:t>
            </a:r>
          </a:p>
          <a:p>
            <a:r>
              <a:rPr lang="cs-CZ" dirty="0"/>
              <a:t>charakterizovaná neschopností jater a střevní sliznice syntetizovat lipoproteiny obsahující </a:t>
            </a:r>
            <a:r>
              <a:rPr lang="cs-CZ" dirty="0" err="1"/>
              <a:t>apolipoprotein</a:t>
            </a:r>
            <a:r>
              <a:rPr lang="cs-CZ" dirty="0"/>
              <a:t> B. Chybí CM, VLDL, </a:t>
            </a:r>
            <a:r>
              <a:rPr lang="cs-CZ" dirty="0" err="1"/>
              <a:t>sníž</a:t>
            </a:r>
            <a:r>
              <a:rPr lang="cs-CZ" dirty="0"/>
              <a:t>. </a:t>
            </a:r>
            <a:r>
              <a:rPr lang="cs-CZ" dirty="0" err="1"/>
              <a:t>chol</a:t>
            </a:r>
            <a:r>
              <a:rPr lang="cs-CZ" dirty="0"/>
              <a:t> a TAG v séru</a:t>
            </a:r>
          </a:p>
          <a:p>
            <a:r>
              <a:rPr lang="cs-CZ" dirty="0"/>
              <a:t>V </a:t>
            </a:r>
            <a:r>
              <a:rPr lang="cs-CZ" dirty="0" err="1"/>
              <a:t>postprandiální</a:t>
            </a:r>
            <a:r>
              <a:rPr lang="cs-CZ" dirty="0"/>
              <a:t> fázi tak </a:t>
            </a:r>
          </a:p>
          <a:p>
            <a:pPr lvl="1"/>
            <a:r>
              <a:rPr lang="cs-CZ" dirty="0"/>
              <a:t>nejsou v plazmě přítomna </a:t>
            </a:r>
            <a:r>
              <a:rPr lang="cs-CZ" dirty="0" err="1"/>
              <a:t>chylomikra</a:t>
            </a:r>
            <a:r>
              <a:rPr lang="cs-CZ" dirty="0"/>
              <a:t>,</a:t>
            </a:r>
          </a:p>
          <a:p>
            <a:pPr lvl="1"/>
            <a:r>
              <a:rPr lang="cs-CZ" dirty="0"/>
              <a:t>koncentrace TAG v </a:t>
            </a:r>
            <a:r>
              <a:rPr lang="cs-CZ" dirty="0" err="1"/>
              <a:t>enterocytech</a:t>
            </a:r>
            <a:r>
              <a:rPr lang="cs-CZ" dirty="0"/>
              <a:t> mohou být až 5x vyšší než za fyziologického stavu, vzhledem k jejich nedostatečnému odsunu do lymfy. </a:t>
            </a:r>
          </a:p>
          <a:p>
            <a:pPr lvl="1"/>
            <a:r>
              <a:rPr lang="cs-CZ" dirty="0"/>
              <a:t>tato nedostatečnost má pravděpodobně za následek změny v metabolismu lipoproteinu HDL, který obsahuje (</a:t>
            </a:r>
            <a:r>
              <a:rPr lang="cs-CZ" dirty="0" err="1"/>
              <a:t>subfrakce</a:t>
            </a:r>
            <a:r>
              <a:rPr lang="cs-CZ" dirty="0"/>
              <a:t> HDL2) více lipidů při zachované celkové koncentraci. </a:t>
            </a:r>
          </a:p>
          <a:p>
            <a:pPr lvl="1"/>
            <a:r>
              <a:rPr lang="cs-CZ" dirty="0"/>
              <a:t>koncentrace </a:t>
            </a:r>
            <a:r>
              <a:rPr lang="cs-CZ" dirty="0" err="1"/>
              <a:t>subfrakce</a:t>
            </a:r>
            <a:r>
              <a:rPr lang="cs-CZ" dirty="0"/>
              <a:t> HDL3 je výrazně snížena (až na 1/3 fyziologických hodnot). </a:t>
            </a:r>
          </a:p>
          <a:p>
            <a:r>
              <a:rPr lang="cs-CZ" dirty="0"/>
              <a:t>Klinicky se tato porucha projevuje </a:t>
            </a:r>
            <a:r>
              <a:rPr lang="cs-CZ" b="1" dirty="0"/>
              <a:t>steatoreou, degenerativními neurologickými </a:t>
            </a:r>
            <a:r>
              <a:rPr lang="cs-CZ" dirty="0"/>
              <a:t>změnami a pigmentovou </a:t>
            </a:r>
            <a:r>
              <a:rPr lang="cs-CZ" b="1" dirty="0"/>
              <a:t>degenerací sítnice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85999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23" y="365125"/>
            <a:ext cx="12093677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Kongenitální </a:t>
            </a:r>
            <a:r>
              <a:rPr lang="cs-CZ" sz="4000" b="1" dirty="0" err="1">
                <a:solidFill>
                  <a:srgbClr val="FF0000"/>
                </a:solidFill>
              </a:rPr>
              <a:t>analfalipoproteinémie</a:t>
            </a:r>
            <a:r>
              <a:rPr lang="cs-CZ" sz="4000" b="1" dirty="0">
                <a:solidFill>
                  <a:srgbClr val="FF0000"/>
                </a:solidFill>
              </a:rPr>
              <a:t>, 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zvaná též </a:t>
            </a:r>
            <a:r>
              <a:rPr lang="cs-CZ" sz="4000" b="1" dirty="0" err="1">
                <a:solidFill>
                  <a:srgbClr val="FF0000"/>
                </a:solidFill>
              </a:rPr>
              <a:t>tangierská</a:t>
            </a:r>
            <a:r>
              <a:rPr lang="cs-CZ" sz="4000" b="1" dirty="0">
                <a:solidFill>
                  <a:srgbClr val="FF0000"/>
                </a:solidFill>
              </a:rPr>
              <a:t> choroba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23" y="1690688"/>
            <a:ext cx="12093677" cy="484245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autozomálně recesivní</a:t>
            </a:r>
            <a:r>
              <a:rPr lang="cs-CZ" dirty="0"/>
              <a:t>, výskyt vzácný </a:t>
            </a:r>
          </a:p>
          <a:p>
            <a:r>
              <a:rPr lang="cs-CZ" dirty="0"/>
              <a:t>velmi rychlý katabolismus HDL v lysozomech jater a ledvin a proto minimálními plazmatické koncentrace </a:t>
            </a:r>
            <a:r>
              <a:rPr lang="cs-CZ" dirty="0" err="1"/>
              <a:t>apolipoproteinu</a:t>
            </a:r>
            <a:r>
              <a:rPr lang="cs-CZ" dirty="0"/>
              <a:t> AI a AII, i změnou jejich poměru oproti zdravým osobám. </a:t>
            </a:r>
          </a:p>
          <a:p>
            <a:r>
              <a:rPr lang="cs-CZ" dirty="0"/>
              <a:t>ostatní lipoproteiny jsou zvýšeny, v plazmě na lačno jsou přítomna </a:t>
            </a:r>
            <a:r>
              <a:rPr lang="cs-CZ" dirty="0" err="1"/>
              <a:t>chylomikra</a:t>
            </a:r>
            <a:r>
              <a:rPr lang="cs-CZ" dirty="0"/>
              <a:t>, lipoprotein LDL má méně cholesterolu a více </a:t>
            </a:r>
            <a:r>
              <a:rPr lang="cs-CZ" dirty="0" err="1"/>
              <a:t>triacylglycerolů</a:t>
            </a:r>
            <a:r>
              <a:rPr lang="cs-CZ" dirty="0"/>
              <a:t> než za fyziologického stavu. </a:t>
            </a:r>
          </a:p>
          <a:p>
            <a:r>
              <a:rPr lang="cs-CZ" b="1" dirty="0"/>
              <a:t>Klinické příznaky </a:t>
            </a:r>
            <a:r>
              <a:rPr lang="cs-CZ" dirty="0"/>
              <a:t>jsou vedle zvětšených nažloutlých tonsil, hepatomegalie a hromadění esterů cholesterolu v rohovce, střevní </a:t>
            </a:r>
            <a:r>
              <a:rPr lang="cs-CZ" dirty="0" err="1"/>
              <a:t>mukóze</a:t>
            </a:r>
            <a:r>
              <a:rPr lang="cs-CZ" dirty="0"/>
              <a:t>, médii cév, </a:t>
            </a:r>
            <a:r>
              <a:rPr lang="cs-CZ" dirty="0" err="1"/>
              <a:t>thymu</a:t>
            </a:r>
            <a:r>
              <a:rPr lang="cs-CZ" dirty="0"/>
              <a:t>, kůži a periferních nervech.</a:t>
            </a:r>
          </a:p>
          <a:p>
            <a:endParaRPr lang="cs-CZ" dirty="0"/>
          </a:p>
          <a:p>
            <a:r>
              <a:rPr lang="cs-CZ" b="1" dirty="0"/>
              <a:t>Familiární deficience </a:t>
            </a:r>
            <a:r>
              <a:rPr lang="cs-CZ" b="1" dirty="0" err="1"/>
              <a:t>apolipoproteinu</a:t>
            </a:r>
            <a:r>
              <a:rPr lang="cs-CZ" b="1" dirty="0"/>
              <a:t> C-II</a:t>
            </a:r>
            <a:r>
              <a:rPr lang="cs-CZ" dirty="0"/>
              <a:t> je třetí autozomálně recesivně přenášenou poruchou charakterizovanou vysokou </a:t>
            </a:r>
            <a:r>
              <a:rPr lang="cs-CZ" dirty="0" err="1"/>
              <a:t>hypertriacylglycerolémií</a:t>
            </a:r>
            <a:r>
              <a:rPr lang="cs-CZ" dirty="0"/>
              <a:t> a lipoproteinovým typem V. Klinicky je charakterizována ataky akutní pankreatitidy, které jsou mírnější u heterozygotů než homozygotů.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Hypobetalipoproteinémie</a:t>
            </a:r>
            <a:r>
              <a:rPr lang="cs-CZ" dirty="0"/>
              <a:t> je přenášena autozomálně dominantně a její výskyt je rovněž vzácný. Charakterizuje ji </a:t>
            </a:r>
            <a:r>
              <a:rPr lang="cs-CZ" b="1" dirty="0"/>
              <a:t>neschopnost syntetizovat </a:t>
            </a:r>
            <a:r>
              <a:rPr lang="cs-CZ" b="1" dirty="0" err="1"/>
              <a:t>apolipoproteiny</a:t>
            </a:r>
            <a:r>
              <a:rPr lang="cs-CZ" b="1" dirty="0"/>
              <a:t> B.</a:t>
            </a:r>
            <a:r>
              <a:rPr lang="cs-CZ" dirty="0"/>
              <a:t> Plazmatická koncentrace LDL je významně snížena, koncentrace ostatních lipoproteinů se neliší od zdravých osob. Porucha nemá zvláštní klinické příznaky, zajímavý je nižší výskyt koronární srdeční choroby.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205315" y="5886807"/>
            <a:ext cx="7187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https://is.muni.cz/el/pharm/podzim2019/FDFPB_FAF/um/5_lipidy_1.pdf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07292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Ateroskleróza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905" y="1688762"/>
            <a:ext cx="8344711" cy="498441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Ateroskleróza</a:t>
            </a:r>
            <a:r>
              <a:rPr lang="cs-CZ" dirty="0"/>
              <a:t> a její komplikace patří vedle karcinomu k nejčastějším příčinám úmrtnosti ve vyspělých společnostech. </a:t>
            </a:r>
          </a:p>
          <a:p>
            <a:r>
              <a:rPr lang="cs-CZ" dirty="0"/>
              <a:t>Zvýšené koncentrace lipidů a </a:t>
            </a:r>
            <a:r>
              <a:rPr lang="cs-CZ" dirty="0" err="1"/>
              <a:t>patol</a:t>
            </a:r>
            <a:r>
              <a:rPr lang="cs-CZ" dirty="0"/>
              <a:t>. </a:t>
            </a:r>
            <a:r>
              <a:rPr lang="cs-CZ" b="1" dirty="0"/>
              <a:t>omega </a:t>
            </a:r>
            <a:r>
              <a:rPr lang="cs-CZ" dirty="0"/>
              <a:t>index, mají za následek jejich prostup pod endotel o cévní stěny. </a:t>
            </a:r>
          </a:p>
          <a:p>
            <a:r>
              <a:rPr lang="cs-CZ" dirty="0"/>
              <a:t>Usazené lipidy se formují do tzv. </a:t>
            </a:r>
            <a:r>
              <a:rPr lang="cs-CZ" b="1" dirty="0"/>
              <a:t>plaků</a:t>
            </a:r>
            <a:r>
              <a:rPr lang="cs-CZ" dirty="0"/>
              <a:t>, v jejichž okolí probíhá zánětlivý proces. </a:t>
            </a:r>
          </a:p>
          <a:p>
            <a:r>
              <a:rPr lang="cs-CZ" dirty="0"/>
              <a:t>Na narušeném endotelu pak vznikají </a:t>
            </a:r>
            <a:r>
              <a:rPr lang="cs-CZ" b="1" dirty="0"/>
              <a:t>fibrinové tromby</a:t>
            </a:r>
            <a:r>
              <a:rPr lang="cs-CZ" dirty="0"/>
              <a:t>, jejichž důsledkem je </a:t>
            </a:r>
            <a:r>
              <a:rPr lang="cs-CZ" b="1" dirty="0"/>
              <a:t>zúžení </a:t>
            </a:r>
            <a:r>
              <a:rPr lang="cs-CZ" dirty="0"/>
              <a:t>tepen</a:t>
            </a:r>
            <a:r>
              <a:rPr lang="cs-CZ" b="1" dirty="0"/>
              <a:t> </a:t>
            </a:r>
            <a:r>
              <a:rPr lang="cs-CZ" dirty="0"/>
              <a:t>a kardiovaskulární onemocnění. </a:t>
            </a:r>
          </a:p>
          <a:p>
            <a:r>
              <a:rPr lang="cs-CZ" dirty="0"/>
              <a:t>Ucpáním cév v srdečním svalu dochází k infarktu myokardu, v mozku k mozkové cévní příhodě………. </a:t>
            </a:r>
          </a:p>
          <a:p>
            <a:r>
              <a:rPr lang="cs-CZ" dirty="0"/>
              <a:t>Na vznik kardiovaskulárních onemocnění má vliv řada </a:t>
            </a:r>
            <a:r>
              <a:rPr lang="cs-CZ" b="1" dirty="0"/>
              <a:t>rizikových </a:t>
            </a:r>
            <a:r>
              <a:rPr lang="cs-CZ" dirty="0"/>
              <a:t>faktorů, které jsou jednak primární, </a:t>
            </a:r>
            <a:r>
              <a:rPr lang="cs-CZ" b="1" dirty="0"/>
              <a:t>neovlivnitelné</a:t>
            </a:r>
            <a:r>
              <a:rPr lang="cs-CZ" dirty="0"/>
              <a:t> (věk, pohlaví genetická zátěž), jednak sekundární, </a:t>
            </a:r>
            <a:r>
              <a:rPr lang="cs-CZ" b="1" dirty="0"/>
              <a:t>ovlivnitelné</a:t>
            </a:r>
            <a:r>
              <a:rPr lang="cs-CZ" dirty="0"/>
              <a:t> (hypertenze, obezita, životní styl – kouření, fyzická aktivita, stravování).</a:t>
            </a:r>
          </a:p>
          <a:p>
            <a:endParaRPr lang="cs-CZ" dirty="0"/>
          </a:p>
        </p:txBody>
      </p:sp>
      <p:pic>
        <p:nvPicPr>
          <p:cNvPr id="1030" name="Picture 6" descr="Cholesterol a ateroskleróza — Stockový vek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37" y="3802248"/>
            <a:ext cx="3118089" cy="2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eroskleróza » Medix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53" y="80416"/>
            <a:ext cx="4056547" cy="18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13657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85. Ateroskleróza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905" y="1688762"/>
            <a:ext cx="8344711" cy="498441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A…………</a:t>
            </a:r>
            <a:r>
              <a:rPr lang="cs-CZ" dirty="0"/>
              <a:t> a její komplikace patří vedle karcinomu k nejčastějším příčinám úmrtnosti ve vyspělých společnostech. </a:t>
            </a:r>
          </a:p>
          <a:p>
            <a:r>
              <a:rPr lang="cs-CZ" dirty="0"/>
              <a:t>Zvýšené koncentrace lipidů a </a:t>
            </a:r>
            <a:r>
              <a:rPr lang="cs-CZ" dirty="0" err="1"/>
              <a:t>patol</a:t>
            </a:r>
            <a:r>
              <a:rPr lang="cs-CZ" b="1" dirty="0"/>
              <a:t>. </a:t>
            </a:r>
            <a:r>
              <a:rPr lang="cs-CZ" b="1" dirty="0">
                <a:solidFill>
                  <a:srgbClr val="0070C0"/>
                </a:solidFill>
              </a:rPr>
              <a:t>O….</a:t>
            </a:r>
            <a:r>
              <a:rPr lang="cs-CZ" b="1" dirty="0"/>
              <a:t> </a:t>
            </a:r>
            <a:r>
              <a:rPr lang="cs-CZ" dirty="0"/>
              <a:t>index, mají za následek jejich prostup pod endotel o cévní stěny. </a:t>
            </a:r>
          </a:p>
          <a:p>
            <a:r>
              <a:rPr lang="cs-CZ" dirty="0"/>
              <a:t>Usazené lipidy se formují do tzv. </a:t>
            </a:r>
            <a:r>
              <a:rPr lang="cs-CZ" b="1" dirty="0">
                <a:solidFill>
                  <a:srgbClr val="0070C0"/>
                </a:solidFill>
              </a:rPr>
              <a:t>p….</a:t>
            </a:r>
            <a:r>
              <a:rPr lang="cs-CZ" dirty="0"/>
              <a:t>, v jejichž okolí probíhá zánětlivý proces. </a:t>
            </a:r>
          </a:p>
          <a:p>
            <a:r>
              <a:rPr lang="cs-CZ" dirty="0"/>
              <a:t>Na narušeném endotelu pak vznikají </a:t>
            </a:r>
            <a:r>
              <a:rPr lang="cs-CZ" b="1" dirty="0">
                <a:solidFill>
                  <a:srgbClr val="0070C0"/>
                </a:solidFill>
              </a:rPr>
              <a:t>f…….. t…..</a:t>
            </a:r>
            <a:r>
              <a:rPr lang="cs-CZ" dirty="0"/>
              <a:t>, jejichž důsledkem je </a:t>
            </a:r>
            <a:r>
              <a:rPr lang="cs-CZ" b="1" dirty="0">
                <a:solidFill>
                  <a:srgbClr val="0070C0"/>
                </a:solidFill>
              </a:rPr>
              <a:t>z…..</a:t>
            </a:r>
            <a:r>
              <a:rPr lang="cs-CZ" b="1" dirty="0"/>
              <a:t> </a:t>
            </a:r>
            <a:r>
              <a:rPr lang="cs-CZ" dirty="0"/>
              <a:t>tepen a kardiovaskulární onemocnění. </a:t>
            </a:r>
          </a:p>
          <a:p>
            <a:r>
              <a:rPr lang="cs-CZ" dirty="0"/>
              <a:t>Ucpáním cév v srdečním svalu dochází k infarktu myokardu, v mozku k mozkové cévní příhodě atd.</a:t>
            </a:r>
          </a:p>
          <a:p>
            <a:r>
              <a:rPr lang="cs-CZ" dirty="0"/>
              <a:t>Na vznik kardiovaskulárních onemocnění má vliv řada </a:t>
            </a:r>
            <a:r>
              <a:rPr lang="cs-CZ" b="1" dirty="0">
                <a:solidFill>
                  <a:srgbClr val="0070C0"/>
                </a:solidFill>
              </a:rPr>
              <a:t>r………</a:t>
            </a:r>
            <a:r>
              <a:rPr lang="cs-CZ" b="1" dirty="0"/>
              <a:t> </a:t>
            </a:r>
            <a:r>
              <a:rPr lang="cs-CZ" dirty="0"/>
              <a:t>faktorů, které jsou jednak primární, </a:t>
            </a:r>
            <a:r>
              <a:rPr lang="cs-CZ" b="1" dirty="0">
                <a:solidFill>
                  <a:srgbClr val="0070C0"/>
                </a:solidFill>
              </a:rPr>
              <a:t>n………….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(věk, pohlaví genetická zátěž), jednak sekundární, </a:t>
            </a:r>
            <a:r>
              <a:rPr lang="cs-CZ" b="1" dirty="0">
                <a:solidFill>
                  <a:srgbClr val="0070C0"/>
                </a:solidFill>
              </a:rPr>
              <a:t>o………..</a:t>
            </a:r>
            <a:r>
              <a:rPr lang="cs-CZ" dirty="0"/>
              <a:t> (hypertenze, obezita, životní styl – kouření, fyzická aktivita, stravování).</a:t>
            </a:r>
          </a:p>
          <a:p>
            <a:endParaRPr lang="cs-CZ" dirty="0"/>
          </a:p>
        </p:txBody>
      </p:sp>
      <p:pic>
        <p:nvPicPr>
          <p:cNvPr id="1030" name="Picture 6" descr="Cholesterol a ateroskleróza — Stockový vek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37" y="3802248"/>
            <a:ext cx="3118089" cy="2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eroskleróza » Medix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53" y="80416"/>
            <a:ext cx="4056547" cy="18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4159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86. Jak se projeví ateroskleróza v </a:t>
            </a:r>
            <a:r>
              <a:rPr lang="cs-CZ" sz="4000" b="1" dirty="0">
                <a:solidFill>
                  <a:srgbClr val="0070C0"/>
                </a:solidFill>
              </a:rPr>
              <a:t>orgánech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srdci……………………………………………………………………………………………..</a:t>
            </a:r>
          </a:p>
          <a:p>
            <a:r>
              <a:rPr lang="cs-CZ" dirty="0"/>
              <a:t>V mozku………………………………………………………………….……………………….</a:t>
            </a:r>
          </a:p>
          <a:p>
            <a:r>
              <a:rPr lang="cs-CZ" dirty="0"/>
              <a:t>V dolních končetinách……………………………..………………………………………</a:t>
            </a:r>
          </a:p>
          <a:p>
            <a:r>
              <a:rPr lang="cs-CZ" dirty="0"/>
              <a:t>V ledvinách………………………………………………………………………………………</a:t>
            </a:r>
          </a:p>
          <a:p>
            <a:r>
              <a:rPr lang="cs-CZ" dirty="0"/>
              <a:t>Ve střevě…………………………………………………………………………………………..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70347597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140" y="204487"/>
            <a:ext cx="12043719" cy="1325563"/>
          </a:xfrm>
        </p:spPr>
        <p:txBody>
          <a:bodyPr/>
          <a:lstStyle/>
          <a:p>
            <a:pPr algn="ctr"/>
            <a:r>
              <a:rPr lang="cs-CZ" dirty="0"/>
              <a:t>Další poruchy lipidového metabolismu-deficity enzymů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39694"/>
            <a:ext cx="10515600" cy="5836595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err="1"/>
              <a:t>Gaucherova</a:t>
            </a:r>
            <a:r>
              <a:rPr lang="cs-CZ" b="1" dirty="0"/>
              <a:t> choroba</a:t>
            </a:r>
            <a:r>
              <a:rPr lang="cs-CZ" dirty="0"/>
              <a:t> je způsobena akumulací </a:t>
            </a:r>
            <a:r>
              <a:rPr lang="cs-CZ" dirty="0" err="1"/>
              <a:t>glukocerebrosidu</a:t>
            </a:r>
            <a:r>
              <a:rPr lang="cs-CZ" dirty="0"/>
              <a:t> v důsledku nedostatečné aktivity β-</a:t>
            </a:r>
            <a:r>
              <a:rPr lang="cs-CZ" dirty="0" err="1"/>
              <a:t>glukocerebrosidasy</a:t>
            </a:r>
            <a:r>
              <a:rPr lang="cs-CZ" dirty="0"/>
              <a:t>. Akutní forma je provázená </a:t>
            </a:r>
            <a:r>
              <a:rPr lang="cs-CZ" b="1" dirty="0"/>
              <a:t>neuropatiemi</a:t>
            </a:r>
            <a:r>
              <a:rPr lang="cs-CZ" dirty="0"/>
              <a:t> a postihuje </a:t>
            </a:r>
            <a:r>
              <a:rPr lang="cs-CZ" b="1" dirty="0"/>
              <a:t>centrální nervový systém</a:t>
            </a:r>
            <a:r>
              <a:rPr lang="cs-CZ" dirty="0"/>
              <a:t>.</a:t>
            </a:r>
          </a:p>
          <a:p>
            <a:r>
              <a:rPr lang="cs-CZ" b="1" dirty="0" err="1"/>
              <a:t>Niemann</a:t>
            </a:r>
            <a:r>
              <a:rPr lang="cs-CZ" b="1" dirty="0"/>
              <a:t>-Pickova choroba</a:t>
            </a:r>
            <a:r>
              <a:rPr lang="cs-CZ" dirty="0"/>
              <a:t> je způsobená nedostatkem aktivity </a:t>
            </a:r>
            <a:r>
              <a:rPr lang="cs-CZ" dirty="0" err="1"/>
              <a:t>sfingomyelinasy</a:t>
            </a:r>
            <a:r>
              <a:rPr lang="cs-CZ" dirty="0"/>
              <a:t> a má za následek hromadění </a:t>
            </a:r>
            <a:r>
              <a:rPr lang="cs-CZ" dirty="0" err="1"/>
              <a:t>sfingomyelinu</a:t>
            </a:r>
            <a:r>
              <a:rPr lang="cs-CZ" dirty="0"/>
              <a:t>. Akutní forma je provázená </a:t>
            </a:r>
            <a:r>
              <a:rPr lang="cs-CZ" b="1" dirty="0"/>
              <a:t>neuropatiemi, </a:t>
            </a:r>
            <a:r>
              <a:rPr lang="cs-CZ" dirty="0"/>
              <a:t>které ústí ve smrtelná </a:t>
            </a:r>
            <a:r>
              <a:rPr lang="cs-CZ" b="1" dirty="0"/>
              <a:t>psychomotorická poškození</a:t>
            </a:r>
            <a:r>
              <a:rPr lang="cs-CZ" dirty="0"/>
              <a:t>. </a:t>
            </a:r>
          </a:p>
          <a:p>
            <a:r>
              <a:rPr lang="cs-CZ" b="1" dirty="0" err="1"/>
              <a:t>Krabbeho</a:t>
            </a:r>
            <a:r>
              <a:rPr lang="cs-CZ" b="1" dirty="0"/>
              <a:t> choroba</a:t>
            </a:r>
            <a:r>
              <a:rPr lang="cs-CZ" dirty="0"/>
              <a:t> je způsobena nedostatečnou aktivitou enzymu </a:t>
            </a:r>
            <a:r>
              <a:rPr lang="cs-CZ" dirty="0" err="1"/>
              <a:t>galaktocerebrosid</a:t>
            </a:r>
            <a:r>
              <a:rPr lang="cs-CZ" dirty="0"/>
              <a:t>-β-</a:t>
            </a:r>
            <a:r>
              <a:rPr lang="cs-CZ" dirty="0" err="1"/>
              <a:t>galaktosidasy</a:t>
            </a:r>
            <a:r>
              <a:rPr lang="cs-CZ" dirty="0"/>
              <a:t>, která má za následek hromadění </a:t>
            </a:r>
            <a:r>
              <a:rPr lang="cs-CZ" dirty="0" err="1"/>
              <a:t>galaktocerebrosidu</a:t>
            </a:r>
            <a:r>
              <a:rPr lang="cs-CZ" dirty="0"/>
              <a:t>. Postihuje </a:t>
            </a:r>
            <a:r>
              <a:rPr lang="cs-CZ" b="1" dirty="0"/>
              <a:t>centrální nervový systém </a:t>
            </a:r>
            <a:r>
              <a:rPr lang="cs-CZ" dirty="0"/>
              <a:t>a je smrtelná do šesti až dvanácti měsíců.</a:t>
            </a:r>
          </a:p>
          <a:p>
            <a:r>
              <a:rPr lang="cs-CZ" b="1" dirty="0" err="1"/>
              <a:t>Metachromatická</a:t>
            </a:r>
            <a:r>
              <a:rPr lang="cs-CZ" b="1" dirty="0"/>
              <a:t> </a:t>
            </a:r>
            <a:r>
              <a:rPr lang="cs-CZ" b="1" dirty="0" err="1"/>
              <a:t>leukodystrofie</a:t>
            </a:r>
            <a:r>
              <a:rPr lang="cs-CZ" dirty="0"/>
              <a:t> je způsobena deficitem aktivity enzymu </a:t>
            </a:r>
            <a:r>
              <a:rPr lang="cs-CZ" dirty="0" err="1"/>
              <a:t>arylsulfatasy</a:t>
            </a:r>
            <a:r>
              <a:rPr lang="cs-CZ" dirty="0"/>
              <a:t>, jehož důsledkem je akumulace </a:t>
            </a:r>
            <a:r>
              <a:rPr lang="cs-CZ" dirty="0" err="1"/>
              <a:t>sulfoesterů</a:t>
            </a:r>
            <a:r>
              <a:rPr lang="cs-CZ" dirty="0"/>
              <a:t> cerebrosidů. Projevuje se </a:t>
            </a:r>
            <a:r>
              <a:rPr lang="cs-CZ" b="1" dirty="0"/>
              <a:t>progresivní paralýzou a mentálním chátráním</a:t>
            </a:r>
            <a:r>
              <a:rPr lang="cs-CZ" dirty="0"/>
              <a:t>.</a:t>
            </a:r>
          </a:p>
          <a:p>
            <a:r>
              <a:rPr lang="cs-CZ" b="1" dirty="0" err="1"/>
              <a:t>Fabryho</a:t>
            </a:r>
            <a:r>
              <a:rPr lang="cs-CZ" b="1" dirty="0"/>
              <a:t> choroba</a:t>
            </a:r>
            <a:r>
              <a:rPr lang="cs-CZ" dirty="0"/>
              <a:t> je způsobena nedostatečnou aktivitou α-</a:t>
            </a:r>
            <a:r>
              <a:rPr lang="cs-CZ" dirty="0" err="1"/>
              <a:t>galaktosidasy</a:t>
            </a:r>
            <a:r>
              <a:rPr lang="cs-CZ" dirty="0"/>
              <a:t> A, dochází k akumulaci </a:t>
            </a:r>
            <a:r>
              <a:rPr lang="cs-CZ" dirty="0" err="1"/>
              <a:t>ceramidtrihexosidu</a:t>
            </a:r>
            <a:r>
              <a:rPr lang="cs-CZ" dirty="0"/>
              <a:t> v centrálním nervovém systému. Projevuje se především </a:t>
            </a:r>
            <a:r>
              <a:rPr lang="cs-CZ" b="1" dirty="0"/>
              <a:t>hypertenzí, srdečními potížemi, bolestmi končetin a zarudlými lézemi na pokožce</a:t>
            </a:r>
            <a:r>
              <a:rPr lang="cs-CZ" dirty="0"/>
              <a:t>.</a:t>
            </a:r>
          </a:p>
          <a:p>
            <a:r>
              <a:rPr lang="cs-CZ" b="1" dirty="0"/>
              <a:t>GM2 </a:t>
            </a:r>
            <a:r>
              <a:rPr lang="cs-CZ" b="1" dirty="0" err="1"/>
              <a:t>gangliosidosa</a:t>
            </a:r>
            <a:r>
              <a:rPr lang="cs-CZ" dirty="0"/>
              <a:t> (</a:t>
            </a:r>
            <a:r>
              <a:rPr lang="cs-CZ" dirty="0" err="1"/>
              <a:t>Tay-Sachsova</a:t>
            </a:r>
            <a:r>
              <a:rPr lang="cs-CZ" dirty="0"/>
              <a:t> choroba) je způsobena akumulací GM2 gangliosidu v důsledku nedostatečné aktivity enzymu </a:t>
            </a:r>
            <a:r>
              <a:rPr lang="cs-CZ" dirty="0" err="1"/>
              <a:t>hexoaminidasy</a:t>
            </a:r>
            <a:r>
              <a:rPr lang="cs-CZ" dirty="0"/>
              <a:t> A. Projevuje se </a:t>
            </a:r>
            <a:r>
              <a:rPr lang="cs-CZ" b="1" dirty="0"/>
              <a:t>psychomotorickým chátráním a demencí</a:t>
            </a:r>
            <a:r>
              <a:rPr lang="cs-CZ" dirty="0"/>
              <a:t> v časných obdobích vývoje.</a:t>
            </a:r>
          </a:p>
          <a:p>
            <a:r>
              <a:rPr lang="cs-CZ" b="1" dirty="0"/>
              <a:t>GM1 </a:t>
            </a:r>
            <a:r>
              <a:rPr lang="cs-CZ" b="1" dirty="0" err="1"/>
              <a:t>gangliosidosa</a:t>
            </a:r>
            <a:r>
              <a:rPr lang="cs-CZ" dirty="0"/>
              <a:t> je způsobena nedostatkem aktivity GM1 β-</a:t>
            </a:r>
            <a:r>
              <a:rPr lang="cs-CZ" dirty="0" err="1"/>
              <a:t>galaktosidasy</a:t>
            </a:r>
            <a:r>
              <a:rPr lang="cs-CZ" dirty="0"/>
              <a:t> a má za následek hromadění GM1 gangliosidů a </a:t>
            </a:r>
            <a:r>
              <a:rPr lang="cs-CZ" dirty="0" err="1"/>
              <a:t>galaktosu</a:t>
            </a:r>
            <a:r>
              <a:rPr lang="cs-CZ" dirty="0"/>
              <a:t> obsahujících oligosacharidů.</a:t>
            </a:r>
          </a:p>
          <a:p>
            <a:r>
              <a:rPr lang="cs-CZ" b="1" dirty="0" err="1"/>
              <a:t>Fukosidosa</a:t>
            </a:r>
            <a:r>
              <a:rPr lang="cs-CZ" b="1" dirty="0"/>
              <a:t> </a:t>
            </a:r>
            <a:r>
              <a:rPr lang="cs-CZ" dirty="0"/>
              <a:t>je zapříčiněna nedostatečnou činností α-</a:t>
            </a:r>
            <a:r>
              <a:rPr lang="cs-CZ" dirty="0" err="1"/>
              <a:t>fukosidasy</a:t>
            </a:r>
            <a:r>
              <a:rPr lang="cs-CZ" dirty="0"/>
              <a:t>, důsledkem je hromadění </a:t>
            </a:r>
            <a:r>
              <a:rPr lang="cs-CZ" dirty="0" err="1"/>
              <a:t>sfingolipidů</a:t>
            </a:r>
            <a:r>
              <a:rPr lang="cs-CZ" dirty="0"/>
              <a:t> obsahujících </a:t>
            </a:r>
            <a:r>
              <a:rPr lang="cs-CZ" dirty="0" err="1"/>
              <a:t>fukosu</a:t>
            </a:r>
            <a:r>
              <a:rPr lang="cs-CZ" dirty="0"/>
              <a:t> a glykoproteinových fragmentů. Projevuje se častými infekcemi dýchacího traktu, progresivním </a:t>
            </a:r>
            <a:r>
              <a:rPr lang="cs-CZ" b="1" dirty="0"/>
              <a:t>psychomotorickým zaostáváním, zvětšením srdečního svalu a zbytnělou pokožkou, která </a:t>
            </a:r>
            <a:r>
              <a:rPr lang="cs-CZ" b="1" dirty="0" err="1"/>
              <a:t>sekretuje</a:t>
            </a:r>
            <a:r>
              <a:rPr lang="cs-CZ" b="1" dirty="0"/>
              <a:t> velká množství slaného potu.</a:t>
            </a:r>
          </a:p>
        </p:txBody>
      </p:sp>
    </p:spTree>
    <p:extLst>
      <p:ext uri="{BB962C8B-B14F-4D97-AF65-F5344CB8AC3E}">
        <p14:creationId xmlns:p14="http://schemas.microsoft.com/office/powerpoint/2010/main" val="343318816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U jakých dg. jsou zvýšené TAG?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110" y="1514169"/>
            <a:ext cx="8048394" cy="52209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exogenní TAG jsou obsaženy převážně v chylomikronech, </a:t>
            </a:r>
          </a:p>
          <a:p>
            <a:r>
              <a:rPr lang="cs-CZ" dirty="0"/>
              <a:t>endogenní převládají v částicích VLDL. </a:t>
            </a:r>
          </a:p>
          <a:p>
            <a:r>
              <a:rPr lang="cs-CZ" dirty="0"/>
              <a:t>Zvýšená koncentrace TAG je rizikovým faktorem </a:t>
            </a:r>
          </a:p>
          <a:p>
            <a:pPr lvl="1"/>
            <a:r>
              <a:rPr lang="cs-CZ" b="1" dirty="0"/>
              <a:t>aterosklerózy</a:t>
            </a:r>
          </a:p>
          <a:p>
            <a:pPr lvl="1"/>
            <a:r>
              <a:rPr lang="cs-CZ" b="1" dirty="0"/>
              <a:t>DM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hypofunkce štítné žlázy </a:t>
            </a:r>
          </a:p>
          <a:p>
            <a:pPr lvl="1"/>
            <a:r>
              <a:rPr lang="cs-CZ" b="1" dirty="0"/>
              <a:t>nefrotického </a:t>
            </a:r>
            <a:r>
              <a:rPr lang="cs-CZ" b="1" dirty="0" err="1"/>
              <a:t>sy</a:t>
            </a:r>
            <a:r>
              <a:rPr lang="cs-CZ" b="1" dirty="0"/>
              <a:t>  </a:t>
            </a:r>
          </a:p>
          <a:p>
            <a:pPr lvl="1"/>
            <a:r>
              <a:rPr lang="cs-CZ" b="1" dirty="0" err="1"/>
              <a:t>hepatopatie</a:t>
            </a:r>
            <a:endParaRPr lang="cs-CZ" b="1" dirty="0"/>
          </a:p>
          <a:p>
            <a:r>
              <a:rPr lang="cs-CZ" dirty="0"/>
              <a:t>TAG se stanovují v plazmě nebo séru enzymovou metodou. </a:t>
            </a:r>
          </a:p>
          <a:p>
            <a:r>
              <a:rPr lang="cs-CZ" dirty="0"/>
              <a:t>Princip metody: působením lipoproteinové </a:t>
            </a:r>
            <a:r>
              <a:rPr lang="cs-CZ" dirty="0" err="1"/>
              <a:t>lipasy</a:t>
            </a:r>
            <a:r>
              <a:rPr lang="cs-CZ" dirty="0"/>
              <a:t> jsou TAG hydrolyzovány na glycerol a volné MK, glycerol je dále </a:t>
            </a:r>
            <a:r>
              <a:rPr lang="cs-CZ" dirty="0" err="1"/>
              <a:t>fosforylován</a:t>
            </a:r>
            <a:r>
              <a:rPr lang="cs-CZ" dirty="0"/>
              <a:t> na glycerol-3-fosfát, který lze stanovit např. optickým testem.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170" name="Picture 2" descr="Stock ilustrace Hypotyreóza Lékařská Vektorová Ilustrace Izolovaná Na  Infografice Bílého Pozadí – stáhnout obrázek nyní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375" y="1160980"/>
            <a:ext cx="4130515" cy="51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0753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702" y="18860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87. U jakých dg. Jsou zvýšené TAG?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110" y="1514169"/>
            <a:ext cx="8048394" cy="5220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Doplňte onemocnění</a:t>
            </a:r>
          </a:p>
          <a:p>
            <a:pPr marL="0" indent="0">
              <a:buNone/>
            </a:pPr>
            <a:r>
              <a:rPr lang="cs-CZ" dirty="0"/>
              <a:t>1……………………………………………………………..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2……………………………………………………………..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3……………………………………………………………..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4……………………………………………………………..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5……………………………………………………………..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6……………………………………………………………..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7……………………………………………………………..</a:t>
            </a:r>
          </a:p>
          <a:p>
            <a:pPr marL="0" indent="0">
              <a:buNone/>
            </a:pPr>
            <a:r>
              <a:rPr lang="cs-CZ" dirty="0"/>
              <a:t>8………………………………………………………………</a:t>
            </a:r>
          </a:p>
        </p:txBody>
      </p:sp>
      <p:pic>
        <p:nvPicPr>
          <p:cNvPr id="7170" name="Picture 2" descr="Stock ilustrace Hypotyreóza Lékařská Vektorová Ilustrace Izolovaná Na  Infografice Bílého Pozadí – stáhnout obrázek nyní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375" y="1160980"/>
            <a:ext cx="4130515" cy="51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9034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Diabetická </a:t>
            </a:r>
            <a:r>
              <a:rPr lang="cs-CZ" sz="4000" b="1" dirty="0" err="1">
                <a:solidFill>
                  <a:srgbClr val="FF0000"/>
                </a:solidFill>
              </a:rPr>
              <a:t>dyslipidémie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 </a:t>
            </a:r>
            <a:r>
              <a:rPr lang="cs-CZ" dirty="0" err="1"/>
              <a:t>aterogenní</a:t>
            </a:r>
            <a:r>
              <a:rPr lang="cs-CZ" dirty="0"/>
              <a:t>: zvyšuje dodávku </a:t>
            </a:r>
            <a:r>
              <a:rPr lang="cs-CZ" b="1" dirty="0"/>
              <a:t>cholesterolu</a:t>
            </a:r>
            <a:r>
              <a:rPr lang="cs-CZ" dirty="0"/>
              <a:t> tkáním  a zhoršuje reverzní transport cholesterolu</a:t>
            </a:r>
          </a:p>
          <a:p>
            <a:r>
              <a:rPr lang="cs-CZ" dirty="0"/>
              <a:t>Je pro-</a:t>
            </a:r>
            <a:r>
              <a:rPr lang="cs-CZ" dirty="0" err="1"/>
              <a:t>diabetogenní</a:t>
            </a:r>
            <a:r>
              <a:rPr lang="cs-CZ" dirty="0"/>
              <a:t>: zhoršuje </a:t>
            </a:r>
            <a:r>
              <a:rPr lang="cs-CZ" b="1" dirty="0"/>
              <a:t>citlivost</a:t>
            </a:r>
            <a:r>
              <a:rPr lang="cs-CZ" dirty="0"/>
              <a:t> k inzulínu</a:t>
            </a:r>
          </a:p>
          <a:p>
            <a:endParaRPr lang="cs-CZ" dirty="0"/>
          </a:p>
          <a:p>
            <a:r>
              <a:rPr lang="cs-CZ" dirty="0"/>
              <a:t>Inzulín </a:t>
            </a:r>
          </a:p>
          <a:p>
            <a:pPr lvl="1"/>
            <a:r>
              <a:rPr lang="cs-CZ" dirty="0"/>
              <a:t>aktivuje lipolýzu</a:t>
            </a:r>
          </a:p>
          <a:p>
            <a:pPr lvl="1"/>
            <a:r>
              <a:rPr lang="cs-CZ" dirty="0"/>
              <a:t>inhibuje oxidaci MK a </a:t>
            </a:r>
            <a:r>
              <a:rPr lang="cs-CZ" dirty="0" err="1"/>
              <a:t>ketogenezi</a:t>
            </a:r>
            <a:r>
              <a:rPr lang="cs-CZ" dirty="0"/>
              <a:t> a tvorbu TAG a VLDL v játrech (steatóza)</a:t>
            </a:r>
          </a:p>
          <a:p>
            <a:pPr lvl="1"/>
            <a:r>
              <a:rPr lang="cs-CZ" dirty="0"/>
              <a:t>inhibuje hormon senzitivní lipázu</a:t>
            </a:r>
          </a:p>
          <a:p>
            <a:r>
              <a:rPr lang="cs-CZ" dirty="0"/>
              <a:t>U DM tento účinek chybí, což se projevuje poruchou metabolismu TAG a CH při nadprodukci</a:t>
            </a:r>
            <a:r>
              <a:rPr lang="cs-CZ" b="1" dirty="0"/>
              <a:t> VLDL a LDL </a:t>
            </a:r>
            <a:r>
              <a:rPr lang="cs-CZ" dirty="0"/>
              <a:t>a zvýšení katabolismu </a:t>
            </a:r>
            <a:r>
              <a:rPr lang="cs-CZ" b="1" dirty="0"/>
              <a:t>HDL</a:t>
            </a:r>
          </a:p>
        </p:txBody>
      </p:sp>
    </p:spTree>
    <p:extLst>
      <p:ext uri="{BB962C8B-B14F-4D97-AF65-F5344CB8AC3E}">
        <p14:creationId xmlns:p14="http://schemas.microsoft.com/office/powerpoint/2010/main" val="110171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784" y="365125"/>
            <a:ext cx="12130216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8. Popište nebo nakreslete postup při odběru žilní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422" y="1825625"/>
            <a:ext cx="11732740" cy="4351338"/>
          </a:xfrm>
        </p:spPr>
        <p:txBody>
          <a:bodyPr>
            <a:normAutofit/>
          </a:bodyPr>
          <a:lstStyle/>
          <a:p>
            <a:r>
              <a:rPr lang="cs-CZ" dirty="0"/>
              <a:t>Před odběrem musí být vyplněná………………a označená…………….…………………….</a:t>
            </a:r>
          </a:p>
          <a:p>
            <a:r>
              <a:rPr lang="cs-CZ" dirty="0"/>
              <a:t>Nejčastěji se odebírá z …………………………………………………………………………….………</a:t>
            </a:r>
          </a:p>
          <a:p>
            <a:r>
              <a:rPr lang="cs-CZ" dirty="0"/>
              <a:t>Před odběrem zjistit………………………………..……………………………………….……………..</a:t>
            </a:r>
          </a:p>
          <a:p>
            <a:r>
              <a:rPr lang="cs-CZ" dirty="0"/>
              <a:t>Pacient zaujme polohu…………………………………………………………………………………….</a:t>
            </a:r>
          </a:p>
          <a:p>
            <a:r>
              <a:rPr lang="cs-CZ" dirty="0"/>
              <a:t>Obvykle se používají odběrové systémy………………………………..………………….……..</a:t>
            </a:r>
          </a:p>
          <a:p>
            <a:r>
              <a:rPr lang="cs-CZ" dirty="0"/>
              <a:t>Zátky zkumavek se barevně značí podle………………………………………………….……….</a:t>
            </a:r>
          </a:p>
          <a:p>
            <a:r>
              <a:rPr lang="cs-CZ" dirty="0"/>
              <a:t>Na každé zkumavce je označená…………………………..………………………………….……..</a:t>
            </a:r>
          </a:p>
          <a:p>
            <a:r>
              <a:rPr lang="cs-CZ" dirty="0"/>
              <a:t>Při odběru nesrážlivé krve je třeba odebrat……………………………..………………………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42573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88. Diabetická </a:t>
            </a:r>
            <a:r>
              <a:rPr lang="cs-CZ" sz="4000" b="1" dirty="0" err="1">
                <a:solidFill>
                  <a:srgbClr val="0070C0"/>
                </a:solidFill>
              </a:rPr>
              <a:t>dyslipidémie</a:t>
            </a: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 </a:t>
            </a:r>
            <a:r>
              <a:rPr lang="cs-CZ" dirty="0" err="1"/>
              <a:t>aterogenní</a:t>
            </a:r>
            <a:r>
              <a:rPr lang="cs-CZ" dirty="0"/>
              <a:t>: zvyšuje dodávku </a:t>
            </a:r>
            <a:r>
              <a:rPr lang="cs-CZ" b="1" dirty="0">
                <a:solidFill>
                  <a:srgbClr val="0070C0"/>
                </a:solidFill>
              </a:rPr>
              <a:t>ch……….</a:t>
            </a:r>
            <a:r>
              <a:rPr lang="cs-CZ" dirty="0"/>
              <a:t> tkáním  a zhoršuje reverzní transport cholesterolu</a:t>
            </a:r>
          </a:p>
          <a:p>
            <a:r>
              <a:rPr lang="cs-CZ" dirty="0"/>
              <a:t>Je pro-</a:t>
            </a:r>
            <a:r>
              <a:rPr lang="cs-CZ" dirty="0" err="1"/>
              <a:t>diabetogenní</a:t>
            </a:r>
            <a:r>
              <a:rPr lang="cs-CZ" dirty="0"/>
              <a:t>: zhoršuje </a:t>
            </a:r>
            <a:r>
              <a:rPr lang="cs-CZ" b="1" dirty="0">
                <a:solidFill>
                  <a:srgbClr val="0070C0"/>
                </a:solidFill>
              </a:rPr>
              <a:t>c……..</a:t>
            </a:r>
            <a:r>
              <a:rPr lang="cs-CZ" dirty="0"/>
              <a:t> k inzulínu</a:t>
            </a:r>
          </a:p>
          <a:p>
            <a:endParaRPr lang="cs-CZ" dirty="0"/>
          </a:p>
          <a:p>
            <a:r>
              <a:rPr lang="cs-CZ" dirty="0"/>
              <a:t>Inzulín </a:t>
            </a:r>
          </a:p>
          <a:p>
            <a:pPr lvl="1"/>
            <a:r>
              <a:rPr lang="cs-CZ" dirty="0"/>
              <a:t>aktivuje lipolýzu</a:t>
            </a:r>
          </a:p>
          <a:p>
            <a:pPr lvl="1"/>
            <a:r>
              <a:rPr lang="cs-CZ" dirty="0"/>
              <a:t>inhibuje oxidaci MK a </a:t>
            </a:r>
            <a:r>
              <a:rPr lang="cs-CZ" dirty="0" err="1"/>
              <a:t>ketogenezi</a:t>
            </a:r>
            <a:r>
              <a:rPr lang="cs-CZ" dirty="0"/>
              <a:t> a tvorbu TAG a VLDL v játrech (steatóza)</a:t>
            </a:r>
          </a:p>
          <a:p>
            <a:pPr lvl="1"/>
            <a:r>
              <a:rPr lang="cs-CZ" dirty="0"/>
              <a:t>inhibuje hormon senzitivní lipázu</a:t>
            </a:r>
          </a:p>
          <a:p>
            <a:r>
              <a:rPr lang="cs-CZ" dirty="0"/>
              <a:t>U DM tento účinek chybí, což se projevuje poruchou metabolismu TAG a CH při nadprodukci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….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b="1" dirty="0"/>
              <a:t> </a:t>
            </a:r>
            <a:r>
              <a:rPr lang="cs-CZ" dirty="0"/>
              <a:t>a zvýšení katabolismu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1241318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Bílkoviny</a:t>
            </a:r>
            <a:br>
              <a:rPr lang="cs-CZ" sz="4000" b="1" dirty="0">
                <a:solidFill>
                  <a:srgbClr val="C00000"/>
                </a:solidFill>
              </a:rPr>
            </a:br>
            <a:r>
              <a:rPr lang="cs-CZ" sz="4000" b="1" dirty="0">
                <a:solidFill>
                  <a:srgbClr val="C00000"/>
                </a:solidFill>
              </a:rPr>
              <a:t>Aminokyseliny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 když již bylo identifikováno více jak </a:t>
            </a:r>
            <a:r>
              <a:rPr lang="cs-CZ" b="1" dirty="0"/>
              <a:t>250</a:t>
            </a:r>
            <a:r>
              <a:rPr lang="cs-CZ" dirty="0"/>
              <a:t> různých AMK, na tvorbě proteinů se podílí pouze </a:t>
            </a:r>
            <a:r>
              <a:rPr lang="cs-CZ" b="1" dirty="0"/>
              <a:t>20</a:t>
            </a:r>
            <a:r>
              <a:rPr lang="cs-CZ" dirty="0"/>
              <a:t> tzv. </a:t>
            </a:r>
            <a:r>
              <a:rPr lang="cs-CZ" dirty="0" err="1"/>
              <a:t>proteinogenních</a:t>
            </a:r>
            <a:r>
              <a:rPr lang="cs-CZ" dirty="0"/>
              <a:t> AMK (někdy se uvádí počet </a:t>
            </a:r>
            <a:r>
              <a:rPr lang="cs-CZ" b="1" dirty="0"/>
              <a:t>21</a:t>
            </a:r>
            <a:r>
              <a:rPr lang="cs-CZ" dirty="0"/>
              <a:t>, </a:t>
            </a:r>
            <a:r>
              <a:rPr lang="cs-CZ" dirty="0" err="1"/>
              <a:t>selenocystein</a:t>
            </a:r>
            <a:r>
              <a:rPr lang="cs-CZ" dirty="0"/>
              <a:t> jako 21. AMK). </a:t>
            </a:r>
          </a:p>
          <a:p>
            <a:r>
              <a:rPr lang="cs-CZ" dirty="0"/>
              <a:t>V odborné literatuře se nejčastěji využívají </a:t>
            </a:r>
            <a:r>
              <a:rPr lang="cs-CZ" b="1" dirty="0"/>
              <a:t>třípísmenné</a:t>
            </a:r>
            <a:r>
              <a:rPr lang="cs-CZ" dirty="0"/>
              <a:t> zkratky AMK, tvořené převážně z prvních 3 písmen názvu. </a:t>
            </a:r>
          </a:p>
          <a:p>
            <a:r>
              <a:rPr lang="cs-CZ" dirty="0"/>
              <a:t>Ke srovnání podobných sekvencí AMK v proteinech se pak spíše používají zkratky jednopísmenné.</a:t>
            </a:r>
          </a:p>
        </p:txBody>
      </p:sp>
    </p:spTree>
    <p:extLst>
      <p:ext uri="{BB962C8B-B14F-4D97-AF65-F5344CB8AC3E}">
        <p14:creationId xmlns:p14="http://schemas.microsoft.com/office/powerpoint/2010/main" val="173067511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89.Bílkoviny</a:t>
            </a:r>
            <a:br>
              <a:rPr lang="cs-CZ" sz="4000" b="1" dirty="0">
                <a:solidFill>
                  <a:srgbClr val="0070C0"/>
                </a:solidFill>
              </a:rPr>
            </a:br>
            <a:r>
              <a:rPr lang="cs-CZ" sz="4000" b="1" dirty="0">
                <a:solidFill>
                  <a:srgbClr val="0070C0"/>
                </a:solidFill>
              </a:rPr>
              <a:t>Aminokyseliny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 když již bylo identifikováno více jak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různých AMK, na tvorbě proteinů se podílí pouze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 tzv. </a:t>
            </a:r>
            <a:r>
              <a:rPr lang="cs-CZ" dirty="0" err="1"/>
              <a:t>proteinogenních</a:t>
            </a:r>
            <a:r>
              <a:rPr lang="cs-CZ" dirty="0"/>
              <a:t> AMK (někdy se uvádí počet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, </a:t>
            </a:r>
            <a:r>
              <a:rPr lang="cs-CZ" dirty="0" err="1"/>
              <a:t>selenocystein</a:t>
            </a:r>
            <a:r>
              <a:rPr lang="cs-CZ" dirty="0"/>
              <a:t> jako 21. AMK). </a:t>
            </a:r>
          </a:p>
          <a:p>
            <a:r>
              <a:rPr lang="cs-CZ" dirty="0"/>
              <a:t>V odborné literatuře se nejčastěji využívají </a:t>
            </a:r>
            <a:r>
              <a:rPr lang="cs-CZ" b="1" dirty="0">
                <a:solidFill>
                  <a:srgbClr val="0070C0"/>
                </a:solidFill>
              </a:rPr>
              <a:t>t……….</a:t>
            </a:r>
            <a:r>
              <a:rPr lang="cs-CZ" dirty="0"/>
              <a:t> zkratky AMK, tvořené převážně z prvních 3 písmen názvu. </a:t>
            </a:r>
          </a:p>
          <a:p>
            <a:r>
              <a:rPr lang="cs-CZ" dirty="0"/>
              <a:t>Ke srovnání podobných sekvencí AMK v proteinech se pak spíše používají zkratky jednopísmenné.</a:t>
            </a:r>
          </a:p>
        </p:txBody>
      </p:sp>
    </p:spTree>
    <p:extLst>
      <p:ext uri="{BB962C8B-B14F-4D97-AF65-F5344CB8AC3E}">
        <p14:creationId xmlns:p14="http://schemas.microsoft.com/office/powerpoint/2010/main" val="329234710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Aminokyseliny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613" y="1894450"/>
            <a:ext cx="11737258" cy="384758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Jelikož atom C je asymetrický tzn., že váže 4 různé substituenty (karboxylovou skupinu - COOH, aminoskupinu NH2, atom H a nějaký alifatický či aromatický zbytek - R) jsou AMK látky opticky aktivní (výjimkou je glycin) a dají se u nich rozlišovat dva izomery – L- a D- . </a:t>
            </a:r>
            <a:r>
              <a:rPr lang="cs-CZ" b="1" dirty="0" err="1"/>
              <a:t>Proteinogenní</a:t>
            </a:r>
            <a:r>
              <a:rPr lang="cs-CZ" dirty="0"/>
              <a:t> AMK jsou </a:t>
            </a:r>
            <a:r>
              <a:rPr lang="cs-CZ" b="1" dirty="0"/>
              <a:t>L-α-AMK</a:t>
            </a:r>
            <a:r>
              <a:rPr lang="cs-CZ" dirty="0"/>
              <a:t> . Některé AMK ve své molekule obsahují dva asymetrické atomy C (</a:t>
            </a:r>
            <a:r>
              <a:rPr lang="cs-CZ" dirty="0" err="1"/>
              <a:t>threonin</a:t>
            </a:r>
            <a:r>
              <a:rPr lang="cs-CZ" dirty="0"/>
              <a:t>, </a:t>
            </a:r>
            <a:r>
              <a:rPr lang="cs-CZ" dirty="0" err="1"/>
              <a:t>isoleucin</a:t>
            </a:r>
            <a:r>
              <a:rPr lang="cs-CZ" dirty="0"/>
              <a:t>). </a:t>
            </a:r>
          </a:p>
          <a:p>
            <a:r>
              <a:rPr lang="cs-CZ" dirty="0"/>
              <a:t>Základní charakteristickou vlastností AMK je jejich schopnost působit jako kyselina i jako zásada – AMK jsou tedy </a:t>
            </a:r>
            <a:r>
              <a:rPr lang="cs-CZ" b="1" dirty="0"/>
              <a:t>amfolyty</a:t>
            </a:r>
            <a:r>
              <a:rPr lang="cs-CZ" dirty="0"/>
              <a:t>. </a:t>
            </a:r>
          </a:p>
          <a:p>
            <a:r>
              <a:rPr lang="cs-CZ" dirty="0"/>
              <a:t>Náboj, který AMK nese, závisí na pH prostředí. Ve fyziologickém pH se všechny AMK vyskytují v podobě tzv. </a:t>
            </a:r>
            <a:r>
              <a:rPr lang="cs-CZ" b="1" dirty="0" err="1"/>
              <a:t>zwitteriontu</a:t>
            </a:r>
            <a:r>
              <a:rPr lang="cs-CZ" dirty="0"/>
              <a:t> jinak označovaného jako </a:t>
            </a:r>
            <a:r>
              <a:rPr lang="cs-CZ" b="1" dirty="0" err="1"/>
              <a:t>amfion</a:t>
            </a:r>
            <a:r>
              <a:rPr lang="cs-CZ" b="1" dirty="0"/>
              <a:t> </a:t>
            </a:r>
            <a:r>
              <a:rPr lang="cs-CZ" dirty="0"/>
              <a:t>neboli </a:t>
            </a:r>
            <a:r>
              <a:rPr lang="cs-CZ" b="1" dirty="0"/>
              <a:t>obojetný iont</a:t>
            </a:r>
            <a:r>
              <a:rPr lang="cs-CZ" dirty="0"/>
              <a:t>, což znamená, že obě funkční skupiny AMK jsou v iontové podobě a nesou tedy kladný i záporný náboj. </a:t>
            </a:r>
            <a:r>
              <a:rPr lang="cs-CZ" dirty="0">
                <a:hlinkClick r:id="rId2"/>
              </a:rPr>
              <a:t>https://cs.wikipedia.org/wiki/Aminokyselina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Obě funkční skupiny se vzájemně ovlivňují – skupina COO</a:t>
            </a:r>
            <a:r>
              <a:rPr lang="cs-CZ" baseline="30000" dirty="0"/>
              <a:t>-</a:t>
            </a:r>
            <a:r>
              <a:rPr lang="cs-CZ" dirty="0"/>
              <a:t> zvyšuje zásaditost aminoskupiny a skupina NH</a:t>
            </a:r>
            <a:r>
              <a:rPr lang="cs-CZ" baseline="-25000" dirty="0"/>
              <a:t>3</a:t>
            </a:r>
            <a:r>
              <a:rPr lang="cs-CZ" baseline="30000" dirty="0"/>
              <a:t>+</a:t>
            </a:r>
            <a:r>
              <a:rPr lang="cs-CZ" dirty="0"/>
              <a:t> zase pomáhá odpuzovat H</a:t>
            </a:r>
            <a:r>
              <a:rPr lang="cs-CZ" baseline="30000" dirty="0"/>
              <a:t>+</a:t>
            </a:r>
            <a:r>
              <a:rPr lang="cs-CZ" dirty="0"/>
              <a:t> ze skupiny COOH.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85135" y="5631877"/>
            <a:ext cx="11631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https://www.prf.upol.cz/fileadmin/userdata/PrF/katedry/biochemie/Dokumenty/Materialy_k_vyuce/KBC-BCHC_6_Identifikace_a_vlastnosti_aminokyselin.pdf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759826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Aminokyseliny (AMK)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5618"/>
            <a:ext cx="6781800" cy="5443536"/>
          </a:xfrm>
        </p:spPr>
        <p:txBody>
          <a:bodyPr>
            <a:noAutofit/>
          </a:bodyPr>
          <a:lstStyle/>
          <a:p>
            <a:r>
              <a:rPr lang="cs-CZ" sz="2400" dirty="0"/>
              <a:t>Většinu AMK si lidský organismus dokáže sám syntetizovat z meziproduktů sacharidového metabolismu. </a:t>
            </a:r>
          </a:p>
          <a:p>
            <a:r>
              <a:rPr lang="cs-CZ" sz="2400" dirty="0"/>
              <a:t>Některé AMK si však vyrobit neumí a je závislý na jejich příjmu potravou (v bílkovinách), tyto AMK se označují jako </a:t>
            </a:r>
            <a:r>
              <a:rPr lang="cs-CZ" sz="2400" b="1" dirty="0"/>
              <a:t>esenciální</a:t>
            </a:r>
            <a:r>
              <a:rPr lang="cs-CZ" sz="2400" dirty="0"/>
              <a:t>. Je jich </a:t>
            </a:r>
            <a:r>
              <a:rPr lang="cs-CZ" sz="2400" b="1" dirty="0"/>
              <a:t>9</a:t>
            </a:r>
            <a:r>
              <a:rPr lang="cs-CZ" sz="2400" dirty="0"/>
              <a:t>.</a:t>
            </a:r>
          </a:p>
          <a:p>
            <a:r>
              <a:rPr lang="cs-CZ" sz="2400" dirty="0"/>
              <a:t>V proteinech jsou AMK mezi sebou vázány tzv. </a:t>
            </a:r>
            <a:r>
              <a:rPr lang="cs-CZ" sz="2400" b="1" dirty="0"/>
              <a:t>peptidovou </a:t>
            </a:r>
            <a:r>
              <a:rPr lang="cs-CZ" sz="2400" dirty="0"/>
              <a:t>vazbou, která spojuje </a:t>
            </a:r>
            <a:r>
              <a:rPr lang="cs-CZ" sz="2400" b="1" dirty="0" err="1"/>
              <a:t>amino</a:t>
            </a:r>
            <a:r>
              <a:rPr lang="cs-CZ" sz="2400" b="1" dirty="0"/>
              <a:t> </a:t>
            </a:r>
            <a:r>
              <a:rPr lang="cs-CZ" sz="2400" dirty="0"/>
              <a:t>skupinu jedné (-NH2) a </a:t>
            </a:r>
            <a:r>
              <a:rPr lang="cs-CZ" sz="2400" b="1" dirty="0"/>
              <a:t>karboxylovou</a:t>
            </a:r>
            <a:r>
              <a:rPr lang="cs-CZ" sz="2400" dirty="0"/>
              <a:t> skupinu (-COOH) druhé AMK. Takto může vznikat libovolně dlouhý řetězec AMK na jehož  N- konci se vyskytuje AMK s </a:t>
            </a:r>
            <a:r>
              <a:rPr lang="cs-CZ" sz="2400" b="1" dirty="0"/>
              <a:t>volnou</a:t>
            </a:r>
            <a:r>
              <a:rPr lang="cs-CZ" sz="2400" dirty="0"/>
              <a:t> </a:t>
            </a:r>
            <a:r>
              <a:rPr lang="cs-CZ" sz="2400" dirty="0" err="1"/>
              <a:t>amino</a:t>
            </a:r>
            <a:r>
              <a:rPr lang="cs-CZ" sz="2400" dirty="0"/>
              <a:t> skupinou a na  C-konci AMK s </a:t>
            </a:r>
            <a:r>
              <a:rPr lang="cs-CZ" sz="2400" b="1" dirty="0"/>
              <a:t>volnou</a:t>
            </a:r>
            <a:r>
              <a:rPr lang="cs-CZ" sz="2400" dirty="0"/>
              <a:t> karboxylovou skupinou.</a:t>
            </a:r>
          </a:p>
          <a:p>
            <a:r>
              <a:rPr lang="cs-CZ" sz="2400" dirty="0"/>
              <a:t>AMK v proteinech zapisujeme a pojmenováváme od N-konce k C-konci. </a:t>
            </a:r>
          </a:p>
          <a:p>
            <a:r>
              <a:rPr lang="cs-CZ" sz="2400" dirty="0"/>
              <a:t>C-koncová AMK si ponechává svůj název, ostatní zamění koncové –in za –</a:t>
            </a:r>
            <a:r>
              <a:rPr lang="cs-CZ" sz="2400" dirty="0" err="1"/>
              <a:t>yl</a:t>
            </a:r>
            <a:r>
              <a:rPr lang="cs-CZ" sz="2400" dirty="0"/>
              <a:t>.</a:t>
            </a:r>
          </a:p>
        </p:txBody>
      </p:sp>
      <p:pic>
        <p:nvPicPr>
          <p:cNvPr id="8194" name="Picture 2" descr="Peptidová vaz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14463"/>
            <a:ext cx="493030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781800" y="6381345"/>
            <a:ext cx="516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https://www.galenus.cz/clanky/P/peptidova-vazba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8199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90. Aminokyseliny (AMK)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5618"/>
            <a:ext cx="6781800" cy="5443536"/>
          </a:xfrm>
        </p:spPr>
        <p:txBody>
          <a:bodyPr>
            <a:noAutofit/>
          </a:bodyPr>
          <a:lstStyle/>
          <a:p>
            <a:r>
              <a:rPr lang="cs-CZ" sz="2400" dirty="0"/>
              <a:t>Většinu AMK si lidský organismus dokáže sám syntetizovat z meziproduktů sacharidového metabolismu. </a:t>
            </a:r>
          </a:p>
          <a:p>
            <a:r>
              <a:rPr lang="cs-CZ" sz="2400" dirty="0"/>
              <a:t>Některé AMK si však vyrobit neumí a je závislý na jejich příjmu potravou (v bílkovinách), tyto AMK se označují jako </a:t>
            </a:r>
            <a:r>
              <a:rPr lang="cs-CZ" sz="2400" b="1" dirty="0">
                <a:solidFill>
                  <a:srgbClr val="0070C0"/>
                </a:solidFill>
              </a:rPr>
              <a:t>e……… </a:t>
            </a:r>
            <a:r>
              <a:rPr lang="cs-CZ" sz="2400" dirty="0"/>
              <a:t>Je jich </a:t>
            </a:r>
            <a:r>
              <a:rPr lang="cs-CZ" sz="2400" b="1" dirty="0">
                <a:solidFill>
                  <a:srgbClr val="0070C0"/>
                </a:solidFill>
              </a:rPr>
              <a:t>.</a:t>
            </a:r>
            <a:endParaRPr lang="cs-CZ" sz="2400" dirty="0"/>
          </a:p>
          <a:p>
            <a:r>
              <a:rPr lang="cs-CZ" sz="2400" dirty="0"/>
              <a:t>V proteinech jsou AMK mezi sebou vázány tzv. </a:t>
            </a:r>
            <a:r>
              <a:rPr lang="cs-CZ" sz="2400" b="1" dirty="0">
                <a:solidFill>
                  <a:srgbClr val="0070C0"/>
                </a:solidFill>
              </a:rPr>
              <a:t>p………</a:t>
            </a:r>
            <a:r>
              <a:rPr lang="cs-CZ" sz="2400" b="1" dirty="0"/>
              <a:t> </a:t>
            </a:r>
            <a:r>
              <a:rPr lang="cs-CZ" sz="2400" dirty="0"/>
              <a:t>vazbou, která spojuje </a:t>
            </a:r>
            <a:r>
              <a:rPr lang="cs-CZ" sz="2400" b="1" dirty="0">
                <a:solidFill>
                  <a:srgbClr val="0070C0"/>
                </a:solidFill>
              </a:rPr>
              <a:t>a…. </a:t>
            </a:r>
            <a:r>
              <a:rPr lang="cs-CZ" sz="2400" dirty="0"/>
              <a:t>skupinu jedné (-NH2) a </a:t>
            </a:r>
            <a:r>
              <a:rPr lang="cs-CZ" sz="2400" b="1" dirty="0">
                <a:solidFill>
                  <a:srgbClr val="0070C0"/>
                </a:solidFill>
              </a:rPr>
              <a:t>k………..</a:t>
            </a:r>
            <a:r>
              <a:rPr lang="cs-CZ" sz="2400" dirty="0"/>
              <a:t> skupinu (-COOH) druhé AMK. Takto může vznikat libovolně dlouhý řetězec AMK na jehož  N- konci se vyskytuje AMK s </a:t>
            </a:r>
            <a:r>
              <a:rPr lang="cs-CZ" sz="2400" b="1" dirty="0">
                <a:solidFill>
                  <a:srgbClr val="0070C0"/>
                </a:solidFill>
              </a:rPr>
              <a:t>v….. </a:t>
            </a:r>
            <a:r>
              <a:rPr lang="cs-CZ" sz="2400" dirty="0" err="1"/>
              <a:t>amino</a:t>
            </a:r>
            <a:r>
              <a:rPr lang="cs-CZ" sz="2400" dirty="0"/>
              <a:t> skupinou a na  C-konci AMK s </a:t>
            </a:r>
            <a:r>
              <a:rPr lang="cs-CZ" sz="2400" b="1" dirty="0">
                <a:solidFill>
                  <a:srgbClr val="0070C0"/>
                </a:solidFill>
              </a:rPr>
              <a:t>v….. </a:t>
            </a:r>
            <a:r>
              <a:rPr lang="cs-CZ" sz="2400" dirty="0"/>
              <a:t>karboxylovou skupinou.</a:t>
            </a:r>
          </a:p>
          <a:p>
            <a:r>
              <a:rPr lang="cs-CZ" sz="2400" dirty="0"/>
              <a:t>AMK v proteinech zapisujeme a pojmenováváme od N-konce k C-konci. </a:t>
            </a:r>
          </a:p>
          <a:p>
            <a:r>
              <a:rPr lang="cs-CZ" sz="2400" dirty="0"/>
              <a:t>C-koncová AMK si ponechává svůj název, ostatní zamění koncové –in za –</a:t>
            </a:r>
            <a:r>
              <a:rPr lang="cs-CZ" sz="2400" dirty="0" err="1"/>
              <a:t>yl</a:t>
            </a:r>
            <a:r>
              <a:rPr lang="cs-CZ" sz="2400" dirty="0"/>
              <a:t>.</a:t>
            </a:r>
          </a:p>
        </p:txBody>
      </p:sp>
      <p:pic>
        <p:nvPicPr>
          <p:cNvPr id="8194" name="Picture 2" descr="Peptidová vaz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14463"/>
            <a:ext cx="493030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781800" y="6381345"/>
            <a:ext cx="516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https://www.galenus.cz/clanky/P/peptidova-vazba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81179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Přehled aminokyselin</a:t>
            </a:r>
          </a:p>
        </p:txBody>
      </p:sp>
      <p:pic>
        <p:nvPicPr>
          <p:cNvPr id="6146" name="Picture 2" descr="Aminokyseliny. V této přednášce byly použity materiály z prezentací. Mgr.  Mirky Rovenské, PhD Doc. RNDr. Jany Novotné, CSc. oběma srdečně děkuji -  PDF Free 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47" y="1027906"/>
            <a:ext cx="6123994" cy="54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PT - Aminokyseliny PowerPoint Presentation, free download - ID:47764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9" y="2522679"/>
            <a:ext cx="5053183" cy="378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4578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128819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AMK jsou </a:t>
            </a:r>
          </a:p>
          <a:p>
            <a:pPr lvl="0"/>
            <a:r>
              <a:rPr lang="cs-CZ" dirty="0"/>
              <a:t>přijímány v potravě a to v </a:t>
            </a:r>
            <a:r>
              <a:rPr lang="cs-CZ" b="1" dirty="0"/>
              <a:t>proteinech</a:t>
            </a:r>
            <a:r>
              <a:rPr lang="cs-CZ" dirty="0"/>
              <a:t>, které jsou</a:t>
            </a:r>
          </a:p>
          <a:p>
            <a:pPr lvl="0"/>
            <a:r>
              <a:rPr lang="cs-CZ" b="1" dirty="0" err="1"/>
              <a:t>peptidasami</a:t>
            </a:r>
            <a:r>
              <a:rPr lang="cs-CZ" dirty="0"/>
              <a:t> štěpeny na </a:t>
            </a:r>
          </a:p>
          <a:p>
            <a:pPr lvl="0"/>
            <a:r>
              <a:rPr lang="cs-CZ" b="1" dirty="0" err="1"/>
              <a:t>oligopeptidy</a:t>
            </a:r>
            <a:r>
              <a:rPr lang="cs-CZ" dirty="0"/>
              <a:t> až </a:t>
            </a:r>
          </a:p>
          <a:p>
            <a:pPr lvl="0"/>
            <a:r>
              <a:rPr lang="cs-CZ" b="1" dirty="0"/>
              <a:t>AMK</a:t>
            </a:r>
            <a:r>
              <a:rPr lang="cs-CZ" dirty="0"/>
              <a:t> a </a:t>
            </a:r>
          </a:p>
          <a:p>
            <a:pPr lvl="0"/>
            <a:r>
              <a:rPr lang="cs-CZ" dirty="0"/>
              <a:t>poté ve střevě </a:t>
            </a:r>
            <a:r>
              <a:rPr lang="cs-CZ" b="1" dirty="0"/>
              <a:t>vstřebávány</a:t>
            </a:r>
            <a:r>
              <a:rPr lang="cs-CZ" dirty="0"/>
              <a:t> střevní sliznicí. </a:t>
            </a:r>
          </a:p>
          <a:p>
            <a:pPr lvl="0"/>
            <a:r>
              <a:rPr lang="cs-CZ" dirty="0"/>
              <a:t>v krvi AMK vytvářejí část tělesné zásoby AMK – tzv. </a:t>
            </a:r>
            <a:r>
              <a:rPr lang="cs-CZ" b="1" dirty="0"/>
              <a:t>pool</a:t>
            </a:r>
            <a:r>
              <a:rPr lang="cs-CZ" dirty="0"/>
              <a:t> AMK, </a:t>
            </a:r>
          </a:p>
          <a:p>
            <a:pPr lvl="0"/>
            <a:r>
              <a:rPr lang="cs-CZ" dirty="0"/>
              <a:t>krví jsou také přenášeny k cílovým tkáním, kde mohou být využity k </a:t>
            </a:r>
            <a:r>
              <a:rPr lang="cs-CZ" b="1" dirty="0"/>
              <a:t>syntéze</a:t>
            </a:r>
            <a:r>
              <a:rPr lang="cs-CZ" dirty="0"/>
              <a:t> plazmatických a intracelulárních proteinů. </a:t>
            </a:r>
          </a:p>
          <a:p>
            <a:pPr lvl="0"/>
            <a:r>
              <a:rPr lang="cs-CZ" dirty="0"/>
              <a:t>při dostatku AMK dochází k jejich </a:t>
            </a:r>
            <a:r>
              <a:rPr lang="cs-CZ" b="1" dirty="0"/>
              <a:t>degradaci</a:t>
            </a:r>
          </a:p>
        </p:txBody>
      </p:sp>
      <p:pic>
        <p:nvPicPr>
          <p:cNvPr id="9218" name="Picture 2" descr="https://upload.wikimedia.org/wikipedia/commons/thumb/0/0a/Absorb_peptides.png/300px-Absorb_peptid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19" y="1102299"/>
            <a:ext cx="2857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iochemie - vzdělávací portál, Přírodní lát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22" y="3871610"/>
            <a:ext cx="3511378" cy="29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7472" y="6176963"/>
            <a:ext cx="760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https://www.vscht.cz/popularizace/doktorandi-pisou/antimikrobialni-peptidy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84499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91. 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128819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AMK jsou </a:t>
            </a:r>
          </a:p>
          <a:p>
            <a:pPr lvl="0"/>
            <a:r>
              <a:rPr lang="cs-CZ" dirty="0"/>
              <a:t>přijímány v potravě a to v </a:t>
            </a:r>
            <a:r>
              <a:rPr lang="cs-CZ" b="1" dirty="0">
                <a:solidFill>
                  <a:srgbClr val="0070C0"/>
                </a:solidFill>
              </a:rPr>
              <a:t>p………</a:t>
            </a:r>
            <a:r>
              <a:rPr lang="cs-CZ" dirty="0"/>
              <a:t> které jsou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p……….</a:t>
            </a:r>
            <a:r>
              <a:rPr lang="cs-CZ" dirty="0"/>
              <a:t> štěpeny na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o………..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až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a </a:t>
            </a:r>
          </a:p>
          <a:p>
            <a:pPr lvl="0"/>
            <a:r>
              <a:rPr lang="cs-CZ" dirty="0"/>
              <a:t>poté ve střevě </a:t>
            </a:r>
            <a:r>
              <a:rPr lang="cs-CZ" b="1" dirty="0">
                <a:solidFill>
                  <a:srgbClr val="0070C0"/>
                </a:solidFill>
              </a:rPr>
              <a:t>v……….y</a:t>
            </a:r>
            <a:r>
              <a:rPr lang="cs-CZ" dirty="0"/>
              <a:t> střevní sliznicí. </a:t>
            </a:r>
          </a:p>
          <a:p>
            <a:pPr lvl="0"/>
            <a:r>
              <a:rPr lang="cs-CZ" dirty="0"/>
              <a:t>v krvi AMK vytvářejí část tělesné zásoby AMK – tzv. </a:t>
            </a:r>
            <a:r>
              <a:rPr lang="cs-CZ" b="1" dirty="0" err="1">
                <a:solidFill>
                  <a:srgbClr val="0070C0"/>
                </a:solidFill>
              </a:rPr>
              <a:t>p..l</a:t>
            </a:r>
            <a:r>
              <a:rPr lang="cs-CZ" dirty="0"/>
              <a:t> AMK, </a:t>
            </a:r>
          </a:p>
          <a:p>
            <a:pPr lvl="0"/>
            <a:r>
              <a:rPr lang="cs-CZ" dirty="0"/>
              <a:t>krví jsou také přenášeny k cílovým tkáním, kde mohou být využity k </a:t>
            </a:r>
            <a:r>
              <a:rPr lang="cs-CZ" b="1" dirty="0">
                <a:solidFill>
                  <a:srgbClr val="0070C0"/>
                </a:solidFill>
              </a:rPr>
              <a:t>s……</a:t>
            </a:r>
            <a:r>
              <a:rPr lang="cs-CZ" dirty="0"/>
              <a:t> plazmatických a intracelulárních proteinů. </a:t>
            </a:r>
          </a:p>
          <a:p>
            <a:pPr lvl="0"/>
            <a:r>
              <a:rPr lang="cs-CZ" dirty="0"/>
              <a:t>při dostatku AMK dochází k jejich </a:t>
            </a:r>
            <a:r>
              <a:rPr lang="cs-CZ" b="1" dirty="0">
                <a:solidFill>
                  <a:srgbClr val="0070C0"/>
                </a:solidFill>
              </a:rPr>
              <a:t>d……..</a:t>
            </a:r>
          </a:p>
        </p:txBody>
      </p:sp>
      <p:pic>
        <p:nvPicPr>
          <p:cNvPr id="9218" name="Picture 2" descr="https://upload.wikimedia.org/wikipedia/commons/thumb/0/0a/Absorb_peptides.png/300px-Absorb_peptid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19" y="1102299"/>
            <a:ext cx="2857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iochemie - vzdělávací portál, Přírodní lát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22" y="3871610"/>
            <a:ext cx="3511378" cy="29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7472" y="6176963"/>
            <a:ext cx="760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https://www.vscht.cz/popularizace/doktorandi-pisou/antimikrobialni-peptidy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77597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982" y="2346213"/>
            <a:ext cx="11011576" cy="440854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Degradace </a:t>
            </a:r>
            <a:r>
              <a:rPr lang="cs-CZ" b="1" dirty="0"/>
              <a:t>AMK</a:t>
            </a:r>
            <a:r>
              <a:rPr lang="cs-CZ" dirty="0"/>
              <a:t> může probíhat 4 různými způsoby, přičemž první 3 z nich využívají koenzymu </a:t>
            </a:r>
            <a:r>
              <a:rPr lang="cs-CZ" dirty="0" err="1"/>
              <a:t>pyridoxalfosfátu</a:t>
            </a:r>
            <a:r>
              <a:rPr lang="cs-CZ" dirty="0"/>
              <a:t> a tvoří s ním tzv. </a:t>
            </a:r>
            <a:r>
              <a:rPr lang="cs-CZ" dirty="0" err="1"/>
              <a:t>Schiffovu</a:t>
            </a:r>
            <a:r>
              <a:rPr lang="cs-CZ" dirty="0"/>
              <a:t> bázi </a:t>
            </a:r>
          </a:p>
          <a:p>
            <a:r>
              <a:rPr lang="cs-CZ" dirty="0"/>
              <a:t>1.    </a:t>
            </a:r>
            <a:r>
              <a:rPr lang="cs-CZ" b="1" dirty="0"/>
              <a:t>dekarboxylace</a:t>
            </a:r>
            <a:r>
              <a:rPr lang="cs-CZ" dirty="0"/>
              <a:t> (dochází k odštěpení CO</a:t>
            </a:r>
            <a:r>
              <a:rPr lang="cs-CZ" baseline="-25000" dirty="0"/>
              <a:t>2</a:t>
            </a:r>
            <a:r>
              <a:rPr lang="cs-CZ" dirty="0"/>
              <a:t> za katalýzy </a:t>
            </a:r>
            <a:r>
              <a:rPr lang="cs-CZ" dirty="0" err="1"/>
              <a:t>dekarboxylasou</a:t>
            </a:r>
            <a:r>
              <a:rPr lang="cs-CZ" dirty="0"/>
              <a:t> a vzniku biogenních aminů- senzoricky aktivní látky, např. v sýrech)</a:t>
            </a:r>
          </a:p>
          <a:p>
            <a:r>
              <a:rPr lang="cs-CZ" dirty="0"/>
              <a:t>2.   </a:t>
            </a:r>
            <a:r>
              <a:rPr lang="cs-CZ" b="1" dirty="0"/>
              <a:t> transaminace </a:t>
            </a:r>
            <a:r>
              <a:rPr lang="cs-CZ" dirty="0"/>
              <a:t>(reakce aminokyseliny s </a:t>
            </a:r>
            <a:r>
              <a:rPr lang="cs-CZ" dirty="0" err="1"/>
              <a:t>ketokyselinou</a:t>
            </a:r>
            <a:r>
              <a:rPr lang="cs-CZ" dirty="0"/>
              <a:t>, kdy dojde k výměně </a:t>
            </a:r>
            <a:r>
              <a:rPr lang="cs-CZ" dirty="0" err="1"/>
              <a:t>amino</a:t>
            </a:r>
            <a:r>
              <a:rPr lang="cs-CZ" dirty="0"/>
              <a:t>- a keto- skupiny, reakce je katalyzována </a:t>
            </a:r>
            <a:r>
              <a:rPr lang="cs-CZ" dirty="0" err="1"/>
              <a:t>transaminasami</a:t>
            </a:r>
            <a:r>
              <a:rPr lang="cs-CZ" dirty="0"/>
              <a:t>), nevratná reakce</a:t>
            </a:r>
          </a:p>
          <a:p>
            <a:r>
              <a:rPr lang="cs-CZ" dirty="0"/>
              <a:t>3.    změna R - </a:t>
            </a:r>
            <a:r>
              <a:rPr lang="cs-CZ" b="1" dirty="0"/>
              <a:t>dehydratace</a:t>
            </a:r>
            <a:endParaRPr lang="cs-CZ" dirty="0"/>
          </a:p>
          <a:p>
            <a:r>
              <a:rPr lang="cs-CZ" dirty="0"/>
              <a:t>4.    oxidační </a:t>
            </a:r>
            <a:r>
              <a:rPr lang="cs-CZ" b="1" dirty="0"/>
              <a:t>deaminace: </a:t>
            </a:r>
            <a:r>
              <a:rPr lang="cs-CZ" dirty="0"/>
              <a:t>dochází k odštěpení NH</a:t>
            </a:r>
            <a:r>
              <a:rPr lang="cs-CZ" baseline="-25000" dirty="0"/>
              <a:t>3</a:t>
            </a:r>
            <a:r>
              <a:rPr lang="cs-CZ" dirty="0"/>
              <a:t> a oxidaci na </a:t>
            </a:r>
            <a:r>
              <a:rPr lang="cs-CZ" dirty="0" err="1"/>
              <a:t>ketokyselinu</a:t>
            </a:r>
            <a:r>
              <a:rPr lang="cs-CZ" dirty="0"/>
              <a:t>, vzniklý </a:t>
            </a:r>
            <a:r>
              <a:rPr lang="cs-CZ" b="1" dirty="0"/>
              <a:t>NH</a:t>
            </a:r>
            <a:r>
              <a:rPr lang="cs-CZ" b="1" baseline="-25000" dirty="0"/>
              <a:t>3</a:t>
            </a:r>
            <a:r>
              <a:rPr lang="cs-CZ" b="1" dirty="0"/>
              <a:t> (čpavek) je odbouráván </a:t>
            </a:r>
            <a:r>
              <a:rPr lang="cs-CZ" dirty="0"/>
              <a:t>v tzv. </a:t>
            </a:r>
            <a:r>
              <a:rPr lang="cs-CZ" b="1" dirty="0"/>
              <a:t>močovinovém cyklu</a:t>
            </a:r>
            <a:endParaRPr lang="cs-CZ" dirty="0"/>
          </a:p>
          <a:p>
            <a:r>
              <a:rPr lang="cs-CZ" dirty="0"/>
              <a:t>Močovinový cyklus probíhá v             v </a:t>
            </a:r>
            <a:r>
              <a:rPr lang="cs-CZ" b="1" dirty="0" err="1"/>
              <a:t>hepatocytech</a:t>
            </a:r>
            <a:r>
              <a:rPr lang="cs-CZ" dirty="0"/>
              <a:t> a to částečně v cytosolu a částečně v </a:t>
            </a:r>
            <a:r>
              <a:rPr lang="cs-CZ" b="1" dirty="0"/>
              <a:t>mitochondriích</a:t>
            </a:r>
            <a:r>
              <a:rPr lang="cs-CZ" dirty="0"/>
              <a:t>. </a:t>
            </a:r>
          </a:p>
          <a:p>
            <a:pPr marL="0" indent="0" algn="ctr">
              <a:buNone/>
            </a:pPr>
            <a:r>
              <a:rPr lang="cs-CZ" dirty="0"/>
              <a:t>Konečným produktem je </a:t>
            </a:r>
            <a:r>
              <a:rPr lang="cs-CZ" b="1" dirty="0"/>
              <a:t>močovina, </a:t>
            </a:r>
            <a:r>
              <a:rPr lang="cs-CZ" dirty="0"/>
              <a:t>která je krví transportována do </a:t>
            </a:r>
            <a:r>
              <a:rPr lang="cs-CZ" b="1" dirty="0"/>
              <a:t>ledvin a </a:t>
            </a:r>
          </a:p>
          <a:p>
            <a:pPr marL="0" indent="0" algn="ctr">
              <a:buNone/>
            </a:pPr>
            <a:r>
              <a:rPr lang="cs-CZ" dirty="0"/>
              <a:t>nakonec vylučována </a:t>
            </a:r>
            <a:r>
              <a:rPr lang="cs-CZ" b="1" dirty="0"/>
              <a:t>močí. </a:t>
            </a:r>
          </a:p>
          <a:p>
            <a:pPr algn="ctr"/>
            <a:endParaRPr lang="cs-CZ" dirty="0"/>
          </a:p>
        </p:txBody>
      </p:sp>
      <p:pic>
        <p:nvPicPr>
          <p:cNvPr id="2050" name="Picture 2" descr="Amoniak. - ppt stáhn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17" y="80017"/>
            <a:ext cx="3391465" cy="2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561" y="5216402"/>
            <a:ext cx="655001" cy="4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Odběrové systémy v ČR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Vacutainer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Sarstedt</a:t>
            </a:r>
            <a:endParaRPr lang="cs-CZ" dirty="0"/>
          </a:p>
        </p:txBody>
      </p:sp>
      <p:pic>
        <p:nvPicPr>
          <p:cNvPr id="1026" name="Picture 2" descr="http://ukbd.fnhk.cz/userfiles/image/odberovy-system/B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046" y="1612780"/>
            <a:ext cx="4352927" cy="61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kbd.fnhk.cz/userfiles/image/odberovy-system/Sarsted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95" y="2505074"/>
            <a:ext cx="4795117" cy="43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5735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92. Metabolismus aminokyselin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740" y="2469560"/>
            <a:ext cx="11011576" cy="440854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Degradace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 může probíhat 4 různými způsoby, přičemž první 3 z nich využívají koenzymu </a:t>
            </a:r>
            <a:r>
              <a:rPr lang="cs-CZ" dirty="0" err="1"/>
              <a:t>pyridoxalfosfátu</a:t>
            </a:r>
            <a:r>
              <a:rPr lang="cs-CZ" dirty="0"/>
              <a:t> a tvoří s ním tzv. </a:t>
            </a:r>
            <a:r>
              <a:rPr lang="cs-CZ" dirty="0" err="1"/>
              <a:t>Schiffovu</a:t>
            </a:r>
            <a:r>
              <a:rPr lang="cs-CZ" dirty="0"/>
              <a:t> bázi (obrázek 5.4):</a:t>
            </a:r>
          </a:p>
          <a:p>
            <a:r>
              <a:rPr lang="cs-CZ" dirty="0"/>
              <a:t>1.    </a:t>
            </a:r>
            <a:r>
              <a:rPr lang="cs-CZ" b="1" dirty="0">
                <a:solidFill>
                  <a:srgbClr val="0070C0"/>
                </a:solidFill>
              </a:rPr>
              <a:t>…………………….</a:t>
            </a:r>
            <a:r>
              <a:rPr lang="cs-CZ" dirty="0"/>
              <a:t> (dochází k odštěpení CO</a:t>
            </a:r>
            <a:r>
              <a:rPr lang="cs-CZ" baseline="-25000" dirty="0"/>
              <a:t>2</a:t>
            </a:r>
            <a:r>
              <a:rPr lang="cs-CZ" dirty="0"/>
              <a:t> za katalýzy </a:t>
            </a:r>
            <a:r>
              <a:rPr lang="cs-CZ" dirty="0" err="1"/>
              <a:t>dekarboxylasou</a:t>
            </a:r>
            <a:r>
              <a:rPr lang="cs-CZ" dirty="0"/>
              <a:t> a vzniku biogenních aminů- senzoricky aktivní látky, např. v sýrech)</a:t>
            </a:r>
          </a:p>
          <a:p>
            <a:r>
              <a:rPr lang="cs-CZ" dirty="0"/>
              <a:t>2.   </a:t>
            </a:r>
            <a:r>
              <a:rPr lang="cs-CZ" b="1" dirty="0">
                <a:solidFill>
                  <a:srgbClr val="0070C0"/>
                </a:solidFill>
              </a:rPr>
              <a:t>…………………………</a:t>
            </a:r>
            <a:r>
              <a:rPr lang="cs-CZ" dirty="0"/>
              <a:t>(reakce aminokyseliny s </a:t>
            </a:r>
            <a:r>
              <a:rPr lang="cs-CZ" dirty="0" err="1"/>
              <a:t>ketokyselinou</a:t>
            </a:r>
            <a:r>
              <a:rPr lang="cs-CZ" dirty="0"/>
              <a:t>, kdy dojde k výměně </a:t>
            </a:r>
            <a:r>
              <a:rPr lang="cs-CZ" dirty="0" err="1"/>
              <a:t>amino</a:t>
            </a:r>
            <a:r>
              <a:rPr lang="cs-CZ" dirty="0"/>
              <a:t>- a keto- skupiny, reakce je katalyzována </a:t>
            </a:r>
            <a:r>
              <a:rPr lang="cs-CZ" dirty="0" err="1"/>
              <a:t>transaminasami</a:t>
            </a:r>
            <a:r>
              <a:rPr lang="cs-CZ" dirty="0"/>
              <a:t>), nevratná reakce</a:t>
            </a:r>
          </a:p>
          <a:p>
            <a:r>
              <a:rPr lang="cs-CZ" dirty="0"/>
              <a:t>3.    změna R </a:t>
            </a:r>
            <a:r>
              <a:rPr lang="cs-CZ" b="1" dirty="0">
                <a:solidFill>
                  <a:srgbClr val="0070C0"/>
                </a:solidFill>
              </a:rPr>
              <a:t>………………………….</a:t>
            </a:r>
          </a:p>
          <a:p>
            <a:r>
              <a:rPr lang="cs-CZ" dirty="0"/>
              <a:t>4.    oxidační </a:t>
            </a:r>
            <a:r>
              <a:rPr lang="cs-CZ" b="1" dirty="0">
                <a:solidFill>
                  <a:srgbClr val="0070C0"/>
                </a:solidFill>
              </a:rPr>
              <a:t>………………………………..</a:t>
            </a:r>
            <a:r>
              <a:rPr lang="cs-CZ" dirty="0"/>
              <a:t> (dochází k odštěpení NH</a:t>
            </a:r>
            <a:r>
              <a:rPr lang="cs-CZ" baseline="-25000" dirty="0"/>
              <a:t>3</a:t>
            </a:r>
            <a:r>
              <a:rPr lang="cs-CZ" dirty="0"/>
              <a:t> a oxidaci na </a:t>
            </a:r>
            <a:r>
              <a:rPr lang="cs-CZ" dirty="0" err="1"/>
              <a:t>ketokyselinu</a:t>
            </a:r>
            <a:r>
              <a:rPr lang="cs-CZ" dirty="0"/>
              <a:t>, vzniklý NH</a:t>
            </a:r>
            <a:r>
              <a:rPr lang="cs-CZ" baseline="-25000" dirty="0"/>
              <a:t>3</a:t>
            </a:r>
            <a:r>
              <a:rPr lang="cs-CZ" dirty="0"/>
              <a:t> (čpavek) je odbouráván v tzv. močovinovém cyklu)</a:t>
            </a:r>
          </a:p>
          <a:p>
            <a:r>
              <a:rPr lang="cs-CZ" dirty="0"/>
              <a:t>Močovinový cyklus probíhá v                v </a:t>
            </a:r>
            <a:r>
              <a:rPr lang="cs-CZ" b="1" dirty="0">
                <a:solidFill>
                  <a:srgbClr val="0070C0"/>
                </a:solidFill>
              </a:rPr>
              <a:t>…………………..   </a:t>
            </a:r>
            <a:r>
              <a:rPr lang="cs-CZ" dirty="0"/>
              <a:t>a to částečně v cytosolu a částečně v </a:t>
            </a:r>
            <a:r>
              <a:rPr lang="cs-CZ" b="1" dirty="0">
                <a:solidFill>
                  <a:srgbClr val="0070C0"/>
                </a:solidFill>
              </a:rPr>
              <a:t>…………………………. </a:t>
            </a:r>
          </a:p>
          <a:p>
            <a:pPr marL="0" indent="0" algn="ctr">
              <a:buNone/>
            </a:pPr>
            <a:r>
              <a:rPr lang="cs-CZ" dirty="0"/>
              <a:t>Konečným produktem je </a:t>
            </a:r>
            <a:r>
              <a:rPr lang="cs-CZ" b="1" dirty="0">
                <a:solidFill>
                  <a:srgbClr val="0070C0"/>
                </a:solidFill>
              </a:rPr>
              <a:t>……………………..</a:t>
            </a:r>
            <a:r>
              <a:rPr lang="cs-CZ" b="1" dirty="0"/>
              <a:t>, </a:t>
            </a:r>
            <a:r>
              <a:rPr lang="cs-CZ" dirty="0"/>
              <a:t>která je krví transportována do </a:t>
            </a:r>
            <a:r>
              <a:rPr lang="cs-CZ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          </a:t>
            </a:r>
            <a:r>
              <a:rPr lang="cs-CZ" dirty="0"/>
              <a:t>a </a:t>
            </a:r>
          </a:p>
          <a:p>
            <a:pPr marL="0" indent="0" algn="ctr">
              <a:buNone/>
            </a:pPr>
            <a:r>
              <a:rPr lang="cs-CZ" dirty="0"/>
              <a:t>nakonec vylučována </a:t>
            </a:r>
            <a:r>
              <a:rPr lang="cs-CZ" b="1" dirty="0">
                <a:solidFill>
                  <a:srgbClr val="0070C0"/>
                </a:solidFill>
              </a:rPr>
              <a:t>………………….. </a:t>
            </a:r>
          </a:p>
          <a:p>
            <a:pPr algn="ctr"/>
            <a:endParaRPr lang="cs-CZ" dirty="0"/>
          </a:p>
        </p:txBody>
      </p:sp>
      <p:pic>
        <p:nvPicPr>
          <p:cNvPr id="2050" name="Picture 2" descr="Amoniak. - ppt stáhn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17" y="80017"/>
            <a:ext cx="3391465" cy="2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066" y="5204700"/>
            <a:ext cx="662637" cy="479407"/>
          </a:xfrm>
          <a:prstGeom prst="rect">
            <a:avLst/>
          </a:prstGeom>
        </p:spPr>
      </p:pic>
      <p:pic>
        <p:nvPicPr>
          <p:cNvPr id="2054" name="Picture 6" descr="Únor - ledviny (element voda) - KP clin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87" y="5611976"/>
            <a:ext cx="1318613" cy="84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áte čirou moč? Co může být její příčinou | Zdravestravovani.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09" y="6125120"/>
            <a:ext cx="1171170" cy="6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1487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77" y="365125"/>
            <a:ext cx="11857704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Nadměrné vylučování AMK močí se nazývá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 err="1">
                <a:solidFill>
                  <a:srgbClr val="FF0000"/>
                </a:solidFill>
              </a:rPr>
              <a:t>aminoacidurie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477" y="1825625"/>
            <a:ext cx="11147323" cy="4351338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b="1" dirty="0"/>
              <a:t>primární</a:t>
            </a:r>
            <a:r>
              <a:rPr lang="cs-CZ" dirty="0"/>
              <a:t> </a:t>
            </a:r>
            <a:r>
              <a:rPr lang="cs-CZ" dirty="0" err="1"/>
              <a:t>aminoacidurie</a:t>
            </a:r>
            <a:r>
              <a:rPr lang="cs-CZ" dirty="0"/>
              <a:t>  je způsobena vrozenou metabolickou poruchou a</a:t>
            </a:r>
          </a:p>
          <a:p>
            <a:pPr lvl="1"/>
            <a:r>
              <a:rPr lang="cs-CZ" b="1" dirty="0"/>
              <a:t>sekundární </a:t>
            </a:r>
            <a:r>
              <a:rPr lang="cs-CZ" dirty="0" err="1"/>
              <a:t>aminoacidurie</a:t>
            </a:r>
            <a:r>
              <a:rPr lang="cs-CZ" dirty="0"/>
              <a:t>, kterou způsobuje buďto onemocnění jater, nebo porucha funkce ledvinných tubulů.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Viz tabulka</a:t>
            </a:r>
          </a:p>
        </p:txBody>
      </p:sp>
    </p:spTree>
    <p:extLst>
      <p:ext uri="{BB962C8B-B14F-4D97-AF65-F5344CB8AC3E}">
        <p14:creationId xmlns:p14="http://schemas.microsoft.com/office/powerpoint/2010/main" val="73546423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285444"/>
              </p:ext>
            </p:extLst>
          </p:nvPr>
        </p:nvGraphicFramePr>
        <p:xfrm>
          <a:off x="0" y="0"/>
          <a:ext cx="12192000" cy="7334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1762">
                  <a:extLst>
                    <a:ext uri="{9D8B030D-6E8A-4147-A177-3AD203B41FA5}">
                      <a16:colId xmlns:a16="http://schemas.microsoft.com/office/drawing/2014/main" val="710258463"/>
                    </a:ext>
                  </a:extLst>
                </a:gridCol>
                <a:gridCol w="5525310">
                  <a:extLst>
                    <a:ext uri="{9D8B030D-6E8A-4147-A177-3AD203B41FA5}">
                      <a16:colId xmlns:a16="http://schemas.microsoft.com/office/drawing/2014/main" val="1252946427"/>
                    </a:ext>
                  </a:extLst>
                </a:gridCol>
                <a:gridCol w="3514928">
                  <a:extLst>
                    <a:ext uri="{9D8B030D-6E8A-4147-A177-3AD203B41FA5}">
                      <a16:colId xmlns:a16="http://schemas.microsoft.com/office/drawing/2014/main" val="2587909712"/>
                    </a:ext>
                  </a:extLst>
                </a:gridCol>
              </a:tblGrid>
              <a:tr h="174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ONEMOCNĚNÍ/</a:t>
                      </a:r>
                      <a:endParaRPr lang="cs-CZ" sz="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INCIDENCE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PŘÍZNAKY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00">
                          <a:effectLst/>
                        </a:rPr>
                        <a:t>PŘÍČINA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 anchor="ctr"/>
                </a:tc>
                <a:extLst>
                  <a:ext uri="{0D108BD9-81ED-4DB2-BD59-A6C34878D82A}">
                    <a16:rowId xmlns:a16="http://schemas.microsoft.com/office/drawing/2014/main" val="2943883505"/>
                  </a:ext>
                </a:extLst>
              </a:tr>
              <a:tr h="633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Homocystinurie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 : 200 000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­ </a:t>
                      </a:r>
                      <a:r>
                        <a:rPr lang="cs-CZ" sz="1100" dirty="0" err="1">
                          <a:effectLst/>
                        </a:rPr>
                        <a:t>homocystein</a:t>
                      </a:r>
                      <a:r>
                        <a:rPr lang="cs-CZ" sz="1100" dirty="0">
                          <a:effectLst/>
                        </a:rPr>
                        <a:t> v krvi, dislokace čočky, deformity kostí, skolióza, patologické zlomeniny, mentální retardace, tromboembolické komplikace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porucha metabolismu methioninu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 – defekt enzymu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cystathionin-β-syntasy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3604156740"/>
                  </a:ext>
                </a:extLst>
              </a:tr>
              <a:tr h="295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Cystinurie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7000 – 1 : 20 000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tvorba ledvinových kamenů již v dětství, cystinové krystalky v moči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defekt ledvinové tubulární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reabsorpce -  porucha transportu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AMK – Cys, Lys, Arg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1622490606"/>
                  </a:ext>
                </a:extLst>
              </a:tr>
              <a:tr h="14423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Cystinóza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40 000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a)    infantilní – těžká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b)    juvenilní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c)    c. dospělých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postihuje různé orgány: játra, slezinu, ledviny, kostní dřeň, lymfatické uzliny a oční rohovku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renální rachitida, trpasličí vzrůst, tubulární acidóza, hypokalemie a retinopatie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postižení glomerulů s proteinurií a postupným selháním ledvin, retinopatie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funkce ledvin není výrazně narušena, cystinové krystalky v rohovce, leukocytech a v kostní dřeni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porucha transportu cystinu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přes membránu </a:t>
                      </a:r>
                      <a:r>
                        <a:rPr lang="cs-CZ" sz="1100" dirty="0" err="1">
                          <a:effectLst/>
                        </a:rPr>
                        <a:t>lyzosomů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-  hromadění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krystalků cystinu v makrofázích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543732880"/>
                  </a:ext>
                </a:extLst>
              </a:tr>
              <a:tr h="768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Fenylketonurie (hyperfenylalaninemie)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10 000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u="sng">
                          <a:effectLst/>
                          <a:hlinkClick r:id="rId2"/>
                        </a:rPr>
                        <a:t>https://zdravi.euro.cz/clanky/fenylketonurie-dieta-a-dusledky/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hromadění fenylalaninu v krvi (snaha o metabolizaci přes fenylpyruvát) a jeho vylučování do moče; potíže s krmením, zvracení, opožděný vývoj, neléčená f. - těžké mentální postižení 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defekt v přeměně fenylalaninu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 na tyrosin - nedostatkem enzymu </a:t>
                      </a:r>
                      <a:r>
                        <a:rPr lang="cs-CZ" sz="1100" dirty="0" err="1">
                          <a:effectLst/>
                        </a:rPr>
                        <a:t>fenylalaninhydroxylasy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481176855"/>
                  </a:ext>
                </a:extLst>
              </a:tr>
              <a:tr h="565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Tyrosinemie 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100 000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vylučování 4-hydroxyfenylpyruvátu při normální dietě; ­ tyrosin v krvi i moči, ­ methionin a a-fetoprotein v krvi, poškození jater a ledvin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deficit </a:t>
                      </a:r>
                      <a:r>
                        <a:rPr lang="cs-CZ" sz="1100" dirty="0" err="1">
                          <a:effectLst/>
                        </a:rPr>
                        <a:t>fumarylacetoacetáthydrolasy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2630376005"/>
                  </a:ext>
                </a:extLst>
              </a:tr>
              <a:tr h="363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Tyrosinemie II (Tyrosinemie)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­ tyrosin v moči i krvi; zánět a následné léze v oku a na kůži, někdy mentální retardace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nedostatek jaterního enzymu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tyrosinaminotransferasy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495173359"/>
                  </a:ext>
                </a:extLst>
              </a:tr>
              <a:tr h="700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Alkaptonurie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250 000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vylučování homogentisátu do moče; tmavnutí moče po vystavení vzduchu a slunečnímu záření, nebo po zalkalizování, později artritické změny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defekt </a:t>
                      </a:r>
                      <a:r>
                        <a:rPr lang="cs-CZ" sz="1100" dirty="0" err="1">
                          <a:effectLst/>
                        </a:rPr>
                        <a:t>homogentisátoxidasy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1738506124"/>
                  </a:ext>
                </a:extLst>
              </a:tr>
              <a:tr h="835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Leucinóza (Maple syrup urine disease)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200 000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sladká vůně moči, vylučování a-oxoderivátů AMK – Leu, Ile a Val močí, hypoglykemie, acidóza, letargie, ztráta chuti k jídlu a zvracení; není-li zjištěna včas, vede k těžkému poškození mozku a smrti;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defekt </a:t>
                      </a:r>
                      <a:r>
                        <a:rPr lang="cs-CZ" sz="1100" dirty="0" err="1">
                          <a:effectLst/>
                        </a:rPr>
                        <a:t>dekarboxylasi</a:t>
                      </a:r>
                      <a:endParaRPr lang="cs-CZ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(nefunguje přeměna a-oxokyselin na </a:t>
                      </a:r>
                      <a:r>
                        <a:rPr lang="cs-CZ" sz="1100" dirty="0" err="1">
                          <a:effectLst/>
                        </a:rPr>
                        <a:t>acylCoA</a:t>
                      </a:r>
                      <a:r>
                        <a:rPr lang="cs-CZ" sz="1100" dirty="0">
                          <a:effectLst/>
                        </a:rPr>
                        <a:t>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3642751500"/>
                  </a:ext>
                </a:extLst>
              </a:tr>
              <a:tr h="835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Okulokutánní albinismus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typu 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10 000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typu 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 : 60 000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úplná absence melaninu, projevující se na pokožce, na vlasech i na očích, dochází k postižení zraku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syntetizováno malé množství melaninu, nedochází k postižení zraku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nepřítomnost nebo nedostatek enzymu </a:t>
                      </a:r>
                      <a:r>
                        <a:rPr lang="cs-CZ" sz="1100" dirty="0" err="1">
                          <a:effectLst/>
                        </a:rPr>
                        <a:t>tyrosinasy</a:t>
                      </a:r>
                      <a:r>
                        <a:rPr lang="cs-CZ" sz="1100" dirty="0">
                          <a:effectLst/>
                        </a:rPr>
                        <a:t>, která přeměňuje tyrosin na melanin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07" marR="17307" marT="8653" marB="8653"/>
                </a:tc>
                <a:extLst>
                  <a:ext uri="{0D108BD9-81ED-4DB2-BD59-A6C34878D82A}">
                    <a16:rowId xmlns:a16="http://schemas.microsoft.com/office/drawing/2014/main" val="1513931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44486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8" y="0"/>
            <a:ext cx="12047621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Jakou mají proteiny v organismu funkci?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Protein, z </a:t>
            </a:r>
            <a:r>
              <a:rPr lang="cs-CZ" b="1" dirty="0" err="1">
                <a:solidFill>
                  <a:srgbClr val="FF0000"/>
                </a:solidFill>
              </a:rPr>
              <a:t>řec</a:t>
            </a:r>
            <a:r>
              <a:rPr lang="cs-CZ" b="1" dirty="0">
                <a:solidFill>
                  <a:srgbClr val="FF0000"/>
                </a:solidFill>
              </a:rPr>
              <a:t>. </a:t>
            </a:r>
            <a:r>
              <a:rPr lang="cs-CZ" b="1" dirty="0" err="1">
                <a:solidFill>
                  <a:srgbClr val="FF0000"/>
                </a:solidFill>
              </a:rPr>
              <a:t>proteios</a:t>
            </a:r>
            <a:r>
              <a:rPr lang="cs-CZ" b="1" dirty="0">
                <a:solidFill>
                  <a:srgbClr val="FF0000"/>
                </a:solidFill>
              </a:rPr>
              <a:t>, čes. prvotní, primární, hlavní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690688"/>
            <a:ext cx="12054348" cy="480090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Polypeptidový řetězec bílkovin je složený ze 100 až 1000 </a:t>
            </a:r>
            <a:r>
              <a:rPr lang="cs-CZ" dirty="0" err="1"/>
              <a:t>proteinogenních</a:t>
            </a:r>
            <a:r>
              <a:rPr lang="cs-CZ" dirty="0"/>
              <a:t> AMK vzájemně spojených </a:t>
            </a:r>
            <a:r>
              <a:rPr lang="cs-CZ" b="1" dirty="0"/>
              <a:t>peptidovou vazbou</a:t>
            </a:r>
            <a:r>
              <a:rPr lang="cs-CZ" dirty="0"/>
              <a:t> </a:t>
            </a:r>
          </a:p>
          <a:p>
            <a:r>
              <a:rPr lang="cs-CZ" dirty="0"/>
              <a:t>Spojením 2-10 či 11-100 AMK vznikají </a:t>
            </a:r>
            <a:r>
              <a:rPr lang="cs-CZ" dirty="0" err="1"/>
              <a:t>dipeptidy</a:t>
            </a:r>
            <a:r>
              <a:rPr lang="cs-CZ" dirty="0"/>
              <a:t>, </a:t>
            </a:r>
            <a:r>
              <a:rPr lang="cs-CZ" dirty="0" err="1"/>
              <a:t>tripeptidy</a:t>
            </a:r>
            <a:r>
              <a:rPr lang="cs-CZ" dirty="0"/>
              <a:t>, </a:t>
            </a:r>
            <a:r>
              <a:rPr lang="cs-CZ" dirty="0" err="1"/>
              <a:t>oligopeptidy</a:t>
            </a:r>
            <a:r>
              <a:rPr lang="cs-CZ" dirty="0"/>
              <a:t> a polypeptidy.</a:t>
            </a:r>
          </a:p>
          <a:p>
            <a:r>
              <a:rPr lang="cs-CZ" dirty="0"/>
              <a:t>Proteiny se liší sekvencí – pořadím - AMK</a:t>
            </a:r>
          </a:p>
          <a:p>
            <a:r>
              <a:rPr lang="cs-CZ" dirty="0"/>
              <a:t>V organismu </a:t>
            </a:r>
            <a:r>
              <a:rPr lang="cs-CZ" b="1" dirty="0"/>
              <a:t>peptidy</a:t>
            </a:r>
            <a:r>
              <a:rPr lang="cs-CZ" dirty="0"/>
              <a:t> vznikají </a:t>
            </a:r>
            <a:r>
              <a:rPr lang="cs-CZ" b="1" dirty="0"/>
              <a:t>štěpením</a:t>
            </a:r>
            <a:r>
              <a:rPr lang="cs-CZ" dirty="0"/>
              <a:t> bílkovin nebo </a:t>
            </a:r>
            <a:r>
              <a:rPr lang="cs-CZ" b="1" dirty="0"/>
              <a:t>syntézou</a:t>
            </a:r>
            <a:r>
              <a:rPr lang="cs-CZ" dirty="0"/>
              <a:t> z AMK. </a:t>
            </a:r>
          </a:p>
          <a:p>
            <a:r>
              <a:rPr lang="cs-CZ" dirty="0"/>
              <a:t>Mezi peptidy patří  </a:t>
            </a:r>
          </a:p>
          <a:p>
            <a:pPr lvl="1"/>
            <a:r>
              <a:rPr lang="cs-CZ" b="1" dirty="0"/>
              <a:t>hormony</a:t>
            </a:r>
            <a:r>
              <a:rPr lang="cs-CZ" dirty="0"/>
              <a:t> (insulin, kortikotropin, endorfiny),</a:t>
            </a:r>
          </a:p>
          <a:p>
            <a:pPr lvl="1"/>
            <a:r>
              <a:rPr lang="cs-CZ" b="1" dirty="0"/>
              <a:t>glutation</a:t>
            </a:r>
            <a:r>
              <a:rPr lang="cs-CZ" dirty="0"/>
              <a:t> (silný antioxidant)  </a:t>
            </a:r>
          </a:p>
          <a:p>
            <a:pPr lvl="1"/>
            <a:r>
              <a:rPr lang="cs-CZ" dirty="0"/>
              <a:t>některá ATB (antimikrobiální peptidy z jedu divokých včel)</a:t>
            </a:r>
          </a:p>
          <a:p>
            <a:pPr lvl="1"/>
            <a:r>
              <a:rPr lang="cs-CZ" b="1" dirty="0"/>
              <a:t>cytostatika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jedy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83659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8" y="0"/>
            <a:ext cx="12047621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0070C0"/>
                </a:solidFill>
              </a:rPr>
              <a:t>93.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Jakou mají proteiny v organismu funkci?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Protein, z </a:t>
            </a:r>
            <a:r>
              <a:rPr lang="cs-CZ" b="1" dirty="0" err="1">
                <a:solidFill>
                  <a:srgbClr val="0070C0"/>
                </a:solidFill>
              </a:rPr>
              <a:t>řec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proteios</a:t>
            </a:r>
            <a:r>
              <a:rPr lang="cs-CZ" b="1" dirty="0">
                <a:solidFill>
                  <a:srgbClr val="0070C0"/>
                </a:solidFill>
              </a:rPr>
              <a:t>, čes. prvotní, primární, hlavní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690688"/>
            <a:ext cx="12054348" cy="480090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Polypeptidový řetězec bílkovin je složený ze 100 až 1000 </a:t>
            </a:r>
            <a:r>
              <a:rPr lang="cs-CZ" dirty="0" err="1"/>
              <a:t>proteinogenních</a:t>
            </a:r>
            <a:r>
              <a:rPr lang="cs-CZ" dirty="0"/>
              <a:t> AMK vzájemně spojených </a:t>
            </a:r>
            <a:r>
              <a:rPr lang="cs-CZ" b="1" dirty="0">
                <a:solidFill>
                  <a:srgbClr val="0070C0"/>
                </a:solidFill>
              </a:rPr>
              <a:t>p………. v…..</a:t>
            </a:r>
            <a:r>
              <a:rPr lang="cs-CZ" dirty="0"/>
              <a:t> </a:t>
            </a:r>
          </a:p>
          <a:p>
            <a:r>
              <a:rPr lang="cs-CZ" dirty="0"/>
              <a:t>Spojením 2-10 či 11-100 AMK vznikají </a:t>
            </a:r>
            <a:r>
              <a:rPr lang="cs-CZ" dirty="0" err="1"/>
              <a:t>dipeptidy</a:t>
            </a:r>
            <a:r>
              <a:rPr lang="cs-CZ" dirty="0"/>
              <a:t>, </a:t>
            </a:r>
            <a:r>
              <a:rPr lang="cs-CZ" dirty="0" err="1"/>
              <a:t>tripeptidy</a:t>
            </a:r>
            <a:r>
              <a:rPr lang="cs-CZ" dirty="0"/>
              <a:t>, </a:t>
            </a:r>
            <a:r>
              <a:rPr lang="cs-CZ" dirty="0" err="1"/>
              <a:t>oligopeptidy</a:t>
            </a:r>
            <a:r>
              <a:rPr lang="cs-CZ" dirty="0"/>
              <a:t> a polypeptidy.</a:t>
            </a:r>
          </a:p>
          <a:p>
            <a:r>
              <a:rPr lang="cs-CZ" dirty="0"/>
              <a:t>Proteiny se liší sekvencí – pořadím - AMK</a:t>
            </a:r>
          </a:p>
          <a:p>
            <a:r>
              <a:rPr lang="cs-CZ" dirty="0"/>
              <a:t>V organismu </a:t>
            </a:r>
            <a:r>
              <a:rPr lang="cs-CZ" b="1" dirty="0">
                <a:solidFill>
                  <a:srgbClr val="0070C0"/>
                </a:solidFill>
              </a:rPr>
              <a:t>p……</a:t>
            </a:r>
            <a:r>
              <a:rPr lang="cs-CZ" dirty="0"/>
              <a:t> vznikají </a:t>
            </a:r>
            <a:r>
              <a:rPr lang="cs-CZ" b="1" dirty="0">
                <a:solidFill>
                  <a:srgbClr val="0070C0"/>
                </a:solidFill>
              </a:rPr>
              <a:t>š……m</a:t>
            </a:r>
            <a:r>
              <a:rPr lang="cs-CZ" dirty="0"/>
              <a:t> bílkovin nebo </a:t>
            </a:r>
            <a:r>
              <a:rPr lang="cs-CZ" b="1" dirty="0">
                <a:solidFill>
                  <a:srgbClr val="0070C0"/>
                </a:solidFill>
              </a:rPr>
              <a:t>s…….</a:t>
            </a:r>
            <a:r>
              <a:rPr lang="cs-CZ" dirty="0"/>
              <a:t> z AMK. </a:t>
            </a:r>
          </a:p>
          <a:p>
            <a:r>
              <a:rPr lang="cs-CZ" dirty="0"/>
              <a:t>Mezi peptidy patří 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h…y</a:t>
            </a:r>
            <a:r>
              <a:rPr lang="cs-CZ" dirty="0"/>
              <a:t> (insulin, kortikotropin, endorfiny),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g…….n</a:t>
            </a:r>
            <a:r>
              <a:rPr lang="cs-CZ" dirty="0"/>
              <a:t> (silný antioxidant)  </a:t>
            </a:r>
          </a:p>
          <a:p>
            <a:pPr lvl="1"/>
            <a:r>
              <a:rPr lang="cs-CZ" dirty="0"/>
              <a:t>některá ATB (antimikrobiální peptidy z jedu divokých včel)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c………a</a:t>
            </a:r>
            <a:endParaRPr lang="cs-CZ" dirty="0">
              <a:solidFill>
                <a:srgbClr val="0070C0"/>
              </a:solidFill>
            </a:endParaRPr>
          </a:p>
          <a:p>
            <a:pPr lvl="1"/>
            <a:r>
              <a:rPr lang="cs-CZ" b="1" dirty="0" err="1">
                <a:solidFill>
                  <a:srgbClr val="0070C0"/>
                </a:solidFill>
              </a:rPr>
              <a:t>J..y</a:t>
            </a:r>
            <a:endParaRPr lang="cs-CZ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43661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Protein vs. peptid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Nejednotnost hranice mezi peptidy a bílkovinami je dána tím, že dříve platilo: </a:t>
            </a:r>
          </a:p>
          <a:p>
            <a:r>
              <a:rPr lang="cs-CZ" dirty="0"/>
              <a:t>do počtu 50 AMK se jedná o peptid, </a:t>
            </a:r>
          </a:p>
          <a:p>
            <a:r>
              <a:rPr lang="cs-CZ" dirty="0"/>
              <a:t>při vyšším počtu pak o bílkovinu. </a:t>
            </a:r>
          </a:p>
          <a:p>
            <a:r>
              <a:rPr lang="cs-CZ" dirty="0"/>
              <a:t>V současnosti je posuzována </a:t>
            </a:r>
            <a:r>
              <a:rPr lang="cs-CZ" dirty="0">
                <a:hlinkClick r:id="rId2" tooltip="Relativní molekulová hmotnost"/>
              </a:rPr>
              <a:t>poměrná molekulová hmotnost</a:t>
            </a:r>
            <a:r>
              <a:rPr lang="cs-CZ" dirty="0"/>
              <a:t> (</a:t>
            </a:r>
            <a:r>
              <a:rPr lang="cs-CZ" dirty="0" err="1"/>
              <a:t>M</a:t>
            </a:r>
            <a:r>
              <a:rPr lang="cs-CZ" baseline="-25000" dirty="0" err="1"/>
              <a:t>r</a:t>
            </a:r>
            <a:r>
              <a:rPr lang="cs-CZ" dirty="0"/>
              <a:t>), kdy do hodnoty </a:t>
            </a:r>
            <a:r>
              <a:rPr lang="cs-CZ" dirty="0" err="1"/>
              <a:t>M</a:t>
            </a:r>
            <a:r>
              <a:rPr lang="cs-CZ" baseline="-25000" dirty="0" err="1"/>
              <a:t>r</a:t>
            </a:r>
            <a:r>
              <a:rPr lang="cs-CZ" dirty="0"/>
              <a:t>=10 000 jde o </a:t>
            </a:r>
            <a:r>
              <a:rPr lang="cs-CZ" b="1" dirty="0"/>
              <a:t>peptid</a:t>
            </a:r>
            <a:r>
              <a:rPr lang="cs-CZ" dirty="0"/>
              <a:t>, nad tuto hodnotu o bílkovinu. To odpovídá zhruba </a:t>
            </a:r>
            <a:r>
              <a:rPr lang="cs-CZ" b="1" dirty="0"/>
              <a:t>100 AMK</a:t>
            </a:r>
            <a:r>
              <a:rPr lang="cs-CZ" dirty="0"/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3588426" y="6127234"/>
            <a:ext cx="4598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https://cs.wikipedia.org/wiki/B%C3%ADlkovina</a:t>
            </a:r>
            <a:endParaRPr lang="cs-CZ" dirty="0"/>
          </a:p>
          <a:p>
            <a:endParaRPr lang="cs-CZ" dirty="0"/>
          </a:p>
        </p:txBody>
      </p:sp>
      <p:pic>
        <p:nvPicPr>
          <p:cNvPr id="6146" name="Picture 2" descr="https://upload.wikimedia.org/wikipedia/commons/thumb/2/2b/3D_protein.jpg/310px-3D_prot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7" y="4680248"/>
            <a:ext cx="1534109" cy="209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1799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9947"/>
            <a:ext cx="10515600" cy="88311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Rozdělení proteinů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35" y="884904"/>
            <a:ext cx="11906865" cy="59730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Na rozdělení proteinů neexistuje žádný univerzální systém, můžeme je klasifikovat z několika hledisek.</a:t>
            </a:r>
          </a:p>
          <a:p>
            <a:pPr marL="0" indent="0">
              <a:buNone/>
            </a:pPr>
            <a:r>
              <a:rPr lang="cs-CZ" dirty="0"/>
              <a:t>Na základě rozpustnosti a tvaru  </a:t>
            </a:r>
          </a:p>
          <a:p>
            <a:pPr lvl="0"/>
            <a:r>
              <a:rPr lang="cs-CZ" b="1" dirty="0"/>
              <a:t>globulární - </a:t>
            </a:r>
            <a:r>
              <a:rPr lang="cs-CZ" dirty="0" err="1"/>
              <a:t>sféroproteiny</a:t>
            </a:r>
            <a:r>
              <a:rPr lang="cs-CZ" dirty="0"/>
              <a:t> (např. albumin, globuliny; jsou </a:t>
            </a:r>
            <a:r>
              <a:rPr lang="cs-CZ" b="1" dirty="0"/>
              <a:t>rozpustné ve vodě </a:t>
            </a:r>
            <a:r>
              <a:rPr lang="cs-CZ" dirty="0"/>
              <a:t>a svým tvarem se blíží kouli) a </a:t>
            </a:r>
          </a:p>
          <a:p>
            <a:pPr lvl="0"/>
            <a:r>
              <a:rPr lang="cs-CZ" b="1" dirty="0"/>
              <a:t>fibrilární – </a:t>
            </a:r>
            <a:r>
              <a:rPr lang="cs-CZ" dirty="0"/>
              <a:t>skleroproteiny, které jsou ve </a:t>
            </a:r>
            <a:r>
              <a:rPr lang="cs-CZ" b="1" dirty="0"/>
              <a:t>vodě nerozpustné</a:t>
            </a:r>
            <a:r>
              <a:rPr lang="cs-CZ" dirty="0"/>
              <a:t>, mají vláknitou strukturu a v organismu plní podpůrnou a strukturní funkci (např. kolagen, keratin). </a:t>
            </a:r>
          </a:p>
          <a:p>
            <a:pPr marL="0" indent="0">
              <a:buNone/>
            </a:pPr>
            <a:r>
              <a:rPr lang="cs-CZ" dirty="0"/>
              <a:t>Podle složení </a:t>
            </a:r>
          </a:p>
          <a:p>
            <a:r>
              <a:rPr lang="cs-CZ" b="1" dirty="0"/>
              <a:t>jednoduché</a:t>
            </a:r>
            <a:r>
              <a:rPr lang="cs-CZ" dirty="0"/>
              <a:t> (obsahují pouze </a:t>
            </a:r>
            <a:r>
              <a:rPr lang="cs-CZ" b="1" dirty="0"/>
              <a:t>AMK</a:t>
            </a:r>
            <a:r>
              <a:rPr lang="cs-CZ" dirty="0"/>
              <a:t>) </a:t>
            </a:r>
          </a:p>
          <a:p>
            <a:pPr lvl="0"/>
            <a:r>
              <a:rPr lang="cs-CZ" b="1" dirty="0"/>
              <a:t>složené</a:t>
            </a:r>
            <a:r>
              <a:rPr lang="cs-CZ" dirty="0"/>
              <a:t> (obsahují </a:t>
            </a:r>
            <a:r>
              <a:rPr lang="cs-CZ" b="1" dirty="0"/>
              <a:t>i nebílkovinnou část</a:t>
            </a:r>
            <a:r>
              <a:rPr lang="cs-CZ" dirty="0"/>
              <a:t>  - např. lipidy - lipoproteiny, sacharidy - glykoproteiny, nukleotidy - nukleoproteiny). </a:t>
            </a:r>
          </a:p>
          <a:p>
            <a:pPr marL="0" indent="0">
              <a:buNone/>
            </a:pPr>
            <a:r>
              <a:rPr lang="cs-CZ" dirty="0"/>
              <a:t>Z hlediska výskytu v organismu je lze rozdělit na </a:t>
            </a:r>
          </a:p>
          <a:p>
            <a:pPr lvl="0"/>
            <a:r>
              <a:rPr lang="cs-CZ" dirty="0"/>
              <a:t>svalové, krevní (plazmatické) a mléčné. </a:t>
            </a:r>
          </a:p>
          <a:p>
            <a:pPr marL="0" indent="0">
              <a:buNone/>
            </a:pPr>
            <a:r>
              <a:rPr lang="cs-CZ" dirty="0"/>
              <a:t>Podle funkce, kterou v organismu zajišťují, je můžeme rozdělit na:</a:t>
            </a:r>
          </a:p>
          <a:p>
            <a:r>
              <a:rPr lang="cs-CZ" dirty="0"/>
              <a:t>·         </a:t>
            </a:r>
            <a:r>
              <a:rPr lang="cs-CZ" b="1" dirty="0"/>
              <a:t>enzymy</a:t>
            </a:r>
            <a:r>
              <a:rPr lang="cs-CZ" dirty="0"/>
              <a:t> - katalyzují biochemické reakce (podrobněji viz kapitola 7)</a:t>
            </a:r>
          </a:p>
          <a:p>
            <a:r>
              <a:rPr lang="cs-CZ" dirty="0"/>
              <a:t>·         </a:t>
            </a:r>
            <a:r>
              <a:rPr lang="cs-CZ" b="1" dirty="0"/>
              <a:t>strukturální </a:t>
            </a:r>
            <a:r>
              <a:rPr lang="cs-CZ" dirty="0"/>
              <a:t>proteiny – převážně fibrilární, plní podpůrné funkce, poskytují buněčnou nebo tělesnou oporu (kosti, šlachy a kůže - kolagen, vlasy a nehty – kreatin)</a:t>
            </a:r>
          </a:p>
          <a:p>
            <a:r>
              <a:rPr lang="cs-CZ" dirty="0"/>
              <a:t>·         </a:t>
            </a:r>
            <a:r>
              <a:rPr lang="cs-CZ" b="1" dirty="0"/>
              <a:t>transportní</a:t>
            </a:r>
            <a:r>
              <a:rPr lang="cs-CZ" dirty="0"/>
              <a:t> proteiny – přenos látek krevním oběhem nebo přes buněčnou membránu (albumin – bilirubin, mastné kyseliny; transferin – železo; lipoproteiny – cholesterol; hemoglobin – kyslík)</a:t>
            </a:r>
          </a:p>
          <a:p>
            <a:r>
              <a:rPr lang="cs-CZ" dirty="0"/>
              <a:t>·         </a:t>
            </a:r>
            <a:r>
              <a:rPr lang="cs-CZ" b="1" dirty="0"/>
              <a:t>kontraktilní </a:t>
            </a:r>
            <a:r>
              <a:rPr lang="cs-CZ" dirty="0"/>
              <a:t>proteiny- aktin a </a:t>
            </a:r>
            <a:r>
              <a:rPr lang="cs-CZ" dirty="0" err="1"/>
              <a:t>myosin</a:t>
            </a:r>
            <a:r>
              <a:rPr lang="cs-CZ" dirty="0"/>
              <a:t>, fibrilární, umožňují pohyb (kontrakci a relaxaci) svalů</a:t>
            </a:r>
          </a:p>
          <a:p>
            <a:r>
              <a:rPr lang="cs-CZ" dirty="0"/>
              <a:t>·        </a:t>
            </a:r>
            <a:r>
              <a:rPr lang="cs-CZ" b="1" dirty="0"/>
              <a:t> protilátky </a:t>
            </a:r>
            <a:r>
              <a:rPr lang="cs-CZ" dirty="0"/>
              <a:t>– imunoglobuliny, obrana proti infekci</a:t>
            </a:r>
          </a:p>
          <a:p>
            <a:r>
              <a:rPr lang="cs-CZ" dirty="0"/>
              <a:t>·         </a:t>
            </a:r>
            <a:r>
              <a:rPr lang="cs-CZ" b="1" dirty="0"/>
              <a:t>hormony</a:t>
            </a:r>
            <a:r>
              <a:rPr lang="cs-CZ" dirty="0"/>
              <a:t> – regulační funkce (insulin)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757958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9947"/>
            <a:ext cx="10515600" cy="88311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0070C0"/>
                </a:solidFill>
              </a:rPr>
              <a:t>94. Rozdělení proteinů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35" y="884904"/>
            <a:ext cx="11906865" cy="59730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Na rozdělení proteinů neexistuje žádný univerzální systém, můžeme je klasifikovat z několika hledisek.</a:t>
            </a:r>
          </a:p>
          <a:p>
            <a:pPr marL="0" indent="0">
              <a:buNone/>
            </a:pPr>
            <a:r>
              <a:rPr lang="cs-CZ" dirty="0"/>
              <a:t>Na základě rozpustnosti a tvaru  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g………</a:t>
            </a:r>
            <a:r>
              <a:rPr lang="cs-CZ" b="1" dirty="0"/>
              <a:t> - </a:t>
            </a:r>
            <a:r>
              <a:rPr lang="cs-CZ" dirty="0" err="1"/>
              <a:t>sféroproteiny</a:t>
            </a:r>
            <a:r>
              <a:rPr lang="cs-CZ" dirty="0"/>
              <a:t> (např. albumin, globuliny; jsou </a:t>
            </a:r>
            <a:r>
              <a:rPr lang="cs-CZ" b="1" dirty="0">
                <a:solidFill>
                  <a:srgbClr val="0070C0"/>
                </a:solidFill>
              </a:rPr>
              <a:t>r…….é v. </a:t>
            </a:r>
            <a:r>
              <a:rPr lang="cs-CZ" b="1" dirty="0" err="1">
                <a:solidFill>
                  <a:srgbClr val="0070C0"/>
                </a:solidFill>
              </a:rPr>
              <a:t>v..ě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a svým tvarem se blíží kouli) a 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f……..í</a:t>
            </a:r>
            <a:r>
              <a:rPr lang="cs-CZ" b="1" dirty="0"/>
              <a:t> – </a:t>
            </a:r>
            <a:r>
              <a:rPr lang="cs-CZ" dirty="0"/>
              <a:t>skleroproteiny, které jsou ve </a:t>
            </a:r>
            <a:r>
              <a:rPr lang="cs-CZ" b="1" dirty="0" err="1">
                <a:solidFill>
                  <a:srgbClr val="0070C0"/>
                </a:solidFill>
              </a:rPr>
              <a:t>v..ě</a:t>
            </a:r>
            <a:r>
              <a:rPr lang="cs-CZ" b="1" dirty="0">
                <a:solidFill>
                  <a:srgbClr val="0070C0"/>
                </a:solidFill>
              </a:rPr>
              <a:t> n………é</a:t>
            </a:r>
            <a:r>
              <a:rPr lang="cs-CZ" dirty="0"/>
              <a:t>, mají vláknitou strukturu a v organismu plní podpůrnou a strukturní funkci (např. kolagen, keratin). </a:t>
            </a:r>
          </a:p>
          <a:p>
            <a:pPr marL="0" indent="0">
              <a:buNone/>
            </a:pPr>
            <a:r>
              <a:rPr lang="cs-CZ" dirty="0"/>
              <a:t>Podle složení </a:t>
            </a:r>
          </a:p>
          <a:p>
            <a:r>
              <a:rPr lang="cs-CZ" b="1" dirty="0">
                <a:solidFill>
                  <a:srgbClr val="0070C0"/>
                </a:solidFill>
              </a:rPr>
              <a:t>J……..é</a:t>
            </a:r>
            <a:r>
              <a:rPr lang="cs-CZ" dirty="0"/>
              <a:t> (obsahují pouze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)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S…..é</a:t>
            </a:r>
            <a:r>
              <a:rPr lang="cs-CZ" dirty="0"/>
              <a:t> (obsahují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i n………..u </a:t>
            </a:r>
            <a:r>
              <a:rPr lang="cs-CZ" b="1" dirty="0" err="1">
                <a:solidFill>
                  <a:srgbClr val="0070C0"/>
                </a:solidFill>
              </a:rPr>
              <a:t>č..t</a:t>
            </a:r>
            <a:r>
              <a:rPr lang="cs-CZ" dirty="0"/>
              <a:t>  - např. lipidy - lipoproteiny, sacharidy - glykoproteiny, nukleotidy - nukleoproteiny). </a:t>
            </a:r>
          </a:p>
          <a:p>
            <a:pPr marL="0" indent="0">
              <a:buNone/>
            </a:pPr>
            <a:r>
              <a:rPr lang="cs-CZ" dirty="0"/>
              <a:t>Z hlediska výskytu v organismu je lze rozdělit na </a:t>
            </a:r>
          </a:p>
          <a:p>
            <a:pPr lvl="0"/>
            <a:r>
              <a:rPr lang="cs-CZ" dirty="0"/>
              <a:t>svalové, krevní (plazmatické) a mléčné. </a:t>
            </a:r>
          </a:p>
          <a:p>
            <a:pPr marL="0" indent="0">
              <a:buNone/>
            </a:pPr>
            <a:r>
              <a:rPr lang="cs-CZ" dirty="0"/>
              <a:t>Podle funkce, kterou v organismu zajišťují, je můžeme rozdělit na: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e….y</a:t>
            </a:r>
            <a:r>
              <a:rPr lang="cs-CZ" dirty="0"/>
              <a:t> - katalyzují biochemické reakce (podrobněji viz kapitola 7)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s……….í</a:t>
            </a:r>
            <a:r>
              <a:rPr lang="cs-CZ" b="1" dirty="0"/>
              <a:t> </a:t>
            </a:r>
            <a:r>
              <a:rPr lang="cs-CZ" dirty="0"/>
              <a:t>proteiny – převážně fibrilární, plní podpůrné funkce, poskytují buněčnou nebo tělesnou oporu (kosti, šlachy a kůže - kolagen, vlasy a nehty – kreatin)</a:t>
            </a:r>
          </a:p>
          <a:p>
            <a:r>
              <a:rPr lang="cs-CZ" dirty="0"/>
              <a:t>·        </a:t>
            </a:r>
            <a:r>
              <a:rPr lang="cs-CZ" dirty="0">
                <a:solidFill>
                  <a:srgbClr val="0070C0"/>
                </a:solidFill>
              </a:rPr>
              <a:t> </a:t>
            </a:r>
            <a:r>
              <a:rPr lang="cs-CZ" b="1" dirty="0">
                <a:solidFill>
                  <a:srgbClr val="0070C0"/>
                </a:solidFill>
              </a:rPr>
              <a:t>t………í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proteiny – přenos látek krevním oběhem nebo přes buněčnou membránu (albumin – bilirubin, mastné kyseliny; transferin – železo; lipoproteiny – cholesterol; hemoglobin – kyslík)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k……….í</a:t>
            </a:r>
            <a:r>
              <a:rPr lang="cs-CZ" b="1" dirty="0"/>
              <a:t> </a:t>
            </a:r>
            <a:r>
              <a:rPr lang="cs-CZ" dirty="0"/>
              <a:t>proteiny- aktin a </a:t>
            </a:r>
            <a:r>
              <a:rPr lang="cs-CZ" dirty="0" err="1"/>
              <a:t>myosin</a:t>
            </a:r>
            <a:r>
              <a:rPr lang="cs-CZ" dirty="0"/>
              <a:t>, fibrilární, umožňují pohyb (kontrakci a relaxaci) svalů</a:t>
            </a:r>
          </a:p>
          <a:p>
            <a:r>
              <a:rPr lang="cs-CZ" dirty="0"/>
              <a:t>·        </a:t>
            </a:r>
            <a:r>
              <a:rPr lang="cs-CZ" b="1" dirty="0"/>
              <a:t> </a:t>
            </a:r>
            <a:r>
              <a:rPr lang="cs-CZ" b="1" dirty="0">
                <a:solidFill>
                  <a:srgbClr val="0070C0"/>
                </a:solidFill>
              </a:rPr>
              <a:t>p……..y</a:t>
            </a:r>
            <a:r>
              <a:rPr lang="cs-CZ" b="1" dirty="0"/>
              <a:t> </a:t>
            </a:r>
            <a:r>
              <a:rPr lang="cs-CZ" dirty="0"/>
              <a:t>– imunoglobuliny, obrana proti infekci</a:t>
            </a:r>
          </a:p>
          <a:p>
            <a:r>
              <a:rPr lang="cs-CZ" dirty="0"/>
              <a:t>·         </a:t>
            </a:r>
            <a:r>
              <a:rPr lang="cs-CZ" b="1" dirty="0">
                <a:solidFill>
                  <a:srgbClr val="0070C0"/>
                </a:solidFill>
              </a:rPr>
              <a:t>h…..y</a:t>
            </a:r>
            <a:r>
              <a:rPr lang="cs-CZ" dirty="0"/>
              <a:t> – regulační funkce (insulin)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40088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484" y="428599"/>
            <a:ext cx="1193222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Struktura proteinů</a:t>
            </a:r>
            <a:br>
              <a:rPr lang="cs-CZ" dirty="0"/>
            </a:br>
            <a:r>
              <a:rPr lang="cs-CZ" dirty="0">
                <a:hlinkClick r:id="rId2"/>
              </a:rPr>
              <a:t>https://youtu.be/wvTv8TqWC48?si=BUyV3-s-0v3VezfK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484" y="1091381"/>
            <a:ext cx="12044516" cy="56535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lvl="0"/>
            <a:r>
              <a:rPr lang="cs-CZ" dirty="0"/>
              <a:t>Primární struktura polypeptidového řetězce je </a:t>
            </a:r>
          </a:p>
          <a:p>
            <a:pPr lvl="1"/>
            <a:r>
              <a:rPr lang="cs-CZ" dirty="0"/>
              <a:t>určena pořadím jednotlivých AMK </a:t>
            </a:r>
          </a:p>
          <a:p>
            <a:pPr lvl="1"/>
            <a:r>
              <a:rPr lang="cs-CZ" dirty="0"/>
              <a:t>je geneticky kódovaná v DNA  </a:t>
            </a:r>
          </a:p>
          <a:p>
            <a:pPr lvl="1"/>
            <a:r>
              <a:rPr lang="cs-CZ" dirty="0"/>
              <a:t>ovlivňuje biologickou aktivitu (</a:t>
            </a:r>
            <a:r>
              <a:rPr lang="cs-CZ" b="1" dirty="0"/>
              <a:t>náhrada jediné AMK může snížit, nebo úplně odstranit biologickou aktivitu proteinu, čímž může být příčinou mnoha dědičných poruch</a:t>
            </a:r>
            <a:r>
              <a:rPr lang="cs-CZ" dirty="0"/>
              <a:t>). </a:t>
            </a:r>
          </a:p>
          <a:p>
            <a:pPr lvl="0"/>
            <a:r>
              <a:rPr lang="cs-CZ" dirty="0"/>
              <a:t>Sekundární struktura  </a:t>
            </a:r>
          </a:p>
          <a:p>
            <a:pPr lvl="1"/>
            <a:r>
              <a:rPr lang="cs-CZ" dirty="0"/>
              <a:t>Je prostorové uspořádání řetězce AMK </a:t>
            </a:r>
          </a:p>
          <a:p>
            <a:pPr lvl="1"/>
            <a:r>
              <a:rPr lang="cs-CZ" dirty="0"/>
              <a:t>vzniká tvorbou </a:t>
            </a:r>
            <a:r>
              <a:rPr lang="cs-CZ" b="1" dirty="0"/>
              <a:t>vodíkových můstků </a:t>
            </a:r>
            <a:r>
              <a:rPr lang="cs-CZ" dirty="0"/>
              <a:t>(</a:t>
            </a:r>
            <a:r>
              <a:rPr lang="cs-CZ" b="1" dirty="0"/>
              <a:t>mezi atomem kyslíku z –CO- skupiny a vodíku ze skupiny –NH-</a:t>
            </a:r>
            <a:r>
              <a:rPr lang="cs-CZ" dirty="0"/>
              <a:t>, případně –OH) a </a:t>
            </a:r>
          </a:p>
          <a:p>
            <a:pPr lvl="1"/>
            <a:r>
              <a:rPr lang="cs-CZ" dirty="0"/>
              <a:t>zaujímá tvar α – šroubovice (v rámci stejné oblasti řetězce) nebo β – skládaného listu (mezi dvěma řetězci nebo z různých oblastí jednoho řetězce). </a:t>
            </a:r>
          </a:p>
          <a:p>
            <a:pPr lvl="1"/>
            <a:r>
              <a:rPr lang="cs-CZ" dirty="0"/>
              <a:t>sekundární struktury velkých bílkovin jsou organizovány do domén, jejichž vzájemné vztahy popisuje </a:t>
            </a:r>
          </a:p>
          <a:p>
            <a:pPr lvl="0"/>
            <a:r>
              <a:rPr lang="cs-CZ" b="1" dirty="0"/>
              <a:t>Terciární struktura</a:t>
            </a:r>
            <a:endParaRPr lang="cs-CZ" dirty="0"/>
          </a:p>
          <a:p>
            <a:pPr lvl="1"/>
            <a:r>
              <a:rPr lang="cs-CZ" dirty="0"/>
              <a:t>Je to energeticky nejvýhodnější konformace, která je udržovaná disulfidovými můstky, iontovými a hydrofobními interakcemi. </a:t>
            </a:r>
          </a:p>
          <a:p>
            <a:pPr lvl="1"/>
            <a:r>
              <a:rPr lang="cs-CZ" dirty="0"/>
              <a:t>Bílkoviny tvořené dvěma nebo více polypeptidovými řetězci (podjednotkami) zaujímají </a:t>
            </a:r>
          </a:p>
          <a:p>
            <a:pPr lvl="0"/>
            <a:r>
              <a:rPr lang="cs-CZ" b="1" dirty="0"/>
              <a:t>Kvartérní strukturu</a:t>
            </a:r>
            <a:r>
              <a:rPr lang="cs-CZ" dirty="0"/>
              <a:t>. </a:t>
            </a:r>
          </a:p>
          <a:p>
            <a:pPr marL="0" lvl="0" indent="0">
              <a:buNone/>
            </a:pPr>
            <a:r>
              <a:rPr lang="cs-CZ" dirty="0"/>
              <a:t>Proteiny tedy dělíme na primární, sekundární, terciární a kvartérní.</a:t>
            </a:r>
          </a:p>
        </p:txBody>
      </p:sp>
    </p:spTree>
    <p:extLst>
      <p:ext uri="{BB962C8B-B14F-4D97-AF65-F5344CB8AC3E}">
        <p14:creationId xmlns:p14="http://schemas.microsoft.com/office/powerpoint/2010/main" val="423162104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95. Struktura proteinů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může způsobit náhrada i jediné AMK v peptidovém řetězci? </a:t>
            </a:r>
          </a:p>
          <a:p>
            <a:r>
              <a:rPr lang="cs-CZ" dirty="0"/>
              <a:t>…………………………………………………………………………………………………..</a:t>
            </a:r>
          </a:p>
          <a:p>
            <a:endParaRPr lang="cs-CZ" dirty="0"/>
          </a:p>
          <a:p>
            <a:r>
              <a:rPr lang="cs-CZ" dirty="0"/>
              <a:t>Kde vznikají vodíkové můstky?</a:t>
            </a:r>
          </a:p>
          <a:p>
            <a:r>
              <a:rPr lang="cs-CZ" dirty="0"/>
              <a:t>……………………………………………………………………………………………………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4384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026" y="1"/>
            <a:ext cx="10515600" cy="90456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rozlišují zkumavky podle barev?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701308"/>
              </p:ext>
            </p:extLst>
          </p:nvPr>
        </p:nvGraphicFramePr>
        <p:xfrm>
          <a:off x="377183" y="746793"/>
          <a:ext cx="11322995" cy="5773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1450">
                  <a:extLst>
                    <a:ext uri="{9D8B030D-6E8A-4147-A177-3AD203B41FA5}">
                      <a16:colId xmlns:a16="http://schemas.microsoft.com/office/drawing/2014/main" val="3267255078"/>
                    </a:ext>
                  </a:extLst>
                </a:gridCol>
                <a:gridCol w="2979173">
                  <a:extLst>
                    <a:ext uri="{9D8B030D-6E8A-4147-A177-3AD203B41FA5}">
                      <a16:colId xmlns:a16="http://schemas.microsoft.com/office/drawing/2014/main" val="4222264280"/>
                    </a:ext>
                  </a:extLst>
                </a:gridCol>
                <a:gridCol w="3038168">
                  <a:extLst>
                    <a:ext uri="{9D8B030D-6E8A-4147-A177-3AD203B41FA5}">
                      <a16:colId xmlns:a16="http://schemas.microsoft.com/office/drawing/2014/main" val="2572779177"/>
                    </a:ext>
                  </a:extLst>
                </a:gridCol>
                <a:gridCol w="3844204">
                  <a:extLst>
                    <a:ext uri="{9D8B030D-6E8A-4147-A177-3AD203B41FA5}">
                      <a16:colId xmlns:a16="http://schemas.microsoft.com/office/drawing/2014/main" val="744679081"/>
                    </a:ext>
                  </a:extLst>
                </a:gridCol>
              </a:tblGrid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Barevný kód zátky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Antikoagulans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Biologický materiál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Poznámka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60300299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červená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není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sérum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prvky, enzymy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35478616"/>
                  </a:ext>
                </a:extLst>
              </a:tr>
              <a:tr h="634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světle modrá</a:t>
                      </a:r>
                      <a:endParaRPr lang="cs-CZ" sz="20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citrát sodný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plazma nebo plná krev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vyšetření hemokoagulace (PT, INR, a PTT)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58292913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černá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citrát sodný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plazma nebo plná krev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sedimentace (FW)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4289210460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FF00"/>
                          </a:solidFill>
                          <a:effectLst/>
                        </a:rPr>
                        <a:t>zlatá</a:t>
                      </a:r>
                      <a:endParaRPr lang="cs-CZ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není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sérum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obsahuje </a:t>
                      </a:r>
                      <a:r>
                        <a:rPr lang="cs-CZ" sz="2000" dirty="0" err="1">
                          <a:effectLst/>
                        </a:rPr>
                        <a:t>separátový</a:t>
                      </a:r>
                      <a:r>
                        <a:rPr lang="cs-CZ" sz="2000" dirty="0">
                          <a:effectLst/>
                        </a:rPr>
                        <a:t> gel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48239758"/>
                  </a:ext>
                </a:extLst>
              </a:tr>
              <a:tr h="634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B050"/>
                          </a:solidFill>
                          <a:effectLst/>
                        </a:rPr>
                        <a:t>zelená</a:t>
                      </a:r>
                      <a:endParaRPr lang="cs-CZ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heparin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porfyriny, katecholaminy, chloridy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369377683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7030A0"/>
                          </a:solidFill>
                          <a:effectLst/>
                        </a:rPr>
                        <a:t>fialová</a:t>
                      </a:r>
                      <a:endParaRPr lang="cs-CZ" sz="20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EDTA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hematologická vyšetření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97371050"/>
                  </a:ext>
                </a:extLst>
              </a:tr>
              <a:tr h="634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šedá</a:t>
                      </a:r>
                      <a:endParaRPr lang="cs-CZ" sz="20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oxalát, fluorid, jodoacetát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glykémie (stabilizace hladiny glukosy až 24 hod.)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685112739"/>
                  </a:ext>
                </a:extLst>
              </a:tr>
              <a:tr h="1445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tmavě modrá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není nebo EDTA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sérum nebo plazma nebo plná krev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výhradně plast s garantovaným množstvím kontaminujících látek, stopové prvky a RNA analýzy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848433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18441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529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Štěpení proteinů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>
                <a:hlinkClick r:id="rId2"/>
              </a:rPr>
              <a:t>https://youtu.be/vwlwtY4kuUQ?si=SPRW1JHL6ITM8mkg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25678"/>
            <a:ext cx="12192000" cy="543232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Potravou přijaté proteiny jsou </a:t>
            </a:r>
          </a:p>
          <a:p>
            <a:pPr lvl="1"/>
            <a:r>
              <a:rPr lang="cs-CZ" dirty="0"/>
              <a:t>v trávicím traktu postupně rozštěpeny </a:t>
            </a:r>
            <a:r>
              <a:rPr lang="cs-CZ" b="1" dirty="0"/>
              <a:t>proteolytickými enzymy</a:t>
            </a:r>
            <a:r>
              <a:rPr lang="cs-CZ" dirty="0"/>
              <a:t> – </a:t>
            </a:r>
            <a:r>
              <a:rPr lang="cs-CZ" b="1" dirty="0" err="1"/>
              <a:t>proteasami</a:t>
            </a:r>
            <a:r>
              <a:rPr lang="cs-CZ" dirty="0"/>
              <a:t> na molekuly peptidů, které jsou </a:t>
            </a:r>
          </a:p>
          <a:p>
            <a:pPr lvl="1"/>
            <a:r>
              <a:rPr lang="cs-CZ" dirty="0"/>
              <a:t>dále hydrolyzovány působením </a:t>
            </a:r>
            <a:r>
              <a:rPr lang="cs-CZ" b="1" dirty="0" err="1"/>
              <a:t>aminopeptidas</a:t>
            </a:r>
            <a:r>
              <a:rPr lang="cs-CZ" b="1" dirty="0"/>
              <a:t> </a:t>
            </a:r>
            <a:r>
              <a:rPr lang="cs-CZ" dirty="0"/>
              <a:t>na jednotlivé aminokyseliny. </a:t>
            </a:r>
          </a:p>
          <a:p>
            <a:pPr lvl="1"/>
            <a:r>
              <a:rPr lang="cs-CZ" dirty="0"/>
              <a:t>aminokyseliny můžou sloužit jako zdroj stavebních jednotek pro syntézu tělu vlastních proteinů -</a:t>
            </a:r>
            <a:r>
              <a:rPr lang="cs-CZ" b="1" dirty="0"/>
              <a:t>proteosyntézu</a:t>
            </a:r>
            <a:r>
              <a:rPr lang="cs-CZ" dirty="0"/>
              <a:t>, nebo jsou </a:t>
            </a:r>
          </a:p>
          <a:p>
            <a:pPr lvl="1"/>
            <a:r>
              <a:rPr lang="cs-CZ" dirty="0"/>
              <a:t>degradovány a </a:t>
            </a:r>
            <a:r>
              <a:rPr lang="cs-CZ" b="1" dirty="0"/>
              <a:t>využity jako zdroj energie</a:t>
            </a:r>
            <a:r>
              <a:rPr lang="cs-CZ" dirty="0"/>
              <a:t>.</a:t>
            </a:r>
          </a:p>
          <a:p>
            <a:r>
              <a:rPr lang="cs-CZ" dirty="0"/>
              <a:t>Endogenní proteiny (uvolněné do oběhu stárnutím buněk) jsou </a:t>
            </a:r>
          </a:p>
          <a:p>
            <a:pPr lvl="1"/>
            <a:r>
              <a:rPr lang="cs-CZ" dirty="0"/>
              <a:t>opět </a:t>
            </a:r>
            <a:r>
              <a:rPr lang="cs-CZ" b="1" dirty="0"/>
              <a:t>štěpeny proteolytickými enzymy </a:t>
            </a:r>
            <a:r>
              <a:rPr lang="cs-CZ" dirty="0"/>
              <a:t>až na jednotlivé AMK, které jsou </a:t>
            </a:r>
          </a:p>
          <a:p>
            <a:pPr lvl="1"/>
            <a:r>
              <a:rPr lang="cs-CZ" dirty="0"/>
              <a:t>dále </a:t>
            </a:r>
            <a:r>
              <a:rPr lang="cs-CZ" b="1" dirty="0"/>
              <a:t>využity pro novou proteosyntézu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v krevním oběhu proto dochází ke změnám koncentrací některých proteinů v průběhu několika hodin nebo dnů.</a:t>
            </a:r>
          </a:p>
          <a:p>
            <a:r>
              <a:rPr lang="cs-CZ" dirty="0"/>
              <a:t>Za fyziologických podmínek není většina proteinů vylučována močí. </a:t>
            </a:r>
          </a:p>
          <a:p>
            <a:pPr lvl="1"/>
            <a:r>
              <a:rPr lang="cs-CZ" dirty="0"/>
              <a:t>Glomerulární filtrací se do moče dostávají pouze bílkoviny </a:t>
            </a:r>
            <a:r>
              <a:rPr lang="cs-CZ" b="1" dirty="0"/>
              <a:t>s molekulovou hmotností menší než 60 000 </a:t>
            </a:r>
            <a:r>
              <a:rPr lang="cs-CZ" dirty="0"/>
              <a:t>(např. amylasa). </a:t>
            </a:r>
          </a:p>
          <a:p>
            <a:pPr lvl="1"/>
            <a:r>
              <a:rPr lang="cs-CZ" dirty="0"/>
              <a:t>Takto mohou do moče přecházet i určité fragmenty imunoglobulinů, které jsou produkovány u některých typů kostních nádorů a jejich nález má proto značný klinický význam.</a:t>
            </a:r>
          </a:p>
        </p:txBody>
      </p:sp>
    </p:spTree>
    <p:extLst>
      <p:ext uri="{BB962C8B-B14F-4D97-AF65-F5344CB8AC3E}">
        <p14:creationId xmlns:p14="http://schemas.microsoft.com/office/powerpoint/2010/main" val="355525635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96. Štěpení proteinů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172200" y="1469845"/>
            <a:ext cx="5181600" cy="47071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Potravou přijaté proteiny jsou</a:t>
            </a:r>
          </a:p>
          <a:p>
            <a:r>
              <a:rPr lang="cs-CZ" dirty="0"/>
              <a:t> …………………………………….……</a:t>
            </a:r>
          </a:p>
          <a:p>
            <a:r>
              <a:rPr lang="cs-CZ" dirty="0"/>
              <a:t>………………………………….………</a:t>
            </a:r>
          </a:p>
          <a:p>
            <a:r>
              <a:rPr lang="cs-CZ" dirty="0"/>
              <a:t>…………………………………….……</a:t>
            </a:r>
          </a:p>
          <a:p>
            <a:r>
              <a:rPr lang="cs-CZ" dirty="0"/>
              <a:t>………………………………………….</a:t>
            </a:r>
          </a:p>
          <a:p>
            <a:pPr marL="0" indent="0">
              <a:buNone/>
            </a:pPr>
            <a:r>
              <a:rPr lang="cs-CZ" dirty="0"/>
              <a:t>Endogenní proteiny</a:t>
            </a:r>
          </a:p>
          <a:p>
            <a:r>
              <a:rPr lang="cs-CZ" dirty="0"/>
              <a:t>…………………………….……………</a:t>
            </a:r>
          </a:p>
          <a:p>
            <a:r>
              <a:rPr lang="cs-CZ" dirty="0"/>
              <a:t>………………………………………….</a:t>
            </a:r>
          </a:p>
          <a:p>
            <a:endParaRPr lang="cs-CZ" dirty="0"/>
          </a:p>
          <a:p>
            <a:r>
              <a:rPr lang="cs-CZ" dirty="0"/>
              <a:t>Jaké bílkoviny se vylučují do moči?....................................</a:t>
            </a:r>
          </a:p>
        </p:txBody>
      </p:sp>
      <p:pic>
        <p:nvPicPr>
          <p:cNvPr id="7170" name="Picture 2" descr="Biochemie - vzdělávací portál, Traven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4" y="1469845"/>
            <a:ext cx="5182891" cy="47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0421" y="6176963"/>
            <a:ext cx="566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http://www.studiumbiochemie.cz/travicisoustava.html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70025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143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Které bílkoviny patří mezi reaktanty akutní fáze?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                            se v různých koncentracích vyskytuje celá řada                  s rozličnou funkcí, většina z nich je syntetizována v </a:t>
            </a:r>
          </a:p>
          <a:p>
            <a:endParaRPr lang="cs-CZ" dirty="0"/>
          </a:p>
          <a:p>
            <a:r>
              <a:rPr lang="cs-CZ" dirty="0"/>
              <a:t>Specifickou skupinu                    tvoří tzv. </a:t>
            </a:r>
            <a:r>
              <a:rPr lang="cs-CZ" b="1" dirty="0"/>
              <a:t>reaktanty akutní fáze zánětu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což jsou proteiny měnící svoji koncentraci v odpovědi na akutní zánět nebo u nekróz tkáně. Podle toho jestli jejich koncentrace klesají či stoupají, rozlišujeme tzv. </a:t>
            </a:r>
            <a:r>
              <a:rPr lang="cs-CZ" b="1" dirty="0"/>
              <a:t>negativní</a:t>
            </a:r>
            <a:r>
              <a:rPr lang="cs-CZ" dirty="0"/>
              <a:t> respektive </a:t>
            </a:r>
            <a:r>
              <a:rPr lang="cs-CZ" b="1" dirty="0"/>
              <a:t>pozitivní </a:t>
            </a:r>
            <a:r>
              <a:rPr lang="cs-CZ" dirty="0"/>
              <a:t>reaktanty akutní fáze. </a:t>
            </a:r>
          </a:p>
          <a:p>
            <a:pPr lvl="0"/>
            <a:r>
              <a:rPr lang="cs-CZ" dirty="0"/>
              <a:t>K negativním reaktantům se řadí </a:t>
            </a:r>
            <a:r>
              <a:rPr lang="cs-CZ" b="1" dirty="0"/>
              <a:t>albumin, </a:t>
            </a:r>
            <a:r>
              <a:rPr lang="cs-CZ" b="1" dirty="0" err="1"/>
              <a:t>prealbumin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transferin</a:t>
            </a:r>
            <a:r>
              <a:rPr lang="cs-CZ" dirty="0"/>
              <a:t> a </a:t>
            </a:r>
          </a:p>
          <a:p>
            <a:pPr lvl="0"/>
            <a:r>
              <a:rPr lang="cs-CZ" dirty="0"/>
              <a:t>k pozitivním reaktantům </a:t>
            </a:r>
            <a:r>
              <a:rPr lang="cs-CZ" b="1" dirty="0"/>
              <a:t>C-reaktivní protein</a:t>
            </a:r>
            <a:r>
              <a:rPr lang="cs-CZ" dirty="0"/>
              <a:t>, </a:t>
            </a:r>
            <a:r>
              <a:rPr lang="cs-CZ" b="1" dirty="0"/>
              <a:t>α1-antitrypsin, fibrinogen, </a:t>
            </a:r>
            <a:r>
              <a:rPr lang="cs-CZ" b="1" dirty="0" err="1"/>
              <a:t>haptoglobin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</a:t>
            </a:r>
            <a:r>
              <a:rPr lang="cs-CZ" b="1" dirty="0" err="1"/>
              <a:t>ceruloplasmin</a:t>
            </a:r>
            <a:r>
              <a:rPr lang="cs-CZ" dirty="0"/>
              <a:t>. </a:t>
            </a:r>
          </a:p>
          <a:p>
            <a:r>
              <a:rPr lang="cs-CZ" dirty="0"/>
              <a:t>Další významnou skupinou proteinů jsou </a:t>
            </a:r>
            <a:r>
              <a:rPr lang="cs-CZ" b="1" dirty="0"/>
              <a:t>imunoglobuliny</a:t>
            </a:r>
            <a:r>
              <a:rPr lang="cs-CZ" dirty="0"/>
              <a:t> (</a:t>
            </a:r>
            <a:r>
              <a:rPr lang="cs-CZ" dirty="0" err="1"/>
              <a:t>Ig</a:t>
            </a:r>
            <a:r>
              <a:rPr lang="cs-CZ" dirty="0"/>
              <a:t>) – protilátky, které jsou produkovány B-lymfocyty a přímo se účastní imunitní odpovědi (humorální imunita). Imunoglobuliny lze rozdělit do pěti tříd: </a:t>
            </a:r>
            <a:r>
              <a:rPr lang="cs-CZ" dirty="0" err="1"/>
              <a:t>IgG</a:t>
            </a:r>
            <a:r>
              <a:rPr lang="cs-CZ" dirty="0"/>
              <a:t>, </a:t>
            </a:r>
            <a:r>
              <a:rPr lang="cs-CZ" dirty="0" err="1"/>
              <a:t>IgA</a:t>
            </a:r>
            <a:r>
              <a:rPr lang="cs-CZ" dirty="0"/>
              <a:t>, </a:t>
            </a:r>
            <a:r>
              <a:rPr lang="cs-CZ" dirty="0" err="1"/>
              <a:t>IgM</a:t>
            </a:r>
            <a:r>
              <a:rPr lang="cs-CZ" dirty="0"/>
              <a:t>, </a:t>
            </a:r>
            <a:r>
              <a:rPr lang="cs-CZ" dirty="0" err="1"/>
              <a:t>IgD</a:t>
            </a:r>
            <a:r>
              <a:rPr lang="cs-CZ" dirty="0"/>
              <a:t> a </a:t>
            </a:r>
            <a:r>
              <a:rPr lang="cs-CZ" dirty="0" err="1"/>
              <a:t>IgE</a:t>
            </a:r>
            <a:r>
              <a:rPr lang="cs-CZ" dirty="0"/>
              <a:t>. Přehled klinicky významných plazmatických proteinů a příčiny změn jejich koncentrací ukazuje tabulka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115062" y="6176963"/>
            <a:ext cx="6495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https://youtu.be/x-UpE_2KVtg?si=OntXESivmiGONIPI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287" y="2125363"/>
            <a:ext cx="879294" cy="636156"/>
          </a:xfrm>
          <a:prstGeom prst="rect">
            <a:avLst/>
          </a:prstGeom>
        </p:spPr>
      </p:pic>
      <p:pic>
        <p:nvPicPr>
          <p:cNvPr id="7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02" y="1657543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11" y="237016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22440" t="9039" r="5292"/>
          <a:stretch/>
        </p:blipFill>
        <p:spPr>
          <a:xfrm>
            <a:off x="1673737" y="1259064"/>
            <a:ext cx="1180674" cy="7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121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710"/>
            <a:ext cx="11903242" cy="1325563"/>
          </a:xfrm>
        </p:spPr>
        <p:txBody>
          <a:bodyPr>
            <a:normAutofit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sz="4000" b="1" dirty="0">
                <a:solidFill>
                  <a:srgbClr val="0070C0"/>
                </a:solidFill>
              </a:rPr>
              <a:t>97. Které bílkoviny patří mezi reaktanty akutní fáze?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379" y="1825625"/>
            <a:ext cx="11758863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 krevní plazmě se v různých koncentracích vyskytuje celá řada proteinů s rozličnou funkcí, většina z nich je syntetizována v </a:t>
            </a:r>
          </a:p>
          <a:p>
            <a:endParaRPr lang="cs-CZ" dirty="0"/>
          </a:p>
          <a:p>
            <a:r>
              <a:rPr lang="cs-CZ" dirty="0"/>
              <a:t>Specifickou skupinu proteinů tvoří tzv. </a:t>
            </a:r>
            <a:r>
              <a:rPr lang="cs-CZ" b="1" dirty="0"/>
              <a:t>reaktanty akutní fáze zánětu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což jsou proteiny měnící svoji koncentraci v odpovědi na akutní zánět nebo u nekróz tkáně. Podle toho jestli jejich koncentrace klesají či stoupají, rozlišujeme tzv. </a:t>
            </a:r>
            <a:r>
              <a:rPr lang="cs-CZ" b="1" dirty="0"/>
              <a:t>negativní</a:t>
            </a:r>
            <a:r>
              <a:rPr lang="cs-CZ" dirty="0"/>
              <a:t> respektive </a:t>
            </a:r>
            <a:r>
              <a:rPr lang="cs-CZ" b="1" dirty="0"/>
              <a:t>pozitivní </a:t>
            </a:r>
            <a:r>
              <a:rPr lang="cs-CZ" dirty="0"/>
              <a:t>reaktanty akutní fáze. </a:t>
            </a:r>
          </a:p>
          <a:p>
            <a:pPr lvl="0"/>
            <a:r>
              <a:rPr lang="cs-CZ" dirty="0">
                <a:solidFill>
                  <a:srgbClr val="0070C0"/>
                </a:solidFill>
              </a:rPr>
              <a:t>K negativním reaktantům se řadí a…………….., p…………………….. , t…………….. </a:t>
            </a:r>
          </a:p>
          <a:p>
            <a:pPr lvl="0"/>
            <a:r>
              <a:rPr lang="cs-CZ" dirty="0">
                <a:solidFill>
                  <a:srgbClr val="0070C0"/>
                </a:solidFill>
              </a:rPr>
              <a:t>k pozitivním reaktantům C………………………., α1………………………, f………………………., h……………………… a c……………………………….. </a:t>
            </a:r>
          </a:p>
          <a:p>
            <a:r>
              <a:rPr lang="cs-CZ" dirty="0"/>
              <a:t>Další významnou skupinou proteinů jsou </a:t>
            </a:r>
            <a:r>
              <a:rPr lang="cs-CZ" b="1" dirty="0"/>
              <a:t>imunoglobuliny</a:t>
            </a:r>
            <a:r>
              <a:rPr lang="cs-CZ" dirty="0"/>
              <a:t> (</a:t>
            </a:r>
            <a:r>
              <a:rPr lang="cs-CZ" dirty="0" err="1"/>
              <a:t>Ig</a:t>
            </a:r>
            <a:r>
              <a:rPr lang="cs-CZ" dirty="0"/>
              <a:t>) – protilátky, které jsou produkovány B-lymfocyty a přímo se účastní imunitní odpovědi (humorální imunita). Imunoglobuliny lze rozdělit do pěti tříd: </a:t>
            </a:r>
            <a:r>
              <a:rPr lang="cs-CZ" dirty="0" err="1"/>
              <a:t>IgG</a:t>
            </a:r>
            <a:r>
              <a:rPr lang="cs-CZ" dirty="0"/>
              <a:t>, </a:t>
            </a:r>
            <a:r>
              <a:rPr lang="cs-CZ" dirty="0" err="1"/>
              <a:t>IgA</a:t>
            </a:r>
            <a:r>
              <a:rPr lang="cs-CZ" dirty="0"/>
              <a:t>, </a:t>
            </a:r>
            <a:r>
              <a:rPr lang="cs-CZ" dirty="0" err="1"/>
              <a:t>IgM</a:t>
            </a:r>
            <a:r>
              <a:rPr lang="cs-CZ" dirty="0"/>
              <a:t>, </a:t>
            </a:r>
            <a:r>
              <a:rPr lang="cs-CZ" dirty="0" err="1"/>
              <a:t>IgD</a:t>
            </a:r>
            <a:r>
              <a:rPr lang="cs-CZ" dirty="0"/>
              <a:t> a </a:t>
            </a:r>
            <a:r>
              <a:rPr lang="cs-CZ" dirty="0" err="1"/>
              <a:t>IgE</a:t>
            </a:r>
            <a:r>
              <a:rPr lang="cs-CZ" dirty="0"/>
              <a:t>. Přehled klinicky významných plazmatických proteinů a příčiny změn jejich koncentrací ukazuje tabulka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115062" y="6176963"/>
            <a:ext cx="6495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https://youtu.be/x-UpE_2KVtg?si=OntXESivmiGONIPI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72" y="2149643"/>
            <a:ext cx="1042147" cy="7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357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27356"/>
              </p:ext>
            </p:extLst>
          </p:nvPr>
        </p:nvGraphicFramePr>
        <p:xfrm>
          <a:off x="838200" y="365126"/>
          <a:ext cx="6639816" cy="10334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355">
                  <a:extLst>
                    <a:ext uri="{9D8B030D-6E8A-4147-A177-3AD203B41FA5}">
                      <a16:colId xmlns:a16="http://schemas.microsoft.com/office/drawing/2014/main" val="3048675652"/>
                    </a:ext>
                  </a:extLst>
                </a:gridCol>
                <a:gridCol w="1858361">
                  <a:extLst>
                    <a:ext uri="{9D8B030D-6E8A-4147-A177-3AD203B41FA5}">
                      <a16:colId xmlns:a16="http://schemas.microsoft.com/office/drawing/2014/main" val="1247342182"/>
                    </a:ext>
                  </a:extLst>
                </a:gridCol>
                <a:gridCol w="1162569">
                  <a:extLst>
                    <a:ext uri="{9D8B030D-6E8A-4147-A177-3AD203B41FA5}">
                      <a16:colId xmlns:a16="http://schemas.microsoft.com/office/drawing/2014/main" val="2705971286"/>
                    </a:ext>
                  </a:extLst>
                </a:gridCol>
                <a:gridCol w="2693531">
                  <a:extLst>
                    <a:ext uri="{9D8B030D-6E8A-4147-A177-3AD203B41FA5}">
                      <a16:colId xmlns:a16="http://schemas.microsoft.com/office/drawing/2014/main" val="836298862"/>
                    </a:ext>
                  </a:extLst>
                </a:gridCol>
              </a:tblGrid>
              <a:tr h="140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Protein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Funkce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Snížené hodnoty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Zvýšené hodnoty</a:t>
                      </a:r>
                      <a:endParaRPr lang="cs-CZ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extLst>
                  <a:ext uri="{0D108BD9-81ED-4DB2-BD59-A6C34878D82A}">
                    <a16:rowId xmlns:a16="http://schemas.microsoft.com/office/drawing/2014/main" val="3340960417"/>
                  </a:ext>
                </a:extLst>
              </a:tr>
              <a:tr h="544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Prealbumin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transport hormonů štítné žlázy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malnutrice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fáze zánětu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jaterní poruchy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ztráty bílkovin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chronické infekce močových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cest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301744156"/>
                  </a:ext>
                </a:extLst>
              </a:tr>
              <a:tr h="645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Albumin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nejvýznamnější transportní protein, udržení onkotického tlaku, proteinová rezerva organismu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akutní fáze zánětu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léze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nekrózy tkání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ztráty bílkovin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malnutrice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dehydratace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průjmy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3131939295"/>
                  </a:ext>
                </a:extLst>
              </a:tr>
              <a:tr h="1150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α1-antitrypsin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(α1-inhibitor proteas)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inhibitor serinových proteas (např. elastasa)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plicní choroby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těžké jaterní poškození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nefrotický syndrom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malnutrice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kachexie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vrozená deficience - onemocnění plic (emfyzém) a jater (cirhóza)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nekrózy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hematologické abnormality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pobyt ve znečištěném ovzduší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gravidita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335203166"/>
                  </a:ext>
                </a:extLst>
              </a:tr>
              <a:tr h="746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α1-kyselý glykoprotein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(orosomukoid)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inaktivace progesteronu, ovlivňuje farmakokinetiku bazických farmak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poškození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akutní renální poškození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malnutrice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kachexie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perorální antikoncepce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kolagenózy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stresový syndrom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3570275444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Haptoglobin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vychytává volný hemoglobin a transportuje ho do retikuloendoteliálního systému k odbourání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jaterní onemocnění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hemolytické anémie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infarkt myokardu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2956048086"/>
                  </a:ext>
                </a:extLst>
              </a:tr>
              <a:tr h="544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Ceruloplasmin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vazba a přenos mědi (váže až 90 % mědi v séru), oxidasová aktivita (polyaminové a polyfenolové substráty)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Wilsonova choroba podvýživa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hepatitida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syndrom ztráty bílkovin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gravidita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hormonální antikoncepce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211822247"/>
                  </a:ext>
                </a:extLst>
              </a:tr>
              <a:tr h="645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Transferin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transport a vychytávání volného železa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nemoci ledvin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akutní a chronické záněty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pokročilé jaterní poruchy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anémie - nedostatek železa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infekční hepatitida (časná fáze)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gravidita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209125863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Fibrinogen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součást koagulační kaskády, prekurzor fibrinu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disseminované nitrožilní srážení krve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zánět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494656866"/>
                  </a:ext>
                </a:extLst>
              </a:tr>
              <a:tr h="342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C-reaktivní protein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aktivace komplementu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není známa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zánět (bakteriální)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maligní tumory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nekrózy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162691015"/>
                  </a:ext>
                </a:extLst>
              </a:tr>
              <a:tr h="140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IgG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pozdní protilátky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chronický zánět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48820414"/>
                  </a:ext>
                </a:extLst>
              </a:tr>
              <a:tr h="241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IgA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protilátky slizniční imunity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záněty sliznic a jater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1556435638"/>
                  </a:ext>
                </a:extLst>
              </a:tr>
              <a:tr h="241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IgM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časné protilátky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akutní zánět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9" marR="27299" marT="13650" marB="13650"/>
                </a:tc>
                <a:extLst>
                  <a:ext uri="{0D108BD9-81ED-4DB2-BD59-A6C34878D82A}">
                    <a16:rowId xmlns:a16="http://schemas.microsoft.com/office/drawing/2014/main" val="323143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57955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316" y="365125"/>
            <a:ext cx="12034684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98. Co zvyšuje/snižuje            v plazmě?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odbourávání buněk …………………..………….</a:t>
            </a:r>
          </a:p>
          <a:p>
            <a:pPr lvl="0"/>
            <a:r>
              <a:rPr lang="cs-CZ" dirty="0"/>
              <a:t>snížená syntéza nebo zvýšené ztráty močí……………………. </a:t>
            </a:r>
          </a:p>
          <a:p>
            <a:pPr lvl="0"/>
            <a:endParaRPr lang="cs-CZ" dirty="0"/>
          </a:p>
          <a:p>
            <a:pPr marL="0" lvl="0" indent="0">
              <a:buNone/>
            </a:pPr>
            <a:r>
              <a:rPr lang="cs-CZ" dirty="0"/>
              <a:t>Proto někdy z diagnostického hlediska stačí průkaz přítomnosti              ve vzorku, jindy je nutné stanovit koncentraci               k čemuž v klinické biochemii slouží celá řada technik od nespecifických testů až po speciální specifické metody.</a:t>
            </a:r>
          </a:p>
        </p:txBody>
      </p:sp>
      <p:pic>
        <p:nvPicPr>
          <p:cNvPr id="5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22" y="689225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01" y="3737789"/>
            <a:ext cx="767846" cy="5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963" y="3210910"/>
            <a:ext cx="767846" cy="5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68070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316" y="365125"/>
            <a:ext cx="12034684" cy="1325563"/>
          </a:xfrm>
        </p:spPr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98. Co zvyšuje/snižuje            v plazmě?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487" y="1868874"/>
            <a:ext cx="10515600" cy="4351338"/>
          </a:xfrm>
        </p:spPr>
        <p:txBody>
          <a:bodyPr/>
          <a:lstStyle/>
          <a:p>
            <a:pPr lvl="0"/>
            <a:r>
              <a:rPr lang="cs-CZ" dirty="0"/>
              <a:t>odbourávání buněk                                           </a:t>
            </a:r>
            <a:r>
              <a:rPr lang="cs-CZ" dirty="0">
                <a:solidFill>
                  <a:srgbClr val="0070C0"/>
                </a:solidFill>
              </a:rPr>
              <a:t>proteiny zvyšuje</a:t>
            </a:r>
          </a:p>
          <a:p>
            <a:pPr lvl="0"/>
            <a:r>
              <a:rPr lang="cs-CZ" dirty="0"/>
              <a:t>snížená syntéza nebo zvýšené ztráty močí </a:t>
            </a:r>
            <a:r>
              <a:rPr lang="cs-CZ" dirty="0">
                <a:solidFill>
                  <a:srgbClr val="0070C0"/>
                </a:solidFill>
              </a:rPr>
              <a:t>proteiny snižuje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Proto někdy pro dg. stačí průkaz přítomnosti              ve vzorku, jindy je nutné stanovit koncentraci</a:t>
            </a:r>
          </a:p>
        </p:txBody>
      </p:sp>
      <p:pic>
        <p:nvPicPr>
          <p:cNvPr id="5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56" y="671595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62" y="163917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74" y="163917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49" y="1639174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0433" y="2514600"/>
            <a:ext cx="355167" cy="2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42" y="312211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30" y="3834737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7929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53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K čemu slouží ELFO?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644" y="1325563"/>
            <a:ext cx="8210143" cy="56783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Fyziologická koncentrace celkových plazmatických                       je </a:t>
            </a:r>
            <a:r>
              <a:rPr lang="cs-CZ" b="1" dirty="0"/>
              <a:t>65-85 </a:t>
            </a:r>
            <a:r>
              <a:rPr lang="cs-CZ" dirty="0"/>
              <a:t>g/l, </a:t>
            </a:r>
          </a:p>
          <a:p>
            <a:pPr lvl="1"/>
            <a:r>
              <a:rPr lang="cs-CZ" dirty="0"/>
              <a:t>↑: dehydratace, intenzivní cvičení, infekce, nádory</a:t>
            </a:r>
          </a:p>
          <a:p>
            <a:pPr lvl="1"/>
            <a:r>
              <a:rPr lang="cs-CZ" dirty="0"/>
              <a:t>↓ GIT nádory, onemocnění jater, podvýživa</a:t>
            </a:r>
          </a:p>
          <a:p>
            <a:r>
              <a:rPr lang="cs-CZ" dirty="0"/>
              <a:t>Jednou ze základních technik diagnostiky proteinů je elektroforéza, při které se                  dělí na </a:t>
            </a:r>
            <a:r>
              <a:rPr lang="cs-CZ" b="1" dirty="0"/>
              <a:t>5 </a:t>
            </a:r>
            <a:r>
              <a:rPr lang="cs-CZ" dirty="0"/>
              <a:t>frakcí (zón) podle pohyblivosti v elektrickém poli na:</a:t>
            </a:r>
          </a:p>
          <a:p>
            <a:r>
              <a:rPr lang="cs-CZ" dirty="0"/>
              <a:t>1) </a:t>
            </a:r>
            <a:r>
              <a:rPr lang="cs-CZ" b="1" dirty="0"/>
              <a:t>albumin</a:t>
            </a:r>
            <a:r>
              <a:rPr lang="cs-CZ" dirty="0"/>
              <a:t> – relativní zastoupení: 52–68 %</a:t>
            </a:r>
          </a:p>
          <a:p>
            <a:r>
              <a:rPr lang="cs-CZ" dirty="0"/>
              <a:t>2) </a:t>
            </a:r>
            <a:r>
              <a:rPr lang="el-GR" b="1" dirty="0"/>
              <a:t>α</a:t>
            </a:r>
            <a:r>
              <a:rPr lang="cs-CZ" b="1" dirty="0"/>
              <a:t>1 – globuliny </a:t>
            </a:r>
            <a:r>
              <a:rPr lang="cs-CZ" dirty="0"/>
              <a:t>– relativní zastoupení: 2,4–4,4 %</a:t>
            </a:r>
          </a:p>
          <a:p>
            <a:r>
              <a:rPr lang="cs-CZ" dirty="0"/>
              <a:t>3) </a:t>
            </a:r>
            <a:r>
              <a:rPr lang="el-GR" b="1" dirty="0"/>
              <a:t>α</a:t>
            </a:r>
            <a:r>
              <a:rPr lang="cs-CZ" b="1" dirty="0"/>
              <a:t>2 – globuliny </a:t>
            </a:r>
            <a:r>
              <a:rPr lang="cs-CZ" dirty="0"/>
              <a:t>– relativní zastoupení: 6,1–10,1 %</a:t>
            </a:r>
          </a:p>
          <a:p>
            <a:r>
              <a:rPr lang="cs-CZ" dirty="0"/>
              <a:t>4) </a:t>
            </a:r>
            <a:r>
              <a:rPr lang="el-GR" b="1" dirty="0"/>
              <a:t>β</a:t>
            </a:r>
            <a:r>
              <a:rPr lang="cs-CZ" b="1" dirty="0"/>
              <a:t> - globuliny </a:t>
            </a:r>
            <a:r>
              <a:rPr lang="cs-CZ" dirty="0"/>
              <a:t>– relativní zastoupení: 8,0–14,5 %</a:t>
            </a:r>
          </a:p>
          <a:p>
            <a:r>
              <a:rPr lang="cs-CZ" dirty="0"/>
              <a:t>5) </a:t>
            </a:r>
            <a:r>
              <a:rPr lang="el-GR" b="1" dirty="0"/>
              <a:t>γ</a:t>
            </a:r>
            <a:r>
              <a:rPr lang="cs-CZ" b="1" dirty="0"/>
              <a:t>- globuliny </a:t>
            </a:r>
            <a:r>
              <a:rPr lang="cs-CZ" dirty="0"/>
              <a:t>– relativní zastoupení: 10,0–21,0 %.</a:t>
            </a:r>
          </a:p>
          <a:p>
            <a:r>
              <a:rPr lang="cs-CZ" dirty="0"/>
              <a:t>Určitá změna elektroforetických frakcí souvisí s daným patologickým stavem např. </a:t>
            </a:r>
          </a:p>
          <a:p>
            <a:pPr lvl="1"/>
            <a:r>
              <a:rPr lang="cs-CZ" dirty="0"/>
              <a:t>↓ frakce albuminu: nefrotický </a:t>
            </a:r>
            <a:r>
              <a:rPr lang="cs-CZ" dirty="0" err="1"/>
              <a:t>sy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↑ g- globuliny: infekce, záněty </a:t>
            </a:r>
          </a:p>
          <a:p>
            <a:r>
              <a:rPr lang="cs-CZ" dirty="0"/>
              <a:t>Fyziologické koncentrace nejvýznamnějších proteinů v plazmě, metody jejich stanovení a příslušnost k elektroforetické frakci jsou v tabulce.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54" y="839180"/>
            <a:ext cx="3360946" cy="23709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58" y="2727887"/>
            <a:ext cx="2352675" cy="19431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749" y="3774333"/>
            <a:ext cx="3452251" cy="2932686"/>
          </a:xfrm>
          <a:prstGeom prst="rect">
            <a:avLst/>
          </a:prstGeom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47" y="1053019"/>
            <a:ext cx="906026" cy="6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37" y="2394257"/>
            <a:ext cx="748508" cy="5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9145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53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0070C0"/>
                </a:solidFill>
              </a:rPr>
              <a:t>99.K čemu slouží ELFO?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644" y="1325563"/>
            <a:ext cx="8210143" cy="56783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Fyziologická koncentrace celkových plazmatických                       je </a:t>
            </a:r>
            <a:r>
              <a:rPr lang="cs-CZ" b="1" dirty="0">
                <a:solidFill>
                  <a:srgbClr val="0070C0"/>
                </a:solidFill>
              </a:rPr>
              <a:t>……..</a:t>
            </a:r>
            <a:r>
              <a:rPr lang="cs-CZ" b="1" dirty="0"/>
              <a:t> </a:t>
            </a:r>
            <a:r>
              <a:rPr lang="cs-CZ" dirty="0"/>
              <a:t>g/l, </a:t>
            </a:r>
          </a:p>
          <a:p>
            <a:pPr lvl="1"/>
            <a:r>
              <a:rPr lang="cs-CZ" dirty="0"/>
              <a:t>↑: dehydratace, intenzivní cvičení, infekce, nádory</a:t>
            </a:r>
          </a:p>
          <a:p>
            <a:pPr lvl="1"/>
            <a:r>
              <a:rPr lang="cs-CZ" dirty="0"/>
              <a:t>↓ GIT nádory, onemocnění jater, podvýživa</a:t>
            </a:r>
          </a:p>
          <a:p>
            <a:r>
              <a:rPr lang="cs-CZ" dirty="0"/>
              <a:t>Jednou ze základních technik diagnostiky proteinů je elektroforéza, při které se                  dělí na </a:t>
            </a:r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b="1" dirty="0"/>
              <a:t> </a:t>
            </a:r>
            <a:r>
              <a:rPr lang="cs-CZ" dirty="0"/>
              <a:t>frakcí (zón) podle pohyblivosti v elektrickém poli na:</a:t>
            </a:r>
          </a:p>
          <a:p>
            <a:r>
              <a:rPr lang="cs-CZ" dirty="0"/>
              <a:t>1) </a:t>
            </a:r>
            <a:r>
              <a:rPr lang="cs-CZ" b="1" dirty="0">
                <a:solidFill>
                  <a:srgbClr val="0070C0"/>
                </a:solidFill>
              </a:rPr>
              <a:t>…….</a:t>
            </a:r>
            <a:r>
              <a:rPr lang="cs-CZ" dirty="0"/>
              <a:t> – relativní zastoupení: 52–68 %</a:t>
            </a:r>
          </a:p>
          <a:p>
            <a:r>
              <a:rPr lang="cs-CZ" dirty="0"/>
              <a:t>2)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2,4–4,4 %</a:t>
            </a:r>
          </a:p>
          <a:p>
            <a:r>
              <a:rPr lang="cs-CZ" dirty="0"/>
              <a:t>3)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6,1–10,1 %</a:t>
            </a:r>
          </a:p>
          <a:p>
            <a:r>
              <a:rPr lang="cs-CZ" dirty="0"/>
              <a:t>4)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8,0–14,5 %</a:t>
            </a:r>
          </a:p>
          <a:p>
            <a:r>
              <a:rPr lang="cs-CZ" dirty="0"/>
              <a:t>5) 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– relativní zastoupení: 10,0–21,0 %.</a:t>
            </a:r>
          </a:p>
          <a:p>
            <a:r>
              <a:rPr lang="cs-CZ" dirty="0"/>
              <a:t>Určitá změna elektroforetických frakcí souvisí s daným patologickým stavem např. </a:t>
            </a:r>
          </a:p>
          <a:p>
            <a:pPr lvl="1"/>
            <a:r>
              <a:rPr lang="cs-CZ" dirty="0"/>
              <a:t>↓ frakce albuminu: nefrotický </a:t>
            </a:r>
            <a:r>
              <a:rPr lang="cs-CZ" dirty="0" err="1"/>
              <a:t>sy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↑ g- globuliny: infekce, záněty </a:t>
            </a:r>
          </a:p>
          <a:p>
            <a:r>
              <a:rPr lang="cs-CZ" dirty="0"/>
              <a:t>Fyziologické koncentrace nejvýznamnějších proteinů v plazmě, metody jejich stanovení a příslušnost k elektroforetické frakci jsou v tabulce.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54" y="839180"/>
            <a:ext cx="3360946" cy="23709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58" y="2727887"/>
            <a:ext cx="2352675" cy="19431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749" y="3774333"/>
            <a:ext cx="3452251" cy="2932686"/>
          </a:xfrm>
          <a:prstGeom prst="rect">
            <a:avLst/>
          </a:prstGeom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47" y="1053019"/>
            <a:ext cx="906026" cy="6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37" y="2394257"/>
            <a:ext cx="748508" cy="5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9071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100. Spojte frakce ELFO s % zastoupením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Frakce ELFO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albumin</a:t>
            </a:r>
            <a:r>
              <a:rPr lang="cs-CZ" dirty="0"/>
              <a:t> </a:t>
            </a:r>
          </a:p>
          <a:p>
            <a:r>
              <a:rPr lang="el-GR" b="1" dirty="0"/>
              <a:t>α</a:t>
            </a:r>
            <a:r>
              <a:rPr lang="cs-CZ" b="1" dirty="0"/>
              <a:t>1 – globuliny </a:t>
            </a:r>
          </a:p>
          <a:p>
            <a:r>
              <a:rPr lang="el-GR" b="1" dirty="0"/>
              <a:t>α</a:t>
            </a:r>
            <a:r>
              <a:rPr lang="cs-CZ" b="1" dirty="0"/>
              <a:t>2 – globuliny</a:t>
            </a:r>
            <a:endParaRPr lang="cs-CZ" dirty="0"/>
          </a:p>
          <a:p>
            <a:r>
              <a:rPr lang="el-GR" b="1" dirty="0"/>
              <a:t>β</a:t>
            </a:r>
            <a:r>
              <a:rPr lang="cs-CZ" b="1" dirty="0"/>
              <a:t> - globuliny</a:t>
            </a:r>
            <a:endParaRPr lang="cs-CZ" dirty="0"/>
          </a:p>
          <a:p>
            <a:r>
              <a:rPr lang="el-GR" b="1" dirty="0"/>
              <a:t>γ</a:t>
            </a:r>
            <a:r>
              <a:rPr lang="cs-CZ" b="1" dirty="0"/>
              <a:t>- globuliny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Hodnoty v %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8,0–14,5</a:t>
            </a:r>
          </a:p>
          <a:p>
            <a:r>
              <a:rPr lang="cs-CZ" dirty="0"/>
              <a:t>6,1–10,1</a:t>
            </a:r>
          </a:p>
          <a:p>
            <a:r>
              <a:rPr lang="cs-CZ" dirty="0"/>
              <a:t>10,0–21,0</a:t>
            </a:r>
          </a:p>
          <a:p>
            <a:r>
              <a:rPr lang="cs-CZ" dirty="0"/>
              <a:t>52–68 </a:t>
            </a:r>
          </a:p>
          <a:p>
            <a:r>
              <a:rPr lang="cs-CZ" dirty="0"/>
              <a:t>2,4–4,4 </a:t>
            </a:r>
          </a:p>
        </p:txBody>
      </p:sp>
    </p:spTree>
    <p:extLst>
      <p:ext uri="{BB962C8B-B14F-4D97-AF65-F5344CB8AC3E}">
        <p14:creationId xmlns:p14="http://schemas.microsoft.com/office/powerpoint/2010/main" val="318882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75" y="365125"/>
            <a:ext cx="12035481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9. Jaké barvy zkumavek a jaká </a:t>
            </a:r>
            <a:r>
              <a:rPr lang="cs-CZ" sz="4000" dirty="0" err="1">
                <a:solidFill>
                  <a:srgbClr val="0070C0"/>
                </a:solidFill>
              </a:rPr>
              <a:t>antikoagulans</a:t>
            </a:r>
            <a:r>
              <a:rPr lang="cs-CZ" sz="4000" dirty="0">
                <a:solidFill>
                  <a:srgbClr val="0070C0"/>
                </a:solidFill>
              </a:rPr>
              <a:t> se používají pro stanovení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Vyberte si jeden odběrový systém</a:t>
            </a:r>
          </a:p>
          <a:p>
            <a:r>
              <a:rPr lang="cs-CZ" dirty="0"/>
              <a:t>Prvků (plazma)……………...…………………………………………………………………..</a:t>
            </a:r>
          </a:p>
          <a:p>
            <a:r>
              <a:rPr lang="cs-CZ" dirty="0"/>
              <a:t>SE………………………………..……………………………………………………………………..</a:t>
            </a:r>
          </a:p>
          <a:p>
            <a:r>
              <a:rPr lang="cs-CZ" dirty="0"/>
              <a:t>Glykémie…………………………….……………………………………………………………...</a:t>
            </a:r>
          </a:p>
          <a:p>
            <a:r>
              <a:rPr lang="cs-CZ" dirty="0"/>
              <a:t>Glykovaný </a:t>
            </a:r>
            <a:r>
              <a:rPr lang="cs-CZ" dirty="0" err="1"/>
              <a:t>Hb</a:t>
            </a:r>
            <a:r>
              <a:rPr lang="cs-CZ" dirty="0"/>
              <a:t>………………………………………………………………………………….…..</a:t>
            </a:r>
          </a:p>
          <a:p>
            <a:r>
              <a:rPr lang="cs-CZ" dirty="0"/>
              <a:t>Krevní skupina……………………………………………………………………………….……</a:t>
            </a:r>
          </a:p>
          <a:p>
            <a:r>
              <a:rPr lang="cs-CZ" dirty="0"/>
              <a:t>Koagulační faktory………………………………………………………………………………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342231961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100. Spojte frakce ELFO s % zastoupením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Frakce ELFO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albumin</a:t>
            </a:r>
            <a:r>
              <a:rPr lang="cs-CZ" dirty="0"/>
              <a:t> </a:t>
            </a:r>
          </a:p>
          <a:p>
            <a:r>
              <a:rPr lang="el-GR" b="1" dirty="0"/>
              <a:t>α</a:t>
            </a:r>
            <a:r>
              <a:rPr lang="cs-CZ" b="1" dirty="0"/>
              <a:t>1 – globuliny </a:t>
            </a:r>
          </a:p>
          <a:p>
            <a:r>
              <a:rPr lang="el-GR" b="1" dirty="0"/>
              <a:t>α</a:t>
            </a:r>
            <a:r>
              <a:rPr lang="cs-CZ" b="1" dirty="0"/>
              <a:t>2 – globuliny</a:t>
            </a:r>
            <a:endParaRPr lang="cs-CZ" dirty="0"/>
          </a:p>
          <a:p>
            <a:r>
              <a:rPr lang="el-GR" b="1" dirty="0"/>
              <a:t>β</a:t>
            </a:r>
            <a:r>
              <a:rPr lang="cs-CZ" b="1" dirty="0"/>
              <a:t> - globuliny</a:t>
            </a:r>
            <a:endParaRPr lang="cs-CZ" dirty="0"/>
          </a:p>
          <a:p>
            <a:r>
              <a:rPr lang="el-GR" b="1" dirty="0"/>
              <a:t>γ</a:t>
            </a:r>
            <a:r>
              <a:rPr lang="cs-CZ" b="1" dirty="0"/>
              <a:t>- globuliny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Hodnoty v %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8,0–14,5</a:t>
            </a:r>
          </a:p>
          <a:p>
            <a:r>
              <a:rPr lang="cs-CZ" dirty="0"/>
              <a:t>6,1–10,1</a:t>
            </a:r>
          </a:p>
          <a:p>
            <a:r>
              <a:rPr lang="cs-CZ" dirty="0"/>
              <a:t>10,0–21,0</a:t>
            </a:r>
          </a:p>
          <a:p>
            <a:r>
              <a:rPr lang="cs-CZ" dirty="0"/>
              <a:t>52–68 </a:t>
            </a:r>
          </a:p>
          <a:p>
            <a:r>
              <a:rPr lang="cs-CZ" dirty="0"/>
              <a:t>2,4–4,4 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619632" y="2718486"/>
            <a:ext cx="3669957" cy="1513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198340" y="3319462"/>
            <a:ext cx="3140676" cy="1326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3249827" y="3243649"/>
            <a:ext cx="2977978" cy="57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933699" y="2726960"/>
            <a:ext cx="3324998" cy="1595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2903837" y="3727235"/>
            <a:ext cx="3354860" cy="1124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84955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721134"/>
          <a:ext cx="4423611" cy="3278265"/>
        </p:xfrm>
        <a:graphic>
          <a:graphicData uri="http://schemas.openxmlformats.org/drawingml/2006/table">
            <a:tbl>
              <a:tblPr/>
              <a:tblGrid>
                <a:gridCol w="1474537">
                  <a:extLst>
                    <a:ext uri="{9D8B030D-6E8A-4147-A177-3AD203B41FA5}">
                      <a16:colId xmlns:a16="http://schemas.microsoft.com/office/drawing/2014/main" val="3125243402"/>
                    </a:ext>
                  </a:extLst>
                </a:gridCol>
                <a:gridCol w="1474537">
                  <a:extLst>
                    <a:ext uri="{9D8B030D-6E8A-4147-A177-3AD203B41FA5}">
                      <a16:colId xmlns:a16="http://schemas.microsoft.com/office/drawing/2014/main" val="170055657"/>
                    </a:ext>
                  </a:extLst>
                </a:gridCol>
                <a:gridCol w="1474537">
                  <a:extLst>
                    <a:ext uri="{9D8B030D-6E8A-4147-A177-3AD203B41FA5}">
                      <a16:colId xmlns:a16="http://schemas.microsoft.com/office/drawing/2014/main" val="3773635596"/>
                    </a:ext>
                  </a:extLst>
                </a:gridCol>
              </a:tblGrid>
              <a:tr h="399621">
                <a:tc gridSpan="3">
                  <a:txBody>
                    <a:bodyPr/>
                    <a:lstStyle/>
                    <a:p>
                      <a:r>
                        <a:rPr lang="cs-CZ"/>
                        <a:t>Rerenční hodnoty jednotlivých elektroforetických frakcí</a:t>
                      </a: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445118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Název frakce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Hodnoty v relativních %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Hodnoty v g/l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445921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Albumin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55–69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35–44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62096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α</a:t>
                      </a:r>
                      <a:r>
                        <a:rPr lang="el-GR" baseline="-25000">
                          <a:effectLst/>
                        </a:rPr>
                        <a:t>1</a:t>
                      </a:r>
                      <a:endParaRPr lang="el-G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1,5–4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1–3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495055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α</a:t>
                      </a:r>
                      <a:r>
                        <a:rPr lang="el-GR" baseline="-25000">
                          <a:effectLst/>
                        </a:rPr>
                        <a:t>2</a:t>
                      </a:r>
                      <a:endParaRPr lang="el-G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8–13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5–8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28648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β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7–15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4–10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339646"/>
                  </a:ext>
                </a:extLst>
              </a:tr>
              <a:tr h="399621">
                <a:tc>
                  <a:txBody>
                    <a:bodyPr/>
                    <a:lstStyle/>
                    <a:p>
                      <a:r>
                        <a:rPr lang="el-GR">
                          <a:effectLst/>
                        </a:rPr>
                        <a:t>γ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9–18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effectLst/>
                        </a:rPr>
                        <a:t>5–12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392185"/>
                  </a:ext>
                </a:extLst>
              </a:tr>
            </a:tbl>
          </a:graphicData>
        </a:graphic>
      </p:graphicFrame>
      <p:pic>
        <p:nvPicPr>
          <p:cNvPr id="1026" name="Picture 2" descr="https://www.wikiskripta.eu/sites/www.wikiskripta.eu/images/3/3c/Elektrofor%C3%A9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12" y="1690688"/>
            <a:ext cx="6010275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663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68048"/>
              </p:ext>
            </p:extLst>
          </p:nvPr>
        </p:nvGraphicFramePr>
        <p:xfrm>
          <a:off x="1692613" y="0"/>
          <a:ext cx="8877063" cy="7259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4441">
                  <a:extLst>
                    <a:ext uri="{9D8B030D-6E8A-4147-A177-3AD203B41FA5}">
                      <a16:colId xmlns:a16="http://schemas.microsoft.com/office/drawing/2014/main" val="1246129427"/>
                    </a:ext>
                  </a:extLst>
                </a:gridCol>
                <a:gridCol w="1967566">
                  <a:extLst>
                    <a:ext uri="{9D8B030D-6E8A-4147-A177-3AD203B41FA5}">
                      <a16:colId xmlns:a16="http://schemas.microsoft.com/office/drawing/2014/main" val="3927306478"/>
                    </a:ext>
                  </a:extLst>
                </a:gridCol>
                <a:gridCol w="1346537">
                  <a:extLst>
                    <a:ext uri="{9D8B030D-6E8A-4147-A177-3AD203B41FA5}">
                      <a16:colId xmlns:a16="http://schemas.microsoft.com/office/drawing/2014/main" val="153901720"/>
                    </a:ext>
                  </a:extLst>
                </a:gridCol>
                <a:gridCol w="4118519">
                  <a:extLst>
                    <a:ext uri="{9D8B030D-6E8A-4147-A177-3AD203B41FA5}">
                      <a16:colId xmlns:a16="http://schemas.microsoft.com/office/drawing/2014/main" val="4032870292"/>
                    </a:ext>
                  </a:extLst>
                </a:gridCol>
              </a:tblGrid>
              <a:tr h="7512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Protein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Fyziologické rozmezí v plazmě [g/l]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Metoda stanovení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Elektroforetická frakce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374434533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prealbumin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0,2–0,4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nefelometrie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</a:rPr>
                        <a:t>prealbumin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/>
                </a:tc>
                <a:extLst>
                  <a:ext uri="{0D108BD9-81ED-4DB2-BD59-A6C34878D82A}">
                    <a16:rowId xmlns:a16="http://schemas.microsoft.com/office/drawing/2014/main" val="398773995"/>
                  </a:ext>
                </a:extLst>
              </a:tr>
              <a:tr h="777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albumin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sérum 35–53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moč &lt; 10mg/l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likvor</a:t>
                      </a:r>
                      <a:r>
                        <a:rPr lang="cs-CZ" sz="1400" dirty="0">
                          <a:effectLst/>
                        </a:rPr>
                        <a:t> 120-300mg/l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fotometrie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albumin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/>
                </a:tc>
                <a:extLst>
                  <a:ext uri="{0D108BD9-81ED-4DB2-BD59-A6C34878D82A}">
                    <a16:rowId xmlns:a16="http://schemas.microsoft.com/office/drawing/2014/main" val="2601628092"/>
                  </a:ext>
                </a:extLst>
              </a:tr>
              <a:tr h="7677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a1-antitrypsin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(a1-inhibitor proteas)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0,9–2,0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nefelometrie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a1 -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1313916318"/>
                  </a:ext>
                </a:extLst>
              </a:tr>
              <a:tr h="985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a1-kyselý glykoprotein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(orosomukoid)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0,5–1,2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nefelometrie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72809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haptoglobin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0,3–2,0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nefelometrie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a2 -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3948134220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ceruloplasmin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0,2–0,6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nefelometrie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323167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transferin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2,0–3,6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imunoturbidimetrie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b 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3709723802"/>
                  </a:ext>
                </a:extLst>
              </a:tr>
              <a:tr h="31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fibrinogen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2–4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koagulačně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46686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C-reaktivní protein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&lt; 7 mg/l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turbidimetrie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g- globuliny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extLst>
                  <a:ext uri="{0D108BD9-81ED-4DB2-BD59-A6C34878D82A}">
                    <a16:rowId xmlns:a16="http://schemas.microsoft.com/office/drawing/2014/main" val="1301502116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IgG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7,0–16,0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imunoturbidimetrie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646677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IgA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0,7–4,0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imunoturbidimetrie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430960"/>
                  </a:ext>
                </a:extLst>
              </a:tr>
              <a:tr h="541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IgM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0,4–2,3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imunoturbidimetrie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58" marR="56358" marT="28179" marB="28179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3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54827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ELFO princip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Elektroforéza (ELFO) je založena na </a:t>
            </a:r>
            <a:r>
              <a:rPr lang="cs-CZ" b="1" dirty="0"/>
              <a:t>pohybu nabitých částic v elektrickém poli. Proteiny se pohybují směrem k anodě</a:t>
            </a:r>
            <a:r>
              <a:rPr lang="cs-CZ" dirty="0"/>
              <a:t>.</a:t>
            </a:r>
          </a:p>
          <a:p>
            <a:r>
              <a:rPr lang="cs-CZ" dirty="0"/>
              <a:t>Stanovované látky musí mít charakter </a:t>
            </a:r>
            <a:r>
              <a:rPr lang="cs-CZ" b="1" dirty="0"/>
              <a:t>iontů</a:t>
            </a:r>
            <a:r>
              <a:rPr lang="cs-CZ" dirty="0"/>
              <a:t> nebo amfolytů. Bílkoviny patří mezi amfolyty, které mohou nabývat kladného i záporného náboje v závislosti na </a:t>
            </a:r>
            <a:r>
              <a:rPr lang="cs-CZ" dirty="0">
                <a:hlinkClick r:id="rId2" tooltip="PH"/>
              </a:rPr>
              <a:t>pH</a:t>
            </a:r>
            <a:r>
              <a:rPr lang="cs-CZ" dirty="0"/>
              <a:t> pufru, při kterém elektroforéza probíhá. </a:t>
            </a:r>
          </a:p>
          <a:p>
            <a:r>
              <a:rPr lang="cs-CZ" b="1" dirty="0"/>
              <a:t>Je-li směs nabitých částic vystavena působení elektrického pole, začnou se molekuly látek pohybovat. </a:t>
            </a:r>
          </a:p>
          <a:p>
            <a:r>
              <a:rPr lang="cs-CZ" dirty="0"/>
              <a:t>Pohyblivost bílkovin je ovlivněna těmito faktory:</a:t>
            </a:r>
          </a:p>
          <a:p>
            <a:pPr lvl="1"/>
            <a:r>
              <a:rPr lang="cs-CZ" dirty="0"/>
              <a:t>charakterem dělené látky (velikost náboje, tvar a velikost molekul, relativní molekulová hmotnost);</a:t>
            </a:r>
          </a:p>
          <a:p>
            <a:pPr lvl="1"/>
            <a:r>
              <a:rPr lang="cs-CZ" dirty="0"/>
              <a:t>vlastnostmi prostředí, ve kterém dělení probíhá (hodnota pH, iontová síla, napětí, proud).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38199" y="5988734"/>
            <a:ext cx="9717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https://www.wikiskripta.eu/w/Elektrofor%C3%A9za_b%C3%ADlkovin_v_s%C3%A9ru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717" y="281649"/>
            <a:ext cx="1541468" cy="12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221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101. ELFO princip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Na jakém principu je založena Elektroforéza (ELFO) </a:t>
            </a:r>
          </a:p>
          <a:p>
            <a:r>
              <a:rPr lang="cs-CZ" b="1" dirty="0"/>
              <a:t>…………………………………………………………………………</a:t>
            </a:r>
          </a:p>
          <a:p>
            <a:r>
              <a:rPr lang="cs-CZ" dirty="0"/>
              <a:t>Jakým směrem se pohybují proteiny ?</a:t>
            </a:r>
          </a:p>
          <a:p>
            <a:r>
              <a:rPr lang="cs-CZ" b="1" dirty="0"/>
              <a:t>…………………………………………………………………………</a:t>
            </a:r>
          </a:p>
          <a:p>
            <a:r>
              <a:rPr lang="cs-CZ" dirty="0"/>
              <a:t>Jaký charakter musí mír stanovované látky? </a:t>
            </a:r>
          </a:p>
          <a:p>
            <a:r>
              <a:rPr lang="cs-CZ" b="1" dirty="0"/>
              <a:t>…………………………………………………………………………..</a:t>
            </a:r>
          </a:p>
          <a:p>
            <a:r>
              <a:rPr lang="cs-CZ" dirty="0"/>
              <a:t>Za jakých okolností se začnou nabité částice pohybovat? </a:t>
            </a:r>
          </a:p>
          <a:p>
            <a:r>
              <a:rPr lang="cs-CZ" b="1" dirty="0"/>
              <a:t>……………………………………………………………………………</a:t>
            </a:r>
          </a:p>
          <a:p>
            <a:r>
              <a:rPr lang="cs-CZ" dirty="0"/>
              <a:t>Čím je ovlivněna pohyblivost bílkovin </a:t>
            </a:r>
          </a:p>
          <a:p>
            <a:pPr lvl="1"/>
            <a:r>
              <a:rPr lang="cs-CZ" b="1" dirty="0"/>
              <a:t>…………………………………………………………………………………………………………………………………</a:t>
            </a:r>
          </a:p>
          <a:p>
            <a:pPr lvl="1"/>
            <a:r>
              <a:rPr lang="cs-CZ" b="1" dirty="0"/>
              <a:t>…………………………………………………………………………………………………………………………………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38199" y="5988734"/>
            <a:ext cx="9717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https://www.wikiskripta.eu/w/Elektrofor%C3%A9za_b%C3%ADlkovin_v_s%C3%A9ru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717" y="281649"/>
            <a:ext cx="1541468" cy="12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2995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ELFO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klinicko-biochemické praxi se nejčastěji setkáváme s elektroforézou </a:t>
            </a:r>
            <a:r>
              <a:rPr lang="cs-CZ" b="1" dirty="0"/>
              <a:t>na </a:t>
            </a:r>
            <a:r>
              <a:rPr lang="cs-CZ" b="1" dirty="0" err="1"/>
              <a:t>acetátcelulózových</a:t>
            </a:r>
            <a:r>
              <a:rPr lang="cs-CZ" b="1" dirty="0"/>
              <a:t> foliích nebo na </a:t>
            </a:r>
            <a:r>
              <a:rPr lang="cs-CZ" b="1" dirty="0" err="1"/>
              <a:t>agarózovém</a:t>
            </a:r>
            <a:r>
              <a:rPr lang="cs-CZ" b="1" dirty="0"/>
              <a:t> gelu</a:t>
            </a:r>
            <a:r>
              <a:rPr lang="cs-CZ" dirty="0"/>
              <a:t>. </a:t>
            </a:r>
          </a:p>
          <a:p>
            <a:r>
              <a:rPr lang="cs-CZ" dirty="0"/>
              <a:t>Molekuly se tedy dělí především podle svého náboje.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89200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ELFO provedení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Kapka séra je přidána na sklíčko s elektroforetickým </a:t>
            </a:r>
            <a:r>
              <a:rPr lang="cs-CZ" b="1" dirty="0" err="1"/>
              <a:t>agarózovým</a:t>
            </a:r>
            <a:r>
              <a:rPr lang="cs-CZ" b="1" dirty="0"/>
              <a:t> gelem</a:t>
            </a:r>
            <a:r>
              <a:rPr lang="cs-CZ" dirty="0"/>
              <a:t> </a:t>
            </a:r>
          </a:p>
          <a:p>
            <a:r>
              <a:rPr lang="cs-CZ" dirty="0"/>
              <a:t>rozprostřena po „startovní čáře“, kolmo na směr budoucího elektrického pole. </a:t>
            </a:r>
          </a:p>
          <a:p>
            <a:r>
              <a:rPr lang="cs-CZ" dirty="0"/>
              <a:t>poté je vystavena účinkům </a:t>
            </a:r>
            <a:r>
              <a:rPr lang="cs-CZ" b="1" dirty="0"/>
              <a:t>elektrického pole</a:t>
            </a:r>
            <a:r>
              <a:rPr lang="cs-CZ" dirty="0"/>
              <a:t> v elektroforetické vaně. </a:t>
            </a:r>
          </a:p>
          <a:p>
            <a:r>
              <a:rPr lang="cs-CZ" dirty="0"/>
              <a:t>vlivem elektrického pole začínají proteiny </a:t>
            </a:r>
            <a:r>
              <a:rPr lang="cs-CZ" b="1" dirty="0"/>
              <a:t>migrovat</a:t>
            </a:r>
            <a:r>
              <a:rPr lang="cs-CZ" dirty="0"/>
              <a:t> v </a:t>
            </a:r>
            <a:r>
              <a:rPr lang="cs-CZ" dirty="0" err="1"/>
              <a:t>agarózovém</a:t>
            </a:r>
            <a:r>
              <a:rPr lang="cs-CZ" dirty="0"/>
              <a:t> gelu. </a:t>
            </a:r>
            <a:r>
              <a:rPr lang="cs-CZ" dirty="0">
                <a:hlinkClick r:id="rId2"/>
              </a:rPr>
              <a:t>https://youtu.be/NL1usCc0n38?si=9iduTn8n6HIoH1m5</a:t>
            </a:r>
            <a:endParaRPr lang="cs-CZ" dirty="0"/>
          </a:p>
          <a:p>
            <a:r>
              <a:rPr lang="cs-CZ" dirty="0">
                <a:hlinkClick r:id="rId3"/>
              </a:rPr>
              <a:t>https://youtu.be/GUXKQBknYQo?si=ZgQnyJUa7VaJdCQA</a:t>
            </a:r>
            <a:r>
              <a:rPr lang="cs-CZ" dirty="0"/>
              <a:t> (názorné)</a:t>
            </a:r>
          </a:p>
          <a:p>
            <a:r>
              <a:rPr lang="cs-CZ" dirty="0">
                <a:hlinkClick r:id="rId4"/>
              </a:rPr>
              <a:t>https://youtu.be/ZDZUAleWX78?si=TU9__qwBfggVyE86</a:t>
            </a:r>
            <a:r>
              <a:rPr lang="cs-CZ" dirty="0"/>
              <a:t> (komiks)</a:t>
            </a:r>
          </a:p>
          <a:p>
            <a:endParaRPr lang="cs-CZ" dirty="0"/>
          </a:p>
          <a:p>
            <a:r>
              <a:rPr lang="cs-CZ" dirty="0"/>
              <a:t>Po uplynutí určité doby (např. 30 minut při napětí 120 V) se bílkoviny v gelu </a:t>
            </a:r>
            <a:r>
              <a:rPr lang="cs-CZ" b="1" dirty="0"/>
              <a:t>denaturují</a:t>
            </a:r>
            <a:r>
              <a:rPr lang="cs-CZ" dirty="0"/>
              <a:t> („fixují“), zpravidla působením </a:t>
            </a:r>
            <a:r>
              <a:rPr lang="cs-CZ" dirty="0">
                <a:hlinkClick r:id="rId5" tooltip="Alkohol"/>
              </a:rPr>
              <a:t>alkoholů</a:t>
            </a:r>
            <a:r>
              <a:rPr lang="cs-CZ" dirty="0"/>
              <a:t> (metanolu) a kyselin (kyseliny octové). Tím se zabrání jejich difuzi nebo vymytí z gelu v dalších krocích. </a:t>
            </a:r>
          </a:p>
          <a:p>
            <a:r>
              <a:rPr lang="cs-CZ" dirty="0"/>
              <a:t>Poté se bílkoviny </a:t>
            </a:r>
            <a:r>
              <a:rPr lang="cs-CZ" b="1" dirty="0"/>
              <a:t>obarví</a:t>
            </a:r>
            <a:r>
              <a:rPr lang="cs-CZ" dirty="0"/>
              <a:t> vhodným organickým barvivem (např. </a:t>
            </a:r>
            <a:r>
              <a:rPr lang="cs-CZ" dirty="0" err="1"/>
              <a:t>amidočerní</a:t>
            </a:r>
            <a:r>
              <a:rPr lang="cs-CZ" dirty="0"/>
              <a:t>). </a:t>
            </a:r>
          </a:p>
          <a:p>
            <a:r>
              <a:rPr lang="cs-CZ" dirty="0"/>
              <a:t>Poloha jednotlivých frakcí a koncentrace bílkovin v nich se poté hodnotí pomocí </a:t>
            </a:r>
            <a:r>
              <a:rPr lang="cs-CZ" dirty="0">
                <a:hlinkClick r:id="rId6" tooltip="Denzitometrie"/>
              </a:rPr>
              <a:t>denzitometrie</a:t>
            </a:r>
            <a:r>
              <a:rPr lang="cs-CZ" dirty="0"/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78569" y="6488668"/>
            <a:ext cx="8325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https://www.wikiskripta.eu/w/Elektrofor%C3%A9za_b%C3%ADlkovin_v_s%C3%A9ru</a:t>
            </a:r>
          </a:p>
        </p:txBody>
      </p:sp>
    </p:spTree>
    <p:extLst>
      <p:ext uri="{BB962C8B-B14F-4D97-AF65-F5344CB8AC3E}">
        <p14:creationId xmlns:p14="http://schemas.microsoft.com/office/powerpoint/2010/main" val="1716513407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102. ELFO provedení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Kapka séra je přidána na sklíčko s elektroforetickým </a:t>
            </a:r>
            <a:r>
              <a:rPr lang="cs-CZ" b="1" dirty="0">
                <a:solidFill>
                  <a:srgbClr val="0070C0"/>
                </a:solidFill>
              </a:rPr>
              <a:t>a……… g…..</a:t>
            </a:r>
            <a:r>
              <a:rPr lang="cs-CZ" dirty="0">
                <a:solidFill>
                  <a:srgbClr val="0070C0"/>
                </a:solidFill>
              </a:rPr>
              <a:t> </a:t>
            </a:r>
          </a:p>
          <a:p>
            <a:r>
              <a:rPr lang="cs-CZ" dirty="0"/>
              <a:t>rozprostřena po „startovní čáře“, kolmo na směr budoucího elektrického pole. </a:t>
            </a:r>
          </a:p>
          <a:p>
            <a:r>
              <a:rPr lang="cs-CZ" dirty="0"/>
              <a:t>poté je vystavena účinkům </a:t>
            </a:r>
            <a:r>
              <a:rPr lang="cs-CZ" b="1" dirty="0">
                <a:solidFill>
                  <a:srgbClr val="0070C0"/>
                </a:solidFill>
              </a:rPr>
              <a:t>e……….. p…</a:t>
            </a:r>
            <a:r>
              <a:rPr lang="cs-CZ" dirty="0"/>
              <a:t> v elektroforetické vaně. </a:t>
            </a:r>
          </a:p>
          <a:p>
            <a:r>
              <a:rPr lang="cs-CZ" dirty="0"/>
              <a:t>vlivem elektrického pole začínají proteiny </a:t>
            </a:r>
            <a:r>
              <a:rPr lang="cs-CZ" b="1" dirty="0">
                <a:solidFill>
                  <a:srgbClr val="0070C0"/>
                </a:solidFill>
              </a:rPr>
              <a:t>m…….</a:t>
            </a:r>
            <a:r>
              <a:rPr lang="cs-CZ" dirty="0"/>
              <a:t> v </a:t>
            </a:r>
            <a:r>
              <a:rPr lang="cs-CZ" dirty="0" err="1"/>
              <a:t>agarózovém</a:t>
            </a:r>
            <a:r>
              <a:rPr lang="cs-CZ" dirty="0"/>
              <a:t> gelu. </a:t>
            </a:r>
            <a:r>
              <a:rPr lang="cs-CZ" dirty="0">
                <a:hlinkClick r:id="rId2"/>
              </a:rPr>
              <a:t>https://youtu.be/NL1usCc0n38?si=9iduTn8n6HIoH1m5</a:t>
            </a:r>
            <a:endParaRPr lang="cs-CZ" dirty="0"/>
          </a:p>
          <a:p>
            <a:r>
              <a:rPr lang="cs-CZ" dirty="0">
                <a:hlinkClick r:id="rId3"/>
              </a:rPr>
              <a:t>https://youtu.be/GUXKQBknYQo?si=ZgQnyJUa7VaJdCQA</a:t>
            </a:r>
            <a:r>
              <a:rPr lang="cs-CZ" dirty="0"/>
              <a:t> (názorné)</a:t>
            </a:r>
          </a:p>
          <a:p>
            <a:r>
              <a:rPr lang="cs-CZ" dirty="0">
                <a:hlinkClick r:id="rId4"/>
              </a:rPr>
              <a:t>https://youtu.be/ZDZUAleWX78?si=TU9__qwBfggVyE86</a:t>
            </a:r>
            <a:r>
              <a:rPr lang="cs-CZ" dirty="0"/>
              <a:t> (komiks)</a:t>
            </a:r>
          </a:p>
          <a:p>
            <a:endParaRPr lang="cs-CZ" dirty="0"/>
          </a:p>
          <a:p>
            <a:r>
              <a:rPr lang="cs-CZ" dirty="0"/>
              <a:t>Po uplynutí určité doby (např. 30 minut při napětí 120 V) se bílkoviny v gelu </a:t>
            </a:r>
            <a:r>
              <a:rPr lang="cs-CZ" b="1" dirty="0">
                <a:solidFill>
                  <a:srgbClr val="0070C0"/>
                </a:solidFill>
              </a:rPr>
              <a:t>d………</a:t>
            </a:r>
            <a:r>
              <a:rPr lang="cs-CZ" dirty="0"/>
              <a:t> („fixují“), zpravidla působením alkoholů (metanolu) a kyselin (kyseliny octové). Tím se zabrání jejich difuzi nebo vymytí z gelu v dalších krocích. </a:t>
            </a:r>
          </a:p>
          <a:p>
            <a:r>
              <a:rPr lang="cs-CZ" dirty="0"/>
              <a:t>Poté se bílkoviny </a:t>
            </a:r>
            <a:r>
              <a:rPr lang="cs-CZ" b="1" dirty="0">
                <a:solidFill>
                  <a:srgbClr val="0070C0"/>
                </a:solidFill>
              </a:rPr>
              <a:t>o…..</a:t>
            </a:r>
            <a:r>
              <a:rPr lang="cs-CZ" dirty="0"/>
              <a:t> vhodným organickým barvivem (např. </a:t>
            </a:r>
            <a:r>
              <a:rPr lang="cs-CZ" dirty="0" err="1"/>
              <a:t>amidočerní</a:t>
            </a:r>
            <a:r>
              <a:rPr lang="cs-CZ" dirty="0"/>
              <a:t>). </a:t>
            </a:r>
          </a:p>
          <a:p>
            <a:r>
              <a:rPr lang="cs-CZ" dirty="0"/>
              <a:t>Poloha jednotlivých frakcí a koncentrace bílkovin v nich se poté hodnotí pomocí denzitometrie.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78569" y="6488668"/>
            <a:ext cx="8325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https://www.wikiskripta.eu/w/Elektrofor%C3%A9za_b%C3%ADlkovin_v_s%C3%A9ru</a:t>
            </a:r>
          </a:p>
        </p:txBody>
      </p:sp>
    </p:spTree>
    <p:extLst>
      <p:ext uri="{BB962C8B-B14F-4D97-AF65-F5344CB8AC3E}">
        <p14:creationId xmlns:p14="http://schemas.microsoft.com/office/powerpoint/2010/main" val="345777320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ELFO u patologických stavů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https://www.wikiskripta.eu/w/Elektrofor%C3%A9za_b%C3%ADlkovin_v_s%C3%A9ru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72575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103. Vysvětlete, jaké změny ELFO nastanou 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akutních </a:t>
            </a:r>
            <a:r>
              <a:rPr lang="cs-CZ" dirty="0" err="1"/>
              <a:t>inf</a:t>
            </a:r>
            <a:r>
              <a:rPr lang="cs-CZ" dirty="0"/>
              <a:t>. onemocnění……………………………………………………………</a:t>
            </a:r>
          </a:p>
          <a:p>
            <a:r>
              <a:rPr lang="cs-CZ" dirty="0"/>
              <a:t>2.chronického zánětu……………………………………………………………………..</a:t>
            </a:r>
          </a:p>
          <a:p>
            <a:r>
              <a:rPr lang="cs-CZ" dirty="0"/>
              <a:t>3. chronické RA aktivní………………………………………………………….………..</a:t>
            </a:r>
          </a:p>
          <a:p>
            <a:r>
              <a:rPr lang="cs-CZ" dirty="0"/>
              <a:t>4.chronického onemocnění jater…………………………………………………….</a:t>
            </a:r>
          </a:p>
          <a:p>
            <a:r>
              <a:rPr lang="cs-CZ" dirty="0"/>
              <a:t>5.nefrotického syndromu………………………………………………………………..</a:t>
            </a:r>
          </a:p>
          <a:p>
            <a:r>
              <a:rPr lang="cs-CZ" dirty="0"/>
              <a:t>6.myelomu………………………………………………………………………………………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564866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917" y="266750"/>
            <a:ext cx="11712103" cy="74650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Jak se provádí odběr venózní krve?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08953"/>
            <a:ext cx="11353800" cy="533075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b="1" dirty="0"/>
              <a:t>Během odběru</a:t>
            </a:r>
          </a:p>
          <a:p>
            <a:pPr lvl="0"/>
            <a:r>
              <a:rPr lang="cs-CZ" b="1" dirty="0"/>
              <a:t>turniket</a:t>
            </a:r>
            <a:r>
              <a:rPr lang="cs-CZ" dirty="0"/>
              <a:t>, dříve </a:t>
            </a:r>
            <a:r>
              <a:rPr lang="cs-CZ" dirty="0" err="1"/>
              <a:t>Esmarchovo</a:t>
            </a:r>
            <a:r>
              <a:rPr lang="cs-CZ" dirty="0"/>
              <a:t> </a:t>
            </a:r>
            <a:r>
              <a:rPr lang="cs-CZ" dirty="0" err="1"/>
              <a:t>zaškrcovadlo</a:t>
            </a:r>
            <a:r>
              <a:rPr lang="cs-CZ" dirty="0"/>
              <a:t> (nesprávně škrtidlo)</a:t>
            </a:r>
          </a:p>
          <a:p>
            <a:pPr lvl="0"/>
            <a:r>
              <a:rPr lang="cs-CZ" b="1" dirty="0"/>
              <a:t>uvolníme ihned </a:t>
            </a:r>
            <a:r>
              <a:rPr lang="cs-CZ" dirty="0"/>
              <a:t>po odkápnutí 1. kapky krve do zkumavky. Zaškrcení nad 3 min. vede ke změnám hladin některých analytů. </a:t>
            </a:r>
            <a:r>
              <a:rPr lang="cs-CZ" b="1" dirty="0"/>
              <a:t>Při odběru na stanovení laktátu jej použít nesmíme.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dříve praktikované cvičení se zaťatou pěstí se již nedoporučuje, vede ke zvýšení hladin draslíku či laktátu)</a:t>
            </a:r>
          </a:p>
          <a:p>
            <a:pPr lvl="0"/>
            <a:r>
              <a:rPr lang="cs-CZ" dirty="0"/>
              <a:t>místo vpichu </a:t>
            </a:r>
            <a:r>
              <a:rPr lang="cs-CZ" b="1" dirty="0"/>
              <a:t>dezinfikujeme</a:t>
            </a:r>
            <a:endParaRPr lang="cs-CZ" dirty="0"/>
          </a:p>
          <a:p>
            <a:pPr lvl="0"/>
            <a:r>
              <a:rPr lang="cs-CZ" dirty="0"/>
              <a:t>žílu napichujeme až po úplném </a:t>
            </a:r>
            <a:r>
              <a:rPr lang="cs-CZ" b="1" dirty="0"/>
              <a:t>oschnutí</a:t>
            </a:r>
            <a:r>
              <a:rPr lang="cs-CZ" dirty="0"/>
              <a:t> dezinfekčního prostředku, aby nedošlo k hemolýze. </a:t>
            </a:r>
          </a:p>
          <a:p>
            <a:pPr lvl="0"/>
            <a:r>
              <a:rPr lang="cs-CZ" dirty="0"/>
              <a:t>Při odběru na stanovení alkoholu musí být použit </a:t>
            </a:r>
          </a:p>
          <a:p>
            <a:pPr marL="0" lvl="0" indent="0">
              <a:buNone/>
            </a:pPr>
            <a:r>
              <a:rPr lang="cs-CZ" dirty="0"/>
              <a:t>  </a:t>
            </a:r>
            <a:r>
              <a:rPr lang="cs-CZ" b="1" dirty="0"/>
              <a:t>bezalkoholový</a:t>
            </a:r>
            <a:r>
              <a:rPr lang="cs-CZ" dirty="0"/>
              <a:t> </a:t>
            </a:r>
            <a:r>
              <a:rPr lang="cs-CZ" b="1" dirty="0"/>
              <a:t>dezinfekční prostředek</a:t>
            </a:r>
          </a:p>
          <a:p>
            <a:pPr lvl="0"/>
            <a:r>
              <a:rPr lang="cs-CZ" dirty="0"/>
              <a:t>Předpokládaného místa vpichu se zásadně nedotýkáme. </a:t>
            </a:r>
          </a:p>
          <a:p>
            <a:pPr lvl="0"/>
            <a:r>
              <a:rPr lang="cs-CZ" b="1" dirty="0"/>
              <a:t>Úhel </a:t>
            </a:r>
            <a:r>
              <a:rPr lang="cs-CZ" dirty="0"/>
              <a:t>mezi paží a stříkačkou má být asi </a:t>
            </a:r>
            <a:r>
              <a:rPr lang="cs-CZ" b="1" dirty="0"/>
              <a:t>15</a:t>
            </a:r>
            <a:r>
              <a:rPr lang="cs-CZ" b="1" baseline="30000" dirty="0"/>
              <a:t>o</a:t>
            </a:r>
            <a:r>
              <a:rPr lang="cs-CZ" b="1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378" y="4567337"/>
            <a:ext cx="3727622" cy="22906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8213" y="6342434"/>
            <a:ext cx="653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https://youtu.be/k2R85u5YjLg?si=ch57_V8SrR_DBakk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98726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103. Vysvětlete, jaké změny ELFO nastanou u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akutních </a:t>
            </a:r>
            <a:r>
              <a:rPr lang="cs-CZ" dirty="0" err="1"/>
              <a:t>inf</a:t>
            </a:r>
            <a:r>
              <a:rPr lang="cs-CZ" dirty="0"/>
              <a:t>. onemocnění         </a:t>
            </a:r>
            <a:r>
              <a:rPr lang="cs-CZ" dirty="0">
                <a:solidFill>
                  <a:srgbClr val="0070C0"/>
                </a:solidFill>
              </a:rPr>
              <a:t>↓Al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</a:t>
            </a:r>
          </a:p>
          <a:p>
            <a:r>
              <a:rPr lang="cs-CZ" dirty="0"/>
              <a:t>2.chronického zánětu                   </a:t>
            </a:r>
            <a:r>
              <a:rPr lang="cs-CZ" dirty="0">
                <a:solidFill>
                  <a:srgbClr val="0070C0"/>
                </a:solidFill>
              </a:rPr>
              <a:t>↓/N Al                                             ↑ </a:t>
            </a:r>
            <a:r>
              <a:rPr lang="el-GR" dirty="0">
                <a:solidFill>
                  <a:srgbClr val="0070C0"/>
                </a:solidFill>
              </a:rPr>
              <a:t>γ</a:t>
            </a:r>
            <a:endParaRPr lang="cs-CZ" dirty="0"/>
          </a:p>
          <a:p>
            <a:r>
              <a:rPr lang="cs-CZ" dirty="0"/>
              <a:t>3. chronické RA aktivní</a:t>
            </a:r>
            <a:r>
              <a:rPr lang="cs-CZ" dirty="0">
                <a:solidFill>
                  <a:srgbClr val="0070C0"/>
                </a:solidFill>
              </a:rPr>
              <a:t>                  ↓Al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                  ↑ </a:t>
            </a:r>
            <a:r>
              <a:rPr lang="el-GR" dirty="0">
                <a:solidFill>
                  <a:srgbClr val="0070C0"/>
                </a:solidFill>
              </a:rPr>
              <a:t>γ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4.chronického onemocnění jater </a:t>
            </a:r>
            <a:r>
              <a:rPr lang="cs-CZ" dirty="0">
                <a:solidFill>
                  <a:srgbClr val="0070C0"/>
                </a:solidFill>
              </a:rPr>
              <a:t>↓Al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↓ </a:t>
            </a:r>
            <a:r>
              <a:rPr lang="el-GR" dirty="0">
                <a:solidFill>
                  <a:srgbClr val="0070C0"/>
                </a:solidFill>
              </a:rPr>
              <a:t>β</a:t>
            </a:r>
            <a:r>
              <a:rPr lang="cs-CZ" dirty="0">
                <a:solidFill>
                  <a:srgbClr val="0070C0"/>
                </a:solidFill>
              </a:rPr>
              <a:t>          ↓ </a:t>
            </a:r>
            <a:r>
              <a:rPr lang="el-GR" dirty="0">
                <a:solidFill>
                  <a:srgbClr val="0070C0"/>
                </a:solidFill>
              </a:rPr>
              <a:t>γ </a:t>
            </a:r>
            <a:r>
              <a:rPr lang="cs-CZ" dirty="0"/>
              <a:t>5.nefrotického syndromu              </a:t>
            </a:r>
            <a:r>
              <a:rPr lang="cs-CZ" dirty="0">
                <a:solidFill>
                  <a:srgbClr val="0070C0"/>
                </a:solidFill>
              </a:rPr>
              <a:t>↓Al                ↑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↑ </a:t>
            </a:r>
            <a:r>
              <a:rPr lang="el-GR" dirty="0">
                <a:solidFill>
                  <a:srgbClr val="0070C0"/>
                </a:solidFill>
              </a:rPr>
              <a:t>β </a:t>
            </a:r>
            <a:r>
              <a:rPr lang="cs-CZ" dirty="0">
                <a:solidFill>
                  <a:srgbClr val="0070C0"/>
                </a:solidFill>
              </a:rPr>
              <a:t>      ↓/N </a:t>
            </a:r>
            <a:r>
              <a:rPr lang="el-GR" dirty="0">
                <a:solidFill>
                  <a:srgbClr val="0070C0"/>
                </a:solidFill>
              </a:rPr>
              <a:t>γ </a:t>
            </a:r>
            <a:endParaRPr lang="cs-CZ" dirty="0"/>
          </a:p>
          <a:p>
            <a:r>
              <a:rPr lang="cs-CZ" dirty="0"/>
              <a:t>6.myelomu                                      </a:t>
            </a:r>
            <a:r>
              <a:rPr lang="cs-CZ" dirty="0">
                <a:solidFill>
                  <a:srgbClr val="0070C0"/>
                </a:solidFill>
              </a:rPr>
              <a:t> ↓Al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1   ↓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cs-CZ" dirty="0">
                <a:solidFill>
                  <a:srgbClr val="0070C0"/>
                </a:solidFill>
              </a:rPr>
              <a:t>2      ↑ </a:t>
            </a:r>
            <a:r>
              <a:rPr lang="el-GR" dirty="0">
                <a:solidFill>
                  <a:srgbClr val="0070C0"/>
                </a:solidFill>
              </a:rPr>
              <a:t>β </a:t>
            </a:r>
            <a:r>
              <a:rPr lang="cs-CZ" dirty="0">
                <a:solidFill>
                  <a:srgbClr val="0070C0"/>
                </a:solidFill>
              </a:rPr>
              <a:t>         ↑ </a:t>
            </a:r>
            <a:r>
              <a:rPr lang="el-GR" dirty="0">
                <a:solidFill>
                  <a:srgbClr val="0070C0"/>
                </a:solidFill>
              </a:rPr>
              <a:t>γ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36708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Pro jaké stavy je typická           </a:t>
            </a:r>
            <a:r>
              <a:rPr lang="cs-CZ" dirty="0" err="1">
                <a:solidFill>
                  <a:srgbClr val="FF0000"/>
                </a:solidFill>
              </a:rPr>
              <a:t>urie</a:t>
            </a:r>
            <a:r>
              <a:rPr lang="cs-CZ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56657"/>
            <a:ext cx="12044516" cy="327576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Pro posouzení většiny klinických stavů stačí průkaz přítomnosti                    v</a:t>
            </a:r>
            <a:r>
              <a:rPr lang="cs-CZ" b="1" dirty="0"/>
              <a:t> </a:t>
            </a:r>
          </a:p>
          <a:p>
            <a:r>
              <a:rPr lang="cs-CZ" dirty="0"/>
              <a:t>Stanovení koncentrace určitého                 se provádí ve sbírané moči. </a:t>
            </a:r>
          </a:p>
          <a:p>
            <a:pPr lvl="0"/>
            <a:r>
              <a:rPr lang="cs-CZ" dirty="0"/>
              <a:t>Fyziologická koncentrace                v moči je</a:t>
            </a:r>
            <a:r>
              <a:rPr lang="cs-CZ" b="1" dirty="0"/>
              <a:t> 0,15 g/24 </a:t>
            </a:r>
            <a:r>
              <a:rPr lang="cs-CZ" dirty="0"/>
              <a:t>hodin</a:t>
            </a:r>
          </a:p>
          <a:p>
            <a:pPr lvl="0"/>
            <a:r>
              <a:rPr lang="cs-CZ" dirty="0"/>
              <a:t>K proteinurii může docházet u </a:t>
            </a:r>
          </a:p>
          <a:p>
            <a:pPr lvl="1"/>
            <a:r>
              <a:rPr lang="cs-CZ" dirty="0"/>
              <a:t>poškození </a:t>
            </a:r>
            <a:r>
              <a:rPr lang="cs-CZ" b="1" dirty="0"/>
              <a:t>ledvin</a:t>
            </a:r>
            <a:r>
              <a:rPr lang="cs-CZ" dirty="0"/>
              <a:t> - způsobena především zvýšeným vylučováním albuminu (albuminurie). </a:t>
            </a:r>
          </a:p>
          <a:p>
            <a:pPr lvl="1"/>
            <a:r>
              <a:rPr lang="cs-CZ" b="1" dirty="0"/>
              <a:t>mnohočetného myelomu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hypertonie </a:t>
            </a:r>
          </a:p>
          <a:p>
            <a:pPr lvl="1"/>
            <a:r>
              <a:rPr lang="cs-CZ" b="1" dirty="0"/>
              <a:t>DM</a:t>
            </a:r>
            <a:r>
              <a:rPr lang="cs-CZ" dirty="0"/>
              <a:t> - dochází ke zvýšeným ztrátám albuminu v kapilárních cévách tzv. </a:t>
            </a:r>
            <a:r>
              <a:rPr lang="cs-CZ" b="1" dirty="0" err="1"/>
              <a:t>mikroalbuminurii</a:t>
            </a:r>
            <a:r>
              <a:rPr lang="cs-CZ" dirty="0"/>
              <a:t>, která je ukazatelem cévního poškození (</a:t>
            </a:r>
            <a:r>
              <a:rPr lang="cs-CZ" b="1" dirty="0"/>
              <a:t>diabetická nefropatie </a:t>
            </a:r>
            <a:r>
              <a:rPr lang="cs-CZ" dirty="0"/>
              <a:t>a</a:t>
            </a:r>
            <a:r>
              <a:rPr lang="cs-CZ" b="1" dirty="0"/>
              <a:t> retinopatie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Nízká koncentrace                  nemá klinický význam.</a:t>
            </a:r>
          </a:p>
          <a:p>
            <a:endParaRPr lang="cs-CZ" dirty="0"/>
          </a:p>
        </p:txBody>
      </p:sp>
      <p:pic>
        <p:nvPicPr>
          <p:cNvPr id="2050" name="Picture 2" descr="Axon: MGUS, mnohočetný myel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8" y="4786923"/>
            <a:ext cx="3368842" cy="20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84" y="4252161"/>
            <a:ext cx="3908759" cy="2605840"/>
          </a:xfrm>
          <a:prstGeom prst="rect">
            <a:avLst/>
          </a:prstGeom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33" y="554581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916" y="1267202"/>
            <a:ext cx="893047" cy="6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85" y="1745190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4" y="420927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20158" r="46158" b="10383"/>
          <a:stretch/>
        </p:blipFill>
        <p:spPr>
          <a:xfrm>
            <a:off x="9679485" y="1198920"/>
            <a:ext cx="393650" cy="586495"/>
          </a:xfrm>
          <a:prstGeom prst="rect">
            <a:avLst/>
          </a:prstGeom>
        </p:spPr>
      </p:pic>
      <p:pic>
        <p:nvPicPr>
          <p:cNvPr id="13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52" y="2163558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betes • TissuPa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70" y="4999203"/>
            <a:ext cx="1858797" cy="1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07" y="5459037"/>
            <a:ext cx="1956977" cy="12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3858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104. Pro jaké stavy je typická           </a:t>
            </a:r>
            <a:r>
              <a:rPr lang="cs-CZ" sz="4000" b="1" dirty="0" err="1">
                <a:solidFill>
                  <a:srgbClr val="0070C0"/>
                </a:solidFill>
              </a:rPr>
              <a:t>urie</a:t>
            </a:r>
            <a:r>
              <a:rPr lang="cs-CZ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56657"/>
            <a:ext cx="12044516" cy="327576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Pro posouzení většiny klinických stavů stačí průkaz přítomnosti                    v</a:t>
            </a:r>
            <a:r>
              <a:rPr lang="cs-CZ" b="1" dirty="0"/>
              <a:t> </a:t>
            </a:r>
          </a:p>
          <a:p>
            <a:r>
              <a:rPr lang="cs-CZ" dirty="0"/>
              <a:t>Stanovení koncentrace určitého                 se provádí ve sbírané moči. </a:t>
            </a:r>
          </a:p>
          <a:p>
            <a:pPr lvl="0"/>
            <a:r>
              <a:rPr lang="cs-CZ" dirty="0"/>
              <a:t>Fyziologická koncentrace                v moči je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……………….. </a:t>
            </a:r>
            <a:r>
              <a:rPr lang="cs-CZ" dirty="0"/>
              <a:t>hodin</a:t>
            </a:r>
          </a:p>
          <a:p>
            <a:pPr lvl="0"/>
            <a:r>
              <a:rPr lang="cs-CZ" dirty="0"/>
              <a:t>K proteinurii může docházet u </a:t>
            </a:r>
          </a:p>
          <a:p>
            <a:pPr lvl="1"/>
            <a:r>
              <a:rPr lang="cs-CZ" dirty="0"/>
              <a:t>poškození </a:t>
            </a:r>
            <a:r>
              <a:rPr lang="cs-CZ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 - způsobena především zvýšeným vylučováním albuminu (albuminurie).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……………………………………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………………………….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..</a:t>
            </a:r>
            <a:r>
              <a:rPr lang="cs-CZ" dirty="0"/>
              <a:t> - dochází ke zvýšeným ztrátám albuminu v kapilárních cévách tzv. </a:t>
            </a:r>
            <a:r>
              <a:rPr lang="cs-CZ" b="1" dirty="0">
                <a:solidFill>
                  <a:srgbClr val="0070C0"/>
                </a:solidFill>
              </a:rPr>
              <a:t>m…………..i</a:t>
            </a:r>
            <a:r>
              <a:rPr lang="cs-CZ" dirty="0"/>
              <a:t>, která je ukazatelem cévního poškození (</a:t>
            </a:r>
            <a:r>
              <a:rPr lang="cs-CZ" b="1" dirty="0">
                <a:solidFill>
                  <a:srgbClr val="0070C0"/>
                </a:solidFill>
              </a:rPr>
              <a:t>d……..á n………e </a:t>
            </a:r>
            <a:r>
              <a:rPr lang="cs-CZ" dirty="0"/>
              <a:t>a</a:t>
            </a:r>
            <a:r>
              <a:rPr lang="cs-CZ" b="1" dirty="0">
                <a:solidFill>
                  <a:srgbClr val="0070C0"/>
                </a:solidFill>
              </a:rPr>
              <a:t> r………e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Nízká koncentrace                  nemá klinický význam.</a:t>
            </a:r>
          </a:p>
          <a:p>
            <a:endParaRPr lang="cs-CZ" dirty="0"/>
          </a:p>
        </p:txBody>
      </p:sp>
      <p:pic>
        <p:nvPicPr>
          <p:cNvPr id="2050" name="Picture 2" descr="Axon: MGUS, mnohočetný myel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8" y="4786923"/>
            <a:ext cx="3368842" cy="20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84" y="4252161"/>
            <a:ext cx="3908759" cy="2605840"/>
          </a:xfrm>
          <a:prstGeom prst="rect">
            <a:avLst/>
          </a:prstGeom>
        </p:spPr>
      </p:pic>
      <p:pic>
        <p:nvPicPr>
          <p:cNvPr id="6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67" y="62747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916" y="1267202"/>
            <a:ext cx="893047" cy="6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85" y="1745190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4" y="4209276"/>
            <a:ext cx="1038280" cy="7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20158" r="46158" b="10383"/>
          <a:stretch/>
        </p:blipFill>
        <p:spPr>
          <a:xfrm>
            <a:off x="9734799" y="692523"/>
            <a:ext cx="962527" cy="1434058"/>
          </a:xfrm>
          <a:prstGeom prst="rect">
            <a:avLst/>
          </a:prstGeom>
        </p:spPr>
      </p:pic>
      <p:pic>
        <p:nvPicPr>
          <p:cNvPr id="13" name="Picture 2" descr="Researchers study protein ancestors to understand their role in 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52" y="2163558"/>
            <a:ext cx="683715" cy="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betes • TissuPa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70" y="4999203"/>
            <a:ext cx="1858797" cy="1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07" y="5459037"/>
            <a:ext cx="1956977" cy="12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0565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408" y="958683"/>
            <a:ext cx="1207401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 čemu slouží enzymy?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https://youtu.be/yk14dOOvwMk?si=kPRIT2ohiCqGBry-</a:t>
            </a:r>
            <a:br>
              <a:rPr lang="cs-CZ" dirty="0"/>
            </a:br>
            <a:r>
              <a:rPr lang="cs-CZ" dirty="0">
                <a:hlinkClick r:id="rId2"/>
              </a:rPr>
              <a:t>https://www.youtube.com/watch?v=ozdO1mLXBQE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4"/>
            <a:ext cx="12191999" cy="4671429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jsou součástí všech živých systémů a slouží v nich jako </a:t>
            </a:r>
            <a:r>
              <a:rPr lang="cs-CZ" b="1" dirty="0"/>
              <a:t>biokatalyzátory</a:t>
            </a:r>
            <a:r>
              <a:rPr lang="cs-CZ" dirty="0"/>
              <a:t> urychlující chemické reakce. </a:t>
            </a:r>
          </a:p>
          <a:p>
            <a:pPr lvl="0"/>
            <a:r>
              <a:rPr lang="cs-CZ" dirty="0"/>
              <a:t>Při </a:t>
            </a:r>
            <a:r>
              <a:rPr lang="cs-CZ" dirty="0">
                <a:solidFill>
                  <a:srgbClr val="FF0000"/>
                </a:solidFill>
              </a:rPr>
              <a:t>enzym</a:t>
            </a:r>
            <a:r>
              <a:rPr lang="cs-CZ" dirty="0"/>
              <a:t>atických reakcích se </a:t>
            </a:r>
            <a:r>
              <a:rPr lang="cs-CZ" dirty="0">
                <a:solidFill>
                  <a:srgbClr val="00B050"/>
                </a:solidFill>
              </a:rPr>
              <a:t>substrát (nebo několik substrátů</a:t>
            </a:r>
            <a:r>
              <a:rPr lang="cs-CZ" dirty="0"/>
              <a:t>) přeměňuje na </a:t>
            </a:r>
            <a:r>
              <a:rPr lang="cs-CZ" dirty="0">
                <a:solidFill>
                  <a:srgbClr val="3333CC"/>
                </a:solidFill>
              </a:rPr>
              <a:t>produkt</a:t>
            </a:r>
            <a:r>
              <a:rPr lang="cs-CZ" dirty="0"/>
              <a:t>.</a:t>
            </a:r>
          </a:p>
          <a:p>
            <a:pPr lvl="0"/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jsou </a:t>
            </a:r>
          </a:p>
          <a:p>
            <a:pPr lvl="1"/>
            <a:r>
              <a:rPr lang="cs-CZ" b="1" dirty="0"/>
              <a:t>druhově </a:t>
            </a:r>
            <a:r>
              <a:rPr lang="cs-CZ" dirty="0"/>
              <a:t>(každý biologický druh má své vlastní </a:t>
            </a:r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), </a:t>
            </a:r>
          </a:p>
          <a:p>
            <a:pPr lvl="1"/>
            <a:r>
              <a:rPr lang="cs-CZ" b="1" dirty="0"/>
              <a:t>účinkově</a:t>
            </a:r>
            <a:r>
              <a:rPr lang="cs-CZ" dirty="0"/>
              <a:t> (každá biochemická reakce má svůj </a:t>
            </a:r>
            <a:r>
              <a:rPr lang="cs-CZ" dirty="0">
                <a:solidFill>
                  <a:srgbClr val="FF0000"/>
                </a:solidFill>
              </a:rPr>
              <a:t>enzym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</a:t>
            </a:r>
            <a:endParaRPr lang="cs-CZ" dirty="0"/>
          </a:p>
          <a:p>
            <a:pPr lvl="1"/>
            <a:r>
              <a:rPr lang="cs-CZ" b="1" dirty="0"/>
              <a:t>substrátově specifické </a:t>
            </a:r>
            <a:r>
              <a:rPr lang="cs-CZ" dirty="0"/>
              <a:t>(každý </a:t>
            </a:r>
            <a:r>
              <a:rPr lang="cs-CZ" dirty="0">
                <a:solidFill>
                  <a:srgbClr val="00B050"/>
                </a:solidFill>
              </a:rPr>
              <a:t>substrát</a:t>
            </a:r>
            <a:r>
              <a:rPr lang="cs-CZ" dirty="0"/>
              <a:t> má svůj </a:t>
            </a:r>
            <a:r>
              <a:rPr lang="cs-CZ" dirty="0">
                <a:solidFill>
                  <a:srgbClr val="FF0000"/>
                </a:solidFill>
              </a:rPr>
              <a:t>enzym</a:t>
            </a:r>
            <a:r>
              <a:rPr lang="cs-CZ" dirty="0"/>
              <a:t>). </a:t>
            </a:r>
          </a:p>
          <a:p>
            <a:pPr marL="0" indent="0">
              <a:buNone/>
            </a:pPr>
            <a:r>
              <a:rPr lang="cs-CZ" dirty="0"/>
              <a:t>Předností </a:t>
            </a:r>
            <a:r>
              <a:rPr lang="cs-CZ" dirty="0">
                <a:solidFill>
                  <a:srgbClr val="FF0000"/>
                </a:solidFill>
              </a:rPr>
              <a:t>enzymů </a:t>
            </a:r>
            <a:r>
              <a:rPr lang="cs-CZ" dirty="0"/>
              <a:t>jako katalyzátorů biochemických reakcí je jejich schopnost fungovat při nízké reakční teplotě (20–40 °C) a možnost snadné regulace jejich účinku a to i na několika úrovních.</a:t>
            </a:r>
          </a:p>
          <a:p>
            <a:r>
              <a:rPr lang="cs-CZ" dirty="0"/>
              <a:t>Podle místa působení můžeme </a:t>
            </a:r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rozdělit na </a:t>
            </a:r>
            <a:r>
              <a:rPr lang="cs-CZ" b="1" dirty="0"/>
              <a:t>intracelulární</a:t>
            </a:r>
            <a:r>
              <a:rPr lang="cs-CZ" dirty="0"/>
              <a:t> a </a:t>
            </a:r>
            <a:r>
              <a:rPr lang="cs-CZ" b="1" dirty="0"/>
              <a:t>extracelulární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Většina </a:t>
            </a:r>
            <a:r>
              <a:rPr lang="cs-CZ" dirty="0">
                <a:solidFill>
                  <a:srgbClr val="FF0000"/>
                </a:solidFill>
              </a:rPr>
              <a:t>enzymů</a:t>
            </a:r>
            <a:r>
              <a:rPr lang="cs-CZ" dirty="0"/>
              <a:t> působí uvnitř buňky, ve které vznikly; </a:t>
            </a:r>
          </a:p>
          <a:p>
            <a:pPr lvl="1"/>
            <a:r>
              <a:rPr lang="cs-CZ" dirty="0"/>
              <a:t>extracelulární </a:t>
            </a:r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 jsou z buněk vylučovány do tělních tekutin (krev, trávicí šťávy).  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42484" y="5614737"/>
            <a:ext cx="5037221" cy="124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985" y="2983833"/>
            <a:ext cx="4286752" cy="123524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582048" y="6488668"/>
            <a:ext cx="6065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http://www.studiumbiochemie.cz/prirodni_latky_enzymy.html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68675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408" y="958683"/>
            <a:ext cx="1207401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105. K čemu slouží enzymy?</a:t>
            </a:r>
            <a:br>
              <a:rPr lang="cs-CZ" b="1" dirty="0">
                <a:solidFill>
                  <a:srgbClr val="0070C0"/>
                </a:solidFill>
              </a:rPr>
            </a:br>
            <a:br>
              <a:rPr lang="cs-CZ" b="1" dirty="0">
                <a:solidFill>
                  <a:srgbClr val="0070C0"/>
                </a:solidFill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987" y="1825624"/>
            <a:ext cx="11995355" cy="4671429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……………</a:t>
            </a:r>
            <a:r>
              <a:rPr lang="cs-CZ" dirty="0"/>
              <a:t> jsou součástí všech živých systémů a slouží v nich jako </a:t>
            </a:r>
            <a:r>
              <a:rPr lang="cs-CZ" b="1" dirty="0">
                <a:solidFill>
                  <a:srgbClr val="0070C0"/>
                </a:solidFill>
              </a:rPr>
              <a:t>b………………….y</a:t>
            </a:r>
            <a:r>
              <a:rPr lang="cs-CZ" dirty="0">
                <a:solidFill>
                  <a:srgbClr val="0070C0"/>
                </a:solidFill>
              </a:rPr>
              <a:t> </a:t>
            </a:r>
            <a:r>
              <a:rPr lang="cs-CZ" dirty="0"/>
              <a:t>urychlující chemické reakce. </a:t>
            </a:r>
          </a:p>
          <a:p>
            <a:pPr lvl="0"/>
            <a:r>
              <a:rPr lang="cs-CZ" dirty="0"/>
              <a:t>Při enzymatických reakcích se </a:t>
            </a:r>
            <a:r>
              <a:rPr lang="cs-CZ" dirty="0">
                <a:solidFill>
                  <a:srgbClr val="00B050"/>
                </a:solidFill>
              </a:rPr>
              <a:t>………………………………..</a:t>
            </a:r>
            <a:r>
              <a:rPr lang="cs-CZ" dirty="0"/>
              <a:t> přeměňuje na </a:t>
            </a:r>
            <a:r>
              <a:rPr lang="cs-CZ" dirty="0">
                <a:solidFill>
                  <a:srgbClr val="3333CC"/>
                </a:solidFill>
              </a:rPr>
              <a:t>produkt</a:t>
            </a:r>
            <a:r>
              <a:rPr lang="cs-CZ" dirty="0"/>
              <a:t>.</a:t>
            </a:r>
          </a:p>
          <a:p>
            <a:pPr lvl="0"/>
            <a:r>
              <a:rPr lang="cs-CZ" dirty="0">
                <a:solidFill>
                  <a:srgbClr val="FF0000"/>
                </a:solidFill>
              </a:rPr>
              <a:t>…………….</a:t>
            </a:r>
            <a:r>
              <a:rPr lang="cs-CZ" dirty="0"/>
              <a:t> jsou </a:t>
            </a:r>
          </a:p>
          <a:p>
            <a:pPr lvl="1"/>
            <a:r>
              <a:rPr lang="cs-CZ" b="1" dirty="0"/>
              <a:t>druhově </a:t>
            </a:r>
            <a:r>
              <a:rPr lang="cs-CZ" dirty="0"/>
              <a:t>(každý biologický druh má své vlastní </a:t>
            </a:r>
            <a:r>
              <a:rPr lang="cs-CZ" dirty="0">
                <a:solidFill>
                  <a:srgbClr val="FF0000"/>
                </a:solidFill>
              </a:rPr>
              <a:t>………….</a:t>
            </a:r>
            <a:r>
              <a:rPr lang="cs-CZ" dirty="0"/>
              <a:t>), </a:t>
            </a:r>
          </a:p>
          <a:p>
            <a:pPr lvl="1"/>
            <a:r>
              <a:rPr lang="cs-CZ" b="1" dirty="0"/>
              <a:t>účinkově</a:t>
            </a:r>
            <a:r>
              <a:rPr lang="cs-CZ" dirty="0"/>
              <a:t> (každá biochemická reakce má svůj </a:t>
            </a:r>
            <a:r>
              <a:rPr lang="cs-CZ" dirty="0">
                <a:solidFill>
                  <a:srgbClr val="FF0000"/>
                </a:solidFill>
              </a:rPr>
              <a:t>............</a:t>
            </a:r>
            <a:r>
              <a:rPr lang="cs-CZ" b="1" dirty="0"/>
              <a:t> </a:t>
            </a:r>
            <a:r>
              <a:rPr lang="cs-CZ" dirty="0"/>
              <a:t>a</a:t>
            </a:r>
            <a:r>
              <a:rPr lang="cs-CZ" b="1" dirty="0"/>
              <a:t> </a:t>
            </a:r>
            <a:endParaRPr lang="cs-CZ" dirty="0"/>
          </a:p>
          <a:p>
            <a:pPr lvl="1"/>
            <a:r>
              <a:rPr lang="cs-CZ" b="1" dirty="0"/>
              <a:t>substrátově specifické </a:t>
            </a:r>
            <a:r>
              <a:rPr lang="cs-CZ" dirty="0"/>
              <a:t>(každý </a:t>
            </a:r>
            <a:r>
              <a:rPr lang="cs-CZ" dirty="0">
                <a:solidFill>
                  <a:srgbClr val="00B050"/>
                </a:solidFill>
              </a:rPr>
              <a:t>………….</a:t>
            </a:r>
            <a:r>
              <a:rPr lang="cs-CZ" dirty="0"/>
              <a:t> má svůj </a:t>
            </a:r>
            <a:r>
              <a:rPr lang="cs-CZ" dirty="0">
                <a:solidFill>
                  <a:srgbClr val="FF0000"/>
                </a:solidFill>
              </a:rPr>
              <a:t>…………….</a:t>
            </a:r>
            <a:r>
              <a:rPr lang="cs-CZ" dirty="0"/>
              <a:t>). </a:t>
            </a:r>
          </a:p>
          <a:p>
            <a:pPr marL="0" indent="0">
              <a:buNone/>
            </a:pPr>
            <a:r>
              <a:rPr lang="cs-CZ" dirty="0"/>
              <a:t>Předností </a:t>
            </a:r>
            <a:r>
              <a:rPr lang="cs-CZ" dirty="0">
                <a:solidFill>
                  <a:srgbClr val="FF0000"/>
                </a:solidFill>
              </a:rPr>
              <a:t>…………… </a:t>
            </a:r>
            <a:r>
              <a:rPr lang="cs-CZ" dirty="0"/>
              <a:t>jako katalyzátorů biochemických reakcí je jejich schopnost fungovat při nízké reakční teplotě (20–40 °C) a možnost snadné regulace jejich účinku a to i na několika úrovních.</a:t>
            </a:r>
          </a:p>
          <a:p>
            <a:r>
              <a:rPr lang="cs-CZ" dirty="0"/>
              <a:t>Podle místa působení můžeme </a:t>
            </a:r>
            <a:r>
              <a:rPr lang="cs-CZ" dirty="0">
                <a:solidFill>
                  <a:srgbClr val="FF0000"/>
                </a:solidFill>
              </a:rPr>
              <a:t>………….</a:t>
            </a:r>
            <a:r>
              <a:rPr lang="cs-CZ" dirty="0"/>
              <a:t> rozdělit na </a:t>
            </a:r>
            <a:r>
              <a:rPr lang="cs-CZ" b="1" dirty="0"/>
              <a:t>intracelulární</a:t>
            </a:r>
            <a:r>
              <a:rPr lang="cs-CZ" dirty="0"/>
              <a:t> a </a:t>
            </a:r>
            <a:r>
              <a:rPr lang="cs-CZ" b="1" dirty="0"/>
              <a:t>extracelulární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Většina </a:t>
            </a:r>
            <a:r>
              <a:rPr lang="cs-CZ" dirty="0">
                <a:solidFill>
                  <a:srgbClr val="FF0000"/>
                </a:solidFill>
              </a:rPr>
              <a:t>……………………</a:t>
            </a:r>
            <a:r>
              <a:rPr lang="cs-CZ" dirty="0"/>
              <a:t> působí uvnitř buňky, ve které vznikly; </a:t>
            </a:r>
          </a:p>
          <a:p>
            <a:pPr lvl="1"/>
            <a:r>
              <a:rPr lang="cs-CZ" dirty="0"/>
              <a:t>Extracelulární </a:t>
            </a:r>
            <a:r>
              <a:rPr lang="cs-CZ" dirty="0">
                <a:solidFill>
                  <a:srgbClr val="FF0000"/>
                </a:solidFill>
              </a:rPr>
              <a:t>..............</a:t>
            </a:r>
            <a:r>
              <a:rPr lang="cs-CZ" dirty="0"/>
              <a:t> jsou z buněk vylučovány do tělních tekutin (krev, trávicí šťávy).  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42484" y="5614737"/>
            <a:ext cx="5037221" cy="124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985" y="2983832"/>
            <a:ext cx="4286752" cy="140681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582048" y="6488668"/>
            <a:ext cx="6065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http://www.studiumbiochemie.cz/prirodni_latky_enzymy.html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2143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Enzymy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155" y="1406014"/>
            <a:ext cx="12083845" cy="5545392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/>
              <a:t>bílkovinná část enzymu se nazývá </a:t>
            </a:r>
            <a:r>
              <a:rPr lang="cs-CZ" b="1" dirty="0"/>
              <a:t>apoenzym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nebílkovinná část enzymu je </a:t>
            </a:r>
            <a:r>
              <a:rPr lang="cs-CZ" b="1" dirty="0" err="1"/>
              <a:t>kofaktor</a:t>
            </a:r>
            <a:r>
              <a:rPr lang="cs-CZ" dirty="0"/>
              <a:t>. </a:t>
            </a:r>
          </a:p>
          <a:p>
            <a:pPr lvl="1"/>
            <a:r>
              <a:rPr lang="cs-CZ" dirty="0" err="1"/>
              <a:t>Kofaktorem</a:t>
            </a:r>
            <a:r>
              <a:rPr lang="cs-CZ" dirty="0"/>
              <a:t> může být </a:t>
            </a:r>
            <a:r>
              <a:rPr lang="cs-CZ" b="1" dirty="0"/>
              <a:t>anorganická</a:t>
            </a:r>
            <a:r>
              <a:rPr lang="cs-CZ" dirty="0"/>
              <a:t> látka (kovový iont, </a:t>
            </a:r>
          </a:p>
          <a:p>
            <a:pPr marL="457200" lvl="1" indent="0">
              <a:buNone/>
            </a:pPr>
            <a:r>
              <a:rPr lang="cs-CZ" dirty="0"/>
              <a:t>např. Zn</a:t>
            </a:r>
            <a:r>
              <a:rPr lang="cs-CZ" baseline="30000" dirty="0"/>
              <a:t>2+</a:t>
            </a:r>
            <a:r>
              <a:rPr lang="cs-CZ" dirty="0"/>
              <a:t>, Fe</a:t>
            </a:r>
            <a:r>
              <a:rPr lang="cs-CZ" baseline="30000" dirty="0"/>
              <a:t>2+</a:t>
            </a:r>
            <a:r>
              <a:rPr lang="cs-CZ" dirty="0"/>
              <a:t>, Cu</a:t>
            </a:r>
            <a:r>
              <a:rPr lang="cs-CZ" baseline="30000" dirty="0"/>
              <a:t>2+</a:t>
            </a:r>
            <a:r>
              <a:rPr lang="cs-CZ" dirty="0"/>
              <a:t>, Mg</a:t>
            </a:r>
            <a:r>
              <a:rPr lang="cs-CZ" baseline="30000" dirty="0"/>
              <a:t>2+</a:t>
            </a:r>
            <a:r>
              <a:rPr lang="cs-CZ" dirty="0"/>
              <a:t>), enzym se nazývá </a:t>
            </a:r>
            <a:r>
              <a:rPr lang="cs-CZ" dirty="0" err="1"/>
              <a:t>metaloenzym</a:t>
            </a:r>
            <a:endParaRPr lang="cs-CZ" dirty="0"/>
          </a:p>
          <a:p>
            <a:pPr lvl="1"/>
            <a:r>
              <a:rPr lang="cs-CZ" b="1" dirty="0"/>
              <a:t>organická</a:t>
            </a:r>
            <a:r>
              <a:rPr lang="cs-CZ" dirty="0"/>
              <a:t> sloučenina – enzym se nazývá koenzym </a:t>
            </a:r>
          </a:p>
          <a:p>
            <a:pPr lvl="1"/>
            <a:r>
              <a:rPr lang="cs-CZ" b="1" dirty="0"/>
              <a:t>obě</a:t>
            </a:r>
            <a:r>
              <a:rPr lang="cs-CZ" dirty="0"/>
              <a:t> složky najednou </a:t>
            </a:r>
          </a:p>
          <a:p>
            <a:pPr marL="457200" lvl="1" indent="0">
              <a:buNone/>
            </a:pPr>
            <a:r>
              <a:rPr lang="cs-CZ" dirty="0" err="1"/>
              <a:t>Kofaktory</a:t>
            </a:r>
            <a:r>
              <a:rPr lang="cs-CZ" dirty="0"/>
              <a:t> mohou být </a:t>
            </a:r>
          </a:p>
          <a:p>
            <a:pPr marL="914400" lvl="2" indent="0">
              <a:buNone/>
            </a:pPr>
            <a:r>
              <a:rPr lang="cs-CZ" dirty="0"/>
              <a:t>integrální součástí enzymu (stálá vazba, takto vázané koenzymy se nazývají </a:t>
            </a:r>
            <a:r>
              <a:rPr lang="cs-CZ" b="1" dirty="0" err="1"/>
              <a:t>prostetické</a:t>
            </a:r>
            <a:r>
              <a:rPr lang="cs-CZ" b="1" dirty="0"/>
              <a:t> skupiny</a:t>
            </a:r>
            <a:r>
              <a:rPr lang="cs-CZ" dirty="0"/>
              <a:t>) nebo </a:t>
            </a:r>
          </a:p>
          <a:p>
            <a:pPr marL="914400" lvl="2" indent="0">
              <a:buNone/>
            </a:pPr>
            <a:r>
              <a:rPr lang="cs-CZ" dirty="0"/>
              <a:t>na enzym </a:t>
            </a:r>
            <a:r>
              <a:rPr lang="cs-CZ" b="1" dirty="0"/>
              <a:t>vázány volně</a:t>
            </a:r>
            <a:r>
              <a:rPr lang="cs-CZ" dirty="0"/>
              <a:t> (přechodná vazba). </a:t>
            </a:r>
          </a:p>
          <a:p>
            <a:pPr marL="457200" lvl="1" indent="0">
              <a:buNone/>
            </a:pPr>
            <a:r>
              <a:rPr lang="cs-CZ" dirty="0"/>
              <a:t>Komplex apoenzymu a </a:t>
            </a:r>
            <a:r>
              <a:rPr lang="cs-CZ" dirty="0" err="1"/>
              <a:t>kofaktoru</a:t>
            </a:r>
            <a:r>
              <a:rPr lang="cs-CZ" dirty="0"/>
              <a:t> tvoří katalyticky aktivní </a:t>
            </a:r>
            <a:r>
              <a:rPr lang="cs-CZ" b="1" dirty="0"/>
              <a:t>holoenzym</a:t>
            </a:r>
            <a:r>
              <a:rPr lang="cs-CZ" dirty="0"/>
              <a:t>. </a:t>
            </a:r>
          </a:p>
          <a:p>
            <a:pPr marL="457200" lvl="1" indent="0">
              <a:buNone/>
            </a:pPr>
            <a:r>
              <a:rPr lang="cs-CZ" dirty="0"/>
              <a:t>Oblast </a:t>
            </a:r>
            <a:r>
              <a:rPr lang="cs-CZ" dirty="0">
                <a:solidFill>
                  <a:srgbClr val="FF0000"/>
                </a:solidFill>
              </a:rPr>
              <a:t>enzymu</a:t>
            </a:r>
            <a:r>
              <a:rPr lang="cs-CZ" dirty="0"/>
              <a:t>, kde dochází k vazbě </a:t>
            </a:r>
            <a:r>
              <a:rPr lang="cs-CZ" dirty="0">
                <a:solidFill>
                  <a:srgbClr val="00B050"/>
                </a:solidFill>
              </a:rPr>
              <a:t>substrátu</a:t>
            </a:r>
            <a:r>
              <a:rPr lang="cs-CZ" dirty="0"/>
              <a:t>, se nazývá </a:t>
            </a:r>
            <a:r>
              <a:rPr lang="cs-CZ" b="1" dirty="0"/>
              <a:t>aktivní místo</a:t>
            </a:r>
            <a:r>
              <a:rPr lang="cs-CZ" dirty="0"/>
              <a:t> enzymu. </a:t>
            </a:r>
          </a:p>
          <a:p>
            <a:pPr marL="457200" lvl="1" indent="0">
              <a:buNone/>
            </a:pPr>
            <a:r>
              <a:rPr lang="cs-CZ" dirty="0"/>
              <a:t>V aktivním místě se rozlišují skupiny odpovědné za vazbu substrátu (</a:t>
            </a:r>
            <a:r>
              <a:rPr lang="cs-CZ" b="1" dirty="0"/>
              <a:t>vazebné místo</a:t>
            </a:r>
            <a:r>
              <a:rPr lang="cs-CZ" dirty="0"/>
              <a:t>) a skupiny odpovědné za vlastní chemickou přeměnu (katalytické skupiny, katalytické místo). </a:t>
            </a:r>
          </a:p>
          <a:p>
            <a:pPr marL="457200" lvl="1" indent="0">
              <a:buNone/>
            </a:pPr>
            <a:r>
              <a:rPr lang="cs-CZ" b="1" dirty="0"/>
              <a:t>Prostorové uspořádání (konformace) aktivního místa určuje substrátovou specifitu – aktivní místo musí svým tvarem přesně odpovídat tvaru molekuly substrátu.</a:t>
            </a:r>
          </a:p>
        </p:txBody>
      </p:sp>
      <p:pic>
        <p:nvPicPr>
          <p:cNvPr id="4098" name="Picture 2" descr="Biochemie - vzdělávací portál, Přírodní lá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74" y="914223"/>
            <a:ext cx="4339171" cy="25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7744673" y="770021"/>
            <a:ext cx="1270990" cy="2470484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rgbClr val="92D050">
                <a:alpha val="2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10323095" y="1949116"/>
            <a:ext cx="1868905" cy="129138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8710862" y="1690688"/>
            <a:ext cx="1734656" cy="1813400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louk 10"/>
          <p:cNvSpPr/>
          <p:nvPr/>
        </p:nvSpPr>
        <p:spPr>
          <a:xfrm>
            <a:off x="5662864" y="365125"/>
            <a:ext cx="4552076" cy="2201612"/>
          </a:xfrm>
          <a:prstGeom prst="arc">
            <a:avLst>
              <a:gd name="adj1" fmla="val 10906083"/>
              <a:gd name="adj2" fmla="val 2450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60357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106. Enzymy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Nakreslete obrázek z předchozího snímku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Které 3 složky budou na obrázku ?</a:t>
            </a:r>
          </a:p>
          <a:p>
            <a:r>
              <a:rPr lang="cs-CZ" dirty="0"/>
              <a:t>…………………………………….</a:t>
            </a:r>
          </a:p>
          <a:p>
            <a:r>
              <a:rPr lang="cs-CZ" dirty="0"/>
              <a:t>…………………………………….</a:t>
            </a:r>
          </a:p>
          <a:p>
            <a:r>
              <a:rPr lang="cs-CZ" dirty="0"/>
              <a:t>…………………………………….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02843" y="1495167"/>
            <a:ext cx="4176583" cy="258532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60249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085" y="209483"/>
            <a:ext cx="4550923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Názvosloví enzymů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23" y="1825624"/>
            <a:ext cx="11916696" cy="493896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Celá řada enzymů má </a:t>
            </a:r>
            <a:r>
              <a:rPr lang="cs-CZ" b="1" dirty="0"/>
              <a:t>triviální</a:t>
            </a:r>
            <a:r>
              <a:rPr lang="cs-CZ" dirty="0"/>
              <a:t> název, zakončený koncovkou –in (např. ptyalin, pepsin, trypsin, erepsin). </a:t>
            </a:r>
          </a:p>
          <a:p>
            <a:r>
              <a:rPr lang="cs-CZ" b="1" dirty="0"/>
              <a:t>Systematický</a:t>
            </a:r>
            <a:r>
              <a:rPr lang="cs-CZ" dirty="0"/>
              <a:t> název enzymu je tvořen označením substrátu, názvu katalyzované reakce a zakončením  –</a:t>
            </a:r>
            <a:r>
              <a:rPr lang="cs-CZ" dirty="0" err="1"/>
              <a:t>asa</a:t>
            </a:r>
            <a:r>
              <a:rPr lang="cs-CZ" dirty="0"/>
              <a:t> (např. laktát-</a:t>
            </a:r>
            <a:r>
              <a:rPr lang="cs-CZ" dirty="0" err="1"/>
              <a:t>dehydrogen</a:t>
            </a:r>
            <a:r>
              <a:rPr lang="cs-CZ" dirty="0"/>
              <a:t>-</a:t>
            </a:r>
            <a:r>
              <a:rPr lang="cs-CZ" b="1" dirty="0"/>
              <a:t> </a:t>
            </a:r>
            <a:r>
              <a:rPr lang="cs-CZ" dirty="0" err="1"/>
              <a:t>asa</a:t>
            </a:r>
            <a:r>
              <a:rPr lang="cs-CZ" dirty="0"/>
              <a:t>). </a:t>
            </a:r>
          </a:p>
          <a:p>
            <a:r>
              <a:rPr lang="cs-CZ" dirty="0"/>
              <a:t>Podle typu katalyzované reakce rozdělujeme enzymy celkem do šesti tříd:</a:t>
            </a:r>
          </a:p>
          <a:p>
            <a:pPr lvl="1"/>
            <a:r>
              <a:rPr lang="cs-CZ" b="1" dirty="0" err="1"/>
              <a:t>oxidoreduktasy</a:t>
            </a:r>
            <a:r>
              <a:rPr lang="cs-CZ" dirty="0"/>
              <a:t> – katalyzují </a:t>
            </a:r>
            <a:r>
              <a:rPr lang="cs-CZ" dirty="0" err="1"/>
              <a:t>oxidoredukční</a:t>
            </a:r>
            <a:r>
              <a:rPr lang="cs-CZ" dirty="0"/>
              <a:t> reakce (přenos el., H+ nebo O2)</a:t>
            </a:r>
          </a:p>
          <a:p>
            <a:pPr lvl="1"/>
            <a:r>
              <a:rPr lang="cs-CZ" b="1" dirty="0" err="1"/>
              <a:t>transferasy</a:t>
            </a:r>
            <a:r>
              <a:rPr lang="cs-CZ" b="1" dirty="0"/>
              <a:t> </a:t>
            </a:r>
            <a:r>
              <a:rPr lang="cs-CZ" dirty="0"/>
              <a:t>– katalyzují přenos skupin atomů</a:t>
            </a:r>
          </a:p>
          <a:p>
            <a:pPr lvl="1"/>
            <a:r>
              <a:rPr lang="cs-CZ" b="1" dirty="0" err="1"/>
              <a:t>hydrolasy</a:t>
            </a:r>
            <a:r>
              <a:rPr lang="cs-CZ" dirty="0"/>
              <a:t> – katalyzují hydrolytické štěpení vazeb</a:t>
            </a:r>
          </a:p>
          <a:p>
            <a:pPr lvl="1"/>
            <a:r>
              <a:rPr lang="cs-CZ" b="1" dirty="0" err="1"/>
              <a:t>lyasy</a:t>
            </a:r>
            <a:r>
              <a:rPr lang="cs-CZ" b="1" dirty="0"/>
              <a:t> </a:t>
            </a:r>
            <a:r>
              <a:rPr lang="cs-CZ" dirty="0"/>
              <a:t>- katalyzují </a:t>
            </a:r>
            <a:r>
              <a:rPr lang="cs-CZ" dirty="0" err="1"/>
              <a:t>nehydrolytické</a:t>
            </a:r>
            <a:r>
              <a:rPr lang="cs-CZ" dirty="0"/>
              <a:t> štěpení vazeb</a:t>
            </a:r>
          </a:p>
          <a:p>
            <a:pPr lvl="1"/>
            <a:r>
              <a:rPr lang="cs-CZ" b="1" dirty="0" err="1"/>
              <a:t>isomerasy</a:t>
            </a:r>
            <a:r>
              <a:rPr lang="cs-CZ" dirty="0"/>
              <a:t> – katalyzují </a:t>
            </a:r>
            <a:r>
              <a:rPr lang="cs-CZ" dirty="0" err="1"/>
              <a:t>isomerační</a:t>
            </a:r>
            <a:r>
              <a:rPr lang="cs-CZ" dirty="0"/>
              <a:t> reakce</a:t>
            </a:r>
          </a:p>
          <a:p>
            <a:pPr lvl="1"/>
            <a:r>
              <a:rPr lang="cs-CZ" b="1" dirty="0" err="1"/>
              <a:t>ligasy</a:t>
            </a:r>
            <a:r>
              <a:rPr lang="cs-CZ" dirty="0"/>
              <a:t> – katalyzují tvorbu vazeb spojených se spotřebou energie (např. za současného rozkladu ATP)</a:t>
            </a:r>
          </a:p>
          <a:p>
            <a:pPr marL="0" indent="0">
              <a:buNone/>
            </a:pPr>
            <a:r>
              <a:rPr lang="cs-CZ" dirty="0"/>
              <a:t>Každému enzymu je přiřazen speciální EC (Enzyme </a:t>
            </a:r>
            <a:r>
              <a:rPr lang="cs-CZ" dirty="0" err="1"/>
              <a:t>Commission</a:t>
            </a:r>
            <a:r>
              <a:rPr lang="cs-CZ" dirty="0"/>
              <a:t>) kód podle International Union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Biochemistry</a:t>
            </a:r>
            <a:r>
              <a:rPr lang="cs-CZ" dirty="0"/>
              <a:t> (IUB).</a:t>
            </a:r>
          </a:p>
        </p:txBody>
      </p:sp>
      <p:pic>
        <p:nvPicPr>
          <p:cNvPr id="5122" name="Picture 2" descr="1g Enzym pektináza | Refraktometr-eshop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83" y="95352"/>
            <a:ext cx="3999428" cy="16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1742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Oxidoreduktázy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24589" y="1809583"/>
            <a:ext cx="12416589" cy="4351338"/>
          </a:xfrm>
        </p:spPr>
        <p:txBody>
          <a:bodyPr/>
          <a:lstStyle/>
          <a:p>
            <a:r>
              <a:rPr lang="cs-CZ" dirty="0"/>
              <a:t>katalyzují </a:t>
            </a:r>
            <a:r>
              <a:rPr lang="cs-CZ" dirty="0" err="1"/>
              <a:t>oxidoredukční</a:t>
            </a:r>
            <a:r>
              <a:rPr lang="cs-CZ" dirty="0"/>
              <a:t> reakce (tj. přenos elektronů, protonů nebo reakce s kyslíkem). </a:t>
            </a:r>
          </a:p>
          <a:p>
            <a:r>
              <a:rPr lang="cs-CZ" dirty="0"/>
              <a:t>např. </a:t>
            </a:r>
            <a:r>
              <a:rPr lang="cs-CZ" b="1" dirty="0" err="1"/>
              <a:t>alkoholdehydrogenasa</a:t>
            </a:r>
            <a:r>
              <a:rPr lang="cs-CZ" dirty="0"/>
              <a:t> (</a:t>
            </a:r>
            <a:r>
              <a:rPr lang="cs-CZ" b="1" dirty="0"/>
              <a:t>ADH</a:t>
            </a:r>
            <a:r>
              <a:rPr lang="cs-CZ" dirty="0"/>
              <a:t>) katalyzuje přeměnu </a:t>
            </a:r>
            <a:r>
              <a:rPr lang="cs-CZ" dirty="0" err="1"/>
              <a:t>ethanolu</a:t>
            </a:r>
            <a:r>
              <a:rPr lang="cs-CZ" dirty="0"/>
              <a:t> na acetaldehyd a </a:t>
            </a:r>
          </a:p>
          <a:p>
            <a:r>
              <a:rPr lang="cs-CZ" b="1" dirty="0" err="1"/>
              <a:t>laktátdehydrogenasa</a:t>
            </a:r>
            <a:r>
              <a:rPr lang="cs-CZ" dirty="0"/>
              <a:t> (</a:t>
            </a:r>
            <a:r>
              <a:rPr lang="cs-CZ" b="1" dirty="0"/>
              <a:t>LDH</a:t>
            </a:r>
            <a:r>
              <a:rPr lang="cs-CZ" dirty="0"/>
              <a:t>), která katalyzuje přeměnu pyruvátu na laktát  (LDH nespecifický </a:t>
            </a:r>
            <a:r>
              <a:rPr lang="cs-CZ" dirty="0" err="1"/>
              <a:t>marker</a:t>
            </a:r>
            <a:r>
              <a:rPr lang="cs-CZ" dirty="0"/>
              <a:t> rozpadu buněk)</a:t>
            </a:r>
          </a:p>
          <a:p>
            <a:r>
              <a:rPr lang="cs-CZ" dirty="0">
                <a:hlinkClick r:id="rId2"/>
              </a:rPr>
              <a:t>http://www.studiumbiochemie.cz/prirodni_latky_enzymy.html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https://upload.wikimedia.org/wikipedia/commons/thumb/8/8a/Cori_Cycle.SVG/1024px-Cori_Cyc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80" y="4110539"/>
            <a:ext cx="5169235" cy="258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908758" y="5021179"/>
            <a:ext cx="4283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https://www.wikiskripta.eu/w/Lakt%C3%A1t#/media/Soubor:Cori_Cycle.SVG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44656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Transferázy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katalyzují přenos skupin atomů</a:t>
            </a:r>
          </a:p>
          <a:p>
            <a:r>
              <a:rPr lang="cs-CZ" dirty="0"/>
              <a:t>Např.  </a:t>
            </a:r>
            <a:r>
              <a:rPr lang="cs-CZ" b="1" dirty="0" err="1"/>
              <a:t>aminotransferasa</a:t>
            </a:r>
            <a:r>
              <a:rPr lang="cs-CZ" b="1" dirty="0"/>
              <a:t> </a:t>
            </a:r>
            <a:r>
              <a:rPr lang="cs-CZ" dirty="0"/>
              <a:t>nebo</a:t>
            </a:r>
            <a:r>
              <a:rPr lang="cs-CZ" b="1" dirty="0"/>
              <a:t> </a:t>
            </a:r>
            <a:r>
              <a:rPr lang="cs-CZ" b="1" dirty="0" err="1"/>
              <a:t>glutamyltransferasa</a:t>
            </a:r>
            <a:r>
              <a:rPr lang="cs-CZ" dirty="0"/>
              <a:t>, katalyzující přenos aminoskupin.</a:t>
            </a:r>
          </a:p>
          <a:p>
            <a:pPr marL="0" indent="0">
              <a:buNone/>
            </a:pPr>
            <a:br>
              <a:rPr lang="cs-CZ" dirty="0"/>
            </a:br>
            <a:r>
              <a:rPr lang="cs-CZ" dirty="0">
                <a:hlinkClick r:id="rId2"/>
              </a:rPr>
              <a:t>http://www.studiumbiochemie.cz/prirodni_latky_enzymy.html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8990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739" y="75220"/>
            <a:ext cx="11712103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10. Jak se provádí odběr venózní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08953"/>
            <a:ext cx="11353800" cy="5330758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/>
              <a:t>Pro usnadnění odběru používáme většinou </a:t>
            </a:r>
            <a:r>
              <a:rPr lang="cs-CZ" b="1" dirty="0">
                <a:solidFill>
                  <a:srgbClr val="0070C0"/>
                </a:solidFill>
              </a:rPr>
              <a:t>…………</a:t>
            </a:r>
            <a:r>
              <a:rPr lang="cs-CZ" dirty="0">
                <a:solidFill>
                  <a:srgbClr val="0070C0"/>
                </a:solidFill>
              </a:rPr>
              <a:t>,</a:t>
            </a:r>
            <a:r>
              <a:rPr lang="cs-CZ" dirty="0"/>
              <a:t> z dřívějších dob známý jako </a:t>
            </a:r>
            <a:r>
              <a:rPr lang="cs-CZ" dirty="0" err="1"/>
              <a:t>Esmarchovo</a:t>
            </a:r>
            <a:r>
              <a:rPr lang="cs-CZ" dirty="0"/>
              <a:t> </a:t>
            </a:r>
            <a:r>
              <a:rPr lang="cs-CZ" dirty="0" err="1"/>
              <a:t>zaškrcovadlo</a:t>
            </a:r>
            <a:r>
              <a:rPr lang="cs-CZ" dirty="0"/>
              <a:t> (nesprávně škrtidlo), je však třeba jej 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dirty="0"/>
              <a:t>po odkápnutí první kapky krve do zkumavky. Delší zaškrcení (nad 3 min.) vede ke změnám hladin některých analytů. </a:t>
            </a:r>
            <a:r>
              <a:rPr lang="cs-CZ" b="1" dirty="0"/>
              <a:t>Při odběru na stanovení laktátu jej použít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endParaRPr lang="cs-CZ" dirty="0">
              <a:solidFill>
                <a:srgbClr val="0070C0"/>
              </a:solidFill>
            </a:endParaRPr>
          </a:p>
          <a:p>
            <a:pPr lvl="0"/>
            <a:r>
              <a:rPr lang="cs-CZ" dirty="0"/>
              <a:t>Dříve praktikované cvičení se zaťatou pěstí se dnes již nedoporučuje (vede ke zvýšení hladin např. draslíku či laktátu).</a:t>
            </a:r>
          </a:p>
          <a:p>
            <a:pPr lvl="0"/>
            <a:r>
              <a:rPr lang="cs-CZ" dirty="0"/>
              <a:t>Místo vpichu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, žílu napichujeme až po úplném oschnutí dezinfekčního prostředku, aby nedošlo k hemolýze. </a:t>
            </a:r>
          </a:p>
          <a:p>
            <a:pPr lvl="0"/>
            <a:r>
              <a:rPr lang="cs-CZ" dirty="0"/>
              <a:t>Při odběru na stanovení alkoholu musí být použit </a:t>
            </a:r>
          </a:p>
          <a:p>
            <a:pPr marL="0" lvl="0" indent="0">
              <a:buNone/>
            </a:pPr>
            <a:r>
              <a:rPr lang="cs-CZ" dirty="0"/>
              <a:t>   dezinfekční prostředek, který alkohol </a:t>
            </a:r>
            <a:r>
              <a:rPr lang="cs-CZ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Předpokládaného místa vpichu se zásadně nedotýkáme. </a:t>
            </a:r>
          </a:p>
          <a:p>
            <a:pPr lvl="0"/>
            <a:r>
              <a:rPr lang="cs-CZ" b="1" dirty="0"/>
              <a:t>Úhel </a:t>
            </a:r>
            <a:r>
              <a:rPr lang="cs-CZ" dirty="0"/>
              <a:t>mezi paží a stříkačkou má být asi </a:t>
            </a:r>
            <a:r>
              <a:rPr lang="cs-CZ" b="1" dirty="0">
                <a:solidFill>
                  <a:srgbClr val="0070C0"/>
                </a:solidFill>
              </a:rPr>
              <a:t>……</a:t>
            </a:r>
            <a:r>
              <a:rPr lang="cs-CZ" b="1" dirty="0"/>
              <a:t>.</a:t>
            </a:r>
            <a:r>
              <a:rPr lang="cs-CZ" b="1" baseline="30000" dirty="0"/>
              <a:t>o</a:t>
            </a:r>
            <a:r>
              <a:rPr lang="cs-CZ" b="1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38" y="4491789"/>
            <a:ext cx="3850562" cy="236621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8213" y="6342434"/>
            <a:ext cx="653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https://youtu.be/k2R85u5YjLg?si=ch57_V8SrR_DBakk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716707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Hydrolázy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Katalyzuje rozkladnou reakci, kde je činitelem voda. Katalyzuje tedy hydrolytické štěpení.</a:t>
            </a:r>
          </a:p>
          <a:p>
            <a:endParaRPr lang="cs-CZ" dirty="0"/>
          </a:p>
          <a:p>
            <a:r>
              <a:rPr lang="cs-CZ" dirty="0"/>
              <a:t>A-B+H</a:t>
            </a:r>
            <a:r>
              <a:rPr lang="cs-CZ" sz="2000" dirty="0"/>
              <a:t>2</a:t>
            </a:r>
            <a:r>
              <a:rPr lang="cs-CZ" dirty="0"/>
              <a:t>O  →   A-OH + B-H</a:t>
            </a:r>
          </a:p>
          <a:p>
            <a:endParaRPr lang="cs-CZ" dirty="0"/>
          </a:p>
          <a:p>
            <a:r>
              <a:rPr lang="cs-CZ" dirty="0"/>
              <a:t>Původní látka je vodou rozkládána na nové produkty. </a:t>
            </a:r>
          </a:p>
          <a:p>
            <a:endParaRPr lang="cs-CZ" dirty="0"/>
          </a:p>
          <a:p>
            <a:r>
              <a:rPr lang="cs-CZ" dirty="0"/>
              <a:t>Např.: amyláza, chymotrypsin, laktáza, lipáza, trypsin, ureáza, pepsin aj. </a:t>
            </a:r>
            <a:r>
              <a:rPr lang="cs-CZ" dirty="0">
                <a:hlinkClick r:id="rId2"/>
              </a:rPr>
              <a:t>https://cs.wikipedia.org/wiki/Hydrol%C3%A1za</a:t>
            </a:r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2679032" y="2807368"/>
            <a:ext cx="0" cy="4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727159" y="2782273"/>
            <a:ext cx="184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Hydroláza, reakcí se nemění</a:t>
            </a:r>
          </a:p>
        </p:txBody>
      </p:sp>
    </p:spTree>
    <p:extLst>
      <p:ext uri="{BB962C8B-B14F-4D97-AF65-F5344CB8AC3E}">
        <p14:creationId xmlns:p14="http://schemas.microsoft.com/office/powerpoint/2010/main" val="60439111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085" y="209483"/>
            <a:ext cx="6400493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107. Názvosloví enzymů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23" y="1825624"/>
            <a:ext cx="11916696" cy="493896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Celá řada enzymů má </a:t>
            </a:r>
            <a:r>
              <a:rPr lang="cs-CZ" b="1" dirty="0">
                <a:solidFill>
                  <a:srgbClr val="0070C0"/>
                </a:solidFill>
              </a:rPr>
              <a:t>t…….í</a:t>
            </a:r>
            <a:r>
              <a:rPr lang="cs-CZ" dirty="0"/>
              <a:t> název, zakončený koncovkou –in (např. ptyalin, pepsin, trypsin, erepsin). </a:t>
            </a:r>
          </a:p>
          <a:p>
            <a:r>
              <a:rPr lang="cs-CZ" b="1" dirty="0">
                <a:solidFill>
                  <a:srgbClr val="0070C0"/>
                </a:solidFill>
              </a:rPr>
              <a:t>S……….ý</a:t>
            </a:r>
            <a:r>
              <a:rPr lang="cs-CZ" dirty="0"/>
              <a:t> název enzymu je tvořen označením substrátu, názvu katalyzované reakce a zakončením  –</a:t>
            </a:r>
            <a:r>
              <a:rPr lang="cs-CZ" dirty="0" err="1"/>
              <a:t>asa</a:t>
            </a:r>
            <a:r>
              <a:rPr lang="cs-CZ" dirty="0"/>
              <a:t> (např. laktát-</a:t>
            </a:r>
            <a:r>
              <a:rPr lang="cs-CZ" dirty="0" err="1"/>
              <a:t>dehydrogen</a:t>
            </a:r>
            <a:r>
              <a:rPr lang="cs-CZ" dirty="0"/>
              <a:t>-</a:t>
            </a:r>
            <a:r>
              <a:rPr lang="cs-CZ" b="1" dirty="0"/>
              <a:t> </a:t>
            </a:r>
            <a:r>
              <a:rPr lang="cs-CZ" dirty="0" err="1"/>
              <a:t>asa</a:t>
            </a:r>
            <a:r>
              <a:rPr lang="cs-CZ" dirty="0"/>
              <a:t>). </a:t>
            </a:r>
          </a:p>
          <a:p>
            <a:r>
              <a:rPr lang="cs-CZ" dirty="0"/>
              <a:t>Podle typu katalyzované reakce rozdělujeme enzymy celkem do šesti tříd: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o………….y</a:t>
            </a:r>
            <a:r>
              <a:rPr lang="cs-CZ" dirty="0"/>
              <a:t> – katalyzují </a:t>
            </a:r>
            <a:r>
              <a:rPr lang="cs-CZ" dirty="0" err="1"/>
              <a:t>oxidoredukční</a:t>
            </a:r>
            <a:r>
              <a:rPr lang="cs-CZ" dirty="0"/>
              <a:t> reakce (přenos el., H+ nebo O2)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t……….y</a:t>
            </a:r>
            <a:r>
              <a:rPr lang="cs-CZ" dirty="0"/>
              <a:t> – katalyzují přenos skupin atomů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h……..y</a:t>
            </a:r>
            <a:r>
              <a:rPr lang="cs-CZ" dirty="0"/>
              <a:t> – katalyzují hydrolytické štěpení vazeb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l…y</a:t>
            </a:r>
            <a:r>
              <a:rPr lang="cs-CZ" dirty="0"/>
              <a:t> - katalyzují </a:t>
            </a:r>
            <a:r>
              <a:rPr lang="cs-CZ" dirty="0" err="1"/>
              <a:t>nehydrolytické</a:t>
            </a:r>
            <a:r>
              <a:rPr lang="cs-CZ" dirty="0"/>
              <a:t> štěpení vazeb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i…….y</a:t>
            </a:r>
            <a:r>
              <a:rPr lang="cs-CZ" dirty="0"/>
              <a:t> – katalyzují </a:t>
            </a:r>
            <a:r>
              <a:rPr lang="cs-CZ" dirty="0" err="1"/>
              <a:t>isomerační</a:t>
            </a:r>
            <a:r>
              <a:rPr lang="cs-CZ" dirty="0"/>
              <a:t> reakce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l….y</a:t>
            </a:r>
            <a:r>
              <a:rPr lang="cs-CZ" dirty="0"/>
              <a:t> – katalyzují tvorbu vazeb spojených se spotřebou energie (např. za současného rozkladu ATP)</a:t>
            </a:r>
          </a:p>
          <a:p>
            <a:pPr marL="0" indent="0">
              <a:buNone/>
            </a:pPr>
            <a:r>
              <a:rPr lang="cs-CZ" dirty="0"/>
              <a:t>Každému enzymu je přiřazen speciální EC (Enzyme </a:t>
            </a:r>
            <a:r>
              <a:rPr lang="cs-CZ" dirty="0" err="1"/>
              <a:t>Commission</a:t>
            </a:r>
            <a:r>
              <a:rPr lang="cs-CZ" dirty="0"/>
              <a:t>) kód podle International Union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Biochemistry</a:t>
            </a:r>
            <a:r>
              <a:rPr lang="cs-CZ" dirty="0"/>
              <a:t> (IUB).</a:t>
            </a:r>
          </a:p>
        </p:txBody>
      </p:sp>
      <p:pic>
        <p:nvPicPr>
          <p:cNvPr id="5122" name="Picture 2" descr="1g Enzym pektináza | Refraktometr-eshop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83" y="95352"/>
            <a:ext cx="3999428" cy="16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77036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9" y="99218"/>
            <a:ext cx="7908758" cy="1325563"/>
          </a:xfrm>
        </p:spPr>
        <p:txBody>
          <a:bodyPr/>
          <a:lstStyle/>
          <a:p>
            <a:r>
              <a:rPr lang="cs-CZ" sz="4000" b="1" dirty="0">
                <a:solidFill>
                  <a:srgbClr val="FF0000"/>
                </a:solidFill>
              </a:rPr>
              <a:t>Co ovlivňuje enzymovou aktivitu 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379" y="1636295"/>
            <a:ext cx="12047621" cy="522170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teplota, pH, koncentrace </a:t>
            </a:r>
            <a:r>
              <a:rPr lang="cs-CZ" dirty="0"/>
              <a:t>substrátu/ů, </a:t>
            </a:r>
            <a:r>
              <a:rPr lang="cs-CZ" b="1" dirty="0"/>
              <a:t>aktivátory/ inhibitory</a:t>
            </a:r>
            <a:r>
              <a:rPr lang="cs-CZ" dirty="0"/>
              <a:t> </a:t>
            </a:r>
          </a:p>
          <a:p>
            <a:r>
              <a:rPr lang="cs-CZ" dirty="0"/>
              <a:t>zpravidla platí, že se vzrůstající teplotou </a:t>
            </a:r>
            <a:r>
              <a:rPr lang="cs-CZ" b="1" dirty="0"/>
              <a:t>roste </a:t>
            </a:r>
            <a:r>
              <a:rPr lang="cs-CZ" dirty="0"/>
              <a:t>rychlost katalyzované reakce</a:t>
            </a:r>
          </a:p>
          <a:p>
            <a:r>
              <a:rPr lang="cs-CZ" dirty="0"/>
              <a:t>pokud však teplota přesáhne kritickou mez (55–60 °C), dochází ke ztrátě aktivity způsobené </a:t>
            </a:r>
            <a:r>
              <a:rPr lang="cs-CZ" b="1" dirty="0"/>
              <a:t>denaturací </a:t>
            </a:r>
            <a:r>
              <a:rPr lang="cs-CZ" dirty="0"/>
              <a:t>proteinu.</a:t>
            </a:r>
            <a:r>
              <a:rPr lang="cs-CZ" b="1" dirty="0"/>
              <a:t> </a:t>
            </a:r>
          </a:p>
          <a:p>
            <a:r>
              <a:rPr lang="cs-CZ" dirty="0"/>
              <a:t>většina enzymů je aktivních jen v úzkém rozpětí </a:t>
            </a:r>
            <a:r>
              <a:rPr lang="cs-CZ" b="1" dirty="0"/>
              <a:t>pH </a:t>
            </a:r>
            <a:r>
              <a:rPr lang="cs-CZ" dirty="0"/>
              <a:t>a to většinou v neutrálním či slabě kyselém prostředí (výjimkou jsou žaludeční </a:t>
            </a:r>
            <a:r>
              <a:rPr lang="cs-CZ" dirty="0" err="1"/>
              <a:t>proteasy</a:t>
            </a:r>
            <a:r>
              <a:rPr lang="cs-CZ" dirty="0"/>
              <a:t>). </a:t>
            </a:r>
          </a:p>
          <a:p>
            <a:r>
              <a:rPr lang="cs-CZ" dirty="0"/>
              <a:t>enzymovou aktivitu lze ovlivnit též </a:t>
            </a:r>
          </a:p>
          <a:p>
            <a:pPr lvl="1"/>
            <a:r>
              <a:rPr lang="cs-CZ" b="1" dirty="0"/>
              <a:t>aktivátory</a:t>
            </a:r>
            <a:r>
              <a:rPr lang="cs-CZ" dirty="0"/>
              <a:t> – látky stimulující aktivitu enzymu (např. ionty kovů) nebo </a:t>
            </a:r>
          </a:p>
          <a:p>
            <a:pPr lvl="1"/>
            <a:r>
              <a:rPr lang="cs-CZ" b="1" dirty="0"/>
              <a:t>inhibitory</a:t>
            </a:r>
            <a:r>
              <a:rPr lang="cs-CZ" dirty="0"/>
              <a:t> – látky snižující aktivitu enzymu. </a:t>
            </a:r>
          </a:p>
          <a:p>
            <a:pPr marL="457200" lvl="1" indent="0">
              <a:buNone/>
            </a:pPr>
            <a:r>
              <a:rPr lang="cs-CZ" dirty="0"/>
              <a:t>Podle mechanismu působení inhibitorů rozlišujeme několik typů enzymové inhibice. Základní rozdělení je na inhibici nevratnou (ireverzibilní) a vratnou (reverzibilní).</a:t>
            </a:r>
          </a:p>
          <a:p>
            <a:endParaRPr lang="cs-CZ" dirty="0"/>
          </a:p>
          <a:p>
            <a:r>
              <a:rPr lang="cs-CZ" dirty="0"/>
              <a:t>regulace katalytické aktivity enzymu je možná dvěma způsoby a to buďto ovlivněním</a:t>
            </a:r>
          </a:p>
          <a:p>
            <a:pPr lvl="1"/>
            <a:r>
              <a:rPr lang="cs-CZ" dirty="0"/>
              <a:t>množství enzymu nebo: ovlivněno jeho syntézou, sekrecí do místa účinku a jeho odbouráváním. </a:t>
            </a:r>
          </a:p>
          <a:p>
            <a:pPr lvl="1"/>
            <a:r>
              <a:rPr lang="cs-CZ" dirty="0"/>
              <a:t>aktivity: je regulována prostřednictvím strukturních a konformačních změn enzymu.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80" y="0"/>
            <a:ext cx="3936620" cy="14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5088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8" y="99218"/>
            <a:ext cx="8177897" cy="1325563"/>
          </a:xfrm>
        </p:spPr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108. Co ovlivňuje enzymovou aktivitu </a:t>
            </a:r>
            <a:r>
              <a:rPr lang="cs-CZ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379" y="1636295"/>
            <a:ext cx="12047621" cy="522170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t…..a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p.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k……….e</a:t>
            </a:r>
            <a:r>
              <a:rPr lang="cs-CZ" b="1" dirty="0"/>
              <a:t> </a:t>
            </a:r>
            <a:r>
              <a:rPr lang="cs-CZ" dirty="0"/>
              <a:t>substrátu/ů, </a:t>
            </a:r>
            <a:r>
              <a:rPr lang="cs-CZ" b="1" dirty="0">
                <a:solidFill>
                  <a:srgbClr val="0070C0"/>
                </a:solidFill>
              </a:rPr>
              <a:t>a………y/ i………y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dirty="0"/>
              <a:t>zpravidla platí, že se vzrůstající teplotou </a:t>
            </a:r>
            <a:r>
              <a:rPr lang="cs-CZ" b="1" dirty="0">
                <a:solidFill>
                  <a:srgbClr val="0070C0"/>
                </a:solidFill>
              </a:rPr>
              <a:t>r…e</a:t>
            </a:r>
            <a:r>
              <a:rPr lang="cs-CZ" b="1" dirty="0"/>
              <a:t> </a:t>
            </a:r>
            <a:r>
              <a:rPr lang="cs-CZ" dirty="0"/>
              <a:t>rychlost</a:t>
            </a:r>
            <a:r>
              <a:rPr lang="cs-CZ" b="1" dirty="0"/>
              <a:t> </a:t>
            </a:r>
            <a:r>
              <a:rPr lang="cs-CZ" dirty="0"/>
              <a:t>katalyzované reakce</a:t>
            </a:r>
          </a:p>
          <a:p>
            <a:r>
              <a:rPr lang="cs-CZ" dirty="0"/>
              <a:t>pokud však teplota přesáhne kritickou mez (55–60 °C), dochází ke ztrátě aktivity způsobené </a:t>
            </a:r>
            <a:r>
              <a:rPr lang="cs-CZ" b="1" dirty="0">
                <a:solidFill>
                  <a:srgbClr val="0070C0"/>
                </a:solidFill>
              </a:rPr>
              <a:t>d……..í</a:t>
            </a:r>
            <a:r>
              <a:rPr lang="cs-CZ" b="1" dirty="0"/>
              <a:t> </a:t>
            </a:r>
            <a:r>
              <a:rPr lang="cs-CZ" dirty="0"/>
              <a:t>proteinu.</a:t>
            </a:r>
            <a:r>
              <a:rPr lang="cs-CZ" b="1" dirty="0"/>
              <a:t> </a:t>
            </a:r>
          </a:p>
          <a:p>
            <a:r>
              <a:rPr lang="cs-CZ" dirty="0"/>
              <a:t>většina enzymů je aktivních jen v úzkém rozpětí </a:t>
            </a:r>
            <a:r>
              <a:rPr lang="cs-CZ" b="1" dirty="0">
                <a:solidFill>
                  <a:srgbClr val="0070C0"/>
                </a:solidFill>
              </a:rPr>
              <a:t>p.</a:t>
            </a:r>
            <a:r>
              <a:rPr lang="cs-CZ" b="1" dirty="0"/>
              <a:t> </a:t>
            </a:r>
            <a:r>
              <a:rPr lang="cs-CZ" dirty="0"/>
              <a:t>a to většinou v neutrálním či slabě kyselém prostředí (výjimkou jsou žaludeční </a:t>
            </a:r>
            <a:r>
              <a:rPr lang="cs-CZ" dirty="0" err="1"/>
              <a:t>proteasy</a:t>
            </a:r>
            <a:r>
              <a:rPr lang="cs-CZ" dirty="0"/>
              <a:t>). </a:t>
            </a:r>
          </a:p>
          <a:p>
            <a:r>
              <a:rPr lang="cs-CZ" dirty="0"/>
              <a:t>enzymovou aktivitu lze ovlivnit též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a……..y</a:t>
            </a:r>
            <a:r>
              <a:rPr lang="cs-CZ" dirty="0"/>
              <a:t> – látky stimulující aktivitu enzymu (např. ionty kovů) nebo 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i……..y</a:t>
            </a:r>
            <a:r>
              <a:rPr lang="cs-CZ" dirty="0"/>
              <a:t> – látky snižující aktivitu enzymu. </a:t>
            </a:r>
          </a:p>
          <a:p>
            <a:pPr marL="457200" lvl="1" indent="0">
              <a:buNone/>
            </a:pPr>
            <a:r>
              <a:rPr lang="cs-CZ" dirty="0"/>
              <a:t>Podle mechanismu působení inhibitorů rozlišujeme několik typů enzymové inhibice. Základní rozdělení je na inhibici nevratnou (ireverzibilní) a vratnou (reverzibilní).</a:t>
            </a:r>
          </a:p>
          <a:p>
            <a:endParaRPr lang="cs-CZ" dirty="0"/>
          </a:p>
          <a:p>
            <a:r>
              <a:rPr lang="cs-CZ" dirty="0"/>
              <a:t>regulace katalytické aktivity enzymu je možná dvěma způsoby a to buďto ovlivněním</a:t>
            </a:r>
          </a:p>
          <a:p>
            <a:pPr lvl="1"/>
            <a:r>
              <a:rPr lang="cs-CZ" dirty="0"/>
              <a:t>množství enzymu nebo: ovlivněno jeho syntézou, sekrecí do místa účinku a jeho odbouráváním. </a:t>
            </a:r>
          </a:p>
          <a:p>
            <a:pPr lvl="1"/>
            <a:r>
              <a:rPr lang="cs-CZ" dirty="0"/>
              <a:t>aktivity: je regulována prostřednictvím strukturních a konformačních změn enzymu.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80" y="0"/>
            <a:ext cx="3936620" cy="14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52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  <a:r>
              <a:rPr lang="cs-CZ" sz="4000" b="1" dirty="0"/>
              <a:t>Co je </a:t>
            </a:r>
            <a:r>
              <a:rPr lang="cs-CZ" sz="4000" b="1" dirty="0" err="1"/>
              <a:t>katal</a:t>
            </a:r>
            <a:r>
              <a:rPr lang="cs-CZ" sz="4000" b="1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21368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Vyšetřovaným materiálem pro stanovení enzymů v laboratořích klinické biochemie je plazma, do které jsou enzymy vylučovány tkáňovými buňkami nebo jsou uvolňovány při jejich poškození či rozpadu. </a:t>
            </a:r>
          </a:p>
          <a:p>
            <a:r>
              <a:rPr lang="cs-CZ" dirty="0"/>
              <a:t>U enzymů se nestanovuje jejich koncentrace, nýbrž </a:t>
            </a:r>
            <a:r>
              <a:rPr lang="cs-CZ" b="1" dirty="0"/>
              <a:t>katalytická aktivita</a:t>
            </a:r>
            <a:r>
              <a:rPr lang="cs-CZ" dirty="0"/>
              <a:t>, která je </a:t>
            </a:r>
            <a:r>
              <a:rPr lang="cs-CZ" b="1" dirty="0"/>
              <a:t>mírou přeměny substrátu na produkt. </a:t>
            </a:r>
          </a:p>
          <a:p>
            <a:r>
              <a:rPr lang="cs-CZ" dirty="0"/>
              <a:t>Standardní jednotkou enzymové aktivity je mezinárodní jednotka enzymové aktivity IU, ale v laboratorní praxi se používá jednotka </a:t>
            </a:r>
            <a:r>
              <a:rPr lang="cs-CZ" b="1" dirty="0" err="1"/>
              <a:t>katal</a:t>
            </a:r>
            <a:r>
              <a:rPr lang="cs-CZ" b="1" dirty="0"/>
              <a:t> (1IU = 16,67nkat)</a:t>
            </a:r>
            <a:r>
              <a:rPr lang="cs-CZ" dirty="0"/>
              <a:t>. </a:t>
            </a:r>
            <a:r>
              <a:rPr lang="cs-CZ" b="1" dirty="0"/>
              <a:t>Jednotka aktivity </a:t>
            </a:r>
            <a:r>
              <a:rPr lang="cs-CZ" dirty="0"/>
              <a:t>se vztahuje na litr vyšetřované tekutiny (plazmy). </a:t>
            </a:r>
          </a:p>
          <a:p>
            <a:r>
              <a:rPr lang="cs-CZ" dirty="0"/>
              <a:t>Za patologických stavů, které jsou doprovázeny destrukcí tkáně, dochází k uvolňování příslušných specifických enzymů do krevního oběhu a jejich stanovení se využívá ke zjištění druhu a rozsahu poškození. </a:t>
            </a:r>
          </a:p>
          <a:p>
            <a:r>
              <a:rPr lang="cs-CZ" dirty="0"/>
              <a:t>Pro diagnostické účely je podstatná správná interpretace laboratorních výsledků, která vychází ze znalosti </a:t>
            </a:r>
          </a:p>
          <a:p>
            <a:pPr lvl="1"/>
            <a:r>
              <a:rPr lang="cs-CZ" b="1" dirty="0"/>
              <a:t>tkáňové specificity enzymů</a:t>
            </a:r>
            <a:r>
              <a:rPr lang="cs-CZ" dirty="0"/>
              <a:t> a</a:t>
            </a:r>
          </a:p>
          <a:p>
            <a:pPr lvl="1"/>
            <a:r>
              <a:rPr lang="cs-CZ" b="1" dirty="0"/>
              <a:t>míry zvýšení aktivity enzymů</a:t>
            </a:r>
            <a:r>
              <a:rPr lang="cs-CZ" dirty="0"/>
              <a:t> včetně doby, po kterou tato změna přetrvává. </a:t>
            </a:r>
          </a:p>
          <a:p>
            <a:pPr marL="0" indent="0">
              <a:buNone/>
            </a:pPr>
            <a:r>
              <a:rPr lang="cs-CZ" dirty="0"/>
              <a:t>Přehled klinicky významných enzymů a příčiny změn jejich aktivity v plazmě ukazuje tabulka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11847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405091"/>
              </p:ext>
            </p:extLst>
          </p:nvPr>
        </p:nvGraphicFramePr>
        <p:xfrm>
          <a:off x="726831" y="0"/>
          <a:ext cx="5658337" cy="11081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707">
                  <a:extLst>
                    <a:ext uri="{9D8B030D-6E8A-4147-A177-3AD203B41FA5}">
                      <a16:colId xmlns:a16="http://schemas.microsoft.com/office/drawing/2014/main" val="4183322801"/>
                    </a:ext>
                  </a:extLst>
                </a:gridCol>
                <a:gridCol w="973480">
                  <a:extLst>
                    <a:ext uri="{9D8B030D-6E8A-4147-A177-3AD203B41FA5}">
                      <a16:colId xmlns:a16="http://schemas.microsoft.com/office/drawing/2014/main" val="1342021667"/>
                    </a:ext>
                  </a:extLst>
                </a:gridCol>
                <a:gridCol w="878766">
                  <a:extLst>
                    <a:ext uri="{9D8B030D-6E8A-4147-A177-3AD203B41FA5}">
                      <a16:colId xmlns:a16="http://schemas.microsoft.com/office/drawing/2014/main" val="542263409"/>
                    </a:ext>
                  </a:extLst>
                </a:gridCol>
                <a:gridCol w="922215">
                  <a:extLst>
                    <a:ext uri="{9D8B030D-6E8A-4147-A177-3AD203B41FA5}">
                      <a16:colId xmlns:a16="http://schemas.microsoft.com/office/drawing/2014/main" val="3699876927"/>
                    </a:ext>
                  </a:extLst>
                </a:gridCol>
                <a:gridCol w="2321169">
                  <a:extLst>
                    <a:ext uri="{9D8B030D-6E8A-4147-A177-3AD203B41FA5}">
                      <a16:colId xmlns:a16="http://schemas.microsoft.com/office/drawing/2014/main" val="1246472912"/>
                    </a:ext>
                  </a:extLst>
                </a:gridCol>
              </a:tblGrid>
              <a:tr h="622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Enzym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Aktivita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v plazmě [mkat/l]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Funkce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Snížené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hodnoty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Zvýšené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hodnoty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554990643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ALT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0,1-0,78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katalyzují přenos aminoskupiny na oxokyseliny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deficit vitaminu B6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poškození jater (virová hepatitida)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sepse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 požití alkoholu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2367205547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AST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0,1-0,72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poškození jater (virová hepatitida)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infarkt myokardu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onemocnění kosterních svalů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386878356"/>
                  </a:ext>
                </a:extLst>
              </a:tr>
              <a:tr h="717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GMT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 0,14-0,84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ženy: 0,14-0,68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přenos aminokyselin přes buněčné membrány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obstrukce žlučových cest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jaterní choroby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chronický alkoholismus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103752523"/>
                  </a:ext>
                </a:extLst>
              </a:tr>
              <a:tr h="1012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ALP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0,66-2,2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monoesterů kyseliny fosforečné v alkalickém prostředí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těžké anemie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kurděje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kretenismus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fyziologicky u rostoucích dětí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choroby kostí, žlučových cest a jater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793650650"/>
                  </a:ext>
                </a:extLst>
              </a:tr>
              <a:tr h="12579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ACP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0-108 nkat/l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ženy: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0-92 nkat/l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monoesterů kyseliny fosforečné v kyselém prostředí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choroby prostaty a kostí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2501483218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PCP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0-43 nkat/l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tkáňově specifická ACP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nádorová onemocnění prostaty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2118033068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LD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2,25-3,75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reverzibilní přeměna pyruvátu na laktát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infarkt myokardu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hematologické choroby, svalové nemoci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akutní hepatitidy a ledvinové choroby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781661766"/>
                  </a:ext>
                </a:extLst>
              </a:tr>
              <a:tr h="1217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muži: 0,2-4,3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ženy: 0,2-3,1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fosforylace kreatinu na kreatinfosfát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hyperfunkce štítné žlázy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snížení svalové hmoty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chronický alkoholizmus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infarkt myokardu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onemocnění kosterních svalů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svalové křeče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svalová traumata při poraněních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725160700"/>
                  </a:ext>
                </a:extLst>
              </a:tr>
              <a:tr h="1012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CHE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87-190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katalyzuje hydrolýzu esterů cholinu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poruchy proteosyntézy při těžké hepatopatii i při proteinové malnutrici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nefrotický syndrom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alkoholizmus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1630140634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α-amylasa celková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sérum: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0,30-1,67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moč: do 7,67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vnitřních glykosidových vazeb ve škrobu a glykogenu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akutní pankreatitida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snížené vylučování amylázy ledvinami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3125096620"/>
                  </a:ext>
                </a:extLst>
              </a:tr>
              <a:tr h="724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α-amylasa pankreatická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sérum: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0,22-0,88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moč: do 5,83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267331"/>
                  </a:ext>
                </a:extLst>
              </a:tr>
              <a:tr h="889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lipasa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0,0-1,0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hydrolýza triacylglycerolů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akutní pankreatitida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akutní otrava alkoholem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zranění břicha při nehodách nebo chirurgickém zásahu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0" marR="27310" marT="13655" marB="13655" anchor="ctr"/>
                </a:tc>
                <a:extLst>
                  <a:ext uri="{0D108BD9-81ED-4DB2-BD59-A6C34878D82A}">
                    <a16:rowId xmlns:a16="http://schemas.microsoft.com/office/drawing/2014/main" val="1521178608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6867728" y="1926077"/>
            <a:ext cx="4338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ALT: </a:t>
            </a:r>
            <a:r>
              <a:rPr lang="cs-CZ" b="1" dirty="0" err="1"/>
              <a:t>alaninaminotransferasa</a:t>
            </a:r>
            <a:r>
              <a:rPr lang="cs-CZ" b="1" dirty="0"/>
              <a:t> </a:t>
            </a:r>
          </a:p>
          <a:p>
            <a:r>
              <a:rPr lang="cs-CZ" b="1" dirty="0"/>
              <a:t>AST: </a:t>
            </a:r>
            <a:r>
              <a:rPr lang="cs-CZ" b="1" dirty="0" err="1"/>
              <a:t>aspartátaminotransferasa</a:t>
            </a:r>
            <a:endParaRPr lang="cs-CZ" b="1" dirty="0"/>
          </a:p>
          <a:p>
            <a:r>
              <a:rPr lang="cs-CZ" b="1" dirty="0"/>
              <a:t>GMT: g-</a:t>
            </a:r>
            <a:r>
              <a:rPr lang="cs-CZ" b="1" dirty="0" err="1"/>
              <a:t>glutamyltransferasa</a:t>
            </a:r>
            <a:endParaRPr lang="cs-CZ" b="1" dirty="0"/>
          </a:p>
          <a:p>
            <a:r>
              <a:rPr lang="cs-CZ" b="1" dirty="0"/>
              <a:t> ALP: alkalická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 ACP: kyselá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 PCP: prostatická kyselá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 LD: </a:t>
            </a:r>
            <a:r>
              <a:rPr lang="cs-CZ" b="1" dirty="0" err="1"/>
              <a:t>laktátdehydrogenasa</a:t>
            </a:r>
            <a:endParaRPr lang="cs-CZ" b="1" dirty="0"/>
          </a:p>
          <a:p>
            <a:r>
              <a:rPr lang="cs-CZ" b="1" dirty="0"/>
              <a:t> CK: </a:t>
            </a:r>
            <a:r>
              <a:rPr lang="cs-CZ" b="1" dirty="0" err="1"/>
              <a:t>kreatinkinasa</a:t>
            </a:r>
            <a:endParaRPr lang="cs-CZ" b="1" dirty="0"/>
          </a:p>
          <a:p>
            <a:r>
              <a:rPr lang="cs-CZ" b="1" dirty="0"/>
              <a:t> CHE: </a:t>
            </a:r>
            <a:r>
              <a:rPr lang="cs-CZ" b="1" dirty="0" err="1"/>
              <a:t>cholinesterasa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76650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ABR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506662"/>
            <a:ext cx="121920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Rovnováha mezi </a:t>
            </a:r>
            <a:r>
              <a:rPr lang="cs-CZ" b="1" dirty="0"/>
              <a:t>tvorbou</a:t>
            </a:r>
            <a:r>
              <a:rPr lang="cs-CZ" dirty="0"/>
              <a:t> a </a:t>
            </a:r>
            <a:r>
              <a:rPr lang="cs-CZ" b="1" dirty="0"/>
              <a:t>vylučováním</a:t>
            </a:r>
            <a:r>
              <a:rPr lang="cs-CZ" dirty="0"/>
              <a:t> </a:t>
            </a:r>
            <a:r>
              <a:rPr lang="cs-CZ" b="1" dirty="0"/>
              <a:t>kyselin</a:t>
            </a:r>
            <a:r>
              <a:rPr lang="cs-CZ" dirty="0"/>
              <a:t> a </a:t>
            </a:r>
            <a:r>
              <a:rPr lang="cs-CZ" b="1" dirty="0"/>
              <a:t>zásad,</a:t>
            </a:r>
            <a:r>
              <a:rPr lang="cs-CZ" dirty="0"/>
              <a:t> tedy stálá hodnota </a:t>
            </a:r>
            <a:r>
              <a:rPr lang="cs-CZ" b="1" dirty="0"/>
              <a:t>pH</a:t>
            </a:r>
            <a:r>
              <a:rPr lang="cs-CZ" dirty="0"/>
              <a:t> prostředí je označována jako </a:t>
            </a:r>
            <a:r>
              <a:rPr lang="cs-CZ" b="1" dirty="0"/>
              <a:t>acidobazická rovnováha</a:t>
            </a:r>
            <a:r>
              <a:rPr lang="cs-CZ" dirty="0"/>
              <a:t> (ABR). </a:t>
            </a:r>
          </a:p>
          <a:p>
            <a:r>
              <a:rPr lang="cs-CZ" dirty="0"/>
              <a:t>Stabilita pH vnitřního prostředí je zajišťována především </a:t>
            </a:r>
            <a:r>
              <a:rPr lang="cs-CZ" b="1" dirty="0" err="1"/>
              <a:t>pufračními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b="1" dirty="0"/>
              <a:t>nárazníkovými</a:t>
            </a:r>
            <a:r>
              <a:rPr lang="cs-CZ" dirty="0"/>
              <a:t>) systémy. </a:t>
            </a:r>
          </a:p>
          <a:p>
            <a:r>
              <a:rPr lang="cs-CZ" dirty="0"/>
              <a:t>Udržování ABR je nutnou podmínkou pro </a:t>
            </a:r>
          </a:p>
          <a:p>
            <a:r>
              <a:rPr lang="cs-CZ" dirty="0"/>
              <a:t>zajištění stálého vnitřního prostředí –</a:t>
            </a:r>
            <a:r>
              <a:rPr lang="cs-CZ" b="1" dirty="0"/>
              <a:t>homeostázy-</a:t>
            </a:r>
            <a:r>
              <a:rPr lang="cs-CZ" dirty="0"/>
              <a:t> organismu a to jak na úrovni </a:t>
            </a:r>
          </a:p>
          <a:p>
            <a:pPr lvl="1"/>
            <a:r>
              <a:rPr lang="cs-CZ" dirty="0"/>
              <a:t>nitrobuněčné </a:t>
            </a:r>
            <a:r>
              <a:rPr lang="cs-CZ" b="1" dirty="0"/>
              <a:t>intracelulárně</a:t>
            </a:r>
            <a:r>
              <a:rPr lang="cs-CZ" dirty="0"/>
              <a:t> tak </a:t>
            </a:r>
          </a:p>
          <a:p>
            <a:pPr lvl="1"/>
            <a:r>
              <a:rPr lang="cs-CZ" dirty="0"/>
              <a:t>mimobuněčné </a:t>
            </a:r>
            <a:r>
              <a:rPr lang="cs-CZ" b="1" dirty="0"/>
              <a:t>extracelulárně</a:t>
            </a:r>
            <a:r>
              <a:rPr lang="cs-CZ" dirty="0"/>
              <a:t> </a:t>
            </a:r>
          </a:p>
          <a:p>
            <a:r>
              <a:rPr lang="cs-CZ" dirty="0"/>
              <a:t>Již velmi malá odchylka v hodnotách pH </a:t>
            </a:r>
          </a:p>
          <a:p>
            <a:pPr lvl="1"/>
            <a:r>
              <a:rPr lang="cs-CZ" dirty="0"/>
              <a:t>ovlivní buněčný a energetický metabolismus</a:t>
            </a:r>
          </a:p>
          <a:p>
            <a:pPr lvl="1"/>
            <a:r>
              <a:rPr lang="cs-CZ" dirty="0"/>
              <a:t>změní konformaci proteinů a tím i jejich vlastnosti (např. aktivitu enzymů),</a:t>
            </a:r>
          </a:p>
          <a:p>
            <a:pPr lvl="1"/>
            <a:r>
              <a:rPr lang="cs-CZ" dirty="0"/>
              <a:t>transport látek a další životně důležité pochody (vazbu O2 na </a:t>
            </a:r>
            <a:r>
              <a:rPr lang="cs-CZ" dirty="0" err="1"/>
              <a:t>Hb</a:t>
            </a:r>
            <a:r>
              <a:rPr lang="cs-CZ" dirty="0"/>
              <a:t>).</a:t>
            </a:r>
          </a:p>
        </p:txBody>
      </p:sp>
      <p:pic>
        <p:nvPicPr>
          <p:cNvPr id="4098" name="Picture 2" descr="7. Acidobazická rovnováha • Funkce buněk a lidského tě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03" y="0"/>
            <a:ext cx="4128620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775" y="-44317"/>
            <a:ext cx="3405688" cy="25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3080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541" y="5620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109. ABR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506662"/>
            <a:ext cx="121920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Rovnováha mezi </a:t>
            </a:r>
            <a:r>
              <a:rPr lang="cs-CZ" b="1" dirty="0">
                <a:solidFill>
                  <a:srgbClr val="0070C0"/>
                </a:solidFill>
              </a:rPr>
              <a:t>t…..u</a:t>
            </a:r>
            <a:r>
              <a:rPr lang="cs-CZ" dirty="0"/>
              <a:t> a </a:t>
            </a:r>
            <a:r>
              <a:rPr lang="cs-CZ" b="1" dirty="0">
                <a:solidFill>
                  <a:srgbClr val="0070C0"/>
                </a:solidFill>
              </a:rPr>
              <a:t>v………m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k…..n</a:t>
            </a:r>
            <a:r>
              <a:rPr lang="cs-CZ" dirty="0"/>
              <a:t> a </a:t>
            </a:r>
            <a:r>
              <a:rPr lang="cs-CZ" b="1" dirty="0">
                <a:solidFill>
                  <a:srgbClr val="0070C0"/>
                </a:solidFill>
              </a:rPr>
              <a:t>z…d</a:t>
            </a:r>
            <a:r>
              <a:rPr lang="cs-CZ" b="1" dirty="0"/>
              <a:t>,</a:t>
            </a:r>
            <a:r>
              <a:rPr lang="cs-CZ" dirty="0"/>
              <a:t> tedy stálá hodnota </a:t>
            </a:r>
            <a:r>
              <a:rPr lang="cs-CZ" b="1" dirty="0">
                <a:solidFill>
                  <a:srgbClr val="0070C0"/>
                </a:solidFill>
              </a:rPr>
              <a:t>p.</a:t>
            </a:r>
            <a:r>
              <a:rPr lang="cs-CZ" dirty="0"/>
              <a:t> prostředí je označována jako </a:t>
            </a:r>
            <a:r>
              <a:rPr lang="cs-CZ" b="1" dirty="0"/>
              <a:t>acidobazická rovnováha</a:t>
            </a:r>
            <a:r>
              <a:rPr lang="cs-CZ" dirty="0"/>
              <a:t> (ABR). </a:t>
            </a:r>
          </a:p>
          <a:p>
            <a:r>
              <a:rPr lang="cs-CZ" dirty="0"/>
              <a:t>Stabilita pH vnitřního prostředí je zajišťována především </a:t>
            </a:r>
            <a:r>
              <a:rPr lang="cs-CZ" b="1" dirty="0">
                <a:solidFill>
                  <a:srgbClr val="0070C0"/>
                </a:solidFill>
              </a:rPr>
              <a:t>p……..i </a:t>
            </a:r>
            <a:r>
              <a:rPr lang="cs-CZ" dirty="0"/>
              <a:t>(</a:t>
            </a:r>
            <a:r>
              <a:rPr lang="cs-CZ" b="1" dirty="0">
                <a:solidFill>
                  <a:srgbClr val="0070C0"/>
                </a:solidFill>
              </a:rPr>
              <a:t>n………..i</a:t>
            </a:r>
            <a:r>
              <a:rPr lang="cs-CZ" dirty="0"/>
              <a:t>) systémy. </a:t>
            </a:r>
          </a:p>
          <a:p>
            <a:r>
              <a:rPr lang="cs-CZ" dirty="0"/>
              <a:t>Udržování ABR je nutnou podmínkou pro </a:t>
            </a:r>
          </a:p>
          <a:p>
            <a:r>
              <a:rPr lang="cs-CZ" dirty="0"/>
              <a:t>zajištění stálého vnitřního prostředí –</a:t>
            </a:r>
            <a:r>
              <a:rPr lang="cs-CZ" b="1" dirty="0">
                <a:solidFill>
                  <a:srgbClr val="0070C0"/>
                </a:solidFill>
              </a:rPr>
              <a:t>h…….y</a:t>
            </a:r>
            <a:r>
              <a:rPr lang="cs-CZ" b="1" dirty="0"/>
              <a:t>-</a:t>
            </a:r>
            <a:r>
              <a:rPr lang="cs-CZ" dirty="0"/>
              <a:t> organismu a to jak na úrovni </a:t>
            </a:r>
          </a:p>
          <a:p>
            <a:pPr lvl="1"/>
            <a:r>
              <a:rPr lang="cs-CZ" dirty="0"/>
              <a:t>nitrobuněčné </a:t>
            </a:r>
            <a:r>
              <a:rPr lang="cs-CZ" b="1" dirty="0">
                <a:solidFill>
                  <a:srgbClr val="0070C0"/>
                </a:solidFill>
              </a:rPr>
              <a:t>i………..ě</a:t>
            </a:r>
            <a:r>
              <a:rPr lang="cs-CZ" dirty="0"/>
              <a:t> tak </a:t>
            </a:r>
          </a:p>
          <a:p>
            <a:pPr lvl="1"/>
            <a:r>
              <a:rPr lang="cs-CZ" dirty="0"/>
              <a:t>mimobuněčné </a:t>
            </a:r>
            <a:r>
              <a:rPr lang="cs-CZ" b="1" dirty="0">
                <a:solidFill>
                  <a:srgbClr val="0070C0"/>
                </a:solidFill>
              </a:rPr>
              <a:t>e…………ě</a:t>
            </a:r>
            <a:r>
              <a:rPr lang="cs-CZ" dirty="0"/>
              <a:t> </a:t>
            </a:r>
          </a:p>
          <a:p>
            <a:r>
              <a:rPr lang="cs-CZ" dirty="0"/>
              <a:t>Již velmi malá odchylka v hodnotách pH </a:t>
            </a:r>
          </a:p>
          <a:p>
            <a:pPr lvl="1"/>
            <a:r>
              <a:rPr lang="cs-CZ" dirty="0"/>
              <a:t>ovlivní buněčný a energetický metabolismus</a:t>
            </a:r>
          </a:p>
          <a:p>
            <a:pPr lvl="1"/>
            <a:r>
              <a:rPr lang="cs-CZ" dirty="0"/>
              <a:t>změní konformaci proteinů a tím i jejich vlastnosti (např. aktivitu enzymů),</a:t>
            </a:r>
          </a:p>
          <a:p>
            <a:pPr lvl="1"/>
            <a:r>
              <a:rPr lang="cs-CZ" dirty="0"/>
              <a:t>transport látek a další životně důležité pochody (vazbu O2 na </a:t>
            </a:r>
            <a:r>
              <a:rPr lang="cs-CZ" dirty="0" err="1"/>
              <a:t>Hb</a:t>
            </a:r>
            <a:r>
              <a:rPr lang="cs-CZ" dirty="0"/>
              <a:t>).</a:t>
            </a:r>
          </a:p>
        </p:txBody>
      </p:sp>
      <p:pic>
        <p:nvPicPr>
          <p:cNvPr id="4098" name="Picture 2" descr="7. Acidobazická rovnováha • Funkce buněk a lidského tě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03" y="0"/>
            <a:ext cx="4128620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775" y="-44317"/>
            <a:ext cx="3405688" cy="25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998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741" y="27862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Acidobazická rovnováha</a:t>
            </a:r>
          </a:p>
        </p:txBody>
      </p:sp>
      <p:pic>
        <p:nvPicPr>
          <p:cNvPr id="4098" name="Picture 2" descr="Téma: Acidobazická rovnováha a její poruchy « Tvorba a ověření  e-learningového prostředí pro integraci výuky preklinických a klinických  předmětů na LF a FZV UP Olomou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" y="2027573"/>
            <a:ext cx="7165969" cy="42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986" y="2791326"/>
            <a:ext cx="4406593" cy="27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8725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674" y="172619"/>
            <a:ext cx="11614484" cy="1325563"/>
          </a:xfrm>
        </p:spPr>
        <p:txBody>
          <a:bodyPr/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sz="4000" b="1" dirty="0">
                <a:solidFill>
                  <a:srgbClr val="FF0000"/>
                </a:solidFill>
              </a:rPr>
              <a:t>Jaké mechanismy udržují stálé pH v krvi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6674" y="1825624"/>
            <a:ext cx="11614484" cy="48799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Na udržování ABR, která je metabolismem neustále narušována, se svojí činností podílejí některé orgány </a:t>
            </a:r>
          </a:p>
          <a:p>
            <a:pPr lvl="0"/>
            <a:r>
              <a:rPr lang="cs-CZ" dirty="0"/>
              <a:t>plíce (</a:t>
            </a:r>
            <a:r>
              <a:rPr lang="cs-CZ" b="1" dirty="0"/>
              <a:t>respirační regulace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ledviny (</a:t>
            </a:r>
            <a:r>
              <a:rPr lang="cs-CZ" b="1" dirty="0"/>
              <a:t>renální regulace</a:t>
            </a:r>
            <a:r>
              <a:rPr lang="cs-CZ" dirty="0"/>
              <a:t>) </a:t>
            </a:r>
          </a:p>
          <a:p>
            <a:pPr lvl="0"/>
            <a:r>
              <a:rPr lang="cs-CZ" dirty="0"/>
              <a:t>játra (jaterní regulace)</a:t>
            </a:r>
          </a:p>
          <a:p>
            <a:pPr lvl="0"/>
            <a:r>
              <a:rPr lang="cs-CZ" dirty="0"/>
              <a:t>nárazníkové systémy (extra- a intracelulární </a:t>
            </a:r>
            <a:r>
              <a:rPr lang="cs-CZ" b="1" dirty="0"/>
              <a:t>nárazníkové roztoky - pufry</a:t>
            </a:r>
            <a:r>
              <a:rPr lang="cs-CZ" dirty="0"/>
              <a:t>).</a:t>
            </a:r>
          </a:p>
          <a:p>
            <a:r>
              <a:rPr lang="cs-CZ" dirty="0"/>
              <a:t>Obecně jsou pufry roztoky </a:t>
            </a:r>
          </a:p>
          <a:p>
            <a:pPr lvl="1"/>
            <a:r>
              <a:rPr lang="cs-CZ" dirty="0"/>
              <a:t>slabých kyselin a jejich solí odvozených od silných zásad, nebo </a:t>
            </a:r>
          </a:p>
          <a:p>
            <a:pPr lvl="1"/>
            <a:r>
              <a:rPr lang="cs-CZ" dirty="0"/>
              <a:t>slabých zásad a jejich solí odvozených od silných kyselin. </a:t>
            </a:r>
          </a:p>
          <a:p>
            <a:r>
              <a:rPr lang="cs-CZ" dirty="0"/>
              <a:t>Výsledné pH pufru je dáno jejich vzájemným poměrem, hodnotu pH pufru lze vypočítat pomocí </a:t>
            </a:r>
            <a:r>
              <a:rPr lang="cs-CZ" dirty="0" err="1"/>
              <a:t>Henderson-Hasselbalchovy</a:t>
            </a:r>
            <a:r>
              <a:rPr lang="cs-CZ" dirty="0"/>
              <a:t> rovnice. </a:t>
            </a:r>
          </a:p>
        </p:txBody>
      </p:sp>
    </p:spTree>
    <p:extLst>
      <p:ext uri="{BB962C8B-B14F-4D97-AF65-F5344CB8AC3E}">
        <p14:creationId xmlns:p14="http://schemas.microsoft.com/office/powerpoint/2010/main" val="1310848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643" y="365126"/>
            <a:ext cx="12036357" cy="56894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Jaké se dodržuje pořadí při vícenásobném odběru?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644" y="1322963"/>
            <a:ext cx="11848946" cy="5535038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1. nádobky pro odběr </a:t>
            </a:r>
            <a:r>
              <a:rPr lang="cs-CZ" b="1" dirty="0"/>
              <a:t>hemokultury</a:t>
            </a:r>
          </a:p>
          <a:p>
            <a:pPr marL="0" indent="0">
              <a:buNone/>
            </a:pPr>
            <a:r>
              <a:rPr lang="cs-CZ" dirty="0"/>
              <a:t>2. zkumavky </a:t>
            </a:r>
            <a:r>
              <a:rPr lang="cs-CZ" b="1" dirty="0"/>
              <a:t>bez aditiv </a:t>
            </a:r>
            <a:r>
              <a:rPr lang="cs-CZ" dirty="0"/>
              <a:t>(přísad)</a:t>
            </a:r>
          </a:p>
          <a:p>
            <a:pPr marL="0" indent="0">
              <a:buNone/>
            </a:pPr>
            <a:r>
              <a:rPr lang="cs-CZ" dirty="0"/>
              <a:t>3. zkumavky pro vyšetření </a:t>
            </a:r>
            <a:r>
              <a:rPr lang="cs-CZ" b="1" dirty="0" err="1"/>
              <a:t>hemokoagulace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4. zkumavky pro </a:t>
            </a:r>
            <a:r>
              <a:rPr lang="cs-CZ" b="1" dirty="0"/>
              <a:t>SE</a:t>
            </a:r>
          </a:p>
          <a:p>
            <a:pPr marL="0" indent="0">
              <a:buNone/>
            </a:pPr>
            <a:r>
              <a:rPr lang="cs-CZ" dirty="0"/>
              <a:t>5. zkumavky </a:t>
            </a:r>
            <a:r>
              <a:rPr lang="cs-CZ" b="1" dirty="0"/>
              <a:t>s aditivy </a:t>
            </a:r>
            <a:r>
              <a:rPr lang="cs-CZ" dirty="0"/>
              <a:t>(přísadami)</a:t>
            </a:r>
          </a:p>
          <a:p>
            <a:r>
              <a:rPr lang="cs-CZ" dirty="0"/>
              <a:t>Všechny zkumavky s aditivy musíme ihned po odběru dokonale promíchat jemným </a:t>
            </a:r>
            <a:r>
              <a:rPr lang="cs-CZ" b="1" dirty="0"/>
              <a:t>opakovaným obracením zkumavky</a:t>
            </a:r>
            <a:r>
              <a:rPr lang="cs-CZ" dirty="0"/>
              <a:t>, nedostatečné promíchání může ovlivnit laboratorní výsledky. </a:t>
            </a:r>
          </a:p>
          <a:p>
            <a:r>
              <a:rPr lang="cs-CZ" b="1" dirty="0"/>
              <a:t>Zásadně se zkumavkou netřepáme</a:t>
            </a:r>
            <a:r>
              <a:rPr lang="cs-CZ" dirty="0"/>
              <a:t>, aby nedošlo k hemolýze.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5011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863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Jaká je funkce nárazníkového sytému v krvi?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337" y="1825624"/>
            <a:ext cx="12063663" cy="50323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Význam pufrů v regulaci ABR spočívá v jejich schopnosti </a:t>
            </a:r>
            <a:r>
              <a:rPr lang="cs-CZ" b="1" dirty="0"/>
              <a:t>vázat </a:t>
            </a:r>
            <a:r>
              <a:rPr lang="cs-CZ" dirty="0"/>
              <a:t>vznikající </a:t>
            </a:r>
            <a:r>
              <a:rPr lang="cs-CZ" b="1" dirty="0"/>
              <a:t>H</a:t>
            </a:r>
            <a:r>
              <a:rPr lang="cs-CZ" b="1" baseline="30000" dirty="0"/>
              <a:t>+</a:t>
            </a:r>
            <a:r>
              <a:rPr lang="cs-CZ" dirty="0"/>
              <a:t> neutralizační reakcí.</a:t>
            </a:r>
          </a:p>
          <a:p>
            <a:r>
              <a:rPr lang="cs-CZ" dirty="0"/>
              <a:t>Nárazníkové systémy reagují na změny pH bezprostředně po jejich vzniku, ale jejich kompenzace není dostatečná. </a:t>
            </a:r>
          </a:p>
          <a:p>
            <a:r>
              <a:rPr lang="cs-CZ" dirty="0"/>
              <a:t>Následná regulace uplatňovaná činností orgánů nastupuje pomalu, ale při normální funkci orgánů dochází k úplnému odstranění poruchy.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Nárazníkové systémy</a:t>
            </a:r>
          </a:p>
          <a:p>
            <a:r>
              <a:rPr lang="cs-CZ" dirty="0"/>
              <a:t>Akutní změny pH v organismu jsou během několika sekund regulovány nárazníkovými systémy v krvi, které rozdělujeme na dva základní typy:</a:t>
            </a:r>
          </a:p>
          <a:p>
            <a:pPr lvl="1"/>
            <a:r>
              <a:rPr lang="cs-CZ" b="1" dirty="0"/>
              <a:t>I.  hydrogenuhličitanový</a:t>
            </a:r>
            <a:r>
              <a:rPr lang="cs-CZ" dirty="0"/>
              <a:t> (</a:t>
            </a:r>
            <a:r>
              <a:rPr lang="cs-CZ" dirty="0" err="1"/>
              <a:t>bikarbonátový</a:t>
            </a:r>
            <a:r>
              <a:rPr lang="cs-CZ" dirty="0"/>
              <a:t>)  – převážně extracelulární</a:t>
            </a:r>
          </a:p>
          <a:p>
            <a:pPr lvl="1"/>
            <a:r>
              <a:rPr lang="cs-CZ" b="1" dirty="0"/>
              <a:t>II. ostatní - </a:t>
            </a:r>
            <a:r>
              <a:rPr lang="cs-CZ" b="1" dirty="0" err="1"/>
              <a:t>nehydrogenuhličitanové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nebikarbonátové</a:t>
            </a:r>
            <a:r>
              <a:rPr lang="cs-CZ" dirty="0"/>
              <a:t>) – převážně intracelulární</a:t>
            </a:r>
          </a:p>
        </p:txBody>
      </p:sp>
    </p:spTree>
    <p:extLst>
      <p:ext uri="{BB962C8B-B14F-4D97-AF65-F5344CB8AC3E}">
        <p14:creationId xmlns:p14="http://schemas.microsoft.com/office/powerpoint/2010/main" val="138800840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Jaké jsou nárazníkové systémy v krvi?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98359"/>
            <a:ext cx="12192000" cy="59596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I</a:t>
            </a:r>
            <a:r>
              <a:rPr lang="cs-CZ" b="1" dirty="0"/>
              <a:t>. Hydrogenuhličitanový nárazníkový systém</a:t>
            </a:r>
          </a:p>
          <a:p>
            <a:r>
              <a:rPr lang="cs-CZ" b="1" dirty="0"/>
              <a:t>Hydrogenuhličitanový nárazník</a:t>
            </a:r>
            <a:r>
              <a:rPr lang="cs-CZ" dirty="0"/>
              <a:t> působí především v krevní plazmě a je tvořen </a:t>
            </a:r>
          </a:p>
          <a:p>
            <a:pPr lvl="0"/>
            <a:r>
              <a:rPr lang="cs-CZ" dirty="0"/>
              <a:t>slabou kyselinou uhličitou a </a:t>
            </a:r>
          </a:p>
          <a:p>
            <a:pPr lvl="0"/>
            <a:r>
              <a:rPr lang="cs-CZ" dirty="0"/>
              <a:t>hydrogenuhličitanovým aniontem. </a:t>
            </a:r>
          </a:p>
          <a:p>
            <a:pPr lvl="0"/>
            <a:r>
              <a:rPr lang="cs-CZ" dirty="0"/>
              <a:t>V regulaci ABR má největší význam, protože je to</a:t>
            </a:r>
            <a:r>
              <a:rPr lang="cs-CZ" b="1" dirty="0"/>
              <a:t> systém otevřený</a:t>
            </a:r>
            <a:r>
              <a:rPr lang="cs-CZ" dirty="0"/>
              <a:t>, ve kterém se koncentrace jeho složek může regulovat jak vydechováním (respirací), tak vylučováním ledvinami. Hydrogenuhličitanový systém se skládá z disociované kyseliny uhličité </a:t>
            </a:r>
          </a:p>
          <a:p>
            <a:pPr lvl="0"/>
            <a:r>
              <a:rPr lang="cs-CZ" dirty="0"/>
              <a:t>(na H</a:t>
            </a:r>
            <a:r>
              <a:rPr lang="cs-CZ" baseline="30000" dirty="0"/>
              <a:t>+ </a:t>
            </a:r>
            <a:r>
              <a:rPr lang="cs-CZ" dirty="0"/>
              <a:t>a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) a z CO</a:t>
            </a:r>
            <a:r>
              <a:rPr lang="cs-CZ" baseline="-25000" dirty="0"/>
              <a:t>2</a:t>
            </a:r>
            <a:r>
              <a:rPr lang="cs-CZ" dirty="0"/>
              <a:t> (CO</a:t>
            </a:r>
            <a:r>
              <a:rPr lang="cs-CZ" baseline="-25000" dirty="0"/>
              <a:t>2</a:t>
            </a:r>
            <a:r>
              <a:rPr lang="cs-CZ" dirty="0"/>
              <a:t> rozpuštěný v tělních tekutinách a CO</a:t>
            </a:r>
            <a:r>
              <a:rPr lang="cs-CZ" baseline="-25000" dirty="0"/>
              <a:t>2</a:t>
            </a:r>
            <a:r>
              <a:rPr lang="cs-CZ" dirty="0"/>
              <a:t> v plynné fázi).</a:t>
            </a:r>
          </a:p>
          <a:p>
            <a:endParaRPr lang="cs-CZ" dirty="0"/>
          </a:p>
          <a:p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/>
              <a:t> + H</a:t>
            </a:r>
            <a:r>
              <a:rPr lang="cs-CZ" baseline="-25000" dirty="0"/>
              <a:t>2</a:t>
            </a:r>
            <a:r>
              <a:rPr lang="cs-CZ" dirty="0"/>
              <a:t>O ↔ H</a:t>
            </a:r>
            <a:r>
              <a:rPr lang="cs-CZ" baseline="-25000" dirty="0"/>
              <a:t>2</a:t>
            </a:r>
            <a:r>
              <a:rPr lang="cs-CZ" dirty="0"/>
              <a:t>CO</a:t>
            </a:r>
            <a:r>
              <a:rPr lang="cs-CZ" baseline="-25000" dirty="0"/>
              <a:t>3</a:t>
            </a:r>
            <a:r>
              <a:rPr lang="cs-CZ" dirty="0"/>
              <a:t> ↔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+ H</a:t>
            </a:r>
            <a:r>
              <a:rPr lang="cs-CZ" baseline="30000" dirty="0"/>
              <a:t>+</a:t>
            </a:r>
            <a:endParaRPr lang="cs-CZ" dirty="0"/>
          </a:p>
          <a:p>
            <a:endParaRPr lang="cs-CZ" dirty="0"/>
          </a:p>
          <a:p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/>
              <a:t> vznikající metabolickými ději ve tkáních je vylučován plícemi a jeho koncentrace je tedy regulována respirací a označuje se jako </a:t>
            </a:r>
            <a:r>
              <a:rPr lang="cs-CZ" b="1" dirty="0"/>
              <a:t>respirační složka systému</a:t>
            </a:r>
            <a:r>
              <a:rPr lang="cs-CZ" dirty="0"/>
              <a:t>. </a:t>
            </a:r>
          </a:p>
          <a:p>
            <a:r>
              <a:rPr lang="cs-CZ" dirty="0"/>
              <a:t>Koncentraci CO</a:t>
            </a:r>
            <a:r>
              <a:rPr lang="cs-CZ" baseline="-25000" dirty="0"/>
              <a:t>2 </a:t>
            </a:r>
            <a:r>
              <a:rPr lang="cs-CZ" dirty="0"/>
              <a:t>v krvi nelze měřit, proto se v laboratorní diagnostice vyjadřuje jako </a:t>
            </a:r>
            <a:r>
              <a:rPr lang="cs-CZ" b="1" dirty="0"/>
              <a:t>parciální tlak oxidu uhličitého (pCO</a:t>
            </a:r>
            <a:r>
              <a:rPr lang="cs-CZ" b="1" baseline="-25000" dirty="0"/>
              <a:t>2</a:t>
            </a:r>
            <a:r>
              <a:rPr lang="cs-CZ" b="1" dirty="0"/>
              <a:t>)</a:t>
            </a:r>
            <a:r>
              <a:rPr lang="cs-CZ" dirty="0"/>
              <a:t> – </a:t>
            </a:r>
          </a:p>
          <a:p>
            <a:r>
              <a:rPr lang="cs-CZ" dirty="0"/>
              <a:t>podle Henryho zákona je množství rozpuštěného CO</a:t>
            </a:r>
            <a:r>
              <a:rPr lang="cs-CZ" baseline="-25000" dirty="0"/>
              <a:t>2</a:t>
            </a:r>
            <a:r>
              <a:rPr lang="cs-CZ" dirty="0"/>
              <a:t>  přímo úměrné jeho parciálnímu tlaku nad tekutinou.</a:t>
            </a:r>
          </a:p>
        </p:txBody>
      </p:sp>
    </p:spTree>
    <p:extLst>
      <p:ext uri="{BB962C8B-B14F-4D97-AF65-F5344CB8AC3E}">
        <p14:creationId xmlns:p14="http://schemas.microsoft.com/office/powerpoint/2010/main" val="407952572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337" y="160420"/>
            <a:ext cx="12063663" cy="649705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Respirační regulace</a:t>
            </a:r>
            <a:r>
              <a:rPr lang="cs-CZ" dirty="0"/>
              <a:t> se uskutečňuje prostřednictvím </a:t>
            </a:r>
          </a:p>
          <a:p>
            <a:r>
              <a:rPr lang="cs-CZ" dirty="0"/>
              <a:t>zadržování CO</a:t>
            </a:r>
            <a:r>
              <a:rPr lang="cs-CZ" baseline="-25000" dirty="0"/>
              <a:t>2 </a:t>
            </a:r>
            <a:r>
              <a:rPr lang="cs-CZ" dirty="0"/>
              <a:t>nebo naopak </a:t>
            </a:r>
          </a:p>
          <a:p>
            <a:r>
              <a:rPr lang="cs-CZ" dirty="0"/>
              <a:t>vydechování CO</a:t>
            </a:r>
            <a:r>
              <a:rPr lang="cs-CZ" baseline="-25000" dirty="0"/>
              <a:t>2</a:t>
            </a:r>
            <a:r>
              <a:rPr lang="cs-CZ" dirty="0"/>
              <a:t> z organizmu a to změnou dechové frekvence (</a:t>
            </a:r>
            <a:r>
              <a:rPr lang="cs-CZ" dirty="0" err="1"/>
              <a:t>hypo</a:t>
            </a:r>
            <a:r>
              <a:rPr lang="cs-CZ" dirty="0"/>
              <a:t>- a hyperventilací plic). </a:t>
            </a:r>
          </a:p>
          <a:p>
            <a:r>
              <a:rPr lang="cs-CZ" dirty="0"/>
              <a:t>Plicní regulace nastupuje během několika minut a maximálního efektu dosahuje do 12-24 hodin.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hyperventilace → snížení pCO</a:t>
            </a:r>
            <a:r>
              <a:rPr lang="cs-CZ" baseline="-25000" dirty="0"/>
              <a:t>2</a:t>
            </a:r>
            <a:r>
              <a:rPr lang="cs-CZ" dirty="0"/>
              <a:t> → alkalizace → alkalóza</a:t>
            </a:r>
          </a:p>
          <a:p>
            <a:r>
              <a:rPr lang="cs-CZ" dirty="0"/>
              <a:t>hypoventilace → zvýšení pCO</a:t>
            </a:r>
            <a:r>
              <a:rPr lang="cs-CZ" baseline="-25000" dirty="0"/>
              <a:t>2</a:t>
            </a:r>
            <a:r>
              <a:rPr lang="cs-CZ" dirty="0"/>
              <a:t> → okyselení → acidóza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Anion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je označován jako </a:t>
            </a:r>
            <a:r>
              <a:rPr lang="cs-CZ" b="1" dirty="0"/>
              <a:t>metabolická složka systému</a:t>
            </a:r>
            <a:r>
              <a:rPr lang="cs-CZ" dirty="0"/>
              <a:t> a jeho koncentrace v arteriální krvi je regulována činností ledvin.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Renální regulace</a:t>
            </a:r>
            <a:r>
              <a:rPr lang="cs-CZ" dirty="0"/>
              <a:t> je uskutečňována prostřednictvím zvýšení nebo snížení zpětné resorpce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a zadržováním nebo zvýšeným vylučováním H</a:t>
            </a:r>
            <a:r>
              <a:rPr lang="cs-CZ" baseline="30000" dirty="0"/>
              <a:t>+</a:t>
            </a:r>
            <a:r>
              <a:rPr lang="cs-CZ" dirty="0"/>
              <a:t> - v ledvinách se podle potřeby tvoří </a:t>
            </a:r>
            <a:r>
              <a:rPr lang="cs-CZ" b="1" dirty="0"/>
              <a:t>kyselá nebo alkalická moč</a:t>
            </a:r>
            <a:r>
              <a:rPr lang="cs-CZ" dirty="0"/>
              <a:t>. </a:t>
            </a:r>
          </a:p>
          <a:p>
            <a:r>
              <a:rPr lang="cs-CZ" dirty="0"/>
              <a:t>Nastupuje obvykle za 1-2 hodiny a maximálního efektu dosahuje za 2-5 dnů.</a:t>
            </a:r>
          </a:p>
        </p:txBody>
      </p:sp>
    </p:spTree>
    <p:extLst>
      <p:ext uri="{BB962C8B-B14F-4D97-AF65-F5344CB8AC3E}">
        <p14:creationId xmlns:p14="http://schemas.microsoft.com/office/powerpoint/2010/main" val="84705106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Nárazníkový systém</a:t>
            </a:r>
          </a:p>
        </p:txBody>
      </p:sp>
      <p:pic>
        <p:nvPicPr>
          <p:cNvPr id="6146" name="Picture 2" descr="Tento projekt je spolufinancován Evropským sociálním fondem,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561" y="1366215"/>
            <a:ext cx="6836347" cy="51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8059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Bikarbonátový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440614"/>
            <a:ext cx="7956885" cy="435133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Hydrogenuhličitanový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 (</a:t>
            </a:r>
            <a:r>
              <a:rPr lang="cs-CZ" i="1" dirty="0" err="1"/>
              <a:t>bikarbonátový</a:t>
            </a:r>
            <a:r>
              <a:rPr lang="cs-CZ" dirty="0"/>
              <a:t>) je nejdůležitějším a nejúčinnějším tlumivým systémem v těle. </a:t>
            </a:r>
          </a:p>
          <a:p>
            <a:r>
              <a:rPr lang="cs-CZ" dirty="0"/>
              <a:t>zejména v krvi, kde zastává až 53 % </a:t>
            </a:r>
            <a:r>
              <a:rPr lang="cs-CZ" dirty="0" err="1"/>
              <a:t>pufrační</a:t>
            </a:r>
            <a:r>
              <a:rPr lang="cs-CZ" dirty="0"/>
              <a:t> kapacity.</a:t>
            </a:r>
          </a:p>
          <a:p>
            <a:r>
              <a:rPr lang="cs-CZ" dirty="0"/>
              <a:t> dobré schopnosti udržet stabilní  pH především proto, že se koncentrace obou složek může na sobě nezávisle měnit – 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  <a:r>
              <a:rPr lang="cs-CZ" dirty="0"/>
              <a:t> dýcháním, </a:t>
            </a:r>
            <a:r>
              <a:rPr lang="cs-CZ" b="1" dirty="0"/>
              <a:t>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dirty="0"/>
              <a:t> činností ledvin a jater. </a:t>
            </a:r>
          </a:p>
          <a:p>
            <a:r>
              <a:rPr lang="cs-CZ" dirty="0"/>
              <a:t>Proto se hydrogenuhličitanový pufr v těle označuje jako </a:t>
            </a:r>
            <a:r>
              <a:rPr lang="cs-CZ" b="1" dirty="0"/>
              <a:t>otevřený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.</a:t>
            </a:r>
          </a:p>
          <a:p>
            <a:r>
              <a:rPr lang="cs-CZ" dirty="0"/>
              <a:t>CO2+H2O↔HCO3-  + H+</a:t>
            </a:r>
          </a:p>
          <a:p>
            <a:r>
              <a:rPr lang="cs-CZ" dirty="0"/>
              <a:t>Největší </a:t>
            </a:r>
            <a:r>
              <a:rPr lang="cs-CZ" dirty="0" err="1"/>
              <a:t>pufrační</a:t>
            </a:r>
            <a:r>
              <a:rPr lang="cs-CZ" dirty="0"/>
              <a:t> kapacitu mají pufry složené ze slabých kyselin a jejich solí (resp. slabých zásad a jejich solí) o stejné látkové koncentraci, tedy přesněji, u nichž je </a:t>
            </a:r>
            <a:r>
              <a:rPr lang="cs-CZ" b="1" dirty="0"/>
              <a:t>pH = </a:t>
            </a:r>
            <a:r>
              <a:rPr lang="cs-CZ" b="1" dirty="0" err="1"/>
              <a:t>pK</a:t>
            </a:r>
            <a:r>
              <a:rPr lang="cs-CZ" b="1" baseline="-25000" dirty="0" err="1"/>
              <a:t>A</a:t>
            </a:r>
            <a:r>
              <a:rPr lang="cs-CZ" dirty="0"/>
              <a:t>. Optimální hodnota pH krve je </a:t>
            </a:r>
            <a:r>
              <a:rPr lang="cs-CZ" b="1" dirty="0"/>
              <a:t>7,4</a:t>
            </a:r>
            <a:r>
              <a:rPr lang="cs-CZ" dirty="0"/>
              <a:t> ± 0,04. </a:t>
            </a:r>
          </a:p>
          <a:p>
            <a:r>
              <a:rPr lang="cs-CZ" dirty="0"/>
              <a:t>Hodnota </a:t>
            </a:r>
            <a:r>
              <a:rPr lang="cs-CZ" dirty="0" err="1"/>
              <a:t>pK</a:t>
            </a:r>
            <a:r>
              <a:rPr lang="cs-CZ" baseline="-25000" dirty="0" err="1"/>
              <a:t>A</a:t>
            </a:r>
            <a:r>
              <a:rPr lang="cs-CZ" dirty="0"/>
              <a:t> u </a:t>
            </a:r>
            <a:r>
              <a:rPr lang="cs-CZ" dirty="0" err="1"/>
              <a:t>bikarbonátového</a:t>
            </a:r>
            <a:r>
              <a:rPr lang="cs-CZ" dirty="0"/>
              <a:t> pufru je </a:t>
            </a:r>
            <a:r>
              <a:rPr lang="cs-CZ" b="1" dirty="0"/>
              <a:t>6,1</a:t>
            </a:r>
            <a:r>
              <a:rPr lang="cs-CZ" dirty="0"/>
              <a:t>. </a:t>
            </a:r>
          </a:p>
        </p:txBody>
      </p:sp>
      <p:pic>
        <p:nvPicPr>
          <p:cNvPr id="7179" name="Picture 11" descr="https://www.wikiskripta.eu/sites/www.wikiskripta.eu/images/9/9c/Bicarbonate_buff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12" y="1628364"/>
            <a:ext cx="4336214" cy="45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513348" y="5961330"/>
            <a:ext cx="8357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https://www.wikiskripta.eu/w/Hydrogenuhli%C4%8Ditanov%C3%BD_pufr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148033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Hemoglobinový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505" y="1443790"/>
            <a:ext cx="11999495" cy="541421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Proteiny patří díky své vysoké koncentraci, zvláště uvnitř buňky, mezi nejhojnější pufry v lidském organismu.</a:t>
            </a:r>
            <a:br>
              <a:rPr lang="cs-CZ" dirty="0"/>
            </a:br>
            <a:r>
              <a:rPr lang="cs-CZ" dirty="0"/>
              <a:t>PH buněk, které je lehce nižší než pH v extracelulární tekutině, se nicméně mění přibližně úměrně s pH v extracelulární tekutině. </a:t>
            </a:r>
          </a:p>
          <a:p>
            <a:r>
              <a:rPr lang="cs-CZ" dirty="0"/>
              <a:t>Dochází k mírné difusi iontů H</a:t>
            </a:r>
            <a:r>
              <a:rPr lang="cs-CZ" baseline="30000" dirty="0"/>
              <a:t>+</a:t>
            </a:r>
            <a:r>
              <a:rPr lang="cs-CZ" dirty="0"/>
              <a:t> a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skrz buněčnou membránu, a to i přesto že tyto ionty vyžadují několik hodin k tomu, aby se dostaly do rovnováhy s extracelulární tekutinou. Výjimkou je rychlé ustanovení rovnováhy, které s objevuje v červených krvinkách.</a:t>
            </a:r>
          </a:p>
          <a:p>
            <a:r>
              <a:rPr lang="cs-CZ" dirty="0"/>
              <a:t>Oxid uhličitý (CO</a:t>
            </a:r>
            <a:r>
              <a:rPr lang="cs-CZ" baseline="-25000" dirty="0"/>
              <a:t>2</a:t>
            </a:r>
            <a:r>
              <a:rPr lang="cs-CZ" dirty="0"/>
              <a:t>) je schopen rychle difundovat skrz všechny buněčné membrány. Tato difuse prvků </a:t>
            </a:r>
            <a:r>
              <a:rPr lang="cs-CZ" dirty="0" err="1"/>
              <a:t>bikarbonátového</a:t>
            </a:r>
            <a:r>
              <a:rPr lang="cs-CZ" dirty="0"/>
              <a:t> </a:t>
            </a:r>
            <a:r>
              <a:rPr lang="cs-CZ" dirty="0" err="1"/>
              <a:t>pufrovacího</a:t>
            </a:r>
            <a:r>
              <a:rPr lang="cs-CZ" dirty="0"/>
              <a:t> systému způsobuje změnu pH intracelulární tekutiny v případě, že se změní pH v extracelulární tekutině. </a:t>
            </a:r>
          </a:p>
          <a:p>
            <a:r>
              <a:rPr lang="cs-CZ" dirty="0"/>
              <a:t>Z toho důvodu </a:t>
            </a:r>
            <a:r>
              <a:rPr lang="cs-CZ" dirty="0" err="1"/>
              <a:t>pufrovací</a:t>
            </a:r>
            <a:r>
              <a:rPr lang="cs-CZ" dirty="0"/>
              <a:t> systém uvnitř buňky pomáhá zabránit změnám v pH extracelulární tekutiny. </a:t>
            </a:r>
          </a:p>
          <a:p>
            <a:r>
              <a:rPr lang="cs-CZ" dirty="0"/>
              <a:t>Může trvat ale i několik hodin, než </a:t>
            </a:r>
            <a:r>
              <a:rPr lang="cs-CZ" dirty="0" err="1"/>
              <a:t>pufrovací</a:t>
            </a:r>
            <a:r>
              <a:rPr lang="cs-CZ" dirty="0"/>
              <a:t> systém uvnitř buňky dosáhne maximální efektivity.</a:t>
            </a:r>
          </a:p>
          <a:p>
            <a:r>
              <a:rPr lang="cs-CZ" dirty="0">
                <a:hlinkClick r:id="rId2"/>
              </a:rPr>
              <a:t>https://www.wikiskripta.eu/w/Hemoglobin_jako_pufr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877184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Ostatní nárazníkové systémy</a:t>
            </a:r>
            <a:br>
              <a:rPr lang="cs-CZ" dirty="0"/>
            </a:br>
            <a:r>
              <a:rPr lang="cs-CZ" dirty="0"/>
              <a:t>Jaký je princip </a:t>
            </a:r>
            <a:r>
              <a:rPr lang="cs-CZ" dirty="0" err="1"/>
              <a:t>Hb</a:t>
            </a:r>
            <a:r>
              <a:rPr lang="cs-CZ" dirty="0"/>
              <a:t> nárazníku?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23" y="1825624"/>
            <a:ext cx="12074769" cy="5032375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cs-CZ" b="1" dirty="0"/>
              <a:t>Hemoglobinový nárazník </a:t>
            </a:r>
            <a:r>
              <a:rPr lang="cs-CZ" dirty="0"/>
              <a:t>se skládá z </a:t>
            </a:r>
            <a:r>
              <a:rPr lang="cs-CZ" dirty="0" err="1"/>
              <a:t>Hb</a:t>
            </a:r>
            <a:r>
              <a:rPr lang="cs-CZ" dirty="0"/>
              <a:t> a HbO</a:t>
            </a:r>
            <a:r>
              <a:rPr lang="cs-CZ" baseline="-25000" dirty="0"/>
              <a:t>2</a:t>
            </a:r>
            <a:r>
              <a:rPr lang="cs-CZ" dirty="0"/>
              <a:t> (oxyhemoglobin)</a:t>
            </a:r>
          </a:p>
          <a:p>
            <a:pPr lvl="0"/>
            <a:r>
              <a:rPr lang="cs-CZ" dirty="0"/>
              <a:t>působí v</a:t>
            </a:r>
            <a:r>
              <a:rPr lang="cs-CZ" b="1" dirty="0"/>
              <a:t> </a:t>
            </a:r>
            <a:r>
              <a:rPr lang="cs-CZ" dirty="0"/>
              <a:t>Ery a je těsně spjatý s přenosem O</a:t>
            </a:r>
            <a:r>
              <a:rPr lang="cs-CZ" baseline="-25000" dirty="0"/>
              <a:t>2</a:t>
            </a:r>
            <a:r>
              <a:rPr lang="cs-CZ" dirty="0"/>
              <a:t> </a:t>
            </a:r>
          </a:p>
          <a:p>
            <a:pPr lvl="0"/>
            <a:r>
              <a:rPr lang="cs-CZ" dirty="0" err="1"/>
              <a:t>Hb</a:t>
            </a:r>
            <a:r>
              <a:rPr lang="cs-CZ" dirty="0"/>
              <a:t> udržuje stálé pH transportem protonů H</a:t>
            </a:r>
            <a:r>
              <a:rPr lang="cs-CZ" baseline="30000" dirty="0"/>
              <a:t>+</a:t>
            </a:r>
            <a:r>
              <a:rPr lang="cs-CZ" dirty="0"/>
              <a:t> z tkání do plic, kdy </a:t>
            </a:r>
            <a:r>
              <a:rPr lang="cs-CZ" dirty="0" err="1"/>
              <a:t>Hb</a:t>
            </a:r>
            <a:r>
              <a:rPr lang="cs-CZ" dirty="0"/>
              <a:t> s navázanými H</a:t>
            </a:r>
            <a:r>
              <a:rPr lang="cs-CZ" baseline="30000" dirty="0"/>
              <a:t>+</a:t>
            </a:r>
            <a:r>
              <a:rPr lang="cs-CZ" dirty="0"/>
              <a:t> je venózní krví přiváděn do plic, kde se </a:t>
            </a:r>
            <a:r>
              <a:rPr lang="cs-CZ" dirty="0" err="1"/>
              <a:t>Hb</a:t>
            </a:r>
            <a:r>
              <a:rPr lang="cs-CZ" dirty="0"/>
              <a:t> saturuje kyslíkem -vzniká oxyhemoglobin HbO</a:t>
            </a:r>
            <a:r>
              <a:rPr lang="cs-CZ" baseline="-25000" dirty="0"/>
              <a:t>2</a:t>
            </a:r>
            <a:r>
              <a:rPr lang="cs-CZ" dirty="0"/>
              <a:t> při současné ztrátě H</a:t>
            </a:r>
            <a:r>
              <a:rPr lang="cs-CZ" baseline="30000" dirty="0"/>
              <a:t>+</a:t>
            </a:r>
            <a:r>
              <a:rPr lang="cs-CZ" dirty="0"/>
              <a:t>. Kationty H</a:t>
            </a:r>
            <a:r>
              <a:rPr lang="cs-CZ" baseline="30000" dirty="0"/>
              <a:t>+</a:t>
            </a:r>
            <a:r>
              <a:rPr lang="cs-CZ" dirty="0"/>
              <a:t> jsou následně zapojeny do hydrogenuhličitanového </a:t>
            </a:r>
            <a:r>
              <a:rPr lang="cs-CZ" dirty="0" err="1"/>
              <a:t>pufračního</a:t>
            </a:r>
            <a:r>
              <a:rPr lang="cs-CZ" dirty="0"/>
              <a:t> systému.</a:t>
            </a:r>
          </a:p>
          <a:p>
            <a:pPr lvl="0"/>
            <a:r>
              <a:rPr lang="cs-CZ" dirty="0"/>
              <a:t>Z plic je HbO</a:t>
            </a:r>
            <a:r>
              <a:rPr lang="cs-CZ" baseline="-25000" dirty="0"/>
              <a:t>2 </a:t>
            </a:r>
            <a:r>
              <a:rPr lang="cs-CZ" dirty="0"/>
              <a:t>transportován arteriálním oběhem do tkání, kde jsou buněčným metabolismem produkovány protony H</a:t>
            </a:r>
            <a:r>
              <a:rPr lang="cs-CZ" baseline="30000" dirty="0"/>
              <a:t>+</a:t>
            </a:r>
            <a:r>
              <a:rPr lang="cs-CZ" dirty="0"/>
              <a:t>, které vytěsňují kyslík z vazby na HbO</a:t>
            </a:r>
            <a:r>
              <a:rPr lang="cs-CZ" baseline="-25000" dirty="0"/>
              <a:t>2</a:t>
            </a:r>
            <a:r>
              <a:rPr lang="cs-CZ" dirty="0"/>
              <a:t> za opětného vzniku </a:t>
            </a:r>
            <a:r>
              <a:rPr lang="cs-CZ" dirty="0" err="1"/>
              <a:t>Hb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b="1" dirty="0"/>
              <a:t>Proteinový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 využívá amfoterních vlastností bílkovin a je hlavní složkou </a:t>
            </a:r>
            <a:r>
              <a:rPr lang="cs-CZ" dirty="0" err="1"/>
              <a:t>nehydrogenuhličitanové</a:t>
            </a:r>
            <a:r>
              <a:rPr lang="cs-CZ" dirty="0"/>
              <a:t> </a:t>
            </a:r>
            <a:r>
              <a:rPr lang="cs-CZ" dirty="0" err="1"/>
              <a:t>pufrační</a:t>
            </a:r>
            <a:r>
              <a:rPr lang="cs-CZ" dirty="0"/>
              <a:t> kapacity plazmy. </a:t>
            </a:r>
            <a:r>
              <a:rPr lang="cs-CZ" dirty="0" err="1"/>
              <a:t>Pufračně</a:t>
            </a:r>
            <a:r>
              <a:rPr lang="cs-CZ" dirty="0"/>
              <a:t> působí v molekulách proteinů skupiny -NH</a:t>
            </a:r>
            <a:r>
              <a:rPr lang="cs-CZ" baseline="-25000" dirty="0"/>
              <a:t>2</a:t>
            </a:r>
            <a:r>
              <a:rPr lang="cs-CZ" dirty="0"/>
              <a:t> a -COO</a:t>
            </a:r>
            <a:r>
              <a:rPr lang="cs-CZ" baseline="30000" dirty="0"/>
              <a:t>-</a:t>
            </a:r>
            <a:r>
              <a:rPr lang="cs-CZ" dirty="0"/>
              <a:t> postranních řetězců aminokyselin.</a:t>
            </a:r>
          </a:p>
          <a:p>
            <a:pPr marL="0" indent="0">
              <a:buNone/>
            </a:pPr>
            <a:r>
              <a:rPr lang="cs-CZ" b="1" dirty="0"/>
              <a:t>Fosfátový </a:t>
            </a:r>
            <a:r>
              <a:rPr lang="cs-CZ" b="1" dirty="0" err="1"/>
              <a:t>pufrační</a:t>
            </a:r>
            <a:r>
              <a:rPr lang="cs-CZ" b="1" dirty="0"/>
              <a:t> systém</a:t>
            </a:r>
            <a:r>
              <a:rPr lang="cs-CZ" dirty="0"/>
              <a:t> je výrazným intracelulárním nárazníkem. Konstantní pH v buňkách udržuje vylučováním vodíkových iontů močí. V plazmě a erytrocytech tvoří minoritní složku.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61747201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740" y="14270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Fosfátový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395664"/>
            <a:ext cx="12079705" cy="546233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Ačkoliv není </a:t>
            </a:r>
            <a:r>
              <a:rPr lang="cs-CZ" b="1" dirty="0"/>
              <a:t>fosfátový pufr</a:t>
            </a:r>
            <a:r>
              <a:rPr lang="cs-CZ" dirty="0"/>
              <a:t> příliš významným činitelem v udržování pH extracelulární tekutiny, hraje hlavní roli v udržování ABR </a:t>
            </a:r>
            <a:r>
              <a:rPr lang="cs-CZ" b="1" dirty="0"/>
              <a:t>intracelulárně</a:t>
            </a:r>
            <a:r>
              <a:rPr lang="cs-CZ" dirty="0"/>
              <a:t> a v </a:t>
            </a:r>
            <a:r>
              <a:rPr lang="cs-CZ" b="1" dirty="0"/>
              <a:t>ledvinných tubulech</a:t>
            </a:r>
            <a:r>
              <a:rPr lang="cs-CZ" dirty="0"/>
              <a:t>. Rovnovážná konstanta </a:t>
            </a:r>
            <a:r>
              <a:rPr lang="cs-CZ" dirty="0" err="1"/>
              <a:t>pK</a:t>
            </a:r>
            <a:r>
              <a:rPr lang="cs-CZ" dirty="0"/>
              <a:t> systému je 6,8, což je blízko normálnímu pH, které je 7,4, proto tento nárazník stále operuje s téměř maximální </a:t>
            </a:r>
            <a:r>
              <a:rPr lang="cs-CZ" dirty="0" err="1"/>
              <a:t>pufrační</a:t>
            </a:r>
            <a:r>
              <a:rPr lang="cs-CZ" dirty="0"/>
              <a:t> silou.</a:t>
            </a:r>
          </a:p>
          <a:p>
            <a:r>
              <a:rPr lang="cs-CZ" dirty="0"/>
              <a:t>Hlavními složkami tohoto pufru jsou:</a:t>
            </a:r>
          </a:p>
          <a:p>
            <a:r>
              <a:rPr lang="cs-CZ" b="1" dirty="0"/>
              <a:t>H</a:t>
            </a:r>
            <a:r>
              <a:rPr lang="cs-CZ" b="1" baseline="-25000" dirty="0"/>
              <a:t>2</a:t>
            </a:r>
            <a:r>
              <a:rPr lang="cs-CZ" b="1" dirty="0"/>
              <a:t>PO</a:t>
            </a:r>
            <a:r>
              <a:rPr lang="cs-CZ" b="1" baseline="-25000" dirty="0"/>
              <a:t>4</a:t>
            </a:r>
            <a:r>
              <a:rPr lang="cs-CZ" b="1" baseline="30000" dirty="0"/>
              <a:t>−</a:t>
            </a:r>
            <a:r>
              <a:rPr lang="cs-CZ" dirty="0"/>
              <a:t> – </a:t>
            </a:r>
            <a:r>
              <a:rPr lang="cs-CZ" dirty="0" err="1"/>
              <a:t>acidická</a:t>
            </a:r>
            <a:r>
              <a:rPr lang="cs-CZ" dirty="0"/>
              <a:t> složka pufru → NaH</a:t>
            </a:r>
            <a:r>
              <a:rPr lang="cs-CZ" baseline="-25000" dirty="0"/>
              <a:t>2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endParaRPr lang="cs-CZ" dirty="0"/>
          </a:p>
          <a:p>
            <a:r>
              <a:rPr lang="cs-CZ" b="1" dirty="0"/>
              <a:t>HPO</a:t>
            </a:r>
            <a:r>
              <a:rPr lang="cs-CZ" b="1" baseline="-25000" dirty="0"/>
              <a:t>4</a:t>
            </a:r>
            <a:r>
              <a:rPr lang="cs-CZ" b="1" baseline="30000" dirty="0"/>
              <a:t>−2</a:t>
            </a:r>
            <a:r>
              <a:rPr lang="cs-CZ" dirty="0"/>
              <a:t> – bazická složka pufru → Na</a:t>
            </a:r>
            <a:r>
              <a:rPr lang="cs-CZ" baseline="-25000" dirty="0"/>
              <a:t>2</a:t>
            </a:r>
            <a:r>
              <a:rPr lang="cs-CZ" dirty="0"/>
              <a:t>HPO</a:t>
            </a:r>
            <a:r>
              <a:rPr lang="cs-CZ" baseline="-25000" dirty="0"/>
              <a:t>4</a:t>
            </a:r>
            <a:endParaRPr lang="cs-CZ" dirty="0"/>
          </a:p>
          <a:p>
            <a:r>
              <a:rPr lang="cs-CZ" dirty="0"/>
              <a:t>Při přidání silné kyseliny (</a:t>
            </a:r>
            <a:r>
              <a:rPr lang="cs-CZ" dirty="0" err="1"/>
              <a:t>HCl</a:t>
            </a:r>
            <a:r>
              <a:rPr lang="cs-CZ" dirty="0"/>
              <a:t>, H2SO4) přijímá HPO4-2  vodíkový kationt</a:t>
            </a:r>
          </a:p>
          <a:p>
            <a:r>
              <a:rPr lang="cs-CZ" b="1" dirty="0" err="1"/>
              <a:t>HCl</a:t>
            </a:r>
            <a:r>
              <a:rPr lang="cs-CZ" b="1" dirty="0"/>
              <a:t> + Na</a:t>
            </a:r>
            <a:r>
              <a:rPr lang="cs-CZ" b="1" baseline="-25000" dirty="0"/>
              <a:t>2</a:t>
            </a:r>
            <a:r>
              <a:rPr lang="cs-CZ" b="1" dirty="0"/>
              <a:t>HPO</a:t>
            </a:r>
            <a:r>
              <a:rPr lang="cs-CZ" b="1" baseline="-25000" dirty="0"/>
              <a:t>4</a:t>
            </a:r>
            <a:r>
              <a:rPr lang="cs-CZ" b="1" dirty="0"/>
              <a:t>→ NaH</a:t>
            </a:r>
            <a:r>
              <a:rPr lang="cs-CZ" b="1" baseline="-25000" dirty="0"/>
              <a:t>2</a:t>
            </a:r>
            <a:r>
              <a:rPr lang="cs-CZ" b="1" dirty="0"/>
              <a:t>PO</a:t>
            </a:r>
            <a:r>
              <a:rPr lang="cs-CZ" b="1" baseline="-25000" dirty="0"/>
              <a:t>4</a:t>
            </a:r>
            <a:r>
              <a:rPr lang="cs-CZ" b="1" dirty="0"/>
              <a:t> + </a:t>
            </a:r>
            <a:r>
              <a:rPr lang="cs-CZ" b="1" dirty="0" err="1"/>
              <a:t>NaCl</a:t>
            </a:r>
            <a:endParaRPr lang="cs-CZ" b="1" dirty="0"/>
          </a:p>
          <a:p>
            <a:r>
              <a:rPr lang="cs-CZ" dirty="0"/>
              <a:t>Silná kyselina je tak nahrazena velmi slabou kyselinou NaH</a:t>
            </a:r>
            <a:r>
              <a:rPr lang="cs-CZ" baseline="-25000" dirty="0"/>
              <a:t>2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r>
              <a:rPr lang="cs-CZ" dirty="0"/>
              <a:t>.</a:t>
            </a:r>
          </a:p>
          <a:p>
            <a:r>
              <a:rPr lang="cs-CZ" dirty="0"/>
              <a:t>Při přidání silné báze (</a:t>
            </a:r>
            <a:r>
              <a:rPr lang="cs-CZ" dirty="0" err="1"/>
              <a:t>NaOH</a:t>
            </a:r>
            <a:r>
              <a:rPr lang="cs-CZ" dirty="0"/>
              <a:t>) je skupina OH</a:t>
            </a:r>
            <a:r>
              <a:rPr lang="cs-CZ" baseline="30000" dirty="0"/>
              <a:t>−</a:t>
            </a:r>
            <a:r>
              <a:rPr lang="cs-CZ" dirty="0"/>
              <a:t> pufrována H</a:t>
            </a:r>
            <a:r>
              <a:rPr lang="cs-CZ" baseline="-25000" dirty="0"/>
              <a:t>2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r>
              <a:rPr lang="cs-CZ" baseline="30000" dirty="0"/>
              <a:t>−</a:t>
            </a:r>
            <a:r>
              <a:rPr lang="cs-CZ" dirty="0"/>
              <a:t> za vzniku vody.</a:t>
            </a:r>
          </a:p>
          <a:p>
            <a:r>
              <a:rPr lang="cs-CZ" b="1" dirty="0" err="1"/>
              <a:t>NaOH</a:t>
            </a:r>
            <a:r>
              <a:rPr lang="cs-CZ" b="1" dirty="0"/>
              <a:t> + NaH</a:t>
            </a:r>
            <a:r>
              <a:rPr lang="cs-CZ" b="1" baseline="-25000" dirty="0"/>
              <a:t>2</a:t>
            </a:r>
            <a:r>
              <a:rPr lang="cs-CZ" b="1" dirty="0"/>
              <a:t>PO</a:t>
            </a:r>
            <a:r>
              <a:rPr lang="cs-CZ" b="1" baseline="-25000" dirty="0"/>
              <a:t>4</a:t>
            </a:r>
            <a:r>
              <a:rPr lang="cs-CZ" b="1" dirty="0"/>
              <a:t>→ Na</a:t>
            </a:r>
            <a:r>
              <a:rPr lang="cs-CZ" b="1" baseline="-25000" dirty="0"/>
              <a:t>2</a:t>
            </a:r>
            <a:r>
              <a:rPr lang="cs-CZ" b="1" dirty="0"/>
              <a:t>HPO</a:t>
            </a:r>
            <a:r>
              <a:rPr lang="cs-CZ" b="1" baseline="-25000" dirty="0"/>
              <a:t>4</a:t>
            </a:r>
            <a:r>
              <a:rPr lang="cs-CZ" b="1" dirty="0"/>
              <a:t> + H</a:t>
            </a:r>
            <a:r>
              <a:rPr lang="cs-CZ" b="1" baseline="-25000" dirty="0"/>
              <a:t>2</a:t>
            </a:r>
            <a:r>
              <a:rPr lang="cs-CZ" b="1" dirty="0"/>
              <a:t>O</a:t>
            </a:r>
          </a:p>
          <a:p>
            <a:r>
              <a:rPr lang="cs-CZ" dirty="0"/>
              <a:t>V tomto případě je tedy silná báze nahrazena slabou bází, a sice Na</a:t>
            </a:r>
            <a:r>
              <a:rPr lang="cs-CZ" baseline="-25000" dirty="0"/>
              <a:t>2</a:t>
            </a:r>
            <a:r>
              <a:rPr lang="cs-CZ" dirty="0"/>
              <a:t>HPO</a:t>
            </a:r>
            <a:r>
              <a:rPr lang="cs-CZ" baseline="-25000" dirty="0"/>
              <a:t>4</a:t>
            </a:r>
            <a:r>
              <a:rPr lang="cs-CZ" dirty="0"/>
              <a:t>.</a:t>
            </a:r>
            <a:endParaRPr lang="cs-CZ" b="1" dirty="0"/>
          </a:p>
          <a:p>
            <a:r>
              <a:rPr lang="cs-CZ" dirty="0">
                <a:hlinkClick r:id="rId2"/>
              </a:rPr>
              <a:t>https://www.wikiskripta.eu/w/Fosf%C3%A1tov%C3%BD_pufr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09475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Proteinový </a:t>
            </a:r>
            <a:r>
              <a:rPr lang="cs-CZ" sz="4000" b="1" dirty="0" err="1">
                <a:solidFill>
                  <a:srgbClr val="FF0000"/>
                </a:solidFill>
              </a:rPr>
              <a:t>pufrační</a:t>
            </a:r>
            <a:r>
              <a:rPr lang="cs-CZ" sz="4000" b="1" dirty="0">
                <a:solidFill>
                  <a:srgbClr val="FF0000"/>
                </a:solidFill>
              </a:rPr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Proteiny jsou složené z AMK propojených peptidickými vazbami. </a:t>
            </a:r>
          </a:p>
          <a:p>
            <a:r>
              <a:rPr lang="cs-CZ" dirty="0"/>
              <a:t>AMK obsahují nejméně jednu aminovou (-NH</a:t>
            </a:r>
            <a:r>
              <a:rPr lang="cs-CZ" baseline="-25000" dirty="0"/>
              <a:t>2</a:t>
            </a:r>
            <a:r>
              <a:rPr lang="cs-CZ" dirty="0"/>
              <a:t>) a karboxylovou (-COOH) skupinu. </a:t>
            </a:r>
          </a:p>
          <a:p>
            <a:r>
              <a:rPr lang="cs-CZ" dirty="0"/>
              <a:t>Postranní řetězce aminokyselin obsahují volné aminové a karboxylové skupiny.</a:t>
            </a:r>
          </a:p>
          <a:p>
            <a:r>
              <a:rPr lang="cs-CZ" dirty="0"/>
              <a:t>V případě hrozící změny pH extracelulární tekutiny dochází u volných aminových a karboxylových skupin ke dvěma reakcím, které se snaží hrozící změnu pH odvrátit:</a:t>
            </a:r>
          </a:p>
          <a:p>
            <a:pPr lvl="1"/>
            <a:r>
              <a:rPr lang="cs-CZ" dirty="0"/>
              <a:t>disociace karboxylové (-COOH) skupiny na (-COO</a:t>
            </a:r>
            <a:r>
              <a:rPr lang="cs-CZ" baseline="30000" dirty="0"/>
              <a:t>-</a:t>
            </a:r>
            <a:r>
              <a:rPr lang="cs-CZ" dirty="0"/>
              <a:t>) a (-H</a:t>
            </a:r>
            <a:r>
              <a:rPr lang="cs-CZ" baseline="30000" dirty="0"/>
              <a:t>+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(-NH</a:t>
            </a:r>
            <a:r>
              <a:rPr lang="cs-CZ" baseline="-25000" dirty="0"/>
              <a:t>2</a:t>
            </a:r>
            <a:r>
              <a:rPr lang="cs-CZ" dirty="0"/>
              <a:t>) přijme (-H</a:t>
            </a:r>
            <a:r>
              <a:rPr lang="cs-CZ" baseline="30000" dirty="0"/>
              <a:t>+</a:t>
            </a:r>
            <a:r>
              <a:rPr lang="cs-CZ" dirty="0"/>
              <a:t>) za vzniku (-NH</a:t>
            </a:r>
            <a:r>
              <a:rPr lang="cs-CZ" baseline="-25000" dirty="0"/>
              <a:t>3</a:t>
            </a:r>
            <a:r>
              <a:rPr lang="cs-CZ" baseline="30000" dirty="0"/>
              <a:t>+</a:t>
            </a:r>
            <a:r>
              <a:rPr lang="cs-CZ" dirty="0"/>
              <a:t>).</a:t>
            </a:r>
          </a:p>
          <a:p>
            <a:r>
              <a:rPr lang="cs-CZ" dirty="0"/>
              <a:t>Tak dochází k pufrování extracelulárního prostředí.</a:t>
            </a:r>
          </a:p>
          <a:p>
            <a:r>
              <a:rPr lang="cs-CZ" dirty="0">
                <a:hlinkClick r:id="rId2"/>
              </a:rPr>
              <a:t>https://www.wikiskripta.eu/w/Proteinov%C3%BD_pufra%C4%8Dn%C3%AD_syst%C3%A9m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66605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108. Jaké nárazníkové systémy znáte?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1…………………………………………………………………………………….</a:t>
            </a:r>
          </a:p>
          <a:p>
            <a:r>
              <a:rPr lang="cs-CZ" dirty="0"/>
              <a:t>2…………………………………………………………………………………….</a:t>
            </a:r>
          </a:p>
          <a:p>
            <a:r>
              <a:rPr lang="cs-CZ" dirty="0"/>
              <a:t>3…………………………………………………………………………………….</a:t>
            </a:r>
          </a:p>
          <a:p>
            <a:r>
              <a:rPr lang="cs-CZ" dirty="0"/>
              <a:t>4…………………………………………………………………………………….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809060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40513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11. Pořadí při vícenásobném odběru: doplňte  odběry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</a:t>
            </a:r>
          </a:p>
          <a:p>
            <a:r>
              <a:rPr lang="cs-CZ" dirty="0"/>
              <a:t>2.</a:t>
            </a:r>
          </a:p>
          <a:p>
            <a:r>
              <a:rPr lang="cs-CZ" dirty="0"/>
              <a:t>3.</a:t>
            </a:r>
          </a:p>
          <a:p>
            <a:r>
              <a:rPr lang="cs-CZ" dirty="0"/>
              <a:t>4.</a:t>
            </a:r>
          </a:p>
          <a:p>
            <a:r>
              <a:rPr lang="cs-CZ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58049119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6768" y="0"/>
            <a:ext cx="10515600" cy="1325563"/>
          </a:xfrm>
        </p:spPr>
        <p:txBody>
          <a:bodyPr/>
          <a:lstStyle/>
          <a:p>
            <a:r>
              <a:rPr lang="cs-CZ" dirty="0"/>
              <a:t>Jaká vyšetření zahrnuje dg. ABR?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75874"/>
            <a:ext cx="12192000" cy="5382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Komplexní laboratorní diagnostika poruch ABR zahrnuje:</a:t>
            </a:r>
          </a:p>
          <a:p>
            <a:r>
              <a:rPr lang="cs-CZ" dirty="0"/>
              <a:t>stanovení základních parametrů: pH, pCO</a:t>
            </a:r>
            <a:r>
              <a:rPr lang="cs-CZ" baseline="-25000" dirty="0"/>
              <a:t>2</a:t>
            </a:r>
            <a:r>
              <a:rPr lang="cs-CZ" dirty="0"/>
              <a:t>, pO</a:t>
            </a:r>
            <a:r>
              <a:rPr lang="cs-CZ" baseline="-25000" dirty="0"/>
              <a:t>2</a:t>
            </a:r>
            <a:endParaRPr lang="cs-CZ" dirty="0"/>
          </a:p>
          <a:p>
            <a:r>
              <a:rPr lang="cs-CZ" dirty="0"/>
              <a:t>stanovení odvozených parametrů výpočtem: </a:t>
            </a:r>
          </a:p>
          <a:p>
            <a:pPr lvl="1"/>
            <a:r>
              <a:rPr lang="cs-CZ" dirty="0"/>
              <a:t>koncentrace aktuálních hydrogenuhličitanů </a:t>
            </a:r>
          </a:p>
          <a:p>
            <a:pPr lvl="1"/>
            <a:r>
              <a:rPr lang="cs-CZ" dirty="0"/>
              <a:t>koncentrace standard­ních hydrogenuhličitanů</a:t>
            </a:r>
          </a:p>
          <a:p>
            <a:pPr lvl="1"/>
            <a:r>
              <a:rPr lang="cs-CZ" dirty="0"/>
              <a:t>celkový pCO</a:t>
            </a:r>
            <a:r>
              <a:rPr lang="cs-CZ" baseline="-25000" dirty="0"/>
              <a:t>2</a:t>
            </a:r>
            <a:endParaRPr lang="cs-CZ" dirty="0"/>
          </a:p>
          <a:p>
            <a:pPr lvl="1"/>
            <a:r>
              <a:rPr lang="cs-CZ" dirty="0"/>
              <a:t>saturace </a:t>
            </a:r>
            <a:r>
              <a:rPr lang="cs-CZ" dirty="0" err="1"/>
              <a:t>Hb</a:t>
            </a:r>
            <a:r>
              <a:rPr lang="cs-CZ" dirty="0"/>
              <a:t> kyslíkem </a:t>
            </a:r>
          </a:p>
          <a:p>
            <a:pPr lvl="1"/>
            <a:r>
              <a:rPr lang="cs-CZ" dirty="0"/>
              <a:t>odchylka bází (Base </a:t>
            </a:r>
            <a:r>
              <a:rPr lang="cs-CZ" dirty="0" err="1"/>
              <a:t>Excess</a:t>
            </a:r>
            <a:r>
              <a:rPr lang="cs-CZ" dirty="0"/>
              <a:t> BE)</a:t>
            </a:r>
          </a:p>
          <a:p>
            <a:r>
              <a:rPr lang="cs-CZ" dirty="0"/>
              <a:t>ostatní vyšetření – stanovení koncentrace Na</a:t>
            </a:r>
            <a:r>
              <a:rPr lang="cs-CZ" baseline="30000" dirty="0"/>
              <a:t>+</a:t>
            </a:r>
            <a:r>
              <a:rPr lang="cs-CZ" dirty="0"/>
              <a:t>, K</a:t>
            </a:r>
            <a:r>
              <a:rPr lang="cs-CZ" baseline="30000" dirty="0"/>
              <a:t>+</a:t>
            </a:r>
            <a:r>
              <a:rPr lang="cs-CZ" dirty="0"/>
              <a:t>, Ca</a:t>
            </a:r>
            <a:r>
              <a:rPr lang="cs-CZ" baseline="30000" dirty="0"/>
              <a:t>2+</a:t>
            </a:r>
            <a:r>
              <a:rPr lang="cs-CZ" dirty="0"/>
              <a:t> , Mg</a:t>
            </a:r>
            <a:r>
              <a:rPr lang="cs-CZ" baseline="30000" dirty="0"/>
              <a:t>2+</a:t>
            </a:r>
            <a:r>
              <a:rPr lang="cs-CZ" dirty="0"/>
              <a:t> , CI</a:t>
            </a:r>
            <a:r>
              <a:rPr lang="cs-CZ" baseline="30000" dirty="0"/>
              <a:t>-</a:t>
            </a:r>
            <a:r>
              <a:rPr lang="cs-CZ" dirty="0"/>
              <a:t>, laktátu,</a:t>
            </a:r>
          </a:p>
          <a:p>
            <a:r>
              <a:rPr lang="cs-CZ" dirty="0"/>
              <a:t>ostatní odvozené parametry - </a:t>
            </a:r>
            <a:r>
              <a:rPr lang="cs-CZ" dirty="0" err="1"/>
              <a:t>pufrové</a:t>
            </a:r>
            <a:r>
              <a:rPr lang="cs-CZ" dirty="0"/>
              <a:t> báze séra (</a:t>
            </a:r>
            <a:r>
              <a:rPr lang="cs-CZ" dirty="0" err="1"/>
              <a:t>Buffer</a:t>
            </a:r>
            <a:r>
              <a:rPr lang="cs-CZ" dirty="0"/>
              <a:t> Base - </a:t>
            </a:r>
            <a:r>
              <a:rPr lang="cs-CZ" dirty="0" err="1"/>
              <a:t>BBs</a:t>
            </a:r>
            <a:r>
              <a:rPr lang="cs-CZ" dirty="0"/>
              <a:t>), rozdíl silných iontů (</a:t>
            </a:r>
            <a:r>
              <a:rPr lang="cs-CZ" dirty="0" err="1"/>
              <a:t>Strong</a:t>
            </a:r>
            <a:r>
              <a:rPr lang="cs-CZ" dirty="0"/>
              <a:t> Ion </a:t>
            </a:r>
            <a:r>
              <a:rPr lang="cs-CZ" dirty="0" err="1"/>
              <a:t>Difference</a:t>
            </a:r>
            <a:r>
              <a:rPr lang="cs-CZ" dirty="0"/>
              <a:t> SID), aniontová mezera (Anion Gap AG).</a:t>
            </a:r>
          </a:p>
        </p:txBody>
      </p:sp>
    </p:spTree>
    <p:extLst>
      <p:ext uri="{BB962C8B-B14F-4D97-AF65-F5344CB8AC3E}">
        <p14:creationId xmlns:p14="http://schemas.microsoft.com/office/powerpoint/2010/main" val="3939019074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Odvozené parametry ABR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12295" y="1171074"/>
            <a:ext cx="12304295" cy="568692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Aktuální hydrogenuhličitany</a:t>
            </a:r>
            <a:r>
              <a:rPr lang="cs-CZ" dirty="0"/>
              <a:t> vyjadřují koncentraci HCO</a:t>
            </a:r>
            <a:r>
              <a:rPr lang="cs-CZ" baseline="-25000" dirty="0"/>
              <a:t>3</a:t>
            </a:r>
            <a:r>
              <a:rPr lang="cs-CZ" baseline="30000" dirty="0"/>
              <a:t>- </a:t>
            </a:r>
            <a:r>
              <a:rPr lang="cs-CZ" dirty="0"/>
              <a:t>v litru krve nasycené kyslíkem za aktuálních podmínek (pCO</a:t>
            </a:r>
            <a:r>
              <a:rPr lang="cs-CZ" baseline="-25000" dirty="0"/>
              <a:t>2</a:t>
            </a:r>
            <a:r>
              <a:rPr lang="cs-CZ" dirty="0"/>
              <a:t> a teplota pacienta).</a:t>
            </a:r>
          </a:p>
          <a:p>
            <a:r>
              <a:rPr lang="cs-CZ" b="1" dirty="0"/>
              <a:t>Standardní hydrogenuhličitany</a:t>
            </a:r>
            <a:r>
              <a:rPr lang="cs-CZ" dirty="0"/>
              <a:t> vyjadřují koncentraci HCO</a:t>
            </a:r>
            <a:r>
              <a:rPr lang="cs-CZ" baseline="-25000" dirty="0"/>
              <a:t>3</a:t>
            </a:r>
            <a:r>
              <a:rPr lang="cs-CZ" baseline="30000" dirty="0"/>
              <a:t>- </a:t>
            </a:r>
            <a:r>
              <a:rPr lang="cs-CZ" dirty="0"/>
              <a:t>v litru krve nasycené kyslíkem při teplotě 37°C a pCO</a:t>
            </a:r>
            <a:r>
              <a:rPr lang="cs-CZ" baseline="-25000" dirty="0"/>
              <a:t>2 </a:t>
            </a:r>
            <a:r>
              <a:rPr lang="cs-CZ" dirty="0"/>
              <a:t>5,33 </a:t>
            </a:r>
            <a:r>
              <a:rPr lang="cs-CZ" dirty="0" err="1"/>
              <a:t>kPa</a:t>
            </a:r>
            <a:r>
              <a:rPr lang="cs-CZ" dirty="0"/>
              <a:t>.</a:t>
            </a:r>
          </a:p>
          <a:p>
            <a:r>
              <a:rPr lang="cs-CZ" b="1" dirty="0"/>
              <a:t>Saturace </a:t>
            </a:r>
            <a:r>
              <a:rPr lang="cs-CZ" b="1" dirty="0" err="1"/>
              <a:t>Hb</a:t>
            </a:r>
            <a:r>
              <a:rPr lang="cs-CZ" b="1" dirty="0"/>
              <a:t> kyslíkem</a:t>
            </a:r>
            <a:r>
              <a:rPr lang="cs-CZ" dirty="0"/>
              <a:t> vyjadřuje podíl oxyhemoglobinu a efektivního hemoglobinu (</a:t>
            </a:r>
            <a:r>
              <a:rPr lang="cs-CZ" dirty="0" err="1"/>
              <a:t>Hb</a:t>
            </a:r>
            <a:r>
              <a:rPr lang="cs-CZ" dirty="0"/>
              <a:t> který se zúčastňuje přenosu kyslíku).</a:t>
            </a:r>
          </a:p>
          <a:p>
            <a:r>
              <a:rPr lang="cs-CZ" b="1" dirty="0"/>
              <a:t>Base </a:t>
            </a:r>
            <a:r>
              <a:rPr lang="cs-CZ" b="1" dirty="0" err="1"/>
              <a:t>Excess</a:t>
            </a:r>
            <a:r>
              <a:rPr lang="cs-CZ" dirty="0"/>
              <a:t> vyjadřuje množství bází, které je potřeba ubrat nebo přidat k jednomu litru krve, aby se pH vrátilo k hodnotě 7,4.</a:t>
            </a:r>
          </a:p>
          <a:p>
            <a:r>
              <a:rPr lang="cs-CZ" b="1" dirty="0" err="1"/>
              <a:t>Buffer</a:t>
            </a:r>
            <a:r>
              <a:rPr lang="cs-CZ" b="1" dirty="0"/>
              <a:t> Base</a:t>
            </a:r>
            <a:r>
              <a:rPr lang="cs-CZ" dirty="0"/>
              <a:t> je celkové množství nárazníkových bází v jednom litru krve při aktuálním pH, pCO</a:t>
            </a:r>
            <a:r>
              <a:rPr lang="cs-CZ" baseline="-25000" dirty="0"/>
              <a:t>2 </a:t>
            </a:r>
            <a:r>
              <a:rPr lang="cs-CZ" dirty="0"/>
              <a:t>a koncentraci </a:t>
            </a:r>
            <a:r>
              <a:rPr lang="cs-CZ" dirty="0" err="1"/>
              <a:t>Hb</a:t>
            </a:r>
            <a:r>
              <a:rPr lang="cs-CZ" dirty="0"/>
              <a:t>.</a:t>
            </a:r>
          </a:p>
          <a:p>
            <a:r>
              <a:rPr lang="cs-CZ" b="1" dirty="0"/>
              <a:t>Anion Gap</a:t>
            </a:r>
            <a:r>
              <a:rPr lang="cs-CZ" dirty="0"/>
              <a:t> vyjadřuje koncentraci všech běžně nestanovovaných aniontů v plazmě a používá se k diferenciální diagnostice MAC. Popisuje tedy odchylky v koncentraci </a:t>
            </a:r>
            <a:r>
              <a:rPr lang="cs-CZ" dirty="0" err="1"/>
              <a:t>ketokyselin</a:t>
            </a:r>
            <a:r>
              <a:rPr lang="cs-CZ" dirty="0"/>
              <a:t>, laktátu, fosfátů, síranů.</a:t>
            </a:r>
          </a:p>
          <a:p>
            <a:r>
              <a:rPr lang="cs-CZ" dirty="0"/>
              <a:t>Zvýšené hodnoty:</a:t>
            </a:r>
          </a:p>
          <a:p>
            <a:r>
              <a:rPr lang="cs-CZ" dirty="0"/>
              <a:t>-       snížená koncentrace měřených kationů a zvýšená koncentrace neměřených aniontů</a:t>
            </a:r>
          </a:p>
          <a:p>
            <a:r>
              <a:rPr lang="cs-CZ" dirty="0"/>
              <a:t>Snížené hodnoty:</a:t>
            </a:r>
          </a:p>
          <a:p>
            <a:r>
              <a:rPr lang="cs-CZ" dirty="0"/>
              <a:t>-       zvýšená koncentrace měřených kationů a snížená koncentrace neměřených aniontů</a:t>
            </a:r>
          </a:p>
          <a:p>
            <a:r>
              <a:rPr lang="cs-CZ" b="1" dirty="0" err="1"/>
              <a:t>Strong</a:t>
            </a:r>
            <a:r>
              <a:rPr lang="cs-CZ" b="1" dirty="0"/>
              <a:t> Ion Diference</a:t>
            </a:r>
            <a:r>
              <a:rPr lang="cs-CZ" dirty="0"/>
              <a:t> udává součet aniontů slabých kyselin (HCO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, proteinů, reziduálních aniontů); je dán rozdílem koncentrací iontů silných kyselin a silných bází.</a:t>
            </a:r>
          </a:p>
        </p:txBody>
      </p:sp>
    </p:spTree>
    <p:extLst>
      <p:ext uri="{BB962C8B-B14F-4D97-AF65-F5344CB8AC3E}">
        <p14:creationId xmlns:p14="http://schemas.microsoft.com/office/powerpoint/2010/main" val="136748946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8077"/>
            <a:ext cx="912546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Jaký je rozdíl mezi acidózou a alkalózou?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232" y="1481749"/>
            <a:ext cx="8948615" cy="497376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Acidóza</a:t>
            </a:r>
            <a:r>
              <a:rPr lang="cs-CZ" dirty="0"/>
              <a:t> označuje klinický stav, kdy je  pH arteriální krve &lt; 7,36 (</a:t>
            </a:r>
            <a:r>
              <a:rPr lang="cs-CZ" dirty="0" err="1"/>
              <a:t>acidémie</a:t>
            </a:r>
            <a:r>
              <a:rPr lang="cs-CZ" dirty="0"/>
              <a:t>); dochází k hromadění kyselých nebo ztrátě alkalických metabolitů.</a:t>
            </a:r>
          </a:p>
          <a:p>
            <a:r>
              <a:rPr lang="cs-CZ" dirty="0"/>
              <a:t> </a:t>
            </a:r>
            <a:r>
              <a:rPr lang="cs-CZ" b="1" dirty="0"/>
              <a:t>Alkalóza</a:t>
            </a:r>
            <a:r>
              <a:rPr lang="cs-CZ" dirty="0"/>
              <a:t> označuje klinický stav, kdy je  pH arteriální krve &gt; 7,44 (</a:t>
            </a:r>
            <a:r>
              <a:rPr lang="cs-CZ" dirty="0" err="1"/>
              <a:t>alkalémie</a:t>
            </a:r>
            <a:r>
              <a:rPr lang="cs-CZ" dirty="0"/>
              <a:t>); znamená ztrátu kyselých nebo nahromadění alkalických metabolitů.</a:t>
            </a:r>
          </a:p>
          <a:p>
            <a:r>
              <a:rPr lang="cs-CZ" dirty="0"/>
              <a:t>Acidóza i alkalóza může vznikat z respiračních i metabolických příčin. Kombinací těchto extrémních stavů rozeznáváme čtyři typy jednoduchých poruch ABR: </a:t>
            </a:r>
          </a:p>
          <a:p>
            <a:pPr lvl="1"/>
            <a:r>
              <a:rPr lang="cs-CZ" dirty="0"/>
              <a:t>respirační acidózu (RAC), </a:t>
            </a:r>
          </a:p>
          <a:p>
            <a:pPr lvl="1"/>
            <a:r>
              <a:rPr lang="cs-CZ" dirty="0"/>
              <a:t>respirační alkalózu (RAL), </a:t>
            </a:r>
          </a:p>
          <a:p>
            <a:pPr lvl="1"/>
            <a:r>
              <a:rPr lang="cs-CZ" dirty="0"/>
              <a:t>metabolickou acidózu (MAC) a </a:t>
            </a:r>
          </a:p>
          <a:p>
            <a:pPr lvl="1"/>
            <a:r>
              <a:rPr lang="cs-CZ" dirty="0"/>
              <a:t>metabolickou alkalózu (MAL). </a:t>
            </a:r>
          </a:p>
          <a:p>
            <a:r>
              <a:rPr lang="cs-CZ" dirty="0"/>
              <a:t>Při současném výskytu dvou nebo více jednoduchých poruch ABR vznikají kombinované poruchy.</a:t>
            </a:r>
          </a:p>
          <a:p>
            <a:endParaRPr lang="cs-CZ" dirty="0"/>
          </a:p>
          <a:p>
            <a:r>
              <a:rPr lang="cs-CZ" dirty="0"/>
              <a:t>K </a:t>
            </a:r>
            <a:r>
              <a:rPr lang="cs-CZ" b="1" dirty="0"/>
              <a:t>fyziologickým změnám</a:t>
            </a:r>
            <a:r>
              <a:rPr lang="cs-CZ" dirty="0"/>
              <a:t> parametrů ABR dochází v těhotenství: těhotná žena </a:t>
            </a:r>
            <a:r>
              <a:rPr lang="cs-CZ" dirty="0" err="1"/>
              <a:t>hyperventiluje</a:t>
            </a:r>
            <a:r>
              <a:rPr lang="cs-CZ" dirty="0"/>
              <a:t>, čímž dochází ke snížení pCO</a:t>
            </a:r>
            <a:r>
              <a:rPr lang="cs-CZ" baseline="-25000" dirty="0"/>
              <a:t>2</a:t>
            </a:r>
            <a:r>
              <a:rPr lang="cs-CZ" dirty="0"/>
              <a:t> a respirační alkalóze, která je kompenzovaná metabolickou acidózou snížením koncentrace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i </a:t>
            </a:r>
            <a:r>
              <a:rPr lang="cs-CZ" dirty="0" err="1"/>
              <a:t>BBs</a:t>
            </a:r>
            <a:r>
              <a:rPr lang="cs-CZ" dirty="0"/>
              <a:t> (viz kap. 8.3) v plazmě.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042" y="75197"/>
            <a:ext cx="2628900" cy="17430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984" y="3581589"/>
            <a:ext cx="2619375" cy="17430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984" y="5392754"/>
            <a:ext cx="2689958" cy="14573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653" y="1913299"/>
            <a:ext cx="2718289" cy="16002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011" y="5745580"/>
            <a:ext cx="1271337" cy="11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8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příčiny respirační a metabolické acidózy a alkalózy?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01" y="1825625"/>
            <a:ext cx="11879384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Respirační poruchy</a:t>
            </a:r>
            <a:r>
              <a:rPr lang="cs-CZ" dirty="0"/>
              <a:t> přímo souvisejí s funkcí plic a vedou ke </a:t>
            </a:r>
            <a:r>
              <a:rPr lang="cs-CZ" b="1" dirty="0"/>
              <a:t>změně pH v důsledku změny pCO</a:t>
            </a:r>
            <a:r>
              <a:rPr lang="cs-CZ" b="1" baseline="-25000" dirty="0"/>
              <a:t>2</a:t>
            </a:r>
            <a:r>
              <a:rPr lang="cs-CZ" dirty="0"/>
              <a:t>. </a:t>
            </a:r>
          </a:p>
          <a:p>
            <a:r>
              <a:rPr lang="cs-CZ" dirty="0"/>
              <a:t>Primárně jsou respirační poruchy kompenzovány činností ledvin. Cílem kompenzace je vrátit pH krve na fyziologickou hodnotu.</a:t>
            </a:r>
          </a:p>
          <a:p>
            <a:endParaRPr lang="cs-CZ" dirty="0"/>
          </a:p>
          <a:p>
            <a:r>
              <a:rPr lang="cs-CZ" b="1" dirty="0"/>
              <a:t>Metabolické poruchy</a:t>
            </a:r>
            <a:r>
              <a:rPr lang="cs-CZ" dirty="0"/>
              <a:t> se vyznačují </a:t>
            </a:r>
          </a:p>
          <a:p>
            <a:pPr lvl="1"/>
            <a:r>
              <a:rPr lang="cs-CZ" dirty="0"/>
              <a:t>bud' nadměrnou produkcí vodíkových iontů, nebo </a:t>
            </a:r>
          </a:p>
          <a:p>
            <a:pPr lvl="1"/>
            <a:r>
              <a:rPr lang="cs-CZ" dirty="0"/>
              <a:t>sníženou schopností vylučovat je z těla a vedou ke </a:t>
            </a:r>
            <a:r>
              <a:rPr lang="cs-CZ" b="1" dirty="0"/>
              <a:t>změně pH v důsledku změny koncentrace HCO</a:t>
            </a:r>
            <a:r>
              <a:rPr lang="cs-CZ" b="1" baseline="-25000" dirty="0"/>
              <a:t>3</a:t>
            </a:r>
            <a:r>
              <a:rPr lang="cs-CZ" b="1" baseline="30000" dirty="0"/>
              <a:t>-</a:t>
            </a:r>
            <a:r>
              <a:rPr lang="cs-CZ" dirty="0"/>
              <a:t>. </a:t>
            </a:r>
          </a:p>
          <a:p>
            <a:r>
              <a:rPr lang="cs-CZ" dirty="0"/>
              <a:t>Primárně metabolické poruchy jsou kompenzovány respiračně.</a:t>
            </a:r>
          </a:p>
        </p:txBody>
      </p:sp>
    </p:spTree>
    <p:extLst>
      <p:ext uri="{BB962C8B-B14F-4D97-AF65-F5344CB8AC3E}">
        <p14:creationId xmlns:p14="http://schemas.microsoft.com/office/powerpoint/2010/main" val="1353494378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Respirační acidóza, respirační alkalóza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486399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Respirační acidóza</a:t>
            </a:r>
            <a:r>
              <a:rPr lang="cs-CZ" dirty="0"/>
              <a:t> je způsobena </a:t>
            </a:r>
          </a:p>
          <a:p>
            <a:r>
              <a:rPr lang="cs-CZ" dirty="0"/>
              <a:t>hromaděním CO</a:t>
            </a:r>
            <a:r>
              <a:rPr lang="cs-CZ" baseline="-25000" dirty="0"/>
              <a:t>2</a:t>
            </a:r>
            <a:r>
              <a:rPr lang="cs-CZ" dirty="0"/>
              <a:t> v krvi (</a:t>
            </a:r>
            <a:r>
              <a:rPr lang="cs-CZ" dirty="0" err="1"/>
              <a:t>hyperkapnie</a:t>
            </a:r>
            <a:r>
              <a:rPr lang="cs-CZ" dirty="0"/>
              <a:t>) poklesem alveolární ventilace – dochází k nerovnováze mezi produkcí CO</a:t>
            </a:r>
            <a:r>
              <a:rPr lang="cs-CZ" baseline="-25000" dirty="0"/>
              <a:t>2</a:t>
            </a:r>
            <a:r>
              <a:rPr lang="cs-CZ" dirty="0"/>
              <a:t> v tkáních a jeho nedostatečným vylučováním plícemi. </a:t>
            </a:r>
          </a:p>
          <a:p>
            <a:r>
              <a:rPr lang="cs-CZ" dirty="0"/>
              <a:t>příčinou mohou být například nemoci dýchacích cest (astma), plicní onemocnění (zánět, edém) nebo zranění hrudníku. </a:t>
            </a:r>
          </a:p>
          <a:p>
            <a:r>
              <a:rPr lang="cs-CZ" dirty="0"/>
              <a:t>RAC může mít akutní nebo chronický průběh, u kterého dochází k úpravě pH na normální hodnoty renální kompenzací a pacient se postupně adaptuje na vyšší pCO</a:t>
            </a:r>
            <a:r>
              <a:rPr lang="cs-CZ" baseline="-25000" dirty="0"/>
              <a:t>2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Primární příčinou </a:t>
            </a:r>
            <a:r>
              <a:rPr lang="cs-CZ" b="1" dirty="0"/>
              <a:t>respirační alkalózy</a:t>
            </a:r>
            <a:r>
              <a:rPr lang="cs-CZ" dirty="0"/>
              <a:t> je </a:t>
            </a:r>
          </a:p>
          <a:p>
            <a:r>
              <a:rPr lang="cs-CZ" dirty="0"/>
              <a:t>převládající vylučování CO</a:t>
            </a:r>
            <a:r>
              <a:rPr lang="cs-CZ" baseline="-25000" dirty="0"/>
              <a:t>2 </a:t>
            </a:r>
            <a:r>
              <a:rPr lang="cs-CZ" dirty="0"/>
              <a:t>nad jeho produkcí v tkáních, kde je množství vznikajícího CO</a:t>
            </a:r>
            <a:r>
              <a:rPr lang="cs-CZ" baseline="-25000" dirty="0"/>
              <a:t>2</a:t>
            </a:r>
            <a:r>
              <a:rPr lang="cs-CZ" dirty="0"/>
              <a:t> relativně konstantní a RAL je proto </a:t>
            </a:r>
          </a:p>
          <a:p>
            <a:r>
              <a:rPr lang="cs-CZ" dirty="0"/>
              <a:t>hyperventilací plic (zrychleným dýcháním). Hyperventilace vede k poklesu koncentrace CO</a:t>
            </a:r>
            <a:r>
              <a:rPr lang="cs-CZ" baseline="-25000" dirty="0"/>
              <a:t>2 </a:t>
            </a:r>
            <a:r>
              <a:rPr lang="cs-CZ" dirty="0"/>
              <a:t>v krvi (</a:t>
            </a:r>
            <a:r>
              <a:rPr lang="cs-CZ" dirty="0" err="1"/>
              <a:t>hypokapnii</a:t>
            </a:r>
            <a:r>
              <a:rPr lang="cs-CZ" dirty="0"/>
              <a:t>) a může být způsobena například </a:t>
            </a:r>
          </a:p>
          <a:p>
            <a:r>
              <a:rPr lang="cs-CZ" dirty="0"/>
              <a:t>centrální stimulací dechového centra (při strachu, bolesti, horečce, cévní mozkové příhodě, mozkových nádorech) nebo</a:t>
            </a:r>
          </a:p>
          <a:p>
            <a:r>
              <a:rPr lang="cs-CZ" dirty="0"/>
              <a:t> toxickým drážděním dechového centra v </a:t>
            </a:r>
            <a:r>
              <a:rPr lang="cs-CZ" dirty="0" err="1"/>
              <a:t>ranných</a:t>
            </a:r>
            <a:r>
              <a:rPr lang="cs-CZ" dirty="0"/>
              <a:t> stadiích při předávkování aspirinem. </a:t>
            </a:r>
          </a:p>
          <a:p>
            <a:r>
              <a:rPr lang="cs-CZ" dirty="0"/>
              <a:t>poruchou v udržování hladiny CO</a:t>
            </a:r>
            <a:r>
              <a:rPr lang="cs-CZ" baseline="-25000" dirty="0"/>
              <a:t>2</a:t>
            </a:r>
            <a:r>
              <a:rPr lang="cs-CZ" dirty="0"/>
              <a:t> trpí také často pacienti připojení na mechanické ventilátory plic.</a:t>
            </a:r>
          </a:p>
        </p:txBody>
      </p:sp>
    </p:spTree>
    <p:extLst>
      <p:ext uri="{BB962C8B-B14F-4D97-AF65-F5344CB8AC3E}">
        <p14:creationId xmlns:p14="http://schemas.microsoft.com/office/powerpoint/2010/main" val="42130728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Metabolická acidóza, metabolická alkalóza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421" y="1507958"/>
            <a:ext cx="12031579" cy="53500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Metabolická </a:t>
            </a:r>
            <a:r>
              <a:rPr lang="cs-CZ" b="1" dirty="0">
                <a:solidFill>
                  <a:srgbClr val="0070C0"/>
                </a:solidFill>
              </a:rPr>
              <a:t>……………..</a:t>
            </a:r>
            <a:r>
              <a:rPr lang="cs-CZ" dirty="0"/>
              <a:t> je způsobena </a:t>
            </a:r>
          </a:p>
          <a:p>
            <a:r>
              <a:rPr lang="cs-CZ" dirty="0"/>
              <a:t>nahromaděním netěkavých kyselin nebo ztrátou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z extracelulární tekutiny. </a:t>
            </a:r>
          </a:p>
          <a:p>
            <a:r>
              <a:rPr lang="cs-CZ" dirty="0"/>
              <a:t>klinicky nejčastější porucha ABR, která se vyznačuje nízkým pH v krvi a sníženou koncentrací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. Podle příčiny můžeme MAC klasifikovat jako: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ketoacidóza</a:t>
            </a:r>
            <a:r>
              <a:rPr lang="cs-CZ" dirty="0"/>
              <a:t> - nadměrná produkce H</a:t>
            </a:r>
            <a:r>
              <a:rPr lang="cs-CZ" baseline="30000" dirty="0"/>
              <a:t>+</a:t>
            </a:r>
            <a:r>
              <a:rPr lang="cs-CZ" dirty="0"/>
              <a:t> (</a:t>
            </a:r>
            <a:r>
              <a:rPr lang="cs-CZ" dirty="0" err="1"/>
              <a:t>kys</a:t>
            </a:r>
            <a:r>
              <a:rPr lang="cs-CZ" dirty="0"/>
              <a:t>. </a:t>
            </a:r>
            <a:r>
              <a:rPr lang="cs-CZ" dirty="0" err="1"/>
              <a:t>acetoctové</a:t>
            </a:r>
            <a:r>
              <a:rPr lang="cs-CZ" dirty="0"/>
              <a:t>, </a:t>
            </a:r>
            <a:r>
              <a:rPr lang="cs-CZ" dirty="0" err="1"/>
              <a:t>kys</a:t>
            </a:r>
            <a:r>
              <a:rPr lang="cs-CZ" dirty="0"/>
              <a:t>. β-</a:t>
            </a:r>
            <a:r>
              <a:rPr lang="cs-CZ" dirty="0" err="1"/>
              <a:t>hydroxymáselné</a:t>
            </a:r>
            <a:r>
              <a:rPr lang="cs-CZ" dirty="0"/>
              <a:t>, </a:t>
            </a:r>
            <a:r>
              <a:rPr lang="cs-CZ" dirty="0" err="1"/>
              <a:t>kys</a:t>
            </a:r>
            <a:r>
              <a:rPr lang="cs-CZ" dirty="0"/>
              <a:t>. mléčné) při dekompenzaci diabetu, při hladovění, alkoholismu</a:t>
            </a:r>
          </a:p>
          <a:p>
            <a:r>
              <a:rPr lang="cs-CZ" b="1" dirty="0"/>
              <a:t>laktátová acidóza</a:t>
            </a:r>
            <a:r>
              <a:rPr lang="cs-CZ" dirty="0"/>
              <a:t> - hromadění kyseliny mléčné (při nedostatečné </a:t>
            </a:r>
            <a:r>
              <a:rPr lang="cs-CZ" dirty="0" err="1"/>
              <a:t>oxygenaci</a:t>
            </a:r>
            <a:r>
              <a:rPr lang="cs-CZ" dirty="0"/>
              <a:t> krve, poruše </a:t>
            </a:r>
            <a:r>
              <a:rPr lang="cs-CZ" dirty="0" err="1"/>
              <a:t>perfuze</a:t>
            </a:r>
            <a:r>
              <a:rPr lang="cs-CZ" dirty="0"/>
              <a:t> tkání; fyziologicky při anaerobní fyzické zátěži)</a:t>
            </a:r>
          </a:p>
          <a:p>
            <a:r>
              <a:rPr lang="cs-CZ" dirty="0"/>
              <a:t>normální anion gap (</a:t>
            </a:r>
            <a:r>
              <a:rPr lang="cs-CZ" dirty="0" err="1"/>
              <a:t>hyperchlorémie</a:t>
            </a:r>
            <a:r>
              <a:rPr lang="cs-CZ" dirty="0"/>
              <a:t>):</a:t>
            </a:r>
          </a:p>
          <a:p>
            <a:pPr lvl="1"/>
            <a:r>
              <a:rPr lang="cs-CZ" dirty="0"/>
              <a:t>renální tubulární acidóza - zvýšené ztráty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endParaRPr lang="cs-CZ" dirty="0"/>
          </a:p>
          <a:p>
            <a:pPr lvl="1"/>
            <a:r>
              <a:rPr lang="cs-CZ" dirty="0"/>
              <a:t>acidóza při zvýšené ztrátě 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 ze střeva (při těžkých průjmech).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Nejčastější příčinou </a:t>
            </a:r>
            <a:r>
              <a:rPr lang="cs-CZ" b="1" dirty="0"/>
              <a:t>metabolické </a:t>
            </a:r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 je ztráta kyselin (</a:t>
            </a:r>
            <a:r>
              <a:rPr lang="cs-CZ" dirty="0" err="1"/>
              <a:t>HCl</a:t>
            </a:r>
            <a:r>
              <a:rPr lang="cs-CZ" dirty="0"/>
              <a:t>) při </a:t>
            </a:r>
          </a:p>
          <a:p>
            <a:pPr marL="457200" lvl="1" indent="0">
              <a:buNone/>
            </a:pPr>
            <a:r>
              <a:rPr lang="cs-CZ" dirty="0"/>
              <a:t>zvracení nebo  zvýšený příjem hydrogenuhličitanů (infuze, některé složky potravy).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310" y="4744482"/>
            <a:ext cx="2821656" cy="21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1956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Acidobazická rovnováha</a:t>
            </a:r>
          </a:p>
        </p:txBody>
      </p:sp>
      <p:pic>
        <p:nvPicPr>
          <p:cNvPr id="5122" name="Picture 2" descr="Poruchy AB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68" y="1504088"/>
            <a:ext cx="9176084" cy="49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9599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109. Popište příčiny MAC, MAL, RAC, RAL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MAC………………………………………………………………………………….</a:t>
            </a:r>
          </a:p>
          <a:p>
            <a:r>
              <a:rPr lang="cs-CZ" dirty="0"/>
              <a:t>MAL………………………………………………………………………………….</a:t>
            </a:r>
          </a:p>
          <a:p>
            <a:r>
              <a:rPr lang="cs-CZ" dirty="0"/>
              <a:t>RAC…………………………………………………………………………………..</a:t>
            </a:r>
          </a:p>
          <a:p>
            <a:r>
              <a:rPr lang="cs-CZ" dirty="0"/>
              <a:t>RAL……………………………………………………………………………………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452398427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Proč má krev stálou tendenci k okyselování?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4462" y="1155032"/>
            <a:ext cx="11119338" cy="564435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Produkce </a:t>
            </a:r>
            <a:r>
              <a:rPr lang="cs-CZ" b="1" dirty="0"/>
              <a:t>kationtu H</a:t>
            </a:r>
            <a:r>
              <a:rPr lang="cs-CZ" b="1" baseline="30000" dirty="0"/>
              <a:t>+</a:t>
            </a:r>
            <a:r>
              <a:rPr lang="cs-CZ" baseline="30000" dirty="0"/>
              <a:t> </a:t>
            </a:r>
            <a:r>
              <a:rPr lang="cs-CZ" dirty="0"/>
              <a:t>(přesněji H</a:t>
            </a:r>
            <a:r>
              <a:rPr lang="cs-CZ" baseline="-25000" dirty="0"/>
              <a:t>3</a:t>
            </a:r>
            <a:r>
              <a:rPr lang="cs-CZ" dirty="0"/>
              <a:t>O</a:t>
            </a:r>
            <a:r>
              <a:rPr lang="cs-CZ" baseline="30000" dirty="0"/>
              <a:t>+</a:t>
            </a:r>
            <a:r>
              <a:rPr lang="cs-CZ" dirty="0"/>
              <a:t>) v organismu</a:t>
            </a:r>
          </a:p>
          <a:p>
            <a:r>
              <a:rPr lang="cs-CZ" dirty="0"/>
              <a:t>Vodíkové ionty vznikají metabolismem (katabolismem) jednotlivých biomolekul.  </a:t>
            </a:r>
          </a:p>
          <a:p>
            <a:r>
              <a:rPr lang="cs-CZ" dirty="0">
                <a:solidFill>
                  <a:srgbClr val="FF0000"/>
                </a:solidFill>
              </a:rPr>
              <a:t>Koncovým produktem katabolismu sacharidů </a:t>
            </a:r>
            <a:r>
              <a:rPr lang="cs-CZ" dirty="0"/>
              <a:t>je </a:t>
            </a:r>
            <a:r>
              <a:rPr lang="cs-CZ" b="1" dirty="0"/>
              <a:t>acetylkoenzym A</a:t>
            </a:r>
            <a:r>
              <a:rPr lang="cs-CZ" dirty="0"/>
              <a:t> (CH</a:t>
            </a:r>
            <a:r>
              <a:rPr lang="cs-CZ" baseline="-25000" dirty="0"/>
              <a:t>3</a:t>
            </a:r>
            <a:r>
              <a:rPr lang="cs-CZ" dirty="0"/>
              <a:t>CO-SCoA) a </a:t>
            </a:r>
            <a:r>
              <a:rPr lang="cs-CZ" b="1" dirty="0"/>
              <a:t>oxid uhličitý </a:t>
            </a:r>
            <a:r>
              <a:rPr lang="cs-CZ" dirty="0"/>
              <a:t>(CO</a:t>
            </a:r>
            <a:r>
              <a:rPr lang="cs-CZ" baseline="-25000" dirty="0"/>
              <a:t>2</a:t>
            </a:r>
            <a:r>
              <a:rPr lang="cs-CZ" dirty="0"/>
              <a:t>); </a:t>
            </a:r>
          </a:p>
          <a:p>
            <a:pPr lvl="0"/>
            <a:r>
              <a:rPr lang="cs-CZ" dirty="0">
                <a:solidFill>
                  <a:srgbClr val="FF0000"/>
                </a:solidFill>
              </a:rPr>
              <a:t>Při odbourávání mastných kyselin </a:t>
            </a:r>
            <a:r>
              <a:rPr lang="cs-CZ" dirty="0"/>
              <a:t>vzniká </a:t>
            </a:r>
            <a:r>
              <a:rPr lang="cs-CZ" dirty="0" err="1"/>
              <a:t>acetylCoA</a:t>
            </a:r>
            <a:r>
              <a:rPr lang="cs-CZ" dirty="0"/>
              <a:t> a H</a:t>
            </a:r>
            <a:r>
              <a:rPr lang="cs-CZ" baseline="30000" dirty="0"/>
              <a:t>+</a:t>
            </a:r>
            <a:r>
              <a:rPr lang="cs-CZ" dirty="0"/>
              <a:t> v podobě NADH+H</a:t>
            </a:r>
            <a:r>
              <a:rPr lang="cs-CZ" baseline="30000" dirty="0"/>
              <a:t>+ </a:t>
            </a:r>
            <a:r>
              <a:rPr lang="cs-CZ" dirty="0"/>
              <a:t>či FADH</a:t>
            </a:r>
            <a:r>
              <a:rPr lang="cs-CZ" baseline="-25000" dirty="0"/>
              <a:t>2</a:t>
            </a:r>
            <a:r>
              <a:rPr lang="cs-CZ" dirty="0"/>
              <a:t> </a:t>
            </a:r>
          </a:p>
          <a:p>
            <a:pPr lvl="1"/>
            <a:r>
              <a:rPr lang="cs-CZ" sz="2500" dirty="0"/>
              <a:t>NADH a NADPH jsou koenzymy </a:t>
            </a:r>
            <a:r>
              <a:rPr lang="cs-CZ" sz="2500" i="1" dirty="0"/>
              <a:t>oxidačně-redukčních reakcí</a:t>
            </a:r>
            <a:r>
              <a:rPr lang="cs-CZ" sz="2500" dirty="0"/>
              <a:t> v buňce. Jsou to přenašeči atomů vodíku včetně elektronů. přesněji, jak NAD</a:t>
            </a:r>
            <a:r>
              <a:rPr lang="cs-CZ" sz="2500" baseline="30000" dirty="0"/>
              <a:t>+</a:t>
            </a:r>
            <a:r>
              <a:rPr lang="cs-CZ" sz="2500" dirty="0"/>
              <a:t>, tak i NADP</a:t>
            </a:r>
            <a:r>
              <a:rPr lang="cs-CZ" sz="2500" baseline="30000" dirty="0"/>
              <a:t>+</a:t>
            </a:r>
            <a:r>
              <a:rPr lang="cs-CZ" sz="2500" dirty="0"/>
              <a:t> akceptují</a:t>
            </a:r>
            <a:r>
              <a:rPr lang="cs-CZ" sz="2500" i="1" dirty="0"/>
              <a:t> </a:t>
            </a:r>
            <a:r>
              <a:rPr lang="cs-CZ" sz="2500" b="1" i="1" dirty="0"/>
              <a:t>hydridový anion H</a:t>
            </a:r>
            <a:r>
              <a:rPr lang="cs-CZ" sz="2500" b="1" i="1" baseline="30000" dirty="0"/>
              <a:t>−</a:t>
            </a:r>
            <a:r>
              <a:rPr lang="cs-CZ" sz="2500" dirty="0"/>
              <a:t>, přijímají </a:t>
            </a:r>
            <a:r>
              <a:rPr lang="cs-CZ" sz="2500" b="1" i="1" dirty="0"/>
              <a:t>dva elektrony</a:t>
            </a:r>
            <a:r>
              <a:rPr lang="cs-CZ" sz="2500" dirty="0"/>
              <a:t> a</a:t>
            </a:r>
            <a:r>
              <a:rPr lang="cs-CZ" sz="2500" b="1" dirty="0"/>
              <a:t> </a:t>
            </a:r>
            <a:r>
              <a:rPr lang="cs-CZ" sz="2500" b="1" i="1" dirty="0"/>
              <a:t>proton, </a:t>
            </a:r>
            <a:r>
              <a:rPr lang="cs-CZ" sz="2500" i="1" dirty="0"/>
              <a:t>FADH</a:t>
            </a:r>
            <a:r>
              <a:rPr lang="cs-CZ" sz="2500" dirty="0"/>
              <a:t> Redukovaná forma FADH</a:t>
            </a:r>
            <a:r>
              <a:rPr lang="cs-CZ" sz="2500" baseline="-25000" dirty="0"/>
              <a:t>2</a:t>
            </a:r>
            <a:r>
              <a:rPr lang="cs-CZ" sz="2500" dirty="0"/>
              <a:t> vzniká zejména v </a:t>
            </a:r>
            <a:r>
              <a:rPr lang="cs-CZ" sz="2500" dirty="0">
                <a:hlinkClick r:id="rId2" tooltip="Citrátový cyklus"/>
              </a:rPr>
              <a:t>Krebsově cyklu</a:t>
            </a:r>
            <a:r>
              <a:rPr lang="cs-CZ" sz="2500" dirty="0"/>
              <a:t> při </a:t>
            </a:r>
            <a:r>
              <a:rPr lang="cs-CZ" sz="2500" dirty="0">
                <a:hlinkClick r:id="rId3" tooltip="Dehydrogenace"/>
              </a:rPr>
              <a:t>dehydrogenaci</a:t>
            </a:r>
            <a:r>
              <a:rPr lang="cs-CZ" sz="2500" dirty="0"/>
              <a:t> </a:t>
            </a:r>
            <a:r>
              <a:rPr lang="cs-CZ" sz="2500" dirty="0" err="1">
                <a:hlinkClick r:id="rId4" tooltip="Sukcinát"/>
              </a:rPr>
              <a:t>sukcinátu</a:t>
            </a:r>
            <a:r>
              <a:rPr lang="cs-CZ" sz="2500" dirty="0"/>
              <a:t> na </a:t>
            </a:r>
            <a:r>
              <a:rPr lang="cs-CZ" sz="2500" dirty="0" err="1">
                <a:hlinkClick r:id="rId5" tooltip="Fumarát"/>
              </a:rPr>
              <a:t>fumarát</a:t>
            </a:r>
            <a:r>
              <a:rPr lang="cs-CZ" sz="2500" dirty="0"/>
              <a:t>. </a:t>
            </a:r>
          </a:p>
          <a:p>
            <a:pPr lvl="1"/>
            <a:r>
              <a:rPr lang="cs-CZ" dirty="0"/>
              <a:t>FADH</a:t>
            </a:r>
            <a:r>
              <a:rPr lang="cs-CZ" baseline="-25000" dirty="0"/>
              <a:t>2</a:t>
            </a:r>
            <a:r>
              <a:rPr lang="cs-CZ" dirty="0"/>
              <a:t> je schopen přenášet </a:t>
            </a:r>
            <a:r>
              <a:rPr lang="cs-CZ" dirty="0">
                <a:hlinkClick r:id="rId6" tooltip="Elektron"/>
              </a:rPr>
              <a:t>elektrony</a:t>
            </a:r>
            <a:r>
              <a:rPr lang="cs-CZ" dirty="0"/>
              <a:t> a </a:t>
            </a:r>
            <a:r>
              <a:rPr lang="cs-CZ" dirty="0">
                <a:hlinkClick r:id="rId7" tooltip="Vodík"/>
              </a:rPr>
              <a:t>vodíkové</a:t>
            </a:r>
            <a:r>
              <a:rPr lang="cs-CZ" dirty="0"/>
              <a:t> atomy z Krebsova cyklu do </a:t>
            </a:r>
            <a:r>
              <a:rPr lang="cs-CZ" dirty="0">
                <a:hlinkClick r:id="rId8" tooltip="Elektronový transportní řetězec"/>
              </a:rPr>
              <a:t>elektronového transportního řetězce</a:t>
            </a:r>
            <a:r>
              <a:rPr lang="cs-CZ" dirty="0"/>
              <a:t> (</a:t>
            </a:r>
            <a:r>
              <a:rPr lang="cs-CZ" dirty="0">
                <a:hlinkClick r:id="rId9" tooltip="Dýchací řetězec"/>
              </a:rPr>
              <a:t>dýchací řetězec</a:t>
            </a:r>
            <a:r>
              <a:rPr lang="cs-CZ" dirty="0"/>
              <a:t>), na jehož konci se uskutečňuje syntéza </a:t>
            </a:r>
            <a:r>
              <a:rPr lang="cs-CZ" dirty="0">
                <a:hlinkClick r:id="rId10" tooltip="Adenosintrifosfát"/>
              </a:rPr>
              <a:t>ATP</a:t>
            </a:r>
            <a:r>
              <a:rPr lang="cs-CZ" dirty="0"/>
              <a:t>.</a:t>
            </a:r>
            <a:r>
              <a:rPr lang="cs-CZ" baseline="30000" dirty="0">
                <a:hlinkClick r:id="rId11"/>
              </a:rPr>
              <a:t>[2]</a:t>
            </a:r>
            <a:r>
              <a:rPr lang="cs-CZ" dirty="0"/>
              <a:t> Je tak důležitým nosičem </a:t>
            </a:r>
            <a:r>
              <a:rPr lang="cs-CZ" dirty="0">
                <a:hlinkClick r:id="rId6" tooltip="Elektron"/>
              </a:rPr>
              <a:t>elektronů</a:t>
            </a:r>
            <a:r>
              <a:rPr lang="cs-CZ" dirty="0"/>
              <a:t> v různých </a:t>
            </a:r>
            <a:r>
              <a:rPr lang="cs-CZ" dirty="0">
                <a:hlinkClick r:id="rId12" tooltip="Prokaryota"/>
              </a:rPr>
              <a:t>prokaryotických</a:t>
            </a:r>
            <a:r>
              <a:rPr lang="cs-CZ" dirty="0"/>
              <a:t> a </a:t>
            </a:r>
            <a:r>
              <a:rPr lang="cs-CZ" dirty="0">
                <a:hlinkClick r:id="rId13" tooltip="Eukaryota"/>
              </a:rPr>
              <a:t>eukaryotických</a:t>
            </a:r>
            <a:r>
              <a:rPr lang="cs-CZ" dirty="0"/>
              <a:t> </a:t>
            </a:r>
            <a:r>
              <a:rPr lang="cs-CZ" dirty="0">
                <a:hlinkClick r:id="rId14" tooltip="Metabolismus"/>
              </a:rPr>
              <a:t>metabolických</a:t>
            </a:r>
            <a:r>
              <a:rPr lang="cs-CZ" dirty="0"/>
              <a:t> procesech (oxidační </a:t>
            </a:r>
            <a:r>
              <a:rPr lang="cs-CZ" dirty="0">
                <a:hlinkClick r:id="rId15" tooltip="Fosforylace"/>
              </a:rPr>
              <a:t>fosforylace</a:t>
            </a:r>
            <a:r>
              <a:rPr lang="cs-CZ" dirty="0"/>
              <a:t>, </a:t>
            </a:r>
            <a:r>
              <a:rPr lang="el-GR" dirty="0"/>
              <a:t>β </a:t>
            </a:r>
            <a:r>
              <a:rPr lang="cs-CZ" dirty="0"/>
              <a:t>oxidace </a:t>
            </a:r>
            <a:r>
              <a:rPr lang="cs-CZ" dirty="0">
                <a:hlinkClick r:id="rId16" tooltip="Mastná kyselina"/>
              </a:rPr>
              <a:t>mastných kyselin</a:t>
            </a:r>
            <a:r>
              <a:rPr lang="cs-CZ" dirty="0"/>
              <a:t> a další redoxní reakce). Na rozdíl od </a:t>
            </a:r>
            <a:r>
              <a:rPr lang="cs-CZ" dirty="0">
                <a:hlinkClick r:id="rId17" tooltip="Nikotinamidadenindinukleotid"/>
              </a:rPr>
              <a:t>NAD+</a:t>
            </a:r>
            <a:r>
              <a:rPr lang="cs-CZ" dirty="0"/>
              <a:t> může FAD přenášet jednotlivé elektrony. </a:t>
            </a:r>
            <a:r>
              <a:rPr lang="cs-CZ" dirty="0">
                <a:hlinkClick r:id="rId18" tooltip="Oxidoreduktáza"/>
              </a:rPr>
              <a:t>Oxidoreduktázy</a:t>
            </a:r>
            <a:r>
              <a:rPr lang="cs-CZ" dirty="0"/>
              <a:t> tak mohou aktivovat molekulární kyslík pomocí FAD.</a:t>
            </a:r>
            <a:endParaRPr lang="cs-CZ" sz="1700" dirty="0"/>
          </a:p>
          <a:p>
            <a:pPr lvl="0"/>
            <a:r>
              <a:rPr lang="cs-CZ" dirty="0">
                <a:solidFill>
                  <a:srgbClr val="FF0000"/>
                </a:solidFill>
              </a:rPr>
              <a:t>Proteiny (aminokyseliny) jsou </a:t>
            </a:r>
            <a:r>
              <a:rPr lang="cs-CZ" dirty="0" err="1">
                <a:solidFill>
                  <a:srgbClr val="FF0000"/>
                </a:solidFill>
              </a:rPr>
              <a:t>katabolisovány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na močovinu a rovněž 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  <a:r>
              <a:rPr lang="cs-CZ" dirty="0"/>
              <a:t>. </a:t>
            </a:r>
          </a:p>
          <a:p>
            <a:r>
              <a:rPr lang="cs-CZ" dirty="0"/>
              <a:t>Vzniklý CO</a:t>
            </a:r>
            <a:r>
              <a:rPr lang="cs-CZ" baseline="-25000" dirty="0"/>
              <a:t>2</a:t>
            </a:r>
            <a:r>
              <a:rPr lang="cs-CZ" dirty="0"/>
              <a:t> tvoří s vodou kyselinu uhličitou (H</a:t>
            </a:r>
            <a:r>
              <a:rPr lang="cs-CZ" baseline="-25000" dirty="0"/>
              <a:t>2</a:t>
            </a:r>
            <a:r>
              <a:rPr lang="cs-CZ" dirty="0"/>
              <a:t>CO</a:t>
            </a:r>
            <a:r>
              <a:rPr lang="cs-CZ" baseline="-25000" dirty="0"/>
              <a:t>3</a:t>
            </a:r>
            <a:r>
              <a:rPr lang="cs-CZ" dirty="0"/>
              <a:t>), která disociuje na </a:t>
            </a:r>
            <a:r>
              <a:rPr lang="cs-CZ" b="1" dirty="0"/>
              <a:t>hydrogenuhličitan</a:t>
            </a:r>
            <a:r>
              <a:rPr lang="cs-CZ" dirty="0"/>
              <a:t> (HCO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) a </a:t>
            </a:r>
            <a:r>
              <a:rPr lang="cs-CZ" b="1" dirty="0"/>
              <a:t>kation H</a:t>
            </a:r>
            <a:r>
              <a:rPr lang="cs-CZ" b="1" baseline="30000" dirty="0"/>
              <a:t>+</a:t>
            </a:r>
            <a:r>
              <a:rPr lang="cs-CZ" dirty="0"/>
              <a:t>/</a:t>
            </a:r>
            <a:r>
              <a:rPr lang="cs-CZ" b="1" dirty="0"/>
              <a:t>H</a:t>
            </a:r>
            <a:r>
              <a:rPr lang="cs-CZ" b="1" baseline="-25000" dirty="0"/>
              <a:t>3</a:t>
            </a:r>
            <a:r>
              <a:rPr lang="cs-CZ" b="1" dirty="0"/>
              <a:t>O</a:t>
            </a:r>
            <a:r>
              <a:rPr lang="cs-CZ" b="1" baseline="30000" dirty="0"/>
              <a:t>+</a:t>
            </a:r>
            <a:r>
              <a:rPr lang="cs-CZ" dirty="0"/>
              <a:t>.</a:t>
            </a:r>
          </a:p>
          <a:p>
            <a:r>
              <a:rPr lang="cs-CZ" dirty="0"/>
              <a:t>Katabolismem proteinů obsahujících síru vzniká </a:t>
            </a:r>
            <a:r>
              <a:rPr lang="cs-CZ" b="1" dirty="0"/>
              <a:t>kyselina sírová</a:t>
            </a:r>
            <a:r>
              <a:rPr lang="cs-CZ" dirty="0"/>
              <a:t>, </a:t>
            </a:r>
          </a:p>
          <a:p>
            <a:pPr lvl="0"/>
            <a:r>
              <a:rPr lang="cs-CZ" dirty="0"/>
              <a:t>fosfolipidů </a:t>
            </a:r>
            <a:r>
              <a:rPr lang="cs-CZ" b="1" dirty="0"/>
              <a:t>kyselina fosforečná</a:t>
            </a:r>
            <a:r>
              <a:rPr lang="cs-CZ" dirty="0"/>
              <a:t>; </a:t>
            </a:r>
          </a:p>
          <a:p>
            <a:pPr lvl="0"/>
            <a:r>
              <a:rPr lang="cs-CZ" dirty="0"/>
              <a:t>anaerobní glykolýzou se tvoří </a:t>
            </a:r>
            <a:r>
              <a:rPr lang="cs-CZ" b="1" dirty="0"/>
              <a:t>kyselina mléčná (laktát).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1266" name="Picture 2" descr="Formula Kimia Urea Foto Stok - Unduh Gambar Sekarang - Belajar - Kegiatan,  Desain - Subjek, Formula kimia - iStock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57" y="4721932"/>
            <a:ext cx="1435886" cy="20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820730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018123"/>
              </p:ext>
            </p:extLst>
          </p:nvPr>
        </p:nvGraphicFramePr>
        <p:xfrm>
          <a:off x="0" y="2"/>
          <a:ext cx="12192000" cy="6857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6554">
                  <a:extLst>
                    <a:ext uri="{9D8B030D-6E8A-4147-A177-3AD203B41FA5}">
                      <a16:colId xmlns:a16="http://schemas.microsoft.com/office/drawing/2014/main" val="2278298420"/>
                    </a:ext>
                  </a:extLst>
                </a:gridCol>
                <a:gridCol w="6225446">
                  <a:extLst>
                    <a:ext uri="{9D8B030D-6E8A-4147-A177-3AD203B41FA5}">
                      <a16:colId xmlns:a16="http://schemas.microsoft.com/office/drawing/2014/main" val="1799019274"/>
                    </a:ext>
                  </a:extLst>
                </a:gridCol>
              </a:tblGrid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parametr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interval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147203456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pH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7,36 -7,44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936764405"/>
                  </a:ext>
                </a:extLst>
              </a:tr>
              <a:tr h="1444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pCO</a:t>
                      </a:r>
                      <a:r>
                        <a:rPr lang="cs-CZ" sz="2800" baseline="-25000">
                          <a:effectLst/>
                        </a:rPr>
                        <a:t>2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M 4,8 – 6,4 </a:t>
                      </a:r>
                      <a:r>
                        <a:rPr lang="cs-CZ" sz="2800" dirty="0" err="1">
                          <a:effectLst/>
                        </a:rPr>
                        <a:t>kPa</a:t>
                      </a:r>
                      <a:endParaRPr lang="cs-CZ" sz="2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Ž  4,4 – 5,7 </a:t>
                      </a:r>
                      <a:r>
                        <a:rPr lang="cs-CZ" sz="2800" dirty="0" err="1">
                          <a:effectLst/>
                        </a:rPr>
                        <a:t>kPa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882693284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pO</a:t>
                      </a:r>
                      <a:r>
                        <a:rPr lang="cs-CZ" sz="2800" baseline="-25000">
                          <a:effectLst/>
                        </a:rPr>
                        <a:t>2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10,4 – 14,3 </a:t>
                      </a:r>
                      <a:r>
                        <a:rPr lang="cs-CZ" sz="2800" dirty="0" err="1">
                          <a:effectLst/>
                        </a:rPr>
                        <a:t>kPa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4063140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HCO</a:t>
                      </a:r>
                      <a:r>
                        <a:rPr lang="cs-CZ" sz="2800" baseline="-25000">
                          <a:effectLst/>
                        </a:rPr>
                        <a:t>3</a:t>
                      </a:r>
                      <a:r>
                        <a:rPr lang="cs-CZ" sz="2800" baseline="30000">
                          <a:effectLst/>
                        </a:rPr>
                        <a:t>-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22 – 26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311147412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BE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± 2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20747052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BB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44 – 53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223880145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AG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14 – 18 </a:t>
                      </a:r>
                      <a:r>
                        <a:rPr lang="cs-CZ" sz="2800" dirty="0" err="1">
                          <a:effectLst/>
                        </a:rPr>
                        <a:t>mmol</a:t>
                      </a:r>
                      <a:r>
                        <a:rPr lang="cs-CZ" sz="2800" dirty="0">
                          <a:effectLst/>
                        </a:rPr>
                        <a:t>/l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44691413"/>
                  </a:ext>
                </a:extLst>
              </a:tr>
              <a:tr h="676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>
                          <a:effectLst/>
                        </a:rPr>
                        <a:t>Saturace Hb</a:t>
                      </a:r>
                      <a:endParaRPr lang="cs-CZ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800" dirty="0">
                          <a:effectLst/>
                        </a:rPr>
                        <a:t>94 – 99 %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716697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920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740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provádí odběr arteriální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740" y="1342417"/>
            <a:ext cx="8579796" cy="551558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odběr z arterie provádí buď lékař, nebo vyškolený pracovník. </a:t>
            </a:r>
          </a:p>
          <a:p>
            <a:r>
              <a:rPr lang="cs-CZ" b="1" dirty="0"/>
              <a:t>a. </a:t>
            </a:r>
            <a:r>
              <a:rPr lang="cs-CZ" b="1" dirty="0" err="1"/>
              <a:t>radialis</a:t>
            </a:r>
            <a:r>
              <a:rPr lang="cs-CZ" b="1" dirty="0"/>
              <a:t>/</a:t>
            </a:r>
            <a:r>
              <a:rPr lang="cs-CZ" b="1" dirty="0" err="1"/>
              <a:t>brachialis</a:t>
            </a:r>
            <a:r>
              <a:rPr lang="cs-CZ" b="1" dirty="0"/>
              <a:t>/</a:t>
            </a:r>
            <a:r>
              <a:rPr lang="cs-CZ" b="1" dirty="0" err="1"/>
              <a:t>femoralis</a:t>
            </a:r>
            <a:endParaRPr lang="cs-CZ" b="1" dirty="0"/>
          </a:p>
          <a:p>
            <a:r>
              <a:rPr lang="cs-CZ" dirty="0"/>
              <a:t>u novorozenců je nejvhodnější odběr z katétru zavedeného do </a:t>
            </a:r>
            <a:r>
              <a:rPr lang="cs-CZ" b="1" dirty="0"/>
              <a:t>pupečníkové arterie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Jaká je indikace odběru arteriální krve?</a:t>
            </a:r>
          </a:p>
          <a:p>
            <a:r>
              <a:rPr lang="cs-CZ" b="1" dirty="0"/>
              <a:t>Krevní plyny</a:t>
            </a:r>
            <a:r>
              <a:rPr lang="cs-CZ" dirty="0"/>
              <a:t>: proto je důležité odstranit vzduch z jehly</a:t>
            </a:r>
          </a:p>
          <a:p>
            <a:pPr marL="0" indent="0">
              <a:buNone/>
            </a:pPr>
            <a:r>
              <a:rPr lang="cs-CZ" dirty="0"/>
              <a:t>   a mrtvého prostoru stříkačky (např. propláchnutím roztokem heparinu).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odběr arteriální krve se někdy nahrazuje odběrem krve </a:t>
            </a:r>
            <a:r>
              <a:rPr lang="cs-CZ" b="1" dirty="0" err="1"/>
              <a:t>arterializované</a:t>
            </a:r>
            <a:r>
              <a:rPr lang="cs-CZ" dirty="0"/>
              <a:t> (kapilární krev odebraná </a:t>
            </a:r>
            <a:r>
              <a:rPr lang="cs-CZ" b="1" dirty="0"/>
              <a:t>z prohřátého prstu nebo ušního lalůčku). </a:t>
            </a:r>
          </a:p>
          <a:p>
            <a:r>
              <a:rPr lang="cs-CZ" dirty="0"/>
              <a:t>důležitý anaerobní průběh odběru – kapka nesmí stékat po prstu, kapilára musí být bez bublin. </a:t>
            </a:r>
          </a:p>
          <a:p>
            <a:r>
              <a:rPr lang="cs-CZ" dirty="0"/>
              <a:t>při nedodržení anaerobních podmínek při odběru nebo nedostatečném prokrvení vyšetření ztrácí svůj význam!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Biochemie v medicíně Vladimíra Kvasnicová.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27" y="1325563"/>
            <a:ext cx="3826214" cy="48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193" y="2306376"/>
            <a:ext cx="1898334" cy="14219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01289" y="6211668"/>
            <a:ext cx="412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https://www.wikihow.com/Find-Your-Brachial-Pulse</a:t>
            </a:r>
          </a:p>
        </p:txBody>
      </p:sp>
    </p:spTree>
    <p:extLst>
      <p:ext uri="{BB962C8B-B14F-4D97-AF65-F5344CB8AC3E}">
        <p14:creationId xmlns:p14="http://schemas.microsoft.com/office/powerpoint/2010/main" val="221050211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768" y="12449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03158"/>
            <a:ext cx="12192000" cy="565484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Hormony jsou látky různého chemického složení </a:t>
            </a:r>
          </a:p>
          <a:p>
            <a:pPr lvl="1"/>
            <a:r>
              <a:rPr lang="cs-CZ" dirty="0"/>
              <a:t>s regulační funkcí </a:t>
            </a:r>
          </a:p>
          <a:p>
            <a:pPr lvl="1"/>
            <a:r>
              <a:rPr lang="cs-CZ" dirty="0"/>
              <a:t>vytvářené v organismu a </a:t>
            </a:r>
          </a:p>
          <a:p>
            <a:pPr lvl="1"/>
            <a:r>
              <a:rPr lang="cs-CZ" dirty="0"/>
              <a:t>k místu svého určení přenášené tělními krví </a:t>
            </a:r>
            <a:endParaRPr lang="cs-CZ" sz="2800" dirty="0"/>
          </a:p>
          <a:p>
            <a:pPr lvl="0"/>
            <a:r>
              <a:rPr lang="cs-CZ" dirty="0"/>
              <a:t>Hormonální regulace je </a:t>
            </a:r>
          </a:p>
          <a:p>
            <a:pPr lvl="1"/>
            <a:r>
              <a:rPr lang="cs-CZ" dirty="0"/>
              <a:t>typická pro </a:t>
            </a:r>
            <a:r>
              <a:rPr lang="cs-CZ" b="1" dirty="0"/>
              <a:t>vyšší</a:t>
            </a:r>
            <a:r>
              <a:rPr lang="cs-CZ" dirty="0"/>
              <a:t> organismy a v organismu </a:t>
            </a:r>
          </a:p>
          <a:p>
            <a:pPr lvl="1"/>
            <a:r>
              <a:rPr lang="cs-CZ" dirty="0"/>
              <a:t>ovlivňuje děje </a:t>
            </a:r>
            <a:r>
              <a:rPr lang="cs-CZ" b="1" dirty="0"/>
              <a:t>pomalé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Je schopna ovlivnit současně orgány (tkáně, buňky) v různých částech organismu. </a:t>
            </a:r>
            <a:endParaRPr lang="cs-CZ" sz="3200" dirty="0"/>
          </a:p>
          <a:p>
            <a:pPr lvl="0"/>
            <a:r>
              <a:rPr lang="cs-CZ" dirty="0"/>
              <a:t>Hormony na cílové buňky působí tzv. receptorovým mechanismem a jejich působení je látkové. </a:t>
            </a:r>
            <a:endParaRPr lang="cs-CZ" sz="3200" dirty="0"/>
          </a:p>
          <a:p>
            <a:pPr lvl="0"/>
            <a:r>
              <a:rPr lang="cs-CZ" dirty="0"/>
              <a:t>Účinnost hormonů je závislá na přítomnosti látek schopných hormon rozeznat a interagovat s ním, tyto látky jsou nazývány </a:t>
            </a:r>
            <a:r>
              <a:rPr lang="cs-CZ" b="1" dirty="0"/>
              <a:t>receptory - </a:t>
            </a:r>
            <a:r>
              <a:rPr lang="cs-CZ" dirty="0"/>
              <a:t>jsou jednoduché či složené proteiny. Receptory mohou být umístěny buďto </a:t>
            </a:r>
            <a:endParaRPr lang="cs-CZ" sz="3200" dirty="0"/>
          </a:p>
          <a:p>
            <a:pPr lvl="1"/>
            <a:r>
              <a:rPr lang="cs-CZ" b="1" dirty="0"/>
              <a:t>na povrchu cílových buněk</a:t>
            </a:r>
            <a:r>
              <a:rPr lang="cs-CZ" dirty="0"/>
              <a:t> jako součást buněčné membrány a pak působí prostřednictvím tzv. druhých poslů na enzymy uvnitř buňky tzv. efektory a vyvolávají změny ve smyslu zvýšení nebo snížení aktivity určitého biochemického procesu nebo řetězce reakcí, nebo </a:t>
            </a:r>
            <a:endParaRPr lang="cs-CZ" sz="2800" dirty="0"/>
          </a:p>
          <a:p>
            <a:pPr lvl="1"/>
            <a:r>
              <a:rPr lang="cs-CZ" b="1" dirty="0"/>
              <a:t>intracelulárně,</a:t>
            </a:r>
            <a:r>
              <a:rPr lang="cs-CZ" dirty="0"/>
              <a:t> kde působí jako regulátory genové exprese. </a:t>
            </a:r>
            <a:endParaRPr lang="cs-CZ" sz="2800" dirty="0"/>
          </a:p>
          <a:p>
            <a:r>
              <a:rPr lang="cs-CZ" dirty="0"/>
              <a:t>Hormony, jejich struktura, funkce, mechanismus působení a klinické projevy jejich nadbytku či nedostatku spolu s diagnostikou a léčbou onemocnění jsou předmětem </a:t>
            </a:r>
            <a:r>
              <a:rPr lang="cs-CZ" b="1" dirty="0"/>
              <a:t>endokrinologie</a:t>
            </a:r>
            <a:r>
              <a:rPr lang="cs-CZ" dirty="0"/>
              <a:t>.</a:t>
            </a:r>
            <a:endParaRPr lang="cs-CZ" sz="3200" dirty="0"/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12290" name="Picture 2" descr="Hormony se váže na receptory na plazmatické membráně. Samotný hormon je první posel. Vazba na receptory aktivuje druhý posla uvnitř buňky (způsobuje intracelulární účinky)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99" y="882315"/>
            <a:ext cx="3004628" cy="22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xon: Příprava na test z endokrinního systé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28" y="1042737"/>
            <a:ext cx="2585898" cy="211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4541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421" y="1379622"/>
            <a:ext cx="12031579" cy="54783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Hormony lze rozdělovat na základě jejich původu, tedy podle </a:t>
            </a:r>
          </a:p>
          <a:p>
            <a:pPr lvl="0"/>
            <a:r>
              <a:rPr lang="cs-CZ" dirty="0"/>
              <a:t>žláz, ve kterých jsou vytvářeny, podle </a:t>
            </a:r>
          </a:p>
          <a:p>
            <a:pPr lvl="0"/>
            <a:r>
              <a:rPr lang="cs-CZ" dirty="0"/>
              <a:t>jejich chemického složení a podle </a:t>
            </a:r>
          </a:p>
          <a:p>
            <a:pPr lvl="0"/>
            <a:r>
              <a:rPr lang="cs-CZ" dirty="0"/>
              <a:t>mechanismu jejich působení.</a:t>
            </a:r>
          </a:p>
          <a:p>
            <a:pPr marL="0" indent="0">
              <a:buNone/>
            </a:pPr>
            <a:r>
              <a:rPr lang="cs-CZ" dirty="0"/>
              <a:t>Rozdělení hormonů na základě místa jejich vytváření je asi nejběžnějším způsobem klasifikace hormonů, i když ne zcela bezproblémovým. </a:t>
            </a:r>
          </a:p>
          <a:p>
            <a:r>
              <a:rPr lang="cs-CZ" dirty="0"/>
              <a:t>Některé hormony jsou totiž vytvářeny i v jiných místech než v dané endokrinní žláze (např. </a:t>
            </a:r>
            <a:r>
              <a:rPr lang="cs-CZ" dirty="0" err="1"/>
              <a:t>somatostatin</a:t>
            </a:r>
            <a:r>
              <a:rPr lang="cs-CZ" dirty="0"/>
              <a:t>: </a:t>
            </a:r>
            <a:r>
              <a:rPr lang="cs-CZ" dirty="0" err="1"/>
              <a:t>hypothalamus</a:t>
            </a:r>
            <a:r>
              <a:rPr lang="cs-CZ" dirty="0"/>
              <a:t> x pankreas, estrogeny: Graafovy folikuly x fibroblasty pojiva).</a:t>
            </a:r>
          </a:p>
          <a:p>
            <a:r>
              <a:rPr lang="cs-CZ" dirty="0"/>
              <a:t>Mezi žlázy s vnitřní sekrecí (endokrinní žlázy) se řadí hypofýza, štítná žláza, kůra a dřeň nadledvin, gonády, epifýza, insulární aparát pankreatu a </a:t>
            </a:r>
            <a:r>
              <a:rPr lang="cs-CZ" dirty="0" err="1"/>
              <a:t>příštitná</a:t>
            </a:r>
            <a:r>
              <a:rPr lang="cs-CZ" dirty="0"/>
              <a:t> tělíska. </a:t>
            </a:r>
          </a:p>
          <a:p>
            <a:r>
              <a:rPr lang="cs-CZ" dirty="0"/>
              <a:t>Hormony jsou dále vytvářeny v neuroendokrinních jádrech </a:t>
            </a:r>
            <a:r>
              <a:rPr lang="cs-CZ" dirty="0" err="1"/>
              <a:t>hypothalamu</a:t>
            </a:r>
            <a:r>
              <a:rPr lang="cs-CZ" dirty="0"/>
              <a:t> a v gastrointestinálním traktu (GIT).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27921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984" y="246564"/>
            <a:ext cx="4525353" cy="1325563"/>
          </a:xfrm>
        </p:spPr>
        <p:txBody>
          <a:bodyPr/>
          <a:lstStyle/>
          <a:p>
            <a:r>
              <a:rPr lang="cs-CZ" dirty="0"/>
              <a:t>Hypofýza</a:t>
            </a:r>
          </a:p>
        </p:txBody>
      </p:sp>
      <p:pic>
        <p:nvPicPr>
          <p:cNvPr id="8196" name="Picture 4" descr="Vyšetření funkce hypofýzy – WikiSkri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32" y="0"/>
            <a:ext cx="6700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apitola 7. Endokrinní systé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4" y="1818690"/>
            <a:ext cx="5312774" cy="374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0039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ormóny a ich funkcia v našom tele: Ktoré sú tie najdôležitejšie? -  STREETWORKOUT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95" y="0"/>
            <a:ext cx="6930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6404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Jak se dělí hormony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8967" y="1520824"/>
            <a:ext cx="11710737" cy="491205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a)    peptidy </a:t>
            </a:r>
          </a:p>
          <a:p>
            <a:pPr lvl="1"/>
            <a:r>
              <a:rPr lang="cs-CZ" dirty="0"/>
              <a:t>hormony hypofýzy a </a:t>
            </a:r>
            <a:r>
              <a:rPr lang="cs-CZ" dirty="0" err="1"/>
              <a:t>hypothalamu</a:t>
            </a:r>
            <a:endParaRPr lang="cs-CZ" dirty="0"/>
          </a:p>
          <a:p>
            <a:pPr lvl="1"/>
            <a:r>
              <a:rPr lang="cs-CZ" dirty="0"/>
              <a:t>atriový </a:t>
            </a:r>
            <a:r>
              <a:rPr lang="cs-CZ" dirty="0" err="1"/>
              <a:t>natriuretický</a:t>
            </a:r>
            <a:r>
              <a:rPr lang="cs-CZ" dirty="0"/>
              <a:t> hormon, </a:t>
            </a:r>
          </a:p>
          <a:p>
            <a:pPr lvl="1"/>
            <a:r>
              <a:rPr lang="cs-CZ" dirty="0"/>
              <a:t>insulin, </a:t>
            </a:r>
            <a:r>
              <a:rPr lang="cs-CZ" dirty="0" err="1"/>
              <a:t>glukagon</a:t>
            </a:r>
            <a:r>
              <a:rPr lang="cs-CZ" dirty="0"/>
              <a:t>, hormony GIT, </a:t>
            </a:r>
          </a:p>
          <a:p>
            <a:pPr lvl="1"/>
            <a:r>
              <a:rPr lang="cs-CZ" dirty="0"/>
              <a:t>kalcitonin, parathormon </a:t>
            </a:r>
          </a:p>
          <a:p>
            <a:pPr lvl="1"/>
            <a:r>
              <a:rPr lang="cs-CZ" dirty="0" err="1"/>
              <a:t>choriogonadotropin</a:t>
            </a:r>
            <a:endParaRPr lang="cs-CZ" dirty="0"/>
          </a:p>
          <a:p>
            <a:r>
              <a:rPr lang="cs-CZ" dirty="0"/>
              <a:t>b)    deriváty aminokyselin</a:t>
            </a:r>
          </a:p>
          <a:p>
            <a:pPr lvl="1"/>
            <a:r>
              <a:rPr lang="cs-CZ" dirty="0"/>
              <a:t>serotonin, melatonin</a:t>
            </a:r>
          </a:p>
          <a:p>
            <a:pPr lvl="1"/>
            <a:r>
              <a:rPr lang="cs-CZ" dirty="0"/>
              <a:t>katecholaminy </a:t>
            </a:r>
          </a:p>
          <a:p>
            <a:pPr lvl="1"/>
            <a:r>
              <a:rPr lang="cs-CZ" dirty="0"/>
              <a:t>hormony štítné žlázy</a:t>
            </a:r>
          </a:p>
          <a:p>
            <a:r>
              <a:rPr lang="cs-CZ" dirty="0"/>
              <a:t>c)    steroidy</a:t>
            </a:r>
          </a:p>
          <a:p>
            <a:pPr lvl="1"/>
            <a:r>
              <a:rPr lang="cs-CZ" dirty="0"/>
              <a:t>kortikoidy, </a:t>
            </a:r>
          </a:p>
          <a:p>
            <a:pPr lvl="1"/>
            <a:r>
              <a:rPr lang="cs-CZ" dirty="0" err="1"/>
              <a:t>gestageny</a:t>
            </a:r>
            <a:r>
              <a:rPr lang="cs-CZ" dirty="0"/>
              <a:t>, estrogeny a androgeny</a:t>
            </a:r>
          </a:p>
          <a:p>
            <a:r>
              <a:rPr lang="cs-CZ" dirty="0"/>
              <a:t>d)    deriváty MK– deriváty kyseliny arachidonové- </a:t>
            </a:r>
            <a:r>
              <a:rPr lang="cs-CZ" dirty="0" err="1"/>
              <a:t>protaglandiny</a:t>
            </a:r>
            <a:r>
              <a:rPr lang="cs-CZ" dirty="0"/>
              <a:t>, </a:t>
            </a:r>
            <a:r>
              <a:rPr lang="cs-CZ" dirty="0" err="1"/>
              <a:t>tromboxany</a:t>
            </a:r>
            <a:r>
              <a:rPr lang="cs-CZ" dirty="0"/>
              <a:t>, </a:t>
            </a:r>
            <a:r>
              <a:rPr lang="cs-CZ" dirty="0" err="1"/>
              <a:t>prostacykliny</a:t>
            </a:r>
            <a:r>
              <a:rPr lang="cs-CZ" dirty="0"/>
              <a:t>, </a:t>
            </a:r>
            <a:r>
              <a:rPr lang="cs-CZ" dirty="0" err="1"/>
              <a:t>leukotrieny</a:t>
            </a:r>
            <a:r>
              <a:rPr lang="cs-CZ" dirty="0"/>
              <a:t>, nejsou to hormony v pravém slova smyslu, spíše modifikátory účinku hormonů.</a:t>
            </a:r>
          </a:p>
        </p:txBody>
      </p:sp>
      <p:pic>
        <p:nvPicPr>
          <p:cNvPr id="9218" name="Picture 2" descr="Ideální poměr Omega 3 a 6 mastných kyselin | Výživová Therapie | Therapie |  Daflex System ON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17" y="365125"/>
            <a:ext cx="4815805" cy="48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1994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677" y="365125"/>
            <a:ext cx="1194972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Podle mechanismu jejich působení se hormony dělí na hormony působící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768" y="1690688"/>
            <a:ext cx="6140116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a)    přes receptory na povrchu buněk</a:t>
            </a:r>
          </a:p>
          <a:p>
            <a:pPr lvl="1"/>
            <a:r>
              <a:rPr lang="cs-CZ" dirty="0"/>
              <a:t>1.    prostřednictvím G proteinů a cyklických </a:t>
            </a:r>
            <a:r>
              <a:rPr lang="cs-CZ" dirty="0" err="1"/>
              <a:t>nukleosidmonofosfátů</a:t>
            </a:r>
            <a:r>
              <a:rPr lang="cs-CZ" dirty="0"/>
              <a:t> jako druhých poslů (např.: katecholaminy, </a:t>
            </a:r>
            <a:r>
              <a:rPr lang="cs-CZ" dirty="0" err="1"/>
              <a:t>glukagon</a:t>
            </a:r>
            <a:r>
              <a:rPr lang="cs-CZ" dirty="0"/>
              <a:t>, </a:t>
            </a:r>
            <a:r>
              <a:rPr lang="cs-CZ" dirty="0" err="1"/>
              <a:t>liberiny</a:t>
            </a:r>
            <a:r>
              <a:rPr lang="cs-CZ" dirty="0"/>
              <a:t>, atriový </a:t>
            </a:r>
            <a:r>
              <a:rPr lang="cs-CZ" dirty="0" err="1"/>
              <a:t>natriuretický</a:t>
            </a:r>
            <a:r>
              <a:rPr lang="cs-CZ" dirty="0"/>
              <a:t> hormon)</a:t>
            </a:r>
          </a:p>
          <a:p>
            <a:pPr lvl="1"/>
            <a:r>
              <a:rPr lang="cs-CZ" dirty="0"/>
              <a:t>2.    prostřednictvím G-proteinů a jiných druhých poslů jako např. Ca</a:t>
            </a:r>
            <a:r>
              <a:rPr lang="cs-CZ" baseline="30000" dirty="0"/>
              <a:t>2+</a:t>
            </a:r>
            <a:endParaRPr lang="cs-CZ" dirty="0"/>
          </a:p>
          <a:p>
            <a:pPr lvl="1"/>
            <a:r>
              <a:rPr lang="cs-CZ" dirty="0"/>
              <a:t>3.    bez G-proteinů, katalytickou funkci má samotný receptor (např.: insulin)</a:t>
            </a:r>
          </a:p>
          <a:p>
            <a:r>
              <a:rPr lang="cs-CZ" dirty="0"/>
              <a:t>b)    přes intracelulární receptory (steroidní hormony, hormony štítné žlázy).</a:t>
            </a:r>
          </a:p>
        </p:txBody>
      </p:sp>
      <p:pic>
        <p:nvPicPr>
          <p:cNvPr id="10242" name="Picture 2" descr="Target cell Royalty Free Vector Image - Vecto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21" y="4125580"/>
            <a:ext cx="3015915" cy="273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085" y="1401929"/>
            <a:ext cx="4042609" cy="24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090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096314"/>
              </p:ext>
            </p:extLst>
          </p:nvPr>
        </p:nvGraphicFramePr>
        <p:xfrm>
          <a:off x="173182" y="365125"/>
          <a:ext cx="10990633" cy="31530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2899">
                  <a:extLst>
                    <a:ext uri="{9D8B030D-6E8A-4147-A177-3AD203B41FA5}">
                      <a16:colId xmlns:a16="http://schemas.microsoft.com/office/drawing/2014/main" val="3919525626"/>
                    </a:ext>
                  </a:extLst>
                </a:gridCol>
                <a:gridCol w="4503867">
                  <a:extLst>
                    <a:ext uri="{9D8B030D-6E8A-4147-A177-3AD203B41FA5}">
                      <a16:colId xmlns:a16="http://schemas.microsoft.com/office/drawing/2014/main" val="302932038"/>
                    </a:ext>
                  </a:extLst>
                </a:gridCol>
                <a:gridCol w="4503867">
                  <a:extLst>
                    <a:ext uri="{9D8B030D-6E8A-4147-A177-3AD203B41FA5}">
                      <a16:colId xmlns:a16="http://schemas.microsoft.com/office/drawing/2014/main" val="2929140115"/>
                    </a:ext>
                  </a:extLst>
                </a:gridCol>
              </a:tblGrid>
              <a:tr h="93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Místo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tvorby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Hormon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Funkce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448057359"/>
                  </a:ext>
                </a:extLst>
              </a:tr>
              <a:tr h="124332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Adenohypofýza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Somatotropin –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růstový hormon (STH)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podporuje růst prakticky všech buněk a tkání (nejdůležitější kostní a svalová tkáň)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ovlivňuje vychytávání glukosy buňkami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5923075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 dirty="0">
                          <a:effectLst/>
                        </a:rPr>
                        <a:t>Thyreotropin (TSH)</a:t>
                      </a:r>
                      <a:endParaRPr lang="cs-CZ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stimuluje folikulární buňky štítné žlázy k uvolňování T3 a T4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730531705"/>
                  </a:ext>
                </a:extLst>
              </a:tr>
              <a:tr h="755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Adrenokortikotropní hormon - kortikotropin (ACTH)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stimuluje produkci kortikosteroidů v kůře nadledvin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142196470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Prolaktin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(PRL)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ovlivňuje růst a funkci mléčné žlázy (u žen)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">
                          <a:effectLst/>
                        </a:rPr>
                        <a:t>·   řadí se mezi tumorové markery</a:t>
                      </a:r>
                      <a:endParaRPr lang="cs-CZ" sz="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550310823"/>
                  </a:ext>
                </a:extLst>
              </a:tr>
              <a:tr h="3153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Luteinizační hormon – </a:t>
                      </a:r>
                      <a:r>
                        <a:rPr lang="cs-CZ" sz="1800" dirty="0" err="1">
                          <a:effectLst/>
                        </a:rPr>
                        <a:t>lutropin</a:t>
                      </a:r>
                      <a:r>
                        <a:rPr lang="cs-CZ" sz="1800" dirty="0">
                          <a:effectLst/>
                        </a:rPr>
                        <a:t> (LH)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tvorbu androgenů v tzv. </a:t>
                      </a:r>
                      <a:r>
                        <a:rPr lang="cs-CZ" sz="1800" dirty="0" err="1">
                          <a:effectLst/>
                        </a:rPr>
                        <a:t>Leydigových</a:t>
                      </a:r>
                      <a:r>
                        <a:rPr lang="cs-CZ" sz="1800" dirty="0">
                          <a:effectLst/>
                        </a:rPr>
                        <a:t> buňkách varlat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</a:t>
                      </a:r>
                      <a:r>
                        <a:rPr lang="cs-CZ" sz="1800" dirty="0" err="1">
                          <a:effectLst/>
                        </a:rPr>
                        <a:t>steroidogenesi</a:t>
                      </a:r>
                      <a:r>
                        <a:rPr lang="cs-CZ" sz="1800" dirty="0">
                          <a:effectLst/>
                        </a:rPr>
                        <a:t> v kůře nadledvin (u mužů)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tvorbu pohlavních steroidů ve vaječnících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podílí se na cyklických změnách funkce ženských reprodukčních orgánů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599918728"/>
                  </a:ext>
                </a:extLst>
              </a:tr>
              <a:tr h="2042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Folikuly stimulující hormon – </a:t>
                      </a:r>
                      <a:r>
                        <a:rPr lang="cs-CZ" sz="1800" dirty="0" err="1">
                          <a:effectLst/>
                        </a:rPr>
                        <a:t>folitropin</a:t>
                      </a:r>
                      <a:r>
                        <a:rPr lang="cs-CZ" sz="1800" dirty="0">
                          <a:effectLst/>
                        </a:rPr>
                        <a:t> (FSH)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ovlivňuje zrání spermií v semenotvorných kanálcích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tvorbu sexuálních steroidů ve vaječnících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podílí se na cyklických změnách funkce ženských reprodukčních orgánů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286436888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Melanocyty stimulující hormon (MSH)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působí v kožních buňkách  -melanocytech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4157635276"/>
                  </a:ext>
                </a:extLst>
              </a:tr>
              <a:tr h="7553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Neurohypofýza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Hypothalamus (tvorba)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Oxytocin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uplatňuje se při reprodukci, hlavně při porodu a během laktace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366866612"/>
                  </a:ext>
                </a:extLst>
              </a:tr>
              <a:tr h="1554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Vasopresin - adiuretin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reguluje příjem a výdej vody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zajišťuje stálost vnitřního prostředí – udržuje poměr mezi obsahem vody v buňkách a v extracelulární tekutině a jejím celkovým objemem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119555273"/>
                  </a:ext>
                </a:extLst>
              </a:tr>
              <a:tr h="44385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Hypothalamus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</a:rPr>
                        <a:t>Somatoliberin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stimuluje sekreci a biosyntézu STH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810632034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Somatostatin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inhibuje sekreci TSH a sekreci a biosyntézu STH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574610921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</a:rPr>
                        <a:t>Somatomediny</a:t>
                      </a:r>
                      <a:r>
                        <a:rPr lang="cs-CZ" sz="1800" dirty="0">
                          <a:effectLst/>
                        </a:rPr>
                        <a:t> – růstové faktory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regulace genové exprese a proteosyntézy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působí </a:t>
                      </a:r>
                      <a:r>
                        <a:rPr lang="cs-CZ" sz="1800" dirty="0" err="1">
                          <a:effectLst/>
                        </a:rPr>
                        <a:t>parakrinně</a:t>
                      </a:r>
                      <a:r>
                        <a:rPr lang="cs-CZ" sz="1800" dirty="0">
                          <a:effectLst/>
                        </a:rPr>
                        <a:t> na sousední buňky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888283209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Tyreoliberin (TRH)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řídí a stimuluje výdej a tvorbu TSH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735463170"/>
                  </a:ext>
                </a:extLst>
              </a:tr>
              <a:tr h="443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Kortikoliberin (CRH)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·   stimuluje sekreci ACTH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794808529"/>
                  </a:ext>
                </a:extLst>
              </a:tr>
              <a:tr h="755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Gonadoliberin (GnRH)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výdej a syntézu LH a FSH v </a:t>
                      </a:r>
                      <a:r>
                        <a:rPr lang="cs-CZ" sz="1800" dirty="0" err="1">
                          <a:effectLst/>
                        </a:rPr>
                        <a:t>gonadotropech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059756019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Prolaktin inhibující faktor (PIF)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řídí výdej prolaktinu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jedná se o dopamin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4074993377"/>
                  </a:ext>
                </a:extLst>
              </a:tr>
              <a:tr h="9318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Štítná žláza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Tyroxin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(T</a:t>
                      </a:r>
                      <a:r>
                        <a:rPr lang="cs-CZ" sz="1800" baseline="-25000">
                          <a:effectLst/>
                        </a:rPr>
                        <a:t>4</a:t>
                      </a:r>
                      <a:r>
                        <a:rPr lang="cs-CZ" sz="1800">
                          <a:effectLst/>
                        </a:rPr>
                        <a:t>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působí na vývoj CNS, regulátory nervového přenosu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ovlivňují celkovou energetickou bilanci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</a:t>
                      </a:r>
                      <a:r>
                        <a:rPr lang="cs-CZ" sz="1800" dirty="0" err="1">
                          <a:effectLst/>
                        </a:rPr>
                        <a:t>termogenní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působky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622435262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</a:rPr>
                        <a:t>Trijodthyronin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(T</a:t>
                      </a:r>
                      <a:r>
                        <a:rPr lang="cs-CZ" sz="1800" baseline="-25000" dirty="0">
                          <a:effectLst/>
                        </a:rPr>
                        <a:t>3</a:t>
                      </a:r>
                      <a:r>
                        <a:rPr lang="cs-CZ" sz="1800" dirty="0">
                          <a:effectLst/>
                        </a:rPr>
                        <a:t>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191235"/>
                  </a:ext>
                </a:extLst>
              </a:tr>
              <a:tr h="1419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Kalcitonin (CT)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antagonistou PTH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snižuje hladinu Ca</a:t>
                      </a:r>
                      <a:r>
                        <a:rPr lang="cs-CZ" sz="1800" baseline="30000" dirty="0">
                          <a:effectLst/>
                        </a:rPr>
                        <a:t>2+</a:t>
                      </a:r>
                      <a:r>
                        <a:rPr lang="cs-CZ" sz="1800" dirty="0">
                          <a:effectLst/>
                        </a:rPr>
                        <a:t> v krvi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tumorový </a:t>
                      </a:r>
                      <a:r>
                        <a:rPr lang="cs-CZ" sz="1800" dirty="0" err="1">
                          <a:effectLst/>
                        </a:rPr>
                        <a:t>marker</a:t>
                      </a:r>
                      <a:r>
                        <a:rPr lang="cs-CZ" sz="1800" dirty="0">
                          <a:effectLst/>
                        </a:rPr>
                        <a:t> (nádory štítné žlázy)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64069364"/>
                  </a:ext>
                </a:extLst>
              </a:tr>
              <a:tr h="93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Příštitná tělíska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Parathormon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(PTH)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vyvolává zvýšení hladiny Ca</a:t>
                      </a:r>
                      <a:r>
                        <a:rPr lang="cs-CZ" sz="1800" baseline="30000" dirty="0">
                          <a:effectLst/>
                        </a:rPr>
                        <a:t>2+</a:t>
                      </a:r>
                      <a:r>
                        <a:rPr lang="cs-CZ" sz="1800" dirty="0">
                          <a:effectLst/>
                        </a:rPr>
                        <a:t> v krvi: </a:t>
                      </a:r>
                      <a:r>
                        <a:rPr lang="cs-CZ" sz="1800" dirty="0" err="1">
                          <a:effectLst/>
                        </a:rPr>
                        <a:t>osteolýzou</a:t>
                      </a:r>
                      <a:r>
                        <a:rPr lang="cs-CZ" sz="1800" dirty="0">
                          <a:effectLst/>
                        </a:rPr>
                        <a:t>, resorpcí Ca</a:t>
                      </a:r>
                      <a:r>
                        <a:rPr lang="cs-CZ" sz="1800" baseline="30000" dirty="0">
                          <a:effectLst/>
                        </a:rPr>
                        <a:t>2+</a:t>
                      </a:r>
                      <a:r>
                        <a:rPr lang="cs-CZ" sz="1800" dirty="0">
                          <a:effectLst/>
                        </a:rPr>
                        <a:t> ledvinami a tenkým střevem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013033195"/>
                  </a:ext>
                </a:extLst>
              </a:tr>
              <a:tr h="173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Epifýza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Melatonin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kontroluje denní rytmus výdeje dalších hormonů - gonadotropinů a pohlavních hormonů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„biologické hodiny“ člověka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antioxidant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612619062"/>
                  </a:ext>
                </a:extLst>
              </a:tr>
              <a:tr h="50642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Kůra nadledvin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Kortisol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glukoneogenezi, </a:t>
                      </a:r>
                      <a:r>
                        <a:rPr lang="cs-CZ" sz="1800" dirty="0" err="1">
                          <a:effectLst/>
                        </a:rPr>
                        <a:t>glykogenezi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snižuje vychytávání glukózy svaly a trávicím traktem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navozuje rozpad proteinů a demineralizaci kostní tkáně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CNS, zvyšuje její dráždivost a emoční labilitu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ovlivňuje děje, probíhající při zánětu, alergických reakcích a při imunitní odpovědi – protizánětlivé, </a:t>
                      </a:r>
                      <a:r>
                        <a:rPr lang="cs-CZ" sz="1800" dirty="0" err="1">
                          <a:effectLst/>
                        </a:rPr>
                        <a:t>antialergenní</a:t>
                      </a:r>
                      <a:r>
                        <a:rPr lang="cs-CZ" sz="1800" dirty="0">
                          <a:effectLst/>
                        </a:rPr>
                        <a:t>, imunosupresivní, </a:t>
                      </a:r>
                      <a:r>
                        <a:rPr lang="cs-CZ" sz="1800" dirty="0" err="1">
                          <a:effectLst/>
                        </a:rPr>
                        <a:t>antiproliferativní</a:t>
                      </a:r>
                      <a:r>
                        <a:rPr lang="cs-CZ" sz="1800" dirty="0">
                          <a:effectLst/>
                        </a:rPr>
                        <a:t> účinky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stimulace buněčné diferenciace a buněčné smrti - </a:t>
                      </a:r>
                      <a:r>
                        <a:rPr lang="cs-CZ" sz="1800" dirty="0" err="1">
                          <a:effectLst/>
                        </a:rPr>
                        <a:t>apoptózy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15125751"/>
                  </a:ext>
                </a:extLst>
              </a:tr>
              <a:tr h="1554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Aldosteron (ALD)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udržení rovnováhy v koncentraci elektrolytů - především sodných a draselných iontů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resorpci vody a Na</a:t>
                      </a:r>
                      <a:r>
                        <a:rPr lang="cs-CZ" sz="1800" baseline="30000" dirty="0">
                          <a:effectLst/>
                        </a:rPr>
                        <a:t>+</a:t>
                      </a:r>
                      <a:r>
                        <a:rPr lang="cs-CZ" sz="1800" dirty="0">
                          <a:effectLst/>
                        </a:rPr>
                        <a:t> v ledvinách a vylučování K</a:t>
                      </a:r>
                      <a:r>
                        <a:rPr lang="cs-CZ" sz="1800" baseline="30000" dirty="0">
                          <a:effectLst/>
                        </a:rPr>
                        <a:t>+</a:t>
                      </a:r>
                      <a:r>
                        <a:rPr lang="cs-CZ" sz="1800" dirty="0">
                          <a:effectLst/>
                        </a:rPr>
                        <a:t> a H</a:t>
                      </a:r>
                      <a:r>
                        <a:rPr lang="cs-CZ" sz="1800" baseline="30000" dirty="0">
                          <a:effectLst/>
                        </a:rPr>
                        <a:t>+</a:t>
                      </a:r>
                      <a:r>
                        <a:rPr lang="cs-CZ" sz="1800" dirty="0">
                          <a:effectLst/>
                        </a:rPr>
                        <a:t> iontů do moči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037757205"/>
                  </a:ext>
                </a:extLst>
              </a:tr>
              <a:tr h="19077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Dřeň nadledvin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„Katecholaminy“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Adrenalin - epinefrin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hormon stresové reakce, </a:t>
                      </a:r>
                      <a:r>
                        <a:rPr lang="cs-CZ" sz="1800" dirty="0" err="1">
                          <a:effectLst/>
                        </a:rPr>
                        <a:t>neurotransmitér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</a:t>
                      </a:r>
                      <a:r>
                        <a:rPr lang="cs-CZ" sz="1800" dirty="0" err="1">
                          <a:effectLst/>
                        </a:rPr>
                        <a:t>bronchodilatace</a:t>
                      </a:r>
                      <a:r>
                        <a:rPr lang="cs-CZ" sz="1800" dirty="0">
                          <a:effectLst/>
                        </a:rPr>
                        <a:t>; urychlení srdeční činnosti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aktivace potních žláz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zvyšuje hladinu </a:t>
                      </a:r>
                      <a:r>
                        <a:rPr lang="cs-CZ" sz="1800" dirty="0" err="1">
                          <a:effectLst/>
                        </a:rPr>
                        <a:t>glukagonu</a:t>
                      </a:r>
                      <a:r>
                        <a:rPr lang="cs-CZ" sz="1800" dirty="0">
                          <a:effectLst/>
                        </a:rPr>
                        <a:t>, snižuje hladinu insulinu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3599826034"/>
                  </a:ext>
                </a:extLst>
              </a:tr>
              <a:tr h="1419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Noradrenalin – norepinefrin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hormon, hlavně však </a:t>
                      </a:r>
                      <a:r>
                        <a:rPr lang="cs-CZ" sz="1800" dirty="0" err="1">
                          <a:effectLst/>
                        </a:rPr>
                        <a:t>neurotransmitér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urychluje srdeční tep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zvyšuje rozklad glykogenu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423974674"/>
                  </a:ext>
                </a:extLst>
              </a:tr>
              <a:tr h="37768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Langerhansovy ostrůvky pankreatu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Insulin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způsobuje snížení koncentrace glukosy v krevním oběhu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aktivuje některé z enzymů glykolýzy (</a:t>
                      </a:r>
                      <a:r>
                        <a:rPr lang="cs-CZ" sz="1800" dirty="0" err="1">
                          <a:effectLst/>
                        </a:rPr>
                        <a:t>fosfofruktokinasu</a:t>
                      </a:r>
                      <a:r>
                        <a:rPr lang="cs-CZ" sz="1800" dirty="0">
                          <a:effectLst/>
                        </a:rPr>
                        <a:t>, </a:t>
                      </a:r>
                      <a:r>
                        <a:rPr lang="cs-CZ" sz="1800" dirty="0" err="1">
                          <a:effectLst/>
                        </a:rPr>
                        <a:t>glukokinasu</a:t>
                      </a:r>
                      <a:r>
                        <a:rPr lang="cs-CZ" sz="1800" dirty="0">
                          <a:effectLst/>
                        </a:rPr>
                        <a:t>, </a:t>
                      </a:r>
                      <a:r>
                        <a:rPr lang="cs-CZ" sz="1800" dirty="0" err="1">
                          <a:effectLst/>
                        </a:rPr>
                        <a:t>fosfoenolpyruvát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kinasu</a:t>
                      </a:r>
                      <a:r>
                        <a:rPr lang="cs-CZ" sz="18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ve svalu a v tukové tkáni podporuje transport glukosy do buněk, v játrech stimuluje tvorbu glykogenu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transport aminokyselin do buněk a následnou proteosyntézu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623512849"/>
                  </a:ext>
                </a:extLst>
              </a:tr>
              <a:tr h="17312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Glukagon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zvyšuje hladiny glukosy v oběhu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stimuluje </a:t>
                      </a:r>
                      <a:r>
                        <a:rPr lang="cs-CZ" sz="1800" dirty="0" err="1">
                          <a:effectLst/>
                        </a:rPr>
                        <a:t>glykogenolýzu</a:t>
                      </a:r>
                      <a:r>
                        <a:rPr lang="cs-CZ" sz="1800" dirty="0">
                          <a:effectLst/>
                        </a:rPr>
                        <a:t> a glukoneogenesi v játrech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·   aktivuje </a:t>
                      </a:r>
                      <a:r>
                        <a:rPr lang="cs-CZ" sz="1800" dirty="0" err="1">
                          <a:effectLst/>
                        </a:rPr>
                        <a:t>fosfoenolpyruvát-karboxy-kinasu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512735019"/>
                  </a:ext>
                </a:extLst>
              </a:tr>
              <a:tr h="1243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Leydigovy buňky varlat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(androgeny)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Testosteron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odpovědný za vývoj a funkci mužského reprodukčního systému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tvorba svalové hmoty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4238686372"/>
                  </a:ext>
                </a:extLst>
              </a:tr>
              <a:tr h="1243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Dihydrotestosteron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odpovědný za vývoj a funkci mužského reprodukčního systému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odpovědný za vývoj druhotných pohlavních znaků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589407380"/>
                  </a:ext>
                </a:extLst>
              </a:tr>
              <a:tr h="4438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Ženské gonády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Estradiol, estriol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ovlivňují vývoj sekundárních pohlavních znaků ženského těla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ovlivňují periodický vývoj děložní sliznice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·   zabraňují řídnutí kostí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2884653003"/>
                  </a:ext>
                </a:extLst>
              </a:tr>
              <a:tr h="1287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Estron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280830"/>
                  </a:ext>
                </a:extLst>
              </a:tr>
              <a:tr h="931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Progesteron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navozuje sekreční fázi menstruačního cyklu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·    podporuje růst děložní sliznice po ovulaci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33" marR="13233" marT="6616" marB="6616" anchor="ctr"/>
                </a:tc>
                <a:extLst>
                  <a:ext uri="{0D108BD9-81ED-4DB2-BD59-A6C34878D82A}">
                    <a16:rowId xmlns:a16="http://schemas.microsoft.com/office/drawing/2014/main" val="103927854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3156"/>
            <a:ext cx="582637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11452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63" y="0"/>
            <a:ext cx="11177337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Jaké hormony se běžně vyšetřují?</a:t>
            </a:r>
            <a:br>
              <a:rPr lang="cs-CZ" sz="4000" b="1" dirty="0">
                <a:solidFill>
                  <a:srgbClr val="FF0000"/>
                </a:solidFill>
              </a:rPr>
            </a:b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463" y="914400"/>
            <a:ext cx="12015537" cy="5743074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sérové hladiny těhotenského hormonu (</a:t>
            </a:r>
            <a:r>
              <a:rPr lang="cs-CZ" dirty="0" err="1"/>
              <a:t>choriogonadotropin</a:t>
            </a:r>
            <a:r>
              <a:rPr lang="cs-CZ" dirty="0"/>
              <a:t> - </a:t>
            </a:r>
            <a:r>
              <a:rPr lang="cs-CZ" dirty="0" err="1"/>
              <a:t>hCG</a:t>
            </a:r>
            <a:r>
              <a:rPr lang="cs-CZ" dirty="0"/>
              <a:t>) a </a:t>
            </a:r>
            <a:endParaRPr lang="cs-CZ" sz="3200" dirty="0"/>
          </a:p>
          <a:p>
            <a:pPr lvl="0"/>
            <a:r>
              <a:rPr lang="cs-CZ" dirty="0"/>
              <a:t>dvou hormonů spojených s funkcí štítné žlázy a to TSH (TTH) a volného tyroxinu. </a:t>
            </a:r>
          </a:p>
          <a:p>
            <a:pPr marL="0" lvl="0" indent="0">
              <a:buNone/>
            </a:pPr>
            <a:endParaRPr lang="cs-CZ" sz="3200" dirty="0"/>
          </a:p>
          <a:p>
            <a:r>
              <a:rPr lang="cs-CZ" dirty="0"/>
              <a:t>V rámci speciálních vyšetření se stanovují hladiny </a:t>
            </a:r>
            <a:endParaRPr lang="cs-CZ" sz="3200" dirty="0"/>
          </a:p>
          <a:p>
            <a:pPr lvl="1"/>
            <a:r>
              <a:rPr lang="cs-CZ" dirty="0"/>
              <a:t>hormonů štítné žlázy, kůry nadledvin, adenohypofýzy, příštítných tělísek či pohlavních gonád. </a:t>
            </a:r>
          </a:p>
          <a:p>
            <a:pPr lvl="1"/>
            <a:r>
              <a:rPr lang="cs-CZ" dirty="0"/>
              <a:t>insulinu- </a:t>
            </a:r>
            <a:r>
              <a:rPr lang="cs-CZ" dirty="0" err="1"/>
              <a:t>insulinémie</a:t>
            </a:r>
            <a:endParaRPr lang="cs-CZ" dirty="0"/>
          </a:p>
          <a:p>
            <a:pPr lvl="1"/>
            <a:r>
              <a:rPr lang="cs-CZ" dirty="0"/>
              <a:t>metabolitů hormonů, ne vlastní hormony. </a:t>
            </a:r>
          </a:p>
          <a:p>
            <a:pPr marL="457200" lvl="1" indent="0">
              <a:buNone/>
            </a:pPr>
            <a:r>
              <a:rPr lang="cs-CZ" dirty="0"/>
              <a:t>Do moči nejsou vylučovány hormony peptidové či bílkovinné povahy (výjimkou je </a:t>
            </a:r>
            <a:r>
              <a:rPr lang="cs-CZ" dirty="0" err="1"/>
              <a:t>hCG</a:t>
            </a:r>
            <a:r>
              <a:rPr lang="cs-CZ" dirty="0"/>
              <a:t>).</a:t>
            </a:r>
            <a:endParaRPr lang="cs-CZ" sz="2800" dirty="0"/>
          </a:p>
          <a:p>
            <a:r>
              <a:rPr lang="cs-CZ" dirty="0"/>
              <a:t>Přehled stanovení vybraných hormonů spolu s klinickou aplikací podává </a:t>
            </a:r>
            <a:r>
              <a:rPr lang="cs-CZ" b="1" dirty="0"/>
              <a:t>tabulka 9.2.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13377893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350972"/>
              </p:ext>
            </p:extLst>
          </p:nvPr>
        </p:nvGraphicFramePr>
        <p:xfrm>
          <a:off x="3035030" y="194558"/>
          <a:ext cx="6595352" cy="17980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646">
                  <a:extLst>
                    <a:ext uri="{9D8B030D-6E8A-4147-A177-3AD203B41FA5}">
                      <a16:colId xmlns:a16="http://schemas.microsoft.com/office/drawing/2014/main" val="1102882649"/>
                    </a:ext>
                  </a:extLst>
                </a:gridCol>
                <a:gridCol w="830979">
                  <a:extLst>
                    <a:ext uri="{9D8B030D-6E8A-4147-A177-3AD203B41FA5}">
                      <a16:colId xmlns:a16="http://schemas.microsoft.com/office/drawing/2014/main" val="2220396115"/>
                    </a:ext>
                  </a:extLst>
                </a:gridCol>
                <a:gridCol w="2309249">
                  <a:extLst>
                    <a:ext uri="{9D8B030D-6E8A-4147-A177-3AD203B41FA5}">
                      <a16:colId xmlns:a16="http://schemas.microsoft.com/office/drawing/2014/main" val="1018479060"/>
                    </a:ext>
                  </a:extLst>
                </a:gridCol>
                <a:gridCol w="2370478">
                  <a:extLst>
                    <a:ext uri="{9D8B030D-6E8A-4147-A177-3AD203B41FA5}">
                      <a16:colId xmlns:a16="http://schemas.microsoft.com/office/drawing/2014/main" val="2883619468"/>
                    </a:ext>
                  </a:extLst>
                </a:gridCol>
              </a:tblGrid>
              <a:tr h="4249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Hormon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Metoda stanovení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Projevy nadbytku (hyperfunkce) -  a s tím spojená onemocnění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Projevy nedostatku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(hypofunkce) –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a s tím spojená onemocnění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998077746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STH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IRMA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v dětství dochází k nadměrnému vzrůstu (gigantismus)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v dospělosti ke vzniku </a:t>
                      </a:r>
                      <a:r>
                        <a:rPr lang="cs-CZ" sz="1200" dirty="0" err="1">
                          <a:effectLst/>
                        </a:rPr>
                        <a:t>akromegálií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v dětství vzniká trpaslictví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 (nanismus)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4116950634"/>
                  </a:ext>
                </a:extLst>
              </a:tr>
              <a:tr h="770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Prolaktin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ztráta sexuálního apetitu, neočekávaná laktace, vynechávání menstruace a neplodnost u žen a dysfunkce pohlavních žláz, zmenšení varlat, zvětšení prsů u mužů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hypofyzární adenomy a </a:t>
                      </a:r>
                      <a:r>
                        <a:rPr lang="cs-CZ" sz="1200" dirty="0" err="1">
                          <a:effectLst/>
                        </a:rPr>
                        <a:t>mikroadenomy</a:t>
                      </a:r>
                      <a:r>
                        <a:rPr lang="cs-CZ" sz="1200" dirty="0">
                          <a:effectLst/>
                        </a:rPr>
                        <a:t> (</a:t>
                      </a:r>
                      <a:r>
                        <a:rPr lang="cs-CZ" sz="1200" dirty="0" err="1">
                          <a:effectLst/>
                        </a:rPr>
                        <a:t>prolaktinomy</a:t>
                      </a:r>
                      <a:r>
                        <a:rPr lang="cs-CZ" sz="1200" dirty="0">
                          <a:effectLst/>
                        </a:rPr>
                        <a:t>), funkční a organické poruchy hypofyzární regulace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dysfunkce vaječníků u žen,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erektilní dysfunkce,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hypofunkce semenných váčků a </a:t>
                      </a:r>
                      <a:r>
                        <a:rPr lang="cs-CZ" sz="1200" dirty="0" err="1">
                          <a:effectLst/>
                        </a:rPr>
                        <a:t>hypoandrogenismus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u mužů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</a:t>
                      </a:r>
                      <a:r>
                        <a:rPr lang="cs-CZ" sz="1200" dirty="0" err="1">
                          <a:effectLst/>
                        </a:rPr>
                        <a:t>Sheehanův</a:t>
                      </a:r>
                      <a:r>
                        <a:rPr lang="cs-CZ" sz="1200" dirty="0">
                          <a:effectLst/>
                        </a:rPr>
                        <a:t> syndrom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877693669"/>
                  </a:ext>
                </a:extLst>
              </a:tr>
              <a:tr h="1634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adenohypofýzy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hyperpituitarismus: útlak optického chiasmatu a různé poruchy vidění, většinou způsobena adenomem – nadprodukce hormonu podle buněk, kterými je tvořen, útlak ostatních sekretorických buněk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hypopituitarismus</a:t>
                      </a:r>
                      <a:r>
                        <a:rPr lang="cs-CZ" sz="1200" dirty="0">
                          <a:effectLst/>
                        </a:rPr>
                        <a:t>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pokles funkčnosti hormonů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adenohypofýzy –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nedostatk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kortisolu</a:t>
                      </a:r>
                      <a:r>
                        <a:rPr lang="cs-CZ" sz="1200" dirty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tyreoidních</a:t>
                      </a:r>
                      <a:r>
                        <a:rPr lang="cs-CZ" sz="1200" dirty="0">
                          <a:effectLst/>
                        </a:rPr>
                        <a:t> hormonů,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příznaky Diabetes </a:t>
                      </a:r>
                      <a:r>
                        <a:rPr lang="cs-CZ" sz="1200" dirty="0" err="1">
                          <a:effectLst/>
                        </a:rPr>
                        <a:t>insipidus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ztráta funkce pohlavních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orgánů a vymizením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sekundárních pohlavních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 znaků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3208459479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Vasopresin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syndrom neadekvátní sekrece ADH:způsobuje zadržování vody, hypoosmolalitu, hyponatrémii, svalovou slabost, poruchy vědomí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nadměrné vylučování tekutin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Diabetes </a:t>
                      </a:r>
                      <a:r>
                        <a:rPr lang="cs-CZ" sz="1200" dirty="0" err="1">
                          <a:effectLst/>
                        </a:rPr>
                        <a:t>insipidus</a:t>
                      </a:r>
                      <a:r>
                        <a:rPr lang="cs-CZ" sz="1200" dirty="0">
                          <a:effectLst/>
                        </a:rPr>
                        <a:t> – žíznivka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721238111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hypertyreóza: urychlení metabolismu, váhový úbytek, nespavost, zvýšené pocení, pocit horka, únava, bušení srdce, arytmie, tachykardie a v některých případech zvětšení štítné žlázy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autoimunitní onemocnění, adenomy, karcinomy štítné žlázy, nadprodukce TSH, Basedowova choroba, Gravesova choroba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hypotyreóza: únava, zimomřivost, poruchy paměti, pomalé psychomotorické tempo, dušnost po námaze, hrubý hlas, zácpa, suchá kůže, váhový přírůstek, anemie, zpomalení metabolismu a snížení bazálního metabolizmu u těžkého stavu až bezvědomí, hypotermie, hypotenze s rozvojem šokového stavu tzv. myxedémového </a:t>
                      </a:r>
                      <a:r>
                        <a:rPr lang="cs-CZ" sz="1200" dirty="0" err="1">
                          <a:effectLst/>
                        </a:rPr>
                        <a:t>komatu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autoimunitní onemocnění, odebrání štítné žlázy, snížená sekrece TSH, těžký nedostatek jódu v potravě – kretenismus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4253468015"/>
                  </a:ext>
                </a:extLst>
              </a:tr>
              <a:tr h="493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sérum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76287"/>
                  </a:ext>
                </a:extLst>
              </a:tr>
              <a:tr h="492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PTH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sérum, plazma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primární hyperparthyroidismus: autonomní, abnormální sekrece PTH – slabost, nausea, zvracení, nechutenství, bolest kostí a svalů, polyurie, polydipsie, ledvinné kameny, osteoporóza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sekundární hyperparthyroidismus: nadměrná produkce PTH jako odpověď na hypokalcémii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snížené hladiny Ca</a:t>
                      </a:r>
                      <a:r>
                        <a:rPr lang="cs-CZ" sz="1200" baseline="30000" dirty="0">
                          <a:effectLst/>
                        </a:rPr>
                        <a:t>2+</a:t>
                      </a:r>
                      <a:r>
                        <a:rPr lang="cs-CZ" sz="1200" dirty="0">
                          <a:effectLst/>
                        </a:rPr>
                        <a:t> v krvi, zvýšené vylučování Ca</a:t>
                      </a:r>
                      <a:r>
                        <a:rPr lang="cs-CZ" sz="1200" baseline="30000" dirty="0">
                          <a:effectLst/>
                        </a:rPr>
                        <a:t>2+ </a:t>
                      </a:r>
                      <a:r>
                        <a:rPr lang="cs-CZ" sz="1200" dirty="0">
                          <a:effectLst/>
                        </a:rPr>
                        <a:t>močí, svalové křeče a tenze, ledvinové kameny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autoimunitní onemocnění, odstranění příštítných tělísek, </a:t>
                      </a:r>
                      <a:r>
                        <a:rPr lang="cs-CZ" sz="1200" dirty="0" err="1">
                          <a:effectLst/>
                        </a:rPr>
                        <a:t>DiGeorge</a:t>
                      </a:r>
                      <a:r>
                        <a:rPr lang="cs-CZ" sz="1200" dirty="0">
                          <a:effectLst/>
                        </a:rPr>
                        <a:t> syndrom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65450506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Kortisol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sérum, moč, sliny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Cushingova choroba, tumor nadledvin, akutní infekce, těžké popáleniny, šok, stres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</a:t>
                      </a:r>
                      <a:r>
                        <a:rPr lang="cs-CZ" sz="1200" dirty="0" err="1">
                          <a:effectLst/>
                        </a:rPr>
                        <a:t>Addisonova</a:t>
                      </a:r>
                      <a:r>
                        <a:rPr lang="cs-CZ" sz="1200" dirty="0">
                          <a:effectLst/>
                        </a:rPr>
                        <a:t> choroba, autoimunitní onemocnění, nedostatečnost hypofýzy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517515193"/>
                  </a:ext>
                </a:extLst>
              </a:tr>
              <a:tr h="273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Aldosteron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EIA, RIA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hypertenze a hypokalémie, svalová slabost, polyurie a bolesti hlavy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Connův syndrom, Bartterův syndrom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 err="1">
                          <a:effectLst/>
                        </a:rPr>
                        <a:t>hyponatrémie</a:t>
                      </a:r>
                      <a:r>
                        <a:rPr lang="cs-CZ" sz="1200" dirty="0">
                          <a:effectLst/>
                        </a:rPr>
                        <a:t> a </a:t>
                      </a:r>
                      <a:r>
                        <a:rPr lang="cs-CZ" sz="1200" dirty="0" err="1">
                          <a:effectLst/>
                        </a:rPr>
                        <a:t>hyperkalémie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primární adrenální insuficience, diabetes, vrozená adrenální hyperplazie, </a:t>
                      </a:r>
                      <a:r>
                        <a:rPr lang="cs-CZ" sz="1200" dirty="0" err="1">
                          <a:effectLst/>
                        </a:rPr>
                        <a:t>Addisonova</a:t>
                      </a:r>
                      <a:r>
                        <a:rPr lang="cs-CZ" sz="1200" dirty="0">
                          <a:effectLst/>
                        </a:rPr>
                        <a:t> choroba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3236603983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Insulin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ECLIA, RIA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sérum, plazma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hypoglykémie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insulinoma (tumor b-buněk pankreatu)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hyperglykémie, glykosurie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Diabetes </a:t>
                      </a:r>
                      <a:r>
                        <a:rPr lang="cs-CZ" sz="1200" dirty="0" err="1">
                          <a:effectLst/>
                        </a:rPr>
                        <a:t>mellitus</a:t>
                      </a:r>
                      <a:r>
                        <a:rPr lang="cs-CZ" sz="1200" dirty="0">
                          <a:effectLst/>
                        </a:rPr>
                        <a:t>, metabolický syndrom, </a:t>
                      </a:r>
                      <a:r>
                        <a:rPr lang="cs-CZ" sz="1200" dirty="0" err="1">
                          <a:effectLst/>
                        </a:rPr>
                        <a:t>polycystický</a:t>
                      </a:r>
                      <a:r>
                        <a:rPr lang="cs-CZ" sz="1200" dirty="0">
                          <a:effectLst/>
                        </a:rPr>
                        <a:t> syndrom ovarií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1111143782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Glukagon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Hyperglykémie, snížená hladina aminokyselin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glukagonoma (tumor pankreatu)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1222248762"/>
                  </a:ext>
                </a:extLst>
              </a:tr>
              <a:tr h="383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Testosteron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primární </a:t>
                      </a:r>
                      <a:r>
                        <a:rPr lang="cs-CZ" sz="1200" dirty="0" err="1">
                          <a:effectLst/>
                        </a:rPr>
                        <a:t>hypotestosteronismus</a:t>
                      </a:r>
                      <a:r>
                        <a:rPr lang="cs-CZ" sz="1200" dirty="0">
                          <a:effectLst/>
                        </a:rPr>
                        <a:t>: abnormálně snížená produkce testosteronu, dysfunkce varlat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sekundární </a:t>
                      </a:r>
                      <a:r>
                        <a:rPr lang="cs-CZ" sz="1200" dirty="0" err="1">
                          <a:effectLst/>
                        </a:rPr>
                        <a:t>hypotestosteronismus</a:t>
                      </a:r>
                      <a:r>
                        <a:rPr lang="cs-CZ" sz="1200" dirty="0">
                          <a:effectLst/>
                        </a:rPr>
                        <a:t>:  hypotalamická dysfunkce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3413276844"/>
                  </a:ext>
                </a:extLst>
              </a:tr>
              <a:tr h="4249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Estradiol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pozastavení menstruačního cyklu, podpora růstu plodu u těhotných žen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zvětšená prostata a získání ženských pohlavních znaků u mužů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během těhotenství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2812863874"/>
                  </a:ext>
                </a:extLst>
              </a:tr>
              <a:tr h="252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Progesteron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CLIA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sérum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- během těhotenství, u nádorů vaječníků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- při poruchách menstruačního cyklu, u nedostatečně vyvinutých vaječníků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8" marR="20288" marT="10144" marB="10144"/>
                </a:tc>
                <a:extLst>
                  <a:ext uri="{0D108BD9-81ED-4DB2-BD59-A6C34878D82A}">
                    <a16:rowId xmlns:a16="http://schemas.microsoft.com/office/drawing/2014/main" val="1369107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22161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Rychlé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825624"/>
            <a:ext cx="12079705" cy="4912059"/>
          </a:xfrm>
        </p:spPr>
        <p:txBody>
          <a:bodyPr>
            <a:normAutofit/>
          </a:bodyPr>
          <a:lstStyle/>
          <a:p>
            <a:r>
              <a:rPr lang="cs-CZ" dirty="0"/>
              <a:t>Pro orientační (kvalitativní, </a:t>
            </a:r>
            <a:r>
              <a:rPr lang="cs-CZ" dirty="0" err="1"/>
              <a:t>semikvantitativní</a:t>
            </a:r>
            <a:r>
              <a:rPr lang="cs-CZ" dirty="0"/>
              <a:t>, kvantitativní) stanovení hladin některých biochemických parametrů v moči a krvi se používají </a:t>
            </a:r>
          </a:p>
          <a:p>
            <a:pPr lvl="1"/>
            <a:r>
              <a:rPr lang="cs-CZ" b="1" dirty="0"/>
              <a:t>diagnostické </a:t>
            </a:r>
            <a:r>
              <a:rPr lang="cs-CZ" b="1" dirty="0" err="1"/>
              <a:t>testační</a:t>
            </a:r>
            <a:r>
              <a:rPr lang="cs-CZ" b="1" dirty="0"/>
              <a:t> papírky</a:t>
            </a:r>
            <a:r>
              <a:rPr lang="cs-CZ" dirty="0"/>
              <a:t> nebo </a:t>
            </a:r>
          </a:p>
          <a:p>
            <a:pPr lvl="1"/>
            <a:r>
              <a:rPr lang="cs-CZ" dirty="0"/>
              <a:t>malé přenosné reflexní fotometry, </a:t>
            </a:r>
          </a:p>
          <a:p>
            <a:pPr lvl="1"/>
            <a:r>
              <a:rPr lang="cs-CZ" dirty="0"/>
              <a:t>případně </a:t>
            </a:r>
            <a:r>
              <a:rPr lang="cs-CZ" dirty="0" err="1"/>
              <a:t>amperometrické</a:t>
            </a:r>
            <a:r>
              <a:rPr lang="cs-CZ" dirty="0"/>
              <a:t> měřící přístroje.</a:t>
            </a:r>
          </a:p>
          <a:p>
            <a:r>
              <a:rPr lang="cs-CZ" dirty="0"/>
              <a:t>Předností vyšetření rychlými testy je </a:t>
            </a:r>
          </a:p>
          <a:p>
            <a:pPr lvl="1"/>
            <a:r>
              <a:rPr lang="cs-CZ" dirty="0"/>
              <a:t>snadná manipulace a obsluha měřících přístrojů a </a:t>
            </a:r>
          </a:p>
          <a:p>
            <a:pPr lvl="1"/>
            <a:r>
              <a:rPr lang="cs-CZ" dirty="0"/>
              <a:t>především dosažení rychlých a spolehlivých výsledků, díky nimž lze bezprostředně upravit dávkování léků (glykémie - insulin, CRP – antibiotika, PT – </a:t>
            </a:r>
            <a:r>
              <a:rPr lang="cs-CZ" dirty="0" err="1"/>
              <a:t>Warfarin</a:t>
            </a:r>
            <a:r>
              <a:rPr lang="cs-CZ" dirty="0"/>
              <a:t>). </a:t>
            </a:r>
          </a:p>
          <a:p>
            <a:pPr lvl="1"/>
            <a:r>
              <a:rPr lang="cs-CZ" dirty="0"/>
              <a:t>Lze je používat jak u lůžka hospitalizovaného pacienta,</a:t>
            </a:r>
          </a:p>
          <a:p>
            <a:pPr lvl="1"/>
            <a:r>
              <a:rPr lang="cs-CZ" dirty="0"/>
              <a:t>tak v ambulantní nebo domácí péči (např. u diabetiků pro monitorování glykémie glukometry).</a:t>
            </a:r>
          </a:p>
        </p:txBody>
      </p:sp>
    </p:spTree>
    <p:extLst>
      <p:ext uri="{BB962C8B-B14F-4D97-AF65-F5344CB8AC3E}">
        <p14:creationId xmlns:p14="http://schemas.microsoft.com/office/powerpoint/2010/main" val="380674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témat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769" y="1825624"/>
            <a:ext cx="10963031" cy="4911237"/>
          </a:xfrm>
        </p:spPr>
        <p:txBody>
          <a:bodyPr>
            <a:normAutofit/>
          </a:bodyPr>
          <a:lstStyle/>
          <a:p>
            <a:r>
              <a:rPr lang="cs-CZ" sz="4000" dirty="0"/>
              <a:t>Odběry, indikace vyšetření, co ovlivňuje výsledky</a:t>
            </a:r>
          </a:p>
          <a:p>
            <a:r>
              <a:rPr lang="cs-CZ" sz="4000" dirty="0"/>
              <a:t>Sacharidy, štěpení sacharidů, diabetes </a:t>
            </a:r>
            <a:r>
              <a:rPr lang="cs-CZ" sz="4000" dirty="0" err="1"/>
              <a:t>mellitus</a:t>
            </a:r>
            <a:endParaRPr lang="cs-CZ" sz="4000" dirty="0"/>
          </a:p>
          <a:p>
            <a:r>
              <a:rPr lang="cs-CZ" sz="4000" dirty="0"/>
              <a:t>Lipidy, štěpení lipidů</a:t>
            </a:r>
          </a:p>
          <a:p>
            <a:r>
              <a:rPr lang="cs-CZ" sz="4000" dirty="0"/>
              <a:t>Proteiny, štěpení proteinů</a:t>
            </a:r>
          </a:p>
          <a:p>
            <a:r>
              <a:rPr lang="cs-CZ" sz="4000" dirty="0"/>
              <a:t>Enzymy, hormony</a:t>
            </a:r>
          </a:p>
          <a:p>
            <a:r>
              <a:rPr lang="cs-CZ" sz="4000" dirty="0"/>
              <a:t>Rychlé testy, vyšetření funkce ledvin</a:t>
            </a:r>
          </a:p>
        </p:txBody>
      </p:sp>
    </p:spTree>
    <p:extLst>
      <p:ext uri="{BB962C8B-B14F-4D97-AF65-F5344CB8AC3E}">
        <p14:creationId xmlns:p14="http://schemas.microsoft.com/office/powerpoint/2010/main" val="575298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74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12. Jak se provádí odběr arteriální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740" y="1342417"/>
            <a:ext cx="8579796" cy="55155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Odběr z arterie provádí buď lékař, nebo vyškolený pracovník. </a:t>
            </a:r>
          </a:p>
          <a:p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……………./………………./……………….</a:t>
            </a:r>
          </a:p>
          <a:p>
            <a:r>
              <a:rPr lang="cs-CZ" dirty="0"/>
              <a:t>u novorozenců je nejvhodnější odběr z katétru zavedeného do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arterie.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Jaká je indikace odběru arteriální krve?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: proto je důležité odstranit vzduch </a:t>
            </a:r>
          </a:p>
          <a:p>
            <a:pPr marL="0" indent="0">
              <a:buNone/>
            </a:pPr>
            <a:r>
              <a:rPr lang="cs-CZ" dirty="0"/>
              <a:t>z jehly a mrtvého prostoru stříkačky (např. propláchnutím roztokem heparinu).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Odběr arteriální krve se někdy nahrazuje odběrem krve </a:t>
            </a:r>
            <a:r>
              <a:rPr lang="cs-CZ" b="1" dirty="0" err="1"/>
              <a:t>arterializované</a:t>
            </a:r>
            <a:r>
              <a:rPr lang="cs-CZ" dirty="0"/>
              <a:t> (kapilární krev odebraná </a:t>
            </a:r>
            <a:r>
              <a:rPr lang="cs-CZ" dirty="0">
                <a:solidFill>
                  <a:srgbClr val="0070C0"/>
                </a:solidFill>
              </a:rPr>
              <a:t>…………………………….</a:t>
            </a:r>
          </a:p>
          <a:p>
            <a:r>
              <a:rPr lang="cs-CZ" dirty="0"/>
              <a:t>Podobně jako u arteriální krve je důležitý anaerobní průběh odběru – kapka nesmí stékat po prstu, kapilára musí být bez bublin. Při nedodržení anaerobních podmínek při odběru nebo nedostatečném prokrvení vyšetření ztrácí svůj význam!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Biochemie v medicíně Vladimíra Kvasnicová.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27" y="1325563"/>
            <a:ext cx="3826214" cy="48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193" y="2306376"/>
            <a:ext cx="1898334" cy="14219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01289" y="6211668"/>
            <a:ext cx="412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https://www.wikihow.com/Find-Your-Brachial-Pulse</a:t>
            </a:r>
          </a:p>
        </p:txBody>
      </p:sp>
    </p:spTree>
    <p:extLst>
      <p:ext uri="{BB962C8B-B14F-4D97-AF65-F5344CB8AC3E}">
        <p14:creationId xmlns:p14="http://schemas.microsoft.com/office/powerpoint/2010/main" val="42861052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aboratorní vyšetření moči | Interní propedeutika.cz 2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98" y="2621545"/>
            <a:ext cx="2486572" cy="16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6675"/>
            <a:ext cx="705852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91916"/>
            <a:ext cx="10700084" cy="5366083"/>
          </a:xfrm>
        </p:spPr>
        <p:txBody>
          <a:bodyPr>
            <a:normAutofit/>
          </a:bodyPr>
          <a:lstStyle/>
          <a:p>
            <a:r>
              <a:rPr lang="cs-CZ" dirty="0"/>
              <a:t>Orientační chemické vyšetření základních složek               se provádí </a:t>
            </a:r>
          </a:p>
          <a:p>
            <a:pPr lvl="1"/>
            <a:r>
              <a:rPr lang="cs-CZ" dirty="0"/>
              <a:t>diagnostickými </a:t>
            </a:r>
            <a:r>
              <a:rPr lang="cs-CZ" dirty="0" err="1"/>
              <a:t>testačními</a:t>
            </a:r>
            <a:r>
              <a:rPr lang="cs-CZ" dirty="0"/>
              <a:t> proužky: </a:t>
            </a:r>
            <a:r>
              <a:rPr lang="cs-CZ" b="1" dirty="0" err="1"/>
              <a:t>screening</a:t>
            </a:r>
            <a:r>
              <a:rPr lang="cs-CZ" dirty="0"/>
              <a:t> při rutinním vyšetření a </a:t>
            </a:r>
            <a:r>
              <a:rPr lang="cs-CZ" b="1" dirty="0"/>
              <a:t>monitorování</a:t>
            </a:r>
            <a:r>
              <a:rPr lang="cs-CZ" dirty="0"/>
              <a:t> následné léčby. Screeningové vyšetření           může odhalit počáteční příznaky </a:t>
            </a:r>
          </a:p>
          <a:p>
            <a:pPr lvl="2"/>
            <a:r>
              <a:rPr lang="cs-CZ" dirty="0"/>
              <a:t>onemocnění  </a:t>
            </a:r>
          </a:p>
          <a:p>
            <a:r>
              <a:rPr lang="cs-CZ" dirty="0"/>
              <a:t>Základní chemické vyšetření            zahrnuje </a:t>
            </a:r>
          </a:p>
          <a:p>
            <a:pPr lvl="1"/>
            <a:r>
              <a:rPr lang="cs-CZ" dirty="0" err="1"/>
              <a:t>semikvantitativní</a:t>
            </a:r>
            <a:r>
              <a:rPr lang="cs-CZ" dirty="0"/>
              <a:t> (případně kvalitativní nebo kvantitativní) stanovení pH, specifické hmotnosti, leukocytů, dusitanů, glukózy, bílkovin, ketolátek, kyseliny askorbové, </a:t>
            </a:r>
            <a:r>
              <a:rPr lang="cs-CZ" dirty="0" err="1"/>
              <a:t>urobilinogenu</a:t>
            </a:r>
            <a:r>
              <a:rPr lang="cs-CZ" dirty="0"/>
              <a:t>, bilirubinu a krve (erytrocytů resp. volného hemoglobinu nebo myoglobinu). </a:t>
            </a:r>
          </a:p>
          <a:p>
            <a:pPr lvl="1"/>
            <a:r>
              <a:rPr lang="cs-CZ" dirty="0"/>
              <a:t>fyziologicky se všechny tyto analyty v       vyskytují v minimálních koncentracích, které jsou </a:t>
            </a:r>
            <a:r>
              <a:rPr lang="cs-CZ" dirty="0" err="1"/>
              <a:t>testačními</a:t>
            </a:r>
            <a:r>
              <a:rPr lang="cs-CZ" dirty="0"/>
              <a:t> proužky neprokazatelné, ale při různých patologických stavech se jejich koncentrace zvyšuje na detekovatelné množství a stávají se patologickými součástmi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2566736" y="66675"/>
            <a:ext cx="962527" cy="14340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7315200" y="578766"/>
            <a:ext cx="962527" cy="14340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7636042" y="2294723"/>
            <a:ext cx="320842" cy="4780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4732590" y="3445396"/>
            <a:ext cx="332975" cy="4960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414209" y="5023831"/>
            <a:ext cx="393033" cy="4740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3828063" y="6140602"/>
            <a:ext cx="435896" cy="6494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068" y="2621545"/>
            <a:ext cx="1176891" cy="91382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107" y="2711513"/>
            <a:ext cx="1014372" cy="73388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943" y="2650883"/>
            <a:ext cx="1289721" cy="855141"/>
          </a:xfrm>
          <a:prstGeom prst="rect">
            <a:avLst/>
          </a:prstGeom>
        </p:spPr>
      </p:pic>
      <p:pic>
        <p:nvPicPr>
          <p:cNvPr id="13320" name="Picture 8" descr="Diabetes • TissuPat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114" y="2925974"/>
            <a:ext cx="955398" cy="9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72839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aboratorní vyšetření moči | Interní propedeutika.cz 2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98" y="2621545"/>
            <a:ext cx="2486572" cy="16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0779" y="148412"/>
            <a:ext cx="7058526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91916"/>
            <a:ext cx="10700084" cy="5366083"/>
          </a:xfrm>
        </p:spPr>
        <p:txBody>
          <a:bodyPr>
            <a:normAutofit/>
          </a:bodyPr>
          <a:lstStyle/>
          <a:p>
            <a:r>
              <a:rPr lang="cs-CZ" dirty="0"/>
              <a:t>Orientační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vyšetření základních složek               se provádí </a:t>
            </a:r>
          </a:p>
          <a:p>
            <a:pPr lvl="1"/>
            <a:r>
              <a:rPr lang="cs-CZ" dirty="0"/>
              <a:t>diagnostickými </a:t>
            </a:r>
            <a:r>
              <a:rPr lang="cs-CZ" dirty="0" err="1"/>
              <a:t>testačními</a:t>
            </a:r>
            <a:r>
              <a:rPr lang="cs-CZ" dirty="0"/>
              <a:t> proužky: </a:t>
            </a:r>
            <a:r>
              <a:rPr lang="cs-CZ" b="1" dirty="0">
                <a:solidFill>
                  <a:srgbClr val="0070C0"/>
                </a:solidFill>
              </a:rPr>
              <a:t>s.......g</a:t>
            </a:r>
            <a:r>
              <a:rPr lang="cs-CZ" dirty="0"/>
              <a:t> při rutinním vyšetření a </a:t>
            </a:r>
            <a:r>
              <a:rPr lang="cs-CZ" b="1" dirty="0">
                <a:solidFill>
                  <a:srgbClr val="0070C0"/>
                </a:solidFill>
              </a:rPr>
              <a:t>m………..</a:t>
            </a:r>
            <a:r>
              <a:rPr lang="cs-CZ" dirty="0"/>
              <a:t> následné léčby. Screeningové vyšetření           může odhalit počáteční příznaky </a:t>
            </a:r>
          </a:p>
          <a:p>
            <a:pPr lvl="2"/>
            <a:r>
              <a:rPr lang="cs-CZ" dirty="0"/>
              <a:t>onemocnění  </a:t>
            </a:r>
          </a:p>
          <a:p>
            <a:r>
              <a:rPr lang="cs-CZ" dirty="0"/>
              <a:t>Základní chemické vyšetření            zahrnuje </a:t>
            </a:r>
          </a:p>
          <a:p>
            <a:pPr lvl="1"/>
            <a:r>
              <a:rPr lang="cs-CZ" dirty="0" err="1"/>
              <a:t>semikvantitativní</a:t>
            </a:r>
            <a:r>
              <a:rPr lang="cs-CZ" dirty="0"/>
              <a:t> (případně kvalitativní nebo kvantitativní) stanovení pH, specifické hmotnosti, leukocytů, dusitanů, glukózy, bílkovin, ketolátek, kyseliny askorbové, </a:t>
            </a:r>
            <a:r>
              <a:rPr lang="cs-CZ" dirty="0" err="1"/>
              <a:t>urobilinogenu</a:t>
            </a:r>
            <a:r>
              <a:rPr lang="cs-CZ" dirty="0"/>
              <a:t>, bilirubinu a krve (erytrocytů resp. volného hemoglobinu nebo myoglobinu). </a:t>
            </a:r>
          </a:p>
          <a:p>
            <a:pPr lvl="1"/>
            <a:r>
              <a:rPr lang="cs-CZ" dirty="0"/>
              <a:t>Fyziologicky se všechny tyto analyty v        vyskytují v minimálních koncentracích, které jsou </a:t>
            </a:r>
            <a:r>
              <a:rPr lang="cs-CZ" dirty="0" err="1"/>
              <a:t>testačními</a:t>
            </a:r>
            <a:r>
              <a:rPr lang="cs-CZ" dirty="0"/>
              <a:t> proužky neprokazatelné, ale při různých patologických stavech se jejich koncentrace zvyšuje na detekovatelné množství a stávají se patologickými součástmi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4387515" y="52994"/>
            <a:ext cx="962527" cy="14340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7315200" y="578766"/>
            <a:ext cx="962527" cy="14340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802355" y="2249211"/>
            <a:ext cx="320842" cy="4780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4681229" y="3065074"/>
            <a:ext cx="332975" cy="4960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509426" y="4832301"/>
            <a:ext cx="393033" cy="4740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20158" r="46158" b="10383"/>
          <a:stretch/>
        </p:blipFill>
        <p:spPr>
          <a:xfrm>
            <a:off x="5214442" y="5929942"/>
            <a:ext cx="435896" cy="64943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068" y="2621545"/>
            <a:ext cx="650851" cy="50536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342" y="2612440"/>
            <a:ext cx="711102" cy="51447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48" y="2665504"/>
            <a:ext cx="695894" cy="461408"/>
          </a:xfrm>
          <a:prstGeom prst="rect">
            <a:avLst/>
          </a:prstGeom>
        </p:spPr>
      </p:pic>
      <p:pic>
        <p:nvPicPr>
          <p:cNvPr id="13320" name="Picture 8" descr="Diabetes • TissuPat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72" y="2628352"/>
            <a:ext cx="747796" cy="74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26069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roužky test pro vyšetření moči DUS 10 PREMIUM 100ks za 523 Kč - Alle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44" y="1445846"/>
            <a:ext cx="5924884" cy="44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3000" cy="1325563"/>
          </a:xfrm>
        </p:spPr>
        <p:txBody>
          <a:bodyPr/>
          <a:lstStyle/>
          <a:p>
            <a:r>
              <a:rPr lang="cs-CZ" dirty="0" err="1"/>
              <a:t>Testační</a:t>
            </a:r>
            <a:r>
              <a:rPr lang="cs-CZ" dirty="0"/>
              <a:t> proužky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23" y="1445846"/>
            <a:ext cx="12051323" cy="5412154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vyrobeny z umělé hmoty, která slouží jako nosič pro indikační zóny impregnované reagenčními činidly ke stanovení jednotlivých analytů.</a:t>
            </a:r>
          </a:p>
          <a:p>
            <a:pPr lvl="0"/>
            <a:r>
              <a:rPr lang="cs-CZ" dirty="0"/>
              <a:t>Po namočení proužku do moče dochází k aktivaci činidel imobilizovaných v suchém stavu na reakčních ploškách proužku. </a:t>
            </a:r>
          </a:p>
          <a:p>
            <a:pPr lvl="0"/>
            <a:r>
              <a:rPr lang="cs-CZ" dirty="0"/>
              <a:t>Činidla jsou aktivována vodou, která je obsažena v měřeném vzorku, a reagují pak s příslušným analytem. </a:t>
            </a:r>
          </a:p>
          <a:p>
            <a:pPr lvl="0"/>
            <a:r>
              <a:rPr lang="cs-CZ" dirty="0"/>
              <a:t>Dochází k barevné kolorimetrické reakci, kterou je možno odečíst v předepsaném čase buď vizuálně, nebo reflexní fotometrií (spíše u vyšetření krve).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monofunkční, polyfunkční nebo proužky pro speciální vyšetření. </a:t>
            </a:r>
          </a:p>
          <a:p>
            <a:r>
              <a:rPr lang="cs-CZ" b="1" dirty="0"/>
              <a:t>monofunkční</a:t>
            </a:r>
            <a:r>
              <a:rPr lang="cs-CZ" dirty="0"/>
              <a:t> proužky obsahují jednu indikační zónu pro </a:t>
            </a:r>
            <a:r>
              <a:rPr lang="cs-CZ" dirty="0" err="1"/>
              <a:t>semikvantitativní</a:t>
            </a:r>
            <a:r>
              <a:rPr lang="cs-CZ" dirty="0"/>
              <a:t> stanovení určitého analytu (např. </a:t>
            </a:r>
            <a:r>
              <a:rPr lang="cs-CZ" dirty="0" err="1"/>
              <a:t>glukoPHAN</a:t>
            </a:r>
            <a:r>
              <a:rPr lang="cs-CZ" dirty="0"/>
              <a:t> pro stanovení glukózy), </a:t>
            </a:r>
          </a:p>
          <a:p>
            <a:r>
              <a:rPr lang="cs-CZ" b="1" dirty="0"/>
              <a:t>polyfunkční </a:t>
            </a:r>
            <a:r>
              <a:rPr lang="cs-CZ" dirty="0"/>
              <a:t>proužky obsahují 2 až 11 </a:t>
            </a:r>
            <a:r>
              <a:rPr lang="cs-CZ" dirty="0" err="1"/>
              <a:t>semikvantitativních</a:t>
            </a:r>
            <a:r>
              <a:rPr lang="cs-CZ" dirty="0"/>
              <a:t> indikačních zón, které umožňují vyšetření několika biochemických parametrů najednou podle typu proužku (např.: </a:t>
            </a:r>
            <a:r>
              <a:rPr lang="cs-CZ" dirty="0" err="1"/>
              <a:t>heptaPHAN</a:t>
            </a:r>
            <a:r>
              <a:rPr lang="cs-CZ" dirty="0"/>
              <a:t> – pH, bílkovina, glukóza, ketony, </a:t>
            </a:r>
            <a:r>
              <a:rPr lang="cs-CZ" dirty="0" err="1"/>
              <a:t>urobilinogen</a:t>
            </a:r>
            <a:r>
              <a:rPr lang="cs-CZ" dirty="0"/>
              <a:t>, bilirubin a krev). </a:t>
            </a:r>
          </a:p>
          <a:p>
            <a:r>
              <a:rPr lang="cs-CZ" dirty="0"/>
              <a:t>Pro </a:t>
            </a:r>
            <a:r>
              <a:rPr lang="cs-CZ" dirty="0" err="1"/>
              <a:t>screening</a:t>
            </a:r>
            <a:r>
              <a:rPr lang="cs-CZ" dirty="0"/>
              <a:t> určitého onemocnění jsou určeny proužky s kombinací dvou a více indikačních zón zaměřených na vyšetření analytů souvisejících s daným onemocněním </a:t>
            </a:r>
          </a:p>
          <a:p>
            <a:pPr lvl="0"/>
            <a:r>
              <a:rPr lang="cs-CZ" dirty="0"/>
              <a:t>např.: </a:t>
            </a:r>
            <a:r>
              <a:rPr lang="cs-CZ" dirty="0" err="1"/>
              <a:t>diaPHAN</a:t>
            </a:r>
            <a:r>
              <a:rPr lang="cs-CZ" dirty="0"/>
              <a:t> pro </a:t>
            </a:r>
            <a:r>
              <a:rPr lang="cs-CZ" dirty="0" err="1"/>
              <a:t>screening</a:t>
            </a:r>
            <a:r>
              <a:rPr lang="cs-CZ" dirty="0"/>
              <a:t> DM – glukóza a ketony nebo </a:t>
            </a:r>
          </a:p>
          <a:p>
            <a:pPr lvl="0"/>
            <a:r>
              <a:rPr lang="cs-CZ" dirty="0" err="1"/>
              <a:t>tetraPHAN</a:t>
            </a:r>
            <a:r>
              <a:rPr lang="cs-CZ" dirty="0"/>
              <a:t> </a:t>
            </a:r>
            <a:r>
              <a:rPr lang="cs-CZ" dirty="0" err="1"/>
              <a:t>dia</a:t>
            </a:r>
            <a:r>
              <a:rPr lang="cs-CZ" dirty="0"/>
              <a:t> – pH, bílkoviny, glukóza a ketony</a:t>
            </a:r>
          </a:p>
          <a:p>
            <a:pPr lvl="0"/>
            <a:r>
              <a:rPr lang="cs-CZ" dirty="0"/>
              <a:t>Pro speciální vyšetření jsou určeny speciální proužky, například OVUTEST (</a:t>
            </a:r>
            <a:r>
              <a:rPr lang="cs-CZ" dirty="0" err="1"/>
              <a:t>imunoPHAN</a:t>
            </a:r>
            <a:r>
              <a:rPr lang="cs-CZ" dirty="0"/>
              <a:t> LH) k </a:t>
            </a:r>
            <a:r>
              <a:rPr lang="cs-CZ" dirty="0" err="1"/>
              <a:t>semikvantitativnímu</a:t>
            </a:r>
            <a:r>
              <a:rPr lang="cs-CZ" dirty="0"/>
              <a:t> stanovení luteinizačního hormonu nebo těhotenské testy od celé řady výrobců, které fungují na principu stanovení přítomnosti lidského choriového gonadotropinu (</a:t>
            </a:r>
            <a:r>
              <a:rPr lang="cs-CZ" dirty="0" err="1"/>
              <a:t>hCG</a:t>
            </a:r>
            <a:r>
              <a:rPr lang="cs-CZ" dirty="0"/>
              <a:t>) v moči.</a:t>
            </a:r>
          </a:p>
        </p:txBody>
      </p:sp>
    </p:spTree>
    <p:extLst>
      <p:ext uri="{BB962C8B-B14F-4D97-AF65-F5344CB8AC3E}">
        <p14:creationId xmlns:p14="http://schemas.microsoft.com/office/powerpoint/2010/main" val="423891443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roužky EASY TOUCH -glukóza 50 ks - ZP FLO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312" y="128422"/>
            <a:ext cx="1686480" cy="17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5" y="778212"/>
            <a:ext cx="9628143" cy="60797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Vyšetření se zásadně provádí v </a:t>
            </a:r>
            <a:r>
              <a:rPr lang="cs-CZ" b="1" dirty="0"/>
              <a:t>čerstvé, nekonzervované (nativní) neodstředěné a dobře promíchané moči</a:t>
            </a:r>
            <a:r>
              <a:rPr lang="cs-CZ" dirty="0"/>
              <a:t> podle instrukcí výrobce </a:t>
            </a:r>
            <a:r>
              <a:rPr lang="cs-CZ" dirty="0" err="1"/>
              <a:t>testačního</a:t>
            </a:r>
            <a:r>
              <a:rPr lang="cs-CZ" dirty="0"/>
              <a:t> proužku. Obecně však platí tato pravidla:</a:t>
            </a:r>
          </a:p>
          <a:p>
            <a:r>
              <a:rPr lang="cs-CZ" dirty="0"/>
              <a:t>ze zásobní tuby vyjmeme pouze potřebný počet proužků, aniž bychom se dotkli reagenčních zón a tubu ihned uzavřeme</a:t>
            </a:r>
          </a:p>
          <a:p>
            <a:r>
              <a:rPr lang="cs-CZ" dirty="0"/>
              <a:t>proužek </a:t>
            </a:r>
            <a:r>
              <a:rPr lang="cs-CZ" b="1" dirty="0"/>
              <a:t>všemi reagenčními zónami</a:t>
            </a:r>
            <a:r>
              <a:rPr lang="cs-CZ" dirty="0"/>
              <a:t> ponoříme na 1-2 sekundy do vyšetřované moče</a:t>
            </a:r>
          </a:p>
          <a:p>
            <a:r>
              <a:rPr lang="cs-CZ" dirty="0"/>
              <a:t>přebytečnou moč hranou proužku otřeme o stěnu nádoby</a:t>
            </a:r>
          </a:p>
          <a:p>
            <a:r>
              <a:rPr lang="cs-CZ" dirty="0"/>
              <a:t>proužek cca jednu minutu necháme ležet (nebo držíme) ve </a:t>
            </a:r>
            <a:r>
              <a:rPr lang="cs-CZ" b="1" dirty="0"/>
              <a:t>vodorovné poloze</a:t>
            </a:r>
            <a:r>
              <a:rPr lang="cs-CZ" dirty="0"/>
              <a:t>, aby nedošlo ke smíchání činidel z jednotlivých reakčních zón</a:t>
            </a:r>
          </a:p>
          <a:p>
            <a:r>
              <a:rPr lang="cs-CZ" dirty="0"/>
              <a:t>po uplynutí reakční doby (většinou jedna minuta) uvedené v návodu výrobce podle typu proužku vizuálně vyhodnotíme zbarvení reagenčních zón s odpovídající barevnou stupnicí na etiketě obalu – </a:t>
            </a:r>
            <a:r>
              <a:rPr lang="cs-CZ" b="1" dirty="0"/>
              <a:t>proužek ke stupnici přikládáme ve směru vyznačeném šipkami</a:t>
            </a:r>
            <a:r>
              <a:rPr lang="cs-CZ" dirty="0"/>
              <a:t>, aby bylo dodrženo stejné pořadí analytů na stupnici a na proužku!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Proužky je nutné </a:t>
            </a:r>
            <a:r>
              <a:rPr lang="cs-CZ" b="1" dirty="0"/>
              <a:t>chránit před účinkem vzdušné vlhkosti, přímého slunečního světla a zvýšené teploty</a:t>
            </a:r>
            <a:r>
              <a:rPr lang="cs-CZ" dirty="0"/>
              <a:t>, proto se musí skladovat pouze v </a:t>
            </a:r>
            <a:r>
              <a:rPr lang="cs-CZ" b="1" dirty="0"/>
              <a:t>dobře uzavřených</a:t>
            </a:r>
            <a:r>
              <a:rPr lang="cs-CZ" dirty="0"/>
              <a:t> původních obalech na suchém a temném místě.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Dalším analytem</a:t>
            </a:r>
            <a:r>
              <a:rPr lang="cs-CZ" dirty="0"/>
              <a:t>, jehož koncentrace v moči může být stanovena pomocí rychlého testu, je </a:t>
            </a:r>
            <a:r>
              <a:rPr lang="cs-CZ" b="1" dirty="0"/>
              <a:t>albumin</a:t>
            </a:r>
            <a:r>
              <a:rPr lang="cs-CZ" dirty="0"/>
              <a:t>. </a:t>
            </a:r>
          </a:p>
          <a:p>
            <a:r>
              <a:rPr lang="cs-CZ" dirty="0"/>
              <a:t>Jedná se o imunochemický test založený na principu </a:t>
            </a:r>
            <a:r>
              <a:rPr lang="cs-CZ" dirty="0" err="1"/>
              <a:t>imunofiltrace</a:t>
            </a:r>
            <a:r>
              <a:rPr lang="cs-CZ" dirty="0"/>
              <a:t> přes membránu napuštěnou monoklonální protilátkou proti albuminu. </a:t>
            </a:r>
          </a:p>
          <a:p>
            <a:pPr lvl="0"/>
            <a:r>
              <a:rPr lang="cs-CZ" dirty="0"/>
              <a:t>Vzorek moči se aplikuje na políčko s membránou v testovací kazetě a </a:t>
            </a:r>
          </a:p>
          <a:p>
            <a:pPr lvl="0"/>
            <a:r>
              <a:rPr lang="cs-CZ" dirty="0"/>
              <a:t>při průchodu membránou dojde k navázání albuminu na protilátku. </a:t>
            </a:r>
          </a:p>
          <a:p>
            <a:pPr lvl="0"/>
            <a:r>
              <a:rPr lang="cs-CZ" dirty="0"/>
              <a:t>Poté se na políčko aplikuje konjugační roztok s částečkami zlata navázanými na další monoklonální protilátku a</a:t>
            </a:r>
          </a:p>
          <a:p>
            <a:pPr lvl="0"/>
            <a:r>
              <a:rPr lang="cs-CZ" dirty="0"/>
              <a:t>v případě přítomnosti albuminu v moči dojde k červenému zabarvení membrány. Intenzita zbarvení odpovídá koncentraci albuminu a je změřena fotometricky.</a:t>
            </a:r>
          </a:p>
        </p:txBody>
      </p:sp>
      <p:pic>
        <p:nvPicPr>
          <p:cNvPr id="13320" name="Picture 8" descr="NycoCard™ U-Albu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10" y="4503654"/>
            <a:ext cx="2362739" cy="21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025" y="247132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4496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969" y="0"/>
            <a:ext cx="372598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6" y="1469292"/>
            <a:ext cx="9435638" cy="538870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 plné kapilární krvi se rychlými testy nejčastěji stanovuje </a:t>
            </a:r>
          </a:p>
          <a:p>
            <a:pPr lvl="1"/>
            <a:r>
              <a:rPr lang="cs-CZ" b="1" dirty="0"/>
              <a:t>Glykémie </a:t>
            </a:r>
            <a:r>
              <a:rPr lang="cs-CZ" dirty="0"/>
              <a:t>a to jak na lůžkových odděleních, tak v domácí péči. </a:t>
            </a:r>
          </a:p>
          <a:p>
            <a:pPr lvl="0"/>
            <a:r>
              <a:rPr lang="cs-CZ" dirty="0"/>
              <a:t>Ve specializovaných ambulancích se pomocí rychlých testů stanovuje např.</a:t>
            </a:r>
          </a:p>
          <a:p>
            <a:pPr lvl="1"/>
            <a:r>
              <a:rPr lang="cs-CZ" b="1" dirty="0"/>
              <a:t>protrombinový čas </a:t>
            </a:r>
            <a:r>
              <a:rPr lang="cs-CZ" dirty="0"/>
              <a:t>(PT), C – reaktivní protein (CRP) nebo </a:t>
            </a:r>
          </a:p>
          <a:p>
            <a:pPr lvl="1"/>
            <a:r>
              <a:rPr lang="cs-CZ" b="1" dirty="0"/>
              <a:t>lipidové parametry </a:t>
            </a:r>
            <a:r>
              <a:rPr lang="cs-CZ" dirty="0"/>
              <a:t>(celkový cholesterol, HDL cholesterol).</a:t>
            </a:r>
          </a:p>
          <a:p>
            <a:r>
              <a:rPr lang="cs-CZ" dirty="0"/>
              <a:t>Na </a:t>
            </a:r>
            <a:r>
              <a:rPr lang="cs-CZ" dirty="0" err="1"/>
              <a:t>testační</a:t>
            </a:r>
            <a:r>
              <a:rPr lang="cs-CZ" dirty="0"/>
              <a:t> proužky se do vyznačeného políčka nanáší </a:t>
            </a:r>
          </a:p>
          <a:p>
            <a:pPr lvl="1"/>
            <a:r>
              <a:rPr lang="cs-CZ" dirty="0"/>
              <a:t>kapka kapilární krve odebrané z konečků prstu </a:t>
            </a:r>
          </a:p>
          <a:p>
            <a:pPr lvl="1"/>
            <a:r>
              <a:rPr lang="cs-CZ" dirty="0"/>
              <a:t>někdy lze použít i krev venózní nebo sérum či plazmu</a:t>
            </a:r>
          </a:p>
          <a:p>
            <a:pPr lvl="1"/>
            <a:r>
              <a:rPr lang="cs-CZ" dirty="0"/>
              <a:t>a vyhodnocení testů (stanovení koncentrace) se provádí reflexními fotometry nebo </a:t>
            </a:r>
            <a:r>
              <a:rPr lang="cs-CZ" dirty="0" err="1"/>
              <a:t>amperometry</a:t>
            </a:r>
            <a:r>
              <a:rPr lang="cs-CZ" dirty="0"/>
              <a:t> (na rozdíl od vizuálního hodnocení při vyšetření moči). </a:t>
            </a:r>
          </a:p>
          <a:p>
            <a:r>
              <a:rPr lang="cs-CZ" dirty="0" err="1"/>
              <a:t>Testační</a:t>
            </a:r>
            <a:r>
              <a:rPr lang="cs-CZ" dirty="0"/>
              <a:t> proužky se do měřících přístrojů vkládají </a:t>
            </a:r>
          </a:p>
          <a:p>
            <a:pPr lvl="1"/>
            <a:r>
              <a:rPr lang="cs-CZ" dirty="0"/>
              <a:t>ještě </a:t>
            </a:r>
            <a:r>
              <a:rPr lang="cs-CZ" b="1" dirty="0"/>
              <a:t>před</a:t>
            </a:r>
            <a:r>
              <a:rPr lang="cs-CZ" dirty="0"/>
              <a:t> nanesením krve, </a:t>
            </a:r>
          </a:p>
          <a:p>
            <a:pPr lvl="1"/>
            <a:r>
              <a:rPr lang="cs-CZ" dirty="0"/>
              <a:t>důležitá je kontrola čísla </a:t>
            </a:r>
            <a:r>
              <a:rPr lang="cs-CZ" dirty="0" err="1"/>
              <a:t>testačního</a:t>
            </a:r>
            <a:r>
              <a:rPr lang="cs-CZ" dirty="0"/>
              <a:t> proužku s číslem proužku použitého pro kalibraci přístroje.</a:t>
            </a:r>
          </a:p>
        </p:txBody>
      </p:sp>
      <p:pic>
        <p:nvPicPr>
          <p:cNvPr id="2050" name="Picture 2" descr="Testovací proužky Accu Chek Performa 50ks - Příslušenství ke glukometrům -  Diabetici - Zdravotnické potřeby a pomůcky Polámaný mraveneček |  Zdravotnické potřeby a pomůcky Polámaný mravene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00" y="2021305"/>
            <a:ext cx="2839900" cy="36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70677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969" y="0"/>
            <a:ext cx="372598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Vyšetření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6" y="1469292"/>
            <a:ext cx="9435638" cy="538870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 plné kapilární krvi se rychlými testy nejčastěji stanovuje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G……e</a:t>
            </a:r>
            <a:r>
              <a:rPr lang="cs-CZ" b="1" dirty="0"/>
              <a:t> </a:t>
            </a:r>
            <a:r>
              <a:rPr lang="cs-CZ" dirty="0"/>
              <a:t>a to jak na lůžkových odděleních, tak v domácí péči. </a:t>
            </a:r>
          </a:p>
          <a:p>
            <a:pPr lvl="0"/>
            <a:r>
              <a:rPr lang="cs-CZ" dirty="0"/>
              <a:t>Ve specializovaných ambulancích se pomocí rychlých testů stanovuje např.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P………..ý </a:t>
            </a:r>
            <a:r>
              <a:rPr lang="cs-CZ" b="1" dirty="0" err="1">
                <a:solidFill>
                  <a:srgbClr val="0070C0"/>
                </a:solidFill>
              </a:rPr>
              <a:t>č.s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(PT), C – reaktivní protein (CRP) nebo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L……é p…….y </a:t>
            </a:r>
            <a:r>
              <a:rPr lang="cs-CZ" dirty="0"/>
              <a:t>(celkový cholesterol, HDL cholesterol).</a:t>
            </a:r>
          </a:p>
          <a:p>
            <a:r>
              <a:rPr lang="cs-CZ" dirty="0"/>
              <a:t>Na </a:t>
            </a:r>
            <a:r>
              <a:rPr lang="cs-CZ" dirty="0" err="1"/>
              <a:t>testační</a:t>
            </a:r>
            <a:r>
              <a:rPr lang="cs-CZ" dirty="0"/>
              <a:t> proužky se do vyznačeného políčka nanáší </a:t>
            </a:r>
          </a:p>
          <a:p>
            <a:pPr lvl="1"/>
            <a:r>
              <a:rPr lang="cs-CZ" dirty="0"/>
              <a:t>kapka kapilární krve odebrané z konečků prstu </a:t>
            </a:r>
          </a:p>
          <a:p>
            <a:pPr lvl="1"/>
            <a:r>
              <a:rPr lang="cs-CZ" dirty="0"/>
              <a:t>někdy lze použít i krev venózní nebo sérum či plazmu</a:t>
            </a:r>
          </a:p>
          <a:p>
            <a:pPr lvl="1"/>
            <a:r>
              <a:rPr lang="cs-CZ" dirty="0"/>
              <a:t>a vyhodnocení testů (stanovení koncentrace) se provádí reflexními fotometry nebo </a:t>
            </a:r>
            <a:r>
              <a:rPr lang="cs-CZ" dirty="0" err="1"/>
              <a:t>amperometry</a:t>
            </a:r>
            <a:r>
              <a:rPr lang="cs-CZ" dirty="0"/>
              <a:t> (na rozdíl od vizuálního hodnocení při vyšetření moči). </a:t>
            </a:r>
          </a:p>
          <a:p>
            <a:r>
              <a:rPr lang="cs-CZ" dirty="0" err="1"/>
              <a:t>Testační</a:t>
            </a:r>
            <a:r>
              <a:rPr lang="cs-CZ" dirty="0"/>
              <a:t> proužky se do měřících přístrojů vkládají </a:t>
            </a:r>
          </a:p>
          <a:p>
            <a:pPr lvl="1"/>
            <a:r>
              <a:rPr lang="cs-CZ" dirty="0"/>
              <a:t>ještě </a:t>
            </a:r>
            <a:r>
              <a:rPr lang="cs-CZ" b="1" dirty="0" err="1">
                <a:solidFill>
                  <a:srgbClr val="0070C0"/>
                </a:solidFill>
              </a:rPr>
              <a:t>p..d</a:t>
            </a:r>
            <a:r>
              <a:rPr lang="cs-CZ" dirty="0"/>
              <a:t> nanesením krve, </a:t>
            </a:r>
          </a:p>
          <a:p>
            <a:pPr lvl="1"/>
            <a:r>
              <a:rPr lang="cs-CZ" dirty="0"/>
              <a:t>důležitá je kontrola čísla </a:t>
            </a:r>
            <a:r>
              <a:rPr lang="cs-CZ" dirty="0" err="1"/>
              <a:t>testačního</a:t>
            </a:r>
            <a:r>
              <a:rPr lang="cs-CZ" dirty="0"/>
              <a:t> proužku s číslem proužku použitého pro kalibraci přístroje.</a:t>
            </a:r>
          </a:p>
        </p:txBody>
      </p:sp>
      <p:pic>
        <p:nvPicPr>
          <p:cNvPr id="2050" name="Picture 2" descr="Testovací proužky Accu Chek Performa 50ks - Příslušenství ke glukometrům -  Diabetici - Zdravotnické potřeby a pomůcky Polámaný mraveneček |  Zdravotnické potřeby a pomůcky Polámaný mravene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00" y="2021305"/>
            <a:ext cx="2839900" cy="36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880649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937" y="179220"/>
            <a:ext cx="5273842" cy="1325563"/>
          </a:xfrm>
        </p:spPr>
        <p:txBody>
          <a:bodyPr/>
          <a:lstStyle/>
          <a:p>
            <a:r>
              <a:rPr lang="cs-CZ" dirty="0"/>
              <a:t>Stanovení glykémie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203158"/>
            <a:ext cx="7716252" cy="56548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Na principu reflexní fotometrie pracují starší typy glukometrů, do kterých se vkládá proužek, jehož </a:t>
            </a:r>
          </a:p>
          <a:p>
            <a:r>
              <a:rPr lang="cs-CZ" dirty="0"/>
              <a:t>reakční zóna obsahuje enzym </a:t>
            </a:r>
            <a:r>
              <a:rPr lang="cs-CZ" dirty="0" err="1"/>
              <a:t>glukózaoxidasu</a:t>
            </a:r>
            <a:r>
              <a:rPr lang="cs-CZ" dirty="0"/>
              <a:t>, která katalyzuje oxidaci glukózy na </a:t>
            </a:r>
            <a:r>
              <a:rPr lang="cs-CZ" dirty="0" err="1"/>
              <a:t>glukonát</a:t>
            </a:r>
            <a:r>
              <a:rPr lang="cs-CZ" dirty="0"/>
              <a:t> a peroxid vodíku. </a:t>
            </a:r>
          </a:p>
          <a:p>
            <a:r>
              <a:rPr lang="cs-CZ" dirty="0"/>
              <a:t>Ten redukuje chromogen za vzniku barevného produktu, který se detekuje reflexní fotometrií. </a:t>
            </a:r>
          </a:p>
          <a:p>
            <a:r>
              <a:rPr lang="cs-CZ" dirty="0"/>
              <a:t>Nevýhodou této metody je možnost ovlivnění výsledku vnějším světelným zdrojem, dlouhá doba měření a potřeba časté kalibrace glukometru.</a:t>
            </a:r>
          </a:p>
          <a:p>
            <a:pPr marL="0" indent="0">
              <a:buNone/>
            </a:pPr>
            <a:r>
              <a:rPr lang="cs-CZ" dirty="0"/>
              <a:t>Novější typy glukometrů pracují na principu měření elektrického proudu, jehož velikost odpovídá výsledné glykémii. </a:t>
            </a:r>
          </a:p>
          <a:p>
            <a:pPr marL="0" indent="0">
              <a:buNone/>
            </a:pPr>
            <a:r>
              <a:rPr lang="cs-CZ" dirty="0"/>
              <a:t>Vyšetřovaná krev se na proužek nenanáší, ale je do něj nasávána úzkou kapilárou. </a:t>
            </a:r>
          </a:p>
          <a:p>
            <a:pPr marL="0" indent="0">
              <a:buNone/>
            </a:pPr>
            <a:r>
              <a:rPr lang="cs-CZ" dirty="0"/>
              <a:t>chemickou reakcí opět vzniká z glukózy peroxid vodíku, který je tentokrát rozkládán na ionty, které vedou elektrický proud, a ten je glukometrem změřen.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899" y="1860884"/>
            <a:ext cx="4041059" cy="26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92906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Koagulační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1" y="1825624"/>
            <a:ext cx="11726778" cy="4879975"/>
          </a:xfrm>
        </p:spPr>
        <p:txBody>
          <a:bodyPr/>
          <a:lstStyle/>
          <a:p>
            <a:r>
              <a:rPr lang="cs-CZ" dirty="0"/>
              <a:t>stanovení PT (</a:t>
            </a:r>
            <a:r>
              <a:rPr lang="cs-CZ" dirty="0" err="1"/>
              <a:t>Quick</a:t>
            </a:r>
            <a:r>
              <a:rPr lang="cs-CZ" dirty="0"/>
              <a:t>, INR - mezinárodní normalizovaný poměr) </a:t>
            </a:r>
          </a:p>
          <a:p>
            <a:r>
              <a:rPr lang="cs-CZ" dirty="0"/>
              <a:t>Podobně jako stanovení glykémie lze koagulační test provádět pomocí přenosných fotometrů nebo na </a:t>
            </a:r>
            <a:r>
              <a:rPr lang="cs-CZ" dirty="0" err="1"/>
              <a:t>amperometrických</a:t>
            </a:r>
            <a:r>
              <a:rPr lang="cs-CZ" dirty="0"/>
              <a:t> měřících přístrojích. </a:t>
            </a:r>
          </a:p>
          <a:p>
            <a:r>
              <a:rPr lang="cs-CZ" dirty="0"/>
              <a:t>Testovací proužek obsahuje tromboplastin, který po nanesení vzorku aktivuje koagulaci, což vede k tvorbě trombinu a v případě </a:t>
            </a:r>
            <a:r>
              <a:rPr lang="cs-CZ" dirty="0" err="1"/>
              <a:t>amperometrie</a:t>
            </a:r>
            <a:r>
              <a:rPr lang="cs-CZ" dirty="0"/>
              <a:t> k zastavení času (při vytvoření fibrinového vlákna proběhne elektrický impuls mezi elektrodami a zastaví se čas).</a:t>
            </a:r>
          </a:p>
          <a:p>
            <a:r>
              <a:rPr lang="cs-CZ" dirty="0"/>
              <a:t>Fotometrické </a:t>
            </a:r>
            <a:r>
              <a:rPr lang="cs-CZ" dirty="0" err="1"/>
              <a:t>koagulometry</a:t>
            </a:r>
            <a:r>
              <a:rPr lang="cs-CZ" dirty="0"/>
              <a:t> měří absorbanci (zákal) způsobený přítomností fibrinových vláken. Fotometrické stanovení je nevhodné u hemolytických, </a:t>
            </a:r>
            <a:r>
              <a:rPr lang="cs-CZ" dirty="0" err="1"/>
              <a:t>lipemických</a:t>
            </a:r>
            <a:r>
              <a:rPr lang="cs-CZ" dirty="0"/>
              <a:t> nebo ikterických vzorků</a:t>
            </a:r>
          </a:p>
        </p:txBody>
      </p:sp>
    </p:spTree>
    <p:extLst>
      <p:ext uri="{BB962C8B-B14F-4D97-AF65-F5344CB8AC3E}">
        <p14:creationId xmlns:p14="http://schemas.microsoft.com/office/powerpoint/2010/main" val="3637884077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CRP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799" y="1825625"/>
            <a:ext cx="11742821" cy="473559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Koncentrace CRP se stanovuje </a:t>
            </a:r>
            <a:r>
              <a:rPr lang="cs-CZ" dirty="0" err="1"/>
              <a:t>imunofiltrační</a:t>
            </a:r>
            <a:r>
              <a:rPr lang="cs-CZ" dirty="0"/>
              <a:t> metodou s fotometrickou detekcí. </a:t>
            </a:r>
          </a:p>
          <a:p>
            <a:r>
              <a:rPr lang="cs-CZ" dirty="0"/>
              <a:t>Princip metody je popsán výše u stanovení albuminu, rozdíl je pouze v navázané protilátce – zde se jedná o protilátku proti CRP.</a:t>
            </a:r>
          </a:p>
          <a:p>
            <a:endParaRPr lang="cs-CZ" dirty="0"/>
          </a:p>
          <a:p>
            <a:r>
              <a:rPr lang="cs-CZ" dirty="0"/>
              <a:t>CRP hodnoty </a:t>
            </a:r>
          </a:p>
          <a:p>
            <a:r>
              <a:rPr lang="cs-CZ" dirty="0"/>
              <a:t>do </a:t>
            </a:r>
            <a:r>
              <a:rPr lang="cs-CZ" b="1" dirty="0"/>
              <a:t>5</a:t>
            </a:r>
            <a:r>
              <a:rPr lang="cs-CZ" dirty="0"/>
              <a:t> mg/l - normální hodnota CRP u zdravého člověka. </a:t>
            </a:r>
          </a:p>
          <a:p>
            <a:r>
              <a:rPr lang="cs-CZ" b="1" dirty="0"/>
              <a:t>6 - 30 </a:t>
            </a:r>
            <a:r>
              <a:rPr lang="cs-CZ" dirty="0"/>
              <a:t>mg/l - mírná infekce, obvykle virového původu. Pokud příznaky infekce do 2 - 3 dnů neodezní, je vhodné test opakovat. </a:t>
            </a:r>
          </a:p>
          <a:p>
            <a:r>
              <a:rPr lang="cs-CZ" b="1" dirty="0"/>
              <a:t>31 - 200 </a:t>
            </a:r>
            <a:r>
              <a:rPr lang="cs-CZ" dirty="0"/>
              <a:t>mg/l - bakteriální infekce, zpravidla streptokoky nebo stafylokoky, vyžadující adekvátní léčbu.</a:t>
            </a:r>
          </a:p>
          <a:p>
            <a:r>
              <a:rPr lang="cs-CZ" dirty="0"/>
              <a:t>Nad </a:t>
            </a:r>
            <a:r>
              <a:rPr lang="cs-CZ" b="1" dirty="0"/>
              <a:t>200</a:t>
            </a:r>
            <a:r>
              <a:rPr lang="cs-CZ" dirty="0"/>
              <a:t> mg/l – vážná infekce</a:t>
            </a:r>
          </a:p>
        </p:txBody>
      </p:sp>
    </p:spTree>
    <p:extLst>
      <p:ext uri="{BB962C8B-B14F-4D97-AF65-F5344CB8AC3E}">
        <p14:creationId xmlns:p14="http://schemas.microsoft.com/office/powerpoint/2010/main" val="3576355043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CRP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799" y="1825625"/>
            <a:ext cx="11742821" cy="473559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Koncentrace CRP se stanovuje </a:t>
            </a:r>
            <a:r>
              <a:rPr lang="cs-CZ" dirty="0" err="1"/>
              <a:t>imunofiltrační</a:t>
            </a:r>
            <a:r>
              <a:rPr lang="cs-CZ" dirty="0"/>
              <a:t> metodou s fotometrickou detekcí. </a:t>
            </a:r>
          </a:p>
          <a:p>
            <a:r>
              <a:rPr lang="cs-CZ" dirty="0"/>
              <a:t>Princip metody je popsán výše u stanovení albuminu, rozdíl je pouze v navázané protilátce – zde se jedná o protilátku proti CRP.</a:t>
            </a:r>
          </a:p>
          <a:p>
            <a:endParaRPr lang="cs-CZ" dirty="0"/>
          </a:p>
          <a:p>
            <a:r>
              <a:rPr lang="cs-CZ" dirty="0"/>
              <a:t>CRP hodnoty </a:t>
            </a:r>
          </a:p>
          <a:p>
            <a:r>
              <a:rPr lang="cs-CZ" dirty="0"/>
              <a:t>do </a:t>
            </a:r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dirty="0"/>
              <a:t> mg/l - normální hodnota CRP u zdravého člověka. </a:t>
            </a:r>
          </a:p>
          <a:p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/>
              <a:t>-</a:t>
            </a:r>
            <a:r>
              <a:rPr lang="cs-CZ" b="1" dirty="0">
                <a:solidFill>
                  <a:srgbClr val="0070C0"/>
                </a:solidFill>
              </a:rPr>
              <a:t> .. </a:t>
            </a:r>
            <a:r>
              <a:rPr lang="cs-CZ" dirty="0"/>
              <a:t>mg/l - mírná infekce, obvykle virového původu. Pokud příznaky infekce do 2 - 3 dnů neodezní, je vhodné test opakovat. </a:t>
            </a:r>
          </a:p>
          <a:p>
            <a:r>
              <a:rPr lang="cs-CZ" b="1" dirty="0">
                <a:solidFill>
                  <a:srgbClr val="0070C0"/>
                </a:solidFill>
              </a:rPr>
              <a:t>.. </a:t>
            </a:r>
            <a:r>
              <a:rPr lang="cs-CZ" b="1" dirty="0"/>
              <a:t>-</a:t>
            </a:r>
            <a:r>
              <a:rPr lang="cs-CZ" b="1" dirty="0">
                <a:solidFill>
                  <a:srgbClr val="0070C0"/>
                </a:solidFill>
              </a:rPr>
              <a:t> … </a:t>
            </a:r>
            <a:r>
              <a:rPr lang="cs-CZ" dirty="0"/>
              <a:t>mg/l - bakteriální infekce, zpravidla streptokoky nebo stafylokoky, vyžadující adekvátní léčbu.</a:t>
            </a:r>
          </a:p>
          <a:p>
            <a:r>
              <a:rPr lang="cs-CZ" dirty="0"/>
              <a:t>Nad </a:t>
            </a:r>
            <a:r>
              <a:rPr lang="cs-CZ" b="1" dirty="0">
                <a:solidFill>
                  <a:srgbClr val="0070C0"/>
                </a:solidFill>
              </a:rPr>
              <a:t>… </a:t>
            </a:r>
            <a:r>
              <a:rPr lang="cs-CZ" dirty="0"/>
              <a:t>mg/l – vážná infekce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1123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stanoví hladiny minerálů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ODBĚR:</a:t>
            </a:r>
            <a:endParaRPr lang="cs-CZ" dirty="0"/>
          </a:p>
          <a:p>
            <a:r>
              <a:rPr lang="cs-CZ" dirty="0"/>
              <a:t>srážlivá venózní krev</a:t>
            </a:r>
          </a:p>
          <a:p>
            <a:r>
              <a:rPr lang="cs-CZ" dirty="0"/>
              <a:t>zabránit hemolýze</a:t>
            </a:r>
          </a:p>
          <a:p>
            <a:r>
              <a:rPr lang="cs-CZ" dirty="0"/>
              <a:t>je nutné do 30 minut oddělit sérum od krevního koláče – rychlý transport do laboratoře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573689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FF0000"/>
                </a:solidFill>
              </a:rPr>
              <a:t>Jaká vyšetření se provádějí v </a:t>
            </a:r>
            <a:r>
              <a:rPr lang="cs-CZ" dirty="0"/>
              <a:t>               </a:t>
            </a:r>
            <a:r>
              <a:rPr lang="cs-CZ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5" y="1825624"/>
            <a:ext cx="11824677" cy="495812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prenatální diagnostika a </a:t>
            </a:r>
            <a:r>
              <a:rPr lang="cs-CZ" dirty="0" err="1"/>
              <a:t>screening</a:t>
            </a:r>
            <a:endParaRPr lang="cs-CZ" dirty="0"/>
          </a:p>
          <a:p>
            <a:pPr lvl="1"/>
            <a:r>
              <a:rPr lang="cs-CZ" dirty="0"/>
              <a:t>soubor vyšetření a testů prováděných za účelem odhalení patologických stavů u dosud nenarozeného jedince, především stanovení míry rizika pro přítomnost </a:t>
            </a:r>
            <a:r>
              <a:rPr lang="cs-CZ" b="1" dirty="0"/>
              <a:t>vrozených vývojových vad </a:t>
            </a:r>
            <a:r>
              <a:rPr lang="cs-CZ" dirty="0"/>
              <a:t>(VVV) plodu (např. Downova syndromu - </a:t>
            </a:r>
            <a:r>
              <a:rPr lang="cs-CZ" dirty="0" err="1"/>
              <a:t>trisomie</a:t>
            </a:r>
            <a:r>
              <a:rPr lang="cs-CZ" dirty="0"/>
              <a:t> 21. chromosomu, </a:t>
            </a:r>
            <a:r>
              <a:rPr lang="cs-CZ" dirty="0" err="1"/>
              <a:t>Edwardsova</a:t>
            </a:r>
            <a:r>
              <a:rPr lang="cs-CZ" dirty="0"/>
              <a:t> syndromu - </a:t>
            </a:r>
            <a:r>
              <a:rPr lang="cs-CZ" dirty="0" err="1"/>
              <a:t>trisomie</a:t>
            </a:r>
            <a:r>
              <a:rPr lang="cs-CZ" dirty="0"/>
              <a:t> 18. chromosomu). </a:t>
            </a:r>
          </a:p>
          <a:p>
            <a:pPr lvl="1"/>
            <a:r>
              <a:rPr lang="cs-CZ" dirty="0"/>
              <a:t>řada těchto vyšetření je prováděna rutinně a během těhotenství mohou být doporučena a doplněna i další. </a:t>
            </a:r>
          </a:p>
          <a:p>
            <a:pPr lvl="1"/>
            <a:r>
              <a:rPr lang="cs-CZ" dirty="0"/>
              <a:t>mimo analytů vyšetřovaných v laboratořích klinické biochemie se v prenatální diagnostice významně uplatňují také zobrazovací metody a klinická genetika. </a:t>
            </a:r>
          </a:p>
          <a:p>
            <a:r>
              <a:rPr lang="cs-CZ" dirty="0"/>
              <a:t>Metodické přístupy jsou</a:t>
            </a:r>
          </a:p>
          <a:p>
            <a:r>
              <a:rPr lang="cs-CZ" b="1" dirty="0"/>
              <a:t>invazivní </a:t>
            </a:r>
            <a:r>
              <a:rPr lang="cs-CZ" dirty="0"/>
              <a:t>(např. odběr plodové vody </a:t>
            </a:r>
          </a:p>
          <a:p>
            <a:pPr lvl="1"/>
            <a:r>
              <a:rPr lang="cs-CZ" b="1" dirty="0" err="1"/>
              <a:t>amniocentéza</a:t>
            </a:r>
            <a:r>
              <a:rPr lang="cs-CZ" dirty="0"/>
              <a:t>, odběr pupečníkové krve plodu v děloze </a:t>
            </a:r>
          </a:p>
          <a:p>
            <a:pPr lvl="1"/>
            <a:r>
              <a:rPr lang="cs-CZ" b="1" dirty="0" err="1"/>
              <a:t>kordocentéza</a:t>
            </a:r>
            <a:r>
              <a:rPr lang="cs-CZ" dirty="0"/>
              <a:t>, odběr fetálních buněk - </a:t>
            </a:r>
            <a:r>
              <a:rPr lang="cs-CZ" b="1" dirty="0"/>
              <a:t>biopsie </a:t>
            </a:r>
            <a:r>
              <a:rPr lang="cs-CZ" b="1" dirty="0" err="1"/>
              <a:t>choria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i </a:t>
            </a:r>
            <a:r>
              <a:rPr lang="cs-CZ" b="1" dirty="0"/>
              <a:t>neinvazivní</a:t>
            </a:r>
            <a:r>
              <a:rPr lang="cs-CZ" dirty="0"/>
              <a:t> (např. ultrazvuk, biochemické vyšetření krve).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94" y="365125"/>
            <a:ext cx="1951599" cy="1707649"/>
          </a:xfrm>
          <a:prstGeom prst="rect">
            <a:avLst/>
          </a:prstGeom>
        </p:spPr>
      </p:pic>
      <p:pic>
        <p:nvPicPr>
          <p:cNvPr id="14342" name="Picture 6" descr="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76" y="4748463"/>
            <a:ext cx="3795949" cy="182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84947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0070C0"/>
                </a:solidFill>
              </a:rPr>
              <a:t>Jaká vyšetření se provádějí v</a:t>
            </a:r>
            <a:r>
              <a:rPr lang="cs-CZ" sz="4000" b="1" dirty="0">
                <a:solidFill>
                  <a:srgbClr val="FF0000"/>
                </a:solidFill>
              </a:rPr>
              <a:t> </a:t>
            </a:r>
            <a:r>
              <a:rPr lang="cs-CZ" dirty="0"/>
              <a:t>               </a:t>
            </a:r>
            <a:r>
              <a:rPr lang="cs-CZ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15" y="1825624"/>
            <a:ext cx="11824677" cy="495812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prenatální diagnostika a </a:t>
            </a:r>
            <a:r>
              <a:rPr lang="cs-CZ" dirty="0" err="1"/>
              <a:t>screening</a:t>
            </a:r>
            <a:endParaRPr lang="cs-CZ" dirty="0"/>
          </a:p>
          <a:p>
            <a:pPr lvl="1"/>
            <a:r>
              <a:rPr lang="cs-CZ" dirty="0"/>
              <a:t>soubor vyšetření a testů prováděných za účelem odhalení patologických stavů u dosud nenarozeného jedince, především stanovení míry rizika pro přítomnost </a:t>
            </a:r>
            <a:r>
              <a:rPr lang="cs-CZ" b="1" dirty="0">
                <a:solidFill>
                  <a:srgbClr val="0070C0"/>
                </a:solidFill>
              </a:rPr>
              <a:t>v……ch v…….ch </a:t>
            </a:r>
            <a:r>
              <a:rPr lang="cs-CZ" b="1" dirty="0" err="1">
                <a:solidFill>
                  <a:srgbClr val="0070C0"/>
                </a:solidFill>
              </a:rPr>
              <a:t>v.d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(VVV) plodu (např. Downova syndromu - </a:t>
            </a:r>
            <a:r>
              <a:rPr lang="cs-CZ" dirty="0" err="1"/>
              <a:t>trisomie</a:t>
            </a:r>
            <a:r>
              <a:rPr lang="cs-CZ" dirty="0"/>
              <a:t> 21. chromosomu, </a:t>
            </a:r>
            <a:r>
              <a:rPr lang="cs-CZ" dirty="0" err="1"/>
              <a:t>Edwardsova</a:t>
            </a:r>
            <a:r>
              <a:rPr lang="cs-CZ" dirty="0"/>
              <a:t> syndromu - </a:t>
            </a:r>
            <a:r>
              <a:rPr lang="cs-CZ" dirty="0" err="1"/>
              <a:t>trisomie</a:t>
            </a:r>
            <a:r>
              <a:rPr lang="cs-CZ" dirty="0"/>
              <a:t> 18. chromosomu). </a:t>
            </a:r>
          </a:p>
          <a:p>
            <a:pPr lvl="1"/>
            <a:r>
              <a:rPr lang="cs-CZ" dirty="0"/>
              <a:t>řada těchto vyšetření je prováděna rutinně a během těhotenství mohou být doporučena a doplněna i další. </a:t>
            </a:r>
          </a:p>
          <a:p>
            <a:pPr lvl="1"/>
            <a:r>
              <a:rPr lang="cs-CZ" dirty="0"/>
              <a:t>mimo analytů vyšetřovaných v laboratořích klinické biochemie se v prenatální diagnostice významně uplatňují také zobrazovací metody a klinická genetika. </a:t>
            </a:r>
          </a:p>
          <a:p>
            <a:r>
              <a:rPr lang="cs-CZ" dirty="0"/>
              <a:t>Metodické přístupy jsou</a:t>
            </a:r>
          </a:p>
          <a:p>
            <a:r>
              <a:rPr lang="cs-CZ" b="1" dirty="0">
                <a:solidFill>
                  <a:srgbClr val="0070C0"/>
                </a:solidFill>
              </a:rPr>
              <a:t>i……..</a:t>
            </a:r>
            <a:r>
              <a:rPr lang="cs-CZ" b="1" dirty="0"/>
              <a:t> </a:t>
            </a:r>
            <a:r>
              <a:rPr lang="cs-CZ" dirty="0"/>
              <a:t>(např. odběr plodové vody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a……….a</a:t>
            </a:r>
            <a:r>
              <a:rPr lang="cs-CZ" dirty="0"/>
              <a:t>, odběr pupečníkové krve plodu v děloze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k……….a</a:t>
            </a:r>
            <a:r>
              <a:rPr lang="cs-CZ" dirty="0"/>
              <a:t>, odběr fetálních buněk - </a:t>
            </a:r>
            <a:r>
              <a:rPr lang="cs-CZ" b="1" dirty="0"/>
              <a:t>biopsie </a:t>
            </a:r>
            <a:r>
              <a:rPr lang="cs-CZ" b="1" dirty="0" err="1"/>
              <a:t>choria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i </a:t>
            </a:r>
            <a:r>
              <a:rPr lang="cs-CZ" b="1" dirty="0">
                <a:solidFill>
                  <a:srgbClr val="0070C0"/>
                </a:solidFill>
              </a:rPr>
              <a:t>n……….</a:t>
            </a:r>
            <a:r>
              <a:rPr lang="cs-CZ" dirty="0"/>
              <a:t> (např. ultrazvuk, biochemické vyšetření krve).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94" y="365125"/>
            <a:ext cx="1951599" cy="1707649"/>
          </a:xfrm>
          <a:prstGeom prst="rect">
            <a:avLst/>
          </a:prstGeom>
        </p:spPr>
      </p:pic>
      <p:pic>
        <p:nvPicPr>
          <p:cNvPr id="14342" name="Picture 6" descr="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76" y="4748463"/>
            <a:ext cx="3795949" cy="182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43122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422173"/>
              </p:ext>
            </p:extLst>
          </p:nvPr>
        </p:nvGraphicFramePr>
        <p:xfrm>
          <a:off x="1363578" y="365126"/>
          <a:ext cx="9176085" cy="6492875"/>
        </p:xfrm>
        <a:graphic>
          <a:graphicData uri="http://schemas.openxmlformats.org/drawingml/2006/table">
            <a:tbl>
              <a:tblPr/>
              <a:tblGrid>
                <a:gridCol w="3058695">
                  <a:extLst>
                    <a:ext uri="{9D8B030D-6E8A-4147-A177-3AD203B41FA5}">
                      <a16:colId xmlns:a16="http://schemas.microsoft.com/office/drawing/2014/main" val="4123537152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3788715046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3137986418"/>
                    </a:ext>
                  </a:extLst>
                </a:gridCol>
              </a:tblGrid>
              <a:tr h="550565">
                <a:tc>
                  <a:txBody>
                    <a:bodyPr/>
                    <a:lstStyle/>
                    <a:p>
                      <a:pPr algn="l" fontAlgn="t"/>
                      <a:r>
                        <a:rPr lang="cs-CZ" b="1">
                          <a:solidFill>
                            <a:srgbClr val="000000"/>
                          </a:solidFill>
                          <a:effectLst/>
                        </a:rPr>
                        <a:t>Rozdíly</a:t>
                      </a:r>
                      <a:endParaRPr lang="cs-CZ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>
                          <a:solidFill>
                            <a:srgbClr val="000000"/>
                          </a:solidFill>
                          <a:effectLst/>
                        </a:rPr>
                        <a:t>Biopsie choria</a:t>
                      </a:r>
                      <a:endParaRPr lang="cs-CZ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 dirty="0" err="1">
                          <a:solidFill>
                            <a:srgbClr val="000000"/>
                          </a:solidFill>
                          <a:effectLst/>
                        </a:rPr>
                        <a:t>Amniocentéza</a:t>
                      </a:r>
                      <a:endParaRPr lang="cs-CZ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911975"/>
                  </a:ext>
                </a:extLst>
              </a:tr>
              <a:tr h="1006206"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Doba odběru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10. -14. týden těhotenství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od 16. týdne těhotenství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43561"/>
                  </a:ext>
                </a:extLst>
              </a:tr>
              <a:tr h="550565"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Riziko výkonu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0,22%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0,11%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174643"/>
                  </a:ext>
                </a:extLst>
              </a:tr>
              <a:tr h="1006206"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Výsledek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Rychlé stanovení do 48 hodin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Rychlé stanovení do 48 hodin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54999"/>
                  </a:ext>
                </a:extLst>
              </a:tr>
              <a:tr h="1006206">
                <a:tc>
                  <a:txBody>
                    <a:bodyPr/>
                    <a:lstStyle/>
                    <a:p>
                      <a:pPr algn="l" fontAlgn="t"/>
                      <a:endParaRPr lang="cs-CZ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Kultivace klků 2-3 týdny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kultivace amniocytů 2-3 týdny po odběru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041375"/>
                  </a:ext>
                </a:extLst>
              </a:tr>
              <a:tr h="2373127">
                <a:tc>
                  <a:txBody>
                    <a:bodyPr/>
                    <a:lstStyle/>
                    <a:p>
                      <a:pPr algn="l" fontAlgn="t"/>
                      <a:r>
                        <a:rPr lang="cs-CZ" b="0" dirty="0">
                          <a:solidFill>
                            <a:srgbClr val="000000"/>
                          </a:solidFill>
                          <a:effectLst/>
                        </a:rPr>
                        <a:t>Optimální pro stanovení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>
                          <a:solidFill>
                            <a:srgbClr val="000000"/>
                          </a:solidFill>
                          <a:effectLst/>
                        </a:rPr>
                        <a:t>Početní odchylky chromozomů (např. syndromy Downův, Patauův, Edwardsův)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0" dirty="0">
                          <a:solidFill>
                            <a:srgbClr val="000000"/>
                          </a:solidFill>
                          <a:effectLst/>
                        </a:rPr>
                        <a:t>Změny struktury a početní odchylky chromozomů (Delece, translokace, Downův syndrom aj.)</a:t>
                      </a:r>
                    </a:p>
                  </a:txBody>
                  <a:tcPr marL="95250" marR="95250" marT="28575" marB="28575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239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023899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UZG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266" y="2855495"/>
            <a:ext cx="11969467" cy="40025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Ultrazvukové vyšetření</a:t>
            </a:r>
            <a:r>
              <a:rPr lang="cs-CZ" b="1" dirty="0"/>
              <a:t> </a:t>
            </a:r>
            <a:r>
              <a:rPr lang="cs-CZ" dirty="0"/>
              <a:t>(UZG) </a:t>
            </a:r>
          </a:p>
          <a:p>
            <a:r>
              <a:rPr lang="cs-CZ" b="1" dirty="0"/>
              <a:t>zobrazovací</a:t>
            </a:r>
            <a:r>
              <a:rPr lang="cs-CZ" dirty="0"/>
              <a:t> metoda, která umožňuje </a:t>
            </a:r>
          </a:p>
          <a:p>
            <a:pPr lvl="1"/>
            <a:r>
              <a:rPr lang="cs-CZ" dirty="0"/>
              <a:t>Dg. viditelné </a:t>
            </a:r>
            <a:r>
              <a:rPr lang="cs-CZ" b="1" dirty="0"/>
              <a:t>VVV</a:t>
            </a:r>
            <a:r>
              <a:rPr lang="cs-CZ" dirty="0"/>
              <a:t> např. </a:t>
            </a:r>
          </a:p>
          <a:p>
            <a:pPr lvl="2"/>
            <a:r>
              <a:rPr lang="cs-CZ" dirty="0"/>
              <a:t>anencefalii – nedokončený vývoj mozku a lebky, </a:t>
            </a:r>
          </a:p>
          <a:p>
            <a:pPr lvl="2"/>
            <a:r>
              <a:rPr lang="cs-CZ" dirty="0"/>
              <a:t>spinu bifidu - otevřený rozštěp páteře) nebo např. </a:t>
            </a:r>
          </a:p>
          <a:p>
            <a:pPr lvl="1"/>
            <a:r>
              <a:rPr lang="cs-CZ" dirty="0"/>
              <a:t>přesně stanovit velikost, stáří a </a:t>
            </a:r>
            <a:r>
              <a:rPr lang="cs-CZ" b="1" dirty="0"/>
              <a:t>počet</a:t>
            </a:r>
            <a:r>
              <a:rPr lang="cs-CZ" dirty="0"/>
              <a:t> plodů, uložení </a:t>
            </a:r>
            <a:r>
              <a:rPr lang="cs-CZ" b="1" dirty="0"/>
              <a:t>placenty</a:t>
            </a:r>
            <a:r>
              <a:rPr lang="cs-CZ" dirty="0"/>
              <a:t>, množství </a:t>
            </a:r>
            <a:r>
              <a:rPr lang="cs-CZ" b="1" dirty="0"/>
              <a:t>plodové vody</a:t>
            </a:r>
            <a:r>
              <a:rPr lang="cs-CZ" dirty="0"/>
              <a:t>.</a:t>
            </a:r>
          </a:p>
          <a:p>
            <a:r>
              <a:rPr lang="cs-CZ" dirty="0"/>
              <a:t>Pod UZG kontrolou se provádějí také invazivní vyšetření, která jsou doporučována při pozitivním neinvazivním </a:t>
            </a:r>
            <a:r>
              <a:rPr lang="cs-CZ" dirty="0" err="1"/>
              <a:t>screeningu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Invazivní metody slouží k odběru biologického materiálu (vzorku tkáně plodu), který je dále vyšetřován v laboratořích molekulární biologie a genetiky s cílem vyloučit či potvrdit chromozomální aberace nebo geneticky podmíněné choroby.</a:t>
            </a:r>
          </a:p>
        </p:txBody>
      </p:sp>
      <p:pic>
        <p:nvPicPr>
          <p:cNvPr id="4100" name="Picture 4" descr="Těhotenství a ultrazvuk I - Ordinace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49" y="365125"/>
            <a:ext cx="53721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971742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UZG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266" y="2855495"/>
            <a:ext cx="11969467" cy="40025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Ultrazvukové vyšetření </a:t>
            </a:r>
            <a:r>
              <a:rPr lang="cs-CZ" dirty="0"/>
              <a:t>(UZG) </a:t>
            </a:r>
          </a:p>
          <a:p>
            <a:r>
              <a:rPr lang="cs-CZ" dirty="0">
                <a:solidFill>
                  <a:srgbClr val="0070C0"/>
                </a:solidFill>
              </a:rPr>
              <a:t>z………í </a:t>
            </a:r>
            <a:r>
              <a:rPr lang="cs-CZ" dirty="0"/>
              <a:t>metoda, která umožňuje </a:t>
            </a:r>
          </a:p>
          <a:p>
            <a:pPr lvl="1"/>
            <a:r>
              <a:rPr lang="cs-CZ" dirty="0"/>
              <a:t>Dg. viditelné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např. </a:t>
            </a:r>
          </a:p>
          <a:p>
            <a:pPr lvl="2"/>
            <a:r>
              <a:rPr lang="cs-CZ" dirty="0"/>
              <a:t>anencefalii – nedokončený vývoj mozku a lebky, </a:t>
            </a:r>
          </a:p>
          <a:p>
            <a:pPr lvl="2"/>
            <a:r>
              <a:rPr lang="cs-CZ" dirty="0"/>
              <a:t>spinu bifidu - otevřený rozštěp páteře) nebo např. </a:t>
            </a:r>
          </a:p>
          <a:p>
            <a:pPr lvl="1"/>
            <a:r>
              <a:rPr lang="cs-CZ" dirty="0"/>
              <a:t>přesně stanovit velikost, stáří a </a:t>
            </a:r>
            <a:r>
              <a:rPr lang="cs-CZ" b="1" dirty="0">
                <a:solidFill>
                  <a:srgbClr val="0070C0"/>
                </a:solidFill>
              </a:rPr>
              <a:t>…..</a:t>
            </a:r>
            <a:r>
              <a:rPr lang="cs-CZ" dirty="0"/>
              <a:t> plodů, uložení </a:t>
            </a:r>
            <a:r>
              <a:rPr lang="cs-CZ" b="1" dirty="0">
                <a:solidFill>
                  <a:srgbClr val="0070C0"/>
                </a:solidFill>
              </a:rPr>
              <a:t>……..</a:t>
            </a:r>
            <a:r>
              <a:rPr lang="cs-CZ" dirty="0"/>
              <a:t>, množství </a:t>
            </a:r>
            <a:r>
              <a:rPr lang="cs-CZ" b="1" dirty="0">
                <a:solidFill>
                  <a:srgbClr val="0070C0"/>
                </a:solidFill>
              </a:rPr>
              <a:t>……. ….</a:t>
            </a:r>
          </a:p>
          <a:p>
            <a:r>
              <a:rPr lang="cs-CZ" dirty="0"/>
              <a:t>Pod UZG kontrolou se provádějí také invazivní vyšetření, která jsou doporučována při pozitivním neinvazivním </a:t>
            </a:r>
            <a:r>
              <a:rPr lang="cs-CZ" dirty="0" err="1"/>
              <a:t>screeningu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Invazivní metody slouží k odběru biologického materiálu (vzorku tkáně plodu), který je dále vyšetřován v laboratořích molekulární biologie a genetiky s cílem vyloučit či potvrdit chromozomální aberace nebo geneticky podmíněné choroby.</a:t>
            </a:r>
          </a:p>
        </p:txBody>
      </p:sp>
      <p:pic>
        <p:nvPicPr>
          <p:cNvPr id="4100" name="Picture 4" descr="Těhotenství a ultrazvuk I - Ordinace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49" y="365125"/>
            <a:ext cx="53721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55545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Jaká vyšetření se provádí v 1., 2. a 3. trimestru          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cs-CZ" dirty="0"/>
              <a:t>Dřívější schéma genetického </a:t>
            </a:r>
            <a:r>
              <a:rPr lang="cs-CZ" dirty="0" err="1"/>
              <a:t>screeningu</a:t>
            </a:r>
            <a:r>
              <a:rPr lang="cs-CZ" dirty="0"/>
              <a:t> </a:t>
            </a:r>
            <a:r>
              <a:rPr lang="cs-CZ" b="1" dirty="0"/>
              <a:t>VVV</a:t>
            </a:r>
            <a:r>
              <a:rPr lang="cs-CZ" dirty="0"/>
              <a:t> bylo rozděleno na</a:t>
            </a:r>
          </a:p>
          <a:p>
            <a:r>
              <a:rPr lang="cs-CZ" dirty="0"/>
              <a:t>I. trimestrální genetický </a:t>
            </a:r>
            <a:r>
              <a:rPr lang="cs-CZ" dirty="0" err="1"/>
              <a:t>screening</a:t>
            </a:r>
            <a:r>
              <a:rPr lang="cs-CZ" dirty="0"/>
              <a:t> - </a:t>
            </a:r>
          </a:p>
          <a:p>
            <a:pPr lvl="1"/>
            <a:r>
              <a:rPr lang="cs-CZ" dirty="0"/>
              <a:t>v </a:t>
            </a:r>
            <a:r>
              <a:rPr lang="cs-CZ" b="1" dirty="0"/>
              <a:t>9.–11. </a:t>
            </a:r>
            <a:r>
              <a:rPr lang="cs-CZ" dirty="0"/>
              <a:t>týdnu stanovení volné β podjednotky </a:t>
            </a:r>
            <a:r>
              <a:rPr lang="cs-CZ" b="1" dirty="0" err="1"/>
              <a:t>hCG</a:t>
            </a:r>
            <a:r>
              <a:rPr lang="cs-CZ" dirty="0"/>
              <a:t>, plazmatického proteinu A spojeného s těhotenstvím (</a:t>
            </a:r>
            <a:r>
              <a:rPr lang="cs-CZ" b="1" dirty="0"/>
              <a:t>PAPP-A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mezi </a:t>
            </a:r>
            <a:r>
              <a:rPr lang="cs-CZ" b="1" dirty="0"/>
              <a:t>11.–14. </a:t>
            </a:r>
            <a:r>
              <a:rPr lang="cs-CZ" dirty="0"/>
              <a:t>týdnem těhotenství ultrazvukové měření šíjového projasnění (</a:t>
            </a:r>
            <a:r>
              <a:rPr lang="cs-CZ" dirty="0" err="1"/>
              <a:t>nuchální</a:t>
            </a:r>
            <a:r>
              <a:rPr lang="cs-CZ" dirty="0"/>
              <a:t> </a:t>
            </a:r>
            <a:r>
              <a:rPr lang="cs-CZ" dirty="0" err="1"/>
              <a:t>translucence</a:t>
            </a:r>
            <a:r>
              <a:rPr lang="cs-CZ" dirty="0"/>
              <a:t> - </a:t>
            </a:r>
            <a:r>
              <a:rPr lang="cs-CZ" b="1" dirty="0"/>
              <a:t>NT</a:t>
            </a:r>
            <a:r>
              <a:rPr lang="cs-CZ" dirty="0"/>
              <a:t>)</a:t>
            </a:r>
          </a:p>
          <a:p>
            <a:r>
              <a:rPr lang="cs-CZ" dirty="0"/>
              <a:t>II. trimestrální genetický </a:t>
            </a:r>
            <a:r>
              <a:rPr lang="cs-CZ" dirty="0" err="1"/>
              <a:t>screening</a:t>
            </a:r>
            <a:r>
              <a:rPr lang="cs-CZ" dirty="0"/>
              <a:t> – provedení tzv. </a:t>
            </a:r>
            <a:r>
              <a:rPr lang="cs-CZ" b="1" dirty="0" err="1"/>
              <a:t>Tripple</a:t>
            </a:r>
            <a:r>
              <a:rPr lang="cs-CZ" b="1" dirty="0"/>
              <a:t> </a:t>
            </a:r>
            <a:r>
              <a:rPr lang="cs-CZ" dirty="0"/>
              <a:t>testu,</a:t>
            </a:r>
            <a:r>
              <a:rPr lang="cs-CZ" b="1" dirty="0"/>
              <a:t> </a:t>
            </a:r>
            <a:r>
              <a:rPr lang="cs-CZ" dirty="0"/>
              <a:t>který zahrnoval v </a:t>
            </a:r>
            <a:r>
              <a:rPr lang="cs-CZ" b="1" dirty="0"/>
              <a:t>16.</a:t>
            </a:r>
            <a:r>
              <a:rPr lang="cs-CZ" dirty="0"/>
              <a:t> týdnu těhotenství</a:t>
            </a:r>
          </a:p>
          <a:p>
            <a:pPr lvl="1"/>
            <a:r>
              <a:rPr lang="cs-CZ" dirty="0"/>
              <a:t>stanovení alfa – fetoproteinu (</a:t>
            </a:r>
            <a:r>
              <a:rPr lang="cs-CZ" b="1" dirty="0"/>
              <a:t>AFP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volné β podjednotky </a:t>
            </a:r>
            <a:r>
              <a:rPr lang="cs-CZ" b="1" dirty="0" err="1"/>
              <a:t>hCG</a:t>
            </a:r>
            <a:r>
              <a:rPr lang="cs-CZ" dirty="0"/>
              <a:t> a </a:t>
            </a:r>
          </a:p>
          <a:p>
            <a:pPr lvl="1"/>
            <a:r>
              <a:rPr lang="cs-CZ" dirty="0"/>
              <a:t>nekonjugovaného estriolu (</a:t>
            </a:r>
            <a:r>
              <a:rPr lang="cs-CZ" b="1" dirty="0"/>
              <a:t>uE3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568" y="625642"/>
            <a:ext cx="1217196" cy="10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4481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Jaká vyšetření se provádí v 1., 2. a 3. trimestru           </a:t>
            </a:r>
            <a:r>
              <a:rPr lang="cs-CZ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cs-CZ" dirty="0"/>
              <a:t>Dřívější schéma genetického </a:t>
            </a:r>
            <a:r>
              <a:rPr lang="cs-CZ" dirty="0" err="1"/>
              <a:t>screeningu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…</a:t>
            </a:r>
            <a:r>
              <a:rPr lang="cs-CZ" dirty="0"/>
              <a:t> bylo rozděleno na</a:t>
            </a:r>
          </a:p>
          <a:p>
            <a:r>
              <a:rPr lang="cs-CZ" dirty="0"/>
              <a:t>I. trimestrální genetický </a:t>
            </a:r>
            <a:r>
              <a:rPr lang="cs-CZ" dirty="0" err="1"/>
              <a:t>screening</a:t>
            </a:r>
            <a:r>
              <a:rPr lang="cs-CZ" dirty="0"/>
              <a:t> - </a:t>
            </a:r>
          </a:p>
          <a:p>
            <a:pPr lvl="1"/>
            <a:r>
              <a:rPr lang="cs-CZ" dirty="0"/>
              <a:t>v 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b="1" dirty="0"/>
              <a:t>–</a:t>
            </a:r>
            <a:r>
              <a:rPr lang="cs-CZ" b="1" dirty="0">
                <a:solidFill>
                  <a:srgbClr val="0070C0"/>
                </a:solidFill>
              </a:rPr>
              <a:t>...</a:t>
            </a:r>
            <a:r>
              <a:rPr lang="cs-CZ" b="1" dirty="0"/>
              <a:t> </a:t>
            </a:r>
            <a:r>
              <a:rPr lang="cs-CZ" dirty="0"/>
              <a:t>týdnu stanovení volné β podjednotky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, plazmatického proteinu A spojeného s těhotenstvím (</a:t>
            </a:r>
            <a:r>
              <a:rPr lang="cs-CZ" b="1" dirty="0">
                <a:solidFill>
                  <a:srgbClr val="0070C0"/>
                </a:solidFill>
              </a:rPr>
              <a:t>……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mezi </a:t>
            </a:r>
            <a:r>
              <a:rPr lang="cs-CZ" b="1" dirty="0">
                <a:solidFill>
                  <a:srgbClr val="0070C0"/>
                </a:solidFill>
              </a:rPr>
              <a:t>...</a:t>
            </a:r>
            <a:r>
              <a:rPr lang="cs-CZ" b="1" dirty="0"/>
              <a:t>–</a:t>
            </a:r>
            <a:r>
              <a:rPr lang="cs-CZ" b="1" dirty="0">
                <a:solidFill>
                  <a:srgbClr val="0070C0"/>
                </a:solidFill>
              </a:rPr>
              <a:t>...</a:t>
            </a:r>
            <a:r>
              <a:rPr lang="cs-CZ" b="1" dirty="0"/>
              <a:t> </a:t>
            </a:r>
            <a:r>
              <a:rPr lang="cs-CZ" dirty="0"/>
              <a:t>týdnem těhotenství ultrazvukové měření šíjového projasnění (</a:t>
            </a:r>
            <a:r>
              <a:rPr lang="cs-CZ" dirty="0" err="1"/>
              <a:t>nuchální</a:t>
            </a:r>
            <a:r>
              <a:rPr lang="cs-CZ" dirty="0"/>
              <a:t> </a:t>
            </a:r>
            <a:r>
              <a:rPr lang="cs-CZ" dirty="0" err="1"/>
              <a:t>translucence</a:t>
            </a:r>
            <a:r>
              <a:rPr lang="cs-CZ" dirty="0"/>
              <a:t> - </a:t>
            </a:r>
            <a:r>
              <a:rPr lang="cs-CZ" b="1" dirty="0">
                <a:solidFill>
                  <a:srgbClr val="0070C0"/>
                </a:solidFill>
              </a:rPr>
              <a:t>..</a:t>
            </a:r>
            <a:r>
              <a:rPr lang="cs-CZ" dirty="0"/>
              <a:t>)</a:t>
            </a:r>
          </a:p>
          <a:p>
            <a:r>
              <a:rPr lang="cs-CZ" dirty="0"/>
              <a:t>II. trimestrální genetický </a:t>
            </a:r>
            <a:r>
              <a:rPr lang="cs-CZ" dirty="0" err="1"/>
              <a:t>screening</a:t>
            </a:r>
            <a:r>
              <a:rPr lang="cs-CZ" dirty="0"/>
              <a:t> – provedení tzv. </a:t>
            </a:r>
            <a:r>
              <a:rPr lang="cs-CZ" b="1" dirty="0">
                <a:solidFill>
                  <a:srgbClr val="0070C0"/>
                </a:solidFill>
              </a:rPr>
              <a:t>……. </a:t>
            </a:r>
            <a:r>
              <a:rPr lang="cs-CZ" dirty="0"/>
              <a:t>testu,</a:t>
            </a:r>
            <a:r>
              <a:rPr lang="cs-CZ" b="1" dirty="0"/>
              <a:t> </a:t>
            </a:r>
            <a:r>
              <a:rPr lang="cs-CZ" dirty="0"/>
              <a:t>který zahrnoval v 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týdnu těhotenství</a:t>
            </a:r>
          </a:p>
          <a:p>
            <a:pPr lvl="1"/>
            <a:r>
              <a:rPr lang="cs-CZ" dirty="0"/>
              <a:t>stanovení alfa – fetoproteinu (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volné β podjednotky 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 a </a:t>
            </a:r>
          </a:p>
          <a:p>
            <a:pPr lvl="1"/>
            <a:r>
              <a:rPr lang="cs-CZ" dirty="0"/>
              <a:t>nekonjugovaného estriolu (</a:t>
            </a:r>
            <a:r>
              <a:rPr lang="cs-CZ" b="1" dirty="0">
                <a:solidFill>
                  <a:srgbClr val="0070C0"/>
                </a:solidFill>
              </a:rPr>
              <a:t>…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568" y="625642"/>
            <a:ext cx="1217196" cy="10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63461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Kombinovaný </a:t>
            </a:r>
            <a:r>
              <a:rPr lang="cs-CZ" sz="4000" b="1" dirty="0" err="1">
                <a:solidFill>
                  <a:srgbClr val="FF0000"/>
                </a:solidFill>
              </a:rPr>
              <a:t>screening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25624"/>
            <a:ext cx="11967410" cy="48478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Mezi 10.–14. týdnem                          je před triple testy, které často dávaly falešně pozitivní výsledek, dnes preferovaný </a:t>
            </a:r>
            <a:r>
              <a:rPr lang="cs-CZ" b="1" dirty="0"/>
              <a:t>kombinovaný </a:t>
            </a:r>
            <a:r>
              <a:rPr lang="cs-CZ" b="1" dirty="0" err="1"/>
              <a:t>screening</a:t>
            </a:r>
            <a:r>
              <a:rPr lang="cs-CZ" dirty="0"/>
              <a:t> , který kombinuje</a:t>
            </a:r>
          </a:p>
          <a:p>
            <a:pPr lvl="0"/>
            <a:r>
              <a:rPr lang="cs-CZ" dirty="0"/>
              <a:t>biochemické vyšetření krve matky (10.–11. týden - PAPP-A, β </a:t>
            </a:r>
            <a:r>
              <a:rPr lang="cs-CZ" dirty="0" err="1"/>
              <a:t>hCG</a:t>
            </a:r>
            <a:r>
              <a:rPr lang="cs-CZ" dirty="0"/>
              <a:t>) a </a:t>
            </a:r>
          </a:p>
          <a:p>
            <a:pPr lvl="0"/>
            <a:r>
              <a:rPr lang="cs-CZ" dirty="0"/>
              <a:t>cílené UZG vyšetření plodu ( 11.–14. týden - UZ měření NT a vyšetření přítomnosti nosní kůstky). </a:t>
            </a:r>
          </a:p>
          <a:p>
            <a:pPr marL="0" indent="0">
              <a:buNone/>
            </a:pPr>
            <a:r>
              <a:rPr lang="cs-CZ" dirty="0"/>
              <a:t>Posun diagnostiky většiny VVV na konec prvního trimestru umožnilo výrazné zlepšením rozlišovacích možností ultrazvukových přístrojů a přesnější objasnění závislosti hladin stanovovaných biochemických parametrů a výsledků UZ vyšetření. </a:t>
            </a:r>
          </a:p>
          <a:p>
            <a:pPr marL="0" indent="0">
              <a:buNone/>
            </a:pPr>
            <a:r>
              <a:rPr lang="cs-CZ" b="1" dirty="0"/>
              <a:t>Krev odebranou na stanovení β </a:t>
            </a:r>
            <a:r>
              <a:rPr lang="cs-CZ" b="1" dirty="0" err="1"/>
              <a:t>hCG</a:t>
            </a:r>
            <a:r>
              <a:rPr lang="cs-CZ" b="1" dirty="0"/>
              <a:t> je nutné co nejrychleji a v chladu doručit do laboratoře</a:t>
            </a:r>
            <a:r>
              <a:rPr lang="cs-CZ" dirty="0"/>
              <a:t>, protože při delším stání při laboratorní teplotě dochází k disociaci </a:t>
            </a:r>
            <a:r>
              <a:rPr lang="cs-CZ" dirty="0" err="1"/>
              <a:t>hCG</a:t>
            </a:r>
            <a:r>
              <a:rPr lang="cs-CZ" dirty="0"/>
              <a:t> na volné podjednotky a tudíž ke změně jejich koncentrací!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590" y="1293186"/>
            <a:ext cx="1062790" cy="9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527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295" y="365125"/>
            <a:ext cx="12079705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Ve 2. trimestru se u pacientek s negativním kombinovaným testem provádí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825624"/>
            <a:ext cx="11871158" cy="313138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dirty="0"/>
              <a:t>biochemický </a:t>
            </a:r>
            <a:r>
              <a:rPr lang="cs-CZ" dirty="0" err="1"/>
              <a:t>screening</a:t>
            </a:r>
            <a:r>
              <a:rPr lang="cs-CZ" dirty="0"/>
              <a:t>, který zahrnuje </a:t>
            </a:r>
          </a:p>
          <a:p>
            <a:r>
              <a:rPr lang="cs-CZ" dirty="0"/>
              <a:t>stanovení β </a:t>
            </a:r>
            <a:r>
              <a:rPr lang="cs-CZ" dirty="0" err="1"/>
              <a:t>hCG</a:t>
            </a:r>
            <a:r>
              <a:rPr lang="cs-CZ" dirty="0"/>
              <a:t> a AFP pro posouzení </a:t>
            </a:r>
            <a:r>
              <a:rPr lang="cs-CZ" b="1" dirty="0"/>
              <a:t>rizika VVV </a:t>
            </a:r>
            <a:r>
              <a:rPr lang="cs-CZ" dirty="0"/>
              <a:t>(pozitivní výsledek podobně jako u kombinovaného </a:t>
            </a:r>
            <a:r>
              <a:rPr lang="cs-CZ" dirty="0" err="1"/>
              <a:t>screeningu</a:t>
            </a:r>
            <a:r>
              <a:rPr lang="cs-CZ" dirty="0"/>
              <a:t> vede k doporučení invazivního vyšetření) a</a:t>
            </a:r>
          </a:p>
          <a:p>
            <a:r>
              <a:rPr lang="cs-CZ" dirty="0"/>
              <a:t>ve 28. týdnu </a:t>
            </a:r>
            <a:r>
              <a:rPr lang="cs-CZ" b="1" dirty="0" err="1"/>
              <a:t>Rh</a:t>
            </a:r>
            <a:r>
              <a:rPr lang="cs-CZ" b="1" dirty="0"/>
              <a:t> protilátky </a:t>
            </a:r>
            <a:r>
              <a:rPr lang="cs-CZ" dirty="0"/>
              <a:t>jako </a:t>
            </a:r>
            <a:r>
              <a:rPr lang="cs-CZ" dirty="0" err="1"/>
              <a:t>screening</a:t>
            </a:r>
            <a:r>
              <a:rPr lang="cs-CZ" dirty="0"/>
              <a:t> hemolýzy novorozence </a:t>
            </a:r>
          </a:p>
          <a:p>
            <a:pPr lvl="0"/>
            <a:r>
              <a:rPr lang="cs-CZ" dirty="0"/>
              <a:t>mezi 18.–23. týdnem druhé UZG vyšetření, tzv. </a:t>
            </a:r>
            <a:r>
              <a:rPr lang="cs-CZ" b="1" dirty="0"/>
              <a:t>orgánový ultrazvuk</a:t>
            </a:r>
            <a:r>
              <a:rPr lang="cs-CZ" dirty="0"/>
              <a:t>, který je zaměřen na hodnocení vývoje jednotlivých orgánů (srdce, mozku, ledvin, žaludku, končetin).</a:t>
            </a:r>
          </a:p>
        </p:txBody>
      </p:sp>
    </p:spTree>
    <p:extLst>
      <p:ext uri="{BB962C8B-B14F-4D97-AF65-F5344CB8AC3E}">
        <p14:creationId xmlns:p14="http://schemas.microsoft.com/office/powerpoint/2010/main" val="3600672341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Ve 3. trimestru se může provést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5" y="1825624"/>
            <a:ext cx="1196741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test na určení </a:t>
            </a:r>
            <a:r>
              <a:rPr lang="cs-CZ" b="1" dirty="0"/>
              <a:t>zralosti plic plodu - </a:t>
            </a:r>
            <a:r>
              <a:rPr lang="cs-CZ" dirty="0"/>
              <a:t>nedonošení novorozenci především diabetických matek bývají postiženi syndromem dechové tísně novorozence, stanovením poměru </a:t>
            </a:r>
            <a:r>
              <a:rPr lang="cs-CZ" dirty="0" err="1"/>
              <a:t>fosfatidylcholin</a:t>
            </a:r>
            <a:r>
              <a:rPr lang="cs-CZ" dirty="0"/>
              <a:t> : </a:t>
            </a:r>
            <a:r>
              <a:rPr lang="cs-CZ" dirty="0" err="1"/>
              <a:t>sfingomyelin</a:t>
            </a:r>
            <a:r>
              <a:rPr lang="cs-CZ" dirty="0"/>
              <a:t> v plodové vodě.</a:t>
            </a:r>
          </a:p>
          <a:p>
            <a:pPr lvl="0"/>
            <a:r>
              <a:rPr lang="cs-CZ" dirty="0"/>
              <a:t>Během těhotenství je dále důležité </a:t>
            </a:r>
            <a:r>
              <a:rPr lang="cs-CZ" b="1" dirty="0"/>
              <a:t>monitorování glykémie </a:t>
            </a:r>
            <a:r>
              <a:rPr lang="cs-CZ" dirty="0"/>
              <a:t>a případné provádění </a:t>
            </a:r>
            <a:r>
              <a:rPr lang="cs-CZ" dirty="0" err="1"/>
              <a:t>oGTT</a:t>
            </a:r>
            <a:r>
              <a:rPr lang="cs-CZ" dirty="0"/>
              <a:t> na potvrzení nebo vyloučení gestačního diabetu.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Pro </a:t>
            </a:r>
            <a:r>
              <a:rPr lang="cs-CZ" b="1" dirty="0"/>
              <a:t>výpočet rizika VVV</a:t>
            </a:r>
            <a:r>
              <a:rPr lang="cs-CZ" dirty="0"/>
              <a:t> je velmi důležité hodnotit výsledky </a:t>
            </a:r>
            <a:r>
              <a:rPr lang="cs-CZ" dirty="0" err="1"/>
              <a:t>screeningvých</a:t>
            </a:r>
            <a:r>
              <a:rPr lang="cs-CZ" dirty="0"/>
              <a:t> vyšetření v závislosti </a:t>
            </a:r>
            <a:r>
              <a:rPr lang="cs-CZ" b="1" dirty="0"/>
              <a:t>věku matky</a:t>
            </a:r>
            <a:r>
              <a:rPr lang="cs-CZ" dirty="0"/>
              <a:t> a na přesném stanovení </a:t>
            </a:r>
            <a:r>
              <a:rPr lang="cs-CZ" b="1" dirty="0"/>
              <a:t>stáří plodu</a:t>
            </a:r>
            <a:r>
              <a:rPr lang="cs-CZ" dirty="0"/>
              <a:t>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713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Jak se provádí odběr kapilární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009" y="1828800"/>
            <a:ext cx="11420272" cy="4644188"/>
          </a:xfrm>
        </p:spPr>
        <p:txBody>
          <a:bodyPr>
            <a:normAutofit/>
          </a:bodyPr>
          <a:lstStyle/>
          <a:p>
            <a:r>
              <a:rPr lang="cs-CZ" dirty="0"/>
              <a:t>při potřebě malého množství krve, např. pro </a:t>
            </a:r>
            <a:r>
              <a:rPr lang="cs-CZ" b="1" dirty="0"/>
              <a:t>stanovení glukosy</a:t>
            </a:r>
            <a:r>
              <a:rPr lang="cs-CZ" dirty="0"/>
              <a:t>. </a:t>
            </a:r>
          </a:p>
          <a:p>
            <a:r>
              <a:rPr lang="cs-CZ" dirty="0">
                <a:solidFill>
                  <a:srgbClr val="FF0000"/>
                </a:solidFill>
              </a:rPr>
              <a:t>u dospělých: bříško 3. nebo 4. prstu, ušní lalůček </a:t>
            </a:r>
            <a:r>
              <a:rPr lang="cs-CZ" dirty="0"/>
              <a:t>a u novorozenců </a:t>
            </a:r>
            <a:r>
              <a:rPr lang="cs-CZ" dirty="0">
                <a:solidFill>
                  <a:srgbClr val="FF0000"/>
                </a:solidFill>
              </a:rPr>
              <a:t>pata </a:t>
            </a:r>
          </a:p>
          <a:p>
            <a:pPr lvl="0"/>
            <a:r>
              <a:rPr lang="cs-CZ" dirty="0"/>
              <a:t>prst nemasírujeme- zkreslení výsledků</a:t>
            </a:r>
          </a:p>
          <a:p>
            <a:pPr lvl="0"/>
            <a:r>
              <a:rPr lang="cs-CZ" dirty="0"/>
              <a:t>není doporučován u pacientů se špatným </a:t>
            </a:r>
          </a:p>
          <a:p>
            <a:pPr marL="0" lvl="0" indent="0">
              <a:buNone/>
            </a:pPr>
            <a:r>
              <a:rPr lang="cs-CZ" dirty="0"/>
              <a:t>krevním oběhem.</a:t>
            </a:r>
          </a:p>
          <a:p>
            <a:pPr lvl="0"/>
            <a:r>
              <a:rPr lang="cs-CZ" dirty="0"/>
              <a:t>po oschnutí </a:t>
            </a:r>
            <a:r>
              <a:rPr lang="cs-CZ" dirty="0">
                <a:solidFill>
                  <a:srgbClr val="0070C0"/>
                </a:solidFill>
              </a:rPr>
              <a:t>…………………….</a:t>
            </a:r>
            <a:r>
              <a:rPr lang="cs-CZ" dirty="0"/>
              <a:t> prostředku vpich cca 2,5 mm </a:t>
            </a:r>
          </a:p>
          <a:p>
            <a:pPr lvl="0"/>
            <a:r>
              <a:rPr lang="cs-CZ" dirty="0"/>
              <a:t>první kapka se odsaje buničinou, </a:t>
            </a:r>
          </a:p>
          <a:p>
            <a:pPr lvl="0"/>
            <a:r>
              <a:rPr lang="cs-CZ" dirty="0"/>
              <a:t>další se nasají kapilárním efektem do </a:t>
            </a:r>
            <a:r>
              <a:rPr lang="cs-CZ" dirty="0" err="1"/>
              <a:t>heparinizované</a:t>
            </a:r>
            <a:r>
              <a:rPr lang="cs-CZ" dirty="0"/>
              <a:t> kapiláry. </a:t>
            </a:r>
          </a:p>
          <a:p>
            <a:pPr lvl="0"/>
            <a:r>
              <a:rPr lang="cs-CZ" dirty="0"/>
              <a:t>ve vzorku nesmí být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vzduchu.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020" y="2786527"/>
            <a:ext cx="4311316" cy="1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07095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558" y="1536867"/>
            <a:ext cx="5883442" cy="4351338"/>
          </a:xfrm>
        </p:spPr>
        <p:txBody>
          <a:bodyPr/>
          <a:lstStyle/>
          <a:p>
            <a:r>
              <a:rPr lang="cs-CZ" dirty="0"/>
              <a:t>Tvorba moči začíná v glomerulu - filtrační část nefronu, kde vzniká primární moč, která se podobá plazmě, ale neobsahuje bílkoviny (jen amylázu, hemoglobin). </a:t>
            </a:r>
          </a:p>
          <a:p>
            <a:r>
              <a:rPr lang="cs-CZ" dirty="0"/>
              <a:t>Glomerulární filtrát se vstřebává v tubulech (vstřebávají se všechny látky pro organismus důležité - glukóza, aminokyseliny, minerály) a vzniká definitivní moč. </a:t>
            </a:r>
          </a:p>
        </p:txBody>
      </p:sp>
      <p:pic>
        <p:nvPicPr>
          <p:cNvPr id="5122" name="Picture 2" descr="Stock ilustrace Funkce Ledvin – stáhnout obrázek nyní - Aktivita, Ledvina -  Vnitřní orgán, Kyselina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78" y="753979"/>
            <a:ext cx="5857122" cy="585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575" y="231804"/>
            <a:ext cx="1321593" cy="14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5876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632" y="365125"/>
            <a:ext cx="5550568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Poruchy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0632" y="1825624"/>
            <a:ext cx="11630526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primárně způsobeny postižením glomerulů (</a:t>
            </a:r>
            <a:r>
              <a:rPr lang="cs-CZ" b="1" dirty="0"/>
              <a:t>exkreční funkce</a:t>
            </a:r>
            <a:r>
              <a:rPr lang="cs-CZ" dirty="0"/>
              <a:t>) nebo</a:t>
            </a:r>
          </a:p>
          <a:p>
            <a:r>
              <a:rPr lang="cs-CZ" dirty="0"/>
              <a:t>tubulů (</a:t>
            </a:r>
            <a:r>
              <a:rPr lang="cs-CZ" b="1" dirty="0"/>
              <a:t>retenční funkce</a:t>
            </a:r>
            <a:r>
              <a:rPr lang="cs-CZ" dirty="0"/>
              <a:t>), </a:t>
            </a:r>
          </a:p>
          <a:p>
            <a:r>
              <a:rPr lang="cs-CZ" dirty="0"/>
              <a:t>později většinou dochází k postižení celého nefronu. </a:t>
            </a:r>
          </a:p>
          <a:p>
            <a:pPr marL="0" indent="0">
              <a:buNone/>
            </a:pPr>
            <a:r>
              <a:rPr lang="cs-CZ" dirty="0"/>
              <a:t>Při selhání funkce           se </a:t>
            </a:r>
          </a:p>
          <a:p>
            <a:r>
              <a:rPr lang="cs-CZ" dirty="0"/>
              <a:t>v moči objevují látky, které do ní nepatří nebo se normální součásti moči objevují ve zvýšených koncentracích; </a:t>
            </a:r>
          </a:p>
          <a:p>
            <a:r>
              <a:rPr lang="cs-CZ" dirty="0"/>
              <a:t>v plazmě může docházet ke zvýšení koncentrací odpadních (toxických) látek. </a:t>
            </a:r>
          </a:p>
          <a:p>
            <a:pPr marL="0" indent="0">
              <a:buNone/>
            </a:pPr>
            <a:r>
              <a:rPr lang="cs-CZ" dirty="0"/>
              <a:t>Mezi základní vyšetření funkce ledvin patří posouzení jejich </a:t>
            </a:r>
          </a:p>
          <a:p>
            <a:r>
              <a:rPr lang="cs-CZ" dirty="0"/>
              <a:t>exkreční schopnosti, která může být zjištěna na základě stanovení </a:t>
            </a:r>
            <a:r>
              <a:rPr lang="cs-CZ" b="1" dirty="0"/>
              <a:t>ledvinové </a:t>
            </a:r>
            <a:r>
              <a:rPr lang="cs-CZ" b="1" dirty="0" err="1"/>
              <a:t>clearence</a:t>
            </a:r>
            <a:r>
              <a:rPr lang="cs-CZ" dirty="0"/>
              <a:t>, která je definovaná jako objem krve, který je očištěn od určité látky za časovou jednotku. </a:t>
            </a:r>
          </a:p>
          <a:p>
            <a:r>
              <a:rPr lang="cs-CZ" dirty="0"/>
              <a:t>Mírou glomerulární filtrace je hodnota </a:t>
            </a:r>
            <a:r>
              <a:rPr lang="cs-CZ" b="1" dirty="0"/>
              <a:t>ledvinové </a:t>
            </a:r>
            <a:r>
              <a:rPr lang="cs-CZ" b="1" dirty="0" err="1"/>
              <a:t>clearence</a:t>
            </a:r>
            <a:r>
              <a:rPr lang="cs-CZ" b="1" dirty="0"/>
              <a:t> látek</a:t>
            </a:r>
            <a:r>
              <a:rPr lang="cs-CZ" dirty="0"/>
              <a:t>, které se v tubulech nevstřebávají a do moči se dostávají pouze glomerulární filtrací, proto je jejich koncentrace stejná jak v definitivní, tak i v primární moči a plazmě – jsou to tzv. </a:t>
            </a:r>
            <a:r>
              <a:rPr lang="cs-CZ" b="1" dirty="0"/>
              <a:t>látky bezprahové</a:t>
            </a:r>
            <a:r>
              <a:rPr lang="cs-CZ" dirty="0"/>
              <a:t>. (</a:t>
            </a:r>
            <a:r>
              <a:rPr lang="cs-CZ" dirty="0" err="1"/>
              <a:t>clearance</a:t>
            </a:r>
            <a:r>
              <a:rPr lang="cs-CZ" dirty="0"/>
              <a:t> kreatininu)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10" y="331826"/>
            <a:ext cx="1248527" cy="13588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263" y="2860156"/>
            <a:ext cx="506454" cy="5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21962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Poruchy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337" y="1825624"/>
            <a:ext cx="11855115" cy="5032375"/>
          </a:xfrm>
        </p:spPr>
        <p:txBody>
          <a:bodyPr>
            <a:normAutofit/>
          </a:bodyPr>
          <a:lstStyle/>
          <a:p>
            <a:r>
              <a:rPr lang="cs-CZ" dirty="0"/>
              <a:t>renální insuficience -          nedostatečnost, při které  jsou                            </a:t>
            </a:r>
            <a:r>
              <a:rPr lang="cs-CZ" b="1" dirty="0"/>
              <a:t>schopny udržet stabilitu vnitřního prostředí </a:t>
            </a:r>
            <a:r>
              <a:rPr lang="cs-CZ" dirty="0"/>
              <a:t>jen při dodržení určitých omezení (snížený příjem bílkovin, minerálů, tekutin)</a:t>
            </a:r>
          </a:p>
          <a:p>
            <a:r>
              <a:rPr lang="cs-CZ" dirty="0"/>
              <a:t>selhání             , při kterém již            </a:t>
            </a:r>
            <a:r>
              <a:rPr lang="cs-CZ" b="1" dirty="0"/>
              <a:t>nejsou schopny udržet stabilitu</a:t>
            </a:r>
            <a:r>
              <a:rPr lang="cs-CZ" dirty="0"/>
              <a:t> </a:t>
            </a:r>
            <a:r>
              <a:rPr lang="cs-CZ" b="1" dirty="0"/>
              <a:t>vnitřního prostředí</a:t>
            </a:r>
            <a:r>
              <a:rPr lang="cs-CZ" dirty="0"/>
              <a:t> ani za dodržení všech omezení a výrazně se zhoršují biochemické parametry.</a:t>
            </a:r>
          </a:p>
          <a:p>
            <a:r>
              <a:rPr lang="cs-CZ" dirty="0"/>
              <a:t>selhání              které je doprovázeno typickými klinickými příznaky (např. zvracení nalačno, průjmy, anémie) se označuje jako </a:t>
            </a:r>
          </a:p>
          <a:p>
            <a:pPr marL="0" indent="0">
              <a:buNone/>
            </a:pPr>
            <a:r>
              <a:rPr lang="cs-CZ" b="1" dirty="0"/>
              <a:t>   urémie</a:t>
            </a:r>
            <a:r>
              <a:rPr lang="cs-CZ" dirty="0"/>
              <a:t> a dochází při ní k intoxikaci organismu látkami, které jsou normálně   </a:t>
            </a:r>
          </a:p>
          <a:p>
            <a:pPr marL="0" indent="0">
              <a:buNone/>
            </a:pPr>
            <a:r>
              <a:rPr lang="cs-CZ" dirty="0"/>
              <a:t>   ledvinami vylučovány (např. kreatinin, močovina).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03" y="207236"/>
            <a:ext cx="1424991" cy="15509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182" y="819340"/>
            <a:ext cx="1313198" cy="14292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387" y="2916174"/>
            <a:ext cx="654971" cy="712852"/>
          </a:xfrm>
          <a:prstGeom prst="rect">
            <a:avLst/>
          </a:prstGeom>
        </p:spPr>
      </p:pic>
      <p:sp>
        <p:nvSpPr>
          <p:cNvPr id="10" name="AutoShape 8" descr="Funkce ledvin | Dial-Nef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432" y="2951097"/>
            <a:ext cx="622884" cy="67792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83" y="4234712"/>
            <a:ext cx="666875" cy="725808"/>
          </a:xfrm>
          <a:prstGeom prst="rect">
            <a:avLst/>
          </a:prstGeom>
        </p:spPr>
      </p:pic>
      <p:sp>
        <p:nvSpPr>
          <p:cNvPr id="15" name="AutoShape 14" descr="Funkce ledvin | Dial-Nef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31" y="1649596"/>
            <a:ext cx="625517" cy="6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6538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631" y="130664"/>
            <a:ext cx="6047154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Vyšetření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23" y="1825624"/>
            <a:ext cx="11291277" cy="50323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stanovení </a:t>
            </a:r>
          </a:p>
          <a:p>
            <a:r>
              <a:rPr lang="cs-CZ" b="1" dirty="0"/>
              <a:t>kreatininu</a:t>
            </a:r>
            <a:r>
              <a:rPr lang="cs-CZ" dirty="0"/>
              <a:t> (bezprahová látka), </a:t>
            </a:r>
          </a:p>
          <a:p>
            <a:r>
              <a:rPr lang="cs-CZ" b="1" dirty="0"/>
              <a:t>močoviny</a:t>
            </a:r>
            <a:r>
              <a:rPr lang="cs-CZ" dirty="0"/>
              <a:t>, </a:t>
            </a:r>
            <a:r>
              <a:rPr lang="cs-CZ" b="1" dirty="0"/>
              <a:t>kyseliny močové</a:t>
            </a:r>
            <a:r>
              <a:rPr lang="cs-CZ" dirty="0"/>
              <a:t> a </a:t>
            </a:r>
          </a:p>
          <a:p>
            <a:r>
              <a:rPr lang="cs-CZ" b="1" dirty="0" err="1"/>
              <a:t>clearence</a:t>
            </a:r>
            <a:r>
              <a:rPr lang="cs-CZ" b="1" dirty="0"/>
              <a:t> kreatininu</a:t>
            </a:r>
            <a:r>
              <a:rPr lang="cs-CZ" dirty="0"/>
              <a:t>. </a:t>
            </a:r>
          </a:p>
          <a:p>
            <a:r>
              <a:rPr lang="cs-CZ" dirty="0"/>
              <a:t>Jsou to pro organismus toxické látky, které se v tubulech vstřebávají jen velmi málo a přecházejí do definitivní moči; </a:t>
            </a:r>
          </a:p>
          <a:p>
            <a:r>
              <a:rPr lang="cs-CZ" dirty="0"/>
              <a:t>jejich koncentrace v moči je proto za fyziologických podmínek podstatně vyšší než v plazmě a organismus se jejich vylučováním zbavuje toxických metabolitů – </a:t>
            </a:r>
          </a:p>
          <a:p>
            <a:pPr lvl="1"/>
            <a:r>
              <a:rPr lang="cs-CZ" dirty="0"/>
              <a:t>močovina je produktem metabolismu bílkovin, </a:t>
            </a:r>
          </a:p>
          <a:p>
            <a:pPr lvl="1"/>
            <a:r>
              <a:rPr lang="cs-CZ" dirty="0"/>
              <a:t>kreatinin je produktem svalové činnosti a </a:t>
            </a:r>
          </a:p>
          <a:p>
            <a:pPr lvl="1"/>
            <a:r>
              <a:rPr lang="cs-CZ" dirty="0"/>
              <a:t>kyselina močová je produktem metabolismu purinů.</a:t>
            </a:r>
            <a:r>
              <a:rPr lang="cs-CZ" b="1" dirty="0"/>
              <a:t> </a:t>
            </a:r>
          </a:p>
          <a:p>
            <a:r>
              <a:rPr lang="cs-CZ" b="1" dirty="0"/>
              <a:t>Koncentraci močoviny a kreatininu stanovujeme vždy současně</a:t>
            </a:r>
            <a:r>
              <a:rPr lang="cs-CZ" dirty="0"/>
              <a:t>, protože pouze zvýšení obou látek v plazmě je charakteristickým ukazatelem poškození funkce. </a:t>
            </a:r>
          </a:p>
          <a:p>
            <a:pPr lvl="0"/>
            <a:r>
              <a:rPr lang="cs-CZ" dirty="0"/>
              <a:t>Stanovení obou analytů rovněž slouží pro kontrolu dialyzovaných pacientů. </a:t>
            </a:r>
          </a:p>
          <a:p>
            <a:pPr lvl="0"/>
            <a:r>
              <a:rPr lang="cs-CZ" dirty="0"/>
              <a:t>Při rozsáhlém krvácení do břišní dutiny (např.: při operacích) dochází k izolovanému zvýšení hladiny močoviny v séru – tento stav označujeme jako </a:t>
            </a:r>
            <a:r>
              <a:rPr lang="cs-CZ" b="1" dirty="0" err="1"/>
              <a:t>extrarenální</a:t>
            </a:r>
            <a:r>
              <a:rPr lang="cs-CZ" b="1" dirty="0"/>
              <a:t> urémii</a:t>
            </a:r>
            <a:r>
              <a:rPr lang="cs-CZ" dirty="0"/>
              <a:t>. Orientační fyziologické hodnoty a příčiny zvýšených hodnot dusíkatých nebílkovinných látek v krvi je uveden v tabulce 10.1.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910" y="0"/>
            <a:ext cx="2047875" cy="22288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47" y="5197642"/>
            <a:ext cx="401192" cy="4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14974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Stanovení </a:t>
            </a:r>
            <a:r>
              <a:rPr lang="cs-CZ" sz="4000" b="1" dirty="0" err="1">
                <a:solidFill>
                  <a:srgbClr val="FF0000"/>
                </a:solidFill>
              </a:rPr>
              <a:t>clearence</a:t>
            </a:r>
            <a:r>
              <a:rPr lang="cs-CZ" sz="4000" b="1" dirty="0">
                <a:solidFill>
                  <a:srgbClr val="FF0000"/>
                </a:solidFill>
              </a:rPr>
              <a:t> kreatininu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862" y="1825624"/>
            <a:ext cx="7729415" cy="4926867"/>
          </a:xfrm>
        </p:spPr>
        <p:txBody>
          <a:bodyPr>
            <a:normAutofit/>
          </a:bodyPr>
          <a:lstStyle/>
          <a:p>
            <a:r>
              <a:rPr lang="cs-CZ" dirty="0"/>
              <a:t>se provádí ve vzorku sbírané moči za 24 hod., </a:t>
            </a:r>
          </a:p>
          <a:p>
            <a:r>
              <a:rPr lang="cs-CZ" dirty="0"/>
              <a:t>důležité je přesné změření konečného objemu moči! </a:t>
            </a:r>
          </a:p>
          <a:p>
            <a:r>
              <a:rPr lang="cs-CZ" dirty="0"/>
              <a:t>Pro výpočet </a:t>
            </a:r>
            <a:r>
              <a:rPr lang="cs-CZ" b="1" dirty="0"/>
              <a:t>glomerulární filtrace (GF)</a:t>
            </a:r>
            <a:r>
              <a:rPr lang="cs-CZ" dirty="0"/>
              <a:t>, která odpovídá </a:t>
            </a:r>
            <a:r>
              <a:rPr lang="cs-CZ" dirty="0" err="1"/>
              <a:t>clearence</a:t>
            </a:r>
            <a:r>
              <a:rPr lang="cs-CZ" dirty="0"/>
              <a:t> kreatininu, je nutné stanovit rovněž </a:t>
            </a:r>
            <a:r>
              <a:rPr lang="cs-CZ" b="1" dirty="0"/>
              <a:t>koncentraci kreatininu v krvi </a:t>
            </a:r>
            <a:r>
              <a:rPr lang="cs-CZ" dirty="0"/>
              <a:t>odebrané kdykoliv během sběru moče. </a:t>
            </a:r>
          </a:p>
          <a:p>
            <a:r>
              <a:rPr lang="cs-CZ" dirty="0"/>
              <a:t>Hodnotu GF je potřeba především u dětí přepočítat na </a:t>
            </a:r>
            <a:r>
              <a:rPr lang="cs-CZ" b="1" dirty="0"/>
              <a:t>skutečný povrch těla</a:t>
            </a:r>
            <a:r>
              <a:rPr lang="cs-CZ" dirty="0"/>
              <a:t>, protože je závislá na objemu tělesných orgánů – získáme tak hodnotu korigované GF</a:t>
            </a:r>
          </a:p>
        </p:txBody>
      </p:sp>
      <p:pic>
        <p:nvPicPr>
          <p:cNvPr id="6146" name="Picture 2" descr="Způsoby odhadu glomerulární filtrace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62" y="2238346"/>
            <a:ext cx="4540738" cy="33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277" y="132307"/>
            <a:ext cx="1848355" cy="18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6166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příčiny zvýšené koncentrace v krvi močoviny, kreatininu a kyseliny močové?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142782"/>
              </p:ext>
            </p:extLst>
          </p:nvPr>
        </p:nvGraphicFramePr>
        <p:xfrm>
          <a:off x="78155" y="1690689"/>
          <a:ext cx="12113844" cy="5167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7883">
                  <a:extLst>
                    <a:ext uri="{9D8B030D-6E8A-4147-A177-3AD203B41FA5}">
                      <a16:colId xmlns:a16="http://schemas.microsoft.com/office/drawing/2014/main" val="1217309867"/>
                    </a:ext>
                  </a:extLst>
                </a:gridCol>
                <a:gridCol w="1518855">
                  <a:extLst>
                    <a:ext uri="{9D8B030D-6E8A-4147-A177-3AD203B41FA5}">
                      <a16:colId xmlns:a16="http://schemas.microsoft.com/office/drawing/2014/main" val="1293835819"/>
                    </a:ext>
                  </a:extLst>
                </a:gridCol>
                <a:gridCol w="1518855">
                  <a:extLst>
                    <a:ext uri="{9D8B030D-6E8A-4147-A177-3AD203B41FA5}">
                      <a16:colId xmlns:a16="http://schemas.microsoft.com/office/drawing/2014/main" val="3788848584"/>
                    </a:ext>
                  </a:extLst>
                </a:gridCol>
                <a:gridCol w="7558251">
                  <a:extLst>
                    <a:ext uri="{9D8B030D-6E8A-4147-A177-3AD203B41FA5}">
                      <a16:colId xmlns:a16="http://schemas.microsoft.com/office/drawing/2014/main" val="3541041076"/>
                    </a:ext>
                  </a:extLst>
                </a:gridCol>
              </a:tblGrid>
              <a:tr h="50349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Analyt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Fyziologické rozmezí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Příčiny zvýšené koncentrace v krvi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67927587"/>
                  </a:ext>
                </a:extLst>
              </a:tr>
              <a:tr h="14394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Plazma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(μmol/l)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Moč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(</a:t>
                      </a:r>
                      <a:r>
                        <a:rPr lang="cs-CZ" sz="2000" dirty="0" err="1">
                          <a:effectLst/>
                        </a:rPr>
                        <a:t>mmol</a:t>
                      </a:r>
                      <a:r>
                        <a:rPr lang="cs-CZ" sz="2000" dirty="0">
                          <a:effectLst/>
                        </a:rPr>
                        <a:t>/24hod)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833598"/>
                  </a:ext>
                </a:extLst>
              </a:tr>
              <a:tr h="1074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Močovina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2,5–8,5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mmol/l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333-583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renální: pokles funkce ledvin; </a:t>
                      </a:r>
                      <a:r>
                        <a:rPr lang="cs-CZ" sz="2000" dirty="0" err="1">
                          <a:effectLst/>
                        </a:rPr>
                        <a:t>prerenální</a:t>
                      </a:r>
                      <a:r>
                        <a:rPr lang="cs-CZ" sz="2000" dirty="0">
                          <a:effectLst/>
                        </a:rPr>
                        <a:t>: popáleniny,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krvácení do GIT, stres, šok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810071074"/>
                  </a:ext>
                </a:extLst>
              </a:tr>
              <a:tr h="1074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Kreatinin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M 50–115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Ž 45-90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4,5-18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renální: pokles funkce ledvin; </a:t>
                      </a:r>
                      <a:r>
                        <a:rPr lang="cs-CZ" sz="2000" dirty="0" err="1">
                          <a:effectLst/>
                        </a:rPr>
                        <a:t>prerenální</a:t>
                      </a:r>
                      <a:r>
                        <a:rPr lang="cs-CZ" sz="2000" dirty="0">
                          <a:effectLst/>
                        </a:rPr>
                        <a:t>: poranění svalstva,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popáleniny, extrémní svalová námaha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563938936"/>
                  </a:ext>
                </a:extLst>
              </a:tr>
              <a:tr h="1074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Kyselina močová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M 200-450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Ž 140-380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4,5-6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renální: pokles funkce ledvin; </a:t>
                      </a:r>
                      <a:r>
                        <a:rPr lang="cs-CZ" sz="2000" dirty="0" err="1">
                          <a:effectLst/>
                        </a:rPr>
                        <a:t>prerenální</a:t>
                      </a:r>
                      <a:r>
                        <a:rPr lang="cs-CZ" sz="2000" dirty="0">
                          <a:effectLst/>
                        </a:rPr>
                        <a:t>: nádorová proliferace,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hemolytické anemie, artritida, dna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88554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848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13. Jak se provádí odběr kapilární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009" y="1828800"/>
            <a:ext cx="11420272" cy="4644188"/>
          </a:xfrm>
        </p:spPr>
        <p:txBody>
          <a:bodyPr>
            <a:normAutofit/>
          </a:bodyPr>
          <a:lstStyle/>
          <a:p>
            <a:r>
              <a:rPr lang="cs-CZ" dirty="0"/>
              <a:t>při potřebě malého množství krve, např. pro </a:t>
            </a:r>
            <a:r>
              <a:rPr lang="cs-CZ" b="1" dirty="0"/>
              <a:t>stanovení </a:t>
            </a:r>
            <a:r>
              <a:rPr lang="cs-CZ" b="1" dirty="0">
                <a:solidFill>
                  <a:srgbClr val="0070C0"/>
                </a:solidFill>
              </a:rPr>
              <a:t>…………...</a:t>
            </a:r>
            <a:r>
              <a:rPr lang="cs-CZ" dirty="0">
                <a:solidFill>
                  <a:srgbClr val="0070C0"/>
                </a:solidFill>
              </a:rPr>
              <a:t>. </a:t>
            </a:r>
          </a:p>
          <a:p>
            <a:r>
              <a:rPr lang="cs-CZ" dirty="0"/>
              <a:t>u dospělých: bříško </a:t>
            </a:r>
            <a:r>
              <a:rPr lang="cs-CZ" dirty="0">
                <a:solidFill>
                  <a:srgbClr val="0070C0"/>
                </a:solidFill>
              </a:rPr>
              <a:t>….</a:t>
            </a:r>
            <a:r>
              <a:rPr lang="cs-CZ" dirty="0"/>
              <a:t> nebo </a:t>
            </a:r>
            <a:r>
              <a:rPr lang="cs-CZ" dirty="0">
                <a:solidFill>
                  <a:srgbClr val="0070C0"/>
                </a:solidFill>
              </a:rPr>
              <a:t>…. </a:t>
            </a:r>
            <a:r>
              <a:rPr lang="cs-CZ" dirty="0"/>
              <a:t>prstu, ušní lalůček a u novorozenců </a:t>
            </a:r>
            <a:r>
              <a:rPr lang="cs-CZ" dirty="0">
                <a:solidFill>
                  <a:srgbClr val="0070C0"/>
                </a:solidFill>
              </a:rPr>
              <a:t>……..</a:t>
            </a:r>
          </a:p>
          <a:p>
            <a:pPr lvl="0"/>
            <a:r>
              <a:rPr lang="cs-CZ" dirty="0"/>
              <a:t>prst nemasírujeme- zkreslení výsledků</a:t>
            </a:r>
          </a:p>
          <a:p>
            <a:pPr lvl="0"/>
            <a:r>
              <a:rPr lang="cs-CZ" dirty="0"/>
              <a:t>není doporučován u pacientů se špatným </a:t>
            </a:r>
          </a:p>
          <a:p>
            <a:pPr marL="0" lvl="0" indent="0">
              <a:buNone/>
            </a:pPr>
            <a:r>
              <a:rPr lang="cs-CZ" dirty="0"/>
              <a:t>krevním oběhem.</a:t>
            </a:r>
          </a:p>
          <a:p>
            <a:pPr lvl="0"/>
            <a:r>
              <a:rPr lang="cs-CZ" dirty="0"/>
              <a:t>po oschnutí </a:t>
            </a:r>
            <a:r>
              <a:rPr lang="cs-CZ" dirty="0">
                <a:solidFill>
                  <a:srgbClr val="0070C0"/>
                </a:solidFill>
              </a:rPr>
              <a:t>…………………</a:t>
            </a:r>
            <a:r>
              <a:rPr lang="cs-CZ" dirty="0"/>
              <a:t> prostředku vpich cca 2,5 mm </a:t>
            </a:r>
          </a:p>
          <a:p>
            <a:pPr lvl="0"/>
            <a:r>
              <a:rPr lang="cs-CZ" dirty="0"/>
              <a:t>první kapka se </a:t>
            </a:r>
            <a:r>
              <a:rPr lang="cs-CZ" dirty="0">
                <a:solidFill>
                  <a:srgbClr val="0070C0"/>
                </a:solidFill>
              </a:rPr>
              <a:t>…………………….. </a:t>
            </a:r>
          </a:p>
          <a:p>
            <a:pPr lvl="0"/>
            <a:r>
              <a:rPr lang="cs-CZ" dirty="0"/>
              <a:t>další se nasají kapilárním efektem do </a:t>
            </a:r>
            <a:r>
              <a:rPr lang="cs-CZ" dirty="0" err="1"/>
              <a:t>heparinizované</a:t>
            </a:r>
            <a:r>
              <a:rPr lang="cs-CZ" dirty="0"/>
              <a:t> kapiláry. </a:t>
            </a:r>
          </a:p>
          <a:p>
            <a:pPr lvl="0"/>
            <a:r>
              <a:rPr lang="cs-CZ" dirty="0"/>
              <a:t>ve vzorku nesmí být </a:t>
            </a:r>
            <a:r>
              <a:rPr lang="cs-CZ" dirty="0">
                <a:solidFill>
                  <a:srgbClr val="0070C0"/>
                </a:solidFill>
              </a:rPr>
              <a:t>……………………….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965" y="2834004"/>
            <a:ext cx="4311316" cy="1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Místo odběru – typ krve</a:t>
            </a:r>
            <a:endParaRPr lang="cs-CZ" dirty="0"/>
          </a:p>
          <a:p>
            <a:r>
              <a:rPr lang="cs-CZ" dirty="0"/>
              <a:t>Složení krve je značně ovlivněno </a:t>
            </a:r>
            <a:r>
              <a:rPr lang="cs-CZ" b="1" dirty="0"/>
              <a:t>místem odběru. </a:t>
            </a:r>
          </a:p>
          <a:p>
            <a:pPr lvl="0"/>
            <a:r>
              <a:rPr lang="cs-CZ" b="1" dirty="0"/>
              <a:t>Kapilární krev </a:t>
            </a:r>
          </a:p>
          <a:p>
            <a:pPr lvl="1"/>
            <a:r>
              <a:rPr lang="cs-CZ" dirty="0"/>
              <a:t>se více podobá arteriální než venózní krvi, především parametry ABR</a:t>
            </a:r>
          </a:p>
          <a:p>
            <a:pPr lvl="1"/>
            <a:r>
              <a:rPr lang="cs-CZ" dirty="0"/>
              <a:t>složení kapilární krve může ovlivnit i odběr z neprohřátých míst a </a:t>
            </a:r>
          </a:p>
          <a:p>
            <a:pPr lvl="1"/>
            <a:r>
              <a:rPr lang="cs-CZ" dirty="0"/>
              <a:t>její kontaminace intersticiální a intracelulární tekutinou- NEMAČKAT MÍSTO ODBĚRU</a:t>
            </a:r>
          </a:p>
          <a:p>
            <a:pPr lvl="1"/>
            <a:endParaRPr lang="cs-CZ" dirty="0"/>
          </a:p>
          <a:p>
            <a:pPr lvl="0"/>
            <a:r>
              <a:rPr lang="cs-CZ" b="1" dirty="0"/>
              <a:t>Hladina glukosy </a:t>
            </a:r>
            <a:r>
              <a:rPr lang="cs-CZ" dirty="0"/>
              <a:t>je </a:t>
            </a:r>
          </a:p>
          <a:p>
            <a:pPr lvl="1"/>
            <a:r>
              <a:rPr lang="cs-CZ" dirty="0"/>
              <a:t>ve venózní krvi nižší než v arteriální díky její spotřebě v tkáních. </a:t>
            </a:r>
          </a:p>
        </p:txBody>
      </p:sp>
    </p:spTree>
    <p:extLst>
      <p:ext uri="{BB962C8B-B14F-4D97-AF65-F5344CB8AC3E}">
        <p14:creationId xmlns:p14="http://schemas.microsoft.com/office/powerpoint/2010/main" val="2885893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14. Typ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Hladina glukosy </a:t>
            </a:r>
            <a:r>
              <a:rPr lang="cs-CZ" dirty="0"/>
              <a:t>je ve venózní krvi </a:t>
            </a:r>
            <a:r>
              <a:rPr lang="cs-CZ" dirty="0">
                <a:solidFill>
                  <a:srgbClr val="0070C0"/>
                </a:solidFill>
              </a:rPr>
              <a:t>…………….</a:t>
            </a:r>
            <a:r>
              <a:rPr lang="cs-CZ" dirty="0"/>
              <a:t>než v arteriální díky její spotřebě v tkáních.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588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694" y="134269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8547" y="1459832"/>
            <a:ext cx="11678653" cy="5398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Hemolýza = rozpad Ery s uvolněním </a:t>
            </a:r>
            <a:r>
              <a:rPr lang="cs-CZ" b="1" dirty="0" err="1"/>
              <a:t>Hb</a:t>
            </a:r>
            <a:endParaRPr lang="cs-CZ" dirty="0"/>
          </a:p>
          <a:p>
            <a:r>
              <a:rPr lang="cs-CZ" dirty="0"/>
              <a:t>Při hemolýze dochází ke kontaminaci séra či plazmy obsahem porušených erytrocytů. </a:t>
            </a:r>
          </a:p>
          <a:p>
            <a:pPr marL="0" indent="0">
              <a:buNone/>
            </a:pPr>
            <a:r>
              <a:rPr lang="cs-CZ" dirty="0"/>
              <a:t>Příčinou hemolýzy může být</a:t>
            </a:r>
          </a:p>
          <a:p>
            <a:pPr lvl="0"/>
            <a:r>
              <a:rPr lang="cs-CZ" dirty="0"/>
              <a:t>nedostatečně oschlý dezinfekční prostředek na místě vpichu</a:t>
            </a:r>
          </a:p>
          <a:p>
            <a:pPr lvl="0"/>
            <a:r>
              <a:rPr lang="cs-CZ" dirty="0"/>
              <a:t>vystavení krve mrazu nebo naopak </a:t>
            </a:r>
          </a:p>
          <a:p>
            <a:pPr lvl="0"/>
            <a:r>
              <a:rPr lang="cs-CZ" dirty="0"/>
              <a:t>vysoké teplotě při transportu</a:t>
            </a:r>
          </a:p>
          <a:p>
            <a:pPr lvl="0"/>
            <a:r>
              <a:rPr lang="cs-CZ" dirty="0"/>
              <a:t>mechanické poškození </a:t>
            </a:r>
            <a:r>
              <a:rPr lang="cs-CZ" dirty="0" err="1"/>
              <a:t>ery</a:t>
            </a:r>
            <a:r>
              <a:rPr lang="cs-CZ" dirty="0"/>
              <a:t> při nesprávném mícháni nesrážlivé krve</a:t>
            </a:r>
          </a:p>
          <a:p>
            <a:pPr lvl="0"/>
            <a:r>
              <a:rPr lang="cs-CZ" dirty="0"/>
              <a:t>nesprávný poměr objemu krve a antikoagulačního prostředku</a:t>
            </a:r>
          </a:p>
          <a:p>
            <a:pPr lvl="0"/>
            <a:r>
              <a:rPr lang="cs-CZ" dirty="0"/>
              <a:t>přítomnost vody v odběrové nádobce</a:t>
            </a:r>
          </a:p>
          <a:p>
            <a:r>
              <a:rPr lang="cs-CZ" dirty="0"/>
              <a:t>Častější bývá hemolýza u séra než u plazmy</a:t>
            </a:r>
          </a:p>
          <a:p>
            <a:r>
              <a:rPr lang="cs-CZ" dirty="0"/>
              <a:t>Laboratorní výsledky v hemolytických vzorcích jsou ovlivněny například zvýšenou koncentrací (aktivitou) těch analytů, které jsou především </a:t>
            </a:r>
            <a:r>
              <a:rPr lang="cs-CZ" dirty="0" err="1"/>
              <a:t>intraerytrocytární</a:t>
            </a:r>
            <a:r>
              <a:rPr lang="cs-CZ" dirty="0"/>
              <a:t> (draslík, </a:t>
            </a:r>
            <a:r>
              <a:rPr lang="cs-CZ" dirty="0" err="1"/>
              <a:t>laktátdehydrogenasa</a:t>
            </a:r>
            <a:r>
              <a:rPr lang="cs-CZ" dirty="0"/>
              <a:t>) nebo zvýšením absorbance při fotometrickém stanovení vlivem červeného zbarvení hemoglobinem.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221" y="-1"/>
            <a:ext cx="2582779" cy="18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33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694" y="134269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15. 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459832"/>
            <a:ext cx="11887200" cy="5398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 = rozpad Ery s uvolněním </a:t>
            </a:r>
            <a:r>
              <a:rPr lang="cs-CZ" dirty="0" err="1"/>
              <a:t>Hb</a:t>
            </a:r>
            <a:endParaRPr lang="cs-CZ" dirty="0"/>
          </a:p>
          <a:p>
            <a:r>
              <a:rPr lang="cs-CZ" dirty="0"/>
              <a:t>při </a:t>
            </a:r>
            <a:r>
              <a:rPr lang="cs-CZ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 dochází ke kontaminaci séra či plazmy obsahem porušených</a:t>
            </a:r>
          </a:p>
          <a:p>
            <a:r>
              <a:rPr lang="cs-CZ" dirty="0"/>
              <a:t>příčinou </a:t>
            </a:r>
            <a:r>
              <a:rPr lang="cs-CZ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 může být</a:t>
            </a:r>
          </a:p>
          <a:p>
            <a:pPr lvl="1"/>
            <a:r>
              <a:rPr lang="cs-CZ" dirty="0"/>
              <a:t>nedostatečně oschlý </a:t>
            </a:r>
            <a:r>
              <a:rPr lang="cs-CZ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prostředek na místě vpichu</a:t>
            </a:r>
          </a:p>
          <a:p>
            <a:pPr lvl="1"/>
            <a:r>
              <a:rPr lang="cs-CZ" dirty="0"/>
              <a:t>vystavení </a:t>
            </a:r>
            <a:r>
              <a:rPr lang="cs-CZ" dirty="0">
                <a:solidFill>
                  <a:srgbClr val="0070C0"/>
                </a:solidFill>
              </a:rPr>
              <a:t>……….</a:t>
            </a:r>
            <a:r>
              <a:rPr lang="cs-CZ" dirty="0"/>
              <a:t> mrazu nebo vysoké teplotě při transportu</a:t>
            </a:r>
          </a:p>
          <a:p>
            <a:pPr lvl="1"/>
            <a:r>
              <a:rPr lang="cs-CZ" dirty="0"/>
              <a:t>mechanické poškození              při nesprávném mícháni nesrážlivé krve</a:t>
            </a:r>
          </a:p>
          <a:p>
            <a:pPr lvl="1"/>
            <a:r>
              <a:rPr lang="cs-CZ" dirty="0"/>
              <a:t>nesprávný poměr objemu krve a antikoagulačního prostředku</a:t>
            </a:r>
          </a:p>
          <a:p>
            <a:pPr lvl="1"/>
            <a:r>
              <a:rPr lang="cs-CZ" dirty="0"/>
              <a:t>přítomnost vody v odběrové nádobce</a:t>
            </a:r>
          </a:p>
          <a:p>
            <a:r>
              <a:rPr lang="cs-CZ" dirty="0"/>
              <a:t>Častější bývá </a:t>
            </a:r>
            <a:r>
              <a:rPr lang="cs-CZ" dirty="0">
                <a:solidFill>
                  <a:srgbClr val="0070C0"/>
                </a:solidFill>
              </a:rPr>
              <a:t>………………………</a:t>
            </a:r>
            <a:r>
              <a:rPr lang="cs-CZ" dirty="0"/>
              <a:t> u séra než u plazmy</a:t>
            </a:r>
          </a:p>
          <a:p>
            <a:r>
              <a:rPr lang="cs-CZ" dirty="0"/>
              <a:t>Laboratorní výsledky v hemolytických vzorcích jsou ovlivněny například zvýšenou koncentrací (aktivitou) těch analytů, které jsou především </a:t>
            </a:r>
            <a:r>
              <a:rPr lang="cs-CZ" dirty="0" err="1"/>
              <a:t>intraerytrocytární</a:t>
            </a:r>
            <a:r>
              <a:rPr lang="cs-CZ" dirty="0"/>
              <a:t> (draslík, </a:t>
            </a:r>
            <a:r>
              <a:rPr lang="cs-CZ" dirty="0" err="1"/>
              <a:t>laktátdehydrogenasa</a:t>
            </a:r>
            <a:r>
              <a:rPr lang="cs-CZ" dirty="0"/>
              <a:t>) nebo zvýšením absorbance při fotometrickém stanovení vlivem červeného zbarvení hemoglobinem.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236" y="1900368"/>
            <a:ext cx="614207" cy="4422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063" y="3495572"/>
            <a:ext cx="614207" cy="4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8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16. Co ovlivňuje hemolýzu?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</a:t>
            </a:r>
          </a:p>
          <a:p>
            <a:r>
              <a:rPr lang="cs-CZ" dirty="0"/>
              <a:t>2</a:t>
            </a:r>
          </a:p>
          <a:p>
            <a:r>
              <a:rPr lang="cs-CZ" dirty="0"/>
              <a:t>3</a:t>
            </a:r>
          </a:p>
          <a:p>
            <a:r>
              <a:rPr lang="cs-CZ" dirty="0"/>
              <a:t>4</a:t>
            </a:r>
          </a:p>
          <a:p>
            <a:r>
              <a:rPr lang="cs-CZ" dirty="0"/>
              <a:t>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2422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4031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726" y="1325563"/>
            <a:ext cx="10515600" cy="4351338"/>
          </a:xfrm>
        </p:spPr>
        <p:txBody>
          <a:bodyPr/>
          <a:lstStyle/>
          <a:p>
            <a:r>
              <a:rPr lang="cs-CZ" b="1" dirty="0"/>
              <a:t>Chylózní či ikterické vzorky</a:t>
            </a:r>
            <a:endParaRPr lang="cs-CZ" dirty="0"/>
          </a:p>
          <a:p>
            <a:pPr lvl="0"/>
            <a:r>
              <a:rPr lang="cs-CZ" dirty="0"/>
              <a:t>v chylózním séru jsou výrazně zvýšeny </a:t>
            </a:r>
            <a:r>
              <a:rPr lang="cs-CZ" dirty="0" err="1"/>
              <a:t>triacylglyceroly</a:t>
            </a:r>
            <a:r>
              <a:rPr lang="cs-CZ" dirty="0"/>
              <a:t> (způsobují mléčný zákal)</a:t>
            </a:r>
          </a:p>
          <a:p>
            <a:pPr lvl="0"/>
            <a:r>
              <a:rPr lang="cs-CZ" dirty="0"/>
              <a:t>v ikterickém séru je zvýšen bilirubin (způsobuje intenzivně žluté zabarvení). </a:t>
            </a:r>
          </a:p>
          <a:p>
            <a:r>
              <a:rPr lang="cs-CZ" dirty="0"/>
              <a:t>Oba faktory výrazně ruší spektrofotometrické stanovení.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042" y="4041370"/>
            <a:ext cx="4158665" cy="27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4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Vnitřní prostředí</a:t>
            </a:r>
          </a:p>
          <a:p>
            <a:r>
              <a:rPr lang="cs-CZ" dirty="0"/>
              <a:t>Onemocnění a poruchy vedoucí ke změně vnitřního prostředí</a:t>
            </a:r>
          </a:p>
          <a:p>
            <a:r>
              <a:rPr lang="cs-CZ" dirty="0"/>
              <a:t>Biologický materiál: </a:t>
            </a:r>
          </a:p>
          <a:p>
            <a:pPr lvl="1"/>
            <a:r>
              <a:rPr lang="cs-CZ" dirty="0" err="1"/>
              <a:t>preanalytická</a:t>
            </a:r>
            <a:r>
              <a:rPr lang="cs-CZ" dirty="0"/>
              <a:t> příprava </a:t>
            </a:r>
          </a:p>
          <a:p>
            <a:pPr lvl="1"/>
            <a:r>
              <a:rPr lang="cs-CZ" dirty="0"/>
              <a:t>indikace</a:t>
            </a:r>
          </a:p>
          <a:p>
            <a:pPr lvl="1"/>
            <a:r>
              <a:rPr lang="cs-CZ" dirty="0"/>
              <a:t>odběr</a:t>
            </a:r>
          </a:p>
          <a:p>
            <a:pPr lvl="1"/>
            <a:r>
              <a:rPr lang="cs-CZ" dirty="0"/>
              <a:t>interpretace biochemických vyšetření</a:t>
            </a:r>
          </a:p>
          <a:p>
            <a:r>
              <a:rPr lang="cs-CZ" dirty="0"/>
              <a:t>Orientační metody biochemických vyšetření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734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17. Co ovlivňuje složení odebrané krve?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…………………………………………..</a:t>
            </a:r>
          </a:p>
          <a:p>
            <a:r>
              <a:rPr lang="cs-CZ" dirty="0"/>
              <a:t>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145370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726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 moči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725" y="1325562"/>
            <a:ext cx="11722769" cy="5347953"/>
          </a:xfrm>
        </p:spPr>
        <p:txBody>
          <a:bodyPr>
            <a:normAutofit/>
          </a:bodyPr>
          <a:lstStyle/>
          <a:p>
            <a:r>
              <a:rPr lang="cs-CZ" dirty="0"/>
              <a:t>Pro upřesnění diagnostiky je třeba analyzovat řadu</a:t>
            </a:r>
          </a:p>
          <a:p>
            <a:pPr marL="0" indent="0">
              <a:buNone/>
            </a:pPr>
            <a:r>
              <a:rPr lang="cs-CZ" dirty="0"/>
              <a:t>   parametrů nejen v krvi, ale i v moči. </a:t>
            </a:r>
          </a:p>
          <a:p>
            <a:pPr marL="0" indent="0">
              <a:buNone/>
            </a:pPr>
            <a:r>
              <a:rPr lang="cs-CZ" dirty="0"/>
              <a:t>Orientační biochemická analýza moči zahrnuje </a:t>
            </a:r>
          </a:p>
          <a:p>
            <a:pPr lvl="0"/>
            <a:r>
              <a:rPr lang="cs-CZ" b="1" dirty="0"/>
              <a:t>stanovení pH</a:t>
            </a:r>
          </a:p>
          <a:p>
            <a:pPr lvl="0"/>
            <a:r>
              <a:rPr lang="cs-CZ" dirty="0"/>
              <a:t>kvalitativní průkaz </a:t>
            </a:r>
            <a:r>
              <a:rPr lang="cs-CZ" b="1" dirty="0"/>
              <a:t>proteinů, glukosy, ketolátek, žlučových barviv a </a:t>
            </a:r>
            <a:r>
              <a:rPr lang="cs-CZ" b="1" dirty="0" err="1"/>
              <a:t>ery</a:t>
            </a:r>
            <a:endParaRPr lang="cs-CZ" b="1" dirty="0"/>
          </a:p>
          <a:p>
            <a:pPr lvl="0"/>
            <a:r>
              <a:rPr lang="cs-CZ" dirty="0"/>
              <a:t>kvantitativně se v moči stanovuje převážně </a:t>
            </a:r>
            <a:r>
              <a:rPr lang="cs-CZ" b="1" dirty="0"/>
              <a:t>bílkovina </a:t>
            </a:r>
            <a:r>
              <a:rPr lang="cs-CZ" dirty="0"/>
              <a:t>(proteinurie) a </a:t>
            </a:r>
            <a:r>
              <a:rPr lang="cs-CZ" b="1" dirty="0"/>
              <a:t>glukosa </a:t>
            </a:r>
            <a:r>
              <a:rPr lang="cs-CZ" dirty="0"/>
              <a:t>(glykosurie)</a:t>
            </a:r>
          </a:p>
          <a:p>
            <a:r>
              <a:rPr lang="cs-CZ" dirty="0"/>
              <a:t>kvalitativní i kvantitativní vyšetření moči vyžaduje správně provedený odběr, u kvantitativních vyšetření i dodržení časového intervalu sběru a přesné odměření objemu sbírané moči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633" y="284627"/>
            <a:ext cx="4204367" cy="23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07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18. Orientační biochemická analýza moči zahrnuje 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</a:t>
            </a:r>
          </a:p>
          <a:p>
            <a:r>
              <a:rPr lang="cs-CZ" dirty="0"/>
              <a:t>2 kvalitativně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r>
              <a:rPr lang="cs-CZ" dirty="0"/>
              <a:t>3 kvantitativně</a:t>
            </a:r>
          </a:p>
          <a:p>
            <a:pPr lvl="1"/>
            <a:r>
              <a:rPr lang="cs-CZ" dirty="0"/>
              <a:t>..</a:t>
            </a:r>
          </a:p>
          <a:p>
            <a:pPr lvl="1"/>
            <a:r>
              <a:rPr lang="cs-CZ" dirty="0"/>
              <a:t>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924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stolice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Častým vyšetřením stolice je test na okultní (skryté) krvácení, který je důležitý pro odhalení krvácejícího vředu nebo nádoru v zažívacím traktu. Vzorek stolice pacient odebere špachtlí do sterilní nádobky nebo spirálkou do speciální zkumavky ze tří míst stolice.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11" y="3605462"/>
            <a:ext cx="2964531" cy="296453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395537" y="60503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https://www.facebook.com/staymedik/photos/a.278704386274349/327751504702970/?type=3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44" y="3605462"/>
            <a:ext cx="4827289" cy="2121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 rot="5400000">
            <a:off x="8561653" y="34988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https://www.mcsalve.cz/toks-test-na-okultni-krvaceni-do-stolice/</a:t>
            </a:r>
          </a:p>
        </p:txBody>
      </p:sp>
    </p:spTree>
    <p:extLst>
      <p:ext uri="{BB962C8B-B14F-4D97-AF65-F5344CB8AC3E}">
        <p14:creationId xmlns:p14="http://schemas.microsoft.com/office/powerpoint/2010/main" val="1447089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19. Co znamená barva stolice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Světlá až bílá……………………………….….…….</a:t>
            </a:r>
          </a:p>
          <a:p>
            <a:r>
              <a:rPr lang="cs-CZ" dirty="0"/>
              <a:t>Zelená…………………………………………………..</a:t>
            </a:r>
          </a:p>
          <a:p>
            <a:r>
              <a:rPr lang="cs-CZ" dirty="0"/>
              <a:t>Žlutá…………………………………………….……….</a:t>
            </a:r>
          </a:p>
          <a:p>
            <a:r>
              <a:rPr lang="cs-CZ" dirty="0"/>
              <a:t>Světle až tmavě hnědá…………….…………….</a:t>
            </a:r>
          </a:p>
          <a:p>
            <a:r>
              <a:rPr lang="cs-CZ" dirty="0"/>
              <a:t>Černá…………………………………………………….</a:t>
            </a:r>
          </a:p>
          <a:p>
            <a:r>
              <a:rPr lang="cs-CZ" dirty="0"/>
              <a:t>Červená…………………………………………………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356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 plodové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Odběr plodové vody </a:t>
            </a:r>
            <a:r>
              <a:rPr lang="cs-CZ" b="1" dirty="0"/>
              <a:t>20 ml </a:t>
            </a:r>
            <a:r>
              <a:rPr lang="cs-CZ" dirty="0"/>
              <a:t>(</a:t>
            </a:r>
            <a:r>
              <a:rPr lang="cs-CZ" b="1" dirty="0" err="1"/>
              <a:t>amniocentéza</a:t>
            </a:r>
            <a:r>
              <a:rPr lang="cs-CZ" dirty="0"/>
              <a:t>) se provádí pro diagnostiku vrozených vad plodu, zjištění jeho zralosti, případně i intrauterinní infekce. Provádí jej lékař v lokální anestezii za současné kontroly ultrazvukem v </a:t>
            </a:r>
            <a:r>
              <a:rPr lang="cs-CZ" b="1" dirty="0"/>
              <a:t>15.-16. </a:t>
            </a:r>
            <a:r>
              <a:rPr lang="cs-CZ" dirty="0"/>
              <a:t>týdnu.</a:t>
            </a:r>
          </a:p>
          <a:p>
            <a:endParaRPr lang="cs-CZ" dirty="0"/>
          </a:p>
        </p:txBody>
      </p:sp>
      <p:pic>
        <p:nvPicPr>
          <p:cNvPr id="7170" name="Picture 2" descr="https://www.wikiskripta.eu/thumb.php?f=Amniocenteza.png&amp;widt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36" y="3149432"/>
            <a:ext cx="3580231" cy="35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 rot="5400000">
            <a:off x="8588368" y="3816628"/>
            <a:ext cx="5121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https://www.wikiskripta.eu/w/Amniocent%C3%A9za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219200" y="3561347"/>
            <a:ext cx="29677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Věková indikace (35 let)</a:t>
            </a:r>
          </a:p>
          <a:p>
            <a:r>
              <a:rPr lang="cs-CZ" dirty="0"/>
              <a:t>Dědičná onemocnění (cystická fibróza, hemofilie</a:t>
            </a:r>
          </a:p>
          <a:p>
            <a:r>
              <a:rPr lang="cs-CZ" dirty="0"/>
              <a:t>Opakované potraty v předchozích graviditách</a:t>
            </a:r>
          </a:p>
          <a:p>
            <a:r>
              <a:rPr lang="cs-CZ" dirty="0"/>
              <a:t>Svalová dystrofie</a:t>
            </a:r>
          </a:p>
          <a:p>
            <a:r>
              <a:rPr lang="cs-CZ" dirty="0"/>
              <a:t>Molekulárně genetické vyšetření</a:t>
            </a:r>
          </a:p>
          <a:p>
            <a:r>
              <a:rPr lang="cs-CZ" dirty="0"/>
              <a:t>Riziko 1:100 – 1:200</a:t>
            </a:r>
          </a:p>
        </p:txBody>
      </p:sp>
      <p:sp>
        <p:nvSpPr>
          <p:cNvPr id="6" name="Obdélník 5"/>
          <p:cNvSpPr/>
          <p:nvPr/>
        </p:nvSpPr>
        <p:spPr>
          <a:xfrm>
            <a:off x="779610" y="6160771"/>
            <a:ext cx="5121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https://www.wikiskripta.eu/w/Amniocent%C3%A9za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69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20. Jak se nazývá odběr plodové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……………………………………………………………….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Kolik se odebírá plodové vody?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……………………………………………………………..…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Ve kterém týdnu?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535538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Odběr mozkomíšního moku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112909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Jaké jsou indikace k odběru mozkomíšního moku?</a:t>
            </a:r>
          </a:p>
          <a:p>
            <a:pPr marL="0" indent="0">
              <a:buNone/>
            </a:pPr>
            <a:r>
              <a:rPr lang="cs-CZ" dirty="0"/>
              <a:t>Vyšetření mozkomíšního moku je indikováno při </a:t>
            </a:r>
          </a:p>
          <a:p>
            <a:pPr marL="0" indent="0">
              <a:buNone/>
            </a:pPr>
            <a:r>
              <a:rPr lang="cs-CZ" dirty="0"/>
              <a:t>   podezření na </a:t>
            </a:r>
          </a:p>
          <a:p>
            <a:pPr lvl="0"/>
            <a:r>
              <a:rPr lang="cs-CZ" b="1" dirty="0"/>
              <a:t>demyelinizační choroby, meningitidu, encefalitidu </a:t>
            </a:r>
            <a:r>
              <a:rPr lang="cs-CZ" dirty="0"/>
              <a:t>nebo </a:t>
            </a:r>
            <a:r>
              <a:rPr lang="cs-CZ" b="1" dirty="0"/>
              <a:t>malignitu</a:t>
            </a:r>
            <a:r>
              <a:rPr lang="cs-CZ" dirty="0"/>
              <a:t>. </a:t>
            </a:r>
          </a:p>
          <a:p>
            <a:r>
              <a:rPr lang="cs-CZ" b="1" dirty="0"/>
              <a:t>od rána pít, 1 hod. před </a:t>
            </a:r>
            <a:r>
              <a:rPr lang="cs-CZ" dirty="0"/>
              <a:t>vypít </a:t>
            </a:r>
            <a:r>
              <a:rPr lang="cs-CZ" b="1" dirty="0"/>
              <a:t>kávu</a:t>
            </a:r>
            <a:r>
              <a:rPr lang="cs-CZ" dirty="0"/>
              <a:t> nebo </a:t>
            </a:r>
            <a:r>
              <a:rPr lang="cs-CZ" b="1" dirty="0"/>
              <a:t>kolu</a:t>
            </a:r>
            <a:r>
              <a:rPr lang="cs-CZ" dirty="0"/>
              <a:t>, po výkonu </a:t>
            </a:r>
            <a:r>
              <a:rPr lang="cs-CZ" b="1" dirty="0"/>
              <a:t>1 hod. na lůžku</a:t>
            </a:r>
            <a:r>
              <a:rPr lang="cs-CZ" dirty="0"/>
              <a:t>, </a:t>
            </a:r>
            <a:r>
              <a:rPr lang="cs-CZ" b="1" dirty="0"/>
              <a:t>20 minut na břiše</a:t>
            </a:r>
          </a:p>
          <a:p>
            <a:pPr lvl="0"/>
            <a:r>
              <a:rPr lang="cs-CZ" dirty="0"/>
              <a:t>provádí lékař, většinou v oblasti </a:t>
            </a:r>
            <a:r>
              <a:rPr lang="cs-CZ" b="1" dirty="0"/>
              <a:t>bederní páteře </a:t>
            </a:r>
            <a:r>
              <a:rPr lang="cs-CZ" dirty="0"/>
              <a:t>v lokální anestezii, </a:t>
            </a:r>
            <a:r>
              <a:rPr lang="cs-CZ" dirty="0" err="1"/>
              <a:t>peroperačně</a:t>
            </a:r>
            <a:r>
              <a:rPr lang="cs-CZ" dirty="0"/>
              <a:t> lze provést i odběr z </a:t>
            </a:r>
            <a:r>
              <a:rPr lang="cs-CZ" b="1" dirty="0"/>
              <a:t>krční</a:t>
            </a:r>
            <a:r>
              <a:rPr lang="cs-CZ" dirty="0"/>
              <a:t> páteře či mozkových komor. </a:t>
            </a:r>
          </a:p>
          <a:p>
            <a:pPr lvl="0"/>
            <a:r>
              <a:rPr lang="cs-CZ" b="1" dirty="0"/>
              <a:t>okamžitě</a:t>
            </a:r>
            <a:r>
              <a:rPr lang="cs-CZ" dirty="0"/>
              <a:t> po odběru v odebrané tekutině stanovit </a:t>
            </a:r>
            <a:r>
              <a:rPr lang="cs-CZ" b="1" dirty="0"/>
              <a:t>glukosu</a:t>
            </a:r>
            <a:r>
              <a:rPr lang="cs-CZ" dirty="0"/>
              <a:t> a současně pro správnou interpretaci výsledku i </a:t>
            </a:r>
            <a:r>
              <a:rPr lang="cs-CZ" b="1" dirty="0"/>
              <a:t>glykemii</a:t>
            </a:r>
            <a:r>
              <a:rPr lang="cs-CZ" dirty="0"/>
              <a:t>.</a:t>
            </a:r>
          </a:p>
          <a:p>
            <a:pPr lvl="0"/>
            <a:r>
              <a:rPr lang="cs-CZ" dirty="0"/>
              <a:t>mikrobiologicky, biochemicky, imunologicky</a:t>
            </a:r>
          </a:p>
        </p:txBody>
      </p:sp>
      <p:pic>
        <p:nvPicPr>
          <p:cNvPr id="8194" name="Picture 2" descr="Vyšetření mozkomíšního moku | Lékařská fakulta Masarykovy univerz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42" y="0"/>
            <a:ext cx="3946358" cy="30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4050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https://is.muni.cz/el/1411/podzim2016/BLKLK051p/um/vysetreni_mozkomisniho_moku/pages/02-indikace-likvoru.html</a:t>
            </a:r>
          </a:p>
        </p:txBody>
      </p:sp>
    </p:spTree>
    <p:extLst>
      <p:ext uri="{BB962C8B-B14F-4D97-AF65-F5344CB8AC3E}">
        <p14:creationId xmlns:p14="http://schemas.microsoft.com/office/powerpoint/2010/main" val="501639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21. Odběr mozkomíšního moku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489" y="1825625"/>
            <a:ext cx="1183380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Vyšetření mozkomíšního moku je indikováno při </a:t>
            </a:r>
          </a:p>
          <a:p>
            <a:pPr marL="0" indent="0">
              <a:buNone/>
            </a:pPr>
            <a:r>
              <a:rPr lang="cs-CZ" dirty="0"/>
              <a:t>   podezření na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………………….., ………………, ………………….. </a:t>
            </a:r>
            <a:r>
              <a:rPr lang="cs-CZ" dirty="0"/>
              <a:t>nebo </a:t>
            </a:r>
            <a:r>
              <a:rPr lang="cs-CZ" b="1" dirty="0">
                <a:solidFill>
                  <a:srgbClr val="0070C0"/>
                </a:solidFill>
              </a:rPr>
              <a:t>……………..</a:t>
            </a:r>
          </a:p>
          <a:p>
            <a:pPr lvl="0"/>
            <a:r>
              <a:rPr lang="cs-CZ" b="1" dirty="0"/>
              <a:t>od rána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b="1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b="1" dirty="0"/>
              <a:t>vypít kávu</a:t>
            </a:r>
            <a:r>
              <a:rPr lang="cs-CZ" dirty="0"/>
              <a:t> nebo </a:t>
            </a:r>
            <a:r>
              <a:rPr lang="cs-CZ" b="1" dirty="0"/>
              <a:t>kolu</a:t>
            </a:r>
            <a:r>
              <a:rPr lang="cs-CZ" dirty="0"/>
              <a:t>, po výkonu </a:t>
            </a:r>
            <a:r>
              <a:rPr lang="cs-CZ" b="1" dirty="0">
                <a:solidFill>
                  <a:srgbClr val="0070C0"/>
                </a:solidFill>
              </a:rPr>
              <a:t>……………..</a:t>
            </a:r>
            <a:r>
              <a:rPr lang="cs-CZ" b="1" dirty="0"/>
              <a:t>na lůžku</a:t>
            </a:r>
            <a:r>
              <a:rPr lang="cs-CZ" dirty="0"/>
              <a:t>, </a:t>
            </a:r>
            <a:r>
              <a:rPr lang="cs-CZ" b="1" dirty="0">
                <a:solidFill>
                  <a:srgbClr val="0070C0"/>
                </a:solidFill>
              </a:rPr>
              <a:t>…………….</a:t>
            </a:r>
            <a:r>
              <a:rPr lang="cs-CZ" b="1" dirty="0"/>
              <a:t>na břiše</a:t>
            </a:r>
          </a:p>
          <a:p>
            <a:pPr lvl="0"/>
            <a:r>
              <a:rPr lang="cs-CZ" dirty="0"/>
              <a:t>provádí lékař, většinou v oblasti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v lokální anestezii, </a:t>
            </a:r>
            <a:r>
              <a:rPr lang="cs-CZ" dirty="0" err="1"/>
              <a:t>peroperačně</a:t>
            </a:r>
            <a:r>
              <a:rPr lang="cs-CZ" dirty="0"/>
              <a:t> lze provést i odběr z 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 páteře či mozkových komor. </a:t>
            </a:r>
          </a:p>
          <a:p>
            <a:pPr lvl="0"/>
            <a:r>
              <a:rPr lang="cs-CZ" b="1" dirty="0"/>
              <a:t>okamžitě</a:t>
            </a:r>
            <a:r>
              <a:rPr lang="cs-CZ" dirty="0"/>
              <a:t> po odběru v odebrané tekutině stanovit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 současně pro správnou interpretaci výsledku i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>
                <a:solidFill>
                  <a:srgbClr val="0070C0"/>
                </a:solidFill>
              </a:rPr>
              <a:t>.</a:t>
            </a:r>
          </a:p>
          <a:p>
            <a:pPr lvl="0"/>
            <a:r>
              <a:rPr lang="cs-CZ" dirty="0"/>
              <a:t>mikrobiologicky, biochemicky, imunologicky</a:t>
            </a:r>
          </a:p>
        </p:txBody>
      </p:sp>
      <p:pic>
        <p:nvPicPr>
          <p:cNvPr id="8194" name="Picture 2" descr="Vyšetření mozkomíšního moku | Lékařská fakulta Masarykovy univerz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42" y="0"/>
            <a:ext cx="3946358" cy="30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4050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https://is.muni.cz/el/1411/podzim2016/BLKLK051p/um/vysetreni_mozkomisniho_moku/pages/02-indikace-likvoru.html</a:t>
            </a:r>
          </a:p>
        </p:txBody>
      </p:sp>
    </p:spTree>
    <p:extLst>
      <p:ext uri="{BB962C8B-B14F-4D97-AF65-F5344CB8AC3E}">
        <p14:creationId xmlns:p14="http://schemas.microsoft.com/office/powerpoint/2010/main" val="3732372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1042515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Které tkáně/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tekutiny se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diagnosticky odebírají?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39104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Odběr </a:t>
            </a:r>
            <a:r>
              <a:rPr lang="cs-CZ" b="1" dirty="0"/>
              <a:t>synoviální</a:t>
            </a:r>
            <a:r>
              <a:rPr lang="cs-CZ" dirty="0"/>
              <a:t> tekutiny (</a:t>
            </a:r>
            <a:r>
              <a:rPr lang="cs-CZ" dirty="0" err="1"/>
              <a:t>atrocentéza</a:t>
            </a:r>
            <a:r>
              <a:rPr lang="cs-CZ" dirty="0"/>
              <a:t>)</a:t>
            </a:r>
          </a:p>
          <a:p>
            <a:r>
              <a:rPr lang="cs-CZ" b="1" dirty="0"/>
              <a:t>Synoviální </a:t>
            </a:r>
            <a:r>
              <a:rPr lang="cs-CZ" dirty="0"/>
              <a:t>tekutinu je třeba vyšetřit pro určení typu artritidy a rozlišení zánětlivého/ nezánětlivého výpotku. Odběr provádí lékař za sterilních podmínek, odebraný materiál je použit pro </a:t>
            </a:r>
          </a:p>
          <a:p>
            <a:pPr lvl="1"/>
            <a:r>
              <a:rPr lang="cs-CZ" dirty="0"/>
              <a:t>kultivaci, </a:t>
            </a:r>
          </a:p>
          <a:p>
            <a:pPr lvl="1"/>
            <a:r>
              <a:rPr lang="cs-CZ" dirty="0"/>
              <a:t>stanovení glukosy a </a:t>
            </a:r>
          </a:p>
          <a:p>
            <a:pPr lvl="1"/>
            <a:r>
              <a:rPr lang="cs-CZ" dirty="0"/>
              <a:t>proteinů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Odběr </a:t>
            </a:r>
            <a:r>
              <a:rPr lang="cs-CZ" b="1" dirty="0"/>
              <a:t>slin</a:t>
            </a:r>
          </a:p>
          <a:p>
            <a:r>
              <a:rPr lang="cs-CZ" dirty="0"/>
              <a:t>Sliny lze použít pro stanovení krevních skupin, drog a měření hladin léků. Po </a:t>
            </a:r>
            <a:r>
              <a:rPr lang="cs-CZ" b="1" dirty="0"/>
              <a:t>vypláchnutí úst </a:t>
            </a:r>
            <a:r>
              <a:rPr lang="cs-CZ" dirty="0"/>
              <a:t>se </a:t>
            </a:r>
            <a:r>
              <a:rPr lang="cs-CZ" b="1" dirty="0"/>
              <a:t>žvýká inertní materiál</a:t>
            </a:r>
            <a:r>
              <a:rPr lang="cs-CZ" dirty="0"/>
              <a:t>, </a:t>
            </a:r>
            <a:r>
              <a:rPr lang="cs-CZ" b="1" dirty="0"/>
              <a:t>první sliny</a:t>
            </a:r>
            <a:r>
              <a:rPr lang="cs-CZ" dirty="0"/>
              <a:t> se </a:t>
            </a:r>
            <a:r>
              <a:rPr lang="cs-CZ" b="1" dirty="0"/>
              <a:t>vyplivnou</a:t>
            </a:r>
            <a:r>
              <a:rPr lang="cs-CZ" dirty="0"/>
              <a:t> do odpadu a </a:t>
            </a:r>
            <a:r>
              <a:rPr lang="cs-CZ" b="1" dirty="0"/>
              <a:t>další se sbírají </a:t>
            </a:r>
            <a:r>
              <a:rPr lang="cs-CZ" dirty="0"/>
              <a:t>do sběrné nádobky.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Odběr </a:t>
            </a:r>
            <a:r>
              <a:rPr lang="cs-CZ" b="1" dirty="0"/>
              <a:t>hnisu</a:t>
            </a:r>
          </a:p>
          <a:p>
            <a:r>
              <a:rPr lang="cs-CZ" dirty="0"/>
              <a:t>Provádí se </a:t>
            </a:r>
            <a:r>
              <a:rPr lang="cs-CZ" b="1" dirty="0"/>
              <a:t>sterilní stříkačkou </a:t>
            </a:r>
            <a:r>
              <a:rPr lang="cs-CZ" dirty="0"/>
              <a:t>na periferii rány (většinou před započetím léčby antibiotiky), obsah stříkačky se přenese do </a:t>
            </a:r>
            <a:r>
              <a:rPr lang="cs-CZ" b="1" dirty="0"/>
              <a:t>sterilní zkumavky</a:t>
            </a:r>
            <a:r>
              <a:rPr lang="cs-CZ" dirty="0"/>
              <a:t> (prázdné nebo s transportní půdou), okamžitě se zazátkuje a odešle do laboratoře. </a:t>
            </a:r>
          </a:p>
          <a:p>
            <a:pPr lvl="0"/>
            <a:r>
              <a:rPr lang="cs-CZ" dirty="0"/>
              <a:t>V případě, že nelze stříkačku použít, se odběr provede </a:t>
            </a:r>
            <a:r>
              <a:rPr lang="cs-CZ" b="1" dirty="0"/>
              <a:t>setřením poškozeného místa </a:t>
            </a:r>
            <a:r>
              <a:rPr lang="cs-CZ" dirty="0"/>
              <a:t>sterilním vatovým tamponem, který se vloží do sterilní odběrové soupravy s transportní půdou. </a:t>
            </a:r>
          </a:p>
          <a:p>
            <a:r>
              <a:rPr lang="cs-CZ" dirty="0"/>
              <a:t>U kontrolních odběrů v průběhu antibiotické léčby (např. při zhoršení stavu pacienta) se musí záznam o použité léčbě uvádět na žádanku!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Odběr </a:t>
            </a:r>
            <a:r>
              <a:rPr lang="cs-CZ" b="1" dirty="0"/>
              <a:t>tkání </a:t>
            </a:r>
            <a:r>
              <a:rPr lang="cs-CZ" dirty="0"/>
              <a:t>– biopsie</a:t>
            </a:r>
          </a:p>
          <a:p>
            <a:pPr lvl="0"/>
            <a:r>
              <a:rPr lang="cs-CZ" dirty="0"/>
              <a:t>Vzorky </a:t>
            </a:r>
            <a:r>
              <a:rPr lang="cs-CZ" b="1" dirty="0"/>
              <a:t>tkáně</a:t>
            </a:r>
            <a:r>
              <a:rPr lang="cs-CZ" dirty="0"/>
              <a:t> odebrané biopsií se nejčastěji používají na </a:t>
            </a:r>
            <a:r>
              <a:rPr lang="cs-CZ" b="1" dirty="0"/>
              <a:t>histologická vyšetření</a:t>
            </a:r>
            <a:r>
              <a:rPr lang="cs-CZ" dirty="0"/>
              <a:t> při diagnostice  </a:t>
            </a:r>
          </a:p>
          <a:p>
            <a:pPr lvl="0"/>
            <a:r>
              <a:rPr lang="cs-CZ" dirty="0"/>
              <a:t>nádorových onemocnění, </a:t>
            </a:r>
          </a:p>
          <a:p>
            <a:pPr lvl="0"/>
            <a:r>
              <a:rPr lang="cs-CZ" dirty="0"/>
              <a:t>některých chorob jater, ledvin a svalové tkáně</a:t>
            </a:r>
          </a:p>
          <a:p>
            <a:pPr lvl="0"/>
            <a:r>
              <a:rPr lang="cs-CZ" dirty="0"/>
              <a:t>Mezi nejčastěji analyzovaný materiál patří vzorky prsní tkáně.                </a:t>
            </a:r>
            <a:r>
              <a:rPr lang="cs-CZ" dirty="0">
                <a:hlinkClick r:id="rId2"/>
              </a:rPr>
              <a:t>https://www.uroklinikum.cz/nadorova-onemocneni/biopsie-prostaty/</a:t>
            </a:r>
            <a:endParaRPr lang="cs-CZ" dirty="0"/>
          </a:p>
          <a:p>
            <a:r>
              <a:rPr lang="cs-CZ" dirty="0"/>
              <a:t>Biopsie může být provedena pomocí speciální jehly (bioptická jehla), která se po dezinfekci místa vpichu a lokálním umrtvení zavede pod kontrolou USG do hmoty nádoru, nebo se biopsie provádí při chirurgickém zákroku.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38" y="4764087"/>
            <a:ext cx="2368062" cy="1676269"/>
          </a:xfrm>
          <a:prstGeom prst="rect">
            <a:avLst/>
          </a:prstGeom>
        </p:spPr>
      </p:pic>
      <p:pic>
        <p:nvPicPr>
          <p:cNvPr id="1028" name="Picture 4" descr="https://ortoklinikstasa.cz/wp-content/uploads/2018/05/syn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48" y="160336"/>
            <a:ext cx="70199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141367" y="1856706"/>
            <a:ext cx="43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https://ortoklinikstasa.cz/vybrane-terapie/</a:t>
            </a:r>
          </a:p>
        </p:txBody>
      </p:sp>
    </p:spTree>
    <p:extLst>
      <p:ext uri="{BB962C8B-B14F-4D97-AF65-F5344CB8AC3E}">
        <p14:creationId xmlns:p14="http://schemas.microsoft.com/office/powerpoint/2010/main" val="2173794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Student/</a:t>
            </a:r>
            <a:r>
              <a:rPr lang="cs-CZ" dirty="0" err="1"/>
              <a:t>tka</a:t>
            </a:r>
            <a:r>
              <a:rPr lang="cs-CZ" dirty="0"/>
              <a:t> používá terminologii obecné a klinické biochemie</a:t>
            </a:r>
          </a:p>
          <a:p>
            <a:r>
              <a:rPr lang="cs-CZ" dirty="0"/>
              <a:t>Student/</a:t>
            </a:r>
            <a:r>
              <a:rPr lang="cs-CZ" dirty="0" err="1"/>
              <a:t>tka</a:t>
            </a:r>
            <a:r>
              <a:rPr lang="cs-CZ" dirty="0"/>
              <a:t> vyjmenuje fyziologická referenční rozmezí biochemických hodnot</a:t>
            </a:r>
          </a:p>
          <a:p>
            <a:r>
              <a:rPr lang="cs-CZ" dirty="0"/>
              <a:t>Student/</a:t>
            </a:r>
            <a:r>
              <a:rPr lang="cs-CZ" dirty="0" err="1"/>
              <a:t>tka</a:t>
            </a:r>
            <a:r>
              <a:rPr lang="cs-CZ" dirty="0"/>
              <a:t> popíše základní metabolické pochody probíhající v těle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1667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1042515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22. Které tkáně/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tekutiny se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diagnosticky odebírají?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39104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/>
              <a:t>Odběr </a:t>
            </a:r>
            <a:r>
              <a:rPr lang="cs-CZ" b="1" i="1" dirty="0">
                <a:solidFill>
                  <a:srgbClr val="0070C0"/>
                </a:solidFill>
              </a:rPr>
              <a:t>……………………………..</a:t>
            </a:r>
            <a:r>
              <a:rPr lang="cs-CZ" b="1" i="1" dirty="0"/>
              <a:t>(</a:t>
            </a:r>
            <a:r>
              <a:rPr lang="cs-CZ" b="1" i="1" dirty="0" err="1"/>
              <a:t>atrocentéza</a:t>
            </a:r>
            <a:r>
              <a:rPr lang="cs-CZ" b="1" i="1" dirty="0"/>
              <a:t>)</a:t>
            </a:r>
            <a:endParaRPr lang="cs-CZ" dirty="0"/>
          </a:p>
          <a:p>
            <a:r>
              <a:rPr lang="cs-CZ" b="1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 tekutinu je třeba vyšetřit pro určení typu artritidy a pro rozlišení zánětlivého a nezánětlivého výpotku. Odběr provádí lékař za sterilních podmínek, odebraný materiál je použit pro kultivaci, stanovení glukosy a proteinů.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/>
              <a:t>Odběr </a:t>
            </a:r>
            <a:r>
              <a:rPr lang="cs-CZ" b="1" i="1" dirty="0">
                <a:solidFill>
                  <a:srgbClr val="0070C0"/>
                </a:solidFill>
              </a:rPr>
              <a:t>…………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Sliny lze použít pro stanovení krevních skupin, drog a měření hladin léků. Po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se </a:t>
            </a:r>
            <a:r>
              <a:rPr lang="cs-CZ" b="1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inertní materiál, první </a:t>
            </a:r>
            <a:r>
              <a:rPr lang="cs-CZ" b="1" dirty="0">
                <a:solidFill>
                  <a:srgbClr val="0070C0"/>
                </a:solidFill>
              </a:rPr>
              <a:t>……..………………</a:t>
            </a:r>
            <a:r>
              <a:rPr lang="cs-CZ" dirty="0">
                <a:solidFill>
                  <a:srgbClr val="0070C0"/>
                </a:solidFill>
              </a:rPr>
              <a:t>.</a:t>
            </a:r>
            <a:r>
              <a:rPr lang="cs-CZ" dirty="0"/>
              <a:t>do odpadu a </a:t>
            </a:r>
            <a:r>
              <a:rPr lang="cs-CZ" b="1" dirty="0">
                <a:solidFill>
                  <a:srgbClr val="0070C0"/>
                </a:solidFill>
              </a:rPr>
              <a:t>……………………</a:t>
            </a:r>
            <a:r>
              <a:rPr lang="cs-CZ" dirty="0"/>
              <a:t>do sběrné nádobky.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/>
              <a:t>Odběr </a:t>
            </a:r>
            <a:r>
              <a:rPr lang="cs-CZ" b="1" i="1" dirty="0">
                <a:solidFill>
                  <a:srgbClr val="0070C0"/>
                </a:solidFill>
              </a:rPr>
              <a:t>…………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Provádí se </a:t>
            </a:r>
            <a:r>
              <a:rPr lang="cs-CZ" b="1" dirty="0">
                <a:solidFill>
                  <a:srgbClr val="0070C0"/>
                </a:solidFill>
              </a:rPr>
              <a:t>…………………………………</a:t>
            </a:r>
            <a:r>
              <a:rPr lang="cs-CZ" dirty="0"/>
              <a:t>na periferii rány (většinou před započetím léčby antibiotiky), obsah stříkačky se přenese do </a:t>
            </a:r>
            <a:r>
              <a:rPr lang="cs-CZ" b="1" dirty="0">
                <a:solidFill>
                  <a:srgbClr val="0070C0"/>
                </a:solidFill>
              </a:rPr>
              <a:t>…………………….</a:t>
            </a:r>
            <a:r>
              <a:rPr lang="cs-CZ" dirty="0"/>
              <a:t> (prázdné nebo s transportní půdou), okamžitě se zazátkuje a odešle do laboratoře. </a:t>
            </a:r>
          </a:p>
          <a:p>
            <a:pPr lvl="0"/>
            <a:r>
              <a:rPr lang="cs-CZ" dirty="0"/>
              <a:t>V případě, že nelze stříkačku použít, se odběr provede </a:t>
            </a: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 poškozeného místa sterilním vatovým tamponem, který se vloží do sterilní odběrové soupravy s transportní půdou. </a:t>
            </a:r>
          </a:p>
          <a:p>
            <a:r>
              <a:rPr lang="cs-CZ" dirty="0"/>
              <a:t>U kontrolních odběrů v průběhu antibiotické léčby (např. při zhoršení stavu pacienta) se musí záznam o použité léčbě uvádět na žádanku!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/>
              <a:t>Odběr </a:t>
            </a:r>
            <a:r>
              <a:rPr lang="cs-CZ" b="1" i="1" dirty="0">
                <a:solidFill>
                  <a:srgbClr val="0070C0"/>
                </a:solidFill>
              </a:rPr>
              <a:t>……………</a:t>
            </a:r>
            <a:r>
              <a:rPr lang="cs-CZ" b="1" i="1" dirty="0"/>
              <a:t>– biopsie</a:t>
            </a:r>
            <a:endParaRPr lang="cs-CZ" dirty="0"/>
          </a:p>
          <a:p>
            <a:pPr lvl="0"/>
            <a:r>
              <a:rPr lang="cs-CZ" dirty="0"/>
              <a:t>Vzorky </a:t>
            </a:r>
            <a:r>
              <a:rPr lang="cs-CZ" b="1" dirty="0">
                <a:solidFill>
                  <a:srgbClr val="0070C0"/>
                </a:solidFill>
              </a:rPr>
              <a:t>………….</a:t>
            </a:r>
            <a:r>
              <a:rPr lang="cs-CZ" dirty="0"/>
              <a:t>odebrané biopsií se nejčastěji používají na </a:t>
            </a:r>
            <a:r>
              <a:rPr lang="cs-CZ" b="1" dirty="0">
                <a:solidFill>
                  <a:srgbClr val="0070C0"/>
                </a:solidFill>
              </a:rPr>
              <a:t>……………………………</a:t>
            </a:r>
            <a:r>
              <a:rPr lang="cs-CZ" dirty="0"/>
              <a:t> při diagnostice  </a:t>
            </a:r>
          </a:p>
          <a:p>
            <a:pPr lvl="0"/>
            <a:r>
              <a:rPr lang="cs-CZ" dirty="0"/>
              <a:t>nádorových onemocnění, </a:t>
            </a:r>
          </a:p>
          <a:p>
            <a:pPr lvl="0"/>
            <a:r>
              <a:rPr lang="cs-CZ" dirty="0"/>
              <a:t>některých chorob jater, ledvin a svalové tkáně</a:t>
            </a:r>
          </a:p>
          <a:p>
            <a:pPr lvl="0"/>
            <a:r>
              <a:rPr lang="cs-CZ" dirty="0"/>
              <a:t>Mezi nejčastěji analyzovaný materiál patří vzorky prsní tkáně.                </a:t>
            </a:r>
            <a:r>
              <a:rPr lang="cs-CZ" dirty="0">
                <a:hlinkClick r:id="rId2"/>
              </a:rPr>
              <a:t>https://www.uroklinikum.cz/nadorova-onemocneni/biopsie-prostaty/</a:t>
            </a:r>
            <a:endParaRPr lang="cs-CZ" dirty="0"/>
          </a:p>
          <a:p>
            <a:r>
              <a:rPr lang="cs-CZ" dirty="0"/>
              <a:t>Biopsie může být provedena pomocí speciální bioptickou jehlou, která se po dezinfekci místa vpichu a lokálním umrtvení zavede pod kontrolou USG do hmoty nádoru, nebo se biopsie provádí při chirurgickém zákroku.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821" y="4386211"/>
            <a:ext cx="2368062" cy="1676269"/>
          </a:xfrm>
          <a:prstGeom prst="rect">
            <a:avLst/>
          </a:prstGeom>
        </p:spPr>
      </p:pic>
      <p:pic>
        <p:nvPicPr>
          <p:cNvPr id="1028" name="Picture 4" descr="https://ortoklinikstasa.cz/wp-content/uploads/2018/05/syn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48" y="160336"/>
            <a:ext cx="70199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141367" y="1856706"/>
            <a:ext cx="43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https://ortoklinikstasa.cz/vybrane-terapie/</a:t>
            </a:r>
          </a:p>
        </p:txBody>
      </p:sp>
    </p:spTree>
    <p:extLst>
      <p:ext uri="{BB962C8B-B14F-4D97-AF65-F5344CB8AC3E}">
        <p14:creationId xmlns:p14="http://schemas.microsoft.com/office/powerpoint/2010/main" val="2253113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zotermická taška pro transport vzorků a léků ROW'S XL chladící teploměr  ampulá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27" y="2831432"/>
            <a:ext cx="3914274" cy="39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463" y="140536"/>
            <a:ext cx="12198485" cy="757822"/>
          </a:xfrm>
        </p:spPr>
        <p:txBody>
          <a:bodyPr/>
          <a:lstStyle/>
          <a:p>
            <a:r>
              <a:rPr lang="cs-CZ" dirty="0"/>
              <a:t>Jak se přepravuje biologický materiál do laboratoře?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463" y="1090864"/>
            <a:ext cx="10417127" cy="565484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Transport biologického materiálu by měl být zásadně </a:t>
            </a:r>
            <a:r>
              <a:rPr lang="cs-CZ" b="1" dirty="0"/>
              <a:t>šetrný a rychlý</a:t>
            </a:r>
            <a:r>
              <a:rPr lang="cs-CZ" dirty="0"/>
              <a:t> (nutnost oddělení plazmy nebo séra od krevních buněk nejpozději do 2 hodin od odběru). </a:t>
            </a:r>
          </a:p>
          <a:p>
            <a:pPr marL="0" indent="0">
              <a:buNone/>
            </a:pPr>
            <a:r>
              <a:rPr lang="cs-CZ" dirty="0"/>
              <a:t>Veškerý biologický materiál se do laboratoře přepravuje </a:t>
            </a:r>
          </a:p>
          <a:p>
            <a:pPr lvl="0"/>
            <a:r>
              <a:rPr lang="cs-CZ" b="1" dirty="0"/>
              <a:t>v uzavřených odběrových nádobách </a:t>
            </a:r>
            <a:r>
              <a:rPr lang="cs-CZ" dirty="0"/>
              <a:t>při adekvátní teplotě a světelných podmínkách (např. kyselina listová a bilirubin jsou fotosenzibilní – na přímém světle dochází k jejich rozkladu).</a:t>
            </a:r>
          </a:p>
          <a:p>
            <a:pPr lvl="0"/>
            <a:r>
              <a:rPr lang="cs-CZ" dirty="0"/>
              <a:t>Krev na některá speciální vyšetření (amoniak, </a:t>
            </a:r>
            <a:r>
              <a:rPr lang="cs-CZ" dirty="0" err="1"/>
              <a:t>homocystein</a:t>
            </a:r>
            <a:r>
              <a:rPr lang="cs-CZ" dirty="0"/>
              <a:t>) vyžaduje transport </a:t>
            </a:r>
            <a:r>
              <a:rPr lang="cs-CZ" b="1" dirty="0"/>
              <a:t>v ledové tříšti.</a:t>
            </a:r>
            <a:r>
              <a:rPr lang="cs-CZ" dirty="0"/>
              <a:t> Před uložením zkumavky s odebraným vzorkem do ledové tříště je nutné počkat na ochlazení krve na pokojovou teplotu (minimálně 10 minut od odběru), aby nedošlo k hemolýze.</a:t>
            </a:r>
          </a:p>
          <a:p>
            <a:pPr lvl="0"/>
            <a:r>
              <a:rPr lang="cs-CZ" dirty="0"/>
              <a:t>Některý biologický materiál (mozkomíšní mok, plodová voda) je vzhledem ke značné zátěži pacienta při jeho odběru nutné doručit do laboratoře maximálně </a:t>
            </a:r>
            <a:r>
              <a:rPr lang="cs-CZ" b="1" dirty="0"/>
              <a:t>do jedné hodiny od odběru,</a:t>
            </a:r>
            <a:r>
              <a:rPr lang="cs-CZ" dirty="0"/>
              <a:t> aby nedošlo k jeho znehodnocení. </a:t>
            </a:r>
          </a:p>
          <a:p>
            <a:r>
              <a:rPr lang="cs-CZ" dirty="0"/>
              <a:t>Moč na morfologické vyšetření močového sedimentu rovněž nesmí být starší než </a:t>
            </a:r>
            <a:r>
              <a:rPr lang="cs-CZ" b="1" dirty="0"/>
              <a:t>jedna hodina. </a:t>
            </a:r>
            <a:r>
              <a:rPr lang="cs-CZ" dirty="0"/>
              <a:t>(Jde o </a:t>
            </a:r>
            <a:r>
              <a:rPr lang="cs-CZ" dirty="0" err="1"/>
              <a:t>semikvantitativní</a:t>
            </a:r>
            <a:r>
              <a:rPr lang="cs-CZ" dirty="0"/>
              <a:t> stanovení erytrocytů, leukocytů a válců  v 1 µl moče a kvalitativní (slovní hodnocení) vyšetření u typu válců, bakterií, krystalů, drtě, hlenu apod. Je důležité především pro diagnostiku nefropatií a onemocnění vývodných močových cest).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https://ciselniky.dasta.mzcr.cz/CD_DS3/hypertext/MAABQ.htm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lvl="0"/>
            <a:endParaRPr lang="cs-CZ" b="1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650590" y="6267816"/>
            <a:ext cx="178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Izotermická taška</a:t>
            </a:r>
          </a:p>
        </p:txBody>
      </p:sp>
    </p:spTree>
    <p:extLst>
      <p:ext uri="{BB962C8B-B14F-4D97-AF65-F5344CB8AC3E}">
        <p14:creationId xmlns:p14="http://schemas.microsoft.com/office/powerpoint/2010/main" val="1416846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23. Jak se přepravuje biologický materiál do laboratoře?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obecně……………a…………………v……………………nádobách</a:t>
            </a:r>
          </a:p>
          <a:p>
            <a:r>
              <a:rPr lang="cs-CZ" dirty="0"/>
              <a:t>2. krev na l…………t…………………………………………………….</a:t>
            </a:r>
          </a:p>
          <a:p>
            <a:r>
              <a:rPr lang="cs-CZ" dirty="0"/>
              <a:t>3. mozkomíšní mok do…………………………po odběru</a:t>
            </a:r>
          </a:p>
          <a:p>
            <a:r>
              <a:rPr lang="cs-CZ" dirty="0"/>
              <a:t>4. moč do…………………po odběru</a:t>
            </a:r>
          </a:p>
        </p:txBody>
      </p:sp>
    </p:spTree>
    <p:extLst>
      <p:ext uri="{BB962C8B-B14F-4D97-AF65-F5344CB8AC3E}">
        <p14:creationId xmlns:p14="http://schemas.microsoft.com/office/powerpoint/2010/main" val="25699625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24. Vysvětlete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Glykosurie</a:t>
            </a:r>
          </a:p>
          <a:p>
            <a:r>
              <a:rPr lang="cs-CZ" dirty="0"/>
              <a:t>Proteinurie</a:t>
            </a:r>
          </a:p>
          <a:p>
            <a:r>
              <a:rPr lang="cs-CZ" dirty="0" err="1"/>
              <a:t>Bilirubinurie</a:t>
            </a:r>
            <a:endParaRPr lang="cs-CZ" dirty="0"/>
          </a:p>
          <a:p>
            <a:r>
              <a:rPr lang="cs-CZ" dirty="0"/>
              <a:t>Ketonurie</a:t>
            </a:r>
          </a:p>
          <a:p>
            <a:r>
              <a:rPr lang="cs-CZ" dirty="0"/>
              <a:t>Polyurie</a:t>
            </a:r>
          </a:p>
          <a:p>
            <a:r>
              <a:rPr lang="cs-CZ" dirty="0" err="1"/>
              <a:t>Polakisurie</a:t>
            </a:r>
            <a:endParaRPr lang="cs-CZ" dirty="0"/>
          </a:p>
          <a:p>
            <a:r>
              <a:rPr lang="cs-CZ" dirty="0"/>
              <a:t>Strangurie</a:t>
            </a:r>
          </a:p>
          <a:p>
            <a:r>
              <a:rPr lang="cs-CZ" dirty="0"/>
              <a:t>Oligurie</a:t>
            </a:r>
          </a:p>
          <a:p>
            <a:r>
              <a:rPr lang="cs-CZ" dirty="0"/>
              <a:t>Anurie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9990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Kdy jsou biochemická vyšetření indikována?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Základní vyšetření</a:t>
            </a:r>
            <a:r>
              <a:rPr lang="cs-CZ" dirty="0"/>
              <a:t> obvykle indikují lékaři, kteří jsou v prvním styku s pacientem, a slouží </a:t>
            </a:r>
          </a:p>
          <a:p>
            <a:pPr lvl="1"/>
            <a:r>
              <a:rPr lang="cs-CZ" dirty="0"/>
              <a:t>k určení </a:t>
            </a:r>
            <a:r>
              <a:rPr lang="cs-CZ" b="1" dirty="0"/>
              <a:t>nejpravděpodobnější</a:t>
            </a:r>
            <a:r>
              <a:rPr lang="cs-CZ" dirty="0"/>
              <a:t> </a:t>
            </a:r>
            <a:r>
              <a:rPr lang="cs-CZ" b="1" dirty="0"/>
              <a:t>dg</a:t>
            </a:r>
            <a:r>
              <a:rPr lang="cs-CZ" dirty="0"/>
              <a:t>. a </a:t>
            </a:r>
          </a:p>
          <a:p>
            <a:pPr lvl="1"/>
            <a:r>
              <a:rPr lang="cs-CZ" b="1" dirty="0"/>
              <a:t>monitorování </a:t>
            </a:r>
            <a:r>
              <a:rPr lang="cs-CZ" dirty="0"/>
              <a:t>následné léčby, ale i </a:t>
            </a:r>
          </a:p>
          <a:p>
            <a:pPr lvl="1"/>
            <a:r>
              <a:rPr lang="cs-CZ" dirty="0"/>
              <a:t>pro </a:t>
            </a:r>
            <a:r>
              <a:rPr lang="cs-CZ" b="1" dirty="0"/>
              <a:t>preventivní </a:t>
            </a:r>
            <a:r>
              <a:rPr lang="cs-CZ" dirty="0"/>
              <a:t>vyšetření</a:t>
            </a:r>
          </a:p>
          <a:p>
            <a:pPr marL="0" indent="0">
              <a:buNone/>
            </a:pPr>
            <a:r>
              <a:rPr lang="cs-CZ" dirty="0"/>
              <a:t>Pokud základní vyšetření neposkytne dostatečné informace, případně neumožní stanovení dg., objedná se speciální vyšetření.</a:t>
            </a:r>
          </a:p>
          <a:p>
            <a:r>
              <a:rPr lang="cs-CZ" b="1" dirty="0"/>
              <a:t>Speciální vyšetření</a:t>
            </a:r>
            <a:r>
              <a:rPr lang="cs-CZ" dirty="0"/>
              <a:t> jsou využívána pro </a:t>
            </a:r>
          </a:p>
          <a:p>
            <a:pPr lvl="1"/>
            <a:r>
              <a:rPr lang="cs-CZ" dirty="0" err="1"/>
              <a:t>dif.dg</a:t>
            </a:r>
            <a:r>
              <a:rPr lang="cs-CZ" dirty="0"/>
              <a:t>., </a:t>
            </a:r>
          </a:p>
          <a:p>
            <a:pPr lvl="1"/>
            <a:r>
              <a:rPr lang="cs-CZ" dirty="0"/>
              <a:t>hodnocení metabolických funkcí, </a:t>
            </a:r>
          </a:p>
          <a:p>
            <a:pPr lvl="1"/>
            <a:r>
              <a:rPr lang="cs-CZ" dirty="0"/>
              <a:t>sledování průběhu terapie, případně slouží i výzkumným účelům. </a:t>
            </a:r>
          </a:p>
          <a:p>
            <a:pPr lvl="1"/>
            <a:r>
              <a:rPr lang="cs-CZ" dirty="0"/>
              <a:t>Řada těchto vyšetření může být požadována pouze lékaři s potřebnou specializací.</a:t>
            </a:r>
          </a:p>
          <a:p>
            <a:r>
              <a:rPr lang="cs-CZ" b="1" dirty="0"/>
              <a:t>Vysoce speciální vyšetření</a:t>
            </a:r>
            <a:r>
              <a:rPr lang="cs-CZ" dirty="0"/>
              <a:t> slouží pro rozpoznání neobvyklých diagnóz nebo pro složitá funkční vyšetření. Vyžadují technicky náročné vybavení pracoviště a vysokou specializaci pracovníků (vzhledem k charakteru stanovovaných analytů).</a:t>
            </a:r>
          </a:p>
        </p:txBody>
      </p:sp>
    </p:spTree>
    <p:extLst>
      <p:ext uri="{BB962C8B-B14F-4D97-AF65-F5344CB8AC3E}">
        <p14:creationId xmlns:p14="http://schemas.microsoft.com/office/powerpoint/2010/main" val="2294475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25. Kdy jsou biochemická vyšetření indikována?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Základní vyšetření obvykle indikují lékaři, kteří jsou v prvním styku s pacientem, a slouží </a:t>
            </a:r>
          </a:p>
          <a:p>
            <a:pPr lvl="1"/>
            <a:r>
              <a:rPr lang="cs-CZ" dirty="0"/>
              <a:t>k určení </a:t>
            </a:r>
            <a:r>
              <a:rPr lang="cs-CZ" dirty="0">
                <a:solidFill>
                  <a:srgbClr val="0070C0"/>
                </a:solidFill>
              </a:rPr>
              <a:t>……………………………</a:t>
            </a:r>
            <a:r>
              <a:rPr lang="cs-CZ" dirty="0"/>
              <a:t> a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……………………………….</a:t>
            </a:r>
            <a:r>
              <a:rPr lang="cs-CZ" dirty="0"/>
              <a:t>následné léčby, ale i </a:t>
            </a:r>
          </a:p>
          <a:p>
            <a:pPr lvl="1"/>
            <a:r>
              <a:rPr lang="cs-CZ" dirty="0"/>
              <a:t>pro </a:t>
            </a:r>
            <a:r>
              <a:rPr lang="cs-CZ" dirty="0">
                <a:solidFill>
                  <a:srgbClr val="0070C0"/>
                </a:solidFill>
              </a:rPr>
              <a:t>………………………….</a:t>
            </a:r>
            <a:r>
              <a:rPr lang="cs-CZ" dirty="0"/>
              <a:t>vyšetření</a:t>
            </a:r>
          </a:p>
          <a:p>
            <a:pPr marL="0" indent="0">
              <a:buNone/>
            </a:pPr>
            <a:r>
              <a:rPr lang="cs-CZ" dirty="0"/>
              <a:t>Pokud základní vyšetření neposkytne dostatečné informace, případně neumožní stanovení dg., objedná se speciální vyšetření.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b="1" dirty="0"/>
              <a:t> </a:t>
            </a:r>
            <a:r>
              <a:rPr lang="cs-CZ" dirty="0"/>
              <a:t>vyšetření jsou využívána pro </a:t>
            </a:r>
          </a:p>
          <a:p>
            <a:pPr lvl="1"/>
            <a:r>
              <a:rPr lang="cs-CZ" dirty="0" err="1"/>
              <a:t>dif.dg</a:t>
            </a:r>
            <a:r>
              <a:rPr lang="cs-CZ" dirty="0"/>
              <a:t>., </a:t>
            </a:r>
          </a:p>
          <a:p>
            <a:pPr lvl="1"/>
            <a:r>
              <a:rPr lang="cs-CZ" dirty="0"/>
              <a:t>hodnocení metabolických funkcí, </a:t>
            </a:r>
          </a:p>
          <a:p>
            <a:pPr lvl="1"/>
            <a:r>
              <a:rPr lang="cs-CZ" dirty="0"/>
              <a:t>sledování průběhu terapie, případně slouží i výzkumným účelům. </a:t>
            </a:r>
          </a:p>
          <a:p>
            <a:pPr lvl="1"/>
            <a:r>
              <a:rPr lang="cs-CZ" dirty="0"/>
              <a:t>řada těchto vyšetření může být požadována pouze lékaři s potřebnou specializací.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……………………………</a:t>
            </a:r>
            <a:r>
              <a:rPr lang="cs-CZ" dirty="0"/>
              <a:t>vyšetření slouží pro rozpoznání neobvyklých diagnóz nebo pro složitá funkční vyšetření. Vyžadují technicky náročné vybavení pracoviště a vysokou specializaci pracovníků (vzhledem k charakteru stanovovaných analytů).</a:t>
            </a:r>
          </a:p>
        </p:txBody>
      </p:sp>
    </p:spTree>
    <p:extLst>
      <p:ext uri="{BB962C8B-B14F-4D97-AF65-F5344CB8AC3E}">
        <p14:creationId xmlns:p14="http://schemas.microsoft.com/office/powerpoint/2010/main" val="3303555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769" y="140536"/>
            <a:ext cx="2385010" cy="27020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Biochemická vyšetření podle účelu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 fontScale="92500"/>
          </a:bodyPr>
          <a:lstStyle/>
          <a:p>
            <a:r>
              <a:rPr lang="cs-CZ" dirty="0"/>
              <a:t>Z hlediska účelu rozlišujeme biochemická vyšetření na orientační, screeningová a akutní.  </a:t>
            </a:r>
          </a:p>
          <a:p>
            <a:pPr lvl="0"/>
            <a:r>
              <a:rPr lang="cs-CZ" dirty="0"/>
              <a:t>Orientační vyšetření se provádějí </a:t>
            </a:r>
          </a:p>
          <a:p>
            <a:pPr lvl="1"/>
            <a:r>
              <a:rPr lang="cs-CZ" dirty="0"/>
              <a:t>přímo v ordinaci či u lůžka pacienta a patří sem především </a:t>
            </a:r>
          </a:p>
          <a:p>
            <a:pPr lvl="1"/>
            <a:r>
              <a:rPr lang="cs-CZ" dirty="0"/>
              <a:t>kvalitativní vyšetření moči </a:t>
            </a:r>
            <a:r>
              <a:rPr lang="cs-CZ" dirty="0" err="1"/>
              <a:t>testačními</a:t>
            </a:r>
            <a:r>
              <a:rPr lang="cs-CZ" dirty="0"/>
              <a:t> (diagnostickými) proužky nebo </a:t>
            </a:r>
          </a:p>
          <a:p>
            <a:pPr lvl="1"/>
            <a:r>
              <a:rPr lang="cs-CZ" dirty="0"/>
              <a:t>stanovení glykémie glukometrem. </a:t>
            </a:r>
          </a:p>
          <a:p>
            <a:pPr lvl="0"/>
            <a:r>
              <a:rPr lang="cs-CZ" dirty="0"/>
              <a:t>Screeningová vyšetření například umožňují </a:t>
            </a:r>
          </a:p>
          <a:p>
            <a:pPr lvl="1"/>
            <a:r>
              <a:rPr lang="cs-CZ" b="1" dirty="0"/>
              <a:t>odhalit počáteční stádium </a:t>
            </a:r>
            <a:r>
              <a:rPr lang="cs-CZ" dirty="0"/>
              <a:t>choroby </a:t>
            </a:r>
            <a:r>
              <a:rPr lang="cs-CZ" b="1" dirty="0"/>
              <a:t>u osob bez klinických příznaků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preventivně se používají k </a:t>
            </a:r>
            <a:r>
              <a:rPr lang="cs-CZ" b="1" dirty="0"/>
              <a:t>monitorování osob s nepříznivou rodinnou anamnézou </a:t>
            </a:r>
            <a:r>
              <a:rPr lang="cs-CZ" dirty="0"/>
              <a:t>(diabetes </a:t>
            </a:r>
            <a:r>
              <a:rPr lang="cs-CZ" dirty="0" err="1"/>
              <a:t>mellitus</a:t>
            </a:r>
            <a:r>
              <a:rPr lang="cs-CZ" dirty="0"/>
              <a:t>). </a:t>
            </a:r>
          </a:p>
          <a:p>
            <a:pPr lvl="0"/>
            <a:r>
              <a:rPr lang="cs-CZ" dirty="0"/>
              <a:t>Akutní (</a:t>
            </a:r>
            <a:r>
              <a:rPr lang="cs-CZ" dirty="0" err="1"/>
              <a:t>statimová</a:t>
            </a:r>
            <a:r>
              <a:rPr lang="cs-CZ" dirty="0"/>
              <a:t>) vyšetření se provádějí v biochemických laboratořích bezprostředně po dodání materiálu bez ohledu na denní dobu.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829" y="3403598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64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26. Co je cílem screeningového vyšetření?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………………………………………………………………………..</a:t>
            </a:r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492075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Jaké soubory vyšetření se používají ke stanovení diagnózy?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b="1" dirty="0"/>
          </a:p>
          <a:p>
            <a:pPr lvl="0"/>
            <a:r>
              <a:rPr lang="cs-CZ" b="1" dirty="0"/>
              <a:t>Obecný biochemický soubor</a:t>
            </a:r>
            <a:r>
              <a:rPr lang="cs-CZ" dirty="0"/>
              <a:t> je zaměřený na </a:t>
            </a:r>
          </a:p>
          <a:p>
            <a:pPr lvl="1"/>
            <a:r>
              <a:rPr lang="cs-CZ" dirty="0"/>
              <a:t>získání potřebných informací pro určení předběžné diagnózy u pacientů s podezřením na celkové onemocnění, jako </a:t>
            </a:r>
          </a:p>
          <a:p>
            <a:pPr lvl="1"/>
            <a:r>
              <a:rPr lang="cs-CZ" dirty="0"/>
              <a:t>doplněk k anamnestickým údajům a fyzikálnímu vyšetření.</a:t>
            </a:r>
          </a:p>
          <a:p>
            <a:pPr lvl="0"/>
            <a:r>
              <a:rPr lang="cs-CZ" dirty="0"/>
              <a:t>K posouzení funkce jednotlivých orgánů slouží </a:t>
            </a:r>
            <a:r>
              <a:rPr lang="cs-CZ" b="1" dirty="0"/>
              <a:t>orgánové biochemické soubory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Pro ověření diagnózy určitého onemocnění (syndromu) či jeho metabolického rizika slouží </a:t>
            </a:r>
            <a:r>
              <a:rPr lang="cs-CZ" b="1" dirty="0" err="1"/>
              <a:t>syndromově</a:t>
            </a:r>
            <a:r>
              <a:rPr lang="cs-CZ" b="1" dirty="0"/>
              <a:t> specializované soubory</a:t>
            </a:r>
          </a:p>
        </p:txBody>
      </p:sp>
    </p:spTree>
    <p:extLst>
      <p:ext uri="{BB962C8B-B14F-4D97-AF65-F5344CB8AC3E}">
        <p14:creationId xmlns:p14="http://schemas.microsoft.com/office/powerpoint/2010/main" val="124669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4821"/>
            <a:ext cx="12192000" cy="996463"/>
          </a:xfrm>
        </p:spPr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27. Jaké soubory vyšetření se používají ke stanovení dg.?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b="1" dirty="0"/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………………………………</a:t>
            </a:r>
            <a:r>
              <a:rPr lang="cs-CZ" dirty="0"/>
              <a:t> je zaměřený na </a:t>
            </a:r>
          </a:p>
          <a:p>
            <a:pPr lvl="1"/>
            <a:r>
              <a:rPr lang="cs-CZ" dirty="0"/>
              <a:t>získání potřebných informací pro určení předběžné diagnózy u pacientů s podezřením na celkové onemocnění, jako </a:t>
            </a:r>
          </a:p>
          <a:p>
            <a:pPr lvl="1"/>
            <a:r>
              <a:rPr lang="cs-CZ" dirty="0"/>
              <a:t>doplněk k anamnestickým údajům a fyzikálnímu vyšetření.</a:t>
            </a:r>
          </a:p>
          <a:p>
            <a:pPr lvl="0"/>
            <a:r>
              <a:rPr lang="cs-CZ" dirty="0"/>
              <a:t>K posouzení funkce jednotlivých orgánů slouží </a:t>
            </a:r>
            <a:r>
              <a:rPr lang="cs-CZ" b="1" dirty="0">
                <a:solidFill>
                  <a:srgbClr val="0070C0"/>
                </a:solidFill>
              </a:rPr>
              <a:t>………………………………</a:t>
            </a:r>
            <a:endParaRPr lang="cs-CZ" dirty="0">
              <a:solidFill>
                <a:srgbClr val="0070C0"/>
              </a:solidFill>
            </a:endParaRPr>
          </a:p>
          <a:p>
            <a:pPr lvl="0"/>
            <a:r>
              <a:rPr lang="cs-CZ" dirty="0"/>
              <a:t>Pro ověření diagnózy určitého onemocnění (syndromu) či jeho metabolického rizika slouží</a:t>
            </a:r>
            <a:r>
              <a:rPr lang="cs-CZ" b="1" dirty="0">
                <a:solidFill>
                  <a:srgbClr val="0070C0"/>
                </a:solidFill>
              </a:rPr>
              <a:t>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86681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Vysvětlivky k použitým barvám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Červené nadpisy: výkladový </a:t>
            </a:r>
            <a:r>
              <a:rPr lang="cs-CZ" dirty="0" err="1">
                <a:solidFill>
                  <a:srgbClr val="FF0000"/>
                </a:solidFill>
              </a:rPr>
              <a:t>slide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Modré nadpisy: kontrolní </a:t>
            </a:r>
            <a:r>
              <a:rPr lang="cs-CZ" dirty="0" err="1">
                <a:solidFill>
                  <a:srgbClr val="0070C0"/>
                </a:solidFill>
              </a:rPr>
              <a:t>slide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/>
              <a:t>Obrázky v textu nebo tečky nahrazují slovo</a:t>
            </a:r>
          </a:p>
          <a:p>
            <a:r>
              <a:rPr lang="cs-CZ" dirty="0" err="1"/>
              <a:t>Vytučněný</a:t>
            </a:r>
            <a:r>
              <a:rPr lang="cs-CZ" dirty="0"/>
              <a:t> text k zapamatování </a:t>
            </a:r>
          </a:p>
        </p:txBody>
      </p:sp>
    </p:spTree>
    <p:extLst>
      <p:ext uri="{BB962C8B-B14F-4D97-AF65-F5344CB8AC3E}">
        <p14:creationId xmlns:p14="http://schemas.microsoft.com/office/powerpoint/2010/main" val="3237983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Orgánově specifické soubory,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referenční 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https://www.vaselaboratore.cz/seznam-vysetreni/alphaindex/c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2919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072" y="365125"/>
            <a:ext cx="11006728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Jaká vyšetření patří do diabetického souboru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b="1" dirty="0"/>
              <a:t>glykémie </a:t>
            </a:r>
            <a:r>
              <a:rPr lang="cs-CZ" dirty="0"/>
              <a:t>k měření hladiny krevního cukru</a:t>
            </a:r>
          </a:p>
          <a:p>
            <a:r>
              <a:rPr lang="cs-CZ" b="1" dirty="0"/>
              <a:t>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b="1" dirty="0"/>
              <a:t>specifických autoprotilátek v séru </a:t>
            </a:r>
            <a:r>
              <a:rPr lang="cs-CZ" dirty="0"/>
              <a:t>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 err="1"/>
              <a:t>glu</a:t>
            </a:r>
            <a:r>
              <a:rPr lang="cs-CZ" b="1" dirty="0"/>
              <a:t> a glykovaný </a:t>
            </a:r>
            <a:r>
              <a:rPr lang="cs-CZ" b="1" dirty="0" err="1"/>
              <a:t>Hb</a:t>
            </a:r>
            <a:r>
              <a:rPr lang="cs-CZ" b="1" dirty="0"/>
              <a:t> </a:t>
            </a:r>
          </a:p>
          <a:p>
            <a:pPr lvl="1"/>
            <a:r>
              <a:rPr lang="cs-CZ" dirty="0"/>
              <a:t>lipidový metabolismus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</a:t>
            </a:r>
            <a:r>
              <a:rPr lang="cs-CZ" b="1" dirty="0"/>
              <a:t> ­TAG, HDL</a:t>
            </a:r>
            <a:r>
              <a:rPr lang="cs-CZ" dirty="0"/>
              <a:t> </a:t>
            </a: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dirty="0" err="1"/>
              <a:t>albuminuvylučovaného</a:t>
            </a:r>
            <a:r>
              <a:rPr lang="cs-CZ" dirty="0"/>
              <a:t> močí</a:t>
            </a:r>
            <a:r>
              <a:rPr lang="cs-CZ" b="1" dirty="0"/>
              <a:t> - </a:t>
            </a:r>
            <a:r>
              <a:rPr lang="cs-CZ" b="1" dirty="0" err="1"/>
              <a:t>mikroalbuminurie</a:t>
            </a:r>
            <a:r>
              <a:rPr lang="cs-CZ" b="1" dirty="0"/>
              <a:t> a proteinurie</a:t>
            </a:r>
            <a:r>
              <a:rPr lang="cs-CZ" dirty="0"/>
              <a:t> </a:t>
            </a:r>
          </a:p>
          <a:p>
            <a:pPr lvl="2"/>
            <a:r>
              <a:rPr lang="cs-CZ" b="1" dirty="0"/>
              <a:t>glykované proteiny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b="1" dirty="0"/>
              <a:t>C-peptid </a:t>
            </a:r>
          </a:p>
          <a:p>
            <a:pPr lvl="2"/>
            <a:r>
              <a:rPr lang="cs-CZ" b="1" dirty="0" err="1"/>
              <a:t>insulinémie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64400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573" y="365125"/>
            <a:ext cx="1191873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27. Jaká vyšetření patří do diabetického souboru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73" y="1531335"/>
            <a:ext cx="11918730" cy="532666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k měření hladiny krevního cukru</a:t>
            </a:r>
          </a:p>
          <a:p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pro monitoring dlouhodobé hladiny glukózy v plazmě </a:t>
            </a:r>
          </a:p>
          <a:p>
            <a:r>
              <a:rPr lang="cs-CZ" dirty="0"/>
              <a:t>u pacientů se zvýšeným rizikem autoimunitního DM 1. typu, nebo ve sporných případech k rozlišení 1. a 2. typu DM se využívá </a:t>
            </a:r>
          </a:p>
          <a:p>
            <a:pPr lvl="1"/>
            <a:r>
              <a:rPr lang="cs-CZ" dirty="0"/>
              <a:t>stanovení </a:t>
            </a:r>
            <a:r>
              <a:rPr lang="cs-CZ" b="1" dirty="0">
                <a:solidFill>
                  <a:srgbClr val="0070C0"/>
                </a:solidFill>
              </a:rPr>
              <a:t>……………………………………..</a:t>
            </a:r>
            <a:r>
              <a:rPr lang="cs-CZ" dirty="0"/>
              <a:t>(ICA: </a:t>
            </a:r>
            <a:r>
              <a:rPr lang="cs-CZ" dirty="0" err="1"/>
              <a:t>islet</a:t>
            </a:r>
            <a:r>
              <a:rPr lang="cs-CZ" dirty="0"/>
              <a:t> cell </a:t>
            </a:r>
            <a:r>
              <a:rPr lang="cs-CZ" dirty="0" err="1"/>
              <a:t>autoantibodies</a:t>
            </a:r>
            <a:r>
              <a:rPr lang="cs-CZ" dirty="0"/>
              <a:t>, anti- IA-2, anti-GAD, IAA insulinové autoprotilátky).</a:t>
            </a:r>
          </a:p>
          <a:p>
            <a:r>
              <a:rPr lang="cs-CZ" dirty="0"/>
              <a:t>u pacientů s již potvrzeným DM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…………a……………………</a:t>
            </a:r>
          </a:p>
          <a:p>
            <a:pPr lvl="1"/>
            <a:r>
              <a:rPr lang="cs-CZ" dirty="0"/>
              <a:t>lipidový metabolismus</a:t>
            </a:r>
          </a:p>
          <a:p>
            <a:pPr lvl="2"/>
            <a:r>
              <a:rPr lang="cs-CZ" dirty="0"/>
              <a:t>diabetická </a:t>
            </a:r>
            <a:r>
              <a:rPr lang="cs-CZ" dirty="0" err="1"/>
              <a:t>dyslipidémie</a:t>
            </a:r>
            <a:r>
              <a:rPr lang="cs-CZ" dirty="0"/>
              <a:t> -</a:t>
            </a:r>
            <a:r>
              <a:rPr lang="cs-CZ" b="1" dirty="0"/>
              <a:t> </a:t>
            </a:r>
            <a:r>
              <a:rPr lang="cs-CZ" b="1" dirty="0">
                <a:solidFill>
                  <a:srgbClr val="0070C0"/>
                </a:solidFill>
              </a:rPr>
              <a:t>­………….,…………</a:t>
            </a:r>
            <a:endParaRPr lang="cs-CZ" dirty="0">
              <a:solidFill>
                <a:srgbClr val="0070C0"/>
              </a:solidFill>
            </a:endParaRPr>
          </a:p>
          <a:p>
            <a:pPr lvl="1"/>
            <a:r>
              <a:rPr lang="cs-CZ" dirty="0"/>
              <a:t>metabolismus proteinů </a:t>
            </a:r>
          </a:p>
          <a:p>
            <a:pPr lvl="2"/>
            <a:r>
              <a:rPr lang="cs-CZ" dirty="0"/>
              <a:t>albuminu vylučovaného močí</a:t>
            </a:r>
            <a:r>
              <a:rPr lang="cs-CZ" b="1" dirty="0"/>
              <a:t> - </a:t>
            </a:r>
            <a:r>
              <a:rPr lang="cs-CZ" b="1" dirty="0">
                <a:solidFill>
                  <a:srgbClr val="0070C0"/>
                </a:solidFill>
              </a:rPr>
              <a:t>………………………..a……………………..</a:t>
            </a:r>
            <a:endParaRPr lang="cs-CZ" dirty="0"/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…………………………..</a:t>
            </a:r>
          </a:p>
          <a:p>
            <a:pPr lvl="1"/>
            <a:r>
              <a:rPr lang="cs-CZ" dirty="0"/>
              <a:t>jako ukazatele endogenní sekrece insulinu  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……………………….</a:t>
            </a:r>
          </a:p>
          <a:p>
            <a:pPr lvl="2"/>
            <a:r>
              <a:rPr lang="cs-CZ" b="1" dirty="0">
                <a:solidFill>
                  <a:srgbClr val="0070C0"/>
                </a:solidFill>
              </a:rPr>
              <a:t>………………………. </a:t>
            </a:r>
          </a:p>
        </p:txBody>
      </p:sp>
    </p:spTree>
    <p:extLst>
      <p:ext uri="{BB962C8B-B14F-4D97-AF65-F5344CB8AC3E}">
        <p14:creationId xmlns:p14="http://schemas.microsoft.com/office/powerpoint/2010/main" val="3423735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Co je to referenční hodnota?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 jsou výsledky biochemických vyšetření porovnávány s fyziologickými (referenčními, </a:t>
            </a:r>
            <a:r>
              <a:rPr lang="cs-CZ" b="1" dirty="0"/>
              <a:t>normálními</a:t>
            </a:r>
            <a:r>
              <a:rPr lang="cs-CZ" dirty="0"/>
              <a:t>) hodnotami. </a:t>
            </a:r>
          </a:p>
          <a:p>
            <a:r>
              <a:rPr lang="cs-CZ" dirty="0"/>
              <a:t>Určení fyziologických hodnot jednotlivých analytů je náročný proces, kdy jsou tyto analyty vyšetřovány u </a:t>
            </a:r>
            <a:r>
              <a:rPr lang="cs-CZ" b="1" dirty="0"/>
              <a:t>definovaných souborů osob bez klinických projevů onemocnění. </a:t>
            </a:r>
          </a:p>
          <a:p>
            <a:r>
              <a:rPr lang="cs-CZ" dirty="0"/>
              <a:t>Je třeba vzít v úvahu i fakt, že tyto hodnoty jsou často závislé</a:t>
            </a:r>
          </a:p>
          <a:p>
            <a:pPr lvl="1"/>
            <a:r>
              <a:rPr lang="cs-CZ" b="1" dirty="0"/>
              <a:t>na věku a </a:t>
            </a:r>
          </a:p>
          <a:p>
            <a:pPr lvl="1"/>
            <a:r>
              <a:rPr lang="cs-CZ" b="1" dirty="0"/>
              <a:t>pohlaví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011" y="4513286"/>
            <a:ext cx="4186989" cy="23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758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33" y="2743200"/>
            <a:ext cx="2400646" cy="1597521"/>
          </a:xfrm>
          <a:prstGeom prst="rect">
            <a:avLst/>
          </a:prstGeom>
        </p:spPr>
      </p:pic>
      <p:pic>
        <p:nvPicPr>
          <p:cNvPr id="5132" name="Picture 12" descr="TOP 10: Zajímavá fakta o alkoho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55" y="559679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186" y="99926"/>
            <a:ext cx="12055813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Které faktory ovlivňují biochemické hodnoty?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Vliv stresu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9436" y="2236584"/>
            <a:ext cx="11036882" cy="4351338"/>
          </a:xfrm>
        </p:spPr>
        <p:txBody>
          <a:bodyPr/>
          <a:lstStyle/>
          <a:p>
            <a:r>
              <a:rPr lang="cs-CZ" dirty="0"/>
              <a:t>Biologické faktory rozdělujeme na ovlivnitelné a neovlivnitelné. </a:t>
            </a:r>
          </a:p>
          <a:p>
            <a:pPr marL="0" lvl="0" indent="0">
              <a:buNone/>
            </a:pPr>
            <a:r>
              <a:rPr lang="cs-CZ" dirty="0"/>
              <a:t>K ovlivnitelným řadíme </a:t>
            </a:r>
          </a:p>
          <a:p>
            <a:r>
              <a:rPr lang="cs-CZ" b="1" dirty="0"/>
              <a:t>stravovací návyky, fyzickou konstituci, kouření, fyzickou aktivitu, dietní abnormality (konzumace alkoholu), užívání léků nebo návykových látek, vlivy zevního prostředí (geografická lokalizace, pracovní zátěž, stres) a polohu těla při odběru.</a:t>
            </a:r>
          </a:p>
          <a:p>
            <a:pPr marL="0" lvl="0" indent="0">
              <a:buNone/>
            </a:pPr>
            <a:r>
              <a:rPr lang="cs-CZ" dirty="0"/>
              <a:t>K neovlivnitelným faktorům patří především </a:t>
            </a:r>
            <a:r>
              <a:rPr lang="cs-CZ" b="1" dirty="0"/>
              <a:t>rasa, pohlaví a věk, gravidita, biologické cykly.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136" y="5393676"/>
            <a:ext cx="2614863" cy="14643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358" y="5394780"/>
            <a:ext cx="2326356" cy="14632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151" y="5393676"/>
            <a:ext cx="2680785" cy="1501240"/>
          </a:xfrm>
          <a:prstGeom prst="rect">
            <a:avLst/>
          </a:prstGeom>
        </p:spPr>
      </p:pic>
      <p:sp>
        <p:nvSpPr>
          <p:cNvPr id="10" name="AutoShape 8" descr="Alkohol je nebezpečnější než všechny drogy - Deník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335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33" y="2743200"/>
            <a:ext cx="2400646" cy="1597521"/>
          </a:xfrm>
          <a:prstGeom prst="rect">
            <a:avLst/>
          </a:prstGeom>
        </p:spPr>
      </p:pic>
      <p:pic>
        <p:nvPicPr>
          <p:cNvPr id="5132" name="Picture 12" descr="TOP 10: Zajímavá fakta o alkoho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55" y="559679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7975" y="232760"/>
            <a:ext cx="12055813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28. Které faktory ovlivňují biochemické hodnoty?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9436" y="2236584"/>
            <a:ext cx="11036882" cy="4351338"/>
          </a:xfrm>
        </p:spPr>
        <p:txBody>
          <a:bodyPr/>
          <a:lstStyle/>
          <a:p>
            <a:r>
              <a:rPr lang="cs-CZ" dirty="0"/>
              <a:t>Biologické faktory rozdělujeme na </a:t>
            </a:r>
            <a:r>
              <a:rPr lang="cs-CZ" b="1" dirty="0"/>
              <a:t>ovlivnitelné a neovlivnitelné</a:t>
            </a:r>
            <a:r>
              <a:rPr lang="cs-CZ" dirty="0"/>
              <a:t>. </a:t>
            </a:r>
          </a:p>
          <a:p>
            <a:pPr marL="0" lvl="0" indent="0">
              <a:buNone/>
            </a:pPr>
            <a:r>
              <a:rPr lang="cs-CZ" dirty="0"/>
              <a:t>K ovlivnitelným řadíme </a:t>
            </a:r>
          </a:p>
          <a:p>
            <a:r>
              <a:rPr lang="cs-CZ" dirty="0"/>
              <a:t>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r>
              <a:rPr lang="cs-CZ" dirty="0"/>
              <a:t> K </a:t>
            </a:r>
            <a:r>
              <a:rPr lang="cs-CZ" b="1" dirty="0"/>
              <a:t>neovlivnitelným</a:t>
            </a:r>
            <a:r>
              <a:rPr lang="cs-CZ" dirty="0"/>
              <a:t> faktorům patří především ……………………………………………………………………………………………………………….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136" y="5393676"/>
            <a:ext cx="2614863" cy="14643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358" y="5394780"/>
            <a:ext cx="2326356" cy="14632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151" y="5393676"/>
            <a:ext cx="2680785" cy="1501240"/>
          </a:xfrm>
          <a:prstGeom prst="rect">
            <a:avLst/>
          </a:prstGeom>
        </p:spPr>
      </p:pic>
      <p:sp>
        <p:nvSpPr>
          <p:cNvPr id="10" name="AutoShape 8" descr="Alkohol je nebezpečnější než všechny drogy - Deník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511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67989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Stravovací návyky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205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Odběry krve pro diagnostické účely provádíme zásadně </a:t>
            </a:r>
          </a:p>
          <a:p>
            <a:pPr lvl="1"/>
            <a:r>
              <a:rPr lang="cs-CZ" b="1" dirty="0"/>
              <a:t>v ranních hodinách po předchozím minimálně dvanáctihodinovém lačnění</a:t>
            </a:r>
            <a:r>
              <a:rPr lang="cs-CZ" dirty="0"/>
              <a:t>,</a:t>
            </a:r>
          </a:p>
          <a:p>
            <a:pPr lvl="1"/>
            <a:r>
              <a:rPr lang="cs-CZ" dirty="0"/>
              <a:t>v případě </a:t>
            </a:r>
            <a:r>
              <a:rPr lang="cs-CZ" b="1" dirty="0"/>
              <a:t>akutní potřeby odběru v průběhu dne </a:t>
            </a:r>
            <a:r>
              <a:rPr lang="cs-CZ" dirty="0"/>
              <a:t>je třeba vzít v úvahu dobu od požití potravy i její charakter. </a:t>
            </a:r>
          </a:p>
          <a:p>
            <a:r>
              <a:rPr lang="cs-CZ" dirty="0"/>
              <a:t>Lze očekávat např. </a:t>
            </a:r>
          </a:p>
          <a:p>
            <a:pPr lvl="1"/>
            <a:r>
              <a:rPr lang="cs-CZ" dirty="0"/>
              <a:t>zvýšenou glykémii, </a:t>
            </a:r>
          </a:p>
          <a:p>
            <a:pPr lvl="1"/>
            <a:r>
              <a:rPr lang="cs-CZ" dirty="0" err="1"/>
              <a:t>urikémii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koncentraci železa, </a:t>
            </a:r>
          </a:p>
          <a:p>
            <a:pPr lvl="1"/>
            <a:r>
              <a:rPr lang="cs-CZ" dirty="0"/>
              <a:t>sodíku atd. </a:t>
            </a:r>
          </a:p>
          <a:p>
            <a:pPr marL="457200" lvl="1" indent="0">
              <a:buNone/>
            </a:pPr>
            <a:r>
              <a:rPr lang="cs-CZ" dirty="0"/>
              <a:t>I při dodržení standardních podmínek odběru je třeba vědět, že jednostranně zaměřená dieta může významně ovlivnit koncentrace některých analytů (např. strava bohatá na bílkoviny zvyšuje </a:t>
            </a:r>
            <a:r>
              <a:rPr lang="cs-CZ" b="1" dirty="0" err="1"/>
              <a:t>urikémii</a:t>
            </a:r>
            <a:r>
              <a:rPr lang="cs-CZ" b="1" dirty="0"/>
              <a:t>, </a:t>
            </a:r>
            <a:r>
              <a:rPr lang="cs-CZ" dirty="0"/>
              <a:t>strava bohatá na tuky </a:t>
            </a:r>
            <a:r>
              <a:rPr lang="cs-CZ" b="1" dirty="0" err="1"/>
              <a:t>triacylglycerolémii</a:t>
            </a:r>
            <a:r>
              <a:rPr lang="cs-CZ" dirty="0"/>
              <a:t>).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811" y="3133642"/>
            <a:ext cx="2829426" cy="19848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939" y="3133642"/>
            <a:ext cx="3194556" cy="19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432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93" y="365125"/>
            <a:ext cx="1201401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29.</a:t>
            </a:r>
            <a:r>
              <a:rPr lang="cs-CZ" sz="4000" dirty="0"/>
              <a:t> </a:t>
            </a:r>
            <a:r>
              <a:rPr lang="cs-CZ" sz="4000" dirty="0">
                <a:solidFill>
                  <a:srgbClr val="0070C0"/>
                </a:solidFill>
              </a:rPr>
              <a:t>Kdy se provádí odběr krve pro dg. účel?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1………………………………………………………………….</a:t>
            </a:r>
          </a:p>
          <a:p>
            <a:r>
              <a:rPr lang="cs-CZ" dirty="0"/>
              <a:t>2………………………………………………………………….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42656462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30.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Vysvětlete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Urikémie</a:t>
            </a:r>
            <a:r>
              <a:rPr lang="cs-CZ" dirty="0"/>
              <a:t>……………………………………………..…..</a:t>
            </a:r>
          </a:p>
          <a:p>
            <a:r>
              <a:rPr lang="cs-CZ" dirty="0" err="1"/>
              <a:t>Triacylglycerolémie</a:t>
            </a:r>
            <a:r>
              <a:rPr lang="cs-CZ" dirty="0"/>
              <a:t>………………………….……….</a:t>
            </a:r>
          </a:p>
        </p:txBody>
      </p:sp>
    </p:spTree>
    <p:extLst>
      <p:ext uri="{BB962C8B-B14F-4D97-AF65-F5344CB8AC3E}">
        <p14:creationId xmlns:p14="http://schemas.microsoft.com/office/powerpoint/2010/main" val="3511413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Fyzická konstituce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Koncentrace některých analytů souvisí </a:t>
            </a:r>
          </a:p>
          <a:p>
            <a:pPr lvl="1"/>
            <a:r>
              <a:rPr lang="cs-CZ" dirty="0"/>
              <a:t>s množstvím tukové i svalové tkáně. </a:t>
            </a:r>
          </a:p>
          <a:p>
            <a:pPr lvl="1"/>
            <a:r>
              <a:rPr lang="cs-CZ" dirty="0"/>
              <a:t>U </a:t>
            </a:r>
            <a:r>
              <a:rPr lang="cs-CZ" b="1" dirty="0"/>
              <a:t>obézních</a:t>
            </a:r>
            <a:r>
              <a:rPr lang="cs-CZ" dirty="0"/>
              <a:t> osob je např. známa </a:t>
            </a:r>
            <a:r>
              <a:rPr lang="cs-CZ" dirty="0" err="1"/>
              <a:t>hypertriacylglycerolémie</a:t>
            </a:r>
            <a:r>
              <a:rPr lang="cs-CZ" dirty="0"/>
              <a:t>, </a:t>
            </a:r>
            <a:r>
              <a:rPr lang="cs-CZ" dirty="0" err="1"/>
              <a:t>hypercholesterolémie</a:t>
            </a:r>
            <a:r>
              <a:rPr lang="cs-CZ" dirty="0"/>
              <a:t>, </a:t>
            </a:r>
            <a:r>
              <a:rPr lang="cs-CZ" dirty="0" err="1"/>
              <a:t>hyperurikémie</a:t>
            </a:r>
            <a:r>
              <a:rPr lang="cs-CZ" dirty="0"/>
              <a:t>, </a:t>
            </a:r>
            <a:r>
              <a:rPr lang="cs-CZ" dirty="0" err="1"/>
              <a:t>hyperizulinémie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u </a:t>
            </a:r>
            <a:r>
              <a:rPr lang="cs-CZ" b="1" dirty="0"/>
              <a:t>malnutričních</a:t>
            </a:r>
            <a:r>
              <a:rPr lang="cs-CZ" dirty="0"/>
              <a:t> stavů je běžným nálezem </a:t>
            </a:r>
            <a:r>
              <a:rPr lang="cs-CZ" dirty="0" err="1"/>
              <a:t>hypertriacylglycerolémie</a:t>
            </a:r>
            <a:r>
              <a:rPr lang="cs-CZ" dirty="0"/>
              <a:t> a </a:t>
            </a:r>
            <a:r>
              <a:rPr lang="cs-CZ" dirty="0" err="1"/>
              <a:t>hypocholesterolémie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S množstvím svalové hmoty pozitivně koreluje koncentrace kreatininu.</a:t>
            </a:r>
          </a:p>
        </p:txBody>
      </p:sp>
      <p:pic>
        <p:nvPicPr>
          <p:cNvPr id="7172" name="Picture 4" descr="5 chyb při nabírání svalů a jak je napravit (Alberto Núñez) - GymBeam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653" y="4484824"/>
            <a:ext cx="3561347" cy="23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73" y="4504416"/>
            <a:ext cx="1666020" cy="23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3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1. Vysvětlete pojem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Indikace vyšetření</a:t>
            </a:r>
          </a:p>
          <a:p>
            <a:r>
              <a:rPr lang="cs-CZ" dirty="0"/>
              <a:t>Kontraindikace vyšetření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Uveďte příklady</a:t>
            </a:r>
          </a:p>
        </p:txBody>
      </p:sp>
    </p:spTree>
    <p:extLst>
      <p:ext uri="{BB962C8B-B14F-4D97-AF65-F5344CB8AC3E}">
        <p14:creationId xmlns:p14="http://schemas.microsoft.com/office/powerpoint/2010/main" val="39635763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31. Doplňte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70C0"/>
                </a:solidFill>
              </a:rPr>
              <a:t>Hyperinzuliunémie</a:t>
            </a:r>
            <a:r>
              <a:rPr lang="cs-CZ" dirty="0">
                <a:solidFill>
                  <a:srgbClr val="0070C0"/>
                </a:solidFill>
              </a:rPr>
              <a:t> je typická pro……………………………………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Hyperurikémie</a:t>
            </a:r>
            <a:r>
              <a:rPr lang="cs-CZ" dirty="0">
                <a:solidFill>
                  <a:srgbClr val="0070C0"/>
                </a:solidFill>
              </a:rPr>
              <a:t> je typická pro………………………………………….</a:t>
            </a:r>
          </a:p>
          <a:p>
            <a:r>
              <a:rPr lang="cs-CZ" dirty="0" err="1">
                <a:solidFill>
                  <a:srgbClr val="0070C0"/>
                </a:solidFill>
              </a:rPr>
              <a:t>Hypocholesterolémie</a:t>
            </a:r>
            <a:r>
              <a:rPr lang="cs-CZ" dirty="0">
                <a:solidFill>
                  <a:srgbClr val="0070C0"/>
                </a:solidFill>
              </a:rPr>
              <a:t> je typická pro………………………………..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87889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Kouření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 kuřáků jsou zvýšené koncentrace</a:t>
            </a:r>
          </a:p>
          <a:p>
            <a:pPr lvl="1"/>
            <a:r>
              <a:rPr lang="cs-CZ" dirty="0"/>
              <a:t>Cholesterolu a TAG </a:t>
            </a:r>
          </a:p>
          <a:p>
            <a:pPr lvl="1"/>
            <a:r>
              <a:rPr lang="cs-CZ" dirty="0"/>
              <a:t>kortizolu, </a:t>
            </a:r>
          </a:p>
          <a:p>
            <a:pPr lvl="1"/>
            <a:r>
              <a:rPr lang="cs-CZ" dirty="0" err="1"/>
              <a:t>Pb</a:t>
            </a:r>
            <a:r>
              <a:rPr lang="cs-CZ" dirty="0"/>
              <a:t> a Cd </a:t>
            </a:r>
          </a:p>
          <a:p>
            <a:pPr lvl="1"/>
            <a:r>
              <a:rPr lang="cs-CZ" dirty="0" err="1"/>
              <a:t>karbonylovaného</a:t>
            </a:r>
            <a:r>
              <a:rPr lang="cs-CZ" dirty="0"/>
              <a:t> </a:t>
            </a:r>
            <a:r>
              <a:rPr lang="cs-CZ" dirty="0" err="1"/>
              <a:t>Hb</a:t>
            </a:r>
            <a:endParaRPr lang="cs-CZ" dirty="0"/>
          </a:p>
          <a:p>
            <a:r>
              <a:rPr lang="cs-CZ" dirty="0"/>
              <a:t>snížené jsou koncentrace </a:t>
            </a:r>
          </a:p>
          <a:p>
            <a:pPr lvl="1"/>
            <a:r>
              <a:rPr lang="cs-CZ" dirty="0"/>
              <a:t>HDL-cholesterolu, </a:t>
            </a:r>
          </a:p>
          <a:p>
            <a:pPr lvl="1"/>
            <a:r>
              <a:rPr lang="cs-CZ" dirty="0"/>
              <a:t>imunoglobulinů a </a:t>
            </a:r>
          </a:p>
          <a:p>
            <a:pPr lvl="1"/>
            <a:r>
              <a:rPr lang="cs-CZ" dirty="0"/>
              <a:t>vitaminu B12. </a:t>
            </a:r>
          </a:p>
          <a:p>
            <a:endParaRPr lang="cs-CZ" dirty="0"/>
          </a:p>
        </p:txBody>
      </p:sp>
      <p:sp>
        <p:nvSpPr>
          <p:cNvPr id="4" name="AutoShape 2" descr="5 způsobů, jak kouření škodí v ústech - Vitalia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928" y="3002508"/>
            <a:ext cx="4271963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932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31. Níže uvedené hodnoty mění………………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zvýšené koncentrace</a:t>
            </a:r>
          </a:p>
          <a:p>
            <a:pPr lvl="1"/>
            <a:r>
              <a:rPr lang="cs-CZ" dirty="0"/>
              <a:t>Cholesterolu a TAG </a:t>
            </a:r>
          </a:p>
          <a:p>
            <a:pPr lvl="1"/>
            <a:r>
              <a:rPr lang="cs-CZ" dirty="0"/>
              <a:t>kortizolu, </a:t>
            </a:r>
          </a:p>
          <a:p>
            <a:pPr lvl="1"/>
            <a:r>
              <a:rPr lang="cs-CZ" dirty="0" err="1"/>
              <a:t>Pb</a:t>
            </a:r>
            <a:r>
              <a:rPr lang="cs-CZ" dirty="0"/>
              <a:t> a Cd </a:t>
            </a:r>
          </a:p>
          <a:p>
            <a:pPr lvl="1"/>
            <a:r>
              <a:rPr lang="cs-CZ" dirty="0" err="1"/>
              <a:t>karbonylovaného</a:t>
            </a:r>
            <a:r>
              <a:rPr lang="cs-CZ" dirty="0"/>
              <a:t> </a:t>
            </a:r>
            <a:r>
              <a:rPr lang="cs-CZ" dirty="0" err="1"/>
              <a:t>Hb</a:t>
            </a:r>
            <a:endParaRPr lang="cs-CZ" dirty="0"/>
          </a:p>
          <a:p>
            <a:r>
              <a:rPr lang="cs-CZ" dirty="0"/>
              <a:t>snížené koncentrace </a:t>
            </a:r>
          </a:p>
          <a:p>
            <a:pPr lvl="1"/>
            <a:r>
              <a:rPr lang="cs-CZ" dirty="0"/>
              <a:t>HDL-cholesterolu, </a:t>
            </a:r>
          </a:p>
          <a:p>
            <a:pPr lvl="1"/>
            <a:r>
              <a:rPr lang="cs-CZ" dirty="0"/>
              <a:t>imunoglobulinů a </a:t>
            </a:r>
          </a:p>
          <a:p>
            <a:pPr lvl="1"/>
            <a:r>
              <a:rPr lang="cs-CZ" dirty="0"/>
              <a:t>vitaminu B12. </a:t>
            </a:r>
          </a:p>
          <a:p>
            <a:endParaRPr lang="cs-CZ" dirty="0"/>
          </a:p>
        </p:txBody>
      </p:sp>
      <p:sp>
        <p:nvSpPr>
          <p:cNvPr id="4" name="AutoShape 2" descr="5 způsobů, jak kouření škodí v ústech - Vitalia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418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32. Jaké hodnoty jsou zvýšené u kuřáků?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1………………….….</a:t>
            </a:r>
          </a:p>
          <a:p>
            <a:r>
              <a:rPr lang="cs-CZ" dirty="0"/>
              <a:t>2………………..…….</a:t>
            </a:r>
          </a:p>
          <a:p>
            <a:r>
              <a:rPr lang="cs-CZ" dirty="0"/>
              <a:t>3……………….……..</a:t>
            </a:r>
          </a:p>
          <a:p>
            <a:r>
              <a:rPr lang="cs-CZ" dirty="0"/>
              <a:t>4……………………..</a:t>
            </a:r>
          </a:p>
          <a:p>
            <a:r>
              <a:rPr lang="cs-CZ" dirty="0"/>
              <a:t>5……….……………..</a:t>
            </a:r>
          </a:p>
          <a:p>
            <a:r>
              <a:rPr lang="cs-CZ" dirty="0"/>
              <a:t>6……………………...</a:t>
            </a:r>
          </a:p>
          <a:p>
            <a:r>
              <a:rPr lang="cs-CZ" dirty="0"/>
              <a:t>7………………………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653777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Fyzická aktivita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125" y="1825625"/>
            <a:ext cx="1187355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Změny některých biochemických parametrů závisí na délce a intenzitě cvičení. </a:t>
            </a:r>
          </a:p>
          <a:p>
            <a:pPr lvl="0"/>
            <a:r>
              <a:rPr lang="cs-CZ" b="1" dirty="0"/>
              <a:t>krátkodobé cvičení </a:t>
            </a:r>
            <a:r>
              <a:rPr lang="cs-CZ" dirty="0"/>
              <a:t>např. </a:t>
            </a:r>
            <a:r>
              <a:rPr lang="cs-CZ" b="1" dirty="0"/>
              <a:t>zvyšuje</a:t>
            </a:r>
            <a:r>
              <a:rPr lang="cs-CZ" dirty="0"/>
              <a:t> koncentrace </a:t>
            </a:r>
          </a:p>
          <a:p>
            <a:pPr lvl="1"/>
            <a:r>
              <a:rPr lang="cs-CZ" b="1" dirty="0"/>
              <a:t>laktátu a glukosy</a:t>
            </a:r>
            <a:r>
              <a:rPr lang="cs-CZ" dirty="0"/>
              <a:t>, </a:t>
            </a:r>
          </a:p>
          <a:p>
            <a:pPr lvl="0"/>
            <a:r>
              <a:rPr lang="cs-CZ" b="1" dirty="0"/>
              <a:t>dlouhodobá</a:t>
            </a:r>
            <a:r>
              <a:rPr lang="cs-CZ" dirty="0"/>
              <a:t> zátěž </a:t>
            </a:r>
          </a:p>
          <a:p>
            <a:pPr lvl="1"/>
            <a:r>
              <a:rPr lang="cs-CZ" b="1" dirty="0"/>
              <a:t>snižuje koncentraci glukosy </a:t>
            </a:r>
            <a:r>
              <a:rPr lang="cs-CZ" dirty="0"/>
              <a:t>a </a:t>
            </a:r>
          </a:p>
          <a:p>
            <a:pPr lvl="1"/>
            <a:r>
              <a:rPr lang="cs-CZ" b="1" dirty="0"/>
              <a:t>zvyšuje koncentrace Na, K, močoviny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U trénovaných jedinců fyzická aktivita </a:t>
            </a:r>
          </a:p>
          <a:p>
            <a:pPr marL="0" indent="0">
              <a:buNone/>
            </a:pPr>
            <a:r>
              <a:rPr lang="cs-CZ" dirty="0"/>
              <a:t>ve složení lidského séra vyvolává menší změny </a:t>
            </a:r>
          </a:p>
          <a:p>
            <a:pPr marL="0" indent="0">
              <a:buNone/>
            </a:pPr>
            <a:r>
              <a:rPr lang="cs-CZ" dirty="0"/>
              <a:t>než u netrénovaných osob.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80" y="3302759"/>
            <a:ext cx="4788898" cy="26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889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33. Fyzická aktivita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125" y="1825625"/>
            <a:ext cx="1187355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Změny některých biochemických parametrů závisí na délce a intenzitě cvičení. </a:t>
            </a:r>
          </a:p>
          <a:p>
            <a:pPr lvl="0"/>
            <a:r>
              <a:rPr lang="cs-CZ" dirty="0"/>
              <a:t>krátkodobé cvičení např. zvyšuje koncentrace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………………………………a………………………….</a:t>
            </a:r>
          </a:p>
          <a:p>
            <a:pPr lvl="0"/>
            <a:r>
              <a:rPr lang="cs-CZ" dirty="0"/>
              <a:t>dlouhodobá zátěž </a:t>
            </a:r>
          </a:p>
          <a:p>
            <a:pPr lvl="1"/>
            <a:r>
              <a:rPr lang="cs-CZ" dirty="0"/>
              <a:t>snižuje koncentraci </a:t>
            </a:r>
            <a:r>
              <a:rPr lang="cs-CZ" dirty="0">
                <a:solidFill>
                  <a:srgbClr val="0070C0"/>
                </a:solidFill>
              </a:rPr>
              <a:t>…………………………... </a:t>
            </a:r>
          </a:p>
          <a:p>
            <a:pPr lvl="1"/>
            <a:r>
              <a:rPr lang="cs-CZ" dirty="0"/>
              <a:t>zvyšuje koncentrace </a:t>
            </a:r>
            <a:r>
              <a:rPr lang="cs-CZ" dirty="0">
                <a:solidFill>
                  <a:srgbClr val="0070C0"/>
                </a:solidFill>
              </a:rPr>
              <a:t>……,…………,…………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80" y="3302759"/>
            <a:ext cx="4788898" cy="26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99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Konzumace alkoholu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Pravidelná konzumace alkoholu zvyšuje aktivitu </a:t>
            </a:r>
          </a:p>
          <a:p>
            <a:pPr lvl="1"/>
            <a:r>
              <a:rPr lang="cs-CZ" b="1" dirty="0" err="1"/>
              <a:t>aminotransferas</a:t>
            </a:r>
            <a:r>
              <a:rPr lang="cs-CZ" b="1" dirty="0"/>
              <a:t> </a:t>
            </a:r>
            <a:r>
              <a:rPr lang="cs-CZ" dirty="0"/>
              <a:t>(ALT, AST) </a:t>
            </a:r>
          </a:p>
          <a:p>
            <a:pPr lvl="1"/>
            <a:r>
              <a:rPr lang="cs-CZ" b="1" dirty="0"/>
              <a:t>koncentraci kortizolu, adrenalinu, laktátu a kyseliny močové</a:t>
            </a:r>
            <a:r>
              <a:rPr lang="cs-CZ" dirty="0"/>
              <a:t>; </a:t>
            </a:r>
          </a:p>
          <a:p>
            <a:pPr lvl="0"/>
            <a:r>
              <a:rPr lang="cs-CZ" dirty="0"/>
              <a:t>současně vede k </a:t>
            </a:r>
            <a:r>
              <a:rPr lang="cs-CZ" b="1" dirty="0"/>
              <a:t>hypoglykémii a </a:t>
            </a:r>
            <a:r>
              <a:rPr lang="cs-CZ" b="1" dirty="0" err="1"/>
              <a:t>ketoacidóze</a:t>
            </a:r>
            <a:r>
              <a:rPr lang="cs-CZ" dirty="0"/>
              <a:t>. </a:t>
            </a:r>
          </a:p>
          <a:p>
            <a:r>
              <a:rPr lang="cs-CZ" dirty="0"/>
              <a:t>Větší množství alkoholu </a:t>
            </a:r>
          </a:p>
          <a:p>
            <a:pPr lvl="1"/>
            <a:r>
              <a:rPr lang="cs-CZ" b="1" dirty="0" err="1"/>
              <a:t>hypertriacylglycerolémie</a:t>
            </a:r>
            <a:endParaRPr lang="cs-CZ" b="1" dirty="0"/>
          </a:p>
          <a:p>
            <a:r>
              <a:rPr lang="cs-CZ" dirty="0"/>
              <a:t>Mírná opilost </a:t>
            </a:r>
          </a:p>
          <a:p>
            <a:pPr lvl="1"/>
            <a:r>
              <a:rPr lang="cs-CZ" b="1" dirty="0"/>
              <a:t>hyperglykémie (obzvlášť u diabetiků).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90" y="4814792"/>
            <a:ext cx="4261087" cy="19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04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34. Konzumace alkoholu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Pravidelná konzumace alkoholu zvyšuje aktivitu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………………………………………………………………………………………. </a:t>
            </a:r>
          </a:p>
          <a:p>
            <a:pPr lvl="0"/>
            <a:r>
              <a:rPr lang="cs-CZ" dirty="0"/>
              <a:t>současně vede k </a:t>
            </a:r>
            <a:r>
              <a:rPr lang="cs-CZ" dirty="0">
                <a:solidFill>
                  <a:srgbClr val="0070C0"/>
                </a:solidFill>
              </a:rPr>
              <a:t>…………………….. a ………………………….. </a:t>
            </a:r>
          </a:p>
          <a:p>
            <a:r>
              <a:rPr lang="cs-CZ" dirty="0"/>
              <a:t>Větší množství alkoholu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…………………………………………..</a:t>
            </a:r>
          </a:p>
          <a:p>
            <a:r>
              <a:rPr lang="cs-CZ" dirty="0"/>
              <a:t>Mírná opilost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…………………………………………..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90" y="4814792"/>
            <a:ext cx="4261087" cy="19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31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sz="4000" dirty="0">
                <a:solidFill>
                  <a:srgbClr val="FF0000"/>
                </a:solidFill>
              </a:rPr>
              <a:t>Užívání léků a návykových látek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Pravidelné užívání léků může ovlivnit koncentrace některých analytů přímo in </a:t>
            </a:r>
            <a:r>
              <a:rPr lang="cs-CZ" dirty="0" err="1"/>
              <a:t>vivo</a:t>
            </a:r>
            <a:r>
              <a:rPr lang="cs-CZ" dirty="0"/>
              <a:t> (např. </a:t>
            </a:r>
          </a:p>
          <a:p>
            <a:pPr lvl="0"/>
            <a:r>
              <a:rPr lang="cs-CZ" dirty="0"/>
              <a:t> diuretika</a:t>
            </a:r>
          </a:p>
          <a:p>
            <a:pPr lvl="1"/>
            <a:r>
              <a:rPr lang="cs-CZ" dirty="0"/>
              <a:t>in </a:t>
            </a:r>
            <a:r>
              <a:rPr lang="cs-CZ" dirty="0" err="1"/>
              <a:t>vivo</a:t>
            </a:r>
            <a:r>
              <a:rPr lang="cs-CZ" dirty="0"/>
              <a:t> </a:t>
            </a:r>
            <a:r>
              <a:rPr lang="cs-CZ" dirty="0" err="1"/>
              <a:t>hypercholesterolémie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in vitro jejich interferencí při chemické analýze. Vliv léků a drog na biochemické vyšetření nelze zobecnit vzhledem k jejich různorodému působení na biochemické procesy. </a:t>
            </a:r>
          </a:p>
          <a:p>
            <a:pPr lvl="0"/>
            <a:r>
              <a:rPr lang="cs-CZ" dirty="0"/>
              <a:t>Pokud je to možné, měl by pacient lék před odběrem</a:t>
            </a:r>
          </a:p>
          <a:p>
            <a:pPr lvl="1"/>
            <a:r>
              <a:rPr lang="cs-CZ" b="1" dirty="0"/>
              <a:t>krátkodobě vysadit</a:t>
            </a:r>
          </a:p>
          <a:p>
            <a:pPr lvl="1"/>
            <a:r>
              <a:rPr lang="cs-CZ" dirty="0"/>
              <a:t>v opačném případě je třeba </a:t>
            </a:r>
            <a:r>
              <a:rPr lang="cs-CZ" b="1" dirty="0"/>
              <a:t>užívání léků uvést na žádanku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Ovlivnit hodnoty některých biochemických parametrů mohou nejen podané látky, ale též způsob jejich aplikace. </a:t>
            </a:r>
          </a:p>
          <a:p>
            <a:pPr lvl="1"/>
            <a:r>
              <a:rPr lang="cs-CZ" dirty="0"/>
              <a:t>Například </a:t>
            </a:r>
            <a:r>
              <a:rPr lang="cs-CZ" dirty="0" err="1"/>
              <a:t>i.m</a:t>
            </a:r>
            <a:r>
              <a:rPr lang="cs-CZ" dirty="0"/>
              <a:t>. aplikace léku/látky vede k podráždění svalu, což má za následek uvolnění intracelulárních enzymů (CK, LD, ALT, AST) do séra.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23" y="101600"/>
            <a:ext cx="2657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016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79" y="365125"/>
            <a:ext cx="11806989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35. Co by měl udělat pacient před odběrem léku?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……………………………………………………………</a:t>
            </a:r>
          </a:p>
          <a:p>
            <a:r>
              <a:rPr lang="cs-CZ" dirty="0"/>
              <a:t>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52870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962" y="365125"/>
            <a:ext cx="12072552" cy="132556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2. Jaká je příprava pacienta 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/>
              <a:t> </a:t>
            </a:r>
            <a:br>
              <a:rPr lang="cs-CZ" dirty="0"/>
            </a:b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idx="1"/>
              </p:nvPr>
            </p:nvSpPr>
            <p:spPr>
              <a:xfrm>
                <a:off x="146838" y="1825625"/>
                <a:ext cx="11880526" cy="4351338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solidFill>
                      <a:srgbClr val="FF0000"/>
                    </a:solidFill>
                  </a:rPr>
                  <a:t>…………… po dobu 10–12 hodin</a:t>
                </a:r>
                <a:r>
                  <a:rPr lang="cs-CZ" dirty="0"/>
                  <a:t>, aby se zamezilo ovlivnění změn koncentrace některých analyzovaných složek dietou</a:t>
                </a:r>
              </a:p>
              <a:p>
                <a:r>
                  <a:rPr lang="cs-CZ" dirty="0">
                    <a:solidFill>
                      <a:srgbClr val="FF0000"/>
                    </a:solidFill>
                  </a:rPr>
                  <a:t>……………..</a:t>
                </a:r>
                <a:r>
                  <a:rPr lang="cs-CZ" dirty="0"/>
                  <a:t> slazené nápoje, kávu, vody sycené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p>
                        <m:r>
                          <a:rPr lang="cs-CZ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  <a:p>
                <a:r>
                  <a:rPr lang="cs-CZ" dirty="0"/>
                  <a:t>nekouřit, </a:t>
                </a:r>
                <a:r>
                  <a:rPr lang="cs-CZ" dirty="0">
                    <a:solidFill>
                      <a:srgbClr val="FF0000"/>
                    </a:solidFill>
                  </a:rPr>
                  <a:t>…………</a:t>
                </a:r>
                <a:r>
                  <a:rPr lang="cs-CZ" dirty="0"/>
                  <a:t> alkohol, </a:t>
                </a:r>
                <a:r>
                  <a:rPr lang="cs-CZ" dirty="0">
                    <a:solidFill>
                      <a:srgbClr val="FF0000"/>
                    </a:solidFill>
                  </a:rPr>
                  <a:t>………….</a:t>
                </a:r>
                <a:r>
                  <a:rPr lang="cs-CZ" dirty="0"/>
                  <a:t>drogy</a:t>
                </a:r>
              </a:p>
              <a:p>
                <a:r>
                  <a:rPr lang="cs-CZ" dirty="0">
                    <a:solidFill>
                      <a:srgbClr val="FF0000"/>
                    </a:solidFill>
                  </a:rPr>
                  <a:t>…………….</a:t>
                </a:r>
                <a:r>
                  <a:rPr lang="cs-CZ" dirty="0"/>
                  <a:t> fyzickou aktivitu, vyvarovat se stresu</a:t>
                </a:r>
              </a:p>
              <a:p>
                <a:r>
                  <a:rPr lang="cs-CZ" dirty="0"/>
                  <a:t>podle možností </a:t>
                </a:r>
                <a:r>
                  <a:rPr lang="cs-CZ" dirty="0">
                    <a:solidFill>
                      <a:srgbClr val="FF0000"/>
                    </a:solidFill>
                  </a:rPr>
                  <a:t>…………</a:t>
                </a:r>
                <a:r>
                  <a:rPr lang="cs-CZ" dirty="0"/>
                  <a:t>léky, které by ovlivnily výsledky</a:t>
                </a:r>
              </a:p>
              <a:p>
                <a:r>
                  <a:rPr lang="cs-CZ" dirty="0"/>
                  <a:t>ráno před odběrem vypít 200 ml tekutin: voda, neslazený čaj</a:t>
                </a:r>
              </a:p>
              <a:p>
                <a:r>
                  <a:rPr lang="cs-CZ" dirty="0">
                    <a:hlinkClick r:id="rId3"/>
                  </a:rPr>
                  <a:t>https://cz.unilabs.online/priprava-na-odber</a:t>
                </a: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38" y="1825625"/>
                <a:ext cx="11880526" cy="4351338"/>
              </a:xfrm>
              <a:blipFill>
                <a:blip r:embed="rId4"/>
                <a:stretch>
                  <a:fillRect l="-924" t="-2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9062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Vlivy zevního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Některé biochemické parametry mohou být ovlivněny pobytem ve </a:t>
            </a:r>
            <a:r>
              <a:rPr lang="cs-CZ" b="1" dirty="0"/>
              <a:t>vysoké </a:t>
            </a:r>
            <a:r>
              <a:rPr lang="cs-CZ" dirty="0"/>
              <a:t>nadmořské výšce</a:t>
            </a:r>
          </a:p>
          <a:p>
            <a:pPr lvl="1"/>
            <a:r>
              <a:rPr lang="cs-CZ" dirty="0"/>
              <a:t>adaptace organismu </a:t>
            </a:r>
            <a:r>
              <a:rPr lang="cs-CZ" b="1" dirty="0"/>
              <a:t>zvýšeným </a:t>
            </a:r>
            <a:r>
              <a:rPr lang="cs-CZ" dirty="0"/>
              <a:t>počtem erytrocytů a s tím související </a:t>
            </a:r>
            <a:r>
              <a:rPr lang="cs-CZ" b="1" dirty="0"/>
              <a:t>zvýšení </a:t>
            </a:r>
            <a:r>
              <a:rPr lang="cs-CZ" dirty="0"/>
              <a:t>koncentrace hemoglobinu a CRP, </a:t>
            </a:r>
          </a:p>
          <a:p>
            <a:pPr lvl="1"/>
            <a:r>
              <a:rPr lang="cs-CZ" b="1" dirty="0"/>
              <a:t>snížení</a:t>
            </a:r>
            <a:r>
              <a:rPr lang="cs-CZ" dirty="0"/>
              <a:t> koncentrace kreatininu v moči</a:t>
            </a:r>
          </a:p>
          <a:p>
            <a:pPr lvl="1"/>
            <a:r>
              <a:rPr lang="cs-CZ" dirty="0"/>
              <a:t>odlišná geografická lokalizace a s ní související změny stravovacích návyků</a:t>
            </a:r>
          </a:p>
          <a:p>
            <a:r>
              <a:rPr lang="cs-CZ" dirty="0"/>
              <a:t>Dlouhodobé působení stresu charakteristické pro současný životní styl může vést jednak </a:t>
            </a:r>
          </a:p>
          <a:p>
            <a:pPr lvl="1"/>
            <a:r>
              <a:rPr lang="cs-CZ" dirty="0"/>
              <a:t>k nadměrné, jednak </a:t>
            </a:r>
          </a:p>
          <a:p>
            <a:pPr lvl="1"/>
            <a:r>
              <a:rPr lang="cs-CZ" dirty="0"/>
              <a:t>ke snížené konzumaci potravy, </a:t>
            </a:r>
          </a:p>
          <a:p>
            <a:pPr lvl="1"/>
            <a:r>
              <a:rPr lang="cs-CZ" dirty="0"/>
              <a:t>případně i alkoholu a drog;</a:t>
            </a:r>
          </a:p>
          <a:p>
            <a:r>
              <a:rPr lang="cs-CZ" dirty="0"/>
              <a:t>S tím souvisejí výše popsané změny biochemických </a:t>
            </a:r>
          </a:p>
          <a:p>
            <a:pPr marL="0" indent="0">
              <a:buNone/>
            </a:pPr>
            <a:r>
              <a:rPr lang="cs-CZ" dirty="0"/>
              <a:t>    parametrů.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770" y="4150316"/>
            <a:ext cx="3898213" cy="25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166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36. Vlivy zevního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Některé biochemické parametry mohou být ovlivněny pobytem ve </a:t>
            </a:r>
            <a:r>
              <a:rPr lang="cs-CZ" b="1" dirty="0">
                <a:solidFill>
                  <a:srgbClr val="0070C0"/>
                </a:solidFill>
              </a:rPr>
              <a:t>………………..</a:t>
            </a:r>
            <a:r>
              <a:rPr lang="cs-CZ" dirty="0"/>
              <a:t>nadmořské výšce</a:t>
            </a:r>
          </a:p>
          <a:p>
            <a:pPr lvl="1"/>
            <a:r>
              <a:rPr lang="cs-CZ" dirty="0"/>
              <a:t>adaptace organismu </a:t>
            </a:r>
            <a:r>
              <a:rPr lang="cs-CZ" b="1" dirty="0">
                <a:solidFill>
                  <a:srgbClr val="0070C0"/>
                </a:solidFill>
              </a:rPr>
              <a:t>……………………….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počtem erytrocytů a s tím související </a:t>
            </a:r>
            <a:r>
              <a:rPr lang="cs-CZ" b="1" dirty="0">
                <a:solidFill>
                  <a:srgbClr val="0070C0"/>
                </a:solidFill>
              </a:rPr>
              <a:t>…………………….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koncentrace hemoglobinu a CRP,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………………………..</a:t>
            </a:r>
            <a:r>
              <a:rPr lang="cs-CZ" dirty="0"/>
              <a:t>koncentrace kreatininu v moči</a:t>
            </a:r>
          </a:p>
          <a:p>
            <a:pPr lvl="1"/>
            <a:r>
              <a:rPr lang="cs-CZ" dirty="0"/>
              <a:t>odlišná geografická lokalizace a s ní související změny stravovacích návyků</a:t>
            </a:r>
          </a:p>
          <a:p>
            <a:r>
              <a:rPr lang="cs-CZ" dirty="0"/>
              <a:t>Dlouhodobé působení stresu charakteristické pro současný životní styl může vést jednak </a:t>
            </a:r>
          </a:p>
          <a:p>
            <a:pPr lvl="1"/>
            <a:r>
              <a:rPr lang="cs-CZ" dirty="0"/>
              <a:t>k nadměrné, jednak </a:t>
            </a:r>
          </a:p>
          <a:p>
            <a:pPr lvl="1"/>
            <a:r>
              <a:rPr lang="cs-CZ" dirty="0"/>
              <a:t>ke snížené konzumaci potravy, </a:t>
            </a:r>
          </a:p>
          <a:p>
            <a:pPr lvl="1"/>
            <a:r>
              <a:rPr lang="cs-CZ" dirty="0"/>
              <a:t>případně i alkoholu a drog;</a:t>
            </a:r>
          </a:p>
          <a:p>
            <a:r>
              <a:rPr lang="cs-CZ" dirty="0"/>
              <a:t>S tím souvisí popsané změny biochemických </a:t>
            </a:r>
          </a:p>
          <a:p>
            <a:pPr marL="0" indent="0">
              <a:buNone/>
            </a:pPr>
            <a:r>
              <a:rPr lang="cs-CZ" dirty="0"/>
              <a:t>    parametrů.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770" y="4150316"/>
            <a:ext cx="3898213" cy="25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86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Tělesná poloha při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Poloha pacienta při odběru krve ovlivňuje plazmatické koncentrace některých analytů, proto je v rámci dodržení standardních podmínek nutné zajistit polohu pacienta </a:t>
            </a:r>
            <a:r>
              <a:rPr lang="cs-CZ" b="1" dirty="0"/>
              <a:t>vsedě cca 15 minut </a:t>
            </a:r>
            <a:r>
              <a:rPr lang="cs-CZ" dirty="0"/>
              <a:t>před odběrem i během něj. </a:t>
            </a:r>
          </a:p>
          <a:p>
            <a:r>
              <a:rPr lang="cs-CZ" dirty="0"/>
              <a:t>Ve vzpřímené pozici je koncentrace vysokomolekulárních látek (bílkoviny, enzymy, látky vázané na bílkoviny, hormony) v průměru o </a:t>
            </a:r>
            <a:r>
              <a:rPr lang="cs-CZ" b="1" dirty="0"/>
              <a:t>10-15%</a:t>
            </a:r>
            <a:r>
              <a:rPr lang="cs-CZ" dirty="0"/>
              <a:t> vyšší než v poloze vleže.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909" y="4531057"/>
            <a:ext cx="3496772" cy="23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8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37. Tělesná poloha při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Poloha pacienta při odběru krve ovlivňuje plazmatické koncentrace některých analytů, proto je v rámci dodržení standardních podmínek nutné zajistit polohu pacienta </a:t>
            </a:r>
            <a:r>
              <a:rPr lang="cs-CZ" b="1" dirty="0">
                <a:solidFill>
                  <a:srgbClr val="0070C0"/>
                </a:solidFill>
              </a:rPr>
              <a:t>…………………..</a:t>
            </a:r>
            <a:r>
              <a:rPr lang="cs-CZ" dirty="0"/>
              <a:t>před odběrem i během něj. </a:t>
            </a:r>
          </a:p>
          <a:p>
            <a:r>
              <a:rPr lang="cs-CZ" dirty="0"/>
              <a:t>Ve vzpřímené pozici je koncentrace vysokomolekulárních látek (bílkoviny, enzymy, látky vázané na bílkoviny, hormony) v průměru o </a:t>
            </a:r>
            <a:r>
              <a:rPr lang="cs-CZ" b="1" dirty="0">
                <a:solidFill>
                  <a:srgbClr val="0070C0"/>
                </a:solidFill>
              </a:rPr>
              <a:t>……………</a:t>
            </a:r>
            <a:r>
              <a:rPr lang="cs-CZ" dirty="0"/>
              <a:t> vyšší než v poloze vleže.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909" y="4531057"/>
            <a:ext cx="3496772" cy="23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44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416" y="69908"/>
            <a:ext cx="3974583" cy="36518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Pohlaví a věk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2716" y="2105610"/>
            <a:ext cx="11438021" cy="4351338"/>
          </a:xfrm>
        </p:spPr>
        <p:txBody>
          <a:bodyPr>
            <a:normAutofit/>
          </a:bodyPr>
          <a:lstStyle/>
          <a:p>
            <a:r>
              <a:rPr lang="cs-CZ" dirty="0"/>
              <a:t>Před pubertou nejsou významné rozdíly mezi pohlavími. </a:t>
            </a:r>
          </a:p>
          <a:p>
            <a:r>
              <a:rPr lang="cs-CZ" dirty="0"/>
              <a:t>Po jejím nástupu dochází k odlišení především </a:t>
            </a:r>
          </a:p>
          <a:p>
            <a:pPr lvl="1"/>
            <a:r>
              <a:rPr lang="cs-CZ" b="1" dirty="0"/>
              <a:t>pohlavních hormonů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rozdílným sérovým koncentracím/aktivitám některých analytů. </a:t>
            </a:r>
          </a:p>
          <a:p>
            <a:pPr lvl="1"/>
            <a:r>
              <a:rPr lang="cs-CZ" dirty="0"/>
              <a:t>například </a:t>
            </a:r>
            <a:r>
              <a:rPr lang="cs-CZ" b="1" dirty="0"/>
              <a:t>u mužů </a:t>
            </a:r>
            <a:r>
              <a:rPr lang="cs-CZ" dirty="0"/>
              <a:t>jsou fyziologické hodnoty koncentrací </a:t>
            </a:r>
            <a:r>
              <a:rPr lang="cs-CZ" b="1" dirty="0"/>
              <a:t>kreatininu</a:t>
            </a:r>
            <a:r>
              <a:rPr lang="cs-CZ" dirty="0"/>
              <a:t> (větší podíl svalové hmoty), </a:t>
            </a:r>
            <a:r>
              <a:rPr lang="cs-CZ" b="1" dirty="0"/>
              <a:t>kyseliny močové, močoviny, železa, aktivit </a:t>
            </a:r>
            <a:r>
              <a:rPr lang="cs-CZ" b="1" dirty="0" err="1"/>
              <a:t>kreatinkinasy</a:t>
            </a:r>
            <a:r>
              <a:rPr lang="cs-CZ" b="1" dirty="0"/>
              <a:t> a g-</a:t>
            </a:r>
            <a:r>
              <a:rPr lang="cs-CZ" b="1" dirty="0" err="1"/>
              <a:t>glutamyltransferasy</a:t>
            </a:r>
            <a:r>
              <a:rPr lang="cs-CZ" dirty="0"/>
              <a:t> vyšší než u žen; </a:t>
            </a:r>
          </a:p>
          <a:p>
            <a:pPr lvl="1"/>
            <a:r>
              <a:rPr lang="cs-CZ" dirty="0"/>
              <a:t>naopak </a:t>
            </a:r>
            <a:r>
              <a:rPr lang="cs-CZ" b="1" dirty="0"/>
              <a:t>muži</a:t>
            </a:r>
            <a:r>
              <a:rPr lang="cs-CZ" dirty="0"/>
              <a:t> mají </a:t>
            </a:r>
            <a:r>
              <a:rPr lang="cs-CZ" b="1" dirty="0"/>
              <a:t>nižší fyziologické koncentrace HDL-cholesterolu </a:t>
            </a:r>
            <a:r>
              <a:rPr lang="cs-CZ" dirty="0"/>
              <a:t>než ženy. </a:t>
            </a:r>
          </a:p>
          <a:p>
            <a:pPr lvl="1"/>
            <a:r>
              <a:rPr lang="cs-CZ" dirty="0"/>
              <a:t>S věkem se také mění celá řada biochemických parametrů, což souvisí s vývojem organismu. </a:t>
            </a:r>
          </a:p>
          <a:p>
            <a:pPr lvl="1"/>
            <a:r>
              <a:rPr lang="cs-CZ" dirty="0"/>
              <a:t>Vliv věku a pohlaví je zohledněn v rozmezí referenčních hodnot.</a:t>
            </a:r>
          </a:p>
        </p:txBody>
      </p:sp>
    </p:spTree>
    <p:extLst>
      <p:ext uri="{BB962C8B-B14F-4D97-AF65-F5344CB8AC3E}">
        <p14:creationId xmlns:p14="http://schemas.microsoft.com/office/powerpoint/2010/main" val="27476458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421" y="500062"/>
            <a:ext cx="11193379" cy="132556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38. Které laboratorní hodnoty jsou u mužů vyšší?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1…………………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2…………………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3…………………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4…………………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5…………………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6…………………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7…………………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8…………………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7188955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Biologické cykly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504" y="1400927"/>
            <a:ext cx="11999495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Některé biochemické parametry vykazují během dne</a:t>
            </a:r>
          </a:p>
          <a:p>
            <a:pPr marL="0" indent="0">
              <a:buNone/>
            </a:pPr>
            <a:r>
              <a:rPr lang="cs-CZ" dirty="0"/>
              <a:t>   pravidelné cyklické změny</a:t>
            </a:r>
          </a:p>
          <a:p>
            <a:pPr lvl="0"/>
            <a:r>
              <a:rPr lang="cs-CZ" dirty="0"/>
              <a:t>cirkadiánní cykly: např. variabilita </a:t>
            </a:r>
          </a:p>
          <a:p>
            <a:pPr lvl="1"/>
            <a:r>
              <a:rPr lang="cs-CZ" b="1" dirty="0"/>
              <a:t>koncentrací kortizolu, železa, bílkoviny, draslíku, </a:t>
            </a:r>
            <a:r>
              <a:rPr lang="cs-CZ" dirty="0"/>
              <a:t>jejichž koncentrace dosahují </a:t>
            </a:r>
            <a:r>
              <a:rPr lang="cs-CZ" b="1" dirty="0"/>
              <a:t>maxima ráno </a:t>
            </a:r>
            <a:r>
              <a:rPr lang="cs-CZ" dirty="0"/>
              <a:t>a </a:t>
            </a:r>
            <a:r>
              <a:rPr lang="cs-CZ" b="1" dirty="0"/>
              <a:t>minima večer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naopak koncentrace kreatininu dosahuje svého maxima večer). </a:t>
            </a:r>
          </a:p>
          <a:p>
            <a:pPr lvl="0"/>
            <a:r>
              <a:rPr lang="cs-CZ" b="1" dirty="0"/>
              <a:t>sezónní variace</a:t>
            </a:r>
            <a:r>
              <a:rPr lang="cs-CZ" dirty="0"/>
              <a:t> (např. koncentrace T3 je nižší v létě).</a:t>
            </a:r>
          </a:p>
          <a:p>
            <a:pPr lvl="1"/>
            <a:r>
              <a:rPr lang="cs-CZ" dirty="0"/>
              <a:t>k fyziologickým změnám hladin </a:t>
            </a:r>
          </a:p>
          <a:p>
            <a:pPr marL="457200" lvl="1" indent="0">
              <a:buNone/>
            </a:pPr>
            <a:r>
              <a:rPr lang="cs-CZ" dirty="0"/>
              <a:t>                                                  některých analytů dochází i </a:t>
            </a:r>
          </a:p>
          <a:p>
            <a:pPr marL="457200" lvl="1" indent="0">
              <a:buNone/>
            </a:pPr>
            <a:r>
              <a:rPr lang="cs-CZ" dirty="0"/>
              <a:t>                                                  v průběhu ročních období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694" y="532815"/>
            <a:ext cx="2305453" cy="2315745"/>
          </a:xfrm>
          <a:prstGeom prst="rect">
            <a:avLst/>
          </a:prstGeom>
        </p:spPr>
      </p:pic>
      <p:pic>
        <p:nvPicPr>
          <p:cNvPr id="2056" name="Picture 8" descr="60 nápadů na nástěnce Roční období | letní čas, školka, předškolá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65" y="494021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533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632" y="365125"/>
            <a:ext cx="11646568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39. Koncentrace kortizolu, železa, bílkoviny, draslíku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jsou nejvyšší……………………………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7213193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Gravidita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normálně probíhajícím těhotenství dochází k řadě biochemických procesů, jejichž důsledkem jsou změny v koncentracích některých analytů v krvi matky </a:t>
            </a:r>
          </a:p>
          <a:p>
            <a:pPr lvl="1"/>
            <a:r>
              <a:rPr lang="cs-CZ" dirty="0"/>
              <a:t>např. </a:t>
            </a:r>
            <a:r>
              <a:rPr lang="cs-CZ" b="1" dirty="0"/>
              <a:t>zvýšení koncentrace </a:t>
            </a:r>
            <a:r>
              <a:rPr lang="cs-CZ" dirty="0"/>
              <a:t>plazmatických transportních proteinů, </a:t>
            </a:r>
            <a:r>
              <a:rPr lang="cs-CZ" b="1" dirty="0"/>
              <a:t>proteinů akutní fáze </a:t>
            </a:r>
            <a:r>
              <a:rPr lang="cs-CZ" dirty="0"/>
              <a:t>(</a:t>
            </a:r>
            <a:r>
              <a:rPr lang="cs-CZ" dirty="0">
                <a:hlinkClick r:id="rId2"/>
              </a:rPr>
              <a:t>https://www.wikiskripta.eu/w/Reaktanty_akutn%C3%AD_f%C3%A1ze</a:t>
            </a:r>
            <a:endParaRPr lang="cs-CZ" dirty="0"/>
          </a:p>
          <a:p>
            <a:pPr lvl="1"/>
            <a:r>
              <a:rPr lang="cs-CZ" dirty="0"/>
              <a:t>snížení koncentrace železa.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86476"/>
            <a:ext cx="5793379" cy="27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285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40. V graviditě jsou proteiny akutní fáze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74367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5032" y="365125"/>
            <a:ext cx="11986054" cy="132556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2.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Jaká je příprava pacienta před odběrem biologického materiálu?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/>
              <a:t> </a:t>
            </a:r>
            <a:br>
              <a:rPr lang="cs-CZ" dirty="0"/>
            </a:b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idx="1"/>
              </p:nvPr>
            </p:nvSpPr>
            <p:spPr>
              <a:xfrm>
                <a:off x="105032" y="1825625"/>
                <a:ext cx="11986054" cy="4351338"/>
              </a:xfrm>
            </p:spPr>
            <p:txBody>
              <a:bodyPr/>
              <a:lstStyle/>
              <a:p>
                <a:r>
                  <a:rPr lang="cs-CZ" b="1" dirty="0"/>
                  <a:t>lačnit po dobu 10–12 hodin</a:t>
                </a:r>
                <a:r>
                  <a:rPr lang="cs-CZ" dirty="0"/>
                  <a:t>, aby se zamezilo ovlivnění změn koncentrace některých analyzovaných složek dietou</a:t>
                </a:r>
              </a:p>
              <a:p>
                <a:r>
                  <a:rPr lang="cs-CZ" dirty="0"/>
                  <a:t>nepít slazené nápoje, kávu, vody sycené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p>
                        <m:r>
                          <a:rPr lang="cs-CZ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  <a:p>
                <a:r>
                  <a:rPr lang="cs-CZ" dirty="0"/>
                  <a:t>nekouřit, nepít alkohol, neužívat drogy</a:t>
                </a:r>
              </a:p>
              <a:p>
                <a:r>
                  <a:rPr lang="cs-CZ" dirty="0"/>
                  <a:t>omezit fyzickou aktivitu, vyvarovat se stresu</a:t>
                </a:r>
              </a:p>
              <a:p>
                <a:r>
                  <a:rPr lang="cs-CZ" dirty="0"/>
                  <a:t>podle možností vysadit léky, které by ovlivnily výsledky</a:t>
                </a:r>
              </a:p>
              <a:p>
                <a:r>
                  <a:rPr lang="cs-CZ" dirty="0"/>
                  <a:t>ráno před odběrem vypít 200 ml tekutin: voda, neslazený čaj</a:t>
                </a:r>
              </a:p>
              <a:p>
                <a:r>
                  <a:rPr lang="cs-CZ" dirty="0">
                    <a:hlinkClick r:id="rId3"/>
                  </a:rPr>
                  <a:t>https://cz.unilabs.online/priprava-na-odber</a:t>
                </a: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032" y="1825625"/>
                <a:ext cx="11986054" cy="4351338"/>
              </a:xfrm>
              <a:blipFill>
                <a:blip r:embed="rId4"/>
                <a:stretch>
                  <a:fillRect l="-916" t="-2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8057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biochemické parametry nejsou rasou výrazně ovlivněny, určité změny se však mohou vyskytnout v souvislosti s množstvím svalové hmoty (např. černoši mají </a:t>
            </a:r>
            <a:r>
              <a:rPr lang="cs-CZ" b="1" dirty="0"/>
              <a:t>zvýšenou</a:t>
            </a:r>
            <a:r>
              <a:rPr lang="cs-CZ" dirty="0"/>
              <a:t> aktivitu </a:t>
            </a:r>
            <a:r>
              <a:rPr lang="cs-CZ" dirty="0" err="1"/>
              <a:t>kreatinkinasy</a:t>
            </a:r>
            <a:r>
              <a:rPr lang="cs-CZ" dirty="0"/>
              <a:t> a amylasy).</a:t>
            </a:r>
          </a:p>
        </p:txBody>
      </p:sp>
      <p:pic>
        <p:nvPicPr>
          <p:cNvPr id="4098" name="Picture 2" descr="Lidské ras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80" y="3469105"/>
            <a:ext cx="6051598" cy="33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939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41. Rasa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biochemické parametry nejsou rasou výrazně ovlivněny, určité změny se však mohou vyskytnout v souvislosti s množstvím svalové hmoty (např. černoši mají </a:t>
            </a:r>
            <a:r>
              <a:rPr lang="cs-CZ" dirty="0">
                <a:solidFill>
                  <a:srgbClr val="0070C0"/>
                </a:solidFill>
              </a:rPr>
              <a:t>……………..</a:t>
            </a:r>
            <a:r>
              <a:rPr lang="cs-CZ" dirty="0"/>
              <a:t> aktivitu </a:t>
            </a:r>
            <a:r>
              <a:rPr lang="cs-CZ" dirty="0" err="1"/>
              <a:t>kreatinkinasy</a:t>
            </a:r>
            <a:r>
              <a:rPr lang="cs-CZ" dirty="0"/>
              <a:t> a amylasy).</a:t>
            </a:r>
          </a:p>
        </p:txBody>
      </p:sp>
      <p:pic>
        <p:nvPicPr>
          <p:cNvPr id="4098" name="Picture 2" descr="Lidské ras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80" y="3469105"/>
            <a:ext cx="6051598" cy="33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206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Složení tělních tekutin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466" y="1825625"/>
            <a:ext cx="12078534" cy="4351338"/>
          </a:xfrm>
        </p:spPr>
        <p:txBody>
          <a:bodyPr/>
          <a:lstStyle/>
          <a:p>
            <a:r>
              <a:rPr lang="cs-CZ" dirty="0"/>
              <a:t>může být ovlivněno např. zvýšenou teplotou, traumatem, </a:t>
            </a:r>
            <a:r>
              <a:rPr lang="cs-CZ" dirty="0" err="1"/>
              <a:t>th</a:t>
            </a:r>
            <a:r>
              <a:rPr lang="cs-CZ" dirty="0"/>
              <a:t>. nebo dg. zásahem</a:t>
            </a:r>
          </a:p>
        </p:txBody>
      </p:sp>
      <p:pic>
        <p:nvPicPr>
          <p:cNvPr id="5122" name="Picture 2" descr="Jaký rozsah teploty vašeho těla je ještě normální | JakZdravě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49" y="2781550"/>
            <a:ext cx="4713197" cy="3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695" y="2781550"/>
            <a:ext cx="6069725" cy="35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43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378592"/>
              </p:ext>
            </p:extLst>
          </p:nvPr>
        </p:nvGraphicFramePr>
        <p:xfrm>
          <a:off x="466928" y="0"/>
          <a:ext cx="6330718" cy="7671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308">
                  <a:extLst>
                    <a:ext uri="{9D8B030D-6E8A-4147-A177-3AD203B41FA5}">
                      <a16:colId xmlns:a16="http://schemas.microsoft.com/office/drawing/2014/main" val="2744761526"/>
                    </a:ext>
                  </a:extLst>
                </a:gridCol>
                <a:gridCol w="1978415">
                  <a:extLst>
                    <a:ext uri="{9D8B030D-6E8A-4147-A177-3AD203B41FA5}">
                      <a16:colId xmlns:a16="http://schemas.microsoft.com/office/drawing/2014/main" val="388020714"/>
                    </a:ext>
                  </a:extLst>
                </a:gridCol>
                <a:gridCol w="3601995">
                  <a:extLst>
                    <a:ext uri="{9D8B030D-6E8A-4147-A177-3AD203B41FA5}">
                      <a16:colId xmlns:a16="http://schemas.microsoft.com/office/drawing/2014/main" val="4231658396"/>
                    </a:ext>
                  </a:extLst>
                </a:gridCol>
              </a:tblGrid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Analyt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Příčina zvýšené koncentrace/aktivity v séru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Příčina snížené koncentrace/aktivity v séru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889727708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ALT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intenzivní svalová aktivita, chronický alkoholismus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233581501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AST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chronický alkoholismus, dlouhodobá fyzická zátěž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069853285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GMT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hladovění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399852208"/>
                  </a:ext>
                </a:extLst>
              </a:tr>
              <a:tr h="46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ALP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hladovění, dlouhodobá fyzická zátěž, prepubertální věk, strava bohatá na sacharidy, BPPO*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382928478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svalová aktivita, rasa,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879913698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LD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sacharidy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BPPO 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607760326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Laktát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intenzivní cvičení, 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2630243603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Kreatinin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pohlaví (muži)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prepubertální věk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4036932740"/>
                  </a:ext>
                </a:extLst>
              </a:tr>
              <a:tr h="46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Kyselina močová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proteiny, intenzivní tělesná zátěž, hladovění, BPPO*, 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strava bohatá na lipidy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50639601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Močovina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228071232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Cholesterol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lipidy, kouření, chronický alkoholismus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hladovění, strava bohatá na sacharidy,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dětství, intenzivní tělesná zátěž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251234081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HDL-C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kouření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798532313"/>
                  </a:ext>
                </a:extLst>
              </a:tr>
              <a:tr h="46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TAG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lipidy, kouření, chronický alkoholismus i jednorázové požití, BPPO 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hladovění, strava bohatá na sacharidy,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intenzivní tělesná zátěž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805999529"/>
                  </a:ext>
                </a:extLst>
              </a:tr>
              <a:tr h="469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Glukosa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sacharidy, BPPO, kouření, krátkodobé intenzivní cvičení, mírné požití alkoholu, kofein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chronický alkoholismus,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dlouhodobé intenzivní cvičení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650103969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Bílkoviny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strava bohatá na sacharidy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431353323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Transportní proteiny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Gravidita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1130304598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Reaktanty akutní fáze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gravidita, horečka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395131715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BPPO*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gravidita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596670925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BPPO*,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2015212872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3140622019"/>
                  </a:ext>
                </a:extLst>
              </a:tr>
              <a:tr h="16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2039738795"/>
                  </a:ext>
                </a:extLst>
              </a:tr>
              <a:tr h="314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Fosfáty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strava bohatá na proteiny, dlouhodobá fyzická zátěž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BPPO*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846508585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Hemoglobin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nadmořská výška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60" marR="31760" marT="15880" marB="15880" anchor="ctr"/>
                </a:tc>
                <a:extLst>
                  <a:ext uri="{0D108BD9-81ED-4DB2-BD59-A6C34878D82A}">
                    <a16:rowId xmlns:a16="http://schemas.microsoft.com/office/drawing/2014/main" val="4257218658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7470843" y="1027906"/>
            <a:ext cx="4357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Seznam zkratek:</a:t>
            </a:r>
          </a:p>
          <a:p>
            <a:r>
              <a:rPr lang="cs-CZ" b="1" dirty="0"/>
              <a:t>ALP: alkalická </a:t>
            </a:r>
            <a:r>
              <a:rPr lang="cs-CZ" b="1" dirty="0" err="1"/>
              <a:t>fosfatasa</a:t>
            </a:r>
            <a:endParaRPr lang="cs-CZ" b="1" dirty="0"/>
          </a:p>
          <a:p>
            <a:r>
              <a:rPr lang="cs-CZ" b="1" dirty="0"/>
              <a:t>ALT: </a:t>
            </a:r>
            <a:r>
              <a:rPr lang="cs-CZ" b="1" dirty="0" err="1"/>
              <a:t>alaninaminotransferasa</a:t>
            </a:r>
            <a:endParaRPr lang="cs-CZ" b="1" dirty="0"/>
          </a:p>
          <a:p>
            <a:r>
              <a:rPr lang="cs-CZ" b="1" dirty="0"/>
              <a:t>AST: </a:t>
            </a:r>
            <a:r>
              <a:rPr lang="cs-CZ" b="1" dirty="0" err="1"/>
              <a:t>aspartátaminotransferasa</a:t>
            </a:r>
            <a:endParaRPr lang="cs-CZ" b="1" dirty="0"/>
          </a:p>
          <a:p>
            <a:r>
              <a:rPr lang="cs-CZ" b="1" dirty="0"/>
              <a:t>CK: </a:t>
            </a:r>
            <a:r>
              <a:rPr lang="cs-CZ" b="1" dirty="0" err="1"/>
              <a:t>kreatinkinasa</a:t>
            </a:r>
            <a:endParaRPr lang="cs-CZ" b="1" dirty="0"/>
          </a:p>
          <a:p>
            <a:r>
              <a:rPr lang="cs-CZ" b="1" dirty="0"/>
              <a:t>GMT: g-</a:t>
            </a:r>
            <a:r>
              <a:rPr lang="cs-CZ" b="1" dirty="0" err="1"/>
              <a:t>glutamyltransferasa</a:t>
            </a:r>
            <a:endParaRPr lang="cs-CZ" b="1" dirty="0"/>
          </a:p>
          <a:p>
            <a:r>
              <a:rPr lang="cs-CZ" b="1" dirty="0"/>
              <a:t>HDL: lipoproteiny o vysoké hustotě</a:t>
            </a:r>
          </a:p>
          <a:p>
            <a:r>
              <a:rPr lang="cs-CZ" b="1" dirty="0"/>
              <a:t>HDL–C: HDL–cholesterol</a:t>
            </a:r>
          </a:p>
          <a:p>
            <a:r>
              <a:rPr lang="cs-CZ" b="1" dirty="0"/>
              <a:t>LD: </a:t>
            </a:r>
            <a:r>
              <a:rPr lang="cs-CZ" b="1" dirty="0" err="1"/>
              <a:t>laktátdehydrogenasa</a:t>
            </a:r>
            <a:endParaRPr lang="cs-CZ" b="1" dirty="0"/>
          </a:p>
          <a:p>
            <a:r>
              <a:rPr lang="cs-CZ" b="1" dirty="0"/>
              <a:t>TAG: </a:t>
            </a:r>
            <a:r>
              <a:rPr lang="cs-CZ" b="1" dirty="0" err="1"/>
              <a:t>triacylglyceroly</a:t>
            </a:r>
            <a:endParaRPr lang="cs-CZ" b="1" dirty="0"/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7895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42. Doplňte zkratky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Alkalická </a:t>
            </a:r>
            <a:r>
              <a:rPr lang="cs-CZ" dirty="0" err="1">
                <a:solidFill>
                  <a:srgbClr val="0070C0"/>
                </a:solidFill>
              </a:rPr>
              <a:t>fosfatasa</a:t>
            </a:r>
            <a:r>
              <a:rPr lang="cs-CZ" dirty="0">
                <a:solidFill>
                  <a:srgbClr val="0070C0"/>
                </a:solidFill>
              </a:rPr>
              <a:t>…………………………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Alaninaminotransferasa</a:t>
            </a:r>
            <a:r>
              <a:rPr lang="cs-CZ" dirty="0">
                <a:solidFill>
                  <a:srgbClr val="0070C0"/>
                </a:solidFill>
              </a:rPr>
              <a:t>………………..</a:t>
            </a:r>
          </a:p>
          <a:p>
            <a:r>
              <a:rPr lang="cs-CZ" dirty="0" err="1">
                <a:solidFill>
                  <a:srgbClr val="0070C0"/>
                </a:solidFill>
              </a:rPr>
              <a:t>Aspartátaminotransferasa</a:t>
            </a:r>
            <a:r>
              <a:rPr lang="cs-CZ" dirty="0">
                <a:solidFill>
                  <a:srgbClr val="0070C0"/>
                </a:solidFill>
              </a:rPr>
              <a:t>…………….</a:t>
            </a:r>
          </a:p>
          <a:p>
            <a:r>
              <a:rPr lang="cs-CZ" dirty="0" err="1">
                <a:solidFill>
                  <a:srgbClr val="0070C0"/>
                </a:solidFill>
              </a:rPr>
              <a:t>Kreatinkinasa</a:t>
            </a:r>
            <a:r>
              <a:rPr lang="cs-CZ" dirty="0">
                <a:solidFill>
                  <a:srgbClr val="0070C0"/>
                </a:solidFill>
              </a:rPr>
              <a:t>………………………………..</a:t>
            </a:r>
          </a:p>
          <a:p>
            <a:r>
              <a:rPr lang="cs-CZ" dirty="0" err="1">
                <a:solidFill>
                  <a:srgbClr val="0070C0"/>
                </a:solidFill>
              </a:rPr>
              <a:t>Glutamyltransferasa</a:t>
            </a:r>
            <a:r>
              <a:rPr lang="cs-CZ" dirty="0">
                <a:solidFill>
                  <a:srgbClr val="0070C0"/>
                </a:solidFill>
              </a:rPr>
              <a:t>………………………</a:t>
            </a:r>
          </a:p>
          <a:p>
            <a:r>
              <a:rPr lang="cs-CZ" dirty="0">
                <a:solidFill>
                  <a:srgbClr val="0070C0"/>
                </a:solidFill>
              </a:rPr>
              <a:t>lipoproteiny o vysoké hustotě……….</a:t>
            </a:r>
          </a:p>
          <a:p>
            <a:r>
              <a:rPr lang="cs-CZ" dirty="0">
                <a:solidFill>
                  <a:srgbClr val="0070C0"/>
                </a:solidFill>
              </a:rPr>
              <a:t>HDL–cholesterol……………………………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Laktátdehydrogenasa</a:t>
            </a:r>
            <a:r>
              <a:rPr lang="cs-CZ" dirty="0">
                <a:solidFill>
                  <a:srgbClr val="0070C0"/>
                </a:solidFill>
              </a:rPr>
              <a:t>……………………</a:t>
            </a:r>
          </a:p>
          <a:p>
            <a:r>
              <a:rPr lang="cs-CZ" dirty="0" err="1">
                <a:solidFill>
                  <a:srgbClr val="0070C0"/>
                </a:solidFill>
              </a:rPr>
              <a:t>Triacylglyceroly</a:t>
            </a:r>
            <a:r>
              <a:rPr lang="cs-CZ" dirty="0">
                <a:solidFill>
                  <a:srgbClr val="0070C0"/>
                </a:solidFill>
              </a:rPr>
              <a:t>……………………………..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17345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Fyziologické 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https://www.mz-biochem.cz/images/downloads/seznam-vysetreni.pdf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30616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043" y="0"/>
            <a:ext cx="7086957" cy="4571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501" y="41184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2387099"/>
            <a:ext cx="120797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r>
              <a:rPr lang="cs-CZ" dirty="0"/>
              <a:t>složené pouze z </a:t>
            </a:r>
            <a:r>
              <a:rPr lang="cs-CZ" b="1" dirty="0"/>
              <a:t>C, H </a:t>
            </a:r>
            <a:r>
              <a:rPr lang="cs-CZ" dirty="0"/>
              <a:t>a </a:t>
            </a:r>
            <a:r>
              <a:rPr lang="cs-CZ" b="1" dirty="0"/>
              <a:t>O</a:t>
            </a:r>
            <a:r>
              <a:rPr lang="cs-CZ" dirty="0"/>
              <a:t>.</a:t>
            </a:r>
          </a:p>
          <a:p>
            <a:r>
              <a:rPr lang="cs-CZ" dirty="0"/>
              <a:t>nejrozšířenější skupina </a:t>
            </a:r>
            <a:r>
              <a:rPr lang="cs-CZ" b="1" dirty="0"/>
              <a:t>organických</a:t>
            </a:r>
            <a:r>
              <a:rPr lang="cs-CZ" dirty="0"/>
              <a:t> látek</a:t>
            </a:r>
          </a:p>
          <a:p>
            <a:r>
              <a:rPr lang="cs-CZ" dirty="0"/>
              <a:t>největší podíl </a:t>
            </a:r>
            <a:r>
              <a:rPr lang="cs-CZ" b="1" dirty="0"/>
              <a:t>organické</a:t>
            </a:r>
            <a:r>
              <a:rPr lang="cs-CZ" dirty="0"/>
              <a:t> hmoty na Zemi. </a:t>
            </a:r>
          </a:p>
          <a:p>
            <a:r>
              <a:rPr lang="cs-CZ" dirty="0"/>
              <a:t>složení lze vyjádřit vzorcem (CH</a:t>
            </a:r>
            <a:r>
              <a:rPr lang="cs-CZ" baseline="-25000" dirty="0"/>
              <a:t>2</a:t>
            </a:r>
            <a:r>
              <a:rPr lang="cs-CZ" dirty="0"/>
              <a:t>O)n, kde n ≥ 3</a:t>
            </a:r>
          </a:p>
          <a:p>
            <a:r>
              <a:rPr lang="cs-CZ" dirty="0"/>
              <a:t>důležitý zdroj a zásoba </a:t>
            </a:r>
            <a:r>
              <a:rPr lang="cs-CZ" b="1" dirty="0"/>
              <a:t>energie</a:t>
            </a:r>
            <a:r>
              <a:rPr lang="cs-CZ" dirty="0"/>
              <a:t> pro živočichy (glykogen) i pro rostliny (škrob). </a:t>
            </a:r>
          </a:p>
          <a:p>
            <a:r>
              <a:rPr lang="cs-CZ" dirty="0"/>
              <a:t>u rostlin a bakterií tvoří i základní součást </a:t>
            </a:r>
            <a:r>
              <a:rPr lang="cs-CZ" b="1" dirty="0"/>
              <a:t>buněčných membrán </a:t>
            </a:r>
            <a:r>
              <a:rPr lang="cs-CZ" dirty="0"/>
              <a:t>(celulóza). </a:t>
            </a:r>
          </a:p>
          <a:p>
            <a:r>
              <a:rPr lang="cs-CZ" dirty="0"/>
              <a:t>D- </a:t>
            </a:r>
            <a:r>
              <a:rPr lang="cs-CZ" dirty="0" err="1"/>
              <a:t>ribosa</a:t>
            </a:r>
            <a:r>
              <a:rPr lang="cs-CZ" dirty="0"/>
              <a:t>/D-</a:t>
            </a:r>
            <a:r>
              <a:rPr lang="cs-CZ" dirty="0" err="1"/>
              <a:t>deoxyribosa</a:t>
            </a:r>
            <a:r>
              <a:rPr lang="cs-CZ" dirty="0"/>
              <a:t> je základní složkou ribonukleových kyselin (RNA, DNA).</a:t>
            </a:r>
          </a:p>
        </p:txBody>
      </p:sp>
    </p:spTree>
    <p:extLst>
      <p:ext uri="{BB962C8B-B14F-4D97-AF65-F5344CB8AC3E}">
        <p14:creationId xmlns:p14="http://schemas.microsoft.com/office/powerpoint/2010/main" val="10555813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043" y="0"/>
            <a:ext cx="7086957" cy="4571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43. Doplňte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2387099"/>
            <a:ext cx="1207970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r>
              <a:rPr lang="cs-CZ" dirty="0"/>
              <a:t>složené pouze z </a:t>
            </a:r>
            <a:r>
              <a:rPr lang="cs-CZ" dirty="0">
                <a:solidFill>
                  <a:srgbClr val="0070C0"/>
                </a:solidFill>
              </a:rPr>
              <a:t>…,…..a……</a:t>
            </a:r>
          </a:p>
          <a:p>
            <a:r>
              <a:rPr lang="cs-CZ" dirty="0"/>
              <a:t>nejrozšířenější skupina </a:t>
            </a:r>
            <a:r>
              <a:rPr lang="cs-CZ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látek</a:t>
            </a:r>
          </a:p>
          <a:p>
            <a:r>
              <a:rPr lang="cs-CZ" dirty="0"/>
              <a:t>tvoří největší podíl </a:t>
            </a:r>
            <a:r>
              <a:rPr lang="cs-CZ" dirty="0">
                <a:solidFill>
                  <a:srgbClr val="0070C0"/>
                </a:solidFill>
              </a:rPr>
              <a:t>………………….</a:t>
            </a:r>
            <a:r>
              <a:rPr lang="cs-CZ" dirty="0"/>
              <a:t> hmoty na Zemi. </a:t>
            </a:r>
          </a:p>
          <a:p>
            <a:r>
              <a:rPr lang="cs-CZ" dirty="0"/>
              <a:t>složení vyjádřit vzorcem (CH</a:t>
            </a:r>
            <a:r>
              <a:rPr lang="cs-CZ" baseline="-25000" dirty="0"/>
              <a:t>2</a:t>
            </a:r>
            <a:r>
              <a:rPr lang="cs-CZ" dirty="0"/>
              <a:t>O)n, kde n ≥ 3</a:t>
            </a:r>
          </a:p>
          <a:p>
            <a:r>
              <a:rPr lang="cs-CZ" dirty="0"/>
              <a:t>důležitý zdroj a zásoba </a:t>
            </a:r>
            <a:r>
              <a:rPr lang="cs-CZ" dirty="0">
                <a:solidFill>
                  <a:srgbClr val="0070C0"/>
                </a:solidFill>
              </a:rPr>
              <a:t>………………</a:t>
            </a:r>
            <a:r>
              <a:rPr lang="cs-CZ" dirty="0"/>
              <a:t>jak pro živočichy (glykogen), tak pro rostliny (škrob). </a:t>
            </a:r>
          </a:p>
          <a:p>
            <a:r>
              <a:rPr lang="cs-CZ" dirty="0"/>
              <a:t>u rostlin a bakterií tvoří i základní součást                                             (celulóza). </a:t>
            </a:r>
          </a:p>
          <a:p>
            <a:r>
              <a:rPr lang="cs-CZ" dirty="0"/>
              <a:t>D- </a:t>
            </a:r>
            <a:r>
              <a:rPr lang="cs-CZ" dirty="0" err="1"/>
              <a:t>ribosa</a:t>
            </a:r>
            <a:r>
              <a:rPr lang="cs-CZ" dirty="0"/>
              <a:t>/D-</a:t>
            </a:r>
            <a:r>
              <a:rPr lang="cs-CZ" dirty="0" err="1"/>
              <a:t>deoxyribosa</a:t>
            </a:r>
            <a:r>
              <a:rPr lang="cs-CZ" dirty="0"/>
              <a:t> je základní složkou ribonukleových ……………. (RNA, DNA).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483" y="5422231"/>
            <a:ext cx="2677528" cy="9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14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Jak se dělí 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4" y="1239421"/>
            <a:ext cx="12079705" cy="4351338"/>
          </a:xfrm>
        </p:spPr>
        <p:txBody>
          <a:bodyPr/>
          <a:lstStyle/>
          <a:p>
            <a:r>
              <a:rPr lang="cs-CZ" dirty="0"/>
              <a:t>Podle počtu sacharidových jednotek se sacharidy dělí do tří skupin</a:t>
            </a:r>
          </a:p>
          <a:p>
            <a:r>
              <a:rPr lang="cs-CZ" dirty="0"/>
              <a:t>a)    </a:t>
            </a:r>
            <a:r>
              <a:rPr lang="cs-CZ" b="1" dirty="0"/>
              <a:t>monosacharidy</a:t>
            </a:r>
            <a:r>
              <a:rPr lang="cs-CZ" dirty="0"/>
              <a:t> 1 cukerná jednotka, 3-7 atomů C</a:t>
            </a:r>
          </a:p>
          <a:p>
            <a:r>
              <a:rPr lang="cs-CZ" dirty="0"/>
              <a:t>b)    </a:t>
            </a:r>
            <a:r>
              <a:rPr lang="cs-CZ" b="1" dirty="0"/>
              <a:t>oligosacharidy</a:t>
            </a:r>
            <a:r>
              <a:rPr lang="cs-CZ" dirty="0"/>
              <a:t> 2-10 cukerných jednotek</a:t>
            </a:r>
          </a:p>
          <a:p>
            <a:r>
              <a:rPr lang="cs-CZ" dirty="0"/>
              <a:t>c)    </a:t>
            </a:r>
            <a:r>
              <a:rPr lang="cs-CZ" b="1" dirty="0"/>
              <a:t>polysacharidy</a:t>
            </a:r>
            <a:r>
              <a:rPr lang="cs-CZ" dirty="0"/>
              <a:t> velký počet monosacharidových jednotek</a:t>
            </a:r>
          </a:p>
          <a:p>
            <a:r>
              <a:rPr lang="cs-CZ" dirty="0"/>
              <a:t>U oligosacharidů a polysacharidů jsou jednotlivé sacharidové jednotky spojeny jednoduchými kovalentními vazbami (vazba tvořená společnou dvojicí elektronů).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21" y="4219075"/>
            <a:ext cx="5385282" cy="26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803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82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44. Jak se dělí sacharidy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294" y="1239421"/>
            <a:ext cx="12079705" cy="4351338"/>
          </a:xfrm>
        </p:spPr>
        <p:txBody>
          <a:bodyPr/>
          <a:lstStyle/>
          <a:p>
            <a:r>
              <a:rPr lang="cs-CZ" dirty="0"/>
              <a:t>Podle počtu sacharidových jednotek se sacharidy dělí do tří skupin</a:t>
            </a:r>
          </a:p>
          <a:p>
            <a:r>
              <a:rPr lang="cs-CZ" dirty="0"/>
              <a:t>a)  </a:t>
            </a:r>
            <a:r>
              <a:rPr lang="cs-CZ" dirty="0">
                <a:solidFill>
                  <a:srgbClr val="0070C0"/>
                </a:solidFill>
              </a:rPr>
              <a:t> ……………………………..</a:t>
            </a:r>
            <a:r>
              <a:rPr lang="cs-CZ" dirty="0"/>
              <a:t>(1 cukerná jednotka, 3-7 atomů C)</a:t>
            </a:r>
          </a:p>
          <a:p>
            <a:r>
              <a:rPr lang="cs-CZ" dirty="0"/>
              <a:t>b)   </a:t>
            </a:r>
            <a:r>
              <a:rPr lang="cs-CZ" dirty="0">
                <a:solidFill>
                  <a:srgbClr val="0070C0"/>
                </a:solidFill>
              </a:rPr>
              <a:t>…………………………….</a:t>
            </a:r>
            <a:r>
              <a:rPr lang="cs-CZ" dirty="0"/>
              <a:t> (2-10 cukerných jednotek)</a:t>
            </a:r>
          </a:p>
          <a:p>
            <a:r>
              <a:rPr lang="cs-CZ" dirty="0"/>
              <a:t>c)   </a:t>
            </a:r>
            <a:r>
              <a:rPr lang="cs-CZ" dirty="0">
                <a:solidFill>
                  <a:srgbClr val="0070C0"/>
                </a:solidFill>
              </a:rPr>
              <a:t>……………………………..</a:t>
            </a:r>
            <a:r>
              <a:rPr lang="cs-CZ" dirty="0"/>
              <a:t>(velký počet monosacharidových jednotek).</a:t>
            </a:r>
          </a:p>
          <a:p>
            <a:r>
              <a:rPr lang="cs-CZ" dirty="0"/>
              <a:t>U b a c jsou jednotlivé sacharidové jednotky spojeny jednoduchými kovalentními vazbami (vazba je tvořená společnou dvojicí elektronů).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21" y="4219075"/>
            <a:ext cx="5385282" cy="260763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625516" y="4235116"/>
            <a:ext cx="524576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8152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34046</Words>
  <Application>Microsoft Office PowerPoint</Application>
  <PresentationFormat>Širokoúhlá obrazovka</PresentationFormat>
  <Paragraphs>3670</Paragraphs>
  <Slides>325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325</vt:i4>
      </vt:variant>
    </vt:vector>
  </HeadingPairs>
  <TitlesOfParts>
    <vt:vector size="331" baseType="lpstr">
      <vt:lpstr>Arial</vt:lpstr>
      <vt:lpstr>Calibri</vt:lpstr>
      <vt:lpstr>Calibri Light</vt:lpstr>
      <vt:lpstr>Cambria Math</vt:lpstr>
      <vt:lpstr>Times New Roman</vt:lpstr>
      <vt:lpstr>Motiv Office</vt:lpstr>
      <vt:lpstr>Biochemie</vt:lpstr>
      <vt:lpstr>Cíle předmětu</vt:lpstr>
      <vt:lpstr>Přehled témat</vt:lpstr>
      <vt:lpstr>Individuální práce</vt:lpstr>
      <vt:lpstr>Výstupy</vt:lpstr>
      <vt:lpstr>Vysvětlivky k použitým barvám</vt:lpstr>
      <vt:lpstr>1. Vysvětlete pojem</vt:lpstr>
      <vt:lpstr>   2. Jaká je příprava pacienta před odběrem biologického materiálu?   </vt:lpstr>
      <vt:lpstr>  2. Jaká je příprava pacienta před odběrem biologického materiálu?   </vt:lpstr>
      <vt:lpstr>3. Jaká je příprava pacienta  před odběrem biologického materiálu? </vt:lpstr>
      <vt:lpstr>3. Jaká je příprava pacienta  před odběrem biologického materiálu? </vt:lpstr>
      <vt:lpstr>Jaká krev se vyšetřuje? Jaký je rozdíl mezi krví a sérem?</vt:lpstr>
      <vt:lpstr>4. Jaký je rozdíl mezi sérem a plazmou ?</vt:lpstr>
      <vt:lpstr> Jaké protisrážlivé prostředky se používají při odběrech krve?</vt:lpstr>
      <vt:lpstr>Odběrové systémy v ČR</vt:lpstr>
      <vt:lpstr>5. Ke každému protisrážlivému přípravku vepište jedno vyšetření, na které se používá</vt:lpstr>
      <vt:lpstr>6. Doplňte protisrážlivé prostředky</vt:lpstr>
      <vt:lpstr>Jak zabránit glykolýze (rozpad glukózy)</vt:lpstr>
      <vt:lpstr>7. Na předchozím snímku byly uvedené dvě konzervační látky, které po přidání ke krvi zabraňují glykolýze</vt:lpstr>
      <vt:lpstr>  Jak se provádí odběr z venózní krve?</vt:lpstr>
      <vt:lpstr>8. Popište nebo nakreslete postup při odběru žilní krve</vt:lpstr>
      <vt:lpstr>Odběrové systémy v ČR</vt:lpstr>
      <vt:lpstr>Jak se rozlišují zkumavky podle barev?</vt:lpstr>
      <vt:lpstr>9. Jaké barvy zkumavek a jaká antikoagulans se používají pro stanovení</vt:lpstr>
      <vt:lpstr>Jak se provádí odběr venózní krve? </vt:lpstr>
      <vt:lpstr>10. Jak se provádí odběr venózní krve?</vt:lpstr>
      <vt:lpstr>Jaké se dodržuje pořadí při vícenásobném odběru?</vt:lpstr>
      <vt:lpstr>11. Pořadí při vícenásobném odběru: doplňte  odběry</vt:lpstr>
      <vt:lpstr>Jak se provádí odběr arteriální krve?</vt:lpstr>
      <vt:lpstr>12. Jak se provádí odběr arteriální krve?</vt:lpstr>
      <vt:lpstr>Jak se stanoví hladiny minerálů</vt:lpstr>
      <vt:lpstr>Jak se provádí odběr kapilární krve?</vt:lpstr>
      <vt:lpstr>13. Jak se provádí odběr kapilární krve?</vt:lpstr>
      <vt:lpstr>Co ovlivňuje složení odebrané krve?</vt:lpstr>
      <vt:lpstr>14. Typ krve</vt:lpstr>
      <vt:lpstr>Co ovlivňuje složení odebrané krve?</vt:lpstr>
      <vt:lpstr>15. Co ovlivňuje složení odebrané krve?</vt:lpstr>
      <vt:lpstr>16. Co ovlivňuje hemolýzu?</vt:lpstr>
      <vt:lpstr>Co ovlivňuje složení odebrané krve?</vt:lpstr>
      <vt:lpstr>17. Co ovlivňuje složení odebrané krve?</vt:lpstr>
      <vt:lpstr>Odběr moči</vt:lpstr>
      <vt:lpstr>18. Orientační biochemická analýza moči zahrnuje  </vt:lpstr>
      <vt:lpstr>Odběr stolice</vt:lpstr>
      <vt:lpstr>19. Co znamená barva stolice</vt:lpstr>
      <vt:lpstr>Odběr plodové vody</vt:lpstr>
      <vt:lpstr>20. Jak se nazývá odběr plodové vody</vt:lpstr>
      <vt:lpstr>Odběr mozkomíšního moku</vt:lpstr>
      <vt:lpstr>21. Odběr mozkomíšního moku</vt:lpstr>
      <vt:lpstr>Které tkáně/  tekutiny se  diagnosticky odebírají?</vt:lpstr>
      <vt:lpstr>22. Které tkáně/ tekutiny se  diagnosticky odebírají?</vt:lpstr>
      <vt:lpstr>Jak se přepravuje biologický materiál do laboratoře?</vt:lpstr>
      <vt:lpstr>23. Jak se přepravuje biologický materiál do laboratoře?</vt:lpstr>
      <vt:lpstr>24. Vysvětlete pojmy</vt:lpstr>
      <vt:lpstr>Kdy jsou biochemická vyšetření indikována?</vt:lpstr>
      <vt:lpstr>25. Kdy jsou biochemická vyšetření indikována?</vt:lpstr>
      <vt:lpstr>Biochemická vyšetření podle účelu</vt:lpstr>
      <vt:lpstr>26. Co je cílem screeningového vyšetření?</vt:lpstr>
      <vt:lpstr>  Jaké soubory vyšetření se používají ke stanovení diagnózy?</vt:lpstr>
      <vt:lpstr>  27. Jaké soubory vyšetření se používají ke stanovení dg.?</vt:lpstr>
      <vt:lpstr>Orgánově specifické soubory, referenční hodnoty</vt:lpstr>
      <vt:lpstr>Jaká vyšetření patří do diabetického souboru ?</vt:lpstr>
      <vt:lpstr>27. Jaká vyšetření patří do diabetického souboru ?</vt:lpstr>
      <vt:lpstr>Co je to referenční hodnota?</vt:lpstr>
      <vt:lpstr>Které faktory ovlivňují biochemické hodnoty? Vliv stresu</vt:lpstr>
      <vt:lpstr>28. Které faktory ovlivňují biochemické hodnoty? </vt:lpstr>
      <vt:lpstr>Stravovací návyky</vt:lpstr>
      <vt:lpstr>29. Kdy se provádí odběr krve pro dg. účel?</vt:lpstr>
      <vt:lpstr>30. Vysvětlete pojmy</vt:lpstr>
      <vt:lpstr>Fyzická konstituce</vt:lpstr>
      <vt:lpstr>31. Doplňte </vt:lpstr>
      <vt:lpstr>Kouření</vt:lpstr>
      <vt:lpstr>31. Níže uvedené hodnoty mění………………</vt:lpstr>
      <vt:lpstr>32. Jaké hodnoty jsou zvýšené u kuřáků? </vt:lpstr>
      <vt:lpstr>Fyzická aktivita</vt:lpstr>
      <vt:lpstr>33. Fyzická aktivita</vt:lpstr>
      <vt:lpstr>  Konzumace alkoholu </vt:lpstr>
      <vt:lpstr>  34. Konzumace alkoholu </vt:lpstr>
      <vt:lpstr>  Užívání léků a návykových látek</vt:lpstr>
      <vt:lpstr>35. Co by měl udělat pacient před odběrem léku?</vt:lpstr>
      <vt:lpstr>Vlivy zevního prostředí</vt:lpstr>
      <vt:lpstr>36. Vlivy zevního prostředí</vt:lpstr>
      <vt:lpstr>Tělesná poloha při odběru</vt:lpstr>
      <vt:lpstr>37. Tělesná poloha při odběru</vt:lpstr>
      <vt:lpstr>Pohlaví a věk</vt:lpstr>
      <vt:lpstr>38. Které laboratorní hodnoty jsou u mužů vyšší?</vt:lpstr>
      <vt:lpstr>Biologické cykly</vt:lpstr>
      <vt:lpstr>39. Koncentrace kortizolu, železa, bílkoviny, draslíku </vt:lpstr>
      <vt:lpstr>Gravidita</vt:lpstr>
      <vt:lpstr>40. V graviditě jsou proteiny akutní fáze  </vt:lpstr>
      <vt:lpstr>Rasa</vt:lpstr>
      <vt:lpstr>41. Rasa</vt:lpstr>
      <vt:lpstr>Složení tělních tekutin </vt:lpstr>
      <vt:lpstr>Prezentace aplikace PowerPoint</vt:lpstr>
      <vt:lpstr>42. Doplňte zkratky</vt:lpstr>
      <vt:lpstr>Fyziologické hodnoty</vt:lpstr>
      <vt:lpstr>Sacharidy</vt:lpstr>
      <vt:lpstr>43. Doplňte</vt:lpstr>
      <vt:lpstr>Jak se dělí sacharidy</vt:lpstr>
      <vt:lpstr>44. Jak se dělí sacharidy ?</vt:lpstr>
      <vt:lpstr>Prezentace aplikace PowerPoint</vt:lpstr>
      <vt:lpstr>45. Napište svůj jídelníček za předešlý den a označte v něm jednoduché cukry a polysacharidy</vt:lpstr>
      <vt:lpstr>Monosacharidy</vt:lpstr>
      <vt:lpstr>46. Doplňte</vt:lpstr>
      <vt:lpstr>47. Jaký je rozdíl mezi L a D formou sacharidů ?</vt:lpstr>
      <vt:lpstr>48. Monosacharidy s</vt:lpstr>
      <vt:lpstr>48. Monosacharidy s</vt:lpstr>
      <vt:lpstr>Oligosacharidy</vt:lpstr>
      <vt:lpstr>49. Doplňte do textu</vt:lpstr>
      <vt:lpstr>Polysacharidy</vt:lpstr>
      <vt:lpstr>50. Polysacharidy mají funkci</vt:lpstr>
      <vt:lpstr>51. Popište obrázek</vt:lpstr>
      <vt:lpstr>Jak se metabolizují sacharidy?</vt:lpstr>
      <vt:lpstr>52. Doplňte vynechaná slova</vt:lpstr>
      <vt:lpstr>Jaký je rozdíl mezi glykolýzou, glykogenolýzou a glukoneogenezí? </vt:lpstr>
      <vt:lpstr>53. Doplňte vynechaná slova</vt:lpstr>
      <vt:lpstr>Které hormony ovlivňují glykémii? </vt:lpstr>
      <vt:lpstr>54. Které hormony ovlivňují glykémii?</vt:lpstr>
      <vt:lpstr>Slinivka břišní, lat. pancreas</vt:lpstr>
      <vt:lpstr>Jak ovlivňuje insulín metabolismus glukózy? https://youtu.be/JAjZv41iUJU?si=PdvFwPv1EBXPh7Qj https://youtu.be/HJGjNTJgf48?si=YWbD4k-od7VDXNJg </vt:lpstr>
      <vt:lpstr>55. Spojte hormon s jeho účinkem</vt:lpstr>
      <vt:lpstr>Prezentace aplikace PowerPoint</vt:lpstr>
      <vt:lpstr>56. Diabetes mellitus – doplňte chybějící slova ……………</vt:lpstr>
      <vt:lpstr>Diabetes mellitus</vt:lpstr>
      <vt:lpstr>Z klinického hlediska jsou rozlišována 3 stádia ve vývoji poruch sacharidového metabolismu </vt:lpstr>
      <vt:lpstr>57. Doplňte názvy k hodnotám  </vt:lpstr>
      <vt:lpstr>Jak se liší jednotlivé typy DM ?</vt:lpstr>
      <vt:lpstr>58. Jak se liší jednotlivé  typy DM ?</vt:lpstr>
      <vt:lpstr>Další typy diabetu</vt:lpstr>
      <vt:lpstr>Akutní komplikace DM</vt:lpstr>
      <vt:lpstr>59. Doplňte u DM příčiny</vt:lpstr>
      <vt:lpstr>59. Doplňte u DM příčiny</vt:lpstr>
      <vt:lpstr>60. Doplňte příznaky pro </vt:lpstr>
      <vt:lpstr>Anion gap</vt:lpstr>
      <vt:lpstr>61. Anion gap</vt:lpstr>
      <vt:lpstr>62. Anion gap je rozdíl mezi pozitivně a negativně nabitými ionty v krvi</vt:lpstr>
      <vt:lpstr>Hyperosmální hyperglykemické neketoacidotické kóma je častější u DM 2. typu </vt:lpstr>
      <vt:lpstr>Jaké jsou buněčné a orgánové projevy chronických komplikací DM ?</vt:lpstr>
      <vt:lpstr>Prezentace aplikace PowerPoint</vt:lpstr>
      <vt:lpstr>Diabetická nefropatie</vt:lpstr>
      <vt:lpstr>Diabetická neuropatie</vt:lpstr>
      <vt:lpstr>63. Jaké jsou buněčné a orgánové projevy chronických komplikací DM ?</vt:lpstr>
      <vt:lpstr>64. Jaké jsou příčiny buněčných a orgánových projevů chronických komplikací DM ?</vt:lpstr>
      <vt:lpstr>Vrozené poruchy metabolismu sacharidů</vt:lpstr>
      <vt:lpstr>Biochemická vyšetření u DM</vt:lpstr>
      <vt:lpstr>65. Jak se nazývá …….</vt:lpstr>
      <vt:lpstr>65. Jak se nazývá …….</vt:lpstr>
      <vt:lpstr>66. Biochemická vyšetření u DM</vt:lpstr>
      <vt:lpstr>Stanovení glukózy</vt:lpstr>
      <vt:lpstr>67. Stanovení glukózy</vt:lpstr>
      <vt:lpstr>68. Doplňte hodnoty</vt:lpstr>
      <vt:lpstr>Orální glukózový  toleranční test (OGTT)</vt:lpstr>
      <vt:lpstr>69. Postup při oGTT</vt:lpstr>
      <vt:lpstr>Glykovaný Hb</vt:lpstr>
      <vt:lpstr>70. Glykovaný Hb</vt:lpstr>
      <vt:lpstr>Lipidy</vt:lpstr>
      <vt:lpstr>71. Lipidy</vt:lpstr>
      <vt:lpstr>Mastné kyseliny (MK)</vt:lpstr>
      <vt:lpstr>MK </vt:lpstr>
      <vt:lpstr>72.MK </vt:lpstr>
      <vt:lpstr>Zapamatujte si z každé skupiny 3 MK</vt:lpstr>
      <vt:lpstr>73. Které MK jste si zapamatovali? </vt:lpstr>
      <vt:lpstr>Nasycené MK</vt:lpstr>
      <vt:lpstr>74. Uveďte 5 zdrojů mastných kyselin </vt:lpstr>
      <vt:lpstr>Mononenasycené MK omega 7 a omega 9</vt:lpstr>
      <vt:lpstr>Polynenasycené MK jsou esenciální - nutné  získávat  z potravy </vt:lpstr>
      <vt:lpstr>75. Polynenasycené MK jsou esenciální - nutné  získávat  z potravy </vt:lpstr>
      <vt:lpstr>76. Uveďte </vt:lpstr>
      <vt:lpstr>Transmastné kyseliny (TMK)</vt:lpstr>
      <vt:lpstr>77. Transmastné kyseliny (TMK)</vt:lpstr>
      <vt:lpstr>Jednoduché lipidy</vt:lpstr>
      <vt:lpstr>78. Jako roli má v těle cholesterol?</vt:lpstr>
      <vt:lpstr>Složené lipidy</vt:lpstr>
      <vt:lpstr>79. Složené lipidy</vt:lpstr>
      <vt:lpstr>Fosfolipidy</vt:lpstr>
      <vt:lpstr>Fosfolipidy</vt:lpstr>
      <vt:lpstr>80. Fosfolipidy</vt:lpstr>
      <vt:lpstr>Které lipoproteiny jsou pro organismus prospěšné? </vt:lpstr>
      <vt:lpstr>Prezentace aplikace PowerPoint</vt:lpstr>
      <vt:lpstr>Prezentace aplikace PowerPoint</vt:lpstr>
      <vt:lpstr>Jak se štěpí jednotlivé tuky ?</vt:lpstr>
      <vt:lpstr>81. Popište podle obrázku štěpení tuků</vt:lpstr>
      <vt:lpstr>Lipidy</vt:lpstr>
      <vt:lpstr>Prezentace aplikace PowerPoint</vt:lpstr>
      <vt:lpstr>Prezentace aplikace PowerPoint</vt:lpstr>
      <vt:lpstr>Prezentace aplikace PowerPoint</vt:lpstr>
      <vt:lpstr>Stanovení cholesterolu</vt:lpstr>
      <vt:lpstr>  Které parametry patří do základního lipidového souboru?</vt:lpstr>
      <vt:lpstr>  87. Které parametry patří do základního lipidového souboru?</vt:lpstr>
      <vt:lpstr>Základní používané testy  lipidového souboru a  orientační fyziologické rozmezí u dospělých osob </vt:lpstr>
      <vt:lpstr>82. Uveďte lipidové spektrum</vt:lpstr>
      <vt:lpstr>82. Uveďte lipidové spektrum</vt:lpstr>
      <vt:lpstr>Hyperlipoproteinémie – metabolické onemocnění (dyslipidemie)</vt:lpstr>
      <vt:lpstr>Familiární hypercholesterolemie  (Fredericksonův typ II) </vt:lpstr>
      <vt:lpstr>Familiární dysbetalipoproteinemie  (Fredericksonův typ III) </vt:lpstr>
      <vt:lpstr>Familiární hypertriacylglycerolemie  (Fredericksonův  typ IV) </vt:lpstr>
      <vt:lpstr>Familiární kombinovaná hyperlipidemie  (Fredericksonův typ V) </vt:lpstr>
      <vt:lpstr>Familiární hyperalfalipoproteinemie</vt:lpstr>
      <vt:lpstr>83. Jaké mají familiární hyperlipoproteinémie společné znaky ?</vt:lpstr>
      <vt:lpstr>Sekundární hyperlipoproteinemie</vt:lpstr>
      <vt:lpstr>84. Co vyvolává sekundární  hyperlipoproteinémii ?</vt:lpstr>
      <vt:lpstr>Hypolipoprotienémie</vt:lpstr>
      <vt:lpstr>Kongenitální analfalipoproteinémie,  zvaná též tangierská choroba</vt:lpstr>
      <vt:lpstr>Ateroskleróza</vt:lpstr>
      <vt:lpstr>85. Ateroskleróza</vt:lpstr>
      <vt:lpstr>86. Jak se projeví ateroskleróza v orgánech</vt:lpstr>
      <vt:lpstr>Další poruchy lipidového metabolismu-deficity enzymů</vt:lpstr>
      <vt:lpstr>U jakých dg. jsou zvýšené TAG?</vt:lpstr>
      <vt:lpstr>87. U jakých dg. Jsou zvýšené TAG?</vt:lpstr>
      <vt:lpstr>Diabetická dyslipidémie</vt:lpstr>
      <vt:lpstr>88. Diabetická dyslipidémie</vt:lpstr>
      <vt:lpstr>Bílkoviny Aminokyseliny</vt:lpstr>
      <vt:lpstr>89.Bílkoviny Aminokyseliny</vt:lpstr>
      <vt:lpstr>Aminokyseliny</vt:lpstr>
      <vt:lpstr>Aminokyseliny (AMK)</vt:lpstr>
      <vt:lpstr>90. Aminokyseliny (AMK)</vt:lpstr>
      <vt:lpstr>Přehled aminokyselin</vt:lpstr>
      <vt:lpstr>Metabolismus aminokyselin</vt:lpstr>
      <vt:lpstr>91. Metabolismus aminokyselin</vt:lpstr>
      <vt:lpstr>Metabolismus aminokyselin</vt:lpstr>
      <vt:lpstr>92. Metabolismus aminokyselin</vt:lpstr>
      <vt:lpstr>Nadměrné vylučování AMK močí se nazývá aminoacidurie</vt:lpstr>
      <vt:lpstr>Prezentace aplikace PowerPoint</vt:lpstr>
      <vt:lpstr>  Jakou mají proteiny v organismu funkci? Protein, z řec. proteios, čes. prvotní, primární, hlavní</vt:lpstr>
      <vt:lpstr>  93. Jakou mají proteiny v organismu funkci? Protein, z řec. proteios, čes. prvotní, primární, hlavní</vt:lpstr>
      <vt:lpstr>Protein vs. peptid</vt:lpstr>
      <vt:lpstr>Rozdělení proteinů</vt:lpstr>
      <vt:lpstr>94. Rozdělení proteinů</vt:lpstr>
      <vt:lpstr>Struktura proteinů https://youtu.be/wvTv8TqWC48?si=BUyV3-s-0v3VezfK </vt:lpstr>
      <vt:lpstr>95. Struktura proteinů</vt:lpstr>
      <vt:lpstr>Štěpení proteinů https://youtu.be/vwlwtY4kuUQ?si=SPRW1JHL6ITM8mkg </vt:lpstr>
      <vt:lpstr>96. Štěpení proteinů</vt:lpstr>
      <vt:lpstr>  Které bílkoviny patří mezi reaktanty akutní fáze?</vt:lpstr>
      <vt:lpstr>  97. Které bílkoviny patří mezi reaktanty akutní fáze?</vt:lpstr>
      <vt:lpstr>Prezentace aplikace PowerPoint</vt:lpstr>
      <vt:lpstr>98. Co zvyšuje/snižuje            v plazmě?</vt:lpstr>
      <vt:lpstr>98. Co zvyšuje/snižuje            v plazmě?</vt:lpstr>
      <vt:lpstr>K čemu slouží ELFO?</vt:lpstr>
      <vt:lpstr>99.K čemu slouží ELFO?</vt:lpstr>
      <vt:lpstr>100. Spojte frakce ELFO s % zastoupením</vt:lpstr>
      <vt:lpstr>100. Spojte frakce ELFO s % zastoupením</vt:lpstr>
      <vt:lpstr>Prezentace aplikace PowerPoint</vt:lpstr>
      <vt:lpstr>Prezentace aplikace PowerPoint</vt:lpstr>
      <vt:lpstr>ELFO princip metody</vt:lpstr>
      <vt:lpstr>101. ELFO princip metody</vt:lpstr>
      <vt:lpstr>ELFO</vt:lpstr>
      <vt:lpstr>ELFO provedení</vt:lpstr>
      <vt:lpstr>102. ELFO provedení</vt:lpstr>
      <vt:lpstr>ELFO u patologických stavů</vt:lpstr>
      <vt:lpstr>103. Vysvětlete, jaké změny ELFO nastanou u</vt:lpstr>
      <vt:lpstr>103. Vysvětlete, jaké změny ELFO nastanou u</vt:lpstr>
      <vt:lpstr>Pro jaké stavy je typická           urie?</vt:lpstr>
      <vt:lpstr>104. Pro jaké stavy je typická           urie?</vt:lpstr>
      <vt:lpstr>K čemu slouží enzymy? https://youtu.be/yk14dOOvwMk?si=kPRIT2ohiCqGBry- https://www.youtube.com/watch?v=ozdO1mLXBQE   </vt:lpstr>
      <vt:lpstr>105. K čemu slouží enzymy?   </vt:lpstr>
      <vt:lpstr>Enzymy</vt:lpstr>
      <vt:lpstr>106. Enzymy</vt:lpstr>
      <vt:lpstr>Názvosloví enzymů</vt:lpstr>
      <vt:lpstr>Oxidoreduktázy</vt:lpstr>
      <vt:lpstr>Transferázy</vt:lpstr>
      <vt:lpstr>Hydrolázy</vt:lpstr>
      <vt:lpstr>107. Názvosloví enzymů</vt:lpstr>
      <vt:lpstr>Co ovlivňuje enzymovou aktivitu ?</vt:lpstr>
      <vt:lpstr>108. Co ovlivňuje enzymovou aktivitu ?</vt:lpstr>
      <vt:lpstr>  Co je katal?</vt:lpstr>
      <vt:lpstr>Prezentace aplikace PowerPoint</vt:lpstr>
      <vt:lpstr>ABR</vt:lpstr>
      <vt:lpstr>109. ABR</vt:lpstr>
      <vt:lpstr>Acidobazická rovnováha</vt:lpstr>
      <vt:lpstr>  Jaké mechanismy udržují stálé pH v krvi ?</vt:lpstr>
      <vt:lpstr>Jaká je funkce nárazníkového sytému v krvi?</vt:lpstr>
      <vt:lpstr>Jaké jsou nárazníkové systémy v krvi?</vt:lpstr>
      <vt:lpstr>Prezentace aplikace PowerPoint</vt:lpstr>
      <vt:lpstr>Nárazníkový systém</vt:lpstr>
      <vt:lpstr>Bikarbonátový pufrační systém</vt:lpstr>
      <vt:lpstr>Hemoglobinový pufrační systém</vt:lpstr>
      <vt:lpstr>II. Ostatní nárazníkové systémy Jaký je princip Hb nárazníku?</vt:lpstr>
      <vt:lpstr>Fosfátový pufrační systém</vt:lpstr>
      <vt:lpstr>Proteinový pufrační systém</vt:lpstr>
      <vt:lpstr>108. Jaké nárazníkové systémy znáte?</vt:lpstr>
      <vt:lpstr>Jaká vyšetření zahrnuje dg. ABR?</vt:lpstr>
      <vt:lpstr>Odvozené parametry ABR </vt:lpstr>
      <vt:lpstr>Jaký je rozdíl mezi acidózou a alkalózou?</vt:lpstr>
      <vt:lpstr>Jaké jsou příčiny respirační a metabolické acidózy a alkalózy?</vt:lpstr>
      <vt:lpstr>Respirační acidóza, respirační alkalóza</vt:lpstr>
      <vt:lpstr>Metabolická acidóza, metabolická alkalóza</vt:lpstr>
      <vt:lpstr>Acidobazická rovnováha</vt:lpstr>
      <vt:lpstr>109. Popište příčiny MAC, MAL, RAC, RAL</vt:lpstr>
      <vt:lpstr>Proč má krev stálou tendenci k okyselování?</vt:lpstr>
      <vt:lpstr>Prezentace aplikace PowerPoint</vt:lpstr>
      <vt:lpstr>Hormony</vt:lpstr>
      <vt:lpstr>Hormony</vt:lpstr>
      <vt:lpstr>Hypofýza</vt:lpstr>
      <vt:lpstr>Prezentace aplikace PowerPoint</vt:lpstr>
      <vt:lpstr>Jak se dělí hormony ?</vt:lpstr>
      <vt:lpstr>Podle mechanismu jejich působení se hormony dělí na hormony působící </vt:lpstr>
      <vt:lpstr>Prezentace aplikace PowerPoint</vt:lpstr>
      <vt:lpstr>Jaké hormony se běžně vyšetřují? </vt:lpstr>
      <vt:lpstr>Prezentace aplikace PowerPoint</vt:lpstr>
      <vt:lpstr>Rychlé testy</vt:lpstr>
      <vt:lpstr>Vyšetření</vt:lpstr>
      <vt:lpstr>Vyšetření</vt:lpstr>
      <vt:lpstr>Testační proužky</vt:lpstr>
      <vt:lpstr>Prezentace aplikace PowerPoint</vt:lpstr>
      <vt:lpstr>Vyšetření krve</vt:lpstr>
      <vt:lpstr>Vyšetření krve</vt:lpstr>
      <vt:lpstr>Stanovení glykémie</vt:lpstr>
      <vt:lpstr>Koagulační vyšetření</vt:lpstr>
      <vt:lpstr>CRP</vt:lpstr>
      <vt:lpstr>CRP</vt:lpstr>
      <vt:lpstr>Jaká vyšetření se provádějí v                ?</vt:lpstr>
      <vt:lpstr>Jaká vyšetření se provádějí v                ?</vt:lpstr>
      <vt:lpstr>Prezentace aplikace PowerPoint</vt:lpstr>
      <vt:lpstr>UZG</vt:lpstr>
      <vt:lpstr>UZG</vt:lpstr>
      <vt:lpstr>Jaká vyšetření se provádí v 1., 2. a 3. trimestru           ?</vt:lpstr>
      <vt:lpstr>Jaká vyšetření se provádí v 1., 2. a 3. trimestru           ?</vt:lpstr>
      <vt:lpstr>Kombinovaný screening</vt:lpstr>
      <vt:lpstr>Ve 2. trimestru se u pacientek s negativním kombinovaným testem provádí </vt:lpstr>
      <vt:lpstr>Ve 3. trimestru se může provést </vt:lpstr>
      <vt:lpstr>Vyšetření funkce</vt:lpstr>
      <vt:lpstr>Poruchy funkce</vt:lpstr>
      <vt:lpstr>Poruchy funkce</vt:lpstr>
      <vt:lpstr>Vyšetření funkce</vt:lpstr>
      <vt:lpstr>Stanovení clearence kreatininu </vt:lpstr>
      <vt:lpstr>Jaké jsou příčiny zvýšené koncentrace v krvi močoviny, kreatininu a kyseliny močové?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Jaká je příprava pacienta  před odběrem biologického materiálu?   </dc:title>
  <dc:creator>Nejedla</dc:creator>
  <cp:lastModifiedBy>Nejedlá Marie</cp:lastModifiedBy>
  <cp:revision>287</cp:revision>
  <dcterms:created xsi:type="dcterms:W3CDTF">2024-02-17T15:39:13Z</dcterms:created>
  <dcterms:modified xsi:type="dcterms:W3CDTF">2024-10-04T10:39:29Z</dcterms:modified>
</cp:coreProperties>
</file>