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544663-D9BB-43D2-B051-5290C637EE14}" type="doc">
      <dgm:prSet loTypeId="urn:microsoft.com/office/officeart/2005/8/layout/cycle4" loCatId="matrix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cs-CZ"/>
        </a:p>
      </dgm:t>
    </dgm:pt>
    <dgm:pt modelId="{CE9AAE08-8E57-4A4E-8E7E-AAE3F7E6868E}">
      <dgm:prSet phldrT="[Text]" custT="1"/>
      <dgm:spPr/>
      <dgm:t>
        <a:bodyPr/>
        <a:lstStyle/>
        <a:p>
          <a:r>
            <a:rPr lang="cs-CZ" sz="1200" dirty="0"/>
            <a:t>Správné a jednotné zadávání metod</a:t>
          </a:r>
        </a:p>
        <a:p>
          <a:r>
            <a:rPr lang="cs-CZ" sz="1200" dirty="0"/>
            <a:t>nestrannost</a:t>
          </a:r>
        </a:p>
      </dgm:t>
    </dgm:pt>
    <dgm:pt modelId="{314BE534-0D19-4171-BFE8-C1570F7D3B7B}" type="parTrans" cxnId="{671EC619-1B24-4566-BD4A-490BE7A66B44}">
      <dgm:prSet/>
      <dgm:spPr/>
      <dgm:t>
        <a:bodyPr/>
        <a:lstStyle/>
        <a:p>
          <a:endParaRPr lang="cs-CZ"/>
        </a:p>
      </dgm:t>
    </dgm:pt>
    <dgm:pt modelId="{24048456-C925-4D30-95FF-7C244AFD10AC}" type="sibTrans" cxnId="{671EC619-1B24-4566-BD4A-490BE7A66B44}">
      <dgm:prSet/>
      <dgm:spPr/>
      <dgm:t>
        <a:bodyPr/>
        <a:lstStyle/>
        <a:p>
          <a:endParaRPr lang="cs-CZ"/>
        </a:p>
      </dgm:t>
    </dgm:pt>
    <dgm:pt modelId="{010786F0-E643-46BF-8514-DF7875B745D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400" b="1" dirty="0"/>
            <a:t>OBJEKTIVITA</a:t>
          </a:r>
        </a:p>
      </dgm:t>
    </dgm:pt>
    <dgm:pt modelId="{A4E3DD16-C4C5-41B8-939A-FAFE2BEAC805}" type="parTrans" cxnId="{96B4A540-4F06-4242-8AC1-239DF65A3318}">
      <dgm:prSet/>
      <dgm:spPr/>
      <dgm:t>
        <a:bodyPr/>
        <a:lstStyle/>
        <a:p>
          <a:endParaRPr lang="cs-CZ"/>
        </a:p>
      </dgm:t>
    </dgm:pt>
    <dgm:pt modelId="{5D805F1B-2BFF-4F29-91DF-4875418741B3}" type="sibTrans" cxnId="{96B4A540-4F06-4242-8AC1-239DF65A3318}">
      <dgm:prSet/>
      <dgm:spPr/>
      <dgm:t>
        <a:bodyPr/>
        <a:lstStyle/>
        <a:p>
          <a:endParaRPr lang="cs-CZ"/>
        </a:p>
      </dgm:t>
    </dgm:pt>
    <dgm:pt modelId="{9EA5470C-7FED-4EBA-B8B4-F1489BEA4623}">
      <dgm:prSet phldrT="[Text]" custT="1"/>
      <dgm:spPr/>
      <dgm:t>
        <a:bodyPr/>
        <a:lstStyle/>
        <a:p>
          <a:r>
            <a:rPr lang="cs-CZ" sz="1200" dirty="0"/>
            <a:t>Platnost, zda metoda zjišťuje, co má</a:t>
          </a:r>
        </a:p>
      </dgm:t>
    </dgm:pt>
    <dgm:pt modelId="{927FDB82-90DF-4CB1-A98B-71A3832F5FFE}" type="parTrans" cxnId="{65DEB69E-FAFC-4101-B961-DA68268BAF8A}">
      <dgm:prSet/>
      <dgm:spPr/>
      <dgm:t>
        <a:bodyPr/>
        <a:lstStyle/>
        <a:p>
          <a:endParaRPr lang="cs-CZ"/>
        </a:p>
      </dgm:t>
    </dgm:pt>
    <dgm:pt modelId="{DB1C9011-7207-4FD6-9F97-DAF985D4CA03}" type="sibTrans" cxnId="{65DEB69E-FAFC-4101-B961-DA68268BAF8A}">
      <dgm:prSet/>
      <dgm:spPr/>
      <dgm:t>
        <a:bodyPr/>
        <a:lstStyle/>
        <a:p>
          <a:endParaRPr lang="cs-CZ"/>
        </a:p>
      </dgm:t>
    </dgm:pt>
    <dgm:pt modelId="{2B1EE592-70C3-4102-9800-D38F5C3FDBA0}">
      <dgm:prSet phldrT="[Text]" custT="1"/>
      <dgm:spPr/>
      <dgm:t>
        <a:bodyPr/>
        <a:lstStyle/>
        <a:p>
          <a:r>
            <a:rPr lang="cs-CZ" sz="1200" dirty="0"/>
            <a:t>Přesnost,</a:t>
          </a:r>
        </a:p>
        <a:p>
          <a:r>
            <a:rPr lang="cs-CZ" sz="1200" dirty="0"/>
            <a:t>spolehlivost</a:t>
          </a:r>
        </a:p>
      </dgm:t>
    </dgm:pt>
    <dgm:pt modelId="{A7B14F34-65C5-404B-9475-2E18D4A1F5D8}" type="parTrans" cxnId="{A743B682-A340-4042-9C79-CD9C65F5D52D}">
      <dgm:prSet/>
      <dgm:spPr/>
      <dgm:t>
        <a:bodyPr/>
        <a:lstStyle/>
        <a:p>
          <a:endParaRPr lang="cs-CZ"/>
        </a:p>
      </dgm:t>
    </dgm:pt>
    <dgm:pt modelId="{00516F8D-C5A1-4595-8DDA-D7B769240643}" type="sibTrans" cxnId="{A743B682-A340-4042-9C79-CD9C65F5D52D}">
      <dgm:prSet/>
      <dgm:spPr/>
      <dgm:t>
        <a:bodyPr/>
        <a:lstStyle/>
        <a:p>
          <a:endParaRPr lang="cs-CZ"/>
        </a:p>
      </dgm:t>
    </dgm:pt>
    <dgm:pt modelId="{FC205F56-DCA7-4044-B090-87D77ECA83C4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400" b="1" dirty="0"/>
            <a:t>RELIABILTA</a:t>
          </a:r>
        </a:p>
      </dgm:t>
    </dgm:pt>
    <dgm:pt modelId="{395FE1F5-9F02-4F62-B696-282AFF547381}" type="parTrans" cxnId="{6DE53AB5-168E-4F94-BB9E-165ED2B6AC66}">
      <dgm:prSet/>
      <dgm:spPr/>
      <dgm:t>
        <a:bodyPr/>
        <a:lstStyle/>
        <a:p>
          <a:endParaRPr lang="cs-CZ"/>
        </a:p>
      </dgm:t>
    </dgm:pt>
    <dgm:pt modelId="{F8E72D87-4B80-4C98-959F-1C1522BF3F24}" type="sibTrans" cxnId="{6DE53AB5-168E-4F94-BB9E-165ED2B6AC66}">
      <dgm:prSet/>
      <dgm:spPr/>
      <dgm:t>
        <a:bodyPr/>
        <a:lstStyle/>
        <a:p>
          <a:endParaRPr lang="cs-CZ"/>
        </a:p>
      </dgm:t>
    </dgm:pt>
    <dgm:pt modelId="{2A0AAB21-C716-41A4-9E6D-40E01D5056CB}">
      <dgm:prSet phldrT="[Text]" custT="1"/>
      <dgm:spPr/>
      <dgm:t>
        <a:bodyPr/>
        <a:lstStyle/>
        <a:p>
          <a:r>
            <a:rPr lang="cs-CZ" sz="1200" dirty="0"/>
            <a:t>Stejné podmínky, srovnávání se vzorkem</a:t>
          </a:r>
        </a:p>
      </dgm:t>
    </dgm:pt>
    <dgm:pt modelId="{ACC128B9-4ED7-4E64-9161-E435429F3801}" type="parTrans" cxnId="{BF9C0D85-D533-4961-9E03-A9A47F3FE97D}">
      <dgm:prSet/>
      <dgm:spPr/>
      <dgm:t>
        <a:bodyPr/>
        <a:lstStyle/>
        <a:p>
          <a:endParaRPr lang="cs-CZ"/>
        </a:p>
      </dgm:t>
    </dgm:pt>
    <dgm:pt modelId="{A5E2C397-EB79-4D07-946C-DCB302C71EB0}" type="sibTrans" cxnId="{BF9C0D85-D533-4961-9E03-A9A47F3FE97D}">
      <dgm:prSet/>
      <dgm:spPr/>
      <dgm:t>
        <a:bodyPr/>
        <a:lstStyle/>
        <a:p>
          <a:endParaRPr lang="cs-CZ"/>
        </a:p>
      </dgm:t>
    </dgm:pt>
    <dgm:pt modelId="{CA07E4D5-403B-437F-A8C0-A6E96BE06906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400" b="1" dirty="0"/>
            <a:t>STANDARDIZACE</a:t>
          </a:r>
        </a:p>
      </dgm:t>
    </dgm:pt>
    <dgm:pt modelId="{50B4BC97-78C0-416D-A037-3C283FA3575D}" type="parTrans" cxnId="{5DC75079-D304-4841-BA81-03729504B237}">
      <dgm:prSet/>
      <dgm:spPr/>
      <dgm:t>
        <a:bodyPr/>
        <a:lstStyle/>
        <a:p>
          <a:endParaRPr lang="cs-CZ"/>
        </a:p>
      </dgm:t>
    </dgm:pt>
    <dgm:pt modelId="{F5147B3F-92C4-4BB5-9047-238F9236D300}" type="sibTrans" cxnId="{5DC75079-D304-4841-BA81-03729504B237}">
      <dgm:prSet/>
      <dgm:spPr/>
      <dgm:t>
        <a:bodyPr/>
        <a:lstStyle/>
        <a:p>
          <a:endParaRPr lang="cs-CZ"/>
        </a:p>
      </dgm:t>
    </dgm:pt>
    <dgm:pt modelId="{AF792892-7DC0-495C-A389-6048D1BF942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400" b="1" dirty="0"/>
            <a:t> VALIDITA</a:t>
          </a:r>
        </a:p>
      </dgm:t>
    </dgm:pt>
    <dgm:pt modelId="{F53A6E77-BFBA-45C7-91BD-735C75E6A3A2}" type="sibTrans" cxnId="{3891B07C-ECEC-41DA-BEBE-0EFBA5871875}">
      <dgm:prSet/>
      <dgm:spPr/>
      <dgm:t>
        <a:bodyPr/>
        <a:lstStyle/>
        <a:p>
          <a:endParaRPr lang="cs-CZ"/>
        </a:p>
      </dgm:t>
    </dgm:pt>
    <dgm:pt modelId="{FCF74665-4186-4F8C-8697-F5294F4F1D8E}" type="parTrans" cxnId="{3891B07C-ECEC-41DA-BEBE-0EFBA5871875}">
      <dgm:prSet/>
      <dgm:spPr/>
      <dgm:t>
        <a:bodyPr/>
        <a:lstStyle/>
        <a:p>
          <a:endParaRPr lang="cs-CZ"/>
        </a:p>
      </dgm:t>
    </dgm:pt>
    <dgm:pt modelId="{C959428A-1FB9-46DB-9572-49D3309A59C9}" type="pres">
      <dgm:prSet presAssocID="{E1544663-D9BB-43D2-B051-5290C637EE1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1C65214E-B1A4-464F-8283-2941B1625187}" type="pres">
      <dgm:prSet presAssocID="{E1544663-D9BB-43D2-B051-5290C637EE14}" presName="children" presStyleCnt="0"/>
      <dgm:spPr/>
    </dgm:pt>
    <dgm:pt modelId="{6EA4CB0D-5487-4609-A01B-EF97769EF587}" type="pres">
      <dgm:prSet presAssocID="{E1544663-D9BB-43D2-B051-5290C637EE14}" presName="child1group" presStyleCnt="0"/>
      <dgm:spPr/>
    </dgm:pt>
    <dgm:pt modelId="{39397FE6-4724-4A7C-8A42-C3CBCA59E19F}" type="pres">
      <dgm:prSet presAssocID="{E1544663-D9BB-43D2-B051-5290C637EE14}" presName="child1" presStyleLbl="bgAcc1" presStyleIdx="0" presStyleCnt="4" custAng="1943999" custScaleX="191679" custScaleY="54147" custLinFactNeighborX="-31108" custLinFactNeighborY="1389"/>
      <dgm:spPr/>
    </dgm:pt>
    <dgm:pt modelId="{E3CF6559-3270-4D22-A73A-BF726CFBAA9A}" type="pres">
      <dgm:prSet presAssocID="{E1544663-D9BB-43D2-B051-5290C637EE14}" presName="child1Text" presStyleLbl="bgAcc1" presStyleIdx="0" presStyleCnt="4">
        <dgm:presLayoutVars>
          <dgm:bulletEnabled val="1"/>
        </dgm:presLayoutVars>
      </dgm:prSet>
      <dgm:spPr/>
    </dgm:pt>
    <dgm:pt modelId="{186F0661-72DC-435B-8271-D234BC91170C}" type="pres">
      <dgm:prSet presAssocID="{E1544663-D9BB-43D2-B051-5290C637EE14}" presName="child2group" presStyleCnt="0"/>
      <dgm:spPr/>
    </dgm:pt>
    <dgm:pt modelId="{2D76C268-1D43-47E5-83A2-0A4BAE133DA9}" type="pres">
      <dgm:prSet presAssocID="{E1544663-D9BB-43D2-B051-5290C637EE14}" presName="child2" presStyleLbl="bgAcc1" presStyleIdx="1" presStyleCnt="4" custAng="19460029" custScaleX="178858" custScaleY="49237" custLinFactNeighborX="9154" custLinFactNeighborY="-15509"/>
      <dgm:spPr/>
    </dgm:pt>
    <dgm:pt modelId="{D9D63058-9D5F-4FFD-ABDE-FA94DC449516}" type="pres">
      <dgm:prSet presAssocID="{E1544663-D9BB-43D2-B051-5290C637EE14}" presName="child2Text" presStyleLbl="bgAcc1" presStyleIdx="1" presStyleCnt="4">
        <dgm:presLayoutVars>
          <dgm:bulletEnabled val="1"/>
        </dgm:presLayoutVars>
      </dgm:prSet>
      <dgm:spPr/>
    </dgm:pt>
    <dgm:pt modelId="{98E1AF93-7A23-4B41-8889-436EDE9E2381}" type="pres">
      <dgm:prSet presAssocID="{E1544663-D9BB-43D2-B051-5290C637EE14}" presName="child3group" presStyleCnt="0"/>
      <dgm:spPr/>
    </dgm:pt>
    <dgm:pt modelId="{C1F5E271-1A14-4788-914A-3BCFFB1E0E4A}" type="pres">
      <dgm:prSet presAssocID="{E1544663-D9BB-43D2-B051-5290C637EE14}" presName="child3" presStyleLbl="bgAcc1" presStyleIdx="2" presStyleCnt="4" custAng="2242087" custScaleX="173538" custScaleY="55994" custLinFactNeighborX="5603" custLinFactNeighborY="1554"/>
      <dgm:spPr/>
    </dgm:pt>
    <dgm:pt modelId="{D6F62A9B-8DDF-49DB-B640-CE6BC3335262}" type="pres">
      <dgm:prSet presAssocID="{E1544663-D9BB-43D2-B051-5290C637EE14}" presName="child3Text" presStyleLbl="bgAcc1" presStyleIdx="2" presStyleCnt="4">
        <dgm:presLayoutVars>
          <dgm:bulletEnabled val="1"/>
        </dgm:presLayoutVars>
      </dgm:prSet>
      <dgm:spPr/>
    </dgm:pt>
    <dgm:pt modelId="{730263D6-72E4-47D3-8256-716615D3D8BD}" type="pres">
      <dgm:prSet presAssocID="{E1544663-D9BB-43D2-B051-5290C637EE14}" presName="child4group" presStyleCnt="0"/>
      <dgm:spPr/>
    </dgm:pt>
    <dgm:pt modelId="{9384F8C4-6F73-4634-9BEA-1E5FFBA1F901}" type="pres">
      <dgm:prSet presAssocID="{E1544663-D9BB-43D2-B051-5290C637EE14}" presName="child4" presStyleLbl="bgAcc1" presStyleIdx="3" presStyleCnt="4" custAng="19584854" custScaleX="233054" custScaleY="61764" custLinFactNeighborX="-20057" custLinFactNeighborY="-10996"/>
      <dgm:spPr/>
    </dgm:pt>
    <dgm:pt modelId="{5E1ABF25-349D-460F-BE45-EE1BC02E2AAD}" type="pres">
      <dgm:prSet presAssocID="{E1544663-D9BB-43D2-B051-5290C637EE14}" presName="child4Text" presStyleLbl="bgAcc1" presStyleIdx="3" presStyleCnt="4">
        <dgm:presLayoutVars>
          <dgm:bulletEnabled val="1"/>
        </dgm:presLayoutVars>
      </dgm:prSet>
      <dgm:spPr/>
    </dgm:pt>
    <dgm:pt modelId="{BA609D0F-4803-4CDA-8D3C-4729F1DA7629}" type="pres">
      <dgm:prSet presAssocID="{E1544663-D9BB-43D2-B051-5290C637EE14}" presName="childPlaceholder" presStyleCnt="0"/>
      <dgm:spPr/>
    </dgm:pt>
    <dgm:pt modelId="{E0D76C84-A01A-44B1-96EE-85A8634C4953}" type="pres">
      <dgm:prSet presAssocID="{E1544663-D9BB-43D2-B051-5290C637EE14}" presName="circle" presStyleCnt="0"/>
      <dgm:spPr/>
    </dgm:pt>
    <dgm:pt modelId="{B9C4C46E-9822-4763-840B-87DFD7D52B1A}" type="pres">
      <dgm:prSet presAssocID="{E1544663-D9BB-43D2-B051-5290C637EE14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F75E9585-9726-4248-8C3C-AAE261CE468D}" type="pres">
      <dgm:prSet presAssocID="{E1544663-D9BB-43D2-B051-5290C637EE14}" presName="quadrant2" presStyleLbl="node1" presStyleIdx="1" presStyleCnt="4" custLinFactNeighborX="1743" custLinFactNeighborY="2324">
        <dgm:presLayoutVars>
          <dgm:chMax val="1"/>
          <dgm:bulletEnabled val="1"/>
        </dgm:presLayoutVars>
      </dgm:prSet>
      <dgm:spPr/>
    </dgm:pt>
    <dgm:pt modelId="{BB0EAD5F-DC76-4F35-9687-416CD3318232}" type="pres">
      <dgm:prSet presAssocID="{E1544663-D9BB-43D2-B051-5290C637EE14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B3B5A53D-9770-4C2C-8F12-4A898C964BCA}" type="pres">
      <dgm:prSet presAssocID="{E1544663-D9BB-43D2-B051-5290C637EE14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A0E29BF8-59F6-460A-9672-C24B8D7DB751}" type="pres">
      <dgm:prSet presAssocID="{E1544663-D9BB-43D2-B051-5290C637EE14}" presName="quadrantPlaceholder" presStyleCnt="0"/>
      <dgm:spPr/>
    </dgm:pt>
    <dgm:pt modelId="{5C829790-F27D-4A24-9B4B-D845FF445708}" type="pres">
      <dgm:prSet presAssocID="{E1544663-D9BB-43D2-B051-5290C637EE14}" presName="center1" presStyleLbl="fgShp" presStyleIdx="0" presStyleCnt="2"/>
      <dgm:spPr/>
    </dgm:pt>
    <dgm:pt modelId="{53032F06-369F-4B39-948A-A9425372FB8A}" type="pres">
      <dgm:prSet presAssocID="{E1544663-D9BB-43D2-B051-5290C637EE14}" presName="center2" presStyleLbl="fgShp" presStyleIdx="1" presStyleCnt="2"/>
      <dgm:spPr/>
    </dgm:pt>
  </dgm:ptLst>
  <dgm:cxnLst>
    <dgm:cxn modelId="{081F490F-8E65-439F-912F-5AE2F6E0C31E}" type="presOf" srcId="{CA07E4D5-403B-437F-A8C0-A6E96BE06906}" destId="{5E1ABF25-349D-460F-BE45-EE1BC02E2AAD}" srcOrd="1" destOrd="0" presId="urn:microsoft.com/office/officeart/2005/8/layout/cycle4"/>
    <dgm:cxn modelId="{B91F3910-1430-43AE-99C7-8B1BA74F73F9}" type="presOf" srcId="{FC205F56-DCA7-4044-B090-87D77ECA83C4}" destId="{C1F5E271-1A14-4788-914A-3BCFFB1E0E4A}" srcOrd="0" destOrd="0" presId="urn:microsoft.com/office/officeart/2005/8/layout/cycle4"/>
    <dgm:cxn modelId="{671EC619-1B24-4566-BD4A-490BE7A66B44}" srcId="{E1544663-D9BB-43D2-B051-5290C637EE14}" destId="{CE9AAE08-8E57-4A4E-8E7E-AAE3F7E6868E}" srcOrd="0" destOrd="0" parTransId="{314BE534-0D19-4171-BFE8-C1570F7D3B7B}" sibTransId="{24048456-C925-4D30-95FF-7C244AFD10AC}"/>
    <dgm:cxn modelId="{29243331-B26C-4C0F-9353-EC7319D122A0}" type="presOf" srcId="{AF792892-7DC0-495C-A389-6048D1BF942E}" destId="{D9D63058-9D5F-4FFD-ABDE-FA94DC449516}" srcOrd="1" destOrd="0" presId="urn:microsoft.com/office/officeart/2005/8/layout/cycle4"/>
    <dgm:cxn modelId="{B6DF273E-F1D1-4745-851D-F3595D4F1EBA}" type="presOf" srcId="{010786F0-E643-46BF-8514-DF7875B745D9}" destId="{39397FE6-4724-4A7C-8A42-C3CBCA59E19F}" srcOrd="0" destOrd="0" presId="urn:microsoft.com/office/officeart/2005/8/layout/cycle4"/>
    <dgm:cxn modelId="{96B4A540-4F06-4242-8AC1-239DF65A3318}" srcId="{CE9AAE08-8E57-4A4E-8E7E-AAE3F7E6868E}" destId="{010786F0-E643-46BF-8514-DF7875B745D9}" srcOrd="0" destOrd="0" parTransId="{A4E3DD16-C4C5-41B8-939A-FAFE2BEAC805}" sibTransId="{5D805F1B-2BFF-4F29-91DF-4875418741B3}"/>
    <dgm:cxn modelId="{9BFC4641-913E-48CC-A6EF-DDCACAAA07C7}" type="presOf" srcId="{2B1EE592-70C3-4102-9800-D38F5C3FDBA0}" destId="{BB0EAD5F-DC76-4F35-9687-416CD3318232}" srcOrd="0" destOrd="0" presId="urn:microsoft.com/office/officeart/2005/8/layout/cycle4"/>
    <dgm:cxn modelId="{EDD78444-0776-492B-8F12-7185360047E5}" type="presOf" srcId="{E1544663-D9BB-43D2-B051-5290C637EE14}" destId="{C959428A-1FB9-46DB-9572-49D3309A59C9}" srcOrd="0" destOrd="0" presId="urn:microsoft.com/office/officeart/2005/8/layout/cycle4"/>
    <dgm:cxn modelId="{4C305A68-FC74-4502-8112-FEE1DE740223}" type="presOf" srcId="{9EA5470C-7FED-4EBA-B8B4-F1489BEA4623}" destId="{F75E9585-9726-4248-8C3C-AAE261CE468D}" srcOrd="0" destOrd="0" presId="urn:microsoft.com/office/officeart/2005/8/layout/cycle4"/>
    <dgm:cxn modelId="{1BB33D6F-4266-441B-B327-D753929B8B1E}" type="presOf" srcId="{2A0AAB21-C716-41A4-9E6D-40E01D5056CB}" destId="{B3B5A53D-9770-4C2C-8F12-4A898C964BCA}" srcOrd="0" destOrd="0" presId="urn:microsoft.com/office/officeart/2005/8/layout/cycle4"/>
    <dgm:cxn modelId="{5DC75079-D304-4841-BA81-03729504B237}" srcId="{2A0AAB21-C716-41A4-9E6D-40E01D5056CB}" destId="{CA07E4D5-403B-437F-A8C0-A6E96BE06906}" srcOrd="0" destOrd="0" parTransId="{50B4BC97-78C0-416D-A037-3C283FA3575D}" sibTransId="{F5147B3F-92C4-4BB5-9047-238F9236D300}"/>
    <dgm:cxn modelId="{3891B07C-ECEC-41DA-BEBE-0EFBA5871875}" srcId="{9EA5470C-7FED-4EBA-B8B4-F1489BEA4623}" destId="{AF792892-7DC0-495C-A389-6048D1BF942E}" srcOrd="0" destOrd="0" parTransId="{FCF74665-4186-4F8C-8697-F5294F4F1D8E}" sibTransId="{F53A6E77-BFBA-45C7-91BD-735C75E6A3A2}"/>
    <dgm:cxn modelId="{D21BE280-E7C2-41BB-A3FB-3D702128120D}" type="presOf" srcId="{AF792892-7DC0-495C-A389-6048D1BF942E}" destId="{2D76C268-1D43-47E5-83A2-0A4BAE133DA9}" srcOrd="0" destOrd="0" presId="urn:microsoft.com/office/officeart/2005/8/layout/cycle4"/>
    <dgm:cxn modelId="{A743B682-A340-4042-9C79-CD9C65F5D52D}" srcId="{E1544663-D9BB-43D2-B051-5290C637EE14}" destId="{2B1EE592-70C3-4102-9800-D38F5C3FDBA0}" srcOrd="2" destOrd="0" parTransId="{A7B14F34-65C5-404B-9475-2E18D4A1F5D8}" sibTransId="{00516F8D-C5A1-4595-8DDA-D7B769240643}"/>
    <dgm:cxn modelId="{BF9C0D85-D533-4961-9E03-A9A47F3FE97D}" srcId="{E1544663-D9BB-43D2-B051-5290C637EE14}" destId="{2A0AAB21-C716-41A4-9E6D-40E01D5056CB}" srcOrd="3" destOrd="0" parTransId="{ACC128B9-4ED7-4E64-9161-E435429F3801}" sibTransId="{A5E2C397-EB79-4D07-946C-DCB302C71EB0}"/>
    <dgm:cxn modelId="{48BE218D-88A4-41CB-B608-52D96B5C5784}" type="presOf" srcId="{CA07E4D5-403B-437F-A8C0-A6E96BE06906}" destId="{9384F8C4-6F73-4634-9BEA-1E5FFBA1F901}" srcOrd="0" destOrd="0" presId="urn:microsoft.com/office/officeart/2005/8/layout/cycle4"/>
    <dgm:cxn modelId="{0259B398-E73A-492A-AC24-4B9D87B80513}" type="presOf" srcId="{FC205F56-DCA7-4044-B090-87D77ECA83C4}" destId="{D6F62A9B-8DDF-49DB-B640-CE6BC3335262}" srcOrd="1" destOrd="0" presId="urn:microsoft.com/office/officeart/2005/8/layout/cycle4"/>
    <dgm:cxn modelId="{65DEB69E-FAFC-4101-B961-DA68268BAF8A}" srcId="{E1544663-D9BB-43D2-B051-5290C637EE14}" destId="{9EA5470C-7FED-4EBA-B8B4-F1489BEA4623}" srcOrd="1" destOrd="0" parTransId="{927FDB82-90DF-4CB1-A98B-71A3832F5FFE}" sibTransId="{DB1C9011-7207-4FD6-9F97-DAF985D4CA03}"/>
    <dgm:cxn modelId="{CB67DFB4-F0FC-47B9-8720-6919C5F9EBDE}" type="presOf" srcId="{010786F0-E643-46BF-8514-DF7875B745D9}" destId="{E3CF6559-3270-4D22-A73A-BF726CFBAA9A}" srcOrd="1" destOrd="0" presId="urn:microsoft.com/office/officeart/2005/8/layout/cycle4"/>
    <dgm:cxn modelId="{6DE53AB5-168E-4F94-BB9E-165ED2B6AC66}" srcId="{2B1EE592-70C3-4102-9800-D38F5C3FDBA0}" destId="{FC205F56-DCA7-4044-B090-87D77ECA83C4}" srcOrd="0" destOrd="0" parTransId="{395FE1F5-9F02-4F62-B696-282AFF547381}" sibTransId="{F8E72D87-4B80-4C98-959F-1C1522BF3F24}"/>
    <dgm:cxn modelId="{7B0135CB-CBE8-4A75-A0B6-E91FA0485A5B}" type="presOf" srcId="{CE9AAE08-8E57-4A4E-8E7E-AAE3F7E6868E}" destId="{B9C4C46E-9822-4763-840B-87DFD7D52B1A}" srcOrd="0" destOrd="0" presId="urn:microsoft.com/office/officeart/2005/8/layout/cycle4"/>
    <dgm:cxn modelId="{63F24B0E-51C4-4B13-94DB-1A410E4FE204}" type="presParOf" srcId="{C959428A-1FB9-46DB-9572-49D3309A59C9}" destId="{1C65214E-B1A4-464F-8283-2941B1625187}" srcOrd="0" destOrd="0" presId="urn:microsoft.com/office/officeart/2005/8/layout/cycle4"/>
    <dgm:cxn modelId="{F62F31A0-3F76-4F80-8FFE-F49D62AFFBAD}" type="presParOf" srcId="{1C65214E-B1A4-464F-8283-2941B1625187}" destId="{6EA4CB0D-5487-4609-A01B-EF97769EF587}" srcOrd="0" destOrd="0" presId="urn:microsoft.com/office/officeart/2005/8/layout/cycle4"/>
    <dgm:cxn modelId="{989285AB-51A4-45E6-BD5B-D980201E8795}" type="presParOf" srcId="{6EA4CB0D-5487-4609-A01B-EF97769EF587}" destId="{39397FE6-4724-4A7C-8A42-C3CBCA59E19F}" srcOrd="0" destOrd="0" presId="urn:microsoft.com/office/officeart/2005/8/layout/cycle4"/>
    <dgm:cxn modelId="{8662862E-6E5D-46D9-818A-D89FDC52750B}" type="presParOf" srcId="{6EA4CB0D-5487-4609-A01B-EF97769EF587}" destId="{E3CF6559-3270-4D22-A73A-BF726CFBAA9A}" srcOrd="1" destOrd="0" presId="urn:microsoft.com/office/officeart/2005/8/layout/cycle4"/>
    <dgm:cxn modelId="{66D79109-A1C8-491D-9096-0A04E8B1FF1F}" type="presParOf" srcId="{1C65214E-B1A4-464F-8283-2941B1625187}" destId="{186F0661-72DC-435B-8271-D234BC91170C}" srcOrd="1" destOrd="0" presId="urn:microsoft.com/office/officeart/2005/8/layout/cycle4"/>
    <dgm:cxn modelId="{DB2D6E34-03F6-42D1-A594-FA620BEA2F67}" type="presParOf" srcId="{186F0661-72DC-435B-8271-D234BC91170C}" destId="{2D76C268-1D43-47E5-83A2-0A4BAE133DA9}" srcOrd="0" destOrd="0" presId="urn:microsoft.com/office/officeart/2005/8/layout/cycle4"/>
    <dgm:cxn modelId="{3F7D1041-0D4A-484D-B9E8-B748591CA62E}" type="presParOf" srcId="{186F0661-72DC-435B-8271-D234BC91170C}" destId="{D9D63058-9D5F-4FFD-ABDE-FA94DC449516}" srcOrd="1" destOrd="0" presId="urn:microsoft.com/office/officeart/2005/8/layout/cycle4"/>
    <dgm:cxn modelId="{0E04C6DC-26A2-464B-A824-60B480A520D7}" type="presParOf" srcId="{1C65214E-B1A4-464F-8283-2941B1625187}" destId="{98E1AF93-7A23-4B41-8889-436EDE9E2381}" srcOrd="2" destOrd="0" presId="urn:microsoft.com/office/officeart/2005/8/layout/cycle4"/>
    <dgm:cxn modelId="{5694BFCB-D357-4808-95CF-40F2780EED77}" type="presParOf" srcId="{98E1AF93-7A23-4B41-8889-436EDE9E2381}" destId="{C1F5E271-1A14-4788-914A-3BCFFB1E0E4A}" srcOrd="0" destOrd="0" presId="urn:microsoft.com/office/officeart/2005/8/layout/cycle4"/>
    <dgm:cxn modelId="{8E59901B-5D6E-4B64-9649-5D1A576E010A}" type="presParOf" srcId="{98E1AF93-7A23-4B41-8889-436EDE9E2381}" destId="{D6F62A9B-8DDF-49DB-B640-CE6BC3335262}" srcOrd="1" destOrd="0" presId="urn:microsoft.com/office/officeart/2005/8/layout/cycle4"/>
    <dgm:cxn modelId="{302F13CD-37C0-4275-8559-7C9264A29B96}" type="presParOf" srcId="{1C65214E-B1A4-464F-8283-2941B1625187}" destId="{730263D6-72E4-47D3-8256-716615D3D8BD}" srcOrd="3" destOrd="0" presId="urn:microsoft.com/office/officeart/2005/8/layout/cycle4"/>
    <dgm:cxn modelId="{961909C5-F064-4B06-BCCC-B37E815DCB0C}" type="presParOf" srcId="{730263D6-72E4-47D3-8256-716615D3D8BD}" destId="{9384F8C4-6F73-4634-9BEA-1E5FFBA1F901}" srcOrd="0" destOrd="0" presId="urn:microsoft.com/office/officeart/2005/8/layout/cycle4"/>
    <dgm:cxn modelId="{F71EF3C5-B583-42CE-88F6-52A77F6DBA4C}" type="presParOf" srcId="{730263D6-72E4-47D3-8256-716615D3D8BD}" destId="{5E1ABF25-349D-460F-BE45-EE1BC02E2AAD}" srcOrd="1" destOrd="0" presId="urn:microsoft.com/office/officeart/2005/8/layout/cycle4"/>
    <dgm:cxn modelId="{EDF92235-6162-4D89-BB47-4CE397878245}" type="presParOf" srcId="{1C65214E-B1A4-464F-8283-2941B1625187}" destId="{BA609D0F-4803-4CDA-8D3C-4729F1DA7629}" srcOrd="4" destOrd="0" presId="urn:microsoft.com/office/officeart/2005/8/layout/cycle4"/>
    <dgm:cxn modelId="{57FEC68B-308D-4DB7-A05E-E701393B1F09}" type="presParOf" srcId="{C959428A-1FB9-46DB-9572-49D3309A59C9}" destId="{E0D76C84-A01A-44B1-96EE-85A8634C4953}" srcOrd="1" destOrd="0" presId="urn:microsoft.com/office/officeart/2005/8/layout/cycle4"/>
    <dgm:cxn modelId="{CB7E0021-CBEF-41CB-9332-4ADA2D76D207}" type="presParOf" srcId="{E0D76C84-A01A-44B1-96EE-85A8634C4953}" destId="{B9C4C46E-9822-4763-840B-87DFD7D52B1A}" srcOrd="0" destOrd="0" presId="urn:microsoft.com/office/officeart/2005/8/layout/cycle4"/>
    <dgm:cxn modelId="{A4120572-D72B-4108-BA62-B364B3BF6DCA}" type="presParOf" srcId="{E0D76C84-A01A-44B1-96EE-85A8634C4953}" destId="{F75E9585-9726-4248-8C3C-AAE261CE468D}" srcOrd="1" destOrd="0" presId="urn:microsoft.com/office/officeart/2005/8/layout/cycle4"/>
    <dgm:cxn modelId="{1DD24ECD-1498-4081-80CE-D4E2C52E8457}" type="presParOf" srcId="{E0D76C84-A01A-44B1-96EE-85A8634C4953}" destId="{BB0EAD5F-DC76-4F35-9687-416CD3318232}" srcOrd="2" destOrd="0" presId="urn:microsoft.com/office/officeart/2005/8/layout/cycle4"/>
    <dgm:cxn modelId="{112018A8-A4D4-4776-A9CF-83AB9DFBFB0A}" type="presParOf" srcId="{E0D76C84-A01A-44B1-96EE-85A8634C4953}" destId="{B3B5A53D-9770-4C2C-8F12-4A898C964BCA}" srcOrd="3" destOrd="0" presId="urn:microsoft.com/office/officeart/2005/8/layout/cycle4"/>
    <dgm:cxn modelId="{D9440C28-C17E-4E9F-A358-2A35A39EFD18}" type="presParOf" srcId="{E0D76C84-A01A-44B1-96EE-85A8634C4953}" destId="{A0E29BF8-59F6-460A-9672-C24B8D7DB751}" srcOrd="4" destOrd="0" presId="urn:microsoft.com/office/officeart/2005/8/layout/cycle4"/>
    <dgm:cxn modelId="{DA3721B7-F231-45D9-AB09-29134AF29D30}" type="presParOf" srcId="{C959428A-1FB9-46DB-9572-49D3309A59C9}" destId="{5C829790-F27D-4A24-9B4B-D845FF445708}" srcOrd="2" destOrd="0" presId="urn:microsoft.com/office/officeart/2005/8/layout/cycle4"/>
    <dgm:cxn modelId="{C328FCC8-3B6B-4811-8318-836E5F08A2A1}" type="presParOf" srcId="{C959428A-1FB9-46DB-9572-49D3309A59C9}" destId="{53032F06-369F-4B39-948A-A9425372FB8A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F5E271-1A14-4788-914A-3BCFFB1E0E4A}">
      <dsp:nvSpPr>
        <dsp:cNvPr id="0" name=""/>
        <dsp:cNvSpPr/>
      </dsp:nvSpPr>
      <dsp:spPr>
        <a:xfrm rot="2242087">
          <a:off x="3419034" y="3074774"/>
          <a:ext cx="3512662" cy="734186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lumMod val="104000"/>
          </a:schemeClr>
        </a:solidFill>
        <a:ln w="9525" cap="rnd" cmpd="sng" algn="ctr">
          <a:solidFill>
            <a:schemeClr val="accent1">
              <a:shade val="90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RELIABILTA</a:t>
          </a:r>
        </a:p>
      </dsp:txBody>
      <dsp:txXfrm>
        <a:off x="4325117" y="3575405"/>
        <a:ext cx="2426607" cy="518383"/>
      </dsp:txXfrm>
    </dsp:sp>
    <dsp:sp modelId="{9384F8C4-6F73-4634-9BEA-1E5FFBA1F901}">
      <dsp:nvSpPr>
        <dsp:cNvPr id="0" name=""/>
        <dsp:cNvSpPr/>
      </dsp:nvSpPr>
      <dsp:spPr>
        <a:xfrm rot="19584854">
          <a:off x="-561495" y="2892768"/>
          <a:ext cx="4717352" cy="809841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lumMod val="104000"/>
          </a:schemeClr>
        </a:solidFill>
        <a:ln w="9525" cap="rnd" cmpd="sng" algn="ctr">
          <a:solidFill>
            <a:schemeClr val="accent1">
              <a:shade val="90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STANDARDIZACE</a:t>
          </a:r>
        </a:p>
      </dsp:txBody>
      <dsp:txXfrm>
        <a:off x="-369578" y="3487554"/>
        <a:ext cx="3266566" cy="571801"/>
      </dsp:txXfrm>
    </dsp:sp>
    <dsp:sp modelId="{2D76C268-1D43-47E5-83A2-0A4BAE133DA9}">
      <dsp:nvSpPr>
        <dsp:cNvPr id="0" name=""/>
        <dsp:cNvSpPr/>
      </dsp:nvSpPr>
      <dsp:spPr>
        <a:xfrm rot="19460029">
          <a:off x="3289561" y="332799"/>
          <a:ext cx="3620346" cy="645589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lumMod val="104000"/>
          </a:schemeClr>
        </a:solidFill>
        <a:ln w="9525" cap="rnd" cmpd="sng" algn="ctr">
          <a:solidFill>
            <a:schemeClr val="accent1">
              <a:shade val="90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 VALIDITA</a:t>
          </a:r>
        </a:p>
      </dsp:txBody>
      <dsp:txXfrm>
        <a:off x="4240933" y="45484"/>
        <a:ext cx="2505880" cy="455830"/>
      </dsp:txXfrm>
    </dsp:sp>
    <dsp:sp modelId="{39397FE6-4724-4A7C-8A42-C3CBCA59E19F}">
      <dsp:nvSpPr>
        <dsp:cNvPr id="0" name=""/>
        <dsp:cNvSpPr/>
      </dsp:nvSpPr>
      <dsp:spPr>
        <a:xfrm rot="1943999">
          <a:off x="-492202" y="318821"/>
          <a:ext cx="3879862" cy="709968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lumMod val="104000"/>
          </a:schemeClr>
        </a:solidFill>
        <a:ln w="9525" cap="rnd" cmpd="sng" algn="ctr">
          <a:solidFill>
            <a:schemeClr val="accent1">
              <a:shade val="90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OBJEKTIVITA</a:t>
          </a:r>
        </a:p>
      </dsp:txBody>
      <dsp:txXfrm>
        <a:off x="-338456" y="36392"/>
        <a:ext cx="2684711" cy="501284"/>
      </dsp:txXfrm>
    </dsp:sp>
    <dsp:sp modelId="{B9C4C46E-9822-4763-840B-87DFD7D52B1A}">
      <dsp:nvSpPr>
        <dsp:cNvPr id="0" name=""/>
        <dsp:cNvSpPr/>
      </dsp:nvSpPr>
      <dsp:spPr>
        <a:xfrm>
          <a:off x="1359031" y="233555"/>
          <a:ext cx="1774200" cy="177420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Správné a jednotné zadávání metod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nestrannost</a:t>
          </a:r>
        </a:p>
      </dsp:txBody>
      <dsp:txXfrm>
        <a:off x="1878682" y="753206"/>
        <a:ext cx="1254549" cy="1254549"/>
      </dsp:txXfrm>
    </dsp:sp>
    <dsp:sp modelId="{F75E9585-9726-4248-8C3C-AAE261CE468D}">
      <dsp:nvSpPr>
        <dsp:cNvPr id="0" name=""/>
        <dsp:cNvSpPr/>
      </dsp:nvSpPr>
      <dsp:spPr>
        <a:xfrm rot="5400000">
          <a:off x="3246105" y="274787"/>
          <a:ext cx="1774200" cy="177420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Platnost, zda metoda zjišťuje, co má</a:t>
          </a:r>
        </a:p>
      </dsp:txBody>
      <dsp:txXfrm rot="-5400000">
        <a:off x="3246105" y="794438"/>
        <a:ext cx="1254549" cy="1254549"/>
      </dsp:txXfrm>
    </dsp:sp>
    <dsp:sp modelId="{BB0EAD5F-DC76-4F35-9687-416CD3318232}">
      <dsp:nvSpPr>
        <dsp:cNvPr id="0" name=""/>
        <dsp:cNvSpPr/>
      </dsp:nvSpPr>
      <dsp:spPr>
        <a:xfrm rot="10800000">
          <a:off x="3215181" y="2089705"/>
          <a:ext cx="1774200" cy="177420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Přesnost,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spolehlivost</a:t>
          </a:r>
        </a:p>
      </dsp:txBody>
      <dsp:txXfrm rot="10800000">
        <a:off x="3215181" y="2089705"/>
        <a:ext cx="1254549" cy="1254549"/>
      </dsp:txXfrm>
    </dsp:sp>
    <dsp:sp modelId="{B3B5A53D-9770-4C2C-8F12-4A898C964BCA}">
      <dsp:nvSpPr>
        <dsp:cNvPr id="0" name=""/>
        <dsp:cNvSpPr/>
      </dsp:nvSpPr>
      <dsp:spPr>
        <a:xfrm rot="16200000">
          <a:off x="1359031" y="2089705"/>
          <a:ext cx="1774200" cy="177420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Stejné podmínky, srovnávání se vzorkem</a:t>
          </a:r>
        </a:p>
      </dsp:txBody>
      <dsp:txXfrm rot="5400000">
        <a:off x="1878682" y="2089705"/>
        <a:ext cx="1254549" cy="1254549"/>
      </dsp:txXfrm>
    </dsp:sp>
    <dsp:sp modelId="{5C829790-F27D-4A24-9B4B-D845FF445708}">
      <dsp:nvSpPr>
        <dsp:cNvPr id="0" name=""/>
        <dsp:cNvSpPr/>
      </dsp:nvSpPr>
      <dsp:spPr>
        <a:xfrm>
          <a:off x="2867921" y="1679959"/>
          <a:ext cx="612570" cy="53266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032F06-369F-4B39-948A-A9425372FB8A}">
      <dsp:nvSpPr>
        <dsp:cNvPr id="0" name=""/>
        <dsp:cNvSpPr/>
      </dsp:nvSpPr>
      <dsp:spPr>
        <a:xfrm rot="10800000">
          <a:off x="2867921" y="1884832"/>
          <a:ext cx="612570" cy="53266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Nadpis 3"/>
          <p:cNvSpPr>
            <a:spLocks noGrp="1"/>
          </p:cNvSpPr>
          <p:nvPr>
            <p:ph type="ctrTitle"/>
          </p:nvPr>
        </p:nvSpPr>
        <p:spPr>
          <a:xfrm>
            <a:off x="2654301" y="2405064"/>
            <a:ext cx="5827713" cy="1646237"/>
          </a:xfrm>
        </p:spPr>
        <p:txBody>
          <a:bodyPr>
            <a:normAutofit fontScale="90000"/>
          </a:bodyPr>
          <a:lstStyle/>
          <a:p>
            <a:r>
              <a:rPr lang="cs-CZ"/>
              <a:t>Psychologické metody v práci PA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654301" y="4051301"/>
            <a:ext cx="5827713" cy="1096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3. přednáška </a:t>
            </a:r>
          </a:p>
          <a:p>
            <a:pPr>
              <a:defRPr/>
            </a:pPr>
            <a:r>
              <a:rPr lang="cs-CZ" dirty="0"/>
              <a:t>PhDr. Lenka Emrová, Ph.D. </a:t>
            </a:r>
          </a:p>
        </p:txBody>
      </p:sp>
    </p:spTree>
    <p:extLst>
      <p:ext uri="{BB962C8B-B14F-4D97-AF65-F5344CB8AC3E}">
        <p14:creationId xmlns:p14="http://schemas.microsoft.com/office/powerpoint/2010/main" val="1515070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Rozhovor</a:t>
            </a:r>
          </a:p>
        </p:txBody>
      </p:sp>
      <p:sp>
        <p:nvSpPr>
          <p:cNvPr id="1239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Osobní interakce tazatele a respondenta</a:t>
            </a:r>
          </a:p>
          <a:p>
            <a:r>
              <a:rPr lang="cs-CZ"/>
              <a:t>Je možné sledovat i bezprostřední reakce (neverbální komunikaci)</a:t>
            </a:r>
          </a:p>
        </p:txBody>
      </p:sp>
      <p:pic>
        <p:nvPicPr>
          <p:cNvPr id="123907" name="Zástupný symbol pro obsah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63975" y="3573463"/>
            <a:ext cx="3214688" cy="265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4788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Druhy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3601" y="2160589"/>
            <a:ext cx="6348413" cy="4364037"/>
          </a:xfrm>
        </p:spPr>
        <p:txBody>
          <a:bodyPr rtlCol="0">
            <a:normAutofit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volný, neřízený, nestandardizovaný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řízený (standardizovaný)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předem připravena osnova, včetně sledu otázek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polostandardizovaný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předem připravena osnova, otázky kladeny dle okolností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individuální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(jedinec)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skupinový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(ve skupině) – beseda, diskuze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direktivní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přímé působení, které je zaměřeno na změny chování – pokyny, zásady, příkazy, omezení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nedirektivní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vytvoření přátelské a bezpečné atmosféry – zvyšování důvěry, naslouchání, empatie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diagnostický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anamestický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– získávání údajů, faktických informací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terapeutický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léčebný rozhovor </a:t>
            </a:r>
          </a:p>
        </p:txBody>
      </p:sp>
    </p:spTree>
    <p:extLst>
      <p:ext uri="{BB962C8B-B14F-4D97-AF65-F5344CB8AC3E}">
        <p14:creationId xmlns:p14="http://schemas.microsoft.com/office/powerpoint/2010/main" val="3997273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Anamnéza (předchorobí)</a:t>
            </a:r>
            <a:br>
              <a:rPr lang="cs-CZ" dirty="0"/>
            </a:br>
            <a:r>
              <a:rPr lang="cs-CZ" sz="1800" dirty="0"/>
              <a:t>se p</a:t>
            </a:r>
            <a:r>
              <a:rPr lang="cs-CZ" sz="2000" dirty="0"/>
              <a:t>rovádí metodou řízeného rozhovoru a údaje se zaznamenávají ihned v přítomnosti respondenta (klienta).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3601" y="2160588"/>
            <a:ext cx="6348413" cy="4221162"/>
          </a:xfrm>
        </p:spPr>
        <p:txBody>
          <a:bodyPr rtlCol="0"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Dělení: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Dle zaměření: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Rodinná anamnéza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zaměřuje se na údaje o rodinných příslušnících klienta (respondenta).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Osobní anamnéza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zaměřuje se na klienta (respondenta).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Dle zdroje informací: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Autoanamnéza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(subjektivní anamnéza) – zdrojem informací je sám respondent.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Heteroanamnéza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(objektivní anamnéza) – zdrojem informací jsou jedinci z okolí respondenta – rodinní příslušníci, příbuzní, spolupracovníci, záznamy a zprávy.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Anamnéza se používá v psychologii, v lékařství, …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Anamnéza v psychologii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 zaměřuje na informace potřebné k analýze psycho -sociálních jevů. </a:t>
            </a:r>
          </a:p>
        </p:txBody>
      </p:sp>
    </p:spTree>
    <p:extLst>
      <p:ext uri="{BB962C8B-B14F-4D97-AF65-F5344CB8AC3E}">
        <p14:creationId xmlns:p14="http://schemas.microsoft.com/office/powerpoint/2010/main" val="742633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Anamnéza v lékařství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3601" y="2160588"/>
            <a:ext cx="6348413" cy="4292600"/>
          </a:xfrm>
        </p:spPr>
        <p:txBody>
          <a:bodyPr rtlCol="0">
            <a:normAutofit fontScale="850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Rodinná anamnéza (zkratka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slouží především k posouzení dědičného rizika pro některé choroby.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Osobní anamnéza (zkratka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by měla obsahovat důležité informace o všech dosavadních obtížích klienta.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Gynekologická anamnéza (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se odebírá jen u žen.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Farmakologická anamnéza (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zahrnuje především seznam současně užívaných léků,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popř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dotaz na léky užívané v minulosti.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Abúzus – toxikologická anamnéza (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), zahrnuje především užívání návykových látek, zejména alkoholu, cigaret a obvykle i černé kávy.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Alergologická anamnéza (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zahrnuje všechny alergie a přecitlivělosti klienta.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Pracovní anamnéza (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hodnotí pracovní podmínky a rizika klienta.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Sociální anamnéza (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hodnotí životní, sociální podmínky klienta. </a:t>
            </a:r>
          </a:p>
        </p:txBody>
      </p:sp>
    </p:spTree>
    <p:extLst>
      <p:ext uri="{BB962C8B-B14F-4D97-AF65-F5344CB8AC3E}">
        <p14:creationId xmlns:p14="http://schemas.microsoft.com/office/powerpoint/2010/main" val="3533021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Ošetřovatelská anamnéza</a:t>
            </a:r>
          </a:p>
        </p:txBody>
      </p:sp>
      <p:sp>
        <p:nvSpPr>
          <p:cNvPr id="1280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Anamnéza je zaměřena na oblasti lidského zdraví, bio-psycho-sociálních potřeb a životního stylu. </a:t>
            </a:r>
          </a:p>
          <a:p>
            <a:r>
              <a:rPr lang="cs-CZ"/>
              <a:t>oblasti výživy, vyprazdňování, pohybové aktivity, spánku, odpočinku, rekreace, postoje ke zdraví (kouření / alkohol / drogy), používání kompenzačních pomůcek, oblast sociálních rolí a vztahů, sexualitu, toleranci ke stresu, náboženství, hodnotovou orientace a další podobné informace podle oboru a potřeby. </a:t>
            </a:r>
          </a:p>
          <a:p>
            <a:r>
              <a:rPr lang="cs-CZ"/>
              <a:t>Dle získaných informací se stanovuje individuální specifický ošetřovatelský plán. Informace jsou nepřetržitě podle potřeby doplňovány.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403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/>
              <a:t>Dotazník</a:t>
            </a:r>
            <a:br>
              <a:rPr lang="cs-CZ" dirty="0"/>
            </a:br>
            <a:r>
              <a:rPr lang="cs-CZ" sz="2700" dirty="0"/>
              <a:t>zjišťování informací bez kontaktu s respondenty, statisticky se zpracovávají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Otevřené (nestrukturované) otázky – respondenti nemají nabídnuté odpovědi na otázky, čeká se konkrétní odpověď, obtížné statistické zpracování.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Uzavřené (strukturované) – respondenti hodnotí nabídnuté možnosti volbou jedné z alternativ (odpovědi ANO – NE), výsledky se dobře statisticky zpracovávají, uplatňuje se více ve výzkumu než v diagnostice.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Polostrukturované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respondenti hodnotí nabídnuté možností volbou jedné z alternativ (odpovědi ANO – NE a současně doplňují JINOU možnost).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Dotazník musí obsahovat oslovení respondentů, stručný popis účelu, poděkování za vyplnění.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rgbClr val="FFC000"/>
                </a:solidFill>
              </a:rPr>
              <a:t>Anketa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 druh výzkumné techniky založené na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dotazníku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která slouží především ke zjištění názoru velkého počtu respondentů. Zpravidla se skládá pouze z několika otázek a publikuje se v tisku, rozesílá poštou apod. Někdy je podpořena také slosováním jednotlivých odpovědi o ceny. 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161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Psychologické diagnostické metody </a:t>
            </a:r>
            <a:r>
              <a:rPr lang="cs-CZ" sz="2200"/>
              <a:t>– výhradně pro psychology</a:t>
            </a:r>
          </a:p>
        </p:txBody>
      </p:sp>
      <p:sp>
        <p:nvSpPr>
          <p:cNvPr id="1300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Výkonové testy</a:t>
            </a:r>
          </a:p>
          <a:p>
            <a:pPr lvl="1"/>
            <a:r>
              <a:rPr lang="cs-CZ"/>
              <a:t>Testy inteligence</a:t>
            </a:r>
          </a:p>
          <a:p>
            <a:pPr lvl="1"/>
            <a:r>
              <a:rPr lang="cs-CZ"/>
              <a:t>Testy speciálních schopností</a:t>
            </a:r>
          </a:p>
          <a:p>
            <a:pPr lvl="1"/>
            <a:r>
              <a:rPr lang="cs-CZ"/>
              <a:t>Testy organicity</a:t>
            </a:r>
          </a:p>
          <a:p>
            <a:pPr lvl="1"/>
            <a:endParaRPr lang="cs-CZ"/>
          </a:p>
          <a:p>
            <a:r>
              <a:rPr lang="cs-CZ"/>
              <a:t> Testy osobnosti</a:t>
            </a:r>
          </a:p>
          <a:p>
            <a:pPr lvl="1"/>
            <a:r>
              <a:rPr lang="cs-CZ"/>
              <a:t>Projektivní testy</a:t>
            </a:r>
          </a:p>
          <a:p>
            <a:pPr lvl="1"/>
            <a:r>
              <a:rPr lang="cs-CZ"/>
              <a:t>Dotazníky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502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Jaké metody lze využít</a:t>
            </a:r>
          </a:p>
        </p:txBody>
      </p:sp>
      <p:sp>
        <p:nvSpPr>
          <p:cNvPr id="131074" name="Zástupný symbol pro obsah 2"/>
          <p:cNvSpPr>
            <a:spLocks noGrp="1"/>
          </p:cNvSpPr>
          <p:nvPr>
            <p:ph idx="1"/>
          </p:nvPr>
        </p:nvSpPr>
        <p:spPr>
          <a:xfrm>
            <a:off x="1919288" y="1557339"/>
            <a:ext cx="8229600" cy="4924425"/>
          </a:xfrm>
        </p:spPr>
        <p:txBody>
          <a:bodyPr/>
          <a:lstStyle/>
          <a:p>
            <a:pPr marL="514350" indent="-514350">
              <a:buFont typeface="Wingdings 3" pitchFamily="18" charset="2"/>
              <a:buAutoNum type="arabicPeriod"/>
            </a:pPr>
            <a:r>
              <a:rPr lang="cs-CZ"/>
              <a:t>Metody kategorie A – metody určené absolventům Bc. a Mgr. programů psychologie, andragogiky, personalistiky a dalších oborů po zaškolení</a:t>
            </a:r>
          </a:p>
          <a:p>
            <a:pPr marL="514350" indent="-514350">
              <a:buFont typeface="Wingdings 3" pitchFamily="18" charset="2"/>
              <a:buAutoNum type="arabicPeriod"/>
            </a:pPr>
            <a:r>
              <a:rPr lang="cs-CZ"/>
              <a:t>Metody kategorie B – metody určené absolventům Bc. a Mgr. programů psychologie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cs-CZ"/>
              <a:t>Metody kategorie C –  metody určené absolventům Bc. a Mgr. programů psychologie po absolvování výcvikového kurzu</a:t>
            </a:r>
          </a:p>
          <a:p>
            <a:pPr marL="514350" indent="-514350">
              <a:buFont typeface="Wingdings 3" pitchFamily="18" charset="2"/>
              <a:buAutoNum type="arabicPeriod"/>
            </a:pPr>
            <a:endParaRPr lang="cs-CZ"/>
          </a:p>
        </p:txBody>
      </p:sp>
      <p:sp>
        <p:nvSpPr>
          <p:cNvPr id="131075" name="TextovéPole 3"/>
          <p:cNvSpPr txBox="1">
            <a:spLocks noChangeArrowheads="1"/>
          </p:cNvSpPr>
          <p:nvPr/>
        </p:nvSpPr>
        <p:spPr bwMode="auto">
          <a:xfrm>
            <a:off x="5880101" y="3933825"/>
            <a:ext cx="34651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Dělení dle Hogrefe Testcentrum</a:t>
            </a:r>
          </a:p>
        </p:txBody>
      </p:sp>
    </p:spTree>
    <p:extLst>
      <p:ext uri="{BB962C8B-B14F-4D97-AF65-F5344CB8AC3E}">
        <p14:creationId xmlns:p14="http://schemas.microsoft.com/office/powerpoint/2010/main" val="2777445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Nadpis 1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/>
          <a:lstStyle/>
          <a:p>
            <a:r>
              <a:rPr lang="cs-CZ"/>
              <a:t>Diagnostika osobnosti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half" idx="1"/>
          </p:nvPr>
        </p:nvSpPr>
        <p:spPr>
          <a:xfrm>
            <a:off x="2063750" y="1363664"/>
            <a:ext cx="3087688" cy="3881437"/>
          </a:xfrm>
        </p:spPr>
        <p:txBody>
          <a:bodyPr rtlCol="0"/>
          <a:lstStyle/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Dotazníky</a:t>
            </a:r>
          </a:p>
          <a:p>
            <a:pPr>
              <a:buFont typeface="Wingdings 2"/>
              <a:buChar char="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Eysenck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/>
              <a:buChar char="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Cattel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/>
              <a:buChar char="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Big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Five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/>
              <a:buChar char="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MBTI</a:t>
            </a:r>
          </a:p>
          <a:p>
            <a:pPr>
              <a:buFont typeface="Wingdings 2"/>
              <a:buChar char="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BIP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5392739" y="2160589"/>
            <a:ext cx="3089275" cy="3881437"/>
          </a:xfrm>
        </p:spPr>
        <p:txBody>
          <a:bodyPr rtlCol="0"/>
          <a:lstStyle/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Projektivní techniky</a:t>
            </a:r>
          </a:p>
          <a:p>
            <a:pPr>
              <a:buFont typeface="Wingdings 2"/>
              <a:buChar char="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Rorschach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/>
              <a:buChar char="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TAT</a:t>
            </a:r>
          </a:p>
          <a:p>
            <a:pPr>
              <a:buFont typeface="Wingdings 2"/>
              <a:buChar char="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Luscherův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barvový test</a:t>
            </a:r>
          </a:p>
        </p:txBody>
      </p:sp>
      <p:pic>
        <p:nvPicPr>
          <p:cNvPr id="132100" name="Zástupný symbol pro obsah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64200" y="4098925"/>
            <a:ext cx="2852738" cy="231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1" name="Zástupný symbol pro obsah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1089" y="4076701"/>
            <a:ext cx="3019425" cy="233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89428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Eysenck</a:t>
            </a:r>
          </a:p>
        </p:txBody>
      </p:sp>
      <p:pic>
        <p:nvPicPr>
          <p:cNvPr id="133122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92314" y="1268414"/>
            <a:ext cx="6480175" cy="5400675"/>
          </a:xfrm>
        </p:spPr>
      </p:pic>
    </p:spTree>
    <p:extLst>
      <p:ext uri="{BB962C8B-B14F-4D97-AF65-F5344CB8AC3E}">
        <p14:creationId xmlns:p14="http://schemas.microsoft.com/office/powerpoint/2010/main" val="3621226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855913" y="476250"/>
            <a:ext cx="5040312" cy="5113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metoda</a:t>
            </a:r>
          </a:p>
        </p:txBody>
      </p:sp>
      <p:sp>
        <p:nvSpPr>
          <p:cNvPr id="5" name="Ovál 4"/>
          <p:cNvSpPr/>
          <p:nvPr/>
        </p:nvSpPr>
        <p:spPr>
          <a:xfrm>
            <a:off x="3792538" y="1557338"/>
            <a:ext cx="3167062" cy="2951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4610100" y="2636838"/>
            <a:ext cx="1530350" cy="1079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metoda</a:t>
            </a:r>
          </a:p>
        </p:txBody>
      </p:sp>
      <p:sp>
        <p:nvSpPr>
          <p:cNvPr id="115716" name="TextovéPole 6"/>
          <p:cNvSpPr txBox="1">
            <a:spLocks noChangeArrowheads="1"/>
          </p:cNvSpPr>
          <p:nvPr/>
        </p:nvSpPr>
        <p:spPr bwMode="auto">
          <a:xfrm>
            <a:off x="4800600" y="1844675"/>
            <a:ext cx="1150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metodika</a:t>
            </a:r>
          </a:p>
        </p:txBody>
      </p:sp>
      <p:sp>
        <p:nvSpPr>
          <p:cNvPr id="115717" name="TextovéPole 7"/>
          <p:cNvSpPr txBox="1">
            <a:spLocks noChangeArrowheads="1"/>
          </p:cNvSpPr>
          <p:nvPr/>
        </p:nvSpPr>
        <p:spPr bwMode="auto">
          <a:xfrm>
            <a:off x="4610101" y="836614"/>
            <a:ext cx="1470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metodologie</a:t>
            </a:r>
          </a:p>
        </p:txBody>
      </p:sp>
    </p:spTree>
    <p:extLst>
      <p:ext uri="{BB962C8B-B14F-4D97-AF65-F5344CB8AC3E}">
        <p14:creationId xmlns:p14="http://schemas.microsoft.com/office/powerpoint/2010/main" val="40544810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Eysenckova typologie</a:t>
            </a:r>
          </a:p>
        </p:txBody>
      </p:sp>
      <p:pic>
        <p:nvPicPr>
          <p:cNvPr id="134146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35188" y="1484314"/>
            <a:ext cx="5473700" cy="5018087"/>
          </a:xfrm>
        </p:spPr>
      </p:pic>
    </p:spTree>
    <p:extLst>
      <p:ext uri="{BB962C8B-B14F-4D97-AF65-F5344CB8AC3E}">
        <p14:creationId xmlns:p14="http://schemas.microsoft.com/office/powerpoint/2010/main" val="2785753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Cattelův 16PF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919289" y="1196976"/>
          <a:ext cx="7921625" cy="5527675"/>
        </p:xfrm>
        <a:graphic>
          <a:graphicData uri="http://schemas.openxmlformats.org/drawingml/2006/table">
            <a:tbl>
              <a:tblPr/>
              <a:tblGrid>
                <a:gridCol w="3778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08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164">
                <a:tc gridSpan="3">
                  <a:txBody>
                    <a:bodyPr/>
                    <a:lstStyle/>
                    <a:p>
                      <a:pPr algn="ctr"/>
                      <a:r>
                        <a:rPr lang="cs-CZ" sz="2000" b="1" dirty="0"/>
                        <a:t>Škálová struktura 16 PF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16 základních škál</a:t>
                      </a:r>
                      <a:endParaRPr lang="cs-CZ" sz="1400" dirty="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/>
                        <a:t>5 globálních škál</a:t>
                      </a:r>
                      <a:endParaRPr lang="cs-CZ" sz="1600" dirty="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Vřelost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Extraverze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Inteligence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Úzkostnost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Emocionální stabilita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Open Mind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Dominance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Nezávislost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Živost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Sebekontrola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Zásadovost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Sociální smělost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Citlivost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Ostražitost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Snivost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Uzavřenost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Ustrašenost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94208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Otevřenost ke změnám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Soběstačnost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Perfekcionismus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Napětí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3976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Etická pravidla testování</a:t>
            </a:r>
          </a:p>
        </p:txBody>
      </p:sp>
      <p:sp>
        <p:nvSpPr>
          <p:cNvPr id="136194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349750"/>
          </a:xfrm>
        </p:spPr>
        <p:txBody>
          <a:bodyPr/>
          <a:lstStyle/>
          <a:p>
            <a:r>
              <a:rPr lang="cs-CZ"/>
              <a:t>Používat validní testy (pozor na používání populárních metod MBTI, Belbin, Killman)</a:t>
            </a:r>
          </a:p>
          <a:p>
            <a:r>
              <a:rPr lang="cs-CZ"/>
              <a:t>Testovat může pouze psycholog (viz dále)</a:t>
            </a:r>
          </a:p>
          <a:p>
            <a:r>
              <a:rPr lang="cs-CZ"/>
              <a:t>Pozor na okopírované záznamové archy – vždy originál</a:t>
            </a:r>
          </a:p>
          <a:p>
            <a:r>
              <a:rPr lang="cs-CZ"/>
              <a:t>Účastník testování musí vědět, že je testován</a:t>
            </a:r>
          </a:p>
          <a:p>
            <a:r>
              <a:rPr lang="cs-CZ"/>
              <a:t>Komu budou výsledky poskytnuty a musí s tím souhlasit</a:t>
            </a:r>
          </a:p>
          <a:p>
            <a:r>
              <a:rPr lang="cs-CZ"/>
              <a:t>Účast na testování musí být dobrovolná</a:t>
            </a:r>
          </a:p>
          <a:p>
            <a:r>
              <a:rPr lang="cs-CZ"/>
              <a:t>Účastník může odmítnout</a:t>
            </a:r>
          </a:p>
          <a:p>
            <a:r>
              <a:rPr lang="cs-CZ"/>
              <a:t>Výsledky nesmí být poskytnuty třetí straně bez souhlasu</a:t>
            </a:r>
          </a:p>
          <a:p>
            <a:r>
              <a:rPr lang="cs-CZ"/>
              <a:t>Každý účastník má právo na stejné podmínky</a:t>
            </a:r>
          </a:p>
          <a:p>
            <a:r>
              <a:rPr lang="cs-CZ"/>
              <a:t>Má právo na zpětnou vazbu – výstupní zprávu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207568" y="5937854"/>
            <a:ext cx="7848872" cy="95410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cs-CZ" sz="2800" b="1" dirty="0"/>
              <a:t>Používat standardní, legální, aktuální metody </a:t>
            </a:r>
          </a:p>
        </p:txBody>
      </p:sp>
    </p:spTree>
    <p:extLst>
      <p:ext uri="{BB962C8B-B14F-4D97-AF65-F5344CB8AC3E}">
        <p14:creationId xmlns:p14="http://schemas.microsoft.com/office/powerpoint/2010/main" val="3541660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Charakteristika metod</a:t>
            </a:r>
          </a:p>
        </p:txBody>
      </p:sp>
      <p:graphicFrame>
        <p:nvGraphicFramePr>
          <p:cNvPr id="4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423593" y="1844825"/>
          <a:ext cx="6348413" cy="4097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7608889" y="3357563"/>
            <a:ext cx="2663825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Reprezentativnost</a:t>
            </a:r>
          </a:p>
          <a:p>
            <a:pPr algn="ctr">
              <a:defRPr/>
            </a:pPr>
            <a:r>
              <a:rPr lang="cs-CZ" dirty="0"/>
              <a:t>20-40 resp./1000-2000</a:t>
            </a:r>
          </a:p>
        </p:txBody>
      </p:sp>
      <p:sp>
        <p:nvSpPr>
          <p:cNvPr id="6" name="Obdélník 5"/>
          <p:cNvSpPr/>
          <p:nvPr/>
        </p:nvSpPr>
        <p:spPr>
          <a:xfrm>
            <a:off x="1631951" y="3475038"/>
            <a:ext cx="2016125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Jednoduchost</a:t>
            </a:r>
          </a:p>
          <a:p>
            <a:pPr algn="ctr">
              <a:defRPr/>
            </a:pPr>
            <a:r>
              <a:rPr lang="cs-CZ" dirty="0"/>
              <a:t>srozumitelnost</a:t>
            </a:r>
          </a:p>
        </p:txBody>
      </p:sp>
    </p:spTree>
    <p:extLst>
      <p:ext uri="{BB962C8B-B14F-4D97-AF65-F5344CB8AC3E}">
        <p14:creationId xmlns:p14="http://schemas.microsoft.com/office/powerpoint/2010/main" val="4120987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Přehled základních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Metody psychologického výzkumu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pozorování – extrospekce, introspekce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experiment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rozbor slovních projevů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rozhovor (explorace)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dotazník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rozbor volnějších písemných projevů (biografická metoda – studium deníků, dopisů, náčrty literárních pokusů, slohových prací…)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rozbor výsledků činnosti 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002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Přehled základních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Psychologické diagnostické (vyšetřovací) metody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netestové diagnostické metody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(rozhovor, pozorování, rozbor produktů činnosti včetně písemných projevů, přirozený experiment)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testové diagnostické metody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inteligenční testy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standardizované dotazníky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tzv. projekční techniky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sociometrie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sociometrický test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statistické metody 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životopis 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357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3751" y="188913"/>
            <a:ext cx="6346825" cy="13208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/>
              <a:t>Pozorování</a:t>
            </a:r>
            <a:br>
              <a:rPr lang="cs-CZ" b="1" dirty="0"/>
            </a:b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pozorování</a:t>
            </a:r>
            <a:br>
              <a:rPr lang="cs-CZ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166939" y="2241550"/>
            <a:ext cx="6346825" cy="3879850"/>
          </a:xfrm>
        </p:spPr>
        <p:txBody>
          <a:bodyPr rtlCol="0">
            <a:normAutofit fontScale="85000" lnSpcReduction="10000"/>
          </a:bodyPr>
          <a:lstStyle/>
          <a:p>
            <a:pPr marL="0" indent="0">
              <a:buNone/>
              <a:defRPr/>
            </a:pPr>
            <a:endParaRPr lang="cs-CZ" sz="2400" dirty="0"/>
          </a:p>
          <a:p>
            <a:pPr>
              <a:buFont typeface="Wingdings 3" charset="2"/>
              <a:buChar char=""/>
              <a:defRPr/>
            </a:pPr>
            <a:endParaRPr lang="cs-CZ" sz="2400" dirty="0"/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Nejčastější a </a:t>
            </a:r>
            <a:r>
              <a:rPr lang="cs-CZ" sz="2400" b="1" u="sng" dirty="0"/>
              <a:t>zdánlivě</a:t>
            </a:r>
            <a:r>
              <a:rPr lang="cs-CZ" sz="2400" dirty="0"/>
              <a:t> nejjednodušší metoda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Aby bylo vědecké, musí být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sz="2800" b="1" dirty="0">
                <a:solidFill>
                  <a:srgbClr val="FFFF00"/>
                </a:solidFill>
              </a:rPr>
              <a:t>Záměrné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sz="2800" b="1" dirty="0">
                <a:solidFill>
                  <a:srgbClr val="FFFF00"/>
                </a:solidFill>
              </a:rPr>
              <a:t>Cílevědomé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sz="2800" b="1" dirty="0">
                <a:solidFill>
                  <a:srgbClr val="FFFF00"/>
                </a:solidFill>
              </a:rPr>
              <a:t>Systematické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sz="2800" b="1" dirty="0">
                <a:solidFill>
                  <a:srgbClr val="FFFF00"/>
                </a:solidFill>
              </a:rPr>
              <a:t>Plánovité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sz="2800" b="1" dirty="0">
                <a:solidFill>
                  <a:srgbClr val="FFFF00"/>
                </a:solidFill>
              </a:rPr>
              <a:t>Registrované</a:t>
            </a:r>
          </a:p>
          <a:p>
            <a:pPr lvl="1">
              <a:buFont typeface="Wingdings 3" charset="2"/>
              <a:buChar char=""/>
              <a:defRPr/>
            </a:pPr>
            <a:endParaRPr lang="cs-CZ" sz="2800" b="1" dirty="0">
              <a:solidFill>
                <a:srgbClr val="FF0000"/>
              </a:solidFill>
            </a:endParaRPr>
          </a:p>
        </p:txBody>
      </p:sp>
      <p:pic>
        <p:nvPicPr>
          <p:cNvPr id="119811" name="Obrázek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8213" y="1663701"/>
            <a:ext cx="24892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6228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b="1" dirty="0"/>
              <a:t>Dělení pozorování</a:t>
            </a:r>
            <a:br>
              <a:rPr lang="cs-CZ" b="1" dirty="0"/>
            </a:br>
            <a:br>
              <a:rPr lang="cs-CZ" b="1" dirty="0">
                <a:solidFill>
                  <a:schemeClr val="tx1"/>
                </a:solidFill>
              </a:rPr>
            </a:br>
            <a:br>
              <a:rPr lang="cs-CZ" b="1" dirty="0">
                <a:solidFill>
                  <a:schemeClr val="bg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Dělení pozorování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20834" name="Obrázek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751" y="1557338"/>
            <a:ext cx="352742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buFont typeface="Wingdings 3" charset="2"/>
              <a:buChar char=""/>
              <a:defRPr/>
            </a:pPr>
            <a:endParaRPr lang="cs-CZ" sz="2400" dirty="0"/>
          </a:p>
          <a:p>
            <a:pPr>
              <a:buFont typeface="Wingdings 3" charset="2"/>
              <a:buChar char=""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2400" dirty="0"/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Koho pozorujeme (sebe, druhé)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Míra zaměřenosti (zaměřené, náhodné, komplexní, parciální)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Podle množství (individuální, skupinové)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Podle časového rozpětí (krátkodobé, dlouhodobé, longitudinální)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Dle účasti pozorovatele (zjevné, skryté, participativní)</a:t>
            </a:r>
          </a:p>
          <a:p>
            <a:pPr>
              <a:buFont typeface="Wingdings 3" charset="2"/>
              <a:buChar char=""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55628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Experiment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484314"/>
            <a:ext cx="6348412" cy="3881437"/>
          </a:xfrm>
        </p:spPr>
        <p:txBody>
          <a:bodyPr rtlCol="0">
            <a:normAutofit fontScale="775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altLang="cs-CZ" sz="2800" dirty="0"/>
              <a:t>Záměrně a plánovitě zasahujeme do průběhu zkoumaných jevů, abychom je mohli hlouběji poznat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/>
              <a:t>Záměrně vyvoláváme či měníme některou podmínku (proměnnou) a sledujeme účinky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/>
              <a:t>Umožňuje měření a kvantitativní vyjádření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/>
              <a:t>Probíhá v umělém i přirozeném prostředí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/>
              <a:t>Při výzkumu učení, myšlení, emocí, výzkumu skupin i vztahů mezi lidmi</a:t>
            </a:r>
          </a:p>
        </p:txBody>
      </p:sp>
    </p:spTree>
    <p:extLst>
      <p:ext uri="{BB962C8B-B14F-4D97-AF65-F5344CB8AC3E}">
        <p14:creationId xmlns:p14="http://schemas.microsoft.com/office/powerpoint/2010/main" val="1842919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000"/>
              <a:t>Terminologie experimentálního výzkumu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1" y="2060575"/>
            <a:ext cx="6346825" cy="3881438"/>
          </a:xfrm>
        </p:spPr>
        <p:txBody>
          <a:bodyPr rtlCol="0">
            <a:normAutofit fontScale="77500" lnSpcReduction="20000"/>
          </a:bodyPr>
          <a:lstStyle/>
          <a:p>
            <a:pPr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800" dirty="0"/>
              <a:t>Hypotéza = tvrzení, které může být testováno</a:t>
            </a:r>
          </a:p>
          <a:p>
            <a:pPr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800" dirty="0"/>
              <a:t>Proměnná =něco, co nabývá různých hodnot</a:t>
            </a:r>
          </a:p>
          <a:p>
            <a:pPr lvl="1"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400" dirty="0"/>
              <a:t>Nezávislá manipulujeme s ní</a:t>
            </a:r>
          </a:p>
          <a:p>
            <a:pPr lvl="1"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400" dirty="0"/>
              <a:t>Závislá – pozorujeme vliv nezávislé proměnné</a:t>
            </a:r>
          </a:p>
          <a:p>
            <a:pPr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800" dirty="0"/>
              <a:t>Experimentální skupina = skupina v níž je přítomný zkoumaný jev</a:t>
            </a:r>
          </a:p>
          <a:p>
            <a:pPr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800" dirty="0"/>
              <a:t>Kontrolní skupina = skupina v níž není přítomný zkoumaný jev</a:t>
            </a:r>
          </a:p>
          <a:p>
            <a:pPr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800" dirty="0"/>
              <a:t>Měření = systém pro přiřazování číselných hodnot proměnným</a:t>
            </a:r>
          </a:p>
        </p:txBody>
      </p:sp>
    </p:spTree>
    <p:extLst>
      <p:ext uri="{BB962C8B-B14F-4D97-AF65-F5344CB8AC3E}">
        <p14:creationId xmlns:p14="http://schemas.microsoft.com/office/powerpoint/2010/main" val="369432819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1142</Words>
  <Application>Microsoft Office PowerPoint</Application>
  <PresentationFormat>Širokoúhlá obrazovka</PresentationFormat>
  <Paragraphs>180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Century Gothic</vt:lpstr>
      <vt:lpstr>Trebuchet MS</vt:lpstr>
      <vt:lpstr>Wingdings 2</vt:lpstr>
      <vt:lpstr>Wingdings 3</vt:lpstr>
      <vt:lpstr>Stébla</vt:lpstr>
      <vt:lpstr>Psychologické metody v práci PA</vt:lpstr>
      <vt:lpstr>Prezentace aplikace PowerPoint</vt:lpstr>
      <vt:lpstr>Charakteristika metod</vt:lpstr>
      <vt:lpstr>Přehled základních metod</vt:lpstr>
      <vt:lpstr>Přehled základních metod</vt:lpstr>
      <vt:lpstr> Pozorování  pozorování </vt:lpstr>
      <vt:lpstr>Dělení pozorování   Dělení pozorování</vt:lpstr>
      <vt:lpstr>Experiment</vt:lpstr>
      <vt:lpstr>Terminologie experimentálního výzkumu</vt:lpstr>
      <vt:lpstr>Rozhovor</vt:lpstr>
      <vt:lpstr>Druhy rozhovoru</vt:lpstr>
      <vt:lpstr>Anamnéza (předchorobí) se provádí metodou řízeného rozhovoru a údaje se zaznamenávají ihned v přítomnosti respondenta (klienta). </vt:lpstr>
      <vt:lpstr>Anamnéza v lékařství</vt:lpstr>
      <vt:lpstr>Ošetřovatelská anamnéza</vt:lpstr>
      <vt:lpstr>Dotazník zjišťování informací bez kontaktu s respondenty, statisticky se zpracovávají</vt:lpstr>
      <vt:lpstr>Psychologické diagnostické metody – výhradně pro psychology</vt:lpstr>
      <vt:lpstr>Jaké metody lze využít</vt:lpstr>
      <vt:lpstr>Diagnostika osobnosti</vt:lpstr>
      <vt:lpstr>Eysenck</vt:lpstr>
      <vt:lpstr>Eysenckova typologie</vt:lpstr>
      <vt:lpstr>Cattelův 16PF</vt:lpstr>
      <vt:lpstr>Etická pravidla testování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Psychologické metody v práci PA</dc:title>
  <dc:creator>Lenka</dc:creator>
  <cp:lastModifiedBy>Emrova, Lenka</cp:lastModifiedBy>
  <cp:revision>3</cp:revision>
  <dcterms:created xsi:type="dcterms:W3CDTF">2020-10-14T12:22:50Z</dcterms:created>
  <dcterms:modified xsi:type="dcterms:W3CDTF">2024-09-29T15:12:03Z</dcterms:modified>
</cp:coreProperties>
</file>