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9"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sorterViewPr>
    <p:cViewPr>
      <p:scale>
        <a:sx n="100" d="100"/>
        <a:sy n="100" d="100"/>
      </p:scale>
      <p:origin x="0" y="-423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cs-CZ"/>
              <a:t>Kliknutím lze upravit styl.</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78ABE3C1-DBE1-495D-B57B-2849774B866A}" type="datetimeFigureOut">
              <a:rPr lang="en-US" smtClean="0"/>
              <a:t>10/30/2024</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34297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tický obrázek s popiske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cs-CZ"/>
              <a:t>Kliknutím lze upravit styl.</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446C117F-5CCF-4837-BE5F-2B92066CAFAF}" type="datetimeFigureOut">
              <a:rPr lang="en-US" smtClean="0"/>
              <a:t>10/30/2024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29767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Název a popisek">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cs-CZ"/>
              <a:t>Kliknutím lze upravit styl.</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84EB90BD-B6CE-46B7-997F-7313B992CCDC}" type="datetimeFigureOut">
              <a:rPr lang="en-US" smtClean="0"/>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31240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ce s popiskem">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cs-CZ"/>
              <a:t>Kliknutím lze upravit styl.</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CDB9D11F-B188-461D-B23F-39381795C052}" type="datetimeFigureOut">
              <a:rPr lang="en-US" smtClean="0"/>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790205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Jmenovk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52E6D8D9-55A2-4063-B0F3-121F44549695}" type="datetimeFigureOut">
              <a:rPr lang="en-US" smtClean="0"/>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96642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loupc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cs-CZ"/>
              <a:t>Kliknutím lze upravit styl.</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4B24536-994D-4021-A283-9F449C0DB509}" type="datetimeFigureOut">
              <a:rPr lang="en-US" smtClean="0"/>
              <a:t>10/30/2024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13917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sloupce s obrázky">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cs-CZ"/>
              <a:t>Kliknutím lze upravit styl.</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BBBB78-C96F-47B7-AB17-D852CA960AC9}" type="datetimeFigureOut">
              <a:rPr lang="en-US" smtClean="0"/>
              <a:t>10/30/2024</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938917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cs-CZ"/>
              <a:t>Kliknutím lze upravit styl.</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FA3F48C-C7C6-4055-9F49-3777875E72AE}" type="datetimeFigureOut">
              <a:rPr lang="en-US" smtClean="0"/>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398201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cs-CZ"/>
              <a:t>Kliknutím lze upravit styl.</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6178E61D-D431-422C-9764-11DAFE33AB63}" type="datetimeFigureOut">
              <a:rPr lang="en-US" smtClean="0"/>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161899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Obj">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609600" y="277814"/>
            <a:ext cx="10972800" cy="1139825"/>
          </a:xfrm>
        </p:spPr>
        <p:txBody>
          <a:bodyPr/>
          <a:lstStyle/>
          <a:p>
            <a:r>
              <a:rPr lang="cs-CZ"/>
              <a:t>Kliknutím lze upravit styl.</a:t>
            </a:r>
          </a:p>
        </p:txBody>
      </p:sp>
      <p:sp>
        <p:nvSpPr>
          <p:cNvPr id="3" name="Zástupný symbol pro text 2"/>
          <p:cNvSpPr>
            <a:spLocks noGrp="1"/>
          </p:cNvSpPr>
          <p:nvPr>
            <p:ph type="body" sz="half" idx="1"/>
          </p:nvPr>
        </p:nvSpPr>
        <p:spPr>
          <a:xfrm>
            <a:off x="609600" y="1600201"/>
            <a:ext cx="5384800" cy="4530725"/>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97600" y="1600201"/>
            <a:ext cx="5384800" cy="4530725"/>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a:xfrm>
            <a:off x="609600" y="6243638"/>
            <a:ext cx="2844800" cy="457200"/>
          </a:xfrm>
        </p:spPr>
        <p:txBody>
          <a:bodyPr/>
          <a:lstStyle>
            <a:lvl1pPr>
              <a:defRPr/>
            </a:lvl1pPr>
          </a:lstStyle>
          <a:p>
            <a:pPr>
              <a:defRPr/>
            </a:pPr>
            <a:endParaRPr lang="cs-CZ" altLang="en-US"/>
          </a:p>
        </p:txBody>
      </p:sp>
      <p:sp>
        <p:nvSpPr>
          <p:cNvPr id="6" name="Zástupný symbol pro zápatí 5"/>
          <p:cNvSpPr>
            <a:spLocks noGrp="1"/>
          </p:cNvSpPr>
          <p:nvPr>
            <p:ph type="ftr" sz="quarter" idx="11"/>
          </p:nvPr>
        </p:nvSpPr>
        <p:spPr>
          <a:xfrm>
            <a:off x="4165600" y="6248400"/>
            <a:ext cx="3860800" cy="457200"/>
          </a:xfrm>
        </p:spPr>
        <p:txBody>
          <a:bodyPr/>
          <a:lstStyle>
            <a:lvl1pPr>
              <a:defRPr/>
            </a:lvl1pPr>
          </a:lstStyle>
          <a:p>
            <a:pPr>
              <a:defRPr/>
            </a:pPr>
            <a:endParaRPr lang="cs-CZ" altLang="en-US"/>
          </a:p>
        </p:txBody>
      </p:sp>
      <p:sp>
        <p:nvSpPr>
          <p:cNvPr id="7" name="Zástupný symbol pro číslo snímku 6"/>
          <p:cNvSpPr>
            <a:spLocks noGrp="1"/>
          </p:cNvSpPr>
          <p:nvPr>
            <p:ph type="sldNum" sz="quarter" idx="12"/>
          </p:nvPr>
        </p:nvSpPr>
        <p:spPr>
          <a:xfrm>
            <a:off x="8737600" y="6243638"/>
            <a:ext cx="2844800" cy="457200"/>
          </a:xfrm>
        </p:spPr>
        <p:txBody>
          <a:bodyPr/>
          <a:lstStyle>
            <a:lvl1pPr>
              <a:defRPr/>
            </a:lvl1pPr>
          </a:lstStyle>
          <a:p>
            <a:pPr>
              <a:defRPr/>
            </a:pPr>
            <a:fld id="{DBDF2914-5A33-4562-9D84-212E2806D34C}" type="slidenum">
              <a:rPr lang="cs-CZ" altLang="en-US"/>
              <a:pPr>
                <a:defRPr/>
              </a:pPr>
              <a:t>‹#›</a:t>
            </a:fld>
            <a:endParaRPr lang="cs-CZ" altLang="en-US"/>
          </a:p>
        </p:txBody>
      </p:sp>
    </p:spTree>
    <p:extLst>
      <p:ext uri="{BB962C8B-B14F-4D97-AF65-F5344CB8AC3E}">
        <p14:creationId xmlns:p14="http://schemas.microsoft.com/office/powerpoint/2010/main" val="13977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21271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30578ACC-22D6-47C1-A373-4FD133E34F3C}" type="datetimeFigureOut">
              <a:rPr lang="en-US" smtClean="0"/>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31864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10/30/2024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71921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10/30/2024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55956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cs-CZ"/>
              <a:t>Kliknutím lze upravit styl.</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10/30/2024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58481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t>10/30/2024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28882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cs-CZ"/>
              <a:t>Kliknutím lze upravit styl.</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E331444B-B92B-4E27-8C94-BB93EAF5CB18}" type="datetimeFigureOut">
              <a:rPr lang="en-US" smtClean="0"/>
              <a:t>10/30/2024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06907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cs-CZ"/>
              <a:t>Kliknutím lze upravit styl.</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cs-CZ"/>
              <a:t>Kliknutím na ikonu přidáte obrázek.</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363EFA5E-FA76-400D-B3DC-F0BA90E6D107}" type="datetimeFigureOut">
              <a:rPr lang="en-US" smtClean="0"/>
              <a:t>10/30/2024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89221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20">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cs-CZ"/>
              <a:t>Kliknutím lze upravit styl.</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9D6E9DEC-419B-4CC5-A080-3B06BD5A8291}" type="datetimeFigureOut">
              <a:rPr lang="en-US" smtClean="0"/>
              <a:t>10/30/2024</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8838141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 id="2147483706" r:id="rId17"/>
    <p:sldLayoutId id="2147483707" r:id="rId18"/>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ceskatelevize.cz/ct24/svet/138717-byl-ze-me-reditel-veznice-rika-zimbardo-o-experimentu-s-moci/"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youtube.com/watch?v=BdpdUbW8vbw"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youtube.com/watch?v=PDAVRRj7Ge8"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cs.wikipedia.org/wiki/Teorie_n%C3%A1lepkov%C3%A1n%C3%AD" TargetMode="External"/><Relationship Id="rId3" Type="http://schemas.openxmlformats.org/officeDocument/2006/relationships/hyperlink" Target="https://cs.wikipedia.org/wiki/Psycholog" TargetMode="External"/><Relationship Id="rId7" Type="http://schemas.openxmlformats.org/officeDocument/2006/relationships/hyperlink" Target="https://cs.wikipedia.org/wiki/Bipol%C3%A1rn%C3%AD_afektivn%C3%AD_porucha" TargetMode="External"/><Relationship Id="rId2" Type="http://schemas.openxmlformats.org/officeDocument/2006/relationships/hyperlink" Target="https://cs.wikipedia.org/wiki/L%C3%A9ka%C5%99" TargetMode="External"/><Relationship Id="rId1" Type="http://schemas.openxmlformats.org/officeDocument/2006/relationships/slideLayout" Target="../slideLayouts/slideLayout2.xml"/><Relationship Id="rId6" Type="http://schemas.openxmlformats.org/officeDocument/2006/relationships/hyperlink" Target="https://cs.wikipedia.org/wiki/Schizofrenie" TargetMode="External"/><Relationship Id="rId5" Type="http://schemas.openxmlformats.org/officeDocument/2006/relationships/hyperlink" Target="https://cs.wikipedia.org/wiki/Spojen%C3%A9_st%C3%A1ty_americk%C3%A9" TargetMode="External"/><Relationship Id="rId4" Type="http://schemas.openxmlformats.org/officeDocument/2006/relationships/hyperlink" Target="https://cs.wikipedia.org/wiki/Psychiatr"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youtube.com/watch?v=g8AFLI1jHkM" TargetMode="Externa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xOYLCy5PVg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Nadpis 1"/>
          <p:cNvSpPr>
            <a:spLocks noGrp="1"/>
          </p:cNvSpPr>
          <p:nvPr>
            <p:ph type="ctrTitle"/>
          </p:nvPr>
        </p:nvSpPr>
        <p:spPr>
          <a:xfrm>
            <a:off x="1774825" y="2405064"/>
            <a:ext cx="7689850" cy="1646237"/>
          </a:xfrm>
        </p:spPr>
        <p:txBody>
          <a:bodyPr/>
          <a:lstStyle/>
          <a:p>
            <a:r>
              <a:rPr lang="cs-CZ" dirty="0"/>
              <a:t>Slavné i méně slavné sociálně psychologické experimenty</a:t>
            </a:r>
          </a:p>
        </p:txBody>
      </p:sp>
      <p:sp>
        <p:nvSpPr>
          <p:cNvPr id="5" name="Podnadpis 4"/>
          <p:cNvSpPr>
            <a:spLocks noGrp="1"/>
          </p:cNvSpPr>
          <p:nvPr>
            <p:ph type="subTitle" idx="1"/>
          </p:nvPr>
        </p:nvSpPr>
        <p:spPr>
          <a:xfrm>
            <a:off x="1774825" y="5030096"/>
            <a:ext cx="5827713" cy="1096963"/>
          </a:xfrm>
        </p:spPr>
        <p:txBody>
          <a:bodyPr rtlCol="0">
            <a:noAutofit/>
          </a:bodyPr>
          <a:lstStyle/>
          <a:p>
            <a:pPr>
              <a:defRPr/>
            </a:pPr>
            <a:r>
              <a:rPr lang="cs-CZ" sz="3200" dirty="0"/>
              <a:t>PhDr. Lenka Emrová, </a:t>
            </a:r>
            <a:r>
              <a:rPr lang="cs-CZ" sz="3200" dirty="0" err="1"/>
              <a:t>ph.d.</a:t>
            </a:r>
            <a:endParaRPr lang="cs-CZ" sz="3200" dirty="0"/>
          </a:p>
        </p:txBody>
      </p:sp>
    </p:spTree>
    <p:extLst>
      <p:ext uri="{BB962C8B-B14F-4D97-AF65-F5344CB8AC3E}">
        <p14:creationId xmlns:p14="http://schemas.microsoft.com/office/powerpoint/2010/main" val="1372666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7" name="TextovéPole 4"/>
          <p:cNvSpPr txBox="1">
            <a:spLocks noChangeArrowheads="1"/>
          </p:cNvSpPr>
          <p:nvPr/>
        </p:nvSpPr>
        <p:spPr bwMode="auto">
          <a:xfrm>
            <a:off x="2135189" y="765175"/>
            <a:ext cx="185737" cy="368300"/>
          </a:xfrm>
          <a:prstGeom prst="rect">
            <a:avLst/>
          </a:prstGeom>
          <a:noFill/>
          <a:ln w="9525">
            <a:noFill/>
            <a:miter lim="800000"/>
            <a:headEnd/>
            <a:tailEnd/>
          </a:ln>
        </p:spPr>
        <p:txBody>
          <a:bodyPr wrap="none">
            <a:spAutoFit/>
          </a:bodyPr>
          <a:lstStyle/>
          <a:p>
            <a:endParaRPr lang="cs-CZ">
              <a:latin typeface="Trebuchet MS" pitchFamily="34" charset="0"/>
            </a:endParaRPr>
          </a:p>
        </p:txBody>
      </p:sp>
      <p:sp>
        <p:nvSpPr>
          <p:cNvPr id="224258" name="Obdélník 10"/>
          <p:cNvSpPr>
            <a:spLocks noChangeArrowheads="1"/>
          </p:cNvSpPr>
          <p:nvPr/>
        </p:nvSpPr>
        <p:spPr bwMode="auto">
          <a:xfrm>
            <a:off x="1671794" y="2507111"/>
            <a:ext cx="8353425" cy="3170099"/>
          </a:xfrm>
          <a:prstGeom prst="rect">
            <a:avLst/>
          </a:prstGeom>
          <a:noFill/>
          <a:ln w="9525">
            <a:noFill/>
            <a:miter lim="800000"/>
            <a:headEnd/>
            <a:tailEnd/>
          </a:ln>
        </p:spPr>
        <p:txBody>
          <a:bodyPr>
            <a:spAutoFit/>
          </a:bodyPr>
          <a:lstStyle/>
          <a:p>
            <a:r>
              <a:rPr lang="cs-CZ" sz="2000" dirty="0">
                <a:latin typeface="Trebuchet MS" pitchFamily="34" charset="0"/>
              </a:rPr>
              <a:t>V srpnu 1971 si čtyřiadvacet vysokoškolských studentů pod dohledem psychologa Philipa </a:t>
            </a:r>
            <a:r>
              <a:rPr lang="cs-CZ" sz="2000" dirty="0" err="1">
                <a:latin typeface="Trebuchet MS" pitchFamily="34" charset="0"/>
              </a:rPr>
              <a:t>Zimbarda</a:t>
            </a:r>
            <a:r>
              <a:rPr lang="cs-CZ" sz="2000" dirty="0">
                <a:latin typeface="Trebuchet MS" pitchFamily="34" charset="0"/>
              </a:rPr>
              <a:t> rozdělilo na čtrnáct dní role dozorců a vězňů.</a:t>
            </a:r>
          </a:p>
          <a:p>
            <a:r>
              <a:rPr lang="cs-CZ" sz="2000" dirty="0">
                <a:latin typeface="Trebuchet MS" pitchFamily="34" charset="0"/>
              </a:rPr>
              <a:t>Pokus měl prokázat, jakou moc má na lidské chování prostředí, ve kterém žijeme, nakonec skončil po šesti dnech, když se několik studentů-vězňů psychicky zhroutilo pod tlakem a brutalitou dozorců. </a:t>
            </a:r>
          </a:p>
          <a:p>
            <a:r>
              <a:rPr lang="cs-CZ" sz="2000" dirty="0">
                <a:latin typeface="Trebuchet MS" pitchFamily="34" charset="0"/>
              </a:rPr>
              <a:t>Sám </a:t>
            </a:r>
            <a:r>
              <a:rPr lang="cs-CZ" sz="2000" dirty="0" err="1">
                <a:latin typeface="Trebuchet MS" pitchFamily="34" charset="0"/>
              </a:rPr>
              <a:t>Zimbardo</a:t>
            </a:r>
            <a:r>
              <a:rPr lang="cs-CZ" sz="2000" dirty="0">
                <a:latin typeface="Trebuchet MS" pitchFamily="34" charset="0"/>
              </a:rPr>
              <a:t> dnes vzpomíná, že se víc než jako ředitel projektu cítil jako ředitel věznice. </a:t>
            </a:r>
          </a:p>
          <a:p>
            <a:pPr algn="ctr"/>
            <a:r>
              <a:rPr lang="cs-CZ" sz="2000" b="1" dirty="0">
                <a:latin typeface="Trebuchet MS" pitchFamily="34" charset="0"/>
              </a:rPr>
              <a:t>Tzv. stanfordský vězeňský experiment patří mezi nejznámější a zároveň nejkontroverznější psychologické experimenty všech dob.</a:t>
            </a:r>
          </a:p>
        </p:txBody>
      </p:sp>
      <p:sp>
        <p:nvSpPr>
          <p:cNvPr id="14" name="TextovéPole 13"/>
          <p:cNvSpPr txBox="1"/>
          <p:nvPr/>
        </p:nvSpPr>
        <p:spPr>
          <a:xfrm>
            <a:off x="2135188" y="5949950"/>
            <a:ext cx="7993062" cy="584200"/>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algn="ctr">
              <a:defRPr/>
            </a:pPr>
            <a:r>
              <a:rPr lang="cs-CZ" sz="3200" b="1" dirty="0">
                <a:solidFill>
                  <a:schemeClr val="accent4">
                    <a:lumMod val="50000"/>
                  </a:schemeClr>
                </a:solidFill>
              </a:rPr>
              <a:t>„MĚL JSEM TO UKONČIT DŘÍV“</a:t>
            </a:r>
          </a:p>
        </p:txBody>
      </p:sp>
      <p:sp>
        <p:nvSpPr>
          <p:cNvPr id="2" name="TextovéPole 1"/>
          <p:cNvSpPr txBox="1"/>
          <p:nvPr/>
        </p:nvSpPr>
        <p:spPr>
          <a:xfrm>
            <a:off x="441988" y="896963"/>
            <a:ext cx="8534324" cy="1200329"/>
          </a:xfrm>
          <a:prstGeom prst="rect">
            <a:avLst/>
          </a:prstGeom>
          <a:noFill/>
        </p:spPr>
        <p:txBody>
          <a:bodyPr wrap="none" rtlCol="0">
            <a:spAutoFit/>
          </a:bodyPr>
          <a:lstStyle/>
          <a:p>
            <a:r>
              <a:rPr lang="cs-CZ" dirty="0">
                <a:solidFill>
                  <a:schemeClr val="bg1"/>
                </a:solidFill>
                <a:latin typeface="Trebuchet MS" pitchFamily="34" charset="0"/>
                <a:hlinkClick r:id="rId2"/>
              </a:rPr>
              <a:t>http://www.ceskatelevize.cz/ct24/svet/138717-byl-ze-me-reditel-veznice-rika-</a:t>
            </a:r>
          </a:p>
          <a:p>
            <a:r>
              <a:rPr lang="cs-CZ" dirty="0" err="1">
                <a:solidFill>
                  <a:schemeClr val="bg1"/>
                </a:solidFill>
                <a:latin typeface="Trebuchet MS" pitchFamily="34" charset="0"/>
                <a:hlinkClick r:id="rId2"/>
              </a:rPr>
              <a:t>zimbardo</a:t>
            </a:r>
            <a:r>
              <a:rPr lang="cs-CZ" dirty="0">
                <a:solidFill>
                  <a:schemeClr val="bg1"/>
                </a:solidFill>
                <a:latin typeface="Trebuchet MS" pitchFamily="34" charset="0"/>
                <a:hlinkClick r:id="rId2"/>
              </a:rPr>
              <a:t>-o-experimentu-s-moci/</a:t>
            </a:r>
            <a:r>
              <a:rPr lang="cs-CZ" dirty="0">
                <a:solidFill>
                  <a:schemeClr val="bg1"/>
                </a:solidFill>
                <a:latin typeface="Trebuchet MS" pitchFamily="34" charset="0"/>
              </a:rPr>
              <a:t> </a:t>
            </a:r>
          </a:p>
          <a:p>
            <a:endParaRPr lang="cs-CZ" dirty="0">
              <a:latin typeface="Trebuchet MS" pitchFamily="34" charset="0"/>
            </a:endParaRPr>
          </a:p>
          <a:p>
            <a:endParaRPr lang="cs-CZ" dirty="0"/>
          </a:p>
        </p:txBody>
      </p:sp>
    </p:spTree>
    <p:extLst>
      <p:ext uri="{BB962C8B-B14F-4D97-AF65-F5344CB8AC3E}">
        <p14:creationId xmlns:p14="http://schemas.microsoft.com/office/powerpoint/2010/main" val="2591721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482823" y="3933056"/>
            <a:ext cx="11069525" cy="1477328"/>
          </a:xfrm>
          <a:prstGeom prst="rect">
            <a:avLst/>
          </a:prstGeom>
        </p:spPr>
        <p:style>
          <a:lnRef idx="0">
            <a:schemeClr val="accent3"/>
          </a:lnRef>
          <a:fillRef idx="3">
            <a:schemeClr val="accent3"/>
          </a:fillRef>
          <a:effectRef idx="3">
            <a:schemeClr val="accent3"/>
          </a:effectRef>
          <a:fontRef idx="minor">
            <a:schemeClr val="lt1"/>
          </a:fontRef>
        </p:style>
        <p:txBody>
          <a:bodyPr wrap="square">
            <a:spAutoFit/>
          </a:bodyPr>
          <a:lstStyle/>
          <a:p>
            <a:pPr>
              <a:defRPr/>
            </a:pPr>
            <a:r>
              <a:rPr lang="cs-CZ" dirty="0"/>
              <a:t>"</a:t>
            </a:r>
            <a:r>
              <a:rPr lang="cs-CZ" b="1" dirty="0">
                <a:solidFill>
                  <a:schemeClr val="bg1"/>
                </a:solidFill>
              </a:rPr>
              <a:t>Většina lidí v takto silných situacích, které jsou pro ně zcela nové, zklame, podlehne, podvádí, lže, zraňuje ostatní. Aby k tomu nedošlo, musíme pochopit, které síly to spouštějí. A za druhé pochopit, kdo jsou ti lidé, kteří odolají. My je považujeme za hrdiny, protože nesklouznou do toho bahna. Víme toho hodně o tom, proč a jak se z dobrých lidí stávají zlí. Nevíme nic o tom, jak se z obyčejných lidí stávají hrdinové."</a:t>
            </a:r>
          </a:p>
        </p:txBody>
      </p:sp>
      <p:sp>
        <p:nvSpPr>
          <p:cNvPr id="5" name="Obdélník 4"/>
          <p:cNvSpPr/>
          <p:nvPr/>
        </p:nvSpPr>
        <p:spPr>
          <a:xfrm>
            <a:off x="482824" y="1172572"/>
            <a:ext cx="4751388" cy="1200329"/>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a:spAutoFit/>
          </a:bodyPr>
          <a:lstStyle/>
          <a:p>
            <a:pPr algn="ctr">
              <a:defRPr/>
            </a:pPr>
            <a:r>
              <a:rPr lang="cs-CZ" i="1" dirty="0"/>
              <a:t>Naše</a:t>
            </a:r>
            <a:r>
              <a:rPr lang="cs-CZ" dirty="0"/>
              <a:t> já</a:t>
            </a:r>
            <a:r>
              <a:rPr lang="cs-CZ" i="1" dirty="0"/>
              <a:t> se mění podle toho, v jakém prostředí zrovna jsme. Myslíme si, že jsme pořád stejní lidé, ale ve skutečnosti si navlékáme různé masky.</a:t>
            </a:r>
            <a:endParaRPr lang="cs-CZ" b="1" dirty="0">
              <a:solidFill>
                <a:schemeClr val="bg1"/>
              </a:solidFill>
            </a:endParaRPr>
          </a:p>
        </p:txBody>
      </p:sp>
      <p:sp>
        <p:nvSpPr>
          <p:cNvPr id="7" name="TextovéPole 6"/>
          <p:cNvSpPr txBox="1"/>
          <p:nvPr/>
        </p:nvSpPr>
        <p:spPr>
          <a:xfrm>
            <a:off x="482824" y="570703"/>
            <a:ext cx="8726556" cy="5232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pPr>
              <a:defRPr/>
            </a:pPr>
            <a:r>
              <a:rPr lang="cs-CZ" sz="2800" b="1" dirty="0"/>
              <a:t>LUCIFERŮV EFEKT = TENDENCE LIDÍ PODLÉHAT ZLU</a:t>
            </a:r>
          </a:p>
        </p:txBody>
      </p:sp>
      <p:pic>
        <p:nvPicPr>
          <p:cNvPr id="225286" name="Obrázek 7"/>
          <p:cNvPicPr>
            <a:picLocks noChangeAspect="1"/>
          </p:cNvPicPr>
          <p:nvPr/>
        </p:nvPicPr>
        <p:blipFill>
          <a:blip r:embed="rId2"/>
          <a:srcRect/>
          <a:stretch>
            <a:fillRect/>
          </a:stretch>
        </p:blipFill>
        <p:spPr bwMode="auto">
          <a:xfrm>
            <a:off x="7104063" y="1382714"/>
            <a:ext cx="3236912" cy="2143125"/>
          </a:xfrm>
          <a:prstGeom prst="rect">
            <a:avLst/>
          </a:prstGeom>
          <a:noFill/>
          <a:ln w="9525">
            <a:noFill/>
            <a:miter lim="800000"/>
            <a:headEnd/>
            <a:tailEnd/>
          </a:ln>
        </p:spPr>
      </p:pic>
      <p:sp>
        <p:nvSpPr>
          <p:cNvPr id="2" name="TextovéPole 1"/>
          <p:cNvSpPr txBox="1"/>
          <p:nvPr/>
        </p:nvSpPr>
        <p:spPr>
          <a:xfrm>
            <a:off x="482824" y="2453380"/>
            <a:ext cx="4895850" cy="1477328"/>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just">
              <a:buClr>
                <a:schemeClr val="accent2">
                  <a:lumMod val="50000"/>
                </a:schemeClr>
              </a:buClr>
              <a:defRPr/>
            </a:pPr>
            <a:r>
              <a:rPr lang="cs-CZ" dirty="0"/>
              <a:t>Projevují se účinky hierarchie, skupinových jevů my vs. oni,  </a:t>
            </a:r>
            <a:r>
              <a:rPr lang="cs-CZ" dirty="0" err="1"/>
              <a:t>deindividuace</a:t>
            </a:r>
            <a:r>
              <a:rPr lang="cs-CZ" dirty="0"/>
              <a:t>, tlak prototypu sociální role a očekávání jak se mám chovat a cítit atd.</a:t>
            </a:r>
          </a:p>
          <a:p>
            <a:pPr>
              <a:defRPr/>
            </a:pPr>
            <a:endParaRPr lang="cs-CZ" dirty="0"/>
          </a:p>
        </p:txBody>
      </p:sp>
      <p:sp>
        <p:nvSpPr>
          <p:cNvPr id="3" name="TextovéPole 2"/>
          <p:cNvSpPr txBox="1"/>
          <p:nvPr/>
        </p:nvSpPr>
        <p:spPr>
          <a:xfrm>
            <a:off x="1881297" y="5804434"/>
            <a:ext cx="7886700" cy="80010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cs-CZ" sz="2800" b="1" dirty="0"/>
              <a:t>Manipulace vás může překvapit všude!!!</a:t>
            </a:r>
          </a:p>
          <a:p>
            <a:pPr>
              <a:defRPr/>
            </a:pPr>
            <a:endParaRPr lang="cs-CZ" dirty="0"/>
          </a:p>
        </p:txBody>
      </p:sp>
    </p:spTree>
    <p:extLst>
      <p:ext uri="{BB962C8B-B14F-4D97-AF65-F5344CB8AC3E}">
        <p14:creationId xmlns:p14="http://schemas.microsoft.com/office/powerpoint/2010/main" val="816782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6305" name="Rectangle 2"/>
          <p:cNvSpPr>
            <a:spLocks noGrp="1" noChangeArrowheads="1"/>
          </p:cNvSpPr>
          <p:nvPr>
            <p:ph type="title"/>
          </p:nvPr>
        </p:nvSpPr>
        <p:spPr/>
        <p:txBody>
          <a:bodyPr/>
          <a:lstStyle/>
          <a:p>
            <a:r>
              <a:rPr lang="cs-CZ" altLang="cs-CZ" b="1">
                <a:solidFill>
                  <a:schemeClr val="tx1"/>
                </a:solidFill>
              </a:rPr>
              <a:t>Konformita a poslušnost</a:t>
            </a:r>
          </a:p>
        </p:txBody>
      </p:sp>
      <p:sp>
        <p:nvSpPr>
          <p:cNvPr id="22531" name="Rectangle 3"/>
          <p:cNvSpPr>
            <a:spLocks noGrp="1" noChangeArrowheads="1"/>
          </p:cNvSpPr>
          <p:nvPr>
            <p:ph idx="1"/>
          </p:nvPr>
        </p:nvSpPr>
        <p:spPr>
          <a:xfrm>
            <a:off x="1256763" y="2146478"/>
            <a:ext cx="7772400" cy="4419600"/>
          </a:xfrm>
        </p:spPr>
        <p:txBody>
          <a:bodyPr>
            <a:normAutofit/>
          </a:bodyPr>
          <a:lstStyle/>
          <a:p>
            <a:r>
              <a:rPr lang="cs-CZ" altLang="cs-CZ" dirty="0">
                <a:solidFill>
                  <a:schemeClr val="tx2"/>
                </a:solidFill>
              </a:rPr>
              <a:t>Projevíme souhlas s druhým, i když máme zcela jiný názor na věc – </a:t>
            </a:r>
            <a:r>
              <a:rPr lang="cs-CZ" altLang="cs-CZ" b="1" dirty="0"/>
              <a:t>konformita</a:t>
            </a:r>
          </a:p>
          <a:p>
            <a:endParaRPr lang="cs-CZ" altLang="cs-CZ" b="1" dirty="0"/>
          </a:p>
          <a:p>
            <a:r>
              <a:rPr lang="cs-CZ" altLang="cs-CZ" dirty="0">
                <a:solidFill>
                  <a:schemeClr val="tx2"/>
                </a:solidFill>
              </a:rPr>
              <a:t>Posloucháme pokyny druhého, i když  s ním zjevně nesouhlasíme – </a:t>
            </a:r>
          </a:p>
          <a:p>
            <a:pPr>
              <a:buFontTx/>
              <a:buNone/>
            </a:pPr>
            <a:r>
              <a:rPr lang="cs-CZ" altLang="cs-CZ" b="1" dirty="0">
                <a:solidFill>
                  <a:srgbClr val="FFFF99"/>
                </a:solidFill>
              </a:rPr>
              <a:t>	</a:t>
            </a:r>
            <a:r>
              <a:rPr lang="cs-CZ" altLang="cs-CZ" b="1" dirty="0"/>
              <a:t>poslušnost</a:t>
            </a:r>
            <a:r>
              <a:rPr lang="cs-CZ" altLang="cs-CZ" dirty="0"/>
              <a:t> </a:t>
            </a:r>
          </a:p>
          <a:p>
            <a:endParaRPr lang="cs-CZ" altLang="cs-CZ" dirty="0"/>
          </a:p>
          <a:p>
            <a:r>
              <a:rPr lang="cs-CZ" altLang="cs-CZ" dirty="0"/>
              <a:t>Vyjdeme vstříc na základě požadavku jiné osoby - vyhovění</a:t>
            </a:r>
          </a:p>
          <a:p>
            <a:pPr>
              <a:buFontTx/>
              <a:buNone/>
            </a:pPr>
            <a:endParaRPr lang="cs-CZ" altLang="cs-CZ" dirty="0"/>
          </a:p>
          <a:p>
            <a:endParaRPr lang="cs-CZ" altLang="cs-CZ" b="1" dirty="0"/>
          </a:p>
          <a:p>
            <a:pPr>
              <a:buFontTx/>
              <a:buNone/>
            </a:pPr>
            <a:r>
              <a:rPr lang="cs-CZ" altLang="cs-CZ" b="1" dirty="0">
                <a:solidFill>
                  <a:schemeClr val="tx2"/>
                </a:solidFill>
              </a:rPr>
              <a:t>	</a:t>
            </a:r>
          </a:p>
        </p:txBody>
      </p:sp>
    </p:spTree>
    <p:extLst>
      <p:ext uri="{BB962C8B-B14F-4D97-AF65-F5344CB8AC3E}">
        <p14:creationId xmlns:p14="http://schemas.microsoft.com/office/powerpoint/2010/main" val="28724499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531">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53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2133601" y="609600"/>
            <a:ext cx="6348413" cy="1320800"/>
          </a:xfrm>
        </p:spPr>
        <p:style>
          <a:lnRef idx="2">
            <a:schemeClr val="accent1">
              <a:shade val="50000"/>
            </a:schemeClr>
          </a:lnRef>
          <a:fillRef idx="1">
            <a:schemeClr val="accent1"/>
          </a:fillRef>
          <a:effectRef idx="0">
            <a:schemeClr val="accent1"/>
          </a:effectRef>
          <a:fontRef idx="minor">
            <a:schemeClr val="lt1"/>
          </a:fontRef>
        </p:style>
        <p:txBody>
          <a:bodyPr rtlCol="0">
            <a:normAutofit/>
          </a:bodyPr>
          <a:lstStyle/>
          <a:p>
            <a:pPr>
              <a:defRPr/>
            </a:pPr>
            <a:r>
              <a:rPr lang="cs-CZ" sz="4000" dirty="0"/>
              <a:t>Co vede k konformitě</a:t>
            </a:r>
          </a:p>
        </p:txBody>
      </p:sp>
      <p:sp>
        <p:nvSpPr>
          <p:cNvPr id="6" name="Zástupný symbol pro obsah 5"/>
          <p:cNvSpPr>
            <a:spLocks noGrp="1"/>
          </p:cNvSpPr>
          <p:nvPr>
            <p:ph sz="quarter" idx="4294967295"/>
          </p:nvPr>
        </p:nvSpPr>
        <p:spPr>
          <a:xfrm>
            <a:off x="991673" y="2404057"/>
            <a:ext cx="6337300" cy="3959225"/>
          </a:xfrm>
        </p:spPr>
        <p:style>
          <a:lnRef idx="2">
            <a:schemeClr val="accent3"/>
          </a:lnRef>
          <a:fillRef idx="1">
            <a:schemeClr val="lt1"/>
          </a:fillRef>
          <a:effectRef idx="0">
            <a:schemeClr val="accent3"/>
          </a:effectRef>
          <a:fontRef idx="minor">
            <a:schemeClr val="dk1"/>
          </a:fontRef>
        </p:style>
        <p:txBody>
          <a:bodyPr rtlCol="0">
            <a:normAutofit fontScale="92500" lnSpcReduction="10000"/>
          </a:bodyPr>
          <a:lstStyle/>
          <a:p>
            <a:pPr>
              <a:buFont typeface="Wingdings 3" charset="2"/>
              <a:buChar char=""/>
              <a:defRPr/>
            </a:pPr>
            <a:r>
              <a:rPr lang="cs-CZ" dirty="0"/>
              <a:t>souvisí s očekáváním a plněním sociálních rolí</a:t>
            </a:r>
          </a:p>
          <a:p>
            <a:pPr marL="0" indent="0" algn="ctr">
              <a:buNone/>
              <a:defRPr/>
            </a:pPr>
            <a:r>
              <a:rPr lang="cs-CZ" dirty="0">
                <a:solidFill>
                  <a:srgbClr val="FF0000"/>
                </a:solidFill>
              </a:rPr>
              <a:t>„člověk dělá to, co druzí, aby neztratil přízeň, aby nebyl odmítnut“</a:t>
            </a:r>
          </a:p>
          <a:p>
            <a:pPr marL="0" indent="0">
              <a:buNone/>
              <a:defRPr/>
            </a:pPr>
            <a:r>
              <a:rPr lang="cs-CZ" dirty="0"/>
              <a:t>v tomto smyslu je velmi citlivé období dětství</a:t>
            </a:r>
          </a:p>
          <a:p>
            <a:pPr marL="0" indent="0">
              <a:buNone/>
              <a:defRPr/>
            </a:pPr>
            <a:endParaRPr lang="cs-CZ" dirty="0"/>
          </a:p>
          <a:p>
            <a:pPr>
              <a:buFont typeface="Wingdings 3" charset="2"/>
              <a:buChar char=""/>
              <a:defRPr/>
            </a:pPr>
            <a:r>
              <a:rPr lang="cs-CZ" dirty="0">
                <a:solidFill>
                  <a:srgbClr val="FF0000"/>
                </a:solidFill>
              </a:rPr>
              <a:t>„člověk dělá to, co druzí, aby dosáhl uznání, respektu</a:t>
            </a:r>
          </a:p>
          <a:p>
            <a:pPr marL="0" indent="0">
              <a:buNone/>
              <a:defRPr/>
            </a:pPr>
            <a:endParaRPr lang="cs-CZ" dirty="0"/>
          </a:p>
          <a:p>
            <a:pPr marL="0" indent="0">
              <a:buNone/>
              <a:defRPr/>
            </a:pPr>
            <a:r>
              <a:rPr lang="cs-CZ" dirty="0"/>
              <a:t>v tomto smyslu je velmi citlivé období puberty a adolescence</a:t>
            </a:r>
          </a:p>
          <a:p>
            <a:pPr marL="0" indent="0">
              <a:buNone/>
              <a:defRPr/>
            </a:pPr>
            <a:endParaRPr lang="cs-CZ" dirty="0"/>
          </a:p>
          <a:p>
            <a:pPr algn="ctr">
              <a:buFont typeface="Wingdings 3" charset="2"/>
              <a:buChar char=""/>
              <a:defRPr/>
            </a:pPr>
            <a:r>
              <a:rPr lang="cs-CZ" dirty="0">
                <a:solidFill>
                  <a:srgbClr val="FF0000"/>
                </a:solidFill>
              </a:rPr>
              <a:t>„člověk dělá to, co druzí zejména v nových situacích, kdy se cítí bezradně „nebýt za blbce“</a:t>
            </a:r>
          </a:p>
          <a:p>
            <a:pPr marL="0" indent="0">
              <a:buNone/>
              <a:defRPr/>
            </a:pPr>
            <a:endParaRPr lang="cs-CZ" dirty="0"/>
          </a:p>
        </p:txBody>
      </p:sp>
    </p:spTree>
    <p:extLst>
      <p:ext uri="{BB962C8B-B14F-4D97-AF65-F5344CB8AC3E}">
        <p14:creationId xmlns:p14="http://schemas.microsoft.com/office/powerpoint/2010/main" val="10631302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xfrm>
            <a:off x="970209" y="851694"/>
            <a:ext cx="10972800" cy="1139825"/>
          </a:xfrm>
        </p:spPr>
        <p:txBody>
          <a:bodyPr rtlCol="0">
            <a:normAutofit fontScale="90000"/>
          </a:bodyPr>
          <a:lstStyle/>
          <a:p>
            <a:pPr>
              <a:defRPr/>
            </a:pPr>
            <a:r>
              <a:rPr lang="cs-CZ" altLang="cs-CZ" sz="4500" dirty="0">
                <a:latin typeface="Arial" charset="0"/>
              </a:rPr>
              <a:t>Pomůžete či ne??</a:t>
            </a:r>
            <a:br>
              <a:rPr lang="cs-CZ" altLang="cs-CZ" sz="4500" dirty="0"/>
            </a:br>
            <a:endParaRPr lang="cs-CZ" altLang="cs-CZ" dirty="0"/>
          </a:p>
        </p:txBody>
      </p:sp>
      <p:sp>
        <p:nvSpPr>
          <p:cNvPr id="24579" name="Rectangle 3"/>
          <p:cNvSpPr>
            <a:spLocks noGrp="1"/>
          </p:cNvSpPr>
          <p:nvPr>
            <p:ph type="body" sz="half" idx="1"/>
          </p:nvPr>
        </p:nvSpPr>
        <p:spPr>
          <a:xfrm>
            <a:off x="2927351" y="4005263"/>
            <a:ext cx="5616575" cy="2303462"/>
          </a:xfrm>
        </p:spPr>
        <p:txBody>
          <a:bodyPr rtlCol="0">
            <a:normAutofit fontScale="92500" lnSpcReduction="20000"/>
          </a:bodyPr>
          <a:lstStyle/>
          <a:p>
            <a:pPr>
              <a:lnSpc>
                <a:spcPct val="80000"/>
              </a:lnSpc>
              <a:buNone/>
              <a:defRPr/>
            </a:pPr>
            <a:r>
              <a:rPr lang="cs-CZ" altLang="cs-CZ" dirty="0">
                <a:solidFill>
                  <a:schemeClr val="tx1">
                    <a:lumMod val="75000"/>
                    <a:lumOff val="25000"/>
                  </a:schemeClr>
                </a:solidFill>
              </a:rPr>
              <a:t>Představte si následující situaci. </a:t>
            </a:r>
          </a:p>
          <a:p>
            <a:pPr>
              <a:lnSpc>
                <a:spcPct val="80000"/>
              </a:lnSpc>
              <a:buNone/>
              <a:defRPr/>
            </a:pPr>
            <a:r>
              <a:rPr lang="cs-CZ" altLang="cs-CZ" dirty="0">
                <a:solidFill>
                  <a:schemeClr val="tx1">
                    <a:lumMod val="75000"/>
                    <a:lumOff val="25000"/>
                  </a:schemeClr>
                </a:solidFill>
              </a:rPr>
              <a:t>Jste na nádherné pláži. Dívka na vedlejší dece se odejde koupat a na dece nechá své rádio.</a:t>
            </a:r>
          </a:p>
          <a:p>
            <a:pPr>
              <a:lnSpc>
                <a:spcPct val="80000"/>
              </a:lnSpc>
              <a:buNone/>
              <a:defRPr/>
            </a:pPr>
            <a:r>
              <a:rPr lang="cs-CZ" altLang="cs-CZ" dirty="0">
                <a:solidFill>
                  <a:schemeClr val="tx1">
                    <a:lumMod val="75000"/>
                    <a:lumOff val="25000"/>
                  </a:schemeClr>
                </a:solidFill>
              </a:rPr>
              <a:t>Několik minut poté přijde muž, který dané rádio odnese. </a:t>
            </a:r>
          </a:p>
          <a:p>
            <a:pPr>
              <a:lnSpc>
                <a:spcPct val="80000"/>
              </a:lnSpc>
              <a:buNone/>
              <a:defRPr/>
            </a:pPr>
            <a:r>
              <a:rPr lang="cs-CZ" altLang="cs-CZ" dirty="0">
                <a:solidFill>
                  <a:schemeClr val="tx1">
                    <a:lumMod val="75000"/>
                    <a:lumOff val="25000"/>
                  </a:schemeClr>
                </a:solidFill>
              </a:rPr>
              <a:t>Jak zareagujete?</a:t>
            </a:r>
          </a:p>
          <a:p>
            <a:pPr>
              <a:lnSpc>
                <a:spcPct val="80000"/>
              </a:lnSpc>
              <a:buNone/>
              <a:defRPr/>
            </a:pPr>
            <a:endParaRPr lang="cs-CZ" altLang="cs-CZ" dirty="0">
              <a:solidFill>
                <a:schemeClr val="tx1">
                  <a:lumMod val="75000"/>
                  <a:lumOff val="25000"/>
                </a:schemeClr>
              </a:solidFill>
            </a:endParaRPr>
          </a:p>
          <a:p>
            <a:pPr>
              <a:lnSpc>
                <a:spcPct val="80000"/>
              </a:lnSpc>
              <a:buNone/>
              <a:defRPr/>
            </a:pPr>
            <a:r>
              <a:rPr lang="cs-CZ" altLang="cs-CZ" b="1" dirty="0">
                <a:solidFill>
                  <a:schemeClr val="tx1">
                    <a:lumMod val="75000"/>
                    <a:lumOff val="25000"/>
                  </a:schemeClr>
                </a:solidFill>
                <a:sym typeface="Symbol" pitchFamily="18" charset="2"/>
              </a:rPr>
              <a:t>	</a:t>
            </a:r>
            <a:endParaRPr lang="cs-CZ" altLang="cs-CZ" dirty="0">
              <a:solidFill>
                <a:schemeClr val="tx1">
                  <a:lumMod val="75000"/>
                  <a:lumOff val="25000"/>
                </a:schemeClr>
              </a:solidFill>
            </a:endParaRPr>
          </a:p>
          <a:p>
            <a:pPr>
              <a:lnSpc>
                <a:spcPct val="80000"/>
              </a:lnSpc>
              <a:buNone/>
              <a:defRPr/>
            </a:pPr>
            <a:r>
              <a:rPr lang="cs-CZ" altLang="cs-CZ" b="1" dirty="0">
                <a:solidFill>
                  <a:schemeClr val="tx1">
                    <a:lumMod val="75000"/>
                    <a:lumOff val="25000"/>
                  </a:schemeClr>
                </a:solidFill>
              </a:rPr>
              <a:t>		</a:t>
            </a:r>
          </a:p>
          <a:p>
            <a:pPr>
              <a:lnSpc>
                <a:spcPct val="80000"/>
              </a:lnSpc>
              <a:buNone/>
              <a:defRPr/>
            </a:pPr>
            <a:endParaRPr lang="cs-CZ" altLang="cs-CZ" dirty="0">
              <a:solidFill>
                <a:schemeClr val="tx1">
                  <a:lumMod val="75000"/>
                  <a:lumOff val="25000"/>
                </a:schemeClr>
              </a:solidFill>
            </a:endParaRPr>
          </a:p>
          <a:p>
            <a:pPr>
              <a:lnSpc>
                <a:spcPct val="80000"/>
              </a:lnSpc>
              <a:buNone/>
              <a:defRPr/>
            </a:pPr>
            <a:endParaRPr lang="cs-CZ" altLang="cs-CZ" dirty="0">
              <a:solidFill>
                <a:schemeClr val="tx1">
                  <a:lumMod val="75000"/>
                  <a:lumOff val="25000"/>
                </a:schemeClr>
              </a:solidFill>
              <a:latin typeface="Arial" charset="0"/>
            </a:endParaRPr>
          </a:p>
        </p:txBody>
      </p:sp>
      <p:pic>
        <p:nvPicPr>
          <p:cNvPr id="228355" name="Picture 2" descr="C:\Program Files\Microsoft Office\MEDIA\CAGCAT10\j0300840.wmf"/>
          <p:cNvPicPr>
            <a:picLocks noGrp="1" noChangeAspect="1" noChangeArrowheads="1"/>
          </p:cNvPicPr>
          <p:nvPr>
            <p:ph sz="half" idx="2"/>
          </p:nvPr>
        </p:nvPicPr>
        <p:blipFill>
          <a:blip r:embed="rId2"/>
          <a:srcRect/>
          <a:stretch>
            <a:fillRect/>
          </a:stretch>
        </p:blipFill>
        <p:spPr>
          <a:xfrm>
            <a:off x="4642097" y="2234010"/>
            <a:ext cx="1814512" cy="1528762"/>
          </a:xfrm>
        </p:spPr>
      </p:pic>
    </p:spTree>
    <p:extLst>
      <p:ext uri="{BB962C8B-B14F-4D97-AF65-F5344CB8AC3E}">
        <p14:creationId xmlns:p14="http://schemas.microsoft.com/office/powerpoint/2010/main" val="27882774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Nadpis 4"/>
          <p:cNvSpPr>
            <a:spLocks noGrp="1"/>
          </p:cNvSpPr>
          <p:nvPr>
            <p:ph type="title"/>
          </p:nvPr>
        </p:nvSpPr>
        <p:spPr/>
        <p:txBody>
          <a:bodyPr/>
          <a:lstStyle/>
          <a:p>
            <a:endParaRPr lang="cs-CZ"/>
          </a:p>
        </p:txBody>
      </p:sp>
      <p:sp>
        <p:nvSpPr>
          <p:cNvPr id="6" name="Zástupný symbol pro obsah 5"/>
          <p:cNvSpPr>
            <a:spLocks noGrp="1"/>
          </p:cNvSpPr>
          <p:nvPr>
            <p:ph idx="1"/>
          </p:nvPr>
        </p:nvSpPr>
        <p:spPr/>
        <p:txBody>
          <a:bodyPr rtlCol="0">
            <a:normAutofit fontScale="77500" lnSpcReduction="20000"/>
          </a:bodyPr>
          <a:lstStyle/>
          <a:p>
            <a:pPr>
              <a:buFont typeface="Wingdings 3" charset="2"/>
              <a:buChar char=""/>
              <a:defRPr/>
            </a:pPr>
            <a:r>
              <a:rPr lang="cs-CZ" altLang="cs-CZ" sz="2800" dirty="0">
                <a:solidFill>
                  <a:schemeClr val="tx1">
                    <a:lumMod val="75000"/>
                    <a:lumOff val="25000"/>
                  </a:schemeClr>
                </a:solidFill>
              </a:rPr>
              <a:t>V daném experimentu většina lidí na krádež rádia nijak nereagovala, protože necítili zodpovědnost za věci své sousedky. Pokud je však dívka před svým odchodem požádala, zda by trochu neohlídali její věci během toho co se bude koupat. Většina lidí při pokusu cizího muže vzít dívčino rádio okamžitě reagovala. </a:t>
            </a:r>
          </a:p>
          <a:p>
            <a:pPr>
              <a:buFont typeface="Wingdings 3" charset="2"/>
              <a:buChar char=""/>
              <a:defRPr/>
            </a:pPr>
            <a:r>
              <a:rPr lang="cs-CZ" altLang="cs-CZ" sz="2800" dirty="0">
                <a:solidFill>
                  <a:schemeClr val="tx1">
                    <a:lumMod val="75000"/>
                    <a:lumOff val="25000"/>
                  </a:schemeClr>
                </a:solidFill>
              </a:rPr>
              <a:t>Jinak řečeno pro zasáhnutí v situaci, kdy někdo potřebuje pomoci, hraje velkou roli zda cítíme, že jsme za pomoc danému člověk zodpovědní</a:t>
            </a:r>
          </a:p>
          <a:p>
            <a:pPr>
              <a:buFont typeface="Wingdings 3" charset="2"/>
              <a:buChar char=""/>
              <a:defRPr/>
            </a:pPr>
            <a:r>
              <a:rPr lang="cs-CZ" altLang="cs-CZ" sz="2800" dirty="0">
                <a:solidFill>
                  <a:schemeClr val="tx1">
                    <a:lumMod val="75000"/>
                    <a:lumOff val="25000"/>
                  </a:schemeClr>
                </a:solidFill>
              </a:rPr>
              <a:t>Důležitost pocitu zodpovědnosti  ukazuje tragický případ  zavražděné </a:t>
            </a:r>
            <a:r>
              <a:rPr lang="cs-CZ" altLang="cs-CZ" sz="2800" dirty="0" err="1">
                <a:solidFill>
                  <a:schemeClr val="tx1">
                    <a:lumMod val="75000"/>
                    <a:lumOff val="25000"/>
                  </a:schemeClr>
                </a:solidFill>
              </a:rPr>
              <a:t>Kitty</a:t>
            </a:r>
            <a:r>
              <a:rPr lang="cs-CZ" altLang="cs-CZ" sz="2800" dirty="0">
                <a:solidFill>
                  <a:schemeClr val="tx1">
                    <a:lumMod val="75000"/>
                    <a:lumOff val="25000"/>
                  </a:schemeClr>
                </a:solidFill>
              </a:rPr>
              <a:t> </a:t>
            </a:r>
            <a:r>
              <a:rPr lang="cs-CZ" altLang="cs-CZ" sz="2800" dirty="0" err="1">
                <a:solidFill>
                  <a:schemeClr val="tx1">
                    <a:lumMod val="75000"/>
                    <a:lumOff val="25000"/>
                  </a:schemeClr>
                </a:solidFill>
              </a:rPr>
              <a:t>Genovese</a:t>
            </a:r>
            <a:r>
              <a:rPr lang="cs-CZ" altLang="cs-CZ" sz="2800" dirty="0">
                <a:solidFill>
                  <a:schemeClr val="tx1">
                    <a:lumMod val="75000"/>
                    <a:lumOff val="25000"/>
                  </a:schemeClr>
                </a:solidFill>
              </a:rPr>
              <a:t>. </a:t>
            </a:r>
            <a:endParaRPr lang="fr-FR" altLang="cs-CZ" sz="2800" dirty="0">
              <a:solidFill>
                <a:schemeClr val="tx1">
                  <a:lumMod val="75000"/>
                  <a:lumOff val="25000"/>
                </a:schemeClr>
              </a:solidFill>
            </a:endParaRPr>
          </a:p>
          <a:p>
            <a:pPr>
              <a:buFont typeface="Wingdings 3" charset="2"/>
              <a:buChar char=""/>
              <a:defRPr/>
            </a:pPr>
            <a:endParaRPr lang="cs-CZ" dirty="0">
              <a:solidFill>
                <a:schemeClr val="tx1">
                  <a:lumMod val="75000"/>
                  <a:lumOff val="25000"/>
                </a:schemeClr>
              </a:solidFill>
            </a:endParaRPr>
          </a:p>
        </p:txBody>
      </p:sp>
    </p:spTree>
    <p:extLst>
      <p:ext uri="{BB962C8B-B14F-4D97-AF65-F5344CB8AC3E}">
        <p14:creationId xmlns:p14="http://schemas.microsoft.com/office/powerpoint/2010/main" val="3051383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1" name="Nadpis 1"/>
          <p:cNvSpPr>
            <a:spLocks noGrp="1"/>
          </p:cNvSpPr>
          <p:nvPr>
            <p:ph type="title"/>
          </p:nvPr>
        </p:nvSpPr>
        <p:spPr/>
        <p:txBody>
          <a:bodyPr/>
          <a:lstStyle/>
          <a:p>
            <a:r>
              <a:rPr lang="cs-CZ"/>
              <a:t>Efekt přihlížejícího – </a:t>
            </a:r>
            <a:r>
              <a:rPr lang="cs-CZ" b="1"/>
              <a:t>Bystander efekt</a:t>
            </a:r>
            <a:endParaRPr lang="cs-CZ"/>
          </a:p>
        </p:txBody>
      </p:sp>
      <p:sp>
        <p:nvSpPr>
          <p:cNvPr id="230402" name="Zástupný symbol pro obsah 2"/>
          <p:cNvSpPr>
            <a:spLocks noGrp="1"/>
          </p:cNvSpPr>
          <p:nvPr>
            <p:ph idx="1"/>
          </p:nvPr>
        </p:nvSpPr>
        <p:spPr/>
        <p:txBody>
          <a:bodyPr/>
          <a:lstStyle/>
          <a:p>
            <a:r>
              <a:rPr lang="cs-CZ">
                <a:hlinkClick r:id="rId2"/>
              </a:rPr>
              <a:t>https://www.youtube.com/watch?v=BdpdUbW8vbw</a:t>
            </a:r>
            <a:r>
              <a:rPr lang="cs-CZ"/>
              <a:t> </a:t>
            </a:r>
          </a:p>
          <a:p>
            <a:endParaRPr lang="cs-CZ"/>
          </a:p>
          <a:p>
            <a:endParaRPr lang="cs-CZ"/>
          </a:p>
        </p:txBody>
      </p:sp>
    </p:spTree>
    <p:extLst>
      <p:ext uri="{BB962C8B-B14F-4D97-AF65-F5344CB8AC3E}">
        <p14:creationId xmlns:p14="http://schemas.microsoft.com/office/powerpoint/2010/main" val="18318890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Nadpis 2"/>
          <p:cNvSpPr>
            <a:spLocks noGrp="1"/>
          </p:cNvSpPr>
          <p:nvPr>
            <p:ph type="title"/>
          </p:nvPr>
        </p:nvSpPr>
        <p:spPr/>
        <p:txBody>
          <a:bodyPr/>
          <a:lstStyle/>
          <a:p>
            <a:endParaRPr lang="cs-CZ"/>
          </a:p>
        </p:txBody>
      </p:sp>
      <p:sp>
        <p:nvSpPr>
          <p:cNvPr id="2" name="Zástupný symbol pro obsah 1"/>
          <p:cNvSpPr>
            <a:spLocks noGrp="1"/>
          </p:cNvSpPr>
          <p:nvPr>
            <p:ph idx="1"/>
          </p:nvPr>
        </p:nvSpPr>
        <p:spPr/>
        <p:txBody>
          <a:bodyPr rtlCol="0">
            <a:normAutofit fontScale="62500" lnSpcReduction="20000"/>
          </a:bodyPr>
          <a:lstStyle/>
          <a:p>
            <a:pPr>
              <a:buFont typeface="Wingdings 3" charset="2"/>
              <a:buChar char=""/>
              <a:defRPr/>
            </a:pPr>
            <a:r>
              <a:rPr lang="cs-CZ" altLang="cs-CZ" sz="2800" i="1" dirty="0">
                <a:solidFill>
                  <a:schemeClr val="tx1">
                    <a:lumMod val="75000"/>
                    <a:lumOff val="25000"/>
                  </a:schemeClr>
                </a:solidFill>
              </a:rPr>
              <a:t>V  New Yorku, se dívka jménem  </a:t>
            </a:r>
            <a:r>
              <a:rPr lang="cs-CZ" altLang="cs-CZ" sz="2800" i="1" dirty="0" err="1">
                <a:solidFill>
                  <a:schemeClr val="tx1">
                    <a:lumMod val="75000"/>
                    <a:lumOff val="25000"/>
                  </a:schemeClr>
                </a:solidFill>
              </a:rPr>
              <a:t>Kitty</a:t>
            </a:r>
            <a:r>
              <a:rPr lang="cs-CZ" altLang="cs-CZ" sz="2800" i="1" dirty="0">
                <a:solidFill>
                  <a:schemeClr val="tx1">
                    <a:lumMod val="75000"/>
                    <a:lumOff val="25000"/>
                  </a:schemeClr>
                </a:solidFill>
              </a:rPr>
              <a:t> </a:t>
            </a:r>
            <a:r>
              <a:rPr lang="cs-CZ" altLang="cs-CZ" sz="2800" i="1" dirty="0" err="1">
                <a:solidFill>
                  <a:schemeClr val="tx1">
                    <a:lumMod val="75000"/>
                    <a:lumOff val="25000"/>
                  </a:schemeClr>
                </a:solidFill>
              </a:rPr>
              <a:t>Genovese</a:t>
            </a:r>
            <a:r>
              <a:rPr lang="cs-CZ" altLang="cs-CZ" sz="2800" i="1" dirty="0">
                <a:solidFill>
                  <a:schemeClr val="tx1">
                    <a:lumMod val="75000"/>
                    <a:lumOff val="25000"/>
                  </a:schemeClr>
                </a:solidFill>
              </a:rPr>
              <a:t>  vracela kolem třetí hodiny ráno k sobě domů, když byla napadena mužem s nožem. Její křik probudil sousedy a vystrašil útočníka tak, že se dal na útěk. Poté co však útočník viděl, že se </a:t>
            </a:r>
            <a:r>
              <a:rPr lang="cs-CZ" altLang="cs-CZ" sz="2800" i="1" dirty="0" err="1">
                <a:solidFill>
                  <a:schemeClr val="tx1">
                    <a:lumMod val="75000"/>
                    <a:lumOff val="25000"/>
                  </a:schemeClr>
                </a:solidFill>
              </a:rPr>
              <a:t>Kitty</a:t>
            </a:r>
            <a:r>
              <a:rPr lang="cs-CZ" altLang="cs-CZ" sz="2800" i="1" dirty="0">
                <a:solidFill>
                  <a:schemeClr val="tx1">
                    <a:lumMod val="75000"/>
                    <a:lumOff val="25000"/>
                  </a:schemeClr>
                </a:solidFill>
              </a:rPr>
              <a:t> nikdo nevydal na pomoc, se vrátil a přes její křik ji brutálně zavraždil. Mezi prvním </a:t>
            </a:r>
            <a:r>
              <a:rPr lang="cs-CZ" altLang="cs-CZ" sz="2800" i="1" dirty="0" err="1">
                <a:solidFill>
                  <a:schemeClr val="tx1">
                    <a:lumMod val="75000"/>
                    <a:lumOff val="25000"/>
                  </a:schemeClr>
                </a:solidFill>
              </a:rPr>
              <a:t>útiokem</a:t>
            </a:r>
            <a:r>
              <a:rPr lang="cs-CZ" altLang="cs-CZ" sz="2800" i="1" dirty="0">
                <a:solidFill>
                  <a:schemeClr val="tx1">
                    <a:lumMod val="75000"/>
                    <a:lumOff val="25000"/>
                  </a:schemeClr>
                </a:solidFill>
              </a:rPr>
              <a:t> a poslední smrtící ránou nožem uběhlo více než půl hodiny během, které se </a:t>
            </a:r>
            <a:r>
              <a:rPr lang="cs-CZ" altLang="cs-CZ" sz="2800" i="1" dirty="0" err="1">
                <a:solidFill>
                  <a:schemeClr val="tx1">
                    <a:lumMod val="75000"/>
                    <a:lumOff val="25000"/>
                  </a:schemeClr>
                </a:solidFill>
              </a:rPr>
              <a:t>Kitty</a:t>
            </a:r>
            <a:r>
              <a:rPr lang="cs-CZ" altLang="cs-CZ" sz="2800" i="1" dirty="0">
                <a:solidFill>
                  <a:schemeClr val="tx1">
                    <a:lumMod val="75000"/>
                    <a:lumOff val="25000"/>
                  </a:schemeClr>
                </a:solidFill>
              </a:rPr>
              <a:t> bránila a volala o pomoc. Přesto nikdo z 38 osob, které útok sledovali ze svého okna nepřišel </a:t>
            </a:r>
            <a:r>
              <a:rPr lang="cs-CZ" altLang="cs-CZ" sz="2800" i="1" dirty="0" err="1">
                <a:solidFill>
                  <a:schemeClr val="tx1">
                    <a:lumMod val="75000"/>
                    <a:lumOff val="25000"/>
                  </a:schemeClr>
                </a:solidFill>
              </a:rPr>
              <a:t>Kitty</a:t>
            </a:r>
            <a:r>
              <a:rPr lang="cs-CZ" altLang="cs-CZ" sz="2800" i="1" dirty="0">
                <a:solidFill>
                  <a:schemeClr val="tx1">
                    <a:lumMod val="75000"/>
                    <a:lumOff val="25000"/>
                  </a:schemeClr>
                </a:solidFill>
              </a:rPr>
              <a:t> na pomoc ani nezavolal policii. 	Svědkové, kteří poté vypovídali na policii shodně uváděli, že se domnívali, že pomoc již zcela jistě zavolal někdo jiný. </a:t>
            </a:r>
          </a:p>
          <a:p>
            <a:pPr>
              <a:buFont typeface="Wingdings 3" charset="2"/>
              <a:buChar char=""/>
              <a:defRPr/>
            </a:pPr>
            <a:r>
              <a:rPr lang="cs-CZ" altLang="cs-CZ" sz="2800" dirty="0">
                <a:solidFill>
                  <a:schemeClr val="tx1">
                    <a:lumMod val="75000"/>
                    <a:lumOff val="25000"/>
                  </a:schemeClr>
                </a:solidFill>
              </a:rPr>
              <a:t>Z soc. psychologických výzkumů na toto téma již nyní víme, že pokud situaci v níž někdo jiný potřebuje pomoc, každý z přihlížejících spoléhá, že oběti pomůže někdo jiný a sám nereaguje. Tento jev nazýváme difuze odpovědnosti</a:t>
            </a:r>
          </a:p>
          <a:p>
            <a:pPr>
              <a:buFont typeface="Wingdings 3" charset="2"/>
              <a:buChar char=""/>
              <a:defRPr/>
            </a:pPr>
            <a:endParaRPr lang="cs-CZ" dirty="0">
              <a:solidFill>
                <a:schemeClr val="tx1">
                  <a:lumMod val="75000"/>
                  <a:lumOff val="25000"/>
                </a:schemeClr>
              </a:solidFill>
            </a:endParaRPr>
          </a:p>
        </p:txBody>
      </p:sp>
    </p:spTree>
    <p:extLst>
      <p:ext uri="{BB962C8B-B14F-4D97-AF65-F5344CB8AC3E}">
        <p14:creationId xmlns:p14="http://schemas.microsoft.com/office/powerpoint/2010/main" val="37133261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Nadpis 2"/>
          <p:cNvSpPr>
            <a:spLocks noGrp="1"/>
          </p:cNvSpPr>
          <p:nvPr>
            <p:ph type="title"/>
          </p:nvPr>
        </p:nvSpPr>
        <p:spPr/>
        <p:txBody>
          <a:bodyPr/>
          <a:lstStyle/>
          <a:p>
            <a:r>
              <a:rPr lang="cs-CZ"/>
              <a:t>Experimenty Darley a Latané</a:t>
            </a:r>
          </a:p>
        </p:txBody>
      </p:sp>
      <p:sp>
        <p:nvSpPr>
          <p:cNvPr id="232449" name="Zástupný symbol pro obsah 1"/>
          <p:cNvSpPr>
            <a:spLocks noGrp="1"/>
          </p:cNvSpPr>
          <p:nvPr>
            <p:ph idx="1"/>
          </p:nvPr>
        </p:nvSpPr>
        <p:spPr/>
        <p:txBody>
          <a:bodyPr/>
          <a:lstStyle/>
          <a:p>
            <a:r>
              <a:rPr lang="cs-CZ"/>
              <a:t>Experimentátoři požádali studenty, aby sami nebo ve skupinkách po třech čekali v čekárně na rozhovor. Zatímco studenti čekali, začal z ventilačního průchodu ve zdi vycházet kouř. Následujících šest minut bylo chování studentů tajně pozorováno. 75 % studentů čekajících o samotě během dvou minut oznámilo, že zpozorovali kouř. Avšak z těch, kteří čekali ve skupinkách, se takto zachovalo jen 13 %, a to přesto, že místnost byla nakonec zcela zaplněna kouřem.</a:t>
            </a:r>
          </a:p>
        </p:txBody>
      </p:sp>
    </p:spTree>
    <p:extLst>
      <p:ext uri="{BB962C8B-B14F-4D97-AF65-F5344CB8AC3E}">
        <p14:creationId xmlns:p14="http://schemas.microsoft.com/office/powerpoint/2010/main" val="32471422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7" name="Nadpis 2"/>
          <p:cNvSpPr>
            <a:spLocks noGrp="1"/>
          </p:cNvSpPr>
          <p:nvPr>
            <p:ph type="title"/>
          </p:nvPr>
        </p:nvSpPr>
        <p:spPr>
          <a:xfrm>
            <a:off x="1258218" y="574676"/>
            <a:ext cx="8229600" cy="1143000"/>
          </a:xfrm>
        </p:spPr>
        <p:txBody>
          <a:bodyPr/>
          <a:lstStyle/>
          <a:p>
            <a:r>
              <a:rPr lang="cs-CZ" dirty="0"/>
              <a:t>Experimenty </a:t>
            </a:r>
            <a:r>
              <a:rPr lang="cs-CZ" dirty="0" err="1"/>
              <a:t>Darley</a:t>
            </a:r>
            <a:r>
              <a:rPr lang="cs-CZ" dirty="0"/>
              <a:t> a </a:t>
            </a:r>
            <a:r>
              <a:rPr lang="cs-CZ" dirty="0" err="1"/>
              <a:t>Latané</a:t>
            </a:r>
            <a:endParaRPr lang="cs-CZ" dirty="0"/>
          </a:p>
        </p:txBody>
      </p:sp>
      <p:sp>
        <p:nvSpPr>
          <p:cNvPr id="2" name="Zástupný symbol pro obsah 1"/>
          <p:cNvSpPr>
            <a:spLocks noGrp="1"/>
          </p:cNvSpPr>
          <p:nvPr>
            <p:ph idx="1"/>
          </p:nvPr>
        </p:nvSpPr>
        <p:spPr>
          <a:xfrm>
            <a:off x="210355" y="2285207"/>
            <a:ext cx="8229600" cy="4525962"/>
          </a:xfrm>
        </p:spPr>
        <p:txBody>
          <a:bodyPr rtlCol="0">
            <a:normAutofit fontScale="70000" lnSpcReduction="20000"/>
          </a:bodyPr>
          <a:lstStyle/>
          <a:p>
            <a:pPr>
              <a:buFont typeface="Wingdings 3" charset="2"/>
              <a:buChar char=""/>
              <a:defRPr/>
            </a:pPr>
            <a:r>
              <a:rPr lang="cs-CZ" dirty="0">
                <a:solidFill>
                  <a:schemeClr val="tx1">
                    <a:lumMod val="75000"/>
                    <a:lumOff val="25000"/>
                  </a:schemeClr>
                </a:solidFill>
              </a:rPr>
              <a:t>V tomto pokusu experimentátor pokusné osoby požádal, aby se zúčastnily skupinové diskuse o životě na studentské koleji, a to buď s jedním, třemi nebo pěti dalšími účastníky. Účastníci seděli po jednom v kójích, které jim bránily vidět na sebe navzájem. Komunikovali spolu pomocí mikrofonu a sluchátek. V každé skupině byla jenom jedna opravdová pokusná osoba; zbytek tvořily magnetofonové nahrávky. Diskuse začala tím, že jeden z falešných účastníků popsal ze záznamu svoje osobní problémy, včetně sklonu k epileptickým záchvatům ve stresově náročných situacích. Když pak začal během druhého kola kruhové diskuse mluvit znovu, dostal záchvat a sípal o pomoc. Pokusila se mu skutečná pokusná osoba pomoci?</a:t>
            </a:r>
          </a:p>
          <a:p>
            <a:pPr>
              <a:buFont typeface="Wingdings 3" charset="2"/>
              <a:buChar char=""/>
              <a:defRPr/>
            </a:pPr>
            <a:endParaRPr lang="cs-CZ" dirty="0">
              <a:solidFill>
                <a:schemeClr val="tx1">
                  <a:lumMod val="75000"/>
                  <a:lumOff val="25000"/>
                </a:schemeClr>
              </a:solidFill>
            </a:endParaRPr>
          </a:p>
          <a:p>
            <a:pPr>
              <a:buFont typeface="Wingdings 3" charset="2"/>
              <a:buChar char=""/>
              <a:defRPr/>
            </a:pPr>
            <a:endParaRPr lang="cs-CZ" dirty="0">
              <a:solidFill>
                <a:schemeClr val="tx1">
                  <a:lumMod val="75000"/>
                  <a:lumOff val="25000"/>
                </a:schemeClr>
              </a:solidFill>
            </a:endParaRPr>
          </a:p>
          <a:p>
            <a:pPr>
              <a:buFont typeface="Wingdings 3" charset="2"/>
              <a:buChar char=""/>
              <a:defRPr/>
            </a:pPr>
            <a:r>
              <a:rPr lang="cs-CZ" dirty="0">
                <a:solidFill>
                  <a:schemeClr val="tx1">
                    <a:lumMod val="75000"/>
                    <a:lumOff val="25000"/>
                  </a:schemeClr>
                </a:solidFill>
              </a:rPr>
              <a:t>Když se opravdová pokusná osoba domnívala, že </a:t>
            </a:r>
          </a:p>
          <a:p>
            <a:pPr marL="109728" indent="0">
              <a:buNone/>
              <a:defRPr/>
            </a:pPr>
            <a:r>
              <a:rPr lang="cs-CZ" dirty="0">
                <a:solidFill>
                  <a:schemeClr val="tx1">
                    <a:lumMod val="75000"/>
                    <a:lumOff val="25000"/>
                  </a:schemeClr>
                </a:solidFill>
              </a:rPr>
              <a:t>je jediným dalším účastníkem debaty, řekla </a:t>
            </a:r>
          </a:p>
          <a:p>
            <a:pPr marL="109728" indent="0">
              <a:buNone/>
              <a:defRPr/>
            </a:pPr>
            <a:r>
              <a:rPr lang="cs-CZ" dirty="0">
                <a:solidFill>
                  <a:schemeClr val="tx1">
                    <a:lumMod val="75000"/>
                    <a:lumOff val="25000"/>
                  </a:schemeClr>
                </a:solidFill>
              </a:rPr>
              <a:t>experimentátorovi o epileptickém záchvatu v 85 % případů.</a:t>
            </a:r>
          </a:p>
          <a:p>
            <a:pPr marL="109728" indent="0">
              <a:buNone/>
              <a:defRPr/>
            </a:pPr>
            <a:r>
              <a:rPr lang="cs-CZ" dirty="0">
                <a:solidFill>
                  <a:schemeClr val="tx1">
                    <a:lumMod val="75000"/>
                    <a:lumOff val="25000"/>
                  </a:schemeClr>
                </a:solidFill>
              </a:rPr>
              <a:t>Jakmile se pokusná osoba domnívala, že se podílí na </a:t>
            </a:r>
          </a:p>
          <a:p>
            <a:pPr marL="109728" indent="0">
              <a:buNone/>
              <a:defRPr/>
            </a:pPr>
            <a:r>
              <a:rPr lang="cs-CZ" dirty="0">
                <a:solidFill>
                  <a:schemeClr val="tx1">
                    <a:lumMod val="75000"/>
                    <a:lumOff val="25000"/>
                  </a:schemeClr>
                </a:solidFill>
              </a:rPr>
              <a:t>pokusu ještě s třemi dalšími účastníky, procentuální podíl</a:t>
            </a:r>
          </a:p>
          <a:p>
            <a:pPr marL="109728" indent="0">
              <a:buNone/>
              <a:defRPr/>
            </a:pPr>
            <a:r>
              <a:rPr lang="cs-CZ" dirty="0">
                <a:solidFill>
                  <a:schemeClr val="tx1">
                    <a:lumMod val="75000"/>
                    <a:lumOff val="25000"/>
                  </a:schemeClr>
                </a:solidFill>
              </a:rPr>
              <a:t>pokusů poskytnout pomoc klesl na hodnotu 62 %; </a:t>
            </a:r>
          </a:p>
          <a:p>
            <a:pPr marL="109728" indent="0">
              <a:buNone/>
              <a:defRPr/>
            </a:pPr>
            <a:r>
              <a:rPr lang="cs-CZ" dirty="0">
                <a:solidFill>
                  <a:schemeClr val="tx1">
                    <a:lumMod val="75000"/>
                    <a:lumOff val="25000"/>
                  </a:schemeClr>
                </a:solidFill>
              </a:rPr>
              <a:t>a v šestičlenné skupině došlo k dalšímu poklesu až na 31 %. </a:t>
            </a:r>
          </a:p>
          <a:p>
            <a:pPr marL="109728" indent="0">
              <a:buNone/>
              <a:defRPr/>
            </a:pPr>
            <a:r>
              <a:rPr lang="cs-CZ" dirty="0">
                <a:solidFill>
                  <a:schemeClr val="tx1">
                    <a:lumMod val="75000"/>
                    <a:lumOff val="25000"/>
                  </a:schemeClr>
                </a:solidFill>
              </a:rPr>
              <a:t>Je zřejmé, že čím větší je skupina, tím je méně pravděpodobné, </a:t>
            </a:r>
          </a:p>
          <a:p>
            <a:pPr marL="109728" indent="0">
              <a:buNone/>
              <a:defRPr/>
            </a:pPr>
            <a:r>
              <a:rPr lang="cs-CZ" dirty="0">
                <a:solidFill>
                  <a:schemeClr val="tx1">
                    <a:lumMod val="75000"/>
                    <a:lumOff val="25000"/>
                  </a:schemeClr>
                </a:solidFill>
              </a:rPr>
              <a:t>že se oběti dostane pomoci.</a:t>
            </a:r>
          </a:p>
          <a:p>
            <a:pPr>
              <a:buFont typeface="Wingdings 3" charset="2"/>
              <a:buChar char=""/>
              <a:defRPr/>
            </a:pPr>
            <a:endParaRPr lang="cs-CZ" dirty="0">
              <a:solidFill>
                <a:schemeClr val="tx1">
                  <a:lumMod val="75000"/>
                  <a:lumOff val="25000"/>
                </a:schemeClr>
              </a:solidFill>
            </a:endParaRPr>
          </a:p>
        </p:txBody>
      </p:sp>
      <p:graphicFrame>
        <p:nvGraphicFramePr>
          <p:cNvPr id="1045" name="Object 21"/>
          <p:cNvGraphicFramePr>
            <a:graphicFrameLocks noChangeAspect="1"/>
          </p:cNvGraphicFramePr>
          <p:nvPr/>
        </p:nvGraphicFramePr>
        <p:xfrm>
          <a:off x="7507289" y="2852738"/>
          <a:ext cx="3133725" cy="3390900"/>
        </p:xfrm>
        <a:graphic>
          <a:graphicData uri="http://schemas.openxmlformats.org/presentationml/2006/ole">
            <mc:AlternateContent xmlns:mc="http://schemas.openxmlformats.org/markup-compatibility/2006">
              <mc:Choice xmlns:v="urn:schemas-microsoft-com:vml" Requires="v">
                <p:oleObj name="Graf" r:id="rId2" imgW="5200683" imgH="4391222" progId="MSGraph.Chart.8">
                  <p:embed followColorScheme="full"/>
                </p:oleObj>
              </mc:Choice>
              <mc:Fallback>
                <p:oleObj name="Graf" r:id="rId2" imgW="5200683" imgH="4391222" progId="MSGraph.Chart.8">
                  <p:embed followColorScheme="full"/>
                  <p:pic>
                    <p:nvPicPr>
                      <p:cNvPr id="0" name=""/>
                      <p:cNvPicPr>
                        <a:picLocks noChangeAspect="1" noChangeArrowheads="1"/>
                      </p:cNvPicPr>
                      <p:nvPr/>
                    </p:nvPicPr>
                    <p:blipFill>
                      <a:blip r:embed="rId3"/>
                      <a:srcRect/>
                      <a:stretch>
                        <a:fillRect/>
                      </a:stretch>
                    </p:blipFill>
                    <p:spPr bwMode="auto">
                      <a:xfrm>
                        <a:off x="7507289" y="2852738"/>
                        <a:ext cx="3133725" cy="339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918587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normAutofit fontScale="90000"/>
          </a:bodyPr>
          <a:lstStyle/>
          <a:p>
            <a:pPr>
              <a:defRPr/>
            </a:pPr>
            <a:r>
              <a:rPr lang="cs-CZ" dirty="0" err="1"/>
              <a:t>Rick</a:t>
            </a:r>
            <a:r>
              <a:rPr lang="cs-CZ" dirty="0"/>
              <a:t> </a:t>
            </a:r>
            <a:r>
              <a:rPr lang="cs-CZ" dirty="0" err="1"/>
              <a:t>Gracely</a:t>
            </a:r>
            <a:r>
              <a:rPr lang="cs-CZ" dirty="0"/>
              <a:t> </a:t>
            </a:r>
            <a:br>
              <a:rPr lang="cs-CZ" dirty="0"/>
            </a:br>
            <a:r>
              <a:rPr lang="cs-CZ" dirty="0"/>
              <a:t>lékař učitel, rádce nebo šaman</a:t>
            </a:r>
          </a:p>
        </p:txBody>
      </p:sp>
      <p:sp>
        <p:nvSpPr>
          <p:cNvPr id="3" name="Zástupný symbol pro obsah 2"/>
          <p:cNvSpPr>
            <a:spLocks noGrp="1"/>
          </p:cNvSpPr>
          <p:nvPr>
            <p:ph idx="1"/>
          </p:nvPr>
        </p:nvSpPr>
        <p:spPr/>
        <p:txBody>
          <a:bodyPr rtlCol="0">
            <a:normAutofit fontScale="92500" lnSpcReduction="20000"/>
          </a:bodyPr>
          <a:lstStyle/>
          <a:p>
            <a:pPr>
              <a:buFont typeface="Wingdings 3" charset="2"/>
              <a:buChar char=""/>
              <a:defRPr/>
            </a:pPr>
            <a:r>
              <a:rPr lang="cs-CZ" dirty="0">
                <a:solidFill>
                  <a:schemeClr val="tx1">
                    <a:lumMod val="75000"/>
                    <a:lumOff val="25000"/>
                  </a:schemeClr>
                </a:solidFill>
              </a:rPr>
              <a:t>Lékaři řekli stomatologickým pacientům, že při extrakci zubu moudrosti dostanou </a:t>
            </a:r>
            <a:r>
              <a:rPr lang="cs-CZ" dirty="0" err="1">
                <a:solidFill>
                  <a:schemeClr val="tx1">
                    <a:lumMod val="75000"/>
                    <a:lumOff val="25000"/>
                  </a:schemeClr>
                </a:solidFill>
              </a:rPr>
              <a:t>naloxon</a:t>
            </a:r>
            <a:r>
              <a:rPr lang="cs-CZ" dirty="0">
                <a:solidFill>
                  <a:schemeClr val="tx1">
                    <a:lumMod val="75000"/>
                    <a:lumOff val="25000"/>
                  </a:schemeClr>
                </a:solidFill>
              </a:rPr>
              <a:t>, což je antagonista morfinu (který může zhoršit jejich bolest nebo také ne) nebo syntetický opiát </a:t>
            </a:r>
            <a:r>
              <a:rPr lang="cs-CZ" dirty="0" err="1">
                <a:solidFill>
                  <a:schemeClr val="tx1">
                    <a:lumMod val="75000"/>
                    <a:lumOff val="25000"/>
                  </a:schemeClr>
                </a:solidFill>
              </a:rPr>
              <a:t>fentanyl</a:t>
            </a:r>
            <a:r>
              <a:rPr lang="cs-CZ" dirty="0">
                <a:solidFill>
                  <a:schemeClr val="tx1">
                    <a:lumMod val="75000"/>
                    <a:lumOff val="25000"/>
                  </a:schemeClr>
                </a:solidFill>
              </a:rPr>
              <a:t> (který může výrazně snížit jejich bolest nebo nemusí zabrat, je to nejsilnější analgetikum)</a:t>
            </a:r>
          </a:p>
          <a:p>
            <a:pPr>
              <a:buFont typeface="Wingdings 3" charset="2"/>
              <a:buChar char=""/>
              <a:defRPr/>
            </a:pPr>
            <a:r>
              <a:rPr lang="cs-CZ" dirty="0">
                <a:solidFill>
                  <a:schemeClr val="tx1">
                    <a:lumMod val="75000"/>
                    <a:lumOff val="25000"/>
                  </a:schemeClr>
                </a:solidFill>
              </a:rPr>
              <a:t>Před zahájením pokusu se lékaři dozvěděli, že nebude k dispozici </a:t>
            </a:r>
            <a:r>
              <a:rPr lang="cs-CZ" dirty="0" err="1">
                <a:solidFill>
                  <a:schemeClr val="tx1">
                    <a:lumMod val="75000"/>
                    <a:lumOff val="25000"/>
                  </a:schemeClr>
                </a:solidFill>
              </a:rPr>
              <a:t>fentanyl</a:t>
            </a:r>
            <a:r>
              <a:rPr lang="cs-CZ" dirty="0">
                <a:solidFill>
                  <a:schemeClr val="tx1">
                    <a:lumMod val="75000"/>
                    <a:lumOff val="25000"/>
                  </a:schemeClr>
                </a:solidFill>
              </a:rPr>
              <a:t>, skupina tedy bude dostávat </a:t>
            </a:r>
            <a:r>
              <a:rPr lang="cs-CZ" dirty="0" err="1">
                <a:solidFill>
                  <a:schemeClr val="tx1">
                    <a:lumMod val="75000"/>
                    <a:lumOff val="25000"/>
                  </a:schemeClr>
                </a:solidFill>
              </a:rPr>
              <a:t>naloxonové</a:t>
            </a:r>
            <a:r>
              <a:rPr lang="cs-CZ" dirty="0">
                <a:solidFill>
                  <a:schemeClr val="tx1">
                    <a:lumMod val="75000"/>
                    <a:lumOff val="25000"/>
                  </a:schemeClr>
                </a:solidFill>
              </a:rPr>
              <a:t> placebo, ale pacientům se nic neřekne</a:t>
            </a:r>
          </a:p>
          <a:p>
            <a:pPr>
              <a:buFont typeface="Wingdings 3" charset="2"/>
              <a:buChar char=""/>
              <a:defRPr/>
            </a:pPr>
            <a:r>
              <a:rPr lang="cs-CZ" dirty="0">
                <a:solidFill>
                  <a:schemeClr val="tx1">
                    <a:lumMod val="75000"/>
                    <a:lumOff val="25000"/>
                  </a:schemeClr>
                </a:solidFill>
              </a:rPr>
              <a:t>Ve druhé fázi jej už dostávali</a:t>
            </a:r>
          </a:p>
          <a:p>
            <a:pPr>
              <a:buFont typeface="Wingdings 3" charset="2"/>
              <a:buChar char=""/>
              <a:defRPr/>
            </a:pPr>
            <a:r>
              <a:rPr lang="cs-CZ" b="1" dirty="0">
                <a:solidFill>
                  <a:srgbClr val="7030A0"/>
                </a:solidFill>
              </a:rPr>
              <a:t>Experiment na lékařích: pacienti dostávali v první i druhé fázi jen placebo a jediný rozdíl byl v tom, že si lékaři v první fázi mysleli, že pacienti dostávali placebo a ve druhé fázi si mysleli, že dostávají </a:t>
            </a:r>
            <a:r>
              <a:rPr lang="cs-CZ" b="1" dirty="0" err="1">
                <a:solidFill>
                  <a:srgbClr val="7030A0"/>
                </a:solidFill>
              </a:rPr>
              <a:t>fentanyl</a:t>
            </a:r>
            <a:r>
              <a:rPr lang="cs-CZ" b="1" dirty="0">
                <a:solidFill>
                  <a:srgbClr val="7030A0"/>
                </a:solidFill>
              </a:rPr>
              <a:t>, kterému velice věřili</a:t>
            </a:r>
          </a:p>
          <a:p>
            <a:pPr>
              <a:buFont typeface="Wingdings 3" charset="2"/>
              <a:buChar char=""/>
              <a:defRPr/>
            </a:pPr>
            <a:r>
              <a:rPr lang="cs-CZ" dirty="0">
                <a:solidFill>
                  <a:schemeClr val="tx1">
                    <a:lumMod val="75000"/>
                    <a:lumOff val="25000"/>
                  </a:schemeClr>
                </a:solidFill>
              </a:rPr>
              <a:t>V první fázi pacienti trpěli bolestí a museli se jim přidávat analgetika, v druhé fázi cítili výraznou úlevu</a:t>
            </a:r>
          </a:p>
        </p:txBody>
      </p:sp>
    </p:spTree>
    <p:extLst>
      <p:ext uri="{BB962C8B-B14F-4D97-AF65-F5344CB8AC3E}">
        <p14:creationId xmlns:p14="http://schemas.microsoft.com/office/powerpoint/2010/main" val="35227929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Nadpis 2"/>
          <p:cNvSpPr>
            <a:spLocks noGrp="1"/>
          </p:cNvSpPr>
          <p:nvPr>
            <p:ph type="title"/>
          </p:nvPr>
        </p:nvSpPr>
        <p:spPr/>
        <p:txBody>
          <a:bodyPr/>
          <a:lstStyle/>
          <a:p>
            <a:r>
              <a:rPr lang="cs-CZ"/>
              <a:t>Experimenty Latané, Rodinová</a:t>
            </a:r>
          </a:p>
        </p:txBody>
      </p:sp>
      <p:sp>
        <p:nvSpPr>
          <p:cNvPr id="2" name="Zástupný symbol pro obsah 1"/>
          <p:cNvSpPr>
            <a:spLocks noGrp="1"/>
          </p:cNvSpPr>
          <p:nvPr>
            <p:ph idx="1"/>
          </p:nvPr>
        </p:nvSpPr>
        <p:spPr/>
        <p:txBody>
          <a:bodyPr rtlCol="0">
            <a:normAutofit fontScale="70000" lnSpcReduction="20000"/>
          </a:bodyPr>
          <a:lstStyle/>
          <a:p>
            <a:pPr>
              <a:buFont typeface="Wingdings 3" charset="2"/>
              <a:buChar char=""/>
              <a:defRPr/>
            </a:pPr>
            <a:r>
              <a:rPr lang="cs-CZ" b="1" dirty="0">
                <a:solidFill>
                  <a:schemeClr val="tx1">
                    <a:lumMod val="75000"/>
                    <a:lumOff val="25000"/>
                  </a:schemeClr>
                </a:solidFill>
              </a:rPr>
              <a:t>Dáma v nesnázích“ („Lady In </a:t>
            </a:r>
            <a:r>
              <a:rPr lang="cs-CZ" b="1" dirty="0" err="1">
                <a:solidFill>
                  <a:schemeClr val="tx1">
                    <a:lumMod val="75000"/>
                    <a:lumOff val="25000"/>
                  </a:schemeClr>
                </a:solidFill>
              </a:rPr>
              <a:t>Distress</a:t>
            </a:r>
            <a:r>
              <a:rPr lang="cs-CZ" b="1" dirty="0">
                <a:solidFill>
                  <a:schemeClr val="tx1">
                    <a:lumMod val="75000"/>
                    <a:lumOff val="25000"/>
                  </a:schemeClr>
                </a:solidFill>
              </a:rPr>
              <a:t>“)</a:t>
            </a:r>
          </a:p>
          <a:p>
            <a:pPr>
              <a:buFont typeface="Wingdings 3" charset="2"/>
              <a:buChar char=""/>
              <a:defRPr/>
            </a:pPr>
            <a:endParaRPr lang="cs-CZ" dirty="0">
              <a:solidFill>
                <a:schemeClr val="tx1">
                  <a:lumMod val="75000"/>
                  <a:lumOff val="25000"/>
                </a:schemeClr>
              </a:solidFill>
            </a:endParaRPr>
          </a:p>
          <a:p>
            <a:pPr>
              <a:buFont typeface="Wingdings 3" charset="2"/>
              <a:buChar char=""/>
              <a:defRPr/>
            </a:pPr>
            <a:r>
              <a:rPr lang="cs-CZ" dirty="0">
                <a:solidFill>
                  <a:schemeClr val="tx1">
                    <a:lumMod val="75000"/>
                    <a:lumOff val="25000"/>
                  </a:schemeClr>
                </a:solidFill>
              </a:rPr>
              <a:t>Pokusné osoby uvítala mladá experimentátorka, požádala je, aby se posadily a vyplnily dotazník. Pak jim řekla, že se hned vrátí, a odešla do vedlejší místnosti. Účastníci ji mohli slyšet, jak vedle přesouvá přes pokoj židli a šplhá se na ni. Poté následoval výkřik a rána, jako by někdo spadl na zem. Experimentátorka pak zaúpěla bolestí a zvolala: „Proboha, můj kotník! Nemůžu s ním ani pohnout! Myslím, že je asi zlomený!“ Pokračovala v naříkání, dokud jí jedna z pokusných osob nepřišla na pomoc, či dokud neuplynula jedna minuta, aniž by někdo přišel.</a:t>
            </a:r>
          </a:p>
          <a:p>
            <a:pPr>
              <a:buFont typeface="Wingdings 3" charset="2"/>
              <a:buChar char=""/>
              <a:defRPr/>
            </a:pPr>
            <a:endParaRPr lang="cs-CZ" dirty="0">
              <a:solidFill>
                <a:schemeClr val="tx1">
                  <a:lumMod val="75000"/>
                  <a:lumOff val="25000"/>
                </a:schemeClr>
              </a:solidFill>
            </a:endParaRPr>
          </a:p>
          <a:p>
            <a:pPr>
              <a:buFont typeface="Wingdings 3" charset="2"/>
              <a:buChar char=""/>
              <a:defRPr/>
            </a:pPr>
            <a:r>
              <a:rPr lang="cs-CZ" b="1" dirty="0">
                <a:solidFill>
                  <a:schemeClr val="tx1">
                    <a:lumMod val="75000"/>
                    <a:lumOff val="25000"/>
                  </a:schemeClr>
                </a:solidFill>
              </a:rPr>
              <a:t>Výsledky byly docela překvapující. </a:t>
            </a:r>
          </a:p>
          <a:p>
            <a:pPr>
              <a:buFont typeface="Wingdings 3" charset="2"/>
              <a:buChar char=""/>
              <a:defRPr/>
            </a:pPr>
            <a:r>
              <a:rPr lang="cs-CZ" b="1" dirty="0">
                <a:solidFill>
                  <a:schemeClr val="tx1">
                    <a:lumMod val="75000"/>
                    <a:lumOff val="25000"/>
                  </a:schemeClr>
                </a:solidFill>
              </a:rPr>
              <a:t>70 % pokusných osob poskytlo ženě pomoc, pokud byly ponechány o samotě.</a:t>
            </a:r>
          </a:p>
          <a:p>
            <a:pPr>
              <a:buFont typeface="Wingdings 3" charset="2"/>
              <a:buChar char=""/>
              <a:defRPr/>
            </a:pPr>
            <a:r>
              <a:rPr lang="cs-CZ" b="1" dirty="0">
                <a:solidFill>
                  <a:schemeClr val="tx1">
                    <a:lumMod val="75000"/>
                    <a:lumOff val="25000"/>
                  </a:schemeClr>
                </a:solidFill>
              </a:rPr>
              <a:t>Pokud na ni ve vedlejší místnosti čekaly po dvojicích, dostalo se jí pomoci jen ve 40 % případů. </a:t>
            </a:r>
          </a:p>
          <a:p>
            <a:pPr>
              <a:buFont typeface="Wingdings 3" charset="2"/>
              <a:buChar char=""/>
              <a:defRPr/>
            </a:pPr>
            <a:r>
              <a:rPr lang="cs-CZ" b="1" dirty="0">
                <a:solidFill>
                  <a:schemeClr val="tx1">
                    <a:lumMod val="75000"/>
                    <a:lumOff val="25000"/>
                  </a:schemeClr>
                </a:solidFill>
              </a:rPr>
              <a:t>K ještě dramatičtějšímu poklesu došlo, když pokusná osoba vyčkávala s pasivním tajným pomocníkem experimentátorů, který neudělal nic, aby ženě poskytl pomoc. V těchto případech skutečná pokusná osoba přispěchala „oběti“ na pomoc pouze v 7 % případů. </a:t>
            </a:r>
          </a:p>
        </p:txBody>
      </p:sp>
    </p:spTree>
    <p:extLst>
      <p:ext uri="{BB962C8B-B14F-4D97-AF65-F5344CB8AC3E}">
        <p14:creationId xmlns:p14="http://schemas.microsoft.com/office/powerpoint/2010/main" val="715333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Nadpis 2"/>
          <p:cNvSpPr>
            <a:spLocks noGrp="1"/>
          </p:cNvSpPr>
          <p:nvPr>
            <p:ph type="title"/>
          </p:nvPr>
        </p:nvSpPr>
        <p:spPr/>
        <p:txBody>
          <a:bodyPr/>
          <a:lstStyle/>
          <a:p>
            <a:r>
              <a:rPr lang="cs-CZ"/>
              <a:t>Situační faktory</a:t>
            </a:r>
          </a:p>
        </p:txBody>
      </p:sp>
      <p:sp>
        <p:nvSpPr>
          <p:cNvPr id="2" name="Zástupný symbol pro obsah 1"/>
          <p:cNvSpPr>
            <a:spLocks noGrp="1"/>
          </p:cNvSpPr>
          <p:nvPr>
            <p:ph idx="1"/>
          </p:nvPr>
        </p:nvSpPr>
        <p:spPr/>
        <p:txBody>
          <a:bodyPr rtlCol="0">
            <a:normAutofit fontScale="92500" lnSpcReduction="10000"/>
          </a:bodyPr>
          <a:lstStyle/>
          <a:p>
            <a:pPr>
              <a:buFont typeface="Wingdings 3" charset="2"/>
              <a:buChar char=""/>
              <a:defRPr/>
            </a:pPr>
            <a:r>
              <a:rPr lang="cs-CZ" b="1" u="sng" dirty="0">
                <a:solidFill>
                  <a:srgbClr val="FFC000"/>
                </a:solidFill>
              </a:rPr>
              <a:t>Efekt přihlížejících (rozptýlená odpovědnost)</a:t>
            </a:r>
            <a:r>
              <a:rPr lang="cs-CZ" b="1" u="sng" dirty="0">
                <a:solidFill>
                  <a:srgbClr val="FF0000"/>
                </a:solidFill>
              </a:rPr>
              <a:t> </a:t>
            </a:r>
            <a:r>
              <a:rPr lang="cs-CZ" dirty="0">
                <a:solidFill>
                  <a:schemeClr val="tx1">
                    <a:lumMod val="75000"/>
                    <a:lumOff val="25000"/>
                  </a:schemeClr>
                </a:solidFill>
              </a:rPr>
              <a:t>– sociální jev, který vyjadřuje skutečnost, že v přítomnosti jiných lidí se snižuje míra pravdě podobnosti poskytnutí pomoci jedincem.</a:t>
            </a:r>
          </a:p>
          <a:p>
            <a:pPr lvl="1">
              <a:buFont typeface="Wingdings 3" charset="2"/>
              <a:buChar char=""/>
              <a:defRPr/>
            </a:pPr>
            <a:r>
              <a:rPr lang="cs-CZ" dirty="0">
                <a:solidFill>
                  <a:schemeClr val="tx1">
                    <a:lumMod val="75000"/>
                    <a:lumOff val="25000"/>
                  </a:schemeClr>
                </a:solidFill>
              </a:rPr>
              <a:t>Nejsilnější je rozptýlená odpovědnost přítomná ve skupině cizích osob, kde je nízká skupinová koheze</a:t>
            </a:r>
          </a:p>
          <a:p>
            <a:pPr lvl="1">
              <a:buFont typeface="Wingdings 3" charset="2"/>
              <a:buChar char=""/>
              <a:defRPr/>
            </a:pPr>
            <a:r>
              <a:rPr lang="cs-CZ" dirty="0">
                <a:solidFill>
                  <a:schemeClr val="tx1">
                    <a:lumMod val="75000"/>
                    <a:lumOff val="25000"/>
                  </a:schemeClr>
                </a:solidFill>
                <a:hlinkClick r:id="rId2"/>
              </a:rPr>
              <a:t>http://www.youtube.com/watch?v=PDAVRRj7Ge8</a:t>
            </a:r>
            <a:r>
              <a:rPr lang="cs-CZ" dirty="0">
                <a:solidFill>
                  <a:schemeClr val="tx1">
                    <a:lumMod val="75000"/>
                    <a:lumOff val="25000"/>
                  </a:schemeClr>
                </a:solidFill>
              </a:rPr>
              <a:t> </a:t>
            </a:r>
          </a:p>
          <a:p>
            <a:pPr>
              <a:buFont typeface="Wingdings 3" charset="2"/>
              <a:buChar char=""/>
              <a:defRPr/>
            </a:pPr>
            <a:r>
              <a:rPr lang="cs-CZ" b="1" u="sng" dirty="0">
                <a:solidFill>
                  <a:srgbClr val="FFC000"/>
                </a:solidFill>
              </a:rPr>
              <a:t>Nejednoznačnost situace </a:t>
            </a:r>
          </a:p>
          <a:p>
            <a:pPr>
              <a:buFont typeface="Wingdings 3" charset="2"/>
              <a:buChar char=""/>
              <a:defRPr/>
            </a:pPr>
            <a:r>
              <a:rPr lang="cs-CZ" b="1" u="sng" dirty="0">
                <a:solidFill>
                  <a:srgbClr val="FFC000"/>
                </a:solidFill>
              </a:rPr>
              <a:t>Strach z nevhodného zásahu - </a:t>
            </a:r>
            <a:r>
              <a:rPr lang="cs-CZ" dirty="0">
                <a:solidFill>
                  <a:schemeClr val="tx1">
                    <a:lumMod val="75000"/>
                    <a:lumOff val="25000"/>
                  </a:schemeClr>
                </a:solidFill>
              </a:rPr>
              <a:t>tento strach vzrůstá s počtem přihlížejících jedinců</a:t>
            </a:r>
          </a:p>
          <a:p>
            <a:pPr>
              <a:buFont typeface="Wingdings 3" charset="2"/>
              <a:buChar char=""/>
              <a:defRPr/>
            </a:pPr>
            <a:r>
              <a:rPr lang="cs-CZ" b="1" u="sng" dirty="0">
                <a:solidFill>
                  <a:srgbClr val="FFC000"/>
                </a:solidFill>
              </a:rPr>
              <a:t>Strach ze sociálního omylu</a:t>
            </a:r>
            <a:r>
              <a:rPr lang="cs-CZ" dirty="0">
                <a:solidFill>
                  <a:srgbClr val="FFC000"/>
                </a:solidFill>
              </a:rPr>
              <a:t> </a:t>
            </a:r>
          </a:p>
          <a:p>
            <a:pPr>
              <a:buFont typeface="Wingdings 3" charset="2"/>
              <a:buChar char=""/>
              <a:defRPr/>
            </a:pPr>
            <a:r>
              <a:rPr lang="cs-CZ" b="1" u="sng" dirty="0">
                <a:solidFill>
                  <a:srgbClr val="FFC000"/>
                </a:solidFill>
              </a:rPr>
              <a:t>Časový  tlak</a:t>
            </a:r>
          </a:p>
          <a:p>
            <a:pPr>
              <a:buFont typeface="Wingdings 3" charset="2"/>
              <a:buChar char=""/>
              <a:defRPr/>
            </a:pPr>
            <a:endParaRPr lang="cs-CZ" dirty="0">
              <a:solidFill>
                <a:schemeClr val="tx1">
                  <a:lumMod val="75000"/>
                  <a:lumOff val="25000"/>
                </a:schemeClr>
              </a:solidFill>
            </a:endParaRPr>
          </a:p>
          <a:p>
            <a:pPr>
              <a:buFont typeface="Wingdings 3" charset="2"/>
              <a:buChar char=""/>
              <a:defRPr/>
            </a:pPr>
            <a:endParaRPr lang="cs-CZ" b="1" u="sng" dirty="0">
              <a:solidFill>
                <a:srgbClr val="FF0000"/>
              </a:solidFill>
            </a:endParaRPr>
          </a:p>
          <a:p>
            <a:pPr>
              <a:buFont typeface="Wingdings 3" charset="2"/>
              <a:buChar char=""/>
              <a:defRPr/>
            </a:pPr>
            <a:endParaRPr lang="cs-CZ" b="1" u="sng" dirty="0">
              <a:solidFill>
                <a:srgbClr val="FF0000"/>
              </a:solidFill>
            </a:endParaRPr>
          </a:p>
          <a:p>
            <a:pPr>
              <a:buFont typeface="Wingdings 3" charset="2"/>
              <a:buChar char=""/>
              <a:defRPr/>
            </a:pPr>
            <a:endParaRPr lang="cs-CZ" dirty="0">
              <a:solidFill>
                <a:schemeClr val="tx1">
                  <a:lumMod val="75000"/>
                  <a:lumOff val="25000"/>
                </a:schemeClr>
              </a:solidFill>
            </a:endParaRPr>
          </a:p>
          <a:p>
            <a:pPr lvl="1">
              <a:buFont typeface="Wingdings 3" charset="2"/>
              <a:buChar char=""/>
              <a:defRPr/>
            </a:pPr>
            <a:endParaRPr lang="cs-CZ" dirty="0">
              <a:solidFill>
                <a:schemeClr val="tx1">
                  <a:lumMod val="75000"/>
                  <a:lumOff val="25000"/>
                </a:schemeClr>
              </a:solidFill>
            </a:endParaRPr>
          </a:p>
          <a:p>
            <a:pPr>
              <a:buFont typeface="Wingdings 3" charset="2"/>
              <a:buChar char=""/>
              <a:defRPr/>
            </a:pPr>
            <a:endParaRPr lang="cs-CZ" dirty="0">
              <a:solidFill>
                <a:schemeClr val="tx1">
                  <a:lumMod val="75000"/>
                  <a:lumOff val="25000"/>
                </a:schemeClr>
              </a:solidFill>
            </a:endParaRPr>
          </a:p>
        </p:txBody>
      </p:sp>
    </p:spTree>
    <p:extLst>
      <p:ext uri="{BB962C8B-B14F-4D97-AF65-F5344CB8AC3E}">
        <p14:creationId xmlns:p14="http://schemas.microsoft.com/office/powerpoint/2010/main" val="8164349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Nadpis 2"/>
          <p:cNvSpPr>
            <a:spLocks noGrp="1"/>
          </p:cNvSpPr>
          <p:nvPr>
            <p:ph type="title"/>
          </p:nvPr>
        </p:nvSpPr>
        <p:spPr/>
        <p:txBody>
          <a:bodyPr/>
          <a:lstStyle/>
          <a:p>
            <a:r>
              <a:rPr lang="cs-CZ"/>
              <a:t>Definice a znaky prosociálního chování</a:t>
            </a:r>
          </a:p>
        </p:txBody>
      </p:sp>
      <p:sp>
        <p:nvSpPr>
          <p:cNvPr id="237569" name="Zástupný symbol pro obsah 1"/>
          <p:cNvSpPr>
            <a:spLocks noGrp="1"/>
          </p:cNvSpPr>
          <p:nvPr>
            <p:ph idx="1"/>
          </p:nvPr>
        </p:nvSpPr>
        <p:spPr/>
        <p:txBody>
          <a:bodyPr/>
          <a:lstStyle/>
          <a:p>
            <a:r>
              <a:rPr lang="cs-CZ"/>
              <a:t>Prosociální chování je </a:t>
            </a:r>
            <a:r>
              <a:rPr lang="cs-CZ" u="sng"/>
              <a:t>dobrovolné</a:t>
            </a:r>
            <a:r>
              <a:rPr lang="cs-CZ"/>
              <a:t> chování </a:t>
            </a:r>
            <a:r>
              <a:rPr lang="cs-CZ" u="sng"/>
              <a:t>zaměřené ve prospěch </a:t>
            </a:r>
            <a:r>
              <a:rPr lang="cs-CZ"/>
              <a:t>druhé osoby a je vykonáno </a:t>
            </a:r>
            <a:r>
              <a:rPr lang="cs-CZ" u="sng"/>
              <a:t>bez nároku na odměnu nebo zisk, </a:t>
            </a:r>
            <a:r>
              <a:rPr lang="cs-CZ"/>
              <a:t>musí aktéra stát jistou námahu a energii a vyžadovat od něho oběť</a:t>
            </a:r>
          </a:p>
          <a:p>
            <a:r>
              <a:rPr lang="cs-CZ"/>
              <a:t>Znaky: </a:t>
            </a:r>
          </a:p>
          <a:p>
            <a:pPr lvl="1"/>
            <a:r>
              <a:rPr lang="cs-CZ"/>
              <a:t>je vykonáno ve prospěch druhého, </a:t>
            </a:r>
          </a:p>
          <a:p>
            <a:pPr lvl="1"/>
            <a:r>
              <a:rPr lang="cs-CZ"/>
              <a:t>nevyplývá z povinnosti </a:t>
            </a:r>
          </a:p>
          <a:p>
            <a:pPr lvl="1"/>
            <a:r>
              <a:rPr lang="cs-CZ"/>
              <a:t>je vykonáno bez očekávání zisku nebo vnější odměny</a:t>
            </a:r>
          </a:p>
          <a:p>
            <a:pPr lvl="1"/>
            <a:r>
              <a:rPr lang="cs-CZ"/>
              <a:t>podporuje reciprocitu (tj. podobné chování příjemce) </a:t>
            </a:r>
          </a:p>
          <a:p>
            <a:pPr lvl="1"/>
            <a:r>
              <a:rPr lang="cs-CZ"/>
              <a:t>nenarušuje identitu poskytovatele ani příjemce </a:t>
            </a:r>
          </a:p>
          <a:p>
            <a:pPr lvl="1"/>
            <a:endParaRPr lang="cs-CZ"/>
          </a:p>
          <a:p>
            <a:endParaRPr lang="cs-CZ"/>
          </a:p>
        </p:txBody>
      </p:sp>
    </p:spTree>
    <p:extLst>
      <p:ext uri="{BB962C8B-B14F-4D97-AF65-F5344CB8AC3E}">
        <p14:creationId xmlns:p14="http://schemas.microsoft.com/office/powerpoint/2010/main" val="42439723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Nadpis 2"/>
          <p:cNvSpPr>
            <a:spLocks noGrp="1"/>
          </p:cNvSpPr>
          <p:nvPr>
            <p:ph type="title"/>
          </p:nvPr>
        </p:nvSpPr>
        <p:spPr/>
        <p:txBody>
          <a:bodyPr/>
          <a:lstStyle/>
          <a:p>
            <a:r>
              <a:rPr lang="cs-CZ"/>
              <a:t>Determinanty prosociálního chování</a:t>
            </a:r>
          </a:p>
        </p:txBody>
      </p:sp>
      <p:sp>
        <p:nvSpPr>
          <p:cNvPr id="2" name="Zástupný symbol pro obsah 1"/>
          <p:cNvSpPr>
            <a:spLocks noGrp="1"/>
          </p:cNvSpPr>
          <p:nvPr>
            <p:ph idx="1"/>
          </p:nvPr>
        </p:nvSpPr>
        <p:spPr/>
        <p:txBody>
          <a:bodyPr rtlCol="0">
            <a:normAutofit lnSpcReduction="10000"/>
          </a:bodyPr>
          <a:lstStyle/>
          <a:p>
            <a:pPr>
              <a:buFont typeface="Wingdings 3" charset="2"/>
              <a:buChar char=""/>
              <a:defRPr/>
            </a:pPr>
            <a:r>
              <a:rPr lang="cs-CZ" b="1" u="sng" dirty="0">
                <a:solidFill>
                  <a:schemeClr val="tx1">
                    <a:lumMod val="75000"/>
                    <a:lumOff val="25000"/>
                  </a:schemeClr>
                </a:solidFill>
              </a:rPr>
              <a:t>Osoba a osobnost pomáhajícího </a:t>
            </a:r>
            <a:r>
              <a:rPr lang="cs-CZ" dirty="0">
                <a:solidFill>
                  <a:schemeClr val="tx1">
                    <a:lumMod val="75000"/>
                    <a:lumOff val="25000"/>
                  </a:schemeClr>
                </a:solidFill>
              </a:rPr>
              <a:t>– zaměříme se především na vliv nálady, pohlaví a osobnostních rysů na prosociální chování. </a:t>
            </a:r>
          </a:p>
          <a:p>
            <a:pPr>
              <a:buFont typeface="Wingdings 3" charset="2"/>
              <a:buChar char=""/>
              <a:defRPr/>
            </a:pPr>
            <a:r>
              <a:rPr lang="cs-CZ" b="1" u="sng" dirty="0">
                <a:solidFill>
                  <a:schemeClr val="tx1">
                    <a:lumMod val="75000"/>
                    <a:lumOff val="25000"/>
                  </a:schemeClr>
                </a:solidFill>
              </a:rPr>
              <a:t>Sociální okolí </a:t>
            </a:r>
            <a:r>
              <a:rPr lang="cs-CZ" dirty="0">
                <a:solidFill>
                  <a:schemeClr val="tx1">
                    <a:lumMod val="75000"/>
                    <a:lumOff val="25000"/>
                  </a:schemeClr>
                </a:solidFill>
              </a:rPr>
              <a:t>– zabýváme se vlivem rodinného prostředí a výchovy na prosociální chování děti, zjišťujeme také vliv širšího sociálního a kulturního prostředí na pomáhající chování. </a:t>
            </a:r>
          </a:p>
          <a:p>
            <a:pPr>
              <a:buFont typeface="Wingdings 3" charset="2"/>
              <a:buChar char=""/>
              <a:defRPr/>
            </a:pPr>
            <a:r>
              <a:rPr lang="cs-CZ" b="1" u="sng" dirty="0">
                <a:solidFill>
                  <a:schemeClr val="tx1">
                    <a:lumMod val="75000"/>
                    <a:lumOff val="25000"/>
                  </a:schemeClr>
                </a:solidFill>
              </a:rPr>
              <a:t>Situační faktory </a:t>
            </a:r>
            <a:r>
              <a:rPr lang="cs-CZ" dirty="0">
                <a:solidFill>
                  <a:schemeClr val="tx1">
                    <a:lumMod val="75000"/>
                    <a:lumOff val="25000"/>
                  </a:schemeClr>
                </a:solidFill>
              </a:rPr>
              <a:t>– zkoumáme, které situační faktory podporují a které naopak inhibují výskyt prosociálního chování. </a:t>
            </a:r>
          </a:p>
          <a:p>
            <a:pPr>
              <a:buFont typeface="Wingdings 3" charset="2"/>
              <a:buChar char=""/>
              <a:defRPr/>
            </a:pPr>
            <a:r>
              <a:rPr lang="cs-CZ" b="1" u="sng" dirty="0">
                <a:solidFill>
                  <a:schemeClr val="tx1">
                    <a:lumMod val="75000"/>
                    <a:lumOff val="25000"/>
                  </a:schemeClr>
                </a:solidFill>
              </a:rPr>
              <a:t>Osoba příjemce prosociálního chování </a:t>
            </a:r>
            <a:r>
              <a:rPr lang="cs-CZ" dirty="0">
                <a:solidFill>
                  <a:schemeClr val="tx1">
                    <a:lumMod val="75000"/>
                    <a:lumOff val="25000"/>
                  </a:schemeClr>
                </a:solidFill>
              </a:rPr>
              <a:t>– věnujeme se tomu, které faktory rozhodují o tom, že člověk v tísni vůbec požádá o pomoc. Také charakterizujeme jedince, kterému je pomoc poskytována častěji a ochotněji. </a:t>
            </a:r>
          </a:p>
          <a:p>
            <a:pPr>
              <a:buFont typeface="Wingdings 3" charset="2"/>
              <a:buChar char=""/>
              <a:defRPr/>
            </a:pPr>
            <a:endParaRPr lang="cs-CZ" dirty="0">
              <a:solidFill>
                <a:schemeClr val="tx1">
                  <a:lumMod val="75000"/>
                  <a:lumOff val="25000"/>
                </a:schemeClr>
              </a:solidFill>
            </a:endParaRPr>
          </a:p>
        </p:txBody>
      </p:sp>
    </p:spTree>
    <p:extLst>
      <p:ext uri="{BB962C8B-B14F-4D97-AF65-F5344CB8AC3E}">
        <p14:creationId xmlns:p14="http://schemas.microsoft.com/office/powerpoint/2010/main" val="42566580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rtlCol="0"/>
          <a:lstStyle/>
          <a:p>
            <a:pPr>
              <a:defRPr/>
            </a:pPr>
            <a:r>
              <a:rPr lang="cs-CZ" dirty="0">
                <a:effectLst>
                  <a:outerShdw blurRad="38100" dist="38100" dir="2700000" algn="tl">
                    <a:srgbClr val="000000">
                      <a:alpha val="43137"/>
                    </a:srgbClr>
                  </a:outerShdw>
                </a:effectLst>
              </a:rPr>
              <a:t>Osoba a osobnost pomáhajícího</a:t>
            </a:r>
          </a:p>
        </p:txBody>
      </p:sp>
      <p:sp>
        <p:nvSpPr>
          <p:cNvPr id="2" name="Zástupný symbol pro obsah 1"/>
          <p:cNvSpPr>
            <a:spLocks noGrp="1"/>
          </p:cNvSpPr>
          <p:nvPr>
            <p:ph idx="1"/>
          </p:nvPr>
        </p:nvSpPr>
        <p:spPr/>
        <p:txBody>
          <a:bodyPr rtlCol="0">
            <a:normAutofit fontScale="92500" lnSpcReduction="20000"/>
          </a:bodyPr>
          <a:lstStyle/>
          <a:p>
            <a:pPr>
              <a:buFont typeface="Wingdings 3" charset="2"/>
              <a:buChar char=""/>
              <a:defRPr/>
            </a:pPr>
            <a:r>
              <a:rPr lang="cs-CZ" dirty="0">
                <a:solidFill>
                  <a:schemeClr val="tx1">
                    <a:lumMod val="75000"/>
                    <a:lumOff val="25000"/>
                  </a:schemeClr>
                </a:solidFill>
              </a:rPr>
              <a:t>Dobrá nálada má pozitivní vliv</a:t>
            </a:r>
          </a:p>
          <a:p>
            <a:pPr>
              <a:buFont typeface="Wingdings 3" charset="2"/>
              <a:buChar char=""/>
              <a:defRPr/>
            </a:pPr>
            <a:r>
              <a:rPr lang="cs-CZ" dirty="0">
                <a:solidFill>
                  <a:schemeClr val="tx1">
                    <a:lumMod val="75000"/>
                    <a:lumOff val="25000"/>
                  </a:schemeClr>
                </a:solidFill>
              </a:rPr>
              <a:t>Lidé jsou dokonce ochotni pomáhat více za pěkných slunečných dnů</a:t>
            </a:r>
          </a:p>
          <a:p>
            <a:pPr>
              <a:buFont typeface="Wingdings 3" charset="2"/>
              <a:buChar char=""/>
              <a:defRPr/>
            </a:pPr>
            <a:r>
              <a:rPr lang="cs-CZ" dirty="0">
                <a:solidFill>
                  <a:schemeClr val="tx1">
                    <a:lumMod val="75000"/>
                    <a:lumOff val="25000"/>
                  </a:schemeClr>
                </a:solidFill>
              </a:rPr>
              <a:t>Pomáhají více dívky, ženy, kde je potřeba síla, tak muži</a:t>
            </a:r>
          </a:p>
          <a:p>
            <a:pPr>
              <a:buFont typeface="Wingdings 3" charset="2"/>
              <a:buChar char=""/>
              <a:defRPr/>
            </a:pPr>
            <a:r>
              <a:rPr lang="cs-CZ" dirty="0">
                <a:solidFill>
                  <a:schemeClr val="tx1">
                    <a:lumMod val="75000"/>
                    <a:lumOff val="25000"/>
                  </a:schemeClr>
                </a:solidFill>
              </a:rPr>
              <a:t>Rysy prosociální osobnosti</a:t>
            </a:r>
          </a:p>
          <a:p>
            <a:pPr lvl="1">
              <a:buFont typeface="Wingdings 3" charset="2"/>
              <a:buChar char=""/>
              <a:defRPr/>
            </a:pPr>
            <a:r>
              <a:rPr lang="cs-CZ" dirty="0">
                <a:solidFill>
                  <a:schemeClr val="tx1">
                    <a:lumMod val="75000"/>
                    <a:lumOff val="25000"/>
                  </a:schemeClr>
                </a:solidFill>
              </a:rPr>
              <a:t>silná vnitřní kontrola </a:t>
            </a:r>
          </a:p>
          <a:p>
            <a:pPr lvl="1">
              <a:buFont typeface="Wingdings 3" charset="2"/>
              <a:buChar char=""/>
              <a:defRPr/>
            </a:pPr>
            <a:r>
              <a:rPr lang="cs-CZ" dirty="0">
                <a:solidFill>
                  <a:schemeClr val="tx1">
                    <a:lumMod val="75000"/>
                    <a:lumOff val="25000"/>
                  </a:schemeClr>
                </a:solidFill>
              </a:rPr>
              <a:t>víra ve „spravedlivý svět“ </a:t>
            </a:r>
          </a:p>
          <a:p>
            <a:pPr lvl="1">
              <a:buFont typeface="Wingdings 3" charset="2"/>
              <a:buChar char=""/>
              <a:defRPr/>
            </a:pPr>
            <a:r>
              <a:rPr lang="cs-CZ" dirty="0">
                <a:solidFill>
                  <a:schemeClr val="tx1">
                    <a:lumMod val="75000"/>
                    <a:lumOff val="25000"/>
                  </a:schemeClr>
                </a:solidFill>
              </a:rPr>
              <a:t>silný pocit sociální odpovědnosti </a:t>
            </a:r>
          </a:p>
          <a:p>
            <a:pPr lvl="1">
              <a:buFont typeface="Wingdings 3" charset="2"/>
              <a:buChar char=""/>
              <a:defRPr/>
            </a:pPr>
            <a:r>
              <a:rPr lang="cs-CZ" dirty="0">
                <a:solidFill>
                  <a:schemeClr val="tx1">
                    <a:lumMod val="75000"/>
                    <a:lumOff val="25000"/>
                  </a:schemeClr>
                </a:solidFill>
              </a:rPr>
              <a:t>schopnost projevit empatii </a:t>
            </a:r>
          </a:p>
          <a:p>
            <a:pPr lvl="1">
              <a:buFont typeface="Wingdings 3" charset="2"/>
              <a:buChar char=""/>
              <a:defRPr/>
            </a:pPr>
            <a:r>
              <a:rPr lang="cs-CZ" dirty="0">
                <a:solidFill>
                  <a:schemeClr val="tx1">
                    <a:lumMod val="75000"/>
                    <a:lumOff val="25000"/>
                  </a:schemeClr>
                </a:solidFill>
              </a:rPr>
              <a:t>menší egocentrické založení </a:t>
            </a:r>
          </a:p>
          <a:p>
            <a:pPr>
              <a:buFont typeface="Wingdings 3" charset="2"/>
              <a:buChar char=""/>
              <a:defRPr/>
            </a:pPr>
            <a:r>
              <a:rPr lang="cs-CZ" dirty="0">
                <a:solidFill>
                  <a:schemeClr val="tx1">
                    <a:lumMod val="75000"/>
                    <a:lumOff val="25000"/>
                  </a:schemeClr>
                </a:solidFill>
              </a:rPr>
              <a:t>Empatie – vcítění se do pocitů a jednání druhých</a:t>
            </a:r>
          </a:p>
          <a:p>
            <a:pPr lvl="1">
              <a:buFont typeface="Wingdings 3" charset="2"/>
              <a:buChar char=""/>
              <a:defRPr/>
            </a:pPr>
            <a:endParaRPr lang="cs-CZ" dirty="0">
              <a:solidFill>
                <a:schemeClr val="tx1">
                  <a:lumMod val="75000"/>
                  <a:lumOff val="25000"/>
                </a:schemeClr>
              </a:solidFill>
            </a:endParaRPr>
          </a:p>
          <a:p>
            <a:pPr>
              <a:buFont typeface="Wingdings 3" charset="2"/>
              <a:buChar char=""/>
              <a:defRPr/>
            </a:pPr>
            <a:endParaRPr lang="cs-CZ" dirty="0">
              <a:solidFill>
                <a:schemeClr val="tx1">
                  <a:lumMod val="75000"/>
                  <a:lumOff val="25000"/>
                </a:schemeClr>
              </a:solidFill>
            </a:endParaRPr>
          </a:p>
        </p:txBody>
      </p:sp>
    </p:spTree>
    <p:extLst>
      <p:ext uri="{BB962C8B-B14F-4D97-AF65-F5344CB8AC3E}">
        <p14:creationId xmlns:p14="http://schemas.microsoft.com/office/powerpoint/2010/main" val="29519715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Nadpis 2"/>
          <p:cNvSpPr>
            <a:spLocks noGrp="1"/>
          </p:cNvSpPr>
          <p:nvPr>
            <p:ph type="title"/>
          </p:nvPr>
        </p:nvSpPr>
        <p:spPr/>
        <p:txBody>
          <a:bodyPr/>
          <a:lstStyle/>
          <a:p>
            <a:r>
              <a:rPr lang="cs-CZ"/>
              <a:t>Sociální okolí</a:t>
            </a:r>
          </a:p>
        </p:txBody>
      </p:sp>
      <p:sp>
        <p:nvSpPr>
          <p:cNvPr id="240641" name="Zástupný symbol pro obsah 1"/>
          <p:cNvSpPr>
            <a:spLocks noGrp="1"/>
          </p:cNvSpPr>
          <p:nvPr>
            <p:ph idx="1"/>
          </p:nvPr>
        </p:nvSpPr>
        <p:spPr/>
        <p:txBody>
          <a:bodyPr/>
          <a:lstStyle/>
          <a:p>
            <a:r>
              <a:rPr lang="cs-CZ"/>
              <a:t>Rodinné koreláty prosociálního dítěte: </a:t>
            </a:r>
          </a:p>
          <a:p>
            <a:pPr lvl="1"/>
            <a:r>
              <a:rPr lang="cs-CZ"/>
              <a:t>dostatek lásky, opory a pomoci </a:t>
            </a:r>
          </a:p>
          <a:p>
            <a:pPr lvl="1"/>
            <a:r>
              <a:rPr lang="cs-CZ"/>
              <a:t>přiměřeně vyvážená kontrola a přísnost </a:t>
            </a:r>
          </a:p>
          <a:p>
            <a:pPr lvl="1"/>
            <a:r>
              <a:rPr lang="cs-CZ"/>
              <a:t>akceptace dítěte</a:t>
            </a:r>
          </a:p>
          <a:p>
            <a:r>
              <a:rPr lang="cs-CZ"/>
              <a:t>Širší sociální okolí</a:t>
            </a:r>
          </a:p>
          <a:p>
            <a:r>
              <a:rPr lang="cs-CZ"/>
              <a:t>Kultura – děti z Číny (nejkolektivističtější země) mají větší úctu ke staří, jsou mírnější a méně agresivní, než jejich vrstevníci v USA</a:t>
            </a:r>
          </a:p>
          <a:p>
            <a:pPr lvl="1"/>
            <a:endParaRPr lang="cs-CZ"/>
          </a:p>
        </p:txBody>
      </p:sp>
    </p:spTree>
    <p:extLst>
      <p:ext uri="{BB962C8B-B14F-4D97-AF65-F5344CB8AC3E}">
        <p14:creationId xmlns:p14="http://schemas.microsoft.com/office/powerpoint/2010/main" val="23364109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Nadpis 2"/>
          <p:cNvSpPr>
            <a:spLocks noGrp="1"/>
          </p:cNvSpPr>
          <p:nvPr>
            <p:ph type="title"/>
          </p:nvPr>
        </p:nvSpPr>
        <p:spPr/>
        <p:txBody>
          <a:bodyPr/>
          <a:lstStyle/>
          <a:p>
            <a:r>
              <a:rPr lang="cs-CZ"/>
              <a:t>Osoba příjemce prosociálního chování</a:t>
            </a:r>
          </a:p>
        </p:txBody>
      </p:sp>
      <p:sp>
        <p:nvSpPr>
          <p:cNvPr id="241665" name="Zástupný symbol pro obsah 1"/>
          <p:cNvSpPr>
            <a:spLocks noGrp="1"/>
          </p:cNvSpPr>
          <p:nvPr>
            <p:ph idx="1"/>
          </p:nvPr>
        </p:nvSpPr>
        <p:spPr/>
        <p:txBody>
          <a:bodyPr/>
          <a:lstStyle/>
          <a:p>
            <a:r>
              <a:rPr lang="cs-CZ"/>
              <a:t>pomoc poskytujeme ochotněji svým rodinným příslušníkům, dále pak známým a přátelům, svým oblíbencům, lidem podobným, těm, kteří jsou na naší pomoci závislí</a:t>
            </a:r>
          </a:p>
          <a:p>
            <a:r>
              <a:rPr lang="cs-CZ"/>
              <a:t>Faktory, které rozhodují o tom, zdali je člověku v nouzi poskytnuta pomoc:</a:t>
            </a:r>
          </a:p>
          <a:p>
            <a:pPr lvl="1"/>
            <a:r>
              <a:rPr lang="cs-CZ" b="1" u="sng"/>
              <a:t>posouzení příčiny nesnází</a:t>
            </a:r>
            <a:r>
              <a:rPr lang="cs-CZ"/>
              <a:t>– jestliže je příčina spatřována ve vlastní nezodpovědnosti člověka v nouzi, je ochota druhých pomoci menší</a:t>
            </a:r>
          </a:p>
          <a:p>
            <a:pPr lvl="1"/>
            <a:r>
              <a:rPr lang="cs-CZ" b="1" u="sng"/>
              <a:t>Závazek vůči člověku v nouzi </a:t>
            </a:r>
            <a:r>
              <a:rPr lang="cs-CZ"/>
              <a:t>– na kom nám záleží, vůči komu cítíme provinění, kdo nám již pomohl</a:t>
            </a:r>
          </a:p>
          <a:p>
            <a:pPr lvl="1"/>
            <a:r>
              <a:rPr lang="cs-CZ" b="1" u="sng"/>
              <a:t>Pohlaví příjemce pomoci </a:t>
            </a:r>
            <a:r>
              <a:rPr lang="cs-CZ"/>
              <a:t>– muži ženám, ženy stejně</a:t>
            </a:r>
            <a:endParaRPr lang="cs-CZ" b="1" u="sng"/>
          </a:p>
          <a:p>
            <a:pPr lvl="1"/>
            <a:endParaRPr lang="cs-CZ"/>
          </a:p>
          <a:p>
            <a:pPr lvl="1"/>
            <a:endParaRPr lang="cs-CZ"/>
          </a:p>
          <a:p>
            <a:endParaRPr lang="cs-CZ"/>
          </a:p>
        </p:txBody>
      </p:sp>
    </p:spTree>
    <p:extLst>
      <p:ext uri="{BB962C8B-B14F-4D97-AF65-F5344CB8AC3E}">
        <p14:creationId xmlns:p14="http://schemas.microsoft.com/office/powerpoint/2010/main" val="3259884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normAutofit fontScale="90000"/>
          </a:bodyPr>
          <a:lstStyle/>
          <a:p>
            <a:pPr>
              <a:defRPr/>
            </a:pPr>
            <a:r>
              <a:rPr lang="cs-CZ" dirty="0" err="1"/>
              <a:t>Rosenthalův</a:t>
            </a:r>
            <a:r>
              <a:rPr lang="cs-CZ" dirty="0"/>
              <a:t> efekt sebenaplňující předpovědi 1966</a:t>
            </a:r>
          </a:p>
        </p:txBody>
      </p:sp>
      <p:sp>
        <p:nvSpPr>
          <p:cNvPr id="3" name="Zástupný symbol pro obsah 2"/>
          <p:cNvSpPr>
            <a:spLocks noGrp="1"/>
          </p:cNvSpPr>
          <p:nvPr>
            <p:ph idx="1"/>
          </p:nvPr>
        </p:nvSpPr>
        <p:spPr>
          <a:xfrm>
            <a:off x="1919289" y="2060575"/>
            <a:ext cx="6986587" cy="4292600"/>
          </a:xfrm>
        </p:spPr>
        <p:txBody>
          <a:bodyPr rtlCol="0">
            <a:normAutofit fontScale="70000" lnSpcReduction="20000"/>
          </a:bodyPr>
          <a:lstStyle/>
          <a:p>
            <a:pPr>
              <a:buFont typeface="Wingdings 3" charset="2"/>
              <a:buChar char=""/>
              <a:defRPr/>
            </a:pPr>
            <a:endParaRPr lang="cs-CZ" dirty="0">
              <a:solidFill>
                <a:schemeClr val="tx1">
                  <a:lumMod val="75000"/>
                  <a:lumOff val="25000"/>
                </a:schemeClr>
              </a:solidFill>
            </a:endParaRPr>
          </a:p>
          <a:p>
            <a:pPr>
              <a:buFont typeface="Wingdings 3" charset="2"/>
              <a:buChar char=""/>
              <a:defRPr/>
            </a:pPr>
            <a:r>
              <a:rPr lang="cs-CZ" b="1" dirty="0">
                <a:solidFill>
                  <a:srgbClr val="7030A0"/>
                </a:solidFill>
              </a:rPr>
              <a:t>Učitelé ve škole dostali (náhodou zaslechli) tipy na obzvlášť šikovné děti, které ale byly úplně průměrnými a normálními žáky. Za rok se těmto dětem výrazně zlepšil prospěch. Ze skrytých záznamů experimentátoři zjistili, že se učitelé chovali k vybraným dětem jinak – častěji je vyvolávali, více je chválili </a:t>
            </a:r>
            <a:r>
              <a:rPr lang="cs-CZ" b="1" dirty="0" err="1">
                <a:solidFill>
                  <a:srgbClr val="7030A0"/>
                </a:solidFill>
              </a:rPr>
              <a:t>apod</a:t>
            </a:r>
            <a:endParaRPr lang="cs-CZ" b="1" dirty="0">
              <a:solidFill>
                <a:srgbClr val="7030A0"/>
              </a:solidFill>
            </a:endParaRPr>
          </a:p>
          <a:p>
            <a:pPr>
              <a:buFont typeface="Wingdings 3" charset="2"/>
              <a:buChar char=""/>
              <a:defRPr/>
            </a:pPr>
            <a:r>
              <a:rPr lang="cs-CZ" dirty="0" err="1">
                <a:solidFill>
                  <a:schemeClr val="tx1">
                    <a:lumMod val="75000"/>
                    <a:lumOff val="25000"/>
                  </a:schemeClr>
                </a:solidFill>
              </a:rPr>
              <a:t>Pygmalion</a:t>
            </a:r>
            <a:r>
              <a:rPr lang="cs-CZ" dirty="0">
                <a:solidFill>
                  <a:schemeClr val="tx1">
                    <a:lumMod val="75000"/>
                    <a:lumOff val="25000"/>
                  </a:schemeClr>
                </a:solidFill>
              </a:rPr>
              <a:t> efekt (pozitivní)</a:t>
            </a:r>
          </a:p>
          <a:p>
            <a:pPr>
              <a:buFont typeface="Wingdings 3" charset="2"/>
              <a:buChar char=""/>
              <a:defRPr/>
            </a:pPr>
            <a:r>
              <a:rPr lang="cs-CZ" dirty="0" err="1">
                <a:solidFill>
                  <a:schemeClr val="tx1">
                    <a:lumMod val="75000"/>
                    <a:lumOff val="25000"/>
                  </a:schemeClr>
                </a:solidFill>
              </a:rPr>
              <a:t>Golémův</a:t>
            </a:r>
            <a:r>
              <a:rPr lang="cs-CZ" dirty="0">
                <a:solidFill>
                  <a:schemeClr val="tx1">
                    <a:lumMod val="75000"/>
                    <a:lumOff val="25000"/>
                  </a:schemeClr>
                </a:solidFill>
              </a:rPr>
              <a:t> efekt (negativní)</a:t>
            </a:r>
          </a:p>
          <a:p>
            <a:pPr>
              <a:buFont typeface="Wingdings 3" charset="2"/>
              <a:buChar char=""/>
              <a:defRPr/>
            </a:pPr>
            <a:endParaRPr lang="cs-CZ" dirty="0">
              <a:solidFill>
                <a:schemeClr val="tx1">
                  <a:lumMod val="75000"/>
                  <a:lumOff val="25000"/>
                </a:schemeClr>
              </a:solidFill>
            </a:endParaRPr>
          </a:p>
          <a:p>
            <a:pPr>
              <a:buFont typeface="Wingdings 3" charset="2"/>
              <a:buChar char=""/>
              <a:defRPr/>
            </a:pPr>
            <a:r>
              <a:rPr lang="cs-CZ" dirty="0">
                <a:solidFill>
                  <a:schemeClr val="tx1">
                    <a:lumMod val="75000"/>
                    <a:lumOff val="25000"/>
                  </a:schemeClr>
                </a:solidFill>
              </a:rPr>
              <a:t>Experiment, který provedli psychologové izraelské armády. V rámci výcviku měli vojáci překonat usilovným pochodem velkou vzdálenost. </a:t>
            </a:r>
          </a:p>
          <a:p>
            <a:pPr>
              <a:buFont typeface="Wingdings 3" charset="2"/>
              <a:buChar char=""/>
              <a:defRPr/>
            </a:pPr>
            <a:r>
              <a:rPr lang="cs-CZ" dirty="0">
                <a:solidFill>
                  <a:schemeClr val="tx1">
                    <a:lumMod val="75000"/>
                    <a:lumOff val="25000"/>
                  </a:schemeClr>
                </a:solidFill>
              </a:rPr>
              <a:t>Jedné skupině vojáků uvedli skutečnou délku trasy: 30 kilometrů. </a:t>
            </a:r>
          </a:p>
          <a:p>
            <a:pPr>
              <a:buFont typeface="Wingdings 3" charset="2"/>
              <a:buChar char=""/>
              <a:defRPr/>
            </a:pPr>
            <a:r>
              <a:rPr lang="cs-CZ" dirty="0">
                <a:solidFill>
                  <a:schemeClr val="tx1">
                    <a:lumMod val="75000"/>
                    <a:lumOff val="25000"/>
                  </a:schemeClr>
                </a:solidFill>
              </a:rPr>
              <a:t>Druhé skupině uvedli cifru o 10 kilometrů delší a třetí dokonce dvojnásobnou – 60 kilometrů. </a:t>
            </a:r>
          </a:p>
          <a:p>
            <a:pPr>
              <a:buFont typeface="Wingdings 3" charset="2"/>
              <a:buChar char=""/>
              <a:defRPr/>
            </a:pPr>
            <a:r>
              <a:rPr lang="cs-CZ" dirty="0">
                <a:solidFill>
                  <a:schemeClr val="tx1">
                    <a:lumMod val="75000"/>
                    <a:lumOff val="25000"/>
                  </a:schemeClr>
                </a:solidFill>
              </a:rPr>
              <a:t>Skupina, která byla přesvědčena o tom, že musí překonat 60 kilometrů, přišla do cíle poslední. </a:t>
            </a:r>
          </a:p>
          <a:p>
            <a:pPr>
              <a:buFont typeface="Wingdings 3" charset="2"/>
              <a:buChar char=""/>
              <a:defRPr/>
            </a:pPr>
            <a:r>
              <a:rPr lang="cs-CZ" dirty="0">
                <a:solidFill>
                  <a:schemeClr val="tx1">
                    <a:lumMod val="75000"/>
                    <a:lumOff val="25000"/>
                  </a:schemeClr>
                </a:solidFill>
              </a:rPr>
              <a:t>O čem to vypovídá? Čím těžší se nám překážka zdá, tím pravděpodobnější je, že ji nezdoláme. Potíže, které si pouze představujeme ve své mysli, se stávají realitou.</a:t>
            </a:r>
          </a:p>
        </p:txBody>
      </p:sp>
    </p:spTree>
    <p:extLst>
      <p:ext uri="{BB962C8B-B14F-4D97-AF65-F5344CB8AC3E}">
        <p14:creationId xmlns:p14="http://schemas.microsoft.com/office/powerpoint/2010/main" val="4167572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3" name="Nadpis 1"/>
          <p:cNvSpPr>
            <a:spLocks noGrp="1"/>
          </p:cNvSpPr>
          <p:nvPr>
            <p:ph type="title"/>
          </p:nvPr>
        </p:nvSpPr>
        <p:spPr/>
        <p:txBody>
          <a:bodyPr/>
          <a:lstStyle/>
          <a:p>
            <a:r>
              <a:rPr lang="cs-CZ"/>
              <a:t>Rosenhanův experiment 1972</a:t>
            </a:r>
          </a:p>
        </p:txBody>
      </p:sp>
      <p:sp>
        <p:nvSpPr>
          <p:cNvPr id="3" name="Zástupný symbol pro obsah 2"/>
          <p:cNvSpPr>
            <a:spLocks noGrp="1"/>
          </p:cNvSpPr>
          <p:nvPr>
            <p:ph idx="1"/>
          </p:nvPr>
        </p:nvSpPr>
        <p:spPr>
          <a:xfrm>
            <a:off x="1154954" y="2278556"/>
            <a:ext cx="9895119" cy="4751387"/>
          </a:xfrm>
        </p:spPr>
        <p:txBody>
          <a:bodyPr rtlCol="0">
            <a:normAutofit fontScale="85000" lnSpcReduction="20000"/>
          </a:bodyPr>
          <a:lstStyle/>
          <a:p>
            <a:pPr>
              <a:buFont typeface="Wingdings 3" charset="2"/>
              <a:buChar char=""/>
              <a:defRPr/>
            </a:pPr>
            <a:r>
              <a:rPr lang="cs-CZ" dirty="0" err="1">
                <a:solidFill>
                  <a:schemeClr val="tx1">
                    <a:lumMod val="75000"/>
                    <a:lumOff val="25000"/>
                  </a:schemeClr>
                </a:solidFill>
              </a:rPr>
              <a:t>Rosenhan</a:t>
            </a:r>
            <a:r>
              <a:rPr lang="cs-CZ" dirty="0">
                <a:solidFill>
                  <a:schemeClr val="tx1">
                    <a:lumMod val="75000"/>
                    <a:lumOff val="25000"/>
                  </a:schemeClr>
                </a:solidFill>
              </a:rPr>
              <a:t> přemluvil 8 svých známých a kolegů, aby se nechali vyšetřit, každý v jiné psychiatrické klinice. Jediné, co měli ošetřujícímu </a:t>
            </a:r>
            <a:r>
              <a:rPr lang="cs-CZ" dirty="0">
                <a:solidFill>
                  <a:schemeClr val="tx1">
                    <a:lumMod val="75000"/>
                    <a:lumOff val="25000"/>
                  </a:schemeClr>
                </a:solidFill>
                <a:hlinkClick r:id="rId2" tooltip="Lékař"/>
              </a:rPr>
              <a:t>lékaři</a:t>
            </a:r>
            <a:r>
              <a:rPr lang="cs-CZ" dirty="0">
                <a:solidFill>
                  <a:schemeClr val="tx1">
                    <a:lumMod val="75000"/>
                    <a:lumOff val="25000"/>
                  </a:schemeClr>
                </a:solidFill>
              </a:rPr>
              <a:t> při příjmu říci, bylo to, že slyší vnitřní hlas, který říká "prázdný" "dutý" a "úder". Dále bylo povoleno lhát pouze o svém jménu a zaměstnání, protože někteří z </a:t>
            </a:r>
            <a:r>
              <a:rPr lang="cs-CZ" dirty="0" err="1">
                <a:solidFill>
                  <a:schemeClr val="tx1">
                    <a:lumMod val="75000"/>
                    <a:lumOff val="25000"/>
                  </a:schemeClr>
                </a:solidFill>
              </a:rPr>
              <a:t>pseudopacientů</a:t>
            </a:r>
            <a:r>
              <a:rPr lang="cs-CZ" dirty="0">
                <a:solidFill>
                  <a:schemeClr val="tx1">
                    <a:lumMod val="75000"/>
                    <a:lumOff val="25000"/>
                  </a:schemeClr>
                </a:solidFill>
              </a:rPr>
              <a:t> byli </a:t>
            </a:r>
            <a:r>
              <a:rPr lang="cs-CZ" dirty="0">
                <a:solidFill>
                  <a:schemeClr val="tx1">
                    <a:lumMod val="75000"/>
                    <a:lumOff val="25000"/>
                  </a:schemeClr>
                </a:solidFill>
                <a:hlinkClick r:id="rId3" tooltip="Psycholog"/>
              </a:rPr>
              <a:t>psychologové</a:t>
            </a:r>
            <a:r>
              <a:rPr lang="cs-CZ" dirty="0">
                <a:solidFill>
                  <a:schemeClr val="tx1">
                    <a:lumMod val="75000"/>
                    <a:lumOff val="25000"/>
                  </a:schemeClr>
                </a:solidFill>
              </a:rPr>
              <a:t> a </a:t>
            </a:r>
            <a:r>
              <a:rPr lang="cs-CZ" dirty="0">
                <a:solidFill>
                  <a:schemeClr val="tx1">
                    <a:lumMod val="75000"/>
                    <a:lumOff val="25000"/>
                  </a:schemeClr>
                </a:solidFill>
                <a:hlinkClick r:id="rId4" tooltip="Psychiatr"/>
              </a:rPr>
              <a:t>psychiatři</a:t>
            </a:r>
            <a:r>
              <a:rPr lang="cs-CZ" dirty="0">
                <a:solidFill>
                  <a:schemeClr val="tx1">
                    <a:lumMod val="75000"/>
                    <a:lumOff val="25000"/>
                  </a:schemeClr>
                </a:solidFill>
              </a:rPr>
              <a:t>, jinak měla být jejich výpověď pravdivá a nezavádějící. Pokud byli </a:t>
            </a:r>
            <a:r>
              <a:rPr lang="cs-CZ" dirty="0" err="1">
                <a:solidFill>
                  <a:schemeClr val="tx1">
                    <a:lumMod val="75000"/>
                    <a:lumOff val="25000"/>
                  </a:schemeClr>
                </a:solidFill>
              </a:rPr>
              <a:t>pseudopacienti</a:t>
            </a:r>
            <a:r>
              <a:rPr lang="cs-CZ" dirty="0">
                <a:solidFill>
                  <a:schemeClr val="tx1">
                    <a:lumMod val="75000"/>
                    <a:lumOff val="25000"/>
                  </a:schemeClr>
                </a:solidFill>
              </a:rPr>
              <a:t> hospitalizováni, měli okamžitě personálu oznámit, že jsou v pořádku, že jim nic není.</a:t>
            </a:r>
          </a:p>
          <a:p>
            <a:pPr>
              <a:buFont typeface="Wingdings 3" charset="2"/>
              <a:buChar char=""/>
              <a:defRPr/>
            </a:pPr>
            <a:r>
              <a:rPr lang="cs-CZ" dirty="0">
                <a:solidFill>
                  <a:schemeClr val="tx1">
                    <a:lumMod val="75000"/>
                    <a:lumOff val="25000"/>
                  </a:schemeClr>
                </a:solidFill>
              </a:rPr>
              <a:t>Po krátké přípravě, kdy se pokusné osoby nemyly a nepečovaly o sebe, vydaly se včetně </a:t>
            </a:r>
            <a:r>
              <a:rPr lang="cs-CZ" dirty="0" err="1">
                <a:solidFill>
                  <a:schemeClr val="tx1">
                    <a:lumMod val="75000"/>
                    <a:lumOff val="25000"/>
                  </a:schemeClr>
                </a:solidFill>
              </a:rPr>
              <a:t>Rosenhana</a:t>
            </a:r>
            <a:r>
              <a:rPr lang="cs-CZ" dirty="0">
                <a:solidFill>
                  <a:schemeClr val="tx1">
                    <a:lumMod val="75000"/>
                    <a:lumOff val="25000"/>
                  </a:schemeClr>
                </a:solidFill>
              </a:rPr>
              <a:t> do různých v některých případech věhlasných psychiatrických léčeben v </a:t>
            </a:r>
            <a:r>
              <a:rPr lang="cs-CZ" dirty="0">
                <a:solidFill>
                  <a:schemeClr val="tx1">
                    <a:lumMod val="75000"/>
                    <a:lumOff val="25000"/>
                  </a:schemeClr>
                </a:solidFill>
                <a:hlinkClick r:id="rId5" tooltip="Spojené státy americké"/>
              </a:rPr>
              <a:t>USA</a:t>
            </a:r>
            <a:r>
              <a:rPr lang="cs-CZ" dirty="0">
                <a:solidFill>
                  <a:schemeClr val="tx1">
                    <a:lumMod val="75000"/>
                    <a:lumOff val="25000"/>
                  </a:schemeClr>
                </a:solidFill>
              </a:rPr>
              <a:t>. Všichni byli přijati, a sice sedm z nich s diagnózou </a:t>
            </a:r>
            <a:r>
              <a:rPr lang="cs-CZ" dirty="0">
                <a:solidFill>
                  <a:schemeClr val="tx1">
                    <a:lumMod val="75000"/>
                    <a:lumOff val="25000"/>
                  </a:schemeClr>
                </a:solidFill>
                <a:hlinkClick r:id="rId6" tooltip="Schizofrenie"/>
              </a:rPr>
              <a:t>schizofrenie</a:t>
            </a:r>
            <a:r>
              <a:rPr lang="cs-CZ" dirty="0">
                <a:solidFill>
                  <a:schemeClr val="tx1">
                    <a:lumMod val="75000"/>
                    <a:lumOff val="25000"/>
                  </a:schemeClr>
                </a:solidFill>
              </a:rPr>
              <a:t> a jeden s diagnózou </a:t>
            </a:r>
            <a:r>
              <a:rPr lang="cs-CZ" dirty="0">
                <a:solidFill>
                  <a:schemeClr val="tx1">
                    <a:lumMod val="75000"/>
                    <a:lumOff val="25000"/>
                  </a:schemeClr>
                </a:solidFill>
                <a:hlinkClick r:id="rId7" tooltip="Bipolární afektivní porucha"/>
              </a:rPr>
              <a:t>bipolární afektivní poruchy</a:t>
            </a:r>
            <a:r>
              <a:rPr lang="cs-CZ" dirty="0">
                <a:solidFill>
                  <a:schemeClr val="tx1">
                    <a:lumMod val="75000"/>
                    <a:lumOff val="25000"/>
                  </a:schemeClr>
                </a:solidFill>
              </a:rPr>
              <a:t>. </a:t>
            </a:r>
          </a:p>
          <a:p>
            <a:pPr>
              <a:buFont typeface="Wingdings 3" charset="2"/>
              <a:buChar char=""/>
              <a:defRPr/>
            </a:pPr>
            <a:r>
              <a:rPr lang="cs-CZ" b="1" dirty="0">
                <a:solidFill>
                  <a:srgbClr val="7030A0"/>
                </a:solidFill>
              </a:rPr>
              <a:t>Při terapeutických sezeních, která </a:t>
            </a:r>
            <a:r>
              <a:rPr lang="cs-CZ" b="1" dirty="0" err="1">
                <a:solidFill>
                  <a:srgbClr val="7030A0"/>
                </a:solidFill>
              </a:rPr>
              <a:t>pseudopacienti</a:t>
            </a:r>
            <a:r>
              <a:rPr lang="cs-CZ" b="1" dirty="0">
                <a:solidFill>
                  <a:srgbClr val="7030A0"/>
                </a:solidFill>
              </a:rPr>
              <a:t> podstoupili, se projevovalo takzvané </a:t>
            </a:r>
            <a:r>
              <a:rPr lang="cs-CZ" b="1" dirty="0">
                <a:solidFill>
                  <a:srgbClr val="7030A0"/>
                </a:solidFill>
                <a:hlinkClick r:id="rId8" tooltip="Teorie nálepkování"/>
              </a:rPr>
              <a:t>nálepkování</a:t>
            </a:r>
            <a:r>
              <a:rPr lang="cs-CZ" b="1" dirty="0">
                <a:solidFill>
                  <a:srgbClr val="7030A0"/>
                </a:solidFill>
              </a:rPr>
              <a:t>. Vše, co bylo řečeno, bylo vykládáno tak, aby to potvrzovalo předešlou diagnózu. Zajímavé také bylo, že ačkoliv lékařský personál byl o dané diagnóze přesvědčen, ostatní pacienti poznali, že jde o duševně zdravé jedince, a také se k nim podle toho chovali. </a:t>
            </a:r>
          </a:p>
          <a:p>
            <a:pPr>
              <a:buFont typeface="Wingdings 3" charset="2"/>
              <a:buChar char=""/>
              <a:defRPr/>
            </a:pPr>
            <a:r>
              <a:rPr lang="cs-CZ" dirty="0">
                <a:solidFill>
                  <a:schemeClr val="tx1">
                    <a:lumMod val="75000"/>
                    <a:lumOff val="25000"/>
                  </a:schemeClr>
                </a:solidFill>
              </a:rPr>
              <a:t>Všechny pokusné osoby také popisovaly nepříjemné a neosobní zacházení, sám </a:t>
            </a:r>
            <a:r>
              <a:rPr lang="cs-CZ" dirty="0" err="1">
                <a:solidFill>
                  <a:schemeClr val="tx1">
                    <a:lumMod val="75000"/>
                    <a:lumOff val="25000"/>
                  </a:schemeClr>
                </a:solidFill>
              </a:rPr>
              <a:t>Rosenhan</a:t>
            </a:r>
            <a:r>
              <a:rPr lang="cs-CZ" dirty="0">
                <a:solidFill>
                  <a:schemeClr val="tx1">
                    <a:lumMod val="75000"/>
                    <a:lumOff val="25000"/>
                  </a:schemeClr>
                </a:solidFill>
              </a:rPr>
              <a:t> byl dokonce svědkem násilnického chování personálu léčebny vůči pacientům. Průměrná doba hospitalizace byla 19 dnů, maximální pak 52 a nejkratší doba, kterou </a:t>
            </a:r>
            <a:r>
              <a:rPr lang="cs-CZ" dirty="0" err="1">
                <a:solidFill>
                  <a:schemeClr val="tx1">
                    <a:lumMod val="75000"/>
                    <a:lumOff val="25000"/>
                  </a:schemeClr>
                </a:solidFill>
              </a:rPr>
              <a:t>pseudopacient</a:t>
            </a:r>
            <a:r>
              <a:rPr lang="cs-CZ" dirty="0">
                <a:solidFill>
                  <a:schemeClr val="tx1">
                    <a:lumMod val="75000"/>
                    <a:lumOff val="25000"/>
                  </a:schemeClr>
                </a:solidFill>
              </a:rPr>
              <a:t> strávil v léčebně, byla 7 dní. Až poté byli propuštěni z důvodu dočasného pominutí příznaků nemoci.</a:t>
            </a:r>
          </a:p>
          <a:p>
            <a:pPr>
              <a:buFont typeface="Wingdings 3" charset="2"/>
              <a:buChar char=""/>
              <a:defRPr/>
            </a:pPr>
            <a:r>
              <a:rPr lang="cs-CZ" dirty="0" err="1">
                <a:solidFill>
                  <a:schemeClr val="tx1">
                    <a:lumMod val="75000"/>
                    <a:lumOff val="25000"/>
                  </a:schemeClr>
                </a:solidFill>
              </a:rPr>
              <a:t>Rosenhan</a:t>
            </a:r>
            <a:r>
              <a:rPr lang="cs-CZ" dirty="0">
                <a:solidFill>
                  <a:schemeClr val="tx1">
                    <a:lumMod val="75000"/>
                    <a:lumOff val="25000"/>
                  </a:schemeClr>
                </a:solidFill>
              </a:rPr>
              <a:t> se dočkal ostré kritiky a jedna z klinik dokonce </a:t>
            </a:r>
            <a:r>
              <a:rPr lang="cs-CZ" dirty="0" err="1">
                <a:solidFill>
                  <a:schemeClr val="tx1">
                    <a:lumMod val="75000"/>
                    <a:lumOff val="25000"/>
                  </a:schemeClr>
                </a:solidFill>
              </a:rPr>
              <a:t>Rosenhana</a:t>
            </a:r>
            <a:r>
              <a:rPr lang="cs-CZ" dirty="0">
                <a:solidFill>
                  <a:schemeClr val="tx1">
                    <a:lumMod val="75000"/>
                    <a:lumOff val="25000"/>
                  </a:schemeClr>
                </a:solidFill>
              </a:rPr>
              <a:t> vyzvala, aby jí po dobu tří měsíců náhodně posílal pacienty, kteří budou svou duševní nemoc pouze předstírat. Poté, co </a:t>
            </a:r>
            <a:r>
              <a:rPr lang="cs-CZ" dirty="0" err="1">
                <a:solidFill>
                  <a:schemeClr val="tx1">
                    <a:lumMod val="75000"/>
                    <a:lumOff val="25000"/>
                  </a:schemeClr>
                </a:solidFill>
              </a:rPr>
              <a:t>Rosenhan</a:t>
            </a:r>
            <a:r>
              <a:rPr lang="cs-CZ" dirty="0">
                <a:solidFill>
                  <a:schemeClr val="tx1">
                    <a:lumMod val="75000"/>
                    <a:lumOff val="25000"/>
                  </a:schemeClr>
                </a:solidFill>
              </a:rPr>
              <a:t> výzvu přijal a uplynula dohodnutá doba, klinika oznámila, že odhalila 41 podvodníků. </a:t>
            </a:r>
            <a:r>
              <a:rPr lang="cs-CZ" dirty="0" err="1">
                <a:solidFill>
                  <a:schemeClr val="tx1">
                    <a:lumMod val="75000"/>
                    <a:lumOff val="25000"/>
                  </a:schemeClr>
                </a:solidFill>
              </a:rPr>
              <a:t>Rosenhan</a:t>
            </a:r>
            <a:r>
              <a:rPr lang="cs-CZ" dirty="0">
                <a:solidFill>
                  <a:schemeClr val="tx1">
                    <a:lumMod val="75000"/>
                    <a:lumOff val="25000"/>
                  </a:schemeClr>
                </a:solidFill>
              </a:rPr>
              <a:t> však </a:t>
            </a:r>
            <a:r>
              <a:rPr lang="cs-CZ" b="1" dirty="0">
                <a:solidFill>
                  <a:srgbClr val="FFC000"/>
                </a:solidFill>
              </a:rPr>
              <a:t>neposlal nikoho.</a:t>
            </a:r>
          </a:p>
        </p:txBody>
      </p:sp>
    </p:spTree>
    <p:extLst>
      <p:ext uri="{BB962C8B-B14F-4D97-AF65-F5344CB8AC3E}">
        <p14:creationId xmlns:p14="http://schemas.microsoft.com/office/powerpoint/2010/main" val="1459793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7" name="Nadpis 1"/>
          <p:cNvSpPr>
            <a:spLocks noGrp="1"/>
          </p:cNvSpPr>
          <p:nvPr>
            <p:ph type="title"/>
          </p:nvPr>
        </p:nvSpPr>
        <p:spPr/>
        <p:txBody>
          <a:bodyPr/>
          <a:lstStyle/>
          <a:p>
            <a:r>
              <a:rPr lang="cs-CZ"/>
              <a:t>Poslušnost</a:t>
            </a:r>
          </a:p>
        </p:txBody>
      </p:sp>
      <p:sp>
        <p:nvSpPr>
          <p:cNvPr id="219138" name="Zástupný symbol pro obsah 2"/>
          <p:cNvSpPr>
            <a:spLocks noGrp="1"/>
          </p:cNvSpPr>
          <p:nvPr>
            <p:ph idx="1"/>
          </p:nvPr>
        </p:nvSpPr>
        <p:spPr/>
        <p:txBody>
          <a:bodyPr/>
          <a:lstStyle/>
          <a:p>
            <a:r>
              <a:rPr lang="cs-CZ" altLang="cs-CZ">
                <a:solidFill>
                  <a:schemeClr val="tx2"/>
                </a:solidFill>
              </a:rPr>
              <a:t>Hofling (1966) - experiment</a:t>
            </a:r>
          </a:p>
          <a:p>
            <a:pPr lvl="1"/>
            <a:r>
              <a:rPr lang="cs-CZ" altLang="cs-CZ">
                <a:solidFill>
                  <a:schemeClr val="tx2"/>
                </a:solidFill>
              </a:rPr>
              <a:t>Experiment konán v reálném prostředí: nemocnici. Osoba, která předstírala, že je lékař, zavolala sestře, aby podala pacientovi 2x vyšší dávku léku, než bylo maximálně povolené množství. </a:t>
            </a:r>
          </a:p>
          <a:p>
            <a:pPr lvl="1"/>
            <a:r>
              <a:rPr lang="cs-CZ" altLang="cs-CZ">
                <a:solidFill>
                  <a:schemeClr val="tx2"/>
                </a:solidFill>
              </a:rPr>
              <a:t>95% sester uposlechlo.</a:t>
            </a:r>
          </a:p>
          <a:p>
            <a:r>
              <a:rPr lang="cs-CZ" altLang="cs-CZ">
                <a:solidFill>
                  <a:schemeClr val="tx2"/>
                </a:solidFill>
              </a:rPr>
              <a:t>Sociální tlak vyvolaný nerovností může způsobit, že sestra raději ohrozí pacienta, než by neuposlechla příkazu</a:t>
            </a:r>
            <a:endParaRPr lang="cs-CZ"/>
          </a:p>
        </p:txBody>
      </p:sp>
    </p:spTree>
    <p:extLst>
      <p:ext uri="{BB962C8B-B14F-4D97-AF65-F5344CB8AC3E}">
        <p14:creationId xmlns:p14="http://schemas.microsoft.com/office/powerpoint/2010/main" val="4178711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5637279" y="2663290"/>
            <a:ext cx="6119813" cy="950912"/>
          </a:xfrm>
        </p:spPr>
        <p:style>
          <a:lnRef idx="2">
            <a:schemeClr val="accent3"/>
          </a:lnRef>
          <a:fillRef idx="1">
            <a:schemeClr val="lt1"/>
          </a:fillRef>
          <a:effectRef idx="0">
            <a:schemeClr val="accent3"/>
          </a:effectRef>
          <a:fontRef idx="minor">
            <a:schemeClr val="dk1"/>
          </a:fontRef>
        </p:style>
        <p:txBody>
          <a:bodyPr rtlCol="0">
            <a:noAutofit/>
          </a:bodyPr>
          <a:lstStyle/>
          <a:p>
            <a:pPr>
              <a:defRPr/>
            </a:pPr>
            <a:r>
              <a:rPr lang="cs-CZ" sz="3200" dirty="0"/>
              <a:t>Studie konformity</a:t>
            </a:r>
          </a:p>
        </p:txBody>
      </p:sp>
      <p:sp>
        <p:nvSpPr>
          <p:cNvPr id="5" name="Zástupný symbol pro obsah 4"/>
          <p:cNvSpPr>
            <a:spLocks noGrp="1"/>
          </p:cNvSpPr>
          <p:nvPr>
            <p:ph idx="1"/>
          </p:nvPr>
        </p:nvSpPr>
        <p:spPr>
          <a:xfrm>
            <a:off x="5637281" y="5515869"/>
            <a:ext cx="6119813" cy="649288"/>
          </a:xfrm>
        </p:spPr>
        <p:style>
          <a:lnRef idx="1">
            <a:schemeClr val="accent3"/>
          </a:lnRef>
          <a:fillRef idx="2">
            <a:schemeClr val="accent3"/>
          </a:fillRef>
          <a:effectRef idx="1">
            <a:schemeClr val="accent3"/>
          </a:effectRef>
          <a:fontRef idx="minor">
            <a:schemeClr val="dk1"/>
          </a:fontRef>
        </p:style>
        <p:txBody>
          <a:bodyPr rtlCol="0">
            <a:noAutofit/>
          </a:bodyPr>
          <a:lstStyle/>
          <a:p>
            <a:pPr marL="0" indent="0">
              <a:buNone/>
              <a:defRPr/>
            </a:pPr>
            <a:r>
              <a:rPr lang="cs-CZ" sz="2000" dirty="0">
                <a:hlinkClick r:id="rId2"/>
              </a:rPr>
              <a:t>http://www.youtube.com/watch?v=g8AFLI1jHkM</a:t>
            </a:r>
            <a:r>
              <a:rPr lang="cs-CZ" sz="2000" dirty="0"/>
              <a:t> </a:t>
            </a:r>
          </a:p>
        </p:txBody>
      </p:sp>
      <p:sp>
        <p:nvSpPr>
          <p:cNvPr id="6" name="Zástupný symbol pro text 5"/>
          <p:cNvSpPr>
            <a:spLocks noGrp="1"/>
          </p:cNvSpPr>
          <p:nvPr>
            <p:ph type="body" sz="half" idx="2"/>
          </p:nvPr>
        </p:nvSpPr>
        <p:spPr>
          <a:xfrm>
            <a:off x="5637280" y="4024492"/>
            <a:ext cx="6119813" cy="1081087"/>
          </a:xfrm>
          <a:solidFill>
            <a:schemeClr val="accent1">
              <a:lumMod val="20000"/>
              <a:lumOff val="80000"/>
            </a:schemeClr>
          </a:solidFill>
        </p:spPr>
        <p:style>
          <a:lnRef idx="2">
            <a:schemeClr val="accent3">
              <a:shade val="50000"/>
            </a:schemeClr>
          </a:lnRef>
          <a:fillRef idx="1">
            <a:schemeClr val="accent3"/>
          </a:fillRef>
          <a:effectRef idx="0">
            <a:schemeClr val="accent3"/>
          </a:effectRef>
          <a:fontRef idx="minor">
            <a:schemeClr val="lt1"/>
          </a:fontRef>
        </p:style>
        <p:txBody>
          <a:bodyPr rtlCol="0"/>
          <a:lstStyle/>
          <a:p>
            <a:pPr>
              <a:defRPr/>
            </a:pPr>
            <a:r>
              <a:rPr lang="cs-CZ" sz="2400" dirty="0" err="1"/>
              <a:t>Solomon</a:t>
            </a:r>
            <a:r>
              <a:rPr lang="cs-CZ" sz="2400" dirty="0"/>
              <a:t> </a:t>
            </a:r>
            <a:r>
              <a:rPr lang="cs-CZ" sz="2400" dirty="0" err="1"/>
              <a:t>Asch</a:t>
            </a:r>
            <a:r>
              <a:rPr lang="cs-CZ" sz="2400" dirty="0"/>
              <a:t> 1951</a:t>
            </a:r>
          </a:p>
          <a:p>
            <a:pPr>
              <a:defRPr/>
            </a:pPr>
            <a:r>
              <a:rPr lang="cs-CZ" sz="2400" dirty="0"/>
              <a:t>Laboratorní experimenty s konformitou</a:t>
            </a:r>
          </a:p>
        </p:txBody>
      </p:sp>
    </p:spTree>
    <p:extLst>
      <p:ext uri="{BB962C8B-B14F-4D97-AF65-F5344CB8AC3E}">
        <p14:creationId xmlns:p14="http://schemas.microsoft.com/office/powerpoint/2010/main" val="2656374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347729" y="517180"/>
            <a:ext cx="3870325" cy="1152525"/>
          </a:xfrm>
        </p:spPr>
        <p:style>
          <a:lnRef idx="2">
            <a:schemeClr val="accent3"/>
          </a:lnRef>
          <a:fillRef idx="1">
            <a:schemeClr val="lt1"/>
          </a:fillRef>
          <a:effectRef idx="0">
            <a:schemeClr val="accent3"/>
          </a:effectRef>
          <a:fontRef idx="minor">
            <a:schemeClr val="dk1"/>
          </a:fontRef>
        </p:style>
        <p:txBody>
          <a:bodyPr rtlCol="0">
            <a:noAutofit/>
          </a:bodyPr>
          <a:lstStyle/>
          <a:p>
            <a:pPr>
              <a:defRPr/>
            </a:pPr>
            <a:r>
              <a:rPr lang="cs-CZ" sz="3200" dirty="0"/>
              <a:t>Studie konformity</a:t>
            </a:r>
          </a:p>
        </p:txBody>
      </p:sp>
      <p:sp>
        <p:nvSpPr>
          <p:cNvPr id="5" name="Zástupný symbol pro obsah 4"/>
          <p:cNvSpPr>
            <a:spLocks noGrp="1"/>
          </p:cNvSpPr>
          <p:nvPr>
            <p:ph idx="1"/>
          </p:nvPr>
        </p:nvSpPr>
        <p:spPr>
          <a:xfrm>
            <a:off x="4628002" y="517180"/>
            <a:ext cx="4224337" cy="1152525"/>
          </a:xfrm>
        </p:spPr>
        <p:style>
          <a:lnRef idx="1">
            <a:schemeClr val="accent3"/>
          </a:lnRef>
          <a:fillRef idx="2">
            <a:schemeClr val="accent3"/>
          </a:fillRef>
          <a:effectRef idx="1">
            <a:schemeClr val="accent3"/>
          </a:effectRef>
          <a:fontRef idx="minor">
            <a:schemeClr val="dk1"/>
          </a:fontRef>
        </p:style>
        <p:txBody>
          <a:bodyPr rtlCol="0">
            <a:noAutofit/>
          </a:bodyPr>
          <a:lstStyle/>
          <a:p>
            <a:pPr marL="0" indent="0">
              <a:buNone/>
              <a:defRPr/>
            </a:pPr>
            <a:r>
              <a:rPr lang="cs-CZ" sz="2000" dirty="0">
                <a:hlinkClick r:id="rId2"/>
              </a:rPr>
              <a:t>https://www.youtube.com/watch?v=xOYLCy5PVgM</a:t>
            </a:r>
            <a:r>
              <a:rPr lang="cs-CZ" sz="2000" dirty="0"/>
              <a:t> </a:t>
            </a:r>
          </a:p>
        </p:txBody>
      </p:sp>
      <p:sp>
        <p:nvSpPr>
          <p:cNvPr id="6" name="Zástupný symbol pro text 5"/>
          <p:cNvSpPr>
            <a:spLocks noGrp="1"/>
          </p:cNvSpPr>
          <p:nvPr>
            <p:ph type="body" sz="half" idx="4294967295"/>
          </p:nvPr>
        </p:nvSpPr>
        <p:spPr>
          <a:xfrm>
            <a:off x="347729" y="1832769"/>
            <a:ext cx="3629025" cy="1812925"/>
          </a:xfrm>
        </p:spPr>
        <p:style>
          <a:lnRef idx="2">
            <a:schemeClr val="accent3">
              <a:shade val="50000"/>
            </a:schemeClr>
          </a:lnRef>
          <a:fillRef idx="1">
            <a:schemeClr val="accent3"/>
          </a:fillRef>
          <a:effectRef idx="0">
            <a:schemeClr val="accent3"/>
          </a:effectRef>
          <a:fontRef idx="minor">
            <a:schemeClr val="lt1"/>
          </a:fontRef>
        </p:style>
        <p:txBody>
          <a:bodyPr rtlCol="0">
            <a:normAutofit/>
          </a:bodyPr>
          <a:lstStyle/>
          <a:p>
            <a:pPr>
              <a:buFont typeface="Wingdings 3" charset="2"/>
              <a:buChar char=""/>
              <a:defRPr/>
            </a:pPr>
            <a:r>
              <a:rPr lang="cs-CZ" dirty="0" err="1"/>
              <a:t>Stanley</a:t>
            </a:r>
            <a:r>
              <a:rPr lang="cs-CZ" dirty="0"/>
              <a:t> </a:t>
            </a:r>
            <a:r>
              <a:rPr lang="cs-CZ" dirty="0" err="1"/>
              <a:t>Milgram</a:t>
            </a:r>
            <a:r>
              <a:rPr lang="cs-CZ" dirty="0"/>
              <a:t> (1961)</a:t>
            </a:r>
          </a:p>
          <a:p>
            <a:pPr>
              <a:buFont typeface="Wingdings 3" charset="2"/>
              <a:buChar char=""/>
              <a:defRPr/>
            </a:pPr>
            <a:r>
              <a:rPr lang="cs-CZ" dirty="0"/>
              <a:t>Laboratorní experimenty </a:t>
            </a:r>
          </a:p>
          <a:p>
            <a:pPr marL="0" indent="0">
              <a:buNone/>
              <a:defRPr/>
            </a:pPr>
            <a:r>
              <a:rPr lang="cs-CZ" dirty="0"/>
              <a:t>s poslušností </a:t>
            </a:r>
          </a:p>
        </p:txBody>
      </p:sp>
      <p:sp>
        <p:nvSpPr>
          <p:cNvPr id="2" name="Obdélník 1"/>
          <p:cNvSpPr/>
          <p:nvPr/>
        </p:nvSpPr>
        <p:spPr>
          <a:xfrm>
            <a:off x="296929" y="3763801"/>
            <a:ext cx="3679825" cy="203200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cs-CZ" dirty="0"/>
              <a:t>Překvapením bylo zjištění, že mnoho učitelů prohlásilo, že jejich žák si za své utrpení může sám: jednak se sám přihlásil do pokusu a souhlasil s ním a za druhé, neuměl svůj úkol a na zadání odpovídal nesprávně.“</a:t>
            </a:r>
          </a:p>
        </p:txBody>
      </p:sp>
      <p:pic>
        <p:nvPicPr>
          <p:cNvPr id="221189" name="Obrázek 2"/>
          <p:cNvPicPr>
            <a:picLocks noChangeAspect="1"/>
          </p:cNvPicPr>
          <p:nvPr/>
        </p:nvPicPr>
        <p:blipFill>
          <a:blip r:embed="rId3"/>
          <a:srcRect/>
          <a:stretch>
            <a:fillRect/>
          </a:stretch>
        </p:blipFill>
        <p:spPr bwMode="auto">
          <a:xfrm>
            <a:off x="6740171" y="1669705"/>
            <a:ext cx="4968875" cy="4392612"/>
          </a:xfrm>
          <a:prstGeom prst="rect">
            <a:avLst/>
          </a:prstGeom>
          <a:noFill/>
          <a:ln w="9525">
            <a:noFill/>
            <a:miter lim="800000"/>
            <a:headEnd/>
            <a:tailEnd/>
          </a:ln>
        </p:spPr>
      </p:pic>
      <p:sp>
        <p:nvSpPr>
          <p:cNvPr id="7" name="Obdélník 6"/>
          <p:cNvSpPr/>
          <p:nvPr/>
        </p:nvSpPr>
        <p:spPr>
          <a:xfrm>
            <a:off x="4097404" y="3718679"/>
            <a:ext cx="2763417" cy="3139321"/>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p>
            <a:pPr>
              <a:defRPr/>
            </a:pPr>
            <a:r>
              <a:rPr lang="cs-CZ" dirty="0" err="1"/>
              <a:t>Milgram</a:t>
            </a:r>
            <a:r>
              <a:rPr lang="cs-CZ" dirty="0"/>
              <a:t> prokázal, že nelidské a kruté zacházení s druhou osobou nemusí být podmíněno sadismem, ale pouhou poslušností. V Německu se při opakování pokusu našlo dokonce 85 % poslušných.</a:t>
            </a:r>
          </a:p>
        </p:txBody>
      </p:sp>
    </p:spTree>
    <p:extLst>
      <p:ext uri="{BB962C8B-B14F-4D97-AF65-F5344CB8AC3E}">
        <p14:creationId xmlns:p14="http://schemas.microsoft.com/office/powerpoint/2010/main" val="1843467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74826" y="161925"/>
            <a:ext cx="8678863" cy="509588"/>
          </a:xfrm>
        </p:spPr>
        <p:style>
          <a:lnRef idx="1">
            <a:schemeClr val="accent2"/>
          </a:lnRef>
          <a:fillRef idx="2">
            <a:schemeClr val="accent2"/>
          </a:fillRef>
          <a:effectRef idx="1">
            <a:schemeClr val="accent2"/>
          </a:effectRef>
          <a:fontRef idx="minor">
            <a:schemeClr val="dk1"/>
          </a:fontRef>
        </p:style>
        <p:txBody>
          <a:bodyPr rtlCol="0">
            <a:noAutofit/>
          </a:bodyPr>
          <a:lstStyle/>
          <a:p>
            <a:pPr>
              <a:defRPr/>
            </a:pPr>
            <a:r>
              <a:rPr lang="cs-CZ" sz="3200" dirty="0" err="1"/>
              <a:t>Milgramovy</a:t>
            </a:r>
            <a:r>
              <a:rPr lang="cs-CZ" sz="3200" dirty="0"/>
              <a:t> experimenty</a:t>
            </a:r>
            <a:endParaRPr lang="fr-FR" sz="3200" dirty="0"/>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3706494547"/>
              </p:ext>
            </p:extLst>
          </p:nvPr>
        </p:nvGraphicFramePr>
        <p:xfrm>
          <a:off x="1774826" y="765175"/>
          <a:ext cx="8678862" cy="6217840"/>
        </p:xfrm>
        <a:graphic>
          <a:graphicData uri="http://schemas.openxmlformats.org/drawingml/2006/table">
            <a:tbl>
              <a:tblPr firstRow="1" bandRow="1">
                <a:tableStyleId>{5C22544A-7EE6-4342-B048-85BDC9FD1C3A}</a:tableStyleId>
              </a:tblPr>
              <a:tblGrid>
                <a:gridCol w="2892954">
                  <a:extLst>
                    <a:ext uri="{9D8B030D-6E8A-4147-A177-3AD203B41FA5}">
                      <a16:colId xmlns:a16="http://schemas.microsoft.com/office/drawing/2014/main" val="20000"/>
                    </a:ext>
                  </a:extLst>
                </a:gridCol>
                <a:gridCol w="2892954">
                  <a:extLst>
                    <a:ext uri="{9D8B030D-6E8A-4147-A177-3AD203B41FA5}">
                      <a16:colId xmlns:a16="http://schemas.microsoft.com/office/drawing/2014/main" val="20001"/>
                    </a:ext>
                  </a:extLst>
                </a:gridCol>
                <a:gridCol w="2892954">
                  <a:extLst>
                    <a:ext uri="{9D8B030D-6E8A-4147-A177-3AD203B41FA5}">
                      <a16:colId xmlns:a16="http://schemas.microsoft.com/office/drawing/2014/main" val="20002"/>
                    </a:ext>
                  </a:extLst>
                </a:gridCol>
              </a:tblGrid>
              <a:tr h="332260">
                <a:tc>
                  <a:txBody>
                    <a:bodyPr/>
                    <a:lstStyle/>
                    <a:p>
                      <a:r>
                        <a:rPr lang="cs-CZ" sz="1800" dirty="0"/>
                        <a:t>Faktory</a:t>
                      </a:r>
                      <a:endParaRPr lang="fr-FR" sz="1800" dirty="0"/>
                    </a:p>
                  </a:txBody>
                  <a:tcPr marT="45715" marB="45715"/>
                </a:tc>
                <a:tc>
                  <a:txBody>
                    <a:bodyPr/>
                    <a:lstStyle/>
                    <a:p>
                      <a:r>
                        <a:rPr lang="cs-CZ" sz="1800" dirty="0"/>
                        <a:t>Varianty</a:t>
                      </a:r>
                      <a:endParaRPr lang="fr-FR" sz="1800" dirty="0"/>
                    </a:p>
                  </a:txBody>
                  <a:tcPr marT="45715" marB="45715"/>
                </a:tc>
                <a:tc>
                  <a:txBody>
                    <a:bodyPr/>
                    <a:lstStyle/>
                    <a:p>
                      <a:r>
                        <a:rPr lang="cs-CZ" sz="1800" dirty="0"/>
                        <a:t>% osob, jež</a:t>
                      </a:r>
                      <a:r>
                        <a:rPr lang="cs-CZ" sz="1800" baseline="0" dirty="0"/>
                        <a:t> </a:t>
                      </a:r>
                      <a:r>
                        <a:rPr lang="cs-CZ" sz="1800" dirty="0"/>
                        <a:t>poslechli</a:t>
                      </a:r>
                      <a:endParaRPr lang="fr-FR" sz="1800" dirty="0"/>
                    </a:p>
                  </a:txBody>
                  <a:tcPr marT="45715" marB="45715"/>
                </a:tc>
                <a:extLst>
                  <a:ext uri="{0D108BD9-81ED-4DB2-BD59-A6C34878D82A}">
                    <a16:rowId xmlns:a16="http://schemas.microsoft.com/office/drawing/2014/main" val="10000"/>
                  </a:ext>
                </a:extLst>
              </a:tr>
              <a:tr h="332260">
                <a:tc>
                  <a:txBody>
                    <a:bodyPr/>
                    <a:lstStyle/>
                    <a:p>
                      <a:r>
                        <a:rPr lang="cs-CZ" sz="1800" dirty="0"/>
                        <a:t>Původní experiment</a:t>
                      </a:r>
                      <a:endParaRPr lang="fr-FR" sz="1800" dirty="0"/>
                    </a:p>
                  </a:txBody>
                  <a:tcPr marT="45715" marB="45715"/>
                </a:tc>
                <a:tc>
                  <a:txBody>
                    <a:bodyPr/>
                    <a:lstStyle/>
                    <a:p>
                      <a:endParaRPr lang="fr-FR" sz="1800" dirty="0"/>
                    </a:p>
                  </a:txBody>
                  <a:tcPr marT="45715" marB="45715"/>
                </a:tc>
                <a:tc>
                  <a:txBody>
                    <a:bodyPr/>
                    <a:lstStyle/>
                    <a:p>
                      <a:r>
                        <a:rPr lang="cs-CZ" sz="1800" dirty="0"/>
                        <a:t>63%</a:t>
                      </a:r>
                      <a:endParaRPr lang="fr-FR" sz="1800" dirty="0"/>
                    </a:p>
                  </a:txBody>
                  <a:tcPr marT="45715" marB="45715"/>
                </a:tc>
                <a:extLst>
                  <a:ext uri="{0D108BD9-81ED-4DB2-BD59-A6C34878D82A}">
                    <a16:rowId xmlns:a16="http://schemas.microsoft.com/office/drawing/2014/main" val="10001"/>
                  </a:ext>
                </a:extLst>
              </a:tr>
              <a:tr h="581462">
                <a:tc>
                  <a:txBody>
                    <a:bodyPr/>
                    <a:lstStyle/>
                    <a:p>
                      <a:r>
                        <a:rPr lang="cs-CZ" sz="1800" dirty="0"/>
                        <a:t>Důvěryhodnost objektu</a:t>
                      </a:r>
                      <a:endParaRPr lang="fr-FR" sz="1800" dirty="0"/>
                    </a:p>
                  </a:txBody>
                  <a:tcPr marT="45715" marB="45715"/>
                </a:tc>
                <a:tc>
                  <a:txBody>
                    <a:bodyPr/>
                    <a:lstStyle/>
                    <a:p>
                      <a:r>
                        <a:rPr lang="cs-CZ" sz="1800" dirty="0"/>
                        <a:t>Experiment probíhá na </a:t>
                      </a:r>
                      <a:r>
                        <a:rPr lang="cs-CZ" sz="1800" dirty="0" err="1"/>
                        <a:t>Princeton</a:t>
                      </a:r>
                      <a:r>
                        <a:rPr lang="cs-CZ" sz="1800" dirty="0"/>
                        <a:t> University</a:t>
                      </a:r>
                      <a:endParaRPr lang="fr-FR" sz="1800" dirty="0"/>
                    </a:p>
                  </a:txBody>
                  <a:tcPr marT="45715" marB="45715"/>
                </a:tc>
                <a:tc>
                  <a:txBody>
                    <a:bodyPr/>
                    <a:lstStyle/>
                    <a:p>
                      <a:r>
                        <a:rPr lang="cs-CZ" sz="1800" dirty="0"/>
                        <a:t>80%</a:t>
                      </a:r>
                      <a:endParaRPr lang="fr-FR" sz="1800" dirty="0"/>
                    </a:p>
                  </a:txBody>
                  <a:tcPr marT="45715" marB="45715"/>
                </a:tc>
                <a:extLst>
                  <a:ext uri="{0D108BD9-81ED-4DB2-BD59-A6C34878D82A}">
                    <a16:rowId xmlns:a16="http://schemas.microsoft.com/office/drawing/2014/main" val="10002"/>
                  </a:ext>
                </a:extLst>
              </a:tr>
              <a:tr h="1079866">
                <a:tc>
                  <a:txBody>
                    <a:bodyPr/>
                    <a:lstStyle/>
                    <a:p>
                      <a:r>
                        <a:rPr lang="cs-CZ" sz="1800" dirty="0"/>
                        <a:t>Prestiž</a:t>
                      </a:r>
                      <a:r>
                        <a:rPr lang="cs-CZ" sz="1800" baseline="0" dirty="0"/>
                        <a:t> autority</a:t>
                      </a:r>
                      <a:endParaRPr lang="fr-FR" sz="1800" dirty="0"/>
                    </a:p>
                  </a:txBody>
                  <a:tcPr marT="45715" marB="45715"/>
                </a:tc>
                <a:tc>
                  <a:txBody>
                    <a:bodyPr/>
                    <a:lstStyle/>
                    <a:p>
                      <a:r>
                        <a:rPr lang="cs-CZ" sz="1800" dirty="0"/>
                        <a:t>Experiment neprobíhá</a:t>
                      </a:r>
                      <a:r>
                        <a:rPr lang="cs-CZ" sz="1800" baseline="0" dirty="0"/>
                        <a:t> na Univerzitě, ale v kanceláři v centru města</a:t>
                      </a:r>
                      <a:endParaRPr lang="fr-FR" sz="1800" dirty="0"/>
                    </a:p>
                  </a:txBody>
                  <a:tcPr marT="45715" marB="45715"/>
                </a:tc>
                <a:tc>
                  <a:txBody>
                    <a:bodyPr/>
                    <a:lstStyle/>
                    <a:p>
                      <a:r>
                        <a:rPr lang="cs-CZ" sz="1800" dirty="0"/>
                        <a:t>48%</a:t>
                      </a:r>
                      <a:endParaRPr lang="fr-FR" sz="1800" dirty="0"/>
                    </a:p>
                  </a:txBody>
                  <a:tcPr marT="45715" marB="45715"/>
                </a:tc>
                <a:extLst>
                  <a:ext uri="{0D108BD9-81ED-4DB2-BD59-A6C34878D82A}">
                    <a16:rowId xmlns:a16="http://schemas.microsoft.com/office/drawing/2014/main" val="10003"/>
                  </a:ext>
                </a:extLst>
              </a:tr>
              <a:tr h="581462">
                <a:tc>
                  <a:txBody>
                    <a:bodyPr/>
                    <a:lstStyle/>
                    <a:p>
                      <a:r>
                        <a:rPr lang="cs-CZ" sz="1800" dirty="0"/>
                        <a:t>Legitimita,</a:t>
                      </a:r>
                      <a:r>
                        <a:rPr lang="cs-CZ" sz="1800" baseline="0" dirty="0"/>
                        <a:t> důvěryhodnost </a:t>
                      </a:r>
                      <a:r>
                        <a:rPr lang="cs-CZ" sz="1800" dirty="0"/>
                        <a:t>autority</a:t>
                      </a:r>
                      <a:endParaRPr lang="fr-FR" sz="1800" dirty="0"/>
                    </a:p>
                  </a:txBody>
                  <a:tcPr marT="45715" marB="45715"/>
                </a:tc>
                <a:tc>
                  <a:txBody>
                    <a:bodyPr/>
                    <a:lstStyle/>
                    <a:p>
                      <a:r>
                        <a:rPr lang="cs-CZ" sz="1800" dirty="0"/>
                        <a:t>Experimentátor je zřejmě</a:t>
                      </a:r>
                      <a:r>
                        <a:rPr lang="cs-CZ" sz="1800" baseline="0" dirty="0"/>
                        <a:t> běžný občan</a:t>
                      </a:r>
                      <a:endParaRPr lang="fr-FR" sz="1800" dirty="0"/>
                    </a:p>
                  </a:txBody>
                  <a:tcPr marT="45715" marB="45715"/>
                </a:tc>
                <a:tc>
                  <a:txBody>
                    <a:bodyPr/>
                    <a:lstStyle/>
                    <a:p>
                      <a:r>
                        <a:rPr lang="cs-CZ" sz="1800" dirty="0"/>
                        <a:t>20%</a:t>
                      </a:r>
                      <a:endParaRPr lang="fr-FR" sz="1800" dirty="0"/>
                    </a:p>
                  </a:txBody>
                  <a:tcPr marT="45715" marB="45715"/>
                </a:tc>
                <a:extLst>
                  <a:ext uri="{0D108BD9-81ED-4DB2-BD59-A6C34878D82A}">
                    <a16:rowId xmlns:a16="http://schemas.microsoft.com/office/drawing/2014/main" val="10004"/>
                  </a:ext>
                </a:extLst>
              </a:tr>
              <a:tr h="1578270">
                <a:tc>
                  <a:txBody>
                    <a:bodyPr/>
                    <a:lstStyle/>
                    <a:p>
                      <a:r>
                        <a:rPr lang="cs-CZ" sz="1800" dirty="0"/>
                        <a:t>Blízkost „žáka“</a:t>
                      </a:r>
                      <a:endParaRPr lang="fr-FR" sz="1800" dirty="0"/>
                    </a:p>
                  </a:txBody>
                  <a:tcPr marT="45715" marB="45715"/>
                </a:tc>
                <a:tc>
                  <a:txBody>
                    <a:bodyPr/>
                    <a:lstStyle/>
                    <a:p>
                      <a:r>
                        <a:rPr lang="cs-CZ" sz="1800" baseline="0" dirty="0"/>
                        <a:t>„Žák“ po celou dobu nevydává žádný zvuk</a:t>
                      </a:r>
                    </a:p>
                    <a:p>
                      <a:r>
                        <a:rPr lang="cs-CZ" sz="1800" baseline="0" dirty="0"/>
                        <a:t>Při  300 voltech „žák“ buší na stěnu</a:t>
                      </a:r>
                    </a:p>
                    <a:p>
                      <a:r>
                        <a:rPr lang="cs-CZ" sz="1800" baseline="0" dirty="0"/>
                        <a:t>„Učitel“ a „žák“ jsou v jedné místnosti</a:t>
                      </a:r>
                      <a:endParaRPr lang="fr-FR" sz="1800" dirty="0"/>
                    </a:p>
                  </a:txBody>
                  <a:tcPr marT="45715" marB="45715"/>
                </a:tc>
                <a:tc>
                  <a:txBody>
                    <a:bodyPr/>
                    <a:lstStyle/>
                    <a:p>
                      <a:r>
                        <a:rPr lang="cs-CZ" sz="1800" dirty="0"/>
                        <a:t>100%</a:t>
                      </a:r>
                    </a:p>
                    <a:p>
                      <a:endParaRPr lang="cs-CZ" sz="1800" dirty="0"/>
                    </a:p>
                    <a:p>
                      <a:r>
                        <a:rPr lang="cs-CZ" sz="1800" dirty="0"/>
                        <a:t>65%</a:t>
                      </a:r>
                    </a:p>
                    <a:p>
                      <a:endParaRPr lang="cs-CZ" sz="1800" dirty="0"/>
                    </a:p>
                    <a:p>
                      <a:r>
                        <a:rPr lang="cs-CZ" sz="1800" dirty="0"/>
                        <a:t>40%</a:t>
                      </a:r>
                      <a:endParaRPr lang="fr-FR" sz="1800" dirty="0"/>
                    </a:p>
                  </a:txBody>
                  <a:tcPr marT="45715" marB="45715"/>
                </a:tc>
                <a:extLst>
                  <a:ext uri="{0D108BD9-81ED-4DB2-BD59-A6C34878D82A}">
                    <a16:rowId xmlns:a16="http://schemas.microsoft.com/office/drawing/2014/main" val="10005"/>
                  </a:ext>
                </a:extLst>
              </a:tr>
              <a:tr h="581462">
                <a:tc>
                  <a:txBody>
                    <a:bodyPr/>
                    <a:lstStyle/>
                    <a:p>
                      <a:r>
                        <a:rPr lang="cs-CZ" sz="1800" dirty="0"/>
                        <a:t>Blízkost autority</a:t>
                      </a:r>
                    </a:p>
                  </a:txBody>
                  <a:tcPr marT="45715" marB="45715"/>
                </a:tc>
                <a:tc>
                  <a:txBody>
                    <a:bodyPr/>
                    <a:lstStyle/>
                    <a:p>
                      <a:r>
                        <a:rPr lang="cs-CZ" sz="1800" dirty="0"/>
                        <a:t>Experimentátor dává instrukce po telefonu</a:t>
                      </a:r>
                    </a:p>
                  </a:txBody>
                  <a:tcPr marT="45715" marB="45715"/>
                </a:tc>
                <a:tc>
                  <a:txBody>
                    <a:bodyPr/>
                    <a:lstStyle/>
                    <a:p>
                      <a:r>
                        <a:rPr lang="cs-CZ" sz="1800" dirty="0"/>
                        <a:t>20%</a:t>
                      </a:r>
                    </a:p>
                    <a:p>
                      <a:endParaRPr lang="cs-CZ" sz="1800" dirty="0"/>
                    </a:p>
                  </a:txBody>
                  <a:tcPr marT="45715" marB="45715"/>
                </a:tc>
                <a:extLst>
                  <a:ext uri="{0D108BD9-81ED-4DB2-BD59-A6C34878D82A}">
                    <a16:rowId xmlns:a16="http://schemas.microsoft.com/office/drawing/2014/main" val="10006"/>
                  </a:ext>
                </a:extLst>
              </a:tr>
              <a:tr h="581462">
                <a:tc>
                  <a:txBody>
                    <a:bodyPr/>
                    <a:lstStyle/>
                    <a:p>
                      <a:r>
                        <a:rPr lang="cs-CZ" sz="1800" dirty="0"/>
                        <a:t>Nasazení  „učitele“</a:t>
                      </a:r>
                    </a:p>
                  </a:txBody>
                  <a:tcPr marT="45715" marB="45715"/>
                </a:tc>
                <a:tc>
                  <a:txBody>
                    <a:bodyPr/>
                    <a:lstStyle/>
                    <a:p>
                      <a:r>
                        <a:rPr lang="cs-CZ" sz="1800" dirty="0"/>
                        <a:t>„Učitel“ přidržuje ruku „žáka“ na elektrodě</a:t>
                      </a:r>
                      <a:endParaRPr lang="fr-FR" sz="1800" dirty="0"/>
                    </a:p>
                  </a:txBody>
                  <a:tcPr marT="45715" marB="45715"/>
                </a:tc>
                <a:tc>
                  <a:txBody>
                    <a:bodyPr/>
                    <a:lstStyle/>
                    <a:p>
                      <a:r>
                        <a:rPr lang="cs-CZ" sz="1800" dirty="0"/>
                        <a:t>30%</a:t>
                      </a:r>
                      <a:endParaRPr lang="fr-FR" sz="1800" dirty="0"/>
                    </a:p>
                  </a:txBody>
                  <a:tcPr marT="45715" marB="45715"/>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144058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713582" y="642145"/>
            <a:ext cx="2735262" cy="963613"/>
          </a:xfrm>
        </p:spPr>
        <p:style>
          <a:lnRef idx="2">
            <a:schemeClr val="accent3"/>
          </a:lnRef>
          <a:fillRef idx="1">
            <a:schemeClr val="lt1"/>
          </a:fillRef>
          <a:effectRef idx="0">
            <a:schemeClr val="accent3"/>
          </a:effectRef>
          <a:fontRef idx="minor">
            <a:schemeClr val="dk1"/>
          </a:fontRef>
        </p:style>
        <p:txBody>
          <a:bodyPr rtlCol="0">
            <a:noAutofit/>
          </a:bodyPr>
          <a:lstStyle/>
          <a:p>
            <a:pPr>
              <a:defRPr/>
            </a:pPr>
            <a:r>
              <a:rPr lang="cs-CZ" sz="3200" dirty="0"/>
              <a:t>Studie konformity</a:t>
            </a:r>
          </a:p>
        </p:txBody>
      </p:sp>
      <p:sp>
        <p:nvSpPr>
          <p:cNvPr id="5" name="Zástupný symbol pro obsah 4"/>
          <p:cNvSpPr>
            <a:spLocks noGrp="1"/>
          </p:cNvSpPr>
          <p:nvPr>
            <p:ph idx="1"/>
          </p:nvPr>
        </p:nvSpPr>
        <p:spPr>
          <a:xfrm>
            <a:off x="5448300" y="19050"/>
            <a:ext cx="6743700" cy="6838950"/>
          </a:xfrm>
        </p:spPr>
        <p:style>
          <a:lnRef idx="1">
            <a:schemeClr val="accent3"/>
          </a:lnRef>
          <a:fillRef idx="2">
            <a:schemeClr val="accent3"/>
          </a:fillRef>
          <a:effectRef idx="1">
            <a:schemeClr val="accent3"/>
          </a:effectRef>
          <a:fontRef idx="minor">
            <a:schemeClr val="dk1"/>
          </a:fontRef>
        </p:style>
        <p:txBody>
          <a:bodyPr rtlCol="0">
            <a:noAutofit/>
          </a:bodyPr>
          <a:lstStyle/>
          <a:p>
            <a:pPr marL="0" indent="0">
              <a:buNone/>
              <a:defRPr/>
            </a:pPr>
            <a:r>
              <a:rPr lang="cs-CZ" dirty="0"/>
              <a:t>Philip </a:t>
            </a:r>
            <a:r>
              <a:rPr lang="cs-CZ" dirty="0" err="1"/>
              <a:t>Zimbardo</a:t>
            </a:r>
            <a:r>
              <a:rPr lang="cs-CZ" dirty="0"/>
              <a:t> je jedním z nejvýznamnějších světových žijících psychologů. </a:t>
            </a:r>
          </a:p>
          <a:p>
            <a:pPr marL="0" indent="0">
              <a:buNone/>
              <a:defRPr/>
            </a:pPr>
            <a:r>
              <a:rPr lang="cs-CZ" dirty="0"/>
              <a:t>Dr. </a:t>
            </a:r>
            <a:r>
              <a:rPr lang="cs-CZ" dirty="0" err="1"/>
              <a:t>Zimbardo</a:t>
            </a:r>
            <a:r>
              <a:rPr lang="cs-CZ" dirty="0"/>
              <a:t> napsal více než 50 knih a 400 odborných a populárně naučných článků a knižních kapitol. </a:t>
            </a:r>
          </a:p>
          <a:p>
            <a:pPr marL="0" indent="0">
              <a:buNone/>
              <a:defRPr/>
            </a:pPr>
            <a:r>
              <a:rPr lang="cs-CZ" dirty="0"/>
              <a:t>Jakožto emeritní profesor na Stanfordské univerzitě strávil dr. </a:t>
            </a:r>
            <a:r>
              <a:rPr lang="cs-CZ" dirty="0" err="1"/>
              <a:t>Zimbardo</a:t>
            </a:r>
            <a:r>
              <a:rPr lang="cs-CZ" dirty="0"/>
              <a:t> 50 let výukou a studiem psychologie. </a:t>
            </a:r>
          </a:p>
          <a:p>
            <a:pPr marL="0" indent="0">
              <a:buNone/>
              <a:defRPr/>
            </a:pPr>
            <a:r>
              <a:rPr lang="cs-CZ" dirty="0"/>
              <a:t>Doktorát ze sociální psychologie získal na </a:t>
            </a:r>
            <a:r>
              <a:rPr lang="cs-CZ" dirty="0" err="1"/>
              <a:t>Yalské</a:t>
            </a:r>
            <a:r>
              <a:rPr lang="cs-CZ" dirty="0"/>
              <a:t> univerzitě. </a:t>
            </a:r>
          </a:p>
          <a:p>
            <a:pPr marL="0" indent="0">
              <a:buNone/>
              <a:defRPr/>
            </a:pPr>
            <a:r>
              <a:rPr lang="cs-CZ" dirty="0"/>
              <a:t>Během své kariéry se zabýval výzkumem stydlivosti, časové perspektivy, přesvědčování, kultů, šílenství, násilí, vandalismu, politické psychologie a zla.</a:t>
            </a:r>
            <a:br>
              <a:rPr lang="cs-CZ" dirty="0"/>
            </a:br>
            <a:r>
              <a:rPr lang="cs-CZ" dirty="0"/>
              <a:t>Jeho nejznámějším počinem je kontroverzní </a:t>
            </a:r>
            <a:r>
              <a:rPr lang="cs-CZ" b="1" dirty="0"/>
              <a:t>Stanfordský vězeňský experiment</a:t>
            </a:r>
            <a:r>
              <a:rPr lang="cs-CZ" dirty="0"/>
              <a:t>, který ukázal, jak snadno mohou běžní inteligentní vysokoškoláci překročit hranici mezi dobrem a zlem, když se ocitnou v matici situačních</a:t>
            </a:r>
            <a:br>
              <a:rPr lang="cs-CZ" dirty="0"/>
            </a:br>
            <a:r>
              <a:rPr lang="cs-CZ" dirty="0"/>
              <a:t>a systémových sil. </a:t>
            </a:r>
          </a:p>
        </p:txBody>
      </p:sp>
      <p:sp>
        <p:nvSpPr>
          <p:cNvPr id="6" name="Zástupný symbol pro text 5"/>
          <p:cNvSpPr>
            <a:spLocks noGrp="1"/>
          </p:cNvSpPr>
          <p:nvPr>
            <p:ph type="body" sz="half" idx="2"/>
          </p:nvPr>
        </p:nvSpPr>
        <p:spPr>
          <a:xfrm>
            <a:off x="713582" y="2238266"/>
            <a:ext cx="3633788" cy="1584325"/>
          </a:xfrm>
          <a:solidFill>
            <a:schemeClr val="accent1">
              <a:lumMod val="20000"/>
              <a:lumOff val="80000"/>
            </a:schemeClr>
          </a:solidFill>
        </p:spPr>
        <p:style>
          <a:lnRef idx="2">
            <a:schemeClr val="accent3">
              <a:shade val="50000"/>
            </a:schemeClr>
          </a:lnRef>
          <a:fillRef idx="1">
            <a:schemeClr val="accent3"/>
          </a:fillRef>
          <a:effectRef idx="0">
            <a:schemeClr val="accent3"/>
          </a:effectRef>
          <a:fontRef idx="minor">
            <a:schemeClr val="lt1"/>
          </a:fontRef>
        </p:style>
        <p:txBody>
          <a:bodyPr rtlCol="0"/>
          <a:lstStyle/>
          <a:p>
            <a:pPr>
              <a:defRPr/>
            </a:pPr>
            <a:r>
              <a:rPr lang="cs-CZ" sz="2400" dirty="0" err="1"/>
              <a:t>Zimbardo</a:t>
            </a:r>
            <a:r>
              <a:rPr lang="cs-CZ" sz="2400" dirty="0"/>
              <a:t> (1971)</a:t>
            </a:r>
          </a:p>
          <a:p>
            <a:pPr>
              <a:defRPr/>
            </a:pPr>
            <a:r>
              <a:rPr lang="cs-CZ" sz="2400" dirty="0"/>
              <a:t>Stanfordský vězeňský experiment</a:t>
            </a:r>
          </a:p>
        </p:txBody>
      </p:sp>
      <p:sp>
        <p:nvSpPr>
          <p:cNvPr id="223236" name="TextovéPole 1"/>
          <p:cNvSpPr txBox="1">
            <a:spLocks noChangeArrowheads="1"/>
          </p:cNvSpPr>
          <p:nvPr/>
        </p:nvSpPr>
        <p:spPr bwMode="auto">
          <a:xfrm>
            <a:off x="2208213" y="3860801"/>
            <a:ext cx="2182812" cy="646113"/>
          </a:xfrm>
          <a:prstGeom prst="rect">
            <a:avLst/>
          </a:prstGeom>
          <a:noFill/>
          <a:ln w="9525">
            <a:noFill/>
            <a:miter lim="800000"/>
            <a:headEnd/>
            <a:tailEnd/>
          </a:ln>
        </p:spPr>
        <p:txBody>
          <a:bodyPr wrap="none">
            <a:spAutoFit/>
          </a:bodyPr>
          <a:lstStyle/>
          <a:p>
            <a:r>
              <a:rPr lang="cs-CZ">
                <a:latin typeface="Trebuchet MS" pitchFamily="34" charset="0"/>
              </a:rPr>
              <a:t>2011 a 2016</a:t>
            </a:r>
          </a:p>
          <a:p>
            <a:r>
              <a:rPr lang="cs-CZ">
                <a:latin typeface="Trebuchet MS" pitchFamily="34" charset="0"/>
              </a:rPr>
              <a:t>PŘEDNÁŠKY v Praze</a:t>
            </a:r>
          </a:p>
        </p:txBody>
      </p:sp>
    </p:spTree>
    <p:extLst>
      <p:ext uri="{BB962C8B-B14F-4D97-AF65-F5344CB8AC3E}">
        <p14:creationId xmlns:p14="http://schemas.microsoft.com/office/powerpoint/2010/main" val="21259910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tový efekt">
  <a:themeElements>
    <a:clrScheme name="Iontový efekt">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tový efekt">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tový efekt">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TM04033917[[fn=Berlín]]</Template>
  <TotalTime>8</TotalTime>
  <Words>2766</Words>
  <Application>Microsoft Office PowerPoint</Application>
  <PresentationFormat>Širokoúhlá obrazovka</PresentationFormat>
  <Paragraphs>202</Paragraphs>
  <Slides>26</Slides>
  <Notes>0</Notes>
  <HiddenSlides>0</HiddenSlides>
  <MMClips>0</MMClips>
  <ScaleCrop>false</ScaleCrop>
  <HeadingPairs>
    <vt:vector size="8" baseType="variant">
      <vt:variant>
        <vt:lpstr>Použitá písma</vt:lpstr>
      </vt:variant>
      <vt:variant>
        <vt:i4>5</vt:i4>
      </vt:variant>
      <vt:variant>
        <vt:lpstr>Motiv</vt:lpstr>
      </vt:variant>
      <vt:variant>
        <vt:i4>1</vt:i4>
      </vt:variant>
      <vt:variant>
        <vt:lpstr>Vložené servery OLE</vt:lpstr>
      </vt:variant>
      <vt:variant>
        <vt:i4>1</vt:i4>
      </vt:variant>
      <vt:variant>
        <vt:lpstr>Nadpisy snímků</vt:lpstr>
      </vt:variant>
      <vt:variant>
        <vt:i4>26</vt:i4>
      </vt:variant>
    </vt:vector>
  </HeadingPairs>
  <TitlesOfParts>
    <vt:vector size="33" baseType="lpstr">
      <vt:lpstr>Arial</vt:lpstr>
      <vt:lpstr>Century Gothic</vt:lpstr>
      <vt:lpstr>Symbol</vt:lpstr>
      <vt:lpstr>Trebuchet MS</vt:lpstr>
      <vt:lpstr>Wingdings 3</vt:lpstr>
      <vt:lpstr>Iontový efekt</vt:lpstr>
      <vt:lpstr>Graf</vt:lpstr>
      <vt:lpstr>Slavné i méně slavné sociálně psychologické experimenty</vt:lpstr>
      <vt:lpstr>Rick Gracely  lékař učitel, rádce nebo šaman</vt:lpstr>
      <vt:lpstr>Rosenthalův efekt sebenaplňující předpovědi 1966</vt:lpstr>
      <vt:lpstr>Rosenhanův experiment 1972</vt:lpstr>
      <vt:lpstr>Poslušnost</vt:lpstr>
      <vt:lpstr>Studie konformity</vt:lpstr>
      <vt:lpstr>Studie konformity</vt:lpstr>
      <vt:lpstr>Milgramovy experimenty</vt:lpstr>
      <vt:lpstr>Studie konformity</vt:lpstr>
      <vt:lpstr>Prezentace aplikace PowerPoint</vt:lpstr>
      <vt:lpstr>Prezentace aplikace PowerPoint</vt:lpstr>
      <vt:lpstr>Konformita a poslušnost</vt:lpstr>
      <vt:lpstr>Co vede k konformitě</vt:lpstr>
      <vt:lpstr>Pomůžete či ne?? </vt:lpstr>
      <vt:lpstr>Prezentace aplikace PowerPoint</vt:lpstr>
      <vt:lpstr>Efekt přihlížejícího – Bystander efekt</vt:lpstr>
      <vt:lpstr>Prezentace aplikace PowerPoint</vt:lpstr>
      <vt:lpstr>Experimenty Darley a Latané</vt:lpstr>
      <vt:lpstr>Experimenty Darley a Latané</vt:lpstr>
      <vt:lpstr>Experimenty Latané, Rodinová</vt:lpstr>
      <vt:lpstr>Situační faktory</vt:lpstr>
      <vt:lpstr>Definice a znaky prosociálního chování</vt:lpstr>
      <vt:lpstr>Determinanty prosociálního chování</vt:lpstr>
      <vt:lpstr>Osoba a osobnost pomáhajícího</vt:lpstr>
      <vt:lpstr>Sociální okolí</vt:lpstr>
      <vt:lpstr>Osoba příjemce prosociálního chování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Slavné i méně slavné sociálně psychologické experimenty</dc:title>
  <dc:creator>Lenka</dc:creator>
  <cp:lastModifiedBy>Emrova, Lenka</cp:lastModifiedBy>
  <cp:revision>2</cp:revision>
  <dcterms:created xsi:type="dcterms:W3CDTF">2020-11-18T09:15:46Z</dcterms:created>
  <dcterms:modified xsi:type="dcterms:W3CDTF">2024-10-30T18:52:20Z</dcterms:modified>
</cp:coreProperties>
</file>