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5" r:id="rId3"/>
    <p:sldId id="316" r:id="rId4"/>
    <p:sldId id="317" r:id="rId5"/>
    <p:sldId id="304" r:id="rId6"/>
    <p:sldId id="256" r:id="rId7"/>
    <p:sldId id="313" r:id="rId8"/>
    <p:sldId id="297" r:id="rId9"/>
    <p:sldId id="305" r:id="rId10"/>
    <p:sldId id="306" r:id="rId11"/>
    <p:sldId id="314" r:id="rId12"/>
    <p:sldId id="309" r:id="rId13"/>
    <p:sldId id="263" r:id="rId14"/>
    <p:sldId id="298" r:id="rId15"/>
    <p:sldId id="279" r:id="rId16"/>
    <p:sldId id="303" r:id="rId17"/>
    <p:sldId id="280" r:id="rId18"/>
    <p:sldId id="299" r:id="rId19"/>
    <p:sldId id="261" r:id="rId20"/>
    <p:sldId id="265" r:id="rId21"/>
    <p:sldId id="266" r:id="rId22"/>
    <p:sldId id="260" r:id="rId23"/>
    <p:sldId id="301" r:id="rId24"/>
    <p:sldId id="264" r:id="rId25"/>
    <p:sldId id="259" r:id="rId26"/>
    <p:sldId id="262" r:id="rId27"/>
    <p:sldId id="258" r:id="rId28"/>
    <p:sldId id="302" r:id="rId29"/>
    <p:sldId id="300" r:id="rId30"/>
    <p:sldId id="267" r:id="rId31"/>
    <p:sldId id="268" r:id="rId32"/>
    <p:sldId id="269" r:id="rId33"/>
    <p:sldId id="270" r:id="rId34"/>
    <p:sldId id="307" r:id="rId35"/>
    <p:sldId id="308" r:id="rId36"/>
    <p:sldId id="271" r:id="rId37"/>
    <p:sldId id="274" r:id="rId38"/>
    <p:sldId id="275" r:id="rId39"/>
    <p:sldId id="276" r:id="rId40"/>
    <p:sldId id="277" r:id="rId41"/>
    <p:sldId id="272" r:id="rId42"/>
    <p:sldId id="278" r:id="rId43"/>
    <p:sldId id="312" r:id="rId44"/>
    <p:sldId id="281" r:id="rId45"/>
    <p:sldId id="286" r:id="rId46"/>
    <p:sldId id="290" r:id="rId47"/>
    <p:sldId id="291" r:id="rId48"/>
    <p:sldId id="289" r:id="rId49"/>
    <p:sldId id="288" r:id="rId50"/>
    <p:sldId id="287" r:id="rId51"/>
    <p:sldId id="285" r:id="rId52"/>
    <p:sldId id="282" r:id="rId53"/>
    <p:sldId id="284" r:id="rId54"/>
    <p:sldId id="292" r:id="rId55"/>
    <p:sldId id="293" r:id="rId56"/>
    <p:sldId id="294" r:id="rId57"/>
    <p:sldId id="295" r:id="rId58"/>
    <p:sldId id="296" r:id="rId5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30" d="100"/>
          <a:sy n="30" d="100"/>
        </p:scale>
        <p:origin x="1236" y="32"/>
      </p:cViewPr>
      <p:guideLst/>
    </p:cSldViewPr>
  </p:slideViewPr>
  <p:notesTextViewPr>
    <p:cViewPr>
      <p:scale>
        <a:sx n="1" d="1"/>
        <a:sy n="1" d="1"/>
      </p:scale>
      <p:origin x="0" y="0"/>
    </p:cViewPr>
  </p:notesTextViewPr>
  <p:sorterViewPr>
    <p:cViewPr>
      <p:scale>
        <a:sx n="100" d="100"/>
        <a:sy n="100" d="100"/>
      </p:scale>
      <p:origin x="0" y="-110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A7BD7978-D5C6-4F3E-AD54-BB743D440B51}" type="datetimeFigureOut">
              <a:rPr lang="cs-CZ" smtClean="0"/>
              <a:t>27.12.2022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426034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7BD7978-D5C6-4F3E-AD54-BB743D440B51}" type="datetimeFigureOut">
              <a:rPr lang="cs-CZ" smtClean="0"/>
              <a:t>27.12.2022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11321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7BD7978-D5C6-4F3E-AD54-BB743D440B51}" type="datetimeFigureOut">
              <a:rPr lang="cs-CZ" smtClean="0"/>
              <a:t>27.12.2022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24864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7BD7978-D5C6-4F3E-AD54-BB743D440B51}" type="datetimeFigureOut">
              <a:rPr lang="cs-CZ" smtClean="0"/>
              <a:t>27.12.2022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170599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A7BD7978-D5C6-4F3E-AD54-BB743D440B51}" type="datetimeFigureOut">
              <a:rPr lang="cs-CZ" smtClean="0"/>
              <a:t>27.12.2022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380396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7BD7978-D5C6-4F3E-AD54-BB743D440B51}" type="datetimeFigureOut">
              <a:rPr lang="cs-CZ" smtClean="0"/>
              <a:t>27.12.2022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132185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7BD7978-D5C6-4F3E-AD54-BB743D440B51}" type="datetimeFigureOut">
              <a:rPr lang="cs-CZ" smtClean="0"/>
              <a:t>27.12.2022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8325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7BD7978-D5C6-4F3E-AD54-BB743D440B51}" type="datetimeFigureOut">
              <a:rPr lang="cs-CZ" smtClean="0"/>
              <a:t>27.12.2022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388589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7BD7978-D5C6-4F3E-AD54-BB743D440B51}" type="datetimeFigureOut">
              <a:rPr lang="cs-CZ" smtClean="0"/>
              <a:t>27.12.2022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75336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7BD7978-D5C6-4F3E-AD54-BB743D440B51}" type="datetimeFigureOut">
              <a:rPr lang="cs-CZ" smtClean="0"/>
              <a:t>27.12.2022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366207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7BD7978-D5C6-4F3E-AD54-BB743D440B51}" type="datetimeFigureOut">
              <a:rPr lang="cs-CZ" smtClean="0"/>
              <a:t>27.12.2022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8461E5-5179-42DE-BA25-3353FAFE7B37}" type="slidenum">
              <a:rPr lang="cs-CZ" smtClean="0"/>
              <a:t>‹#›</a:t>
            </a:fld>
            <a:endParaRPr lang="cs-CZ"/>
          </a:p>
        </p:txBody>
      </p:sp>
    </p:spTree>
    <p:extLst>
      <p:ext uri="{BB962C8B-B14F-4D97-AF65-F5344CB8AC3E}">
        <p14:creationId xmlns:p14="http://schemas.microsoft.com/office/powerpoint/2010/main" val="273181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7978-D5C6-4F3E-AD54-BB743D440B51}" type="datetimeFigureOut">
              <a:rPr lang="cs-CZ" smtClean="0"/>
              <a:t>27.12.2022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461E5-5179-42DE-BA25-3353FAFE7B37}" type="slidenum">
              <a:rPr lang="cs-CZ" smtClean="0"/>
              <a:t>‹#›</a:t>
            </a:fld>
            <a:endParaRPr lang="cs-CZ"/>
          </a:p>
        </p:txBody>
      </p:sp>
    </p:spTree>
    <p:extLst>
      <p:ext uri="{BB962C8B-B14F-4D97-AF65-F5344CB8AC3E}">
        <p14:creationId xmlns:p14="http://schemas.microsoft.com/office/powerpoint/2010/main" val="111847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hTWUV6azGXE" TargetMode="External"/><Relationship Id="rId2" Type="http://schemas.openxmlformats.org/officeDocument/2006/relationships/hyperlink" Target="https://youtu.be/NQ4CUw9RcuA"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youtu.be/QHHrph7zDLw" TargetMode="External"/><Relationship Id="rId4" Type="http://schemas.openxmlformats.org/officeDocument/2006/relationships/hyperlink" Target="https://youtu.be/jkNxmTrrZS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outu.be/39HTpUG1MwQ"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zsskolni226kaplice.vyukovematerialy.cz/chemie/rocnik8/prv06.htm" TargetMode="External"/><Relationship Id="rId2" Type="http://schemas.openxmlformats.org/officeDocument/2006/relationships/hyperlink" Target="https://www.youtube.com/watch?v=Gy13S4GHJPk"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NG1HEgVbe4w" TargetMode="External"/><Relationship Id="rId2" Type="http://schemas.openxmlformats.org/officeDocument/2006/relationships/hyperlink" Target="https://youtu.be/v8tJGlicgp8"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s://youtu.be/TNKWgcFPHqw" TargetMode="External"/><Relationship Id="rId2" Type="http://schemas.openxmlformats.org/officeDocument/2006/relationships/hyperlink" Target="https://youtu.be/gG7uCskUOr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kQu6Yfrr6j0" TargetMode="External"/><Relationship Id="rId2" Type="http://schemas.openxmlformats.org/officeDocument/2006/relationships/hyperlink" Target="https://youtu.be/DwAFZb8juMQ" TargetMode="Externa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differencebetween.com/difference-between-atp-and-vs-adp/#cd" TargetMode="External"/><Relationship Id="rId2" Type="http://schemas.openxmlformats.org/officeDocument/2006/relationships/hyperlink" Target="https://youtu.be/nTZnBdeIb5c" TargetMode="Externa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youtu.be/oa6rvUJlg7o"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hyperlink" Target="https://youtu.be/VNNsN9IJkw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youtu.be/aogLFedcnT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youtu.be/cy3a__OOa2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URUJD5NEXC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Vznik života na Zemi</a:t>
            </a:r>
            <a:endParaRPr lang="cs-CZ" dirty="0"/>
          </a:p>
        </p:txBody>
      </p:sp>
      <p:sp>
        <p:nvSpPr>
          <p:cNvPr id="5" name="Zástupný symbol pro obsah 4"/>
          <p:cNvSpPr>
            <a:spLocks noGrp="1"/>
          </p:cNvSpPr>
          <p:nvPr>
            <p:ph idx="1"/>
          </p:nvPr>
        </p:nvSpPr>
        <p:spPr/>
        <p:txBody>
          <a:bodyPr/>
          <a:lstStyle/>
          <a:p>
            <a:r>
              <a:rPr lang="cs-CZ" dirty="0" smtClean="0">
                <a:hlinkClick r:id="rId2"/>
              </a:rPr>
              <a:t>https://youtu.be/NQ4CUw9RcuA</a:t>
            </a:r>
            <a:endParaRPr lang="cs-CZ" dirty="0" smtClean="0"/>
          </a:p>
          <a:p>
            <a:endParaRPr lang="cs-CZ" dirty="0"/>
          </a:p>
          <a:p>
            <a:r>
              <a:rPr lang="cs-CZ" dirty="0" smtClean="0"/>
              <a:t>Biogenní prvky</a:t>
            </a:r>
          </a:p>
          <a:p>
            <a:endParaRPr lang="cs-CZ" dirty="0" smtClean="0"/>
          </a:p>
          <a:p>
            <a:r>
              <a:rPr lang="cs-CZ" dirty="0" smtClean="0"/>
              <a:t>Virus a bakterie: rozdíl</a:t>
            </a:r>
          </a:p>
          <a:p>
            <a:r>
              <a:rPr lang="cs-CZ" dirty="0" smtClean="0">
                <a:hlinkClick r:id="rId3"/>
              </a:rPr>
              <a:t>https://youtu.be/hTWUV6azGXE</a:t>
            </a:r>
            <a:endParaRPr lang="cs-CZ" dirty="0" smtClean="0"/>
          </a:p>
          <a:p>
            <a:r>
              <a:rPr lang="cs-CZ" dirty="0">
                <a:hlinkClick r:id="rId4"/>
              </a:rPr>
              <a:t>https://</a:t>
            </a:r>
            <a:r>
              <a:rPr lang="cs-CZ" dirty="0" smtClean="0">
                <a:hlinkClick r:id="rId4"/>
              </a:rPr>
              <a:t>youtu.be/jkNxmTrrZSk</a:t>
            </a:r>
            <a:endParaRPr lang="cs-CZ" dirty="0" smtClean="0"/>
          </a:p>
          <a:p>
            <a:r>
              <a:rPr lang="cs-CZ" dirty="0">
                <a:hlinkClick r:id="rId5"/>
              </a:rPr>
              <a:t>https://</a:t>
            </a:r>
            <a:r>
              <a:rPr lang="cs-CZ" dirty="0" smtClean="0">
                <a:hlinkClick r:id="rId5"/>
              </a:rPr>
              <a:t>youtu.be/QHHrph7zDLw</a:t>
            </a:r>
            <a:endParaRPr lang="cs-CZ" dirty="0" smtClean="0"/>
          </a:p>
          <a:p>
            <a:endParaRPr lang="cs-CZ" dirty="0" smtClean="0"/>
          </a:p>
          <a:p>
            <a:endParaRPr lang="cs-CZ" dirty="0" smtClean="0"/>
          </a:p>
          <a:p>
            <a:endParaRPr lang="cs-CZ" dirty="0"/>
          </a:p>
          <a:p>
            <a:endParaRPr lang="cs-CZ" dirty="0"/>
          </a:p>
        </p:txBody>
      </p:sp>
      <p:pic>
        <p:nvPicPr>
          <p:cNvPr id="2050" name="Picture 2" descr="Biogenní prvky. - ppt stáhno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2048" y="1027906"/>
            <a:ext cx="5546972" cy="416023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096000" y="5298632"/>
            <a:ext cx="6096000" cy="1200329"/>
          </a:xfrm>
          <a:prstGeom prst="rect">
            <a:avLst/>
          </a:prstGeom>
        </p:spPr>
        <p:txBody>
          <a:bodyPr wrap="square">
            <a:spAutoFit/>
          </a:bodyPr>
          <a:lstStyle/>
          <a:p>
            <a:r>
              <a:rPr lang="cs-CZ" dirty="0"/>
              <a:t>https://www.google.com/search?q=biogenn%C3%AD%20prvky%20tabulka&amp;tbm=isch&amp;hl=cs&amp;sa=X&amp;ved=0CCAQtI8BKAJqFwoTCNCA0p7ctfsCFQAAAAAdAAAAABAG&amp;biw=981&amp;bih=467#imgrc=xoOYm_pTHY64xM</a:t>
            </a:r>
          </a:p>
        </p:txBody>
      </p:sp>
    </p:spTree>
    <p:extLst>
      <p:ext uri="{BB962C8B-B14F-4D97-AF65-F5344CB8AC3E}">
        <p14:creationId xmlns:p14="http://schemas.microsoft.com/office/powerpoint/2010/main" val="339100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descr="ZŠ VNB IV / 07 - Difúz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9284" y="365126"/>
            <a:ext cx="6443330" cy="633322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rot="5400000">
            <a:off x="8305799" y="3327187"/>
            <a:ext cx="6096000" cy="646331"/>
          </a:xfrm>
          <a:prstGeom prst="rect">
            <a:avLst/>
          </a:prstGeom>
        </p:spPr>
        <p:txBody>
          <a:bodyPr wrap="square">
            <a:spAutoFit/>
          </a:bodyPr>
          <a:lstStyle/>
          <a:p>
            <a:r>
              <a:rPr lang="cs-CZ" sz="900" dirty="0"/>
              <a:t>https://www.google.com/search?q=difuze&amp;tbm=isch&amp;ved=2ahUKEwiOjpmj57j7AhUnVaQEHaFZB6oQ2-cCegQIABAA&amp;oq=difuze&amp;gs_lcp=CgNpbWcQAzIECAAQQzIFCAAQgAQyBQgAEIAEMgQIABBDMgUIABCABDIFCAAQgAQyBAgAEEMyBQgAEIAEMgUIABCABDIFCAAQgARQ8gVY8gVg6xBoAHAAeACAAUCIAXaSAQEymAEAoAEBqgELZ3dzLXdpei1pbWfAAQE&amp;sclient=img&amp;ei=5wp4Y87-K6eqkdUPobOd0Ao&amp;bih=483&amp;biw=990#imgrc=9UPyMl48fPEkvM&amp;imgdii=I59wRhEZmUTahM</a:t>
            </a:r>
          </a:p>
        </p:txBody>
      </p:sp>
    </p:spTree>
    <p:extLst>
      <p:ext uri="{BB962C8B-B14F-4D97-AF65-F5344CB8AC3E}">
        <p14:creationId xmlns:p14="http://schemas.microsoft.com/office/powerpoint/2010/main" val="218977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r>
              <a:rPr lang="cs-CZ" sz="4400" dirty="0" smtClean="0"/>
              <a:t>Co je to iont ?</a:t>
            </a:r>
            <a:endParaRPr lang="cs-CZ" sz="4400" dirty="0"/>
          </a:p>
        </p:txBody>
      </p:sp>
    </p:spTree>
    <p:extLst>
      <p:ext uri="{BB962C8B-B14F-4D97-AF65-F5344CB8AC3E}">
        <p14:creationId xmlns:p14="http://schemas.microsoft.com/office/powerpoint/2010/main" val="344806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Ionty</a:t>
            </a:r>
            <a:endParaRPr lang="cs-CZ" dirty="0"/>
          </a:p>
        </p:txBody>
      </p:sp>
      <p:pic>
        <p:nvPicPr>
          <p:cNvPr id="10" name="Zástupný symbol pro obsah 9"/>
          <p:cNvPicPr>
            <a:picLocks noGrp="1" noChangeAspect="1"/>
          </p:cNvPicPr>
          <p:nvPr>
            <p:ph sz="half" idx="2"/>
          </p:nvPr>
        </p:nvPicPr>
        <p:blipFill>
          <a:blip r:embed="rId2"/>
          <a:stretch>
            <a:fillRect/>
          </a:stretch>
        </p:blipFill>
        <p:spPr>
          <a:xfrm>
            <a:off x="291327" y="1293561"/>
            <a:ext cx="5118397" cy="2373348"/>
          </a:xfrm>
          <a:prstGeom prst="rect">
            <a:avLst/>
          </a:prstGeom>
        </p:spPr>
      </p:pic>
      <p:sp>
        <p:nvSpPr>
          <p:cNvPr id="7" name="Zástupný symbol pro text 6"/>
          <p:cNvSpPr>
            <a:spLocks noGrp="1"/>
          </p:cNvSpPr>
          <p:nvPr>
            <p:ph type="body" sz="quarter" idx="3"/>
          </p:nvPr>
        </p:nvSpPr>
        <p:spPr/>
        <p:txBody>
          <a:bodyPr/>
          <a:lstStyle/>
          <a:p>
            <a:endParaRPr lang="cs-CZ" dirty="0"/>
          </a:p>
        </p:txBody>
      </p:sp>
      <p:sp>
        <p:nvSpPr>
          <p:cNvPr id="8" name="Zástupný symbol pro obsah 7"/>
          <p:cNvSpPr>
            <a:spLocks noGrp="1"/>
          </p:cNvSpPr>
          <p:nvPr>
            <p:ph sz="quarter" idx="4"/>
          </p:nvPr>
        </p:nvSpPr>
        <p:spPr/>
        <p:txBody>
          <a:bodyPr/>
          <a:lstStyle/>
          <a:p>
            <a:endParaRPr lang="cs-CZ" dirty="0"/>
          </a:p>
        </p:txBody>
      </p:sp>
      <p:pic>
        <p:nvPicPr>
          <p:cNvPr id="12" name="Obrázek 11"/>
          <p:cNvPicPr>
            <a:picLocks noChangeAspect="1"/>
          </p:cNvPicPr>
          <p:nvPr/>
        </p:nvPicPr>
        <p:blipFill>
          <a:blip r:embed="rId3"/>
          <a:stretch>
            <a:fillRect/>
          </a:stretch>
        </p:blipFill>
        <p:spPr>
          <a:xfrm>
            <a:off x="0" y="3196846"/>
            <a:ext cx="6939812" cy="3351736"/>
          </a:xfrm>
          <a:prstGeom prst="rect">
            <a:avLst/>
          </a:prstGeom>
        </p:spPr>
      </p:pic>
      <p:pic>
        <p:nvPicPr>
          <p:cNvPr id="14" name="Obrázek 13"/>
          <p:cNvPicPr>
            <a:picLocks noChangeAspect="1"/>
          </p:cNvPicPr>
          <p:nvPr/>
        </p:nvPicPr>
        <p:blipFill>
          <a:blip r:embed="rId4"/>
          <a:stretch>
            <a:fillRect/>
          </a:stretch>
        </p:blipFill>
        <p:spPr>
          <a:xfrm>
            <a:off x="6869562" y="785236"/>
            <a:ext cx="5248302" cy="5763346"/>
          </a:xfrm>
          <a:prstGeom prst="rect">
            <a:avLst/>
          </a:prstGeom>
        </p:spPr>
      </p:pic>
      <p:sp>
        <p:nvSpPr>
          <p:cNvPr id="15" name="Zástupný symbol pro text 14"/>
          <p:cNvSpPr>
            <a:spLocks noGrp="1"/>
          </p:cNvSpPr>
          <p:nvPr>
            <p:ph type="body" idx="1"/>
          </p:nvPr>
        </p:nvSpPr>
        <p:spPr/>
        <p:txBody>
          <a:bodyPr/>
          <a:lstStyle/>
          <a:p>
            <a:endParaRPr lang="cs-CZ"/>
          </a:p>
        </p:txBody>
      </p:sp>
    </p:spTree>
    <p:extLst>
      <p:ext uri="{BB962C8B-B14F-4D97-AF65-F5344CB8AC3E}">
        <p14:creationId xmlns:p14="http://schemas.microsoft.com/office/powerpoint/2010/main" val="203789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6537" y="198549"/>
            <a:ext cx="10515600" cy="1325563"/>
          </a:xfrm>
        </p:spPr>
        <p:txBody>
          <a:bodyPr>
            <a:normAutofit/>
          </a:bodyPr>
          <a:lstStyle/>
          <a:p>
            <a:r>
              <a:rPr lang="cs-CZ" sz="3200" dirty="0" smtClean="0"/>
              <a:t>Buněčná membrána</a:t>
            </a:r>
            <a:br>
              <a:rPr lang="cs-CZ" sz="3200" dirty="0" smtClean="0"/>
            </a:br>
            <a:r>
              <a:rPr lang="cs-CZ" sz="3200" dirty="0" smtClean="0"/>
              <a:t>semipermeabilní</a:t>
            </a:r>
            <a:endParaRPr lang="cs-CZ" sz="3200" dirty="0"/>
          </a:p>
        </p:txBody>
      </p:sp>
      <p:pic>
        <p:nvPicPr>
          <p:cNvPr id="8" name="Zástupný symbol pro obsah 7"/>
          <p:cNvPicPr>
            <a:picLocks noGrp="1" noChangeAspect="1"/>
          </p:cNvPicPr>
          <p:nvPr>
            <p:ph idx="1"/>
          </p:nvPr>
        </p:nvPicPr>
        <p:blipFill>
          <a:blip r:embed="rId2"/>
          <a:stretch>
            <a:fillRect/>
          </a:stretch>
        </p:blipFill>
        <p:spPr>
          <a:xfrm>
            <a:off x="280457" y="1423283"/>
            <a:ext cx="6092359" cy="3562597"/>
          </a:xfrm>
          <a:prstGeom prst="rect">
            <a:avLst/>
          </a:prstGeom>
        </p:spPr>
      </p:pic>
      <p:pic>
        <p:nvPicPr>
          <p:cNvPr id="5130" name="Picture 10" descr="Importance of Ion Channels in the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427" y="629393"/>
            <a:ext cx="5284518" cy="3182586"/>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p:cNvPicPr>
            <a:picLocks noChangeAspect="1"/>
          </p:cNvPicPr>
          <p:nvPr/>
        </p:nvPicPr>
        <p:blipFill>
          <a:blip r:embed="rId4"/>
          <a:stretch>
            <a:fillRect/>
          </a:stretch>
        </p:blipFill>
        <p:spPr>
          <a:xfrm>
            <a:off x="6804561" y="4076248"/>
            <a:ext cx="5068555" cy="2607148"/>
          </a:xfrm>
          <a:prstGeom prst="rect">
            <a:avLst/>
          </a:prstGeom>
        </p:spPr>
      </p:pic>
      <p:sp>
        <p:nvSpPr>
          <p:cNvPr id="5" name="TextovéPole 4"/>
          <p:cNvSpPr txBox="1"/>
          <p:nvPr/>
        </p:nvSpPr>
        <p:spPr>
          <a:xfrm>
            <a:off x="1" y="5200153"/>
            <a:ext cx="6804560" cy="1477328"/>
          </a:xfrm>
          <a:prstGeom prst="rect">
            <a:avLst/>
          </a:prstGeom>
          <a:noFill/>
        </p:spPr>
        <p:txBody>
          <a:bodyPr wrap="square" rtlCol="0">
            <a:spAutoFit/>
          </a:bodyPr>
          <a:lstStyle/>
          <a:p>
            <a:r>
              <a:rPr lang="cs-CZ" dirty="0" smtClean="0"/>
              <a:t>Receptory</a:t>
            </a:r>
          </a:p>
          <a:p>
            <a:r>
              <a:rPr lang="cs-CZ" dirty="0" smtClean="0"/>
              <a:t>Klky: </a:t>
            </a:r>
            <a:r>
              <a:rPr lang="cs-CZ" dirty="0" err="1" smtClean="0"/>
              <a:t>bb</a:t>
            </a:r>
            <a:r>
              <a:rPr lang="cs-CZ" dirty="0" smtClean="0"/>
              <a:t>. tenkého střeva</a:t>
            </a:r>
          </a:p>
          <a:p>
            <a:r>
              <a:rPr lang="cs-CZ" dirty="0"/>
              <a:t>	</a:t>
            </a:r>
            <a:r>
              <a:rPr lang="cs-CZ" dirty="0" smtClean="0"/>
              <a:t>prostorově úsporná maximalizace vstřebávací plochy</a:t>
            </a:r>
          </a:p>
          <a:p>
            <a:r>
              <a:rPr lang="cs-CZ" dirty="0" smtClean="0"/>
              <a:t>Řasinky: </a:t>
            </a:r>
            <a:r>
              <a:rPr lang="cs-CZ" dirty="0" err="1" smtClean="0"/>
              <a:t>bb</a:t>
            </a:r>
            <a:r>
              <a:rPr lang="cs-CZ" dirty="0" smtClean="0"/>
              <a:t>. dýchacích cest </a:t>
            </a:r>
          </a:p>
          <a:p>
            <a:r>
              <a:rPr lang="cs-CZ" dirty="0"/>
              <a:t>	</a:t>
            </a:r>
            <a:r>
              <a:rPr lang="cs-CZ" dirty="0" smtClean="0"/>
              <a:t>kmitají směrem nahoru posun zachycených částic</a:t>
            </a:r>
            <a:endParaRPr lang="cs-CZ" dirty="0"/>
          </a:p>
        </p:txBody>
      </p:sp>
    </p:spTree>
    <p:extLst>
      <p:ext uri="{BB962C8B-B14F-4D97-AF65-F5344CB8AC3E}">
        <p14:creationId xmlns:p14="http://schemas.microsoft.com/office/powerpoint/2010/main" val="1158147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Povrch buněk</a:t>
            </a:r>
            <a:endParaRPr lang="cs-CZ" dirty="0"/>
          </a:p>
        </p:txBody>
      </p:sp>
      <p:pic>
        <p:nvPicPr>
          <p:cNvPr id="1026" name="Picture 2" descr="Funkcie tráviacej sústavy: - PDF Free Downloa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1363851"/>
            <a:ext cx="6019800" cy="5021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áklady anatomie soustavy dýchací, srdečně cévní, lymfatického systému,  kůže a jejich derivátů | Fakulta sportovních studií Masarykovy univerzit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61315" y="1084881"/>
            <a:ext cx="5092485" cy="5300421"/>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rot="5400000">
            <a:off x="8751585" y="3212369"/>
            <a:ext cx="6096000" cy="784830"/>
          </a:xfrm>
          <a:prstGeom prst="rect">
            <a:avLst/>
          </a:prstGeom>
        </p:spPr>
        <p:txBody>
          <a:bodyPr>
            <a:spAutoFit/>
          </a:bodyPr>
          <a:lstStyle/>
          <a:p>
            <a:r>
              <a:rPr lang="cs-CZ" sz="900" dirty="0"/>
              <a:t>https://www.google.com/search?q=%C5%99asinky+v+d%C3%BDchac%C3%ADch+cest%C3%A1ch&amp;tbm=isch&amp;ved=2ahUKEwjN6valxbj7AhVErxoKHUnuDTEQ2-cCegQIABAA&amp;oq=%C5%99asinky&amp;gs_lcp=CgNpbWcQARgBMgUIABCABDIHCAAQgAQQGDoECAAQHjoECAAQQzoICAAQgAQQsQM6CQgAEIAEEAoQGFCFCFjwHmDdSmgAcAB4AIABUIgB5wWSAQIxMpgBAKABAaoBC2d3cy13aXotaW1nsAEAwAEB&amp;sclient=img&amp;ei=Rud3Y82vJ8Teasnct4gD&amp;bih=481&amp;biw=988#imgrc=y1svbTcmY3WxZM</a:t>
            </a:r>
          </a:p>
        </p:txBody>
      </p:sp>
    </p:spTree>
    <p:extLst>
      <p:ext uri="{BB962C8B-B14F-4D97-AF65-F5344CB8AC3E}">
        <p14:creationId xmlns:p14="http://schemas.microsoft.com/office/powerpoint/2010/main" val="244890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Organely</a:t>
            </a:r>
            <a:endParaRPr lang="cs-CZ" dirty="0"/>
          </a:p>
        </p:txBody>
      </p:sp>
      <p:sp>
        <p:nvSpPr>
          <p:cNvPr id="4" name="Zástupný symbol pro obsah 3"/>
          <p:cNvSpPr>
            <a:spLocks noGrp="1"/>
          </p:cNvSpPr>
          <p:nvPr>
            <p:ph sz="half" idx="1"/>
          </p:nvPr>
        </p:nvSpPr>
        <p:spPr>
          <a:xfrm>
            <a:off x="838200" y="1353301"/>
            <a:ext cx="3557337" cy="2537828"/>
          </a:xfrm>
        </p:spPr>
        <p:txBody>
          <a:bodyPr>
            <a:normAutofit fontScale="77500" lnSpcReduction="20000"/>
          </a:bodyPr>
          <a:lstStyle/>
          <a:p>
            <a:r>
              <a:rPr lang="cs-CZ" dirty="0" smtClean="0"/>
              <a:t>Jádro, jadérko</a:t>
            </a:r>
          </a:p>
          <a:p>
            <a:r>
              <a:rPr lang="cs-CZ" dirty="0" smtClean="0"/>
              <a:t>Endoplazmatické retikulum</a:t>
            </a:r>
          </a:p>
          <a:p>
            <a:r>
              <a:rPr lang="cs-CZ" dirty="0" smtClean="0"/>
              <a:t>Golgiho komplex</a:t>
            </a:r>
          </a:p>
          <a:p>
            <a:r>
              <a:rPr lang="cs-CZ" dirty="0" err="1" smtClean="0"/>
              <a:t>Ribosomy</a:t>
            </a:r>
            <a:endParaRPr lang="cs-CZ" dirty="0" smtClean="0"/>
          </a:p>
          <a:p>
            <a:r>
              <a:rPr lang="cs-CZ" dirty="0" smtClean="0"/>
              <a:t>Mitochondrie</a:t>
            </a:r>
          </a:p>
          <a:p>
            <a:r>
              <a:rPr lang="cs-CZ" dirty="0" smtClean="0"/>
              <a:t>Lysozomy</a:t>
            </a:r>
          </a:p>
          <a:p>
            <a:r>
              <a:rPr lang="cs-CZ" dirty="0" smtClean="0"/>
              <a:t>Centrioly</a:t>
            </a:r>
          </a:p>
          <a:p>
            <a:endParaRPr lang="cs-CZ" dirty="0"/>
          </a:p>
        </p:txBody>
      </p:sp>
      <p:sp>
        <p:nvSpPr>
          <p:cNvPr id="5" name="Zástupný symbol pro obsah 4"/>
          <p:cNvSpPr>
            <a:spLocks noGrp="1"/>
          </p:cNvSpPr>
          <p:nvPr>
            <p:ph sz="half" idx="2"/>
          </p:nvPr>
        </p:nvSpPr>
        <p:spPr>
          <a:xfrm>
            <a:off x="7769508" y="1498658"/>
            <a:ext cx="1596758" cy="1123557"/>
          </a:xfrm>
        </p:spPr>
        <p:txBody>
          <a:bodyPr>
            <a:normAutofit fontScale="77500" lnSpcReduction="20000"/>
          </a:bodyPr>
          <a:lstStyle/>
          <a:p>
            <a:r>
              <a:rPr lang="cs-CZ" dirty="0">
                <a:hlinkClick r:id="rId2"/>
              </a:rPr>
              <a:t>https://</a:t>
            </a:r>
            <a:r>
              <a:rPr lang="cs-CZ" dirty="0" smtClean="0">
                <a:hlinkClick r:id="rId2"/>
              </a:rPr>
              <a:t>youtu.be/39HTpUG1MwQ</a:t>
            </a:r>
            <a:endParaRPr lang="cs-CZ" dirty="0" smtClean="0"/>
          </a:p>
          <a:p>
            <a:endParaRPr lang="cs-CZ" dirty="0"/>
          </a:p>
        </p:txBody>
      </p:sp>
      <p:pic>
        <p:nvPicPr>
          <p:cNvPr id="21506" name="Picture 2" descr="http://risebyperformance.cz/wp-content/uploads/2021/07/1-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65125"/>
            <a:ext cx="5986128" cy="598612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 y="4026568"/>
            <a:ext cx="5931672" cy="2031325"/>
          </a:xfrm>
          <a:prstGeom prst="rect">
            <a:avLst/>
          </a:prstGeom>
          <a:noFill/>
        </p:spPr>
        <p:txBody>
          <a:bodyPr wrap="square" rtlCol="0">
            <a:spAutoFit/>
          </a:bodyPr>
          <a:lstStyle/>
          <a:p>
            <a:pPr algn="just"/>
            <a:r>
              <a:rPr lang="cs-CZ" dirty="0"/>
              <a:t>Mitochondrie byly miliardy let zpět samostatné organismy (bakterie), které si buňky během evoluce osvojily v rámci </a:t>
            </a:r>
            <a:r>
              <a:rPr lang="cs-CZ" dirty="0" err="1"/>
              <a:t>endosymbiózy</a:t>
            </a:r>
            <a:r>
              <a:rPr lang="cs-CZ" dirty="0"/>
              <a:t>. To bylo výhodné, protože mitochondrie umožnily buňkám získávat energii z tuků (mastných kyselin) a recyklovat energetické molekuly, a mít tak </a:t>
            </a:r>
            <a:r>
              <a:rPr lang="cs-CZ" dirty="0" smtClean="0"/>
              <a:t>v podstatě </a:t>
            </a:r>
            <a:r>
              <a:rPr lang="cs-CZ" dirty="0"/>
              <a:t>nevyčerpatelný zdroj energie. </a:t>
            </a:r>
          </a:p>
          <a:p>
            <a:pPr algn="just"/>
            <a:endParaRPr lang="cs-CZ" dirty="0"/>
          </a:p>
        </p:txBody>
      </p:sp>
    </p:spTree>
    <p:extLst>
      <p:ext uri="{BB962C8B-B14F-4D97-AF65-F5344CB8AC3E}">
        <p14:creationId xmlns:p14="http://schemas.microsoft.com/office/powerpoint/2010/main" val="1149145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Mitochondrie</a:t>
            </a:r>
            <a:endParaRPr lang="cs-CZ" dirty="0"/>
          </a:p>
        </p:txBody>
      </p:sp>
      <p:sp>
        <p:nvSpPr>
          <p:cNvPr id="4" name="Zástupný symbol pro obsah 3"/>
          <p:cNvSpPr>
            <a:spLocks noGrp="1"/>
          </p:cNvSpPr>
          <p:nvPr>
            <p:ph sz="half" idx="2"/>
          </p:nvPr>
        </p:nvSpPr>
        <p:spPr>
          <a:xfrm>
            <a:off x="6172199" y="1690688"/>
            <a:ext cx="5736265" cy="4486275"/>
          </a:xfrm>
        </p:spPr>
        <p:txBody>
          <a:bodyPr/>
          <a:lstStyle/>
          <a:p>
            <a:r>
              <a:rPr lang="cs-CZ" dirty="0" smtClean="0"/>
              <a:t>Dýchací řetězec</a:t>
            </a:r>
          </a:p>
          <a:p>
            <a:pPr lvl="1"/>
            <a:r>
              <a:rPr lang="cs-CZ" dirty="0" smtClean="0"/>
              <a:t>z 1 molekuly glukózy 36 molekul ATP</a:t>
            </a:r>
          </a:p>
          <a:p>
            <a:r>
              <a:rPr lang="cs-CZ" dirty="0" smtClean="0"/>
              <a:t>Produkce tepla</a:t>
            </a:r>
          </a:p>
          <a:p>
            <a:r>
              <a:rPr lang="cs-CZ" dirty="0" err="1" smtClean="0"/>
              <a:t>Skladováchí</a:t>
            </a:r>
            <a:r>
              <a:rPr lang="cs-CZ" dirty="0" smtClean="0"/>
              <a:t> Ca++</a:t>
            </a:r>
          </a:p>
          <a:p>
            <a:r>
              <a:rPr lang="cs-CZ" dirty="0" smtClean="0"/>
              <a:t>Aerobní odbourávání mastných kyselin</a:t>
            </a:r>
          </a:p>
          <a:p>
            <a:r>
              <a:rPr lang="cs-CZ" dirty="0" err="1" smtClean="0"/>
              <a:t>Apoptóza</a:t>
            </a:r>
            <a:r>
              <a:rPr lang="cs-CZ" dirty="0" smtClean="0"/>
              <a:t> (řízená smrt buňky)</a:t>
            </a:r>
          </a:p>
          <a:p>
            <a:r>
              <a:rPr lang="cs-CZ" dirty="0" smtClean="0"/>
              <a:t>Membránový potenciál</a:t>
            </a:r>
            <a:endParaRPr lang="cs-CZ" dirty="0"/>
          </a:p>
        </p:txBody>
      </p:sp>
      <p:pic>
        <p:nvPicPr>
          <p:cNvPr id="5124" name="Picture 4" descr="What are Mitochondr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54689" y="2317899"/>
            <a:ext cx="5365111" cy="385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8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pic>
        <p:nvPicPr>
          <p:cNvPr id="22530" name="Picture 2" descr="http://risebyperformance.cz/wp-content/uploads/2021/07/1-3-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8169" y="0"/>
            <a:ext cx="5919535"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rot="5400000">
            <a:off x="5791204" y="2871030"/>
            <a:ext cx="6096000" cy="1200329"/>
          </a:xfrm>
          <a:prstGeom prst="rect">
            <a:avLst/>
          </a:prstGeom>
        </p:spPr>
        <p:txBody>
          <a:bodyPr>
            <a:spAutoFit/>
          </a:bodyPr>
          <a:lstStyle/>
          <a:p>
            <a:r>
              <a:rPr lang="cs-CZ" dirty="0"/>
              <a:t>https://www.google.com/search?q=mitochondrie&amp;source=lnms&amp;tbm=isch&amp;sa=X&amp;sqi=2&amp;ved=2ahUKEwi5wND1kbb7AhXRUOUKHc87A7UQ_AUoAXoECAIQAw&amp;biw=998&amp;bih=486&amp;dpr=1.5#imgrc=mlyiQjEtToVGtM</a:t>
            </a:r>
          </a:p>
        </p:txBody>
      </p:sp>
    </p:spTree>
    <p:extLst>
      <p:ext uri="{BB962C8B-B14F-4D97-AF65-F5344CB8AC3E}">
        <p14:creationId xmlns:p14="http://schemas.microsoft.com/office/powerpoint/2010/main" val="3468666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Jádro, </a:t>
            </a:r>
            <a:r>
              <a:rPr lang="cs-CZ" i="1" dirty="0" smtClean="0"/>
              <a:t>lat. </a:t>
            </a:r>
            <a:r>
              <a:rPr lang="cs-CZ" i="1" dirty="0" err="1" smtClean="0"/>
              <a:t>nucleus</a:t>
            </a:r>
            <a:endParaRPr lang="cs-CZ" i="1" dirty="0"/>
          </a:p>
        </p:txBody>
      </p:sp>
      <p:sp>
        <p:nvSpPr>
          <p:cNvPr id="3" name="Zástupný symbol pro obsah 2"/>
          <p:cNvSpPr>
            <a:spLocks noGrp="1"/>
          </p:cNvSpPr>
          <p:nvPr>
            <p:ph sz="half" idx="1"/>
          </p:nvPr>
        </p:nvSpPr>
        <p:spPr/>
        <p:txBody>
          <a:bodyPr/>
          <a:lstStyle/>
          <a:p>
            <a:r>
              <a:rPr lang="cs-CZ" dirty="0" smtClean="0"/>
              <a:t>Většina buněk</a:t>
            </a:r>
          </a:p>
          <a:p>
            <a:r>
              <a:rPr lang="cs-CZ" dirty="0" smtClean="0"/>
              <a:t>Erytrocyty x buňky chrupavky</a:t>
            </a:r>
          </a:p>
          <a:p>
            <a:r>
              <a:rPr lang="cs-CZ" dirty="0" smtClean="0"/>
              <a:t>Jaderná membrána</a:t>
            </a:r>
          </a:p>
          <a:p>
            <a:r>
              <a:rPr lang="cs-CZ" dirty="0" smtClean="0"/>
              <a:t>Uvnitř</a:t>
            </a:r>
          </a:p>
          <a:p>
            <a:pPr lvl="1"/>
            <a:r>
              <a:rPr lang="cs-CZ" dirty="0" smtClean="0"/>
              <a:t>V klidové fázi chromatin</a:t>
            </a:r>
          </a:p>
          <a:p>
            <a:pPr lvl="1"/>
            <a:r>
              <a:rPr lang="cs-CZ" dirty="0" smtClean="0"/>
              <a:t>V dělící fázi chromozómy</a:t>
            </a:r>
          </a:p>
          <a:p>
            <a:pPr lvl="1"/>
            <a:r>
              <a:rPr lang="cs-CZ" dirty="0" smtClean="0"/>
              <a:t>Jadérko, </a:t>
            </a:r>
            <a:r>
              <a:rPr lang="cs-CZ" i="1" dirty="0" smtClean="0"/>
              <a:t>lat. </a:t>
            </a:r>
            <a:r>
              <a:rPr lang="cs-CZ" i="1" dirty="0" err="1" smtClean="0"/>
              <a:t>nucleolus</a:t>
            </a:r>
            <a:endParaRPr lang="cs-CZ" i="1" dirty="0" smtClean="0"/>
          </a:p>
          <a:p>
            <a:pPr lvl="2"/>
            <a:r>
              <a:rPr lang="cs-CZ" dirty="0" smtClean="0"/>
              <a:t>RNA</a:t>
            </a:r>
          </a:p>
          <a:p>
            <a:pPr lvl="2"/>
            <a:r>
              <a:rPr lang="cs-CZ" dirty="0" smtClean="0"/>
              <a:t>Nezbytné pro proteosyntézu</a:t>
            </a:r>
            <a:endParaRPr lang="cs-CZ" dirty="0"/>
          </a:p>
        </p:txBody>
      </p:sp>
      <p:pic>
        <p:nvPicPr>
          <p:cNvPr id="2052" name="Picture 4" descr="https://micro.magnet.fsu.edu/cells/plants/images/cellnucleu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81749" y="588749"/>
            <a:ext cx="32385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uněčné já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749" y="3941182"/>
            <a:ext cx="3419475"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88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Chromozomy, karyotyp</a:t>
            </a:r>
            <a:endParaRPr lang="cs-CZ" dirty="0"/>
          </a:p>
        </p:txBody>
      </p:sp>
      <p:pic>
        <p:nvPicPr>
          <p:cNvPr id="3074" name="Picture 2" descr="Biologie – Umíme fakt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88291" y="1690688"/>
            <a:ext cx="4784436" cy="420211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sz="half" idx="2"/>
          </p:nvPr>
        </p:nvSpPr>
        <p:spPr>
          <a:xfrm>
            <a:off x="5922818" y="1825625"/>
            <a:ext cx="6269182" cy="4815320"/>
          </a:xfrm>
        </p:spPr>
        <p:txBody>
          <a:bodyPr>
            <a:normAutofit lnSpcReduction="10000"/>
          </a:bodyPr>
          <a:lstStyle/>
          <a:p>
            <a:r>
              <a:rPr lang="cs-CZ" dirty="0" smtClean="0"/>
              <a:t>v jádře buňky</a:t>
            </a:r>
          </a:p>
          <a:p>
            <a:pPr lvl="1"/>
            <a:r>
              <a:rPr lang="cs-CZ" dirty="0" smtClean="0"/>
              <a:t>z DNA</a:t>
            </a:r>
          </a:p>
          <a:p>
            <a:pPr lvl="2"/>
            <a:r>
              <a:rPr lang="cs-CZ" dirty="0" smtClean="0"/>
              <a:t>obsahuje genetickou informaci</a:t>
            </a:r>
            <a:endParaRPr lang="cs-CZ" dirty="0"/>
          </a:p>
          <a:p>
            <a:pPr lvl="1"/>
            <a:endParaRPr lang="cs-CZ" dirty="0" smtClean="0"/>
          </a:p>
          <a:p>
            <a:pPr lvl="1"/>
            <a:r>
              <a:rPr lang="cs-CZ" dirty="0" smtClean="0"/>
              <a:t>Tělová, somatická buňka, 46 XX nebo 46 XY</a:t>
            </a:r>
            <a:endParaRPr lang="cs-CZ" dirty="0"/>
          </a:p>
          <a:p>
            <a:pPr lvl="2"/>
            <a:r>
              <a:rPr lang="cs-CZ" dirty="0" smtClean="0"/>
              <a:t>Somatické chromozómy</a:t>
            </a:r>
          </a:p>
          <a:p>
            <a:pPr lvl="3"/>
            <a:r>
              <a:rPr lang="cs-CZ" dirty="0" smtClean="0"/>
              <a:t>44 = 22 </a:t>
            </a:r>
            <a:r>
              <a:rPr lang="cs-CZ" dirty="0"/>
              <a:t>párů</a:t>
            </a:r>
          </a:p>
          <a:p>
            <a:pPr lvl="2"/>
            <a:r>
              <a:rPr lang="cs-CZ" dirty="0"/>
              <a:t>Pohlavní </a:t>
            </a:r>
            <a:r>
              <a:rPr lang="cs-CZ" dirty="0" smtClean="0"/>
              <a:t>chromozómy</a:t>
            </a:r>
          </a:p>
          <a:p>
            <a:pPr lvl="3"/>
            <a:r>
              <a:rPr lang="cs-CZ" dirty="0" smtClean="0"/>
              <a:t>2 = 1 pár XY nebo XX</a:t>
            </a:r>
          </a:p>
          <a:p>
            <a:pPr lvl="1"/>
            <a:r>
              <a:rPr lang="cs-CZ" dirty="0" smtClean="0"/>
              <a:t>Pohlavní buňka, 23 X nebo 23 Y</a:t>
            </a:r>
          </a:p>
          <a:p>
            <a:pPr lvl="2"/>
            <a:r>
              <a:rPr lang="cs-CZ" dirty="0"/>
              <a:t>Somatické chromozómy</a:t>
            </a:r>
          </a:p>
          <a:p>
            <a:pPr lvl="3"/>
            <a:r>
              <a:rPr lang="cs-CZ" dirty="0" smtClean="0"/>
              <a:t>?</a:t>
            </a:r>
          </a:p>
          <a:p>
            <a:pPr lvl="2"/>
            <a:r>
              <a:rPr lang="cs-CZ" dirty="0" smtClean="0"/>
              <a:t>Pohlavní chromozómy</a:t>
            </a:r>
          </a:p>
          <a:p>
            <a:pPr lvl="3"/>
            <a:r>
              <a:rPr lang="cs-CZ" dirty="0"/>
              <a:t>?</a:t>
            </a:r>
            <a:endParaRPr lang="cs-CZ" dirty="0" smtClean="0"/>
          </a:p>
          <a:p>
            <a:pPr lvl="3"/>
            <a:endParaRPr lang="cs-CZ" dirty="0" smtClean="0"/>
          </a:p>
          <a:p>
            <a:pPr lvl="2"/>
            <a:endParaRPr lang="cs-CZ" dirty="0" smtClean="0"/>
          </a:p>
          <a:p>
            <a:pPr lvl="3"/>
            <a:endParaRPr lang="cs-CZ" dirty="0" smtClean="0"/>
          </a:p>
          <a:p>
            <a:pPr marL="1371600" lvl="3" indent="0">
              <a:buNone/>
            </a:pPr>
            <a:endParaRPr lang="cs-CZ" dirty="0" smtClean="0"/>
          </a:p>
        </p:txBody>
      </p:sp>
    </p:spTree>
    <p:extLst>
      <p:ext uri="{BB962C8B-B14F-4D97-AF65-F5344CB8AC3E}">
        <p14:creationId xmlns:p14="http://schemas.microsoft.com/office/powerpoint/2010/main" val="973086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Chemické vazby</a:t>
            </a:r>
            <a:endParaRPr lang="cs-CZ" dirty="0"/>
          </a:p>
        </p:txBody>
      </p:sp>
      <p:sp>
        <p:nvSpPr>
          <p:cNvPr id="3" name="Zástupný symbol pro obsah 2"/>
          <p:cNvSpPr>
            <a:spLocks noGrp="1"/>
          </p:cNvSpPr>
          <p:nvPr>
            <p:ph sz="half" idx="1"/>
          </p:nvPr>
        </p:nvSpPr>
        <p:spPr>
          <a:xfrm>
            <a:off x="157717" y="1690688"/>
            <a:ext cx="3670004" cy="4351338"/>
          </a:xfrm>
        </p:spPr>
        <p:txBody>
          <a:bodyPr/>
          <a:lstStyle/>
          <a:p>
            <a:r>
              <a:rPr lang="cs-CZ" dirty="0">
                <a:hlinkClick r:id="rId2"/>
              </a:rPr>
              <a:t>https://</a:t>
            </a:r>
            <a:r>
              <a:rPr lang="cs-CZ" dirty="0" smtClean="0">
                <a:hlinkClick r:id="rId2"/>
              </a:rPr>
              <a:t>www.youtube.com/watch?v=Gy13S4GHJPk</a:t>
            </a:r>
            <a:endParaRPr lang="cs-CZ" dirty="0" smtClean="0"/>
          </a:p>
          <a:p>
            <a:endParaRPr lang="cs-CZ" dirty="0"/>
          </a:p>
          <a:p>
            <a:r>
              <a:rPr lang="cs-CZ" dirty="0">
                <a:hlinkClick r:id="rId3"/>
              </a:rPr>
              <a:t>http://</a:t>
            </a:r>
            <a:r>
              <a:rPr lang="cs-CZ" dirty="0" smtClean="0">
                <a:hlinkClick r:id="rId3"/>
              </a:rPr>
              <a:t>zsskolni226kaplice.vyukovematerialy.cz/chemie/rocnik8/prv06.htm</a:t>
            </a:r>
            <a:endParaRPr lang="cs-CZ" dirty="0" smtClean="0"/>
          </a:p>
          <a:p>
            <a:endParaRPr lang="cs-CZ" dirty="0"/>
          </a:p>
          <a:p>
            <a:endParaRPr lang="cs-CZ" dirty="0"/>
          </a:p>
        </p:txBody>
      </p:sp>
      <p:sp>
        <p:nvSpPr>
          <p:cNvPr id="5" name="Zástupný symbol pro obsah 4"/>
          <p:cNvSpPr>
            <a:spLocks noGrp="1"/>
          </p:cNvSpPr>
          <p:nvPr>
            <p:ph sz="half" idx="2"/>
          </p:nvPr>
        </p:nvSpPr>
        <p:spPr>
          <a:xfrm>
            <a:off x="4146698" y="1825625"/>
            <a:ext cx="7207102" cy="4351338"/>
          </a:xfrm>
        </p:spPr>
        <p:txBody>
          <a:bodyPr/>
          <a:lstStyle/>
          <a:p>
            <a:endParaRPr lang="cs-CZ" dirty="0"/>
          </a:p>
        </p:txBody>
      </p:sp>
    </p:spTree>
    <p:extLst>
      <p:ext uri="{BB962C8B-B14F-4D97-AF65-F5344CB8AC3E}">
        <p14:creationId xmlns:p14="http://schemas.microsoft.com/office/powerpoint/2010/main" val="355421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Chromozóm - Gen – DNA – AT, GC</a:t>
            </a:r>
            <a:endParaRPr lang="cs-CZ" dirty="0"/>
          </a:p>
        </p:txBody>
      </p:sp>
      <p:sp>
        <p:nvSpPr>
          <p:cNvPr id="3" name="Zástupný symbol pro text 2"/>
          <p:cNvSpPr>
            <a:spLocks noGrp="1"/>
          </p:cNvSpPr>
          <p:nvPr>
            <p:ph type="body" idx="1"/>
          </p:nvPr>
        </p:nvSpPr>
        <p:spPr/>
        <p:txBody>
          <a:bodyPr/>
          <a:lstStyle/>
          <a:p>
            <a:endParaRPr lang="cs-CZ"/>
          </a:p>
        </p:txBody>
      </p:sp>
      <p:sp>
        <p:nvSpPr>
          <p:cNvPr id="5" name="Zástupný symbol pro text 4"/>
          <p:cNvSpPr>
            <a:spLocks noGrp="1"/>
          </p:cNvSpPr>
          <p:nvPr>
            <p:ph type="body" sz="quarter" idx="3"/>
          </p:nvPr>
        </p:nvSpPr>
        <p:spPr>
          <a:xfrm>
            <a:off x="6116200" y="1701852"/>
            <a:ext cx="5183188" cy="823912"/>
          </a:xfrm>
        </p:spPr>
        <p:txBody>
          <a:bodyPr/>
          <a:lstStyle/>
          <a:p>
            <a:endParaRPr lang="cs-CZ"/>
          </a:p>
        </p:txBody>
      </p:sp>
      <p:sp>
        <p:nvSpPr>
          <p:cNvPr id="6" name="Zástupný symbol pro obsah 5"/>
          <p:cNvSpPr>
            <a:spLocks noGrp="1"/>
          </p:cNvSpPr>
          <p:nvPr>
            <p:ph sz="quarter" idx="4"/>
          </p:nvPr>
        </p:nvSpPr>
        <p:spPr>
          <a:xfrm>
            <a:off x="6172200" y="2505074"/>
            <a:ext cx="5183188" cy="3860099"/>
          </a:xfrm>
        </p:spPr>
        <p:txBody>
          <a:bodyPr/>
          <a:lstStyle/>
          <a:p>
            <a:endParaRPr lang="cs-CZ" dirty="0"/>
          </a:p>
        </p:txBody>
      </p:sp>
      <p:pic>
        <p:nvPicPr>
          <p:cNvPr id="7170" name="Picture 2" descr="Gen – Wikipedi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0093" y="1956790"/>
            <a:ext cx="5732790" cy="4512623"/>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3"/>
          <a:stretch>
            <a:fillRect/>
          </a:stretch>
        </p:blipFill>
        <p:spPr>
          <a:xfrm>
            <a:off x="931671" y="1956790"/>
            <a:ext cx="4634927" cy="3711635"/>
          </a:xfrm>
          <a:prstGeom prst="rect">
            <a:avLst/>
          </a:prstGeom>
        </p:spPr>
      </p:pic>
    </p:spTree>
    <p:extLst>
      <p:ext uri="{BB962C8B-B14F-4D97-AF65-F5344CB8AC3E}">
        <p14:creationId xmlns:p14="http://schemas.microsoft.com/office/powerpoint/2010/main" val="1919318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 úsek DNA</a:t>
            </a:r>
            <a:endParaRPr lang="cs-CZ" dirty="0"/>
          </a:p>
        </p:txBody>
      </p:sp>
      <p:sp>
        <p:nvSpPr>
          <p:cNvPr id="3" name="Zástupný symbol pro text 2"/>
          <p:cNvSpPr>
            <a:spLocks noGrp="1"/>
          </p:cNvSpPr>
          <p:nvPr>
            <p:ph type="body" idx="1"/>
          </p:nvPr>
        </p:nvSpPr>
        <p:spPr/>
        <p:txBody>
          <a:bodyPr/>
          <a:lstStyle/>
          <a:p>
            <a:endParaRPr lang="cs-CZ"/>
          </a:p>
        </p:txBody>
      </p:sp>
      <p:sp>
        <p:nvSpPr>
          <p:cNvPr id="4" name="Zástupný symbol pro obsah 3"/>
          <p:cNvSpPr>
            <a:spLocks noGrp="1"/>
          </p:cNvSpPr>
          <p:nvPr>
            <p:ph sz="half" idx="2"/>
          </p:nvPr>
        </p:nvSpPr>
        <p:spPr>
          <a:xfrm>
            <a:off x="839787" y="1546409"/>
            <a:ext cx="5157787" cy="4966505"/>
          </a:xfrm>
        </p:spPr>
        <p:txBody>
          <a:bodyPr>
            <a:normAutofit/>
          </a:bodyPr>
          <a:lstStyle/>
          <a:p>
            <a:r>
              <a:rPr lang="cs-CZ" dirty="0" smtClean="0"/>
              <a:t>Gen: různé formy = alely</a:t>
            </a:r>
          </a:p>
          <a:p>
            <a:r>
              <a:rPr lang="cs-CZ" dirty="0" smtClean="0"/>
              <a:t>Genom: soubor všech genů</a:t>
            </a:r>
          </a:p>
          <a:p>
            <a:r>
              <a:rPr lang="cs-CZ" dirty="0" smtClean="0"/>
              <a:t>Místo genů na chromozomech je neměnné</a:t>
            </a:r>
          </a:p>
          <a:p>
            <a:r>
              <a:rPr lang="cs-CZ" dirty="0"/>
              <a:t>1 znak (</a:t>
            </a:r>
            <a:r>
              <a:rPr lang="cs-CZ" dirty="0" smtClean="0"/>
              <a:t>vlastnost) je kódována</a:t>
            </a:r>
          </a:p>
          <a:p>
            <a:pPr lvl="1"/>
            <a:r>
              <a:rPr lang="cs-CZ" dirty="0" smtClean="0"/>
              <a:t>1 genem od otce a 1 od matky</a:t>
            </a:r>
          </a:p>
          <a:p>
            <a:pPr lvl="1"/>
            <a:r>
              <a:rPr lang="cs-CZ" dirty="0" smtClean="0"/>
              <a:t>více geny (častěji)</a:t>
            </a:r>
          </a:p>
          <a:p>
            <a:endParaRPr lang="cs-CZ" dirty="0" smtClean="0"/>
          </a:p>
          <a:p>
            <a:pPr marL="457200" lvl="1" indent="0">
              <a:buNone/>
            </a:pPr>
            <a:endParaRPr lang="cs-CZ" dirty="0" smtClean="0"/>
          </a:p>
          <a:p>
            <a:pPr lvl="1"/>
            <a:endParaRPr lang="cs-CZ" dirty="0" smtClean="0"/>
          </a:p>
          <a:p>
            <a:endParaRPr lang="cs-CZ" dirty="0"/>
          </a:p>
        </p:txBody>
      </p:sp>
      <p:sp>
        <p:nvSpPr>
          <p:cNvPr id="5" name="Zástupný symbol pro text 4"/>
          <p:cNvSpPr>
            <a:spLocks noGrp="1"/>
          </p:cNvSpPr>
          <p:nvPr>
            <p:ph type="body" sz="quarter" idx="3"/>
          </p:nvPr>
        </p:nvSpPr>
        <p:spPr/>
        <p:txBody>
          <a:bodyPr/>
          <a:lstStyle/>
          <a:p>
            <a:endParaRPr lang="cs-CZ"/>
          </a:p>
        </p:txBody>
      </p:sp>
      <p:sp>
        <p:nvSpPr>
          <p:cNvPr id="6" name="Zástupný symbol pro obsah 5"/>
          <p:cNvSpPr>
            <a:spLocks noGrp="1"/>
          </p:cNvSpPr>
          <p:nvPr>
            <p:ph sz="quarter" idx="4"/>
          </p:nvPr>
        </p:nvSpPr>
        <p:spPr>
          <a:xfrm>
            <a:off x="6648409" y="1706727"/>
            <a:ext cx="5183188" cy="4645871"/>
          </a:xfrm>
        </p:spPr>
        <p:txBody>
          <a:bodyPr/>
          <a:lstStyle/>
          <a:p>
            <a:r>
              <a:rPr lang="cs-CZ" dirty="0" smtClean="0"/>
              <a:t>Genotyp: soubor znaků v genech</a:t>
            </a:r>
          </a:p>
          <a:p>
            <a:r>
              <a:rPr lang="cs-CZ" dirty="0" smtClean="0"/>
              <a:t>Fenotyp: soubor pozorovatelných znaků (výška, hmotnost…)</a:t>
            </a:r>
            <a:endParaRPr lang="cs-CZ" dirty="0"/>
          </a:p>
        </p:txBody>
      </p:sp>
      <p:pic>
        <p:nvPicPr>
          <p:cNvPr id="7" name="Obrázek 6"/>
          <p:cNvPicPr>
            <a:picLocks noChangeAspect="1"/>
          </p:cNvPicPr>
          <p:nvPr/>
        </p:nvPicPr>
        <p:blipFill>
          <a:blip r:embed="rId2"/>
          <a:stretch>
            <a:fillRect/>
          </a:stretch>
        </p:blipFill>
        <p:spPr>
          <a:xfrm>
            <a:off x="6172200" y="3693226"/>
            <a:ext cx="3147100" cy="2520188"/>
          </a:xfrm>
          <a:prstGeom prst="rect">
            <a:avLst/>
          </a:prstGeom>
        </p:spPr>
      </p:pic>
    </p:spTree>
    <p:extLst>
      <p:ext uri="{BB962C8B-B14F-4D97-AF65-F5344CB8AC3E}">
        <p14:creationId xmlns:p14="http://schemas.microsoft.com/office/powerpoint/2010/main" val="3441118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Genetika – věda zabývající se dědičností</a:t>
            </a:r>
            <a:endParaRPr lang="cs-CZ" dirty="0"/>
          </a:p>
        </p:txBody>
      </p:sp>
      <p:sp>
        <p:nvSpPr>
          <p:cNvPr id="7" name="Zástupný symbol pro text 6"/>
          <p:cNvSpPr>
            <a:spLocks noGrp="1"/>
          </p:cNvSpPr>
          <p:nvPr>
            <p:ph type="body" idx="1"/>
          </p:nvPr>
        </p:nvSpPr>
        <p:spPr>
          <a:xfrm>
            <a:off x="329149" y="1562410"/>
            <a:ext cx="5157787" cy="823912"/>
          </a:xfrm>
        </p:spPr>
        <p:txBody>
          <a:bodyPr/>
          <a:lstStyle/>
          <a:p>
            <a:r>
              <a:rPr lang="cs-CZ" dirty="0" smtClean="0"/>
              <a:t>Genetika</a:t>
            </a:r>
            <a:endParaRPr lang="cs-CZ" dirty="0"/>
          </a:p>
        </p:txBody>
      </p:sp>
      <p:sp>
        <p:nvSpPr>
          <p:cNvPr id="3" name="Zástupný symbol pro obsah 2"/>
          <p:cNvSpPr>
            <a:spLocks noGrp="1"/>
          </p:cNvSpPr>
          <p:nvPr>
            <p:ph sz="half" idx="2"/>
          </p:nvPr>
        </p:nvSpPr>
        <p:spPr/>
        <p:txBody>
          <a:bodyPr>
            <a:normAutofit lnSpcReduction="10000"/>
          </a:bodyPr>
          <a:lstStyle/>
          <a:p>
            <a:endParaRPr lang="cs-CZ" dirty="0" smtClean="0">
              <a:hlinkClick r:id="rId2"/>
            </a:endParaRPr>
          </a:p>
          <a:p>
            <a:r>
              <a:rPr lang="cs-CZ" dirty="0" smtClean="0">
                <a:hlinkClick r:id="rId2"/>
              </a:rPr>
              <a:t>https://youtu.be/v8tJGlicgp8</a:t>
            </a:r>
            <a:endParaRPr lang="cs-CZ" dirty="0" smtClean="0"/>
          </a:p>
          <a:p>
            <a:r>
              <a:rPr lang="cs-CZ" dirty="0" smtClean="0"/>
              <a:t>Gen – úsek DNA</a:t>
            </a:r>
          </a:p>
          <a:p>
            <a:pPr lvl="1"/>
            <a:r>
              <a:rPr lang="cs-CZ" dirty="0" smtClean="0"/>
              <a:t>dominantní</a:t>
            </a:r>
          </a:p>
          <a:p>
            <a:pPr lvl="1"/>
            <a:r>
              <a:rPr lang="cs-CZ" dirty="0" smtClean="0"/>
              <a:t>recesivní</a:t>
            </a:r>
          </a:p>
          <a:p>
            <a:pPr marL="0" indent="0">
              <a:buNone/>
            </a:pPr>
            <a:endParaRPr lang="cs-CZ" dirty="0" smtClean="0"/>
          </a:p>
          <a:p>
            <a:r>
              <a:rPr lang="cs-CZ" dirty="0" smtClean="0"/>
              <a:t>Genotyp</a:t>
            </a:r>
          </a:p>
          <a:p>
            <a:r>
              <a:rPr lang="cs-CZ" dirty="0"/>
              <a:t>F</a:t>
            </a:r>
            <a:r>
              <a:rPr lang="cs-CZ" dirty="0" smtClean="0"/>
              <a:t>enotyp</a:t>
            </a:r>
            <a:endParaRPr lang="cs-CZ" dirty="0"/>
          </a:p>
        </p:txBody>
      </p:sp>
      <p:sp>
        <p:nvSpPr>
          <p:cNvPr id="8" name="Zástupný symbol pro text 7"/>
          <p:cNvSpPr>
            <a:spLocks noGrp="1"/>
          </p:cNvSpPr>
          <p:nvPr>
            <p:ph type="body" sz="quarter" idx="3"/>
          </p:nvPr>
        </p:nvSpPr>
        <p:spPr>
          <a:xfrm>
            <a:off x="5997575" y="1562410"/>
            <a:ext cx="5183188" cy="823912"/>
          </a:xfrm>
        </p:spPr>
        <p:txBody>
          <a:bodyPr/>
          <a:lstStyle/>
          <a:p>
            <a:r>
              <a:rPr lang="cs-CZ" dirty="0" smtClean="0"/>
              <a:t>Karyotyp</a:t>
            </a:r>
            <a:endParaRPr lang="cs-CZ" dirty="0"/>
          </a:p>
        </p:txBody>
      </p:sp>
      <p:sp>
        <p:nvSpPr>
          <p:cNvPr id="9" name="Zástupný symbol pro obsah 8"/>
          <p:cNvSpPr>
            <a:spLocks noGrp="1"/>
          </p:cNvSpPr>
          <p:nvPr>
            <p:ph sz="quarter" idx="4"/>
          </p:nvPr>
        </p:nvSpPr>
        <p:spPr/>
        <p:txBody>
          <a:bodyPr/>
          <a:lstStyle/>
          <a:p>
            <a:r>
              <a:rPr lang="cs-CZ" dirty="0" smtClean="0"/>
              <a:t> Rozpočet chromozómů</a:t>
            </a:r>
          </a:p>
          <a:p>
            <a:r>
              <a:rPr lang="cs-CZ" dirty="0" smtClean="0">
                <a:hlinkClick r:id="rId3"/>
              </a:rPr>
              <a:t>ttps://youtu.be/NG1HEgVbe4w</a:t>
            </a:r>
            <a:endParaRPr lang="cs-CZ" dirty="0" smtClean="0"/>
          </a:p>
          <a:p>
            <a:endParaRPr lang="cs-CZ" dirty="0"/>
          </a:p>
          <a:p>
            <a:r>
              <a:rPr lang="cs-CZ" dirty="0" smtClean="0"/>
              <a:t>Chromozomální aberace</a:t>
            </a:r>
            <a:endParaRPr lang="cs-CZ" dirty="0"/>
          </a:p>
        </p:txBody>
      </p:sp>
    </p:spTree>
    <p:extLst>
      <p:ext uri="{BB962C8B-B14F-4D97-AF65-F5344CB8AC3E}">
        <p14:creationId xmlns:p14="http://schemas.microsoft.com/office/powerpoint/2010/main" val="292377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Karyotyp, rozpočet chromozómů</a:t>
            </a:r>
            <a:endParaRPr lang="cs-CZ" dirty="0"/>
          </a:p>
        </p:txBody>
      </p:sp>
      <p:pic>
        <p:nvPicPr>
          <p:cNvPr id="4" name="Picture 6" descr="QGEN | Co je součástí genetik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7491" y="1976582"/>
            <a:ext cx="7019636" cy="470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5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Chromzomální</a:t>
            </a:r>
            <a:r>
              <a:rPr lang="cs-CZ" dirty="0" smtClean="0"/>
              <a:t> mutace</a:t>
            </a:r>
            <a:endParaRPr lang="cs-CZ" dirty="0"/>
          </a:p>
        </p:txBody>
      </p:sp>
      <p:pic>
        <p:nvPicPr>
          <p:cNvPr id="6146" name="Picture 2" descr="Downův syndrom | Medicína, nemoci, studium na 1. LF U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5235" y="1543793"/>
            <a:ext cx="3352408" cy="24541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čet a typ chromozomů: ovlivňují náš život - Vitalia.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348" y="1027906"/>
            <a:ext cx="3911563" cy="260852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Turnerův syndrom: příčiny vzniku, příznaky a léčba - Zdraví.Euro.c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483" y="3855917"/>
            <a:ext cx="3752604" cy="3002083"/>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Klinefelterův syndrom: příznaky, diagnostika a léčba - Zdraví.Euro.c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235" y="4179715"/>
            <a:ext cx="3732418" cy="24882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imon má Downův syndrom, přesto žije normální život – Dáma.cz"/>
          <p:cNvPicPr>
            <a:picLocks noChangeAspect="1" noChangeArrowheads="1"/>
          </p:cNvPicPr>
          <p:nvPr/>
        </p:nvPicPr>
        <p:blipFill rotWithShape="1">
          <a:blip r:embed="rId6">
            <a:extLst>
              <a:ext uri="{28A0092B-C50C-407E-A947-70E740481C1C}">
                <a14:useLocalDpi xmlns:a14="http://schemas.microsoft.com/office/drawing/2010/main" val="0"/>
              </a:ext>
            </a:extLst>
          </a:blip>
          <a:srcRect l="43015" t="4363" r="26601" b="14182"/>
          <a:stretch/>
        </p:blipFill>
        <p:spPr bwMode="auto">
          <a:xfrm>
            <a:off x="661453" y="1634498"/>
            <a:ext cx="1163782" cy="155996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rotWithShape="1">
          <a:blip r:embed="rId7"/>
          <a:srcRect l="26731" r="4156"/>
          <a:stretch/>
        </p:blipFill>
        <p:spPr>
          <a:xfrm>
            <a:off x="240146" y="4395817"/>
            <a:ext cx="1810327" cy="1743075"/>
          </a:xfrm>
          <a:prstGeom prst="rect">
            <a:avLst/>
          </a:prstGeom>
        </p:spPr>
      </p:pic>
      <p:pic>
        <p:nvPicPr>
          <p:cNvPr id="3078" name="Picture 6" descr="Turner Syndrome: Violet's Story | Children's Hospital of Philadelphia"/>
          <p:cNvPicPr>
            <a:picLocks noChangeAspect="1" noChangeArrowheads="1"/>
          </p:cNvPicPr>
          <p:nvPr/>
        </p:nvPicPr>
        <p:blipFill rotWithShape="1">
          <a:blip r:embed="rId8">
            <a:extLst>
              <a:ext uri="{28A0092B-C50C-407E-A947-70E740481C1C}">
                <a14:useLocalDpi xmlns:a14="http://schemas.microsoft.com/office/drawing/2010/main" val="0"/>
              </a:ext>
            </a:extLst>
          </a:blip>
          <a:srcRect l="42999" t="7485" r="34127" b="33979"/>
          <a:stretch/>
        </p:blipFill>
        <p:spPr bwMode="auto">
          <a:xfrm>
            <a:off x="10397166" y="3943134"/>
            <a:ext cx="1699491" cy="244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74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Proteosyntéza</a:t>
            </a:r>
            <a:endParaRPr lang="cs-CZ" dirty="0"/>
          </a:p>
        </p:txBody>
      </p:sp>
      <p:sp>
        <p:nvSpPr>
          <p:cNvPr id="3" name="Zástupný symbol pro obsah 2"/>
          <p:cNvSpPr>
            <a:spLocks noGrp="1"/>
          </p:cNvSpPr>
          <p:nvPr>
            <p:ph idx="1"/>
          </p:nvPr>
        </p:nvSpPr>
        <p:spPr>
          <a:xfrm>
            <a:off x="838200" y="1871329"/>
            <a:ext cx="10515600" cy="4305633"/>
          </a:xfrm>
        </p:spPr>
        <p:txBody>
          <a:bodyPr>
            <a:normAutofit fontScale="77500" lnSpcReduction="20000"/>
          </a:bodyPr>
          <a:lstStyle/>
          <a:p>
            <a:r>
              <a:rPr lang="cs-CZ" dirty="0" smtClean="0">
                <a:hlinkClick r:id="rId2"/>
              </a:rPr>
              <a:t>Probíhá v cytoplazmě spojováním 21 aminokyselin do řetězců</a:t>
            </a:r>
          </a:p>
          <a:p>
            <a:r>
              <a:rPr lang="cs-CZ" dirty="0" smtClean="0">
                <a:hlinkClick r:id="rId2"/>
              </a:rPr>
              <a:t>Návod jak je spojovat je v jádře v DNA</a:t>
            </a:r>
          </a:p>
          <a:p>
            <a:r>
              <a:rPr lang="cs-CZ" dirty="0" smtClean="0">
                <a:hlinkClick r:id="rId2"/>
              </a:rPr>
              <a:t>DNA nemůže opustit buňku</a:t>
            </a:r>
          </a:p>
          <a:p>
            <a:r>
              <a:rPr lang="cs-CZ" dirty="0" smtClean="0">
                <a:hlinkClick r:id="rId2"/>
              </a:rPr>
              <a:t>Návod se v jádře překopíruje do </a:t>
            </a:r>
            <a:r>
              <a:rPr lang="cs-CZ" dirty="0" err="1" smtClean="0">
                <a:hlinkClick r:id="rId2"/>
              </a:rPr>
              <a:t>mRNA</a:t>
            </a:r>
            <a:r>
              <a:rPr lang="cs-CZ" dirty="0" smtClean="0">
                <a:hlinkClick r:id="rId2"/>
              </a:rPr>
              <a:t> (messenger RNA) –replikace a  transkripce a opustí jádro do ER</a:t>
            </a:r>
          </a:p>
          <a:p>
            <a:r>
              <a:rPr lang="cs-CZ" dirty="0" smtClean="0">
                <a:hlinkClick r:id="rId2"/>
              </a:rPr>
              <a:t>ER – translace- dekódování návodu a sestaven řetězec aminokyselin</a:t>
            </a:r>
          </a:p>
          <a:p>
            <a:r>
              <a:rPr lang="cs-CZ" dirty="0" smtClean="0">
                <a:hlinkClick r:id="rId2"/>
              </a:rPr>
              <a:t>Aminokyseliny dopraveny </a:t>
            </a:r>
            <a:r>
              <a:rPr lang="cs-CZ" dirty="0" err="1" smtClean="0">
                <a:hlinkClick r:id="rId2"/>
              </a:rPr>
              <a:t>tRNA</a:t>
            </a:r>
            <a:r>
              <a:rPr lang="cs-CZ" dirty="0" smtClean="0">
                <a:hlinkClick r:id="rId2"/>
              </a:rPr>
              <a:t> (transfer RNA)</a:t>
            </a:r>
          </a:p>
          <a:p>
            <a:endParaRPr lang="cs-CZ" dirty="0">
              <a:hlinkClick r:id="rId2"/>
            </a:endParaRPr>
          </a:p>
          <a:p>
            <a:r>
              <a:rPr lang="cs-CZ" dirty="0" smtClean="0">
                <a:hlinkClick r:id="rId2"/>
              </a:rPr>
              <a:t>https://youtu.be/gG7uCskUOrA</a:t>
            </a:r>
            <a:endParaRPr lang="cs-CZ" dirty="0" smtClean="0"/>
          </a:p>
          <a:p>
            <a:endParaRPr lang="cs-CZ" dirty="0" smtClean="0"/>
          </a:p>
          <a:p>
            <a:pPr marL="0" indent="0">
              <a:buNone/>
            </a:pPr>
            <a:r>
              <a:rPr lang="cs-CZ" dirty="0" smtClean="0">
                <a:hlinkClick r:id="rId3"/>
              </a:rPr>
              <a:t>Replikace    </a:t>
            </a:r>
          </a:p>
          <a:p>
            <a:r>
              <a:rPr lang="cs-CZ" dirty="0" smtClean="0">
                <a:hlinkClick r:id="rId3"/>
              </a:rPr>
              <a:t>https://youtu.be/TNKWgcFPHqw</a:t>
            </a:r>
            <a:endParaRPr lang="cs-CZ" dirty="0" smtClean="0"/>
          </a:p>
          <a:p>
            <a:endParaRPr lang="cs-CZ" dirty="0"/>
          </a:p>
          <a:p>
            <a:endParaRPr lang="cs-CZ" dirty="0"/>
          </a:p>
        </p:txBody>
      </p:sp>
    </p:spTree>
    <p:extLst>
      <p:ext uri="{BB962C8B-B14F-4D97-AF65-F5344CB8AC3E}">
        <p14:creationId xmlns:p14="http://schemas.microsoft.com/office/powerpoint/2010/main" val="3154544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http://orion.chemi.muni.cz/e_learning/=Texty/20-Proteosyntesa/20-Proteosyntesa1_soubory/image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5065" y="365124"/>
            <a:ext cx="6115792" cy="639193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8811490" y="3127490"/>
            <a:ext cx="3111335" cy="1200329"/>
          </a:xfrm>
          <a:prstGeom prst="rect">
            <a:avLst/>
          </a:prstGeom>
        </p:spPr>
        <p:txBody>
          <a:bodyPr wrap="square">
            <a:spAutoFit/>
          </a:bodyPr>
          <a:lstStyle/>
          <a:p>
            <a:r>
              <a:rPr lang="cs-CZ" dirty="0"/>
              <a:t>http://orion.chemi.muni.cz/e_learning/=Texty/20-Proteosyntesa/20-Proteosyntesa1.htm</a:t>
            </a:r>
          </a:p>
        </p:txBody>
      </p:sp>
    </p:spTree>
    <p:extLst>
      <p:ext uri="{BB962C8B-B14F-4D97-AF65-F5344CB8AC3E}">
        <p14:creationId xmlns:p14="http://schemas.microsoft.com/office/powerpoint/2010/main" val="21670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Buněčné dělení</a:t>
            </a:r>
            <a:endParaRPr lang="cs-CZ" dirty="0"/>
          </a:p>
        </p:txBody>
      </p:sp>
      <p:sp>
        <p:nvSpPr>
          <p:cNvPr id="3" name="Zástupný symbol pro obsah 2"/>
          <p:cNvSpPr>
            <a:spLocks noGrp="1"/>
          </p:cNvSpPr>
          <p:nvPr>
            <p:ph sz="half" idx="1"/>
          </p:nvPr>
        </p:nvSpPr>
        <p:spPr/>
        <p:txBody>
          <a:bodyPr/>
          <a:lstStyle/>
          <a:p>
            <a:r>
              <a:rPr lang="cs-CZ" dirty="0" smtClean="0"/>
              <a:t>Amitóza, mitóza,  meióza</a:t>
            </a:r>
          </a:p>
          <a:p>
            <a:r>
              <a:rPr lang="cs-CZ" dirty="0" smtClean="0">
                <a:hlinkClick r:id="rId2"/>
              </a:rPr>
              <a:t>https://youtu.be/DwAFZb8juMQ</a:t>
            </a:r>
            <a:endParaRPr lang="cs-CZ" dirty="0" smtClean="0"/>
          </a:p>
          <a:p>
            <a:r>
              <a:rPr lang="cs-CZ" dirty="0" smtClean="0">
                <a:hlinkClick r:id="rId3"/>
              </a:rPr>
              <a:t>https://youtu.be/kQu6Yfrr6j0</a:t>
            </a:r>
            <a:endParaRPr lang="cs-CZ" dirty="0" smtClean="0"/>
          </a:p>
          <a:p>
            <a:endParaRPr lang="cs-CZ" dirty="0"/>
          </a:p>
          <a:p>
            <a:endParaRPr lang="cs-CZ" dirty="0"/>
          </a:p>
        </p:txBody>
      </p:sp>
      <p:pic>
        <p:nvPicPr>
          <p:cNvPr id="8196" name="Picture 4" descr="Amitosis: Features, Mechanism &amp; Significance - Embi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44" y="3558961"/>
            <a:ext cx="5556456" cy="290496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24493" y="6311900"/>
            <a:ext cx="11143014" cy="507831"/>
          </a:xfrm>
          <a:prstGeom prst="rect">
            <a:avLst/>
          </a:prstGeom>
        </p:spPr>
        <p:txBody>
          <a:bodyPr wrap="square">
            <a:spAutoFit/>
          </a:bodyPr>
          <a:lstStyle/>
          <a:p>
            <a:r>
              <a:rPr lang="cs-CZ" sz="900" dirty="0"/>
              <a:t>https://www.google.com/search?q=amitosis+mitosis+meiosis&amp;tbm=isch&amp;ved=2ahUKEwjAsJqZ8bX7AhVMUaQEHUWGBN8Q2-cCegQIABAA&amp;oq=amitosis+mitosis+meiosis&amp;gs_lcp=CgNpbWcQAzIHCAAQgAQQEzoECAAQQzoICAAQgAQQsQM6BQgAEIAEOggIABCxAxCDAToECAAQHjoICAAQCBAeEBM6BggAEAgQHlCCDFikV2CzXmgAcAB4AIABmAKIAdAYkgEGMS4yMy4xmAEAoAEBqgELZ3dzLXdpei1pbWewAQDAAQE&amp;sclient=img&amp;ei=p4J2Y4DBN8yikdUPxYyS-A0&amp;bih=486&amp;biw=998#imgrc=t95k4YN_IB9xXM&amp;imgdii=XsvIbBRBI1mgvM</a:t>
            </a:r>
          </a:p>
        </p:txBody>
      </p:sp>
      <p:pic>
        <p:nvPicPr>
          <p:cNvPr id="8200" name="Picture 8" descr="What is the difference between amitosis and mitosis?"/>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l="42813"/>
          <a:stretch/>
        </p:blipFill>
        <p:spPr bwMode="auto">
          <a:xfrm>
            <a:off x="7101445" y="189936"/>
            <a:ext cx="4049486" cy="609759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upload.wikimedia.org/wikipedia/commons/thumb/9/99/Haploid_vs_diploid.svg/langcs-100px-Haploid_vs_diploid.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076" y="386449"/>
            <a:ext cx="9525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21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smtClean="0"/>
              <a:t>Meioza</a:t>
            </a:r>
            <a:r>
              <a:rPr lang="cs-CZ" dirty="0" smtClean="0"/>
              <a:t>, redukční dělení</a:t>
            </a:r>
            <a:endParaRPr lang="cs-CZ" dirty="0"/>
          </a:p>
        </p:txBody>
      </p:sp>
      <p:sp>
        <p:nvSpPr>
          <p:cNvPr id="7" name="Zástupný symbol pro text 6"/>
          <p:cNvSpPr>
            <a:spLocks noGrp="1"/>
          </p:cNvSpPr>
          <p:nvPr>
            <p:ph type="body" idx="1"/>
          </p:nvPr>
        </p:nvSpPr>
        <p:spPr/>
        <p:txBody>
          <a:bodyPr/>
          <a:lstStyle/>
          <a:p>
            <a:endParaRPr lang="cs-CZ"/>
          </a:p>
        </p:txBody>
      </p:sp>
      <p:pic>
        <p:nvPicPr>
          <p:cNvPr id="4098" name="Picture 2" descr="Existuje několik kruhů s chromozomy, které jsou červené a modré.  Červený poskytuje informace modrém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39788" y="1339274"/>
            <a:ext cx="4526539" cy="5357090"/>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text 7"/>
          <p:cNvSpPr>
            <a:spLocks noGrp="1"/>
          </p:cNvSpPr>
          <p:nvPr>
            <p:ph type="body" sz="quarter" idx="3"/>
          </p:nvPr>
        </p:nvSpPr>
        <p:spPr/>
        <p:txBody>
          <a:bodyPr/>
          <a:lstStyle/>
          <a:p>
            <a:r>
              <a:rPr lang="cs-CZ" dirty="0" err="1" smtClean="0"/>
              <a:t>Crossing</a:t>
            </a:r>
            <a:r>
              <a:rPr lang="cs-CZ" dirty="0" smtClean="0"/>
              <a:t> </a:t>
            </a:r>
            <a:r>
              <a:rPr lang="cs-CZ" dirty="0" err="1" smtClean="0"/>
              <a:t>over</a:t>
            </a:r>
            <a:r>
              <a:rPr lang="cs-CZ" dirty="0" smtClean="0"/>
              <a:t> je výměna části DNA</a:t>
            </a:r>
            <a:endParaRPr lang="cs-CZ" dirty="0"/>
          </a:p>
        </p:txBody>
      </p:sp>
      <p:sp>
        <p:nvSpPr>
          <p:cNvPr id="9" name="Zástupný symbol pro obsah 8"/>
          <p:cNvSpPr>
            <a:spLocks noGrp="1"/>
          </p:cNvSpPr>
          <p:nvPr>
            <p:ph sz="quarter" idx="4"/>
          </p:nvPr>
        </p:nvSpPr>
        <p:spPr/>
        <p:txBody>
          <a:bodyPr/>
          <a:lstStyle/>
          <a:p>
            <a:r>
              <a:rPr lang="cs-CZ" dirty="0" smtClean="0"/>
              <a:t>Zvyšuje variabilitu</a:t>
            </a:r>
          </a:p>
          <a:p>
            <a:r>
              <a:rPr lang="cs-CZ" dirty="0" smtClean="0"/>
              <a:t>Snižuje riziko mutací</a:t>
            </a:r>
          </a:p>
          <a:p>
            <a:endParaRPr lang="cs-CZ" dirty="0"/>
          </a:p>
          <a:p>
            <a:endParaRPr lang="cs-CZ" dirty="0" smtClean="0"/>
          </a:p>
          <a:p>
            <a:r>
              <a:rPr lang="cs-CZ" dirty="0" smtClean="0"/>
              <a:t>Vajíčko</a:t>
            </a:r>
          </a:p>
          <a:p>
            <a:r>
              <a:rPr lang="cs-CZ" dirty="0" smtClean="0"/>
              <a:t>Spermie</a:t>
            </a:r>
            <a:endParaRPr lang="cs-CZ" dirty="0"/>
          </a:p>
        </p:txBody>
      </p:sp>
    </p:spTree>
    <p:extLst>
      <p:ext uri="{BB962C8B-B14F-4D97-AF65-F5344CB8AC3E}">
        <p14:creationId xmlns:p14="http://schemas.microsoft.com/office/powerpoint/2010/main" val="988735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dirty="0"/>
          </a:p>
        </p:txBody>
      </p:sp>
      <p:pic>
        <p:nvPicPr>
          <p:cNvPr id="7" name="Picture 2" descr="Elektronická učebnice - ELUC"/>
          <p:cNvPicPr>
            <a:picLocks noChangeAspect="1" noChangeArrowheads="1"/>
          </p:cNvPicPr>
          <p:nvPr/>
        </p:nvPicPr>
        <p:blipFill rotWithShape="1">
          <a:blip r:embed="rId2">
            <a:extLst>
              <a:ext uri="{28A0092B-C50C-407E-A947-70E740481C1C}">
                <a14:useLocalDpi xmlns:a14="http://schemas.microsoft.com/office/drawing/2010/main" val="0"/>
              </a:ext>
            </a:extLst>
          </a:blip>
          <a:srcRect l="15495" t="14290" r="25148" b="10347"/>
          <a:stretch/>
        </p:blipFill>
        <p:spPr bwMode="auto">
          <a:xfrm>
            <a:off x="3244132" y="469127"/>
            <a:ext cx="6066845" cy="5565913"/>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2202511" y="104162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rot="20074282">
            <a:off x="7167417" y="4374754"/>
            <a:ext cx="2881474" cy="16671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290860">
            <a:off x="2792191" y="5108799"/>
            <a:ext cx="1344737" cy="11213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9128098" y="3411110"/>
            <a:ext cx="326004" cy="4257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8436334" y="262393"/>
            <a:ext cx="1097280" cy="477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3649649" y="95416"/>
            <a:ext cx="2043485" cy="699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1024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endParaRPr lang="cs-CZ"/>
          </a:p>
        </p:txBody>
      </p:sp>
      <p:sp>
        <p:nvSpPr>
          <p:cNvPr id="9" name="Rectangle 5"/>
          <p:cNvSpPr>
            <a:spLocks noChangeArrowheads="1"/>
          </p:cNvSpPr>
          <p:nvPr/>
        </p:nvSpPr>
        <p:spPr bwMode="auto">
          <a:xfrm>
            <a:off x="687203" y="1903516"/>
            <a:ext cx="8686993"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AutoNum type="alphaUcParenR"/>
              <a:tabLst/>
            </a:pPr>
            <a:r>
              <a:rPr kumimoji="0" lang="cs-CZ" altLang="cs-CZ"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Iontová vazba</a:t>
            </a:r>
            <a:r>
              <a:rPr kumimoji="0" lang="cs-CZ" altLang="cs-CZ"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jednotlivé atomy přijímají nebo odevzdávají elektrony za vzniku iontů. </a:t>
            </a:r>
          </a:p>
          <a:p>
            <a:pPr marL="342900" marR="0" lvl="0" indent="-342900" algn="just" defTabSz="914400" rtl="0" eaLnBrk="0" fontAlgn="base" latinLnBrk="0" hangingPunct="0">
              <a:lnSpc>
                <a:spcPct val="100000"/>
              </a:lnSpc>
              <a:spcBef>
                <a:spcPct val="0"/>
              </a:spcBef>
              <a:spcAft>
                <a:spcPct val="0"/>
              </a:spcAft>
              <a:buClrTx/>
              <a:buSzTx/>
              <a:buFontTx/>
              <a:buAutoNum type="alphaUcParenR"/>
              <a:tabLst/>
            </a:pPr>
            <a:r>
              <a:rPr kumimoji="0" lang="cs-CZ" altLang="cs-CZ"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Je založena na elektrických silách působících mezi ionty.</a:t>
            </a:r>
            <a:r>
              <a:rPr kumimoji="0" lang="cs-CZ" altLang="cs-CZ" sz="1800" b="0" i="0" u="none" strike="noStrike" cap="none" normalizeH="0" baseline="0" dirty="0" smtClean="0">
                <a:ln>
                  <a:noFill/>
                </a:ln>
                <a:solidFill>
                  <a:schemeClr val="tx1"/>
                </a:solidFill>
                <a:effectLst/>
              </a:rPr>
              <a:t/>
            </a:r>
            <a:br>
              <a:rPr kumimoji="0" lang="cs-CZ" altLang="cs-CZ" sz="1800" b="0" i="0" u="none" strike="noStrike" cap="none" normalizeH="0" baseline="0" dirty="0" smtClean="0">
                <a:ln>
                  <a:noFill/>
                </a:ln>
                <a:solidFill>
                  <a:schemeClr val="tx1"/>
                </a:solidFill>
                <a:effectLst/>
              </a:rPr>
            </a:br>
            <a:r>
              <a:rPr kumimoji="0" lang="cs-CZ" altLang="cs-CZ" sz="1800" b="0" i="0" u="none" strike="noStrike" cap="none" normalizeH="0" baseline="0" dirty="0" smtClean="0">
                <a:ln>
                  <a:noFill/>
                </a:ln>
                <a:solidFill>
                  <a:schemeClr val="tx1"/>
                </a:solidFill>
                <a:effectLst/>
                <a:latin typeface="Arial" panose="020B0604020202020204" pitchFamily="34" charset="0"/>
              </a:rPr>
              <a:t/>
            </a:r>
            <a:br>
              <a:rPr kumimoji="0" lang="cs-CZ" altLang="cs-CZ" sz="1800" b="0" i="0" u="none" strike="noStrike" cap="none" normalizeH="0" baseline="0" dirty="0" smtClean="0">
                <a:ln>
                  <a:noFill/>
                </a:ln>
                <a:solidFill>
                  <a:schemeClr val="tx1"/>
                </a:solidFill>
                <a:effectLst/>
                <a:latin typeface="Arial" panose="020B0604020202020204" pitchFamily="34" charset="0"/>
              </a:rPr>
            </a:br>
            <a:r>
              <a:rPr kumimoji="0" lang="cs-CZ" altLang="cs-CZ"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Na - 1e ---&gt; Na</a:t>
            </a:r>
            <a:r>
              <a:rPr kumimoji="0" lang="cs-CZ" altLang="cs-CZ" sz="18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cs-CZ" altLang="cs-CZ" sz="1800" b="0" i="0" u="none" strike="noStrike" cap="none" normalizeH="0" baseline="0" dirty="0" smtClean="0">
                <a:ln>
                  <a:noFill/>
                </a:ln>
                <a:solidFill>
                  <a:schemeClr val="tx1"/>
                </a:solidFill>
                <a:effectLst/>
              </a:rPr>
              <a:t/>
            </a:r>
            <a:br>
              <a:rPr kumimoji="0" lang="cs-CZ" altLang="cs-CZ" sz="1800" b="0" i="0" u="none" strike="noStrike" cap="none" normalizeH="0" baseline="0" dirty="0" smtClean="0">
                <a:ln>
                  <a:noFill/>
                </a:ln>
                <a:solidFill>
                  <a:schemeClr val="tx1"/>
                </a:solidFill>
                <a:effectLst/>
              </a:rPr>
            </a:br>
            <a:r>
              <a:rPr kumimoji="0" lang="cs-CZ" altLang="cs-CZ"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Cl + 1e ---&gt; Cl</a:t>
            </a:r>
            <a:r>
              <a:rPr kumimoji="0" lang="cs-CZ" altLang="cs-CZ" sz="18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cs-CZ" altLang="cs-CZ" sz="1800" b="0" i="0" u="none" strike="noStrike" cap="none" normalizeH="0" baseline="0" dirty="0" smtClean="0">
                <a:ln>
                  <a:noFill/>
                </a:ln>
                <a:solidFill>
                  <a:schemeClr val="tx1"/>
                </a:solidFill>
                <a:effectLst/>
              </a:rPr>
              <a:t/>
            </a:r>
            <a:br>
              <a:rPr kumimoji="0" lang="cs-CZ" altLang="cs-CZ" sz="1800" b="0" i="0" u="none" strike="noStrike" cap="none" normalizeH="0" baseline="0" dirty="0" smtClean="0">
                <a:ln>
                  <a:noFill/>
                </a:ln>
                <a:solidFill>
                  <a:schemeClr val="tx1"/>
                </a:solidFill>
                <a:effectLst/>
              </a:rPr>
            </a:br>
            <a:r>
              <a:rPr kumimoji="0" lang="cs-CZ" altLang="cs-CZ" sz="1800" b="0" i="0" u="none" strike="noStrike" cap="none" normalizeH="0" baseline="0" dirty="0" smtClean="0">
                <a:ln>
                  <a:noFill/>
                </a:ln>
                <a:solidFill>
                  <a:schemeClr val="tx1"/>
                </a:solidFill>
                <a:effectLst/>
                <a:latin typeface="Arial" panose="020B0604020202020204" pitchFamily="34" charset="0"/>
              </a:rPr>
              <a:t>  </a:t>
            </a:r>
            <a:r>
              <a:rPr kumimoji="0" lang="cs-CZ" altLang="cs-CZ" sz="19900" b="0" i="0" u="none" strike="noStrike" cap="none" normalizeH="0" baseline="0" dirty="0" smtClean="0">
                <a:ln>
                  <a:noFill/>
                </a:ln>
                <a:solidFill>
                  <a:schemeClr val="tx1"/>
                </a:solidFill>
                <a:effectLst/>
                <a:latin typeface="Arial" panose="020B0604020202020204" pitchFamily="34" charset="0"/>
              </a:rPr>
              <a:t> </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pic>
        <p:nvPicPr>
          <p:cNvPr id="2054" name="Picture 6" descr="iontova vaz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03" y="3280919"/>
            <a:ext cx="291465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3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Tkáně</a:t>
            </a:r>
            <a:endParaRPr lang="cs-CZ" dirty="0"/>
          </a:p>
        </p:txBody>
      </p:sp>
      <p:pic>
        <p:nvPicPr>
          <p:cNvPr id="10242" name="Picture 2" descr="This diagram shows the silhouette of a female surrounded by four micrographs of tissue. Each micrograph has arrows pointing to the organs where that tissue is found. The upper left micrograph shows nervous tissue that is whitish with several large, purple, irregularly-shaped neurons embedded throughout. Nervous tissue is found in the brain, spinal cord and nerves. The upper right micrograph shows muscle tissue that is red with elongated cells and prominent, purple nuclei. Cardiac muscle is found in the heart. Smooth muscle is found in muscular internal organs, such as the stomach. Skeletal muscle is found in parts that are moved voluntarily, such as the arms. The lower left micrograph shows epithelial tissue. This tissue is purple with many round, purple cells with dark purple nuclei. Epithelial tissue is found in the lining of GI tract organs and other hollow organs such as the small intestine. Epithelial tissue also composes the outer layer of the skin, known as the epidermis. Finally, the lower right micrograph shows connective tissue, which is composed of very loosely packed purple cells and fibers. There are large open spaces between clumps of cells and fibers. Connective tissue is found in the leg within fat and other soft padding tissue as well as bones and tendons."/>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377929" y="1825625"/>
            <a:ext cx="4102142"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5"/>
          <p:cNvSpPr>
            <a:spLocks noGrp="1"/>
          </p:cNvSpPr>
          <p:nvPr>
            <p:ph sz="half" idx="2"/>
          </p:nvPr>
        </p:nvSpPr>
        <p:spPr/>
        <p:txBody>
          <a:bodyPr>
            <a:normAutofit fontScale="92500" lnSpcReduction="10000"/>
          </a:bodyPr>
          <a:lstStyle/>
          <a:p>
            <a:r>
              <a:rPr lang="cs-CZ" dirty="0" smtClean="0"/>
              <a:t>Výstelková- epitel</a:t>
            </a:r>
          </a:p>
          <a:p>
            <a:r>
              <a:rPr lang="cs-CZ" dirty="0" smtClean="0"/>
              <a:t>Pojivová</a:t>
            </a:r>
          </a:p>
          <a:p>
            <a:pPr lvl="1"/>
            <a:r>
              <a:rPr lang="cs-CZ" dirty="0" smtClean="0"/>
              <a:t>Vazivo</a:t>
            </a:r>
          </a:p>
          <a:p>
            <a:pPr lvl="1"/>
            <a:r>
              <a:rPr lang="cs-CZ" dirty="0" smtClean="0"/>
              <a:t>Chrupavka</a:t>
            </a:r>
          </a:p>
          <a:p>
            <a:pPr lvl="1"/>
            <a:r>
              <a:rPr lang="cs-CZ" dirty="0" smtClean="0"/>
              <a:t>Kost</a:t>
            </a:r>
          </a:p>
          <a:p>
            <a:r>
              <a:rPr lang="cs-CZ" dirty="0" smtClean="0"/>
              <a:t>Svalová</a:t>
            </a:r>
          </a:p>
          <a:p>
            <a:pPr lvl="1"/>
            <a:r>
              <a:rPr lang="cs-CZ" dirty="0" smtClean="0"/>
              <a:t>Hladká</a:t>
            </a:r>
          </a:p>
          <a:p>
            <a:pPr lvl="1"/>
            <a:r>
              <a:rPr lang="cs-CZ" dirty="0" smtClean="0"/>
              <a:t>Příčně pruhovaná</a:t>
            </a:r>
          </a:p>
          <a:p>
            <a:pPr lvl="1"/>
            <a:r>
              <a:rPr lang="cs-CZ" dirty="0" smtClean="0"/>
              <a:t>Srdeční</a:t>
            </a:r>
          </a:p>
          <a:p>
            <a:r>
              <a:rPr lang="cs-CZ" dirty="0" smtClean="0"/>
              <a:t>Nervová</a:t>
            </a:r>
          </a:p>
          <a:p>
            <a:r>
              <a:rPr lang="cs-CZ" dirty="0" smtClean="0"/>
              <a:t>Krev</a:t>
            </a:r>
          </a:p>
          <a:p>
            <a:endParaRPr lang="cs-CZ" dirty="0" smtClean="0"/>
          </a:p>
          <a:p>
            <a:pPr lvl="1"/>
            <a:endParaRPr lang="cs-CZ" dirty="0"/>
          </a:p>
        </p:txBody>
      </p:sp>
    </p:spTree>
    <p:extLst>
      <p:ext uri="{BB962C8B-B14F-4D97-AF65-F5344CB8AC3E}">
        <p14:creationId xmlns:p14="http://schemas.microsoft.com/office/powerpoint/2010/main" val="3603416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endParaRPr lang="cs-CZ"/>
          </a:p>
        </p:txBody>
      </p:sp>
      <p:pic>
        <p:nvPicPr>
          <p:cNvPr id="11266" name="Picture 2" descr="Epithelial Tissu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5002" y="129309"/>
            <a:ext cx="7524997" cy="6214483"/>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sz="half" idx="2"/>
          </p:nvPr>
        </p:nvSpPr>
        <p:spPr>
          <a:xfrm>
            <a:off x="7620000" y="1582871"/>
            <a:ext cx="4476996" cy="4351338"/>
          </a:xfrm>
        </p:spPr>
        <p:txBody>
          <a:bodyPr/>
          <a:lstStyle/>
          <a:p>
            <a:r>
              <a:rPr lang="cs-CZ" dirty="0" smtClean="0"/>
              <a:t>Jednovrstevný dlaždicový</a:t>
            </a:r>
          </a:p>
          <a:p>
            <a:r>
              <a:rPr lang="cs-CZ" dirty="0" smtClean="0"/>
              <a:t>Mnohovrstevný dlaždicový</a:t>
            </a:r>
          </a:p>
          <a:p>
            <a:r>
              <a:rPr lang="cs-CZ" dirty="0" smtClean="0"/>
              <a:t>Jednovrstevný krychlový</a:t>
            </a:r>
          </a:p>
          <a:p>
            <a:r>
              <a:rPr lang="cs-CZ" dirty="0" smtClean="0"/>
              <a:t>Mnohovrstevný krychlový</a:t>
            </a:r>
          </a:p>
          <a:p>
            <a:r>
              <a:rPr lang="cs-CZ" dirty="0" smtClean="0"/>
              <a:t>Jednovrstevný cylindrický</a:t>
            </a:r>
          </a:p>
          <a:p>
            <a:r>
              <a:rPr lang="cs-CZ" dirty="0" smtClean="0"/>
              <a:t>Vícevrstevný cylindrický</a:t>
            </a:r>
          </a:p>
          <a:p>
            <a:r>
              <a:rPr lang="cs-CZ" dirty="0" smtClean="0"/>
              <a:t>Přechodný</a:t>
            </a:r>
          </a:p>
          <a:p>
            <a:pPr marL="0" indent="0">
              <a:buNone/>
            </a:pPr>
            <a:endParaRPr lang="cs-CZ" dirty="0" smtClean="0"/>
          </a:p>
          <a:p>
            <a:endParaRPr lang="cs-CZ" dirty="0"/>
          </a:p>
        </p:txBody>
      </p:sp>
      <p:sp>
        <p:nvSpPr>
          <p:cNvPr id="9" name="Obdélník 8"/>
          <p:cNvSpPr/>
          <p:nvPr/>
        </p:nvSpPr>
        <p:spPr>
          <a:xfrm>
            <a:off x="475776" y="6343793"/>
            <a:ext cx="4732770" cy="369332"/>
          </a:xfrm>
          <a:prstGeom prst="rect">
            <a:avLst/>
          </a:prstGeom>
        </p:spPr>
        <p:txBody>
          <a:bodyPr wrap="none">
            <a:spAutoFit/>
          </a:bodyPr>
          <a:lstStyle/>
          <a:p>
            <a:r>
              <a:rPr lang="cs-CZ" dirty="0"/>
              <a:t>https://www.labtestsguide.com/epithelial-tissue</a:t>
            </a:r>
          </a:p>
        </p:txBody>
      </p:sp>
    </p:spTree>
    <p:extLst>
      <p:ext uri="{BB962C8B-B14F-4D97-AF65-F5344CB8AC3E}">
        <p14:creationId xmlns:p14="http://schemas.microsoft.com/office/powerpoint/2010/main" val="3460408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pic>
        <p:nvPicPr>
          <p:cNvPr id="12290" name="Picture 2" descr="https://qph.cf2.quoracdn.net/main-qimg-2078f99e08ca6b3c904c3a05bb96717c-l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8224" y="0"/>
            <a:ext cx="58545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67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3182" y="500062"/>
            <a:ext cx="10515600" cy="1325563"/>
          </a:xfrm>
        </p:spPr>
        <p:txBody>
          <a:bodyPr>
            <a:noAutofit/>
          </a:bodyPr>
          <a:lstStyle/>
          <a:p>
            <a:pPr lvl="1" algn="l" rtl="0">
              <a:lnSpc>
                <a:spcPct val="90000"/>
              </a:lnSpc>
              <a:spcBef>
                <a:spcPct val="0"/>
              </a:spcBef>
            </a:pPr>
            <a:r>
              <a:rPr lang="cs-CZ" sz="3200" dirty="0" smtClean="0"/>
              <a:t>Tkáň pojivová</a:t>
            </a:r>
            <a:br>
              <a:rPr lang="cs-CZ" sz="3200" dirty="0" smtClean="0"/>
            </a:br>
            <a:r>
              <a:rPr lang="cs-CZ" sz="3200" dirty="0" smtClean="0"/>
              <a:t>Vlákna + mezibuněčná hmota</a:t>
            </a:r>
            <a:r>
              <a:rPr lang="cs-CZ" sz="4000" dirty="0" smtClean="0"/>
              <a:t/>
            </a:r>
            <a:br>
              <a:rPr lang="cs-CZ" sz="4000" dirty="0" smtClean="0"/>
            </a:br>
            <a:endParaRPr lang="cs-CZ" sz="4000" dirty="0"/>
          </a:p>
        </p:txBody>
      </p:sp>
      <p:sp>
        <p:nvSpPr>
          <p:cNvPr id="3" name="Zástupný symbol pro obsah 2"/>
          <p:cNvSpPr>
            <a:spLocks noGrp="1"/>
          </p:cNvSpPr>
          <p:nvPr>
            <p:ph sz="half" idx="1"/>
          </p:nvPr>
        </p:nvSpPr>
        <p:spPr/>
        <p:txBody>
          <a:bodyPr/>
          <a:lstStyle/>
          <a:p>
            <a:r>
              <a:rPr lang="cs-CZ" dirty="0" smtClean="0"/>
              <a:t>Vazivo - </a:t>
            </a:r>
            <a:r>
              <a:rPr lang="cs-CZ" dirty="0" err="1" smtClean="0"/>
              <a:t>fibrocyty</a:t>
            </a:r>
            <a:endParaRPr lang="cs-CZ" dirty="0" smtClean="0"/>
          </a:p>
          <a:p>
            <a:r>
              <a:rPr lang="cs-CZ" dirty="0" smtClean="0"/>
              <a:t>Chrupavka- chondrocyty</a:t>
            </a:r>
          </a:p>
          <a:p>
            <a:pPr lvl="1"/>
            <a:r>
              <a:rPr lang="cs-CZ" dirty="0" smtClean="0"/>
              <a:t>Hyalinní: klouby</a:t>
            </a:r>
          </a:p>
          <a:p>
            <a:pPr lvl="1"/>
            <a:r>
              <a:rPr lang="cs-CZ" dirty="0" smtClean="0"/>
              <a:t>Elastická: boltec</a:t>
            </a:r>
          </a:p>
          <a:p>
            <a:pPr lvl="1"/>
            <a:r>
              <a:rPr lang="cs-CZ" dirty="0" smtClean="0"/>
              <a:t>Vazivová: menisky</a:t>
            </a:r>
          </a:p>
          <a:p>
            <a:r>
              <a:rPr lang="cs-CZ" dirty="0" smtClean="0"/>
              <a:t>Kost- </a:t>
            </a:r>
            <a:r>
              <a:rPr lang="cs-CZ" smtClean="0"/>
              <a:t>osteocyty</a:t>
            </a:r>
            <a:endParaRPr lang="cs-CZ" dirty="0" smtClean="0"/>
          </a:p>
          <a:p>
            <a:endParaRPr lang="cs-CZ" dirty="0"/>
          </a:p>
        </p:txBody>
      </p:sp>
      <p:pic>
        <p:nvPicPr>
          <p:cNvPr id="13314" name="Picture 2" descr="Spojivový tkáňový graf plnobarevný;  12 podrobných mikrofotografií;  44,45 x 59,69 cm: Vzdělávání"/>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88177" y="-103367"/>
            <a:ext cx="5801458" cy="712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69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Kost, </a:t>
            </a:r>
            <a:r>
              <a:rPr lang="cs-CZ" i="1" dirty="0" smtClean="0"/>
              <a:t>lat. os</a:t>
            </a:r>
            <a:endParaRPr lang="cs-CZ" i="1" dirty="0"/>
          </a:p>
        </p:txBody>
      </p:sp>
      <p:pic>
        <p:nvPicPr>
          <p:cNvPr id="7170" name="Picture 2" descr="internal structure of a human long bo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7394" y="1431628"/>
            <a:ext cx="6709833" cy="50323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one - Wikiped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27404" y="526551"/>
            <a:ext cx="3638550" cy="5937452"/>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rot="5400000">
            <a:off x="8624777" y="2979590"/>
            <a:ext cx="6096000" cy="923330"/>
          </a:xfrm>
          <a:prstGeom prst="rect">
            <a:avLst/>
          </a:prstGeom>
        </p:spPr>
        <p:txBody>
          <a:bodyPr>
            <a:spAutoFit/>
          </a:bodyPr>
          <a:lstStyle/>
          <a:p>
            <a:r>
              <a:rPr lang="cs-CZ" dirty="0"/>
              <a:t>https://upload.wikimedia.org/wikipedia/commons/thumb/2/23/603_Anatomy_of_Long_Bone.jpg/220px-603_Anatomy_of_Long_Bone.jpg</a:t>
            </a:r>
          </a:p>
        </p:txBody>
      </p:sp>
    </p:spTree>
    <p:extLst>
      <p:ext uri="{BB962C8B-B14F-4D97-AF65-F5344CB8AC3E}">
        <p14:creationId xmlns:p14="http://schemas.microsoft.com/office/powerpoint/2010/main" val="257885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smtClean="0"/>
              <a:t>Haversův</a:t>
            </a:r>
            <a:r>
              <a:rPr lang="cs-CZ" dirty="0" smtClean="0"/>
              <a:t> systém kostních lamel</a:t>
            </a:r>
            <a:endParaRPr lang="cs-CZ" dirty="0"/>
          </a:p>
        </p:txBody>
      </p:sp>
      <p:pic>
        <p:nvPicPr>
          <p:cNvPr id="8194" name="Picture 2" descr="Haversian System (Osteon System) &lt; Compact Bones &lt;&lt; Osseous Tissues (Bone)  &lt;&lt;&lt; Supportive Connective Tissues @ Wellness Advocate . 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033" y="1692349"/>
            <a:ext cx="8922488" cy="516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75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Tkáň svalová</a:t>
            </a:r>
            <a:endParaRPr lang="cs-CZ" dirty="0"/>
          </a:p>
        </p:txBody>
      </p:sp>
      <p:sp>
        <p:nvSpPr>
          <p:cNvPr id="6" name="Zástupný symbol pro obsah 5"/>
          <p:cNvSpPr>
            <a:spLocks noGrp="1"/>
          </p:cNvSpPr>
          <p:nvPr>
            <p:ph sz="half" idx="2"/>
          </p:nvPr>
        </p:nvSpPr>
        <p:spPr/>
        <p:txBody>
          <a:bodyPr/>
          <a:lstStyle/>
          <a:p>
            <a:r>
              <a:rPr lang="cs-CZ" dirty="0" smtClean="0"/>
              <a:t>Příčně pruhovaná: </a:t>
            </a:r>
          </a:p>
          <a:p>
            <a:pPr lvl="1"/>
            <a:r>
              <a:rPr lang="cs-CZ" dirty="0" smtClean="0"/>
              <a:t>Vlákno</a:t>
            </a:r>
          </a:p>
          <a:p>
            <a:pPr lvl="1"/>
            <a:r>
              <a:rPr lang="cs-CZ" dirty="0" smtClean="0"/>
              <a:t>Inervace volní</a:t>
            </a:r>
          </a:p>
          <a:p>
            <a:r>
              <a:rPr lang="cs-CZ" dirty="0" smtClean="0"/>
              <a:t>Hladká: </a:t>
            </a:r>
          </a:p>
          <a:p>
            <a:pPr lvl="1"/>
            <a:r>
              <a:rPr lang="cs-CZ" dirty="0" smtClean="0"/>
              <a:t>Buňka</a:t>
            </a:r>
          </a:p>
          <a:p>
            <a:pPr lvl="1"/>
            <a:r>
              <a:rPr lang="cs-CZ" dirty="0" smtClean="0"/>
              <a:t>Inervace mimovolní</a:t>
            </a:r>
          </a:p>
          <a:p>
            <a:r>
              <a:rPr lang="cs-CZ" dirty="0" smtClean="0"/>
              <a:t>Srdeční: </a:t>
            </a:r>
          </a:p>
          <a:p>
            <a:pPr lvl="1"/>
            <a:r>
              <a:rPr lang="cs-CZ" dirty="0" smtClean="0"/>
              <a:t>krátká vlákna</a:t>
            </a:r>
          </a:p>
          <a:p>
            <a:pPr lvl="1"/>
            <a:r>
              <a:rPr lang="cs-CZ" dirty="0" smtClean="0"/>
              <a:t>Inervace: </a:t>
            </a:r>
            <a:r>
              <a:rPr lang="cs-CZ" dirty="0" err="1" smtClean="0"/>
              <a:t>automacie</a:t>
            </a:r>
            <a:r>
              <a:rPr lang="cs-CZ" dirty="0" smtClean="0"/>
              <a:t>+ autonomní</a:t>
            </a:r>
            <a:endParaRPr lang="cs-CZ" dirty="0"/>
          </a:p>
        </p:txBody>
      </p:sp>
      <p:sp>
        <p:nvSpPr>
          <p:cNvPr id="12" name="Zástupný symbol pro obsah 11"/>
          <p:cNvSpPr>
            <a:spLocks noGrp="1"/>
          </p:cNvSpPr>
          <p:nvPr>
            <p:ph sz="half" idx="1"/>
          </p:nvPr>
        </p:nvSpPr>
        <p:spPr/>
        <p:txBody>
          <a:bodyPr/>
          <a:lstStyle/>
          <a:p>
            <a:endParaRPr lang="cs-CZ" dirty="0"/>
          </a:p>
        </p:txBody>
      </p:sp>
      <p:pic>
        <p:nvPicPr>
          <p:cNvPr id="14" name="Obrázek 13"/>
          <p:cNvPicPr>
            <a:picLocks noChangeAspect="1"/>
          </p:cNvPicPr>
          <p:nvPr/>
        </p:nvPicPr>
        <p:blipFill>
          <a:blip r:embed="rId2"/>
          <a:stretch>
            <a:fillRect/>
          </a:stretch>
        </p:blipFill>
        <p:spPr>
          <a:xfrm>
            <a:off x="1330036" y="4785756"/>
            <a:ext cx="3515096" cy="1900051"/>
          </a:xfrm>
          <a:prstGeom prst="rect">
            <a:avLst/>
          </a:prstGeom>
        </p:spPr>
      </p:pic>
      <p:pic>
        <p:nvPicPr>
          <p:cNvPr id="16" name="Obrázek 15"/>
          <p:cNvPicPr>
            <a:picLocks noChangeAspect="1"/>
          </p:cNvPicPr>
          <p:nvPr/>
        </p:nvPicPr>
        <p:blipFill>
          <a:blip r:embed="rId3"/>
          <a:stretch>
            <a:fillRect/>
          </a:stretch>
        </p:blipFill>
        <p:spPr>
          <a:xfrm>
            <a:off x="593766" y="1304820"/>
            <a:ext cx="4987636" cy="3658860"/>
          </a:xfrm>
          <a:prstGeom prst="rect">
            <a:avLst/>
          </a:prstGeom>
        </p:spPr>
      </p:pic>
      <p:cxnSp>
        <p:nvCxnSpPr>
          <p:cNvPr id="18" name="Přímá spojnice se šipkou 17"/>
          <p:cNvCxnSpPr/>
          <p:nvPr/>
        </p:nvCxnSpPr>
        <p:spPr>
          <a:xfrm flipH="1" flipV="1">
            <a:off x="5236028" y="2153811"/>
            <a:ext cx="1028206" cy="11876"/>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1700463" y="3497180"/>
            <a:ext cx="4639476"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89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Stavba svalu</a:t>
            </a:r>
            <a:endParaRPr lang="cs-CZ" dirty="0"/>
          </a:p>
        </p:txBody>
      </p:sp>
      <p:pic>
        <p:nvPicPr>
          <p:cNvPr id="15362" name="Picture 2" descr="https://cdn.britannica.com/35/2835-050-FE6705E3/bundle-muscle-fibres-tissue-Striated-structure-human.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36884" y="1668679"/>
            <a:ext cx="5682916" cy="4287049"/>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5"/>
          <p:cNvSpPr>
            <a:spLocks noGrp="1"/>
          </p:cNvSpPr>
          <p:nvPr>
            <p:ph sz="half" idx="2"/>
          </p:nvPr>
        </p:nvSpPr>
        <p:spPr>
          <a:xfrm>
            <a:off x="6597073" y="1668679"/>
            <a:ext cx="5181600" cy="4351338"/>
          </a:xfrm>
        </p:spPr>
        <p:txBody>
          <a:bodyPr/>
          <a:lstStyle/>
          <a:p>
            <a:r>
              <a:rPr lang="cs-CZ" dirty="0" smtClean="0"/>
              <a:t>Svalové bříško</a:t>
            </a:r>
          </a:p>
          <a:p>
            <a:r>
              <a:rPr lang="cs-CZ" dirty="0" smtClean="0"/>
              <a:t>Snopeček</a:t>
            </a:r>
          </a:p>
          <a:p>
            <a:r>
              <a:rPr lang="cs-CZ" dirty="0" smtClean="0"/>
              <a:t>Vlákno (myofibrila)</a:t>
            </a:r>
          </a:p>
          <a:p>
            <a:r>
              <a:rPr lang="cs-CZ" dirty="0" smtClean="0"/>
              <a:t>Aktin a </a:t>
            </a:r>
            <a:r>
              <a:rPr lang="cs-CZ" dirty="0" err="1" smtClean="0"/>
              <a:t>myosin</a:t>
            </a:r>
            <a:endParaRPr lang="cs-CZ" dirty="0" smtClean="0"/>
          </a:p>
          <a:p>
            <a:r>
              <a:rPr lang="cs-CZ" dirty="0" err="1" smtClean="0"/>
              <a:t>Sarkomera</a:t>
            </a:r>
            <a:endParaRPr lang="cs-CZ" dirty="0" smtClean="0"/>
          </a:p>
          <a:p>
            <a:endParaRPr lang="cs-CZ" dirty="0"/>
          </a:p>
          <a:p>
            <a:endParaRPr lang="cs-CZ" dirty="0" smtClean="0"/>
          </a:p>
          <a:p>
            <a:endParaRPr lang="cs-CZ" dirty="0"/>
          </a:p>
        </p:txBody>
      </p:sp>
    </p:spTree>
    <p:extLst>
      <p:ext uri="{BB962C8B-B14F-4D97-AF65-F5344CB8AC3E}">
        <p14:creationId xmlns:p14="http://schemas.microsoft.com/office/powerpoint/2010/main" val="416613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Nervosvalová ploténka</a:t>
            </a:r>
            <a:endParaRPr lang="cs-CZ" dirty="0"/>
          </a:p>
        </p:txBody>
      </p:sp>
      <p:pic>
        <p:nvPicPr>
          <p:cNvPr id="6" name="Zástupný symbol pro obsah 5"/>
          <p:cNvPicPr>
            <a:picLocks noGrp="1" noChangeAspect="1"/>
          </p:cNvPicPr>
          <p:nvPr>
            <p:ph sz="half" idx="1"/>
          </p:nvPr>
        </p:nvPicPr>
        <p:blipFill>
          <a:blip r:embed="rId2"/>
          <a:stretch>
            <a:fillRect/>
          </a:stretch>
        </p:blipFill>
        <p:spPr>
          <a:xfrm>
            <a:off x="240633" y="1374187"/>
            <a:ext cx="5374104" cy="5483813"/>
          </a:xfrm>
          <a:prstGeom prst="rect">
            <a:avLst/>
          </a:prstGeom>
        </p:spPr>
      </p:pic>
      <p:sp>
        <p:nvSpPr>
          <p:cNvPr id="4" name="Zástupný symbol pro obsah 3"/>
          <p:cNvSpPr>
            <a:spLocks noGrp="1"/>
          </p:cNvSpPr>
          <p:nvPr>
            <p:ph sz="half" idx="2"/>
          </p:nvPr>
        </p:nvSpPr>
        <p:spPr/>
        <p:txBody>
          <a:bodyPr/>
          <a:lstStyle/>
          <a:p>
            <a:endParaRPr lang="cs-CZ" dirty="0" smtClean="0"/>
          </a:p>
          <a:p>
            <a:endParaRPr lang="cs-CZ" dirty="0"/>
          </a:p>
          <a:p>
            <a:endParaRPr lang="cs-CZ" dirty="0" smtClean="0"/>
          </a:p>
          <a:p>
            <a:r>
              <a:rPr lang="cs-CZ" dirty="0" err="1" smtClean="0"/>
              <a:t>Myasthenia</a:t>
            </a:r>
            <a:r>
              <a:rPr lang="cs-CZ" dirty="0" smtClean="0"/>
              <a:t> gravis: svalová slabost, příčina: imunitní systém napadá acetylcholinové receptory </a:t>
            </a:r>
            <a:endParaRPr lang="cs-CZ" dirty="0"/>
          </a:p>
        </p:txBody>
      </p:sp>
    </p:spTree>
    <p:extLst>
      <p:ext uri="{BB962C8B-B14F-4D97-AF65-F5344CB8AC3E}">
        <p14:creationId xmlns:p14="http://schemas.microsoft.com/office/powerpoint/2010/main" val="4078441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00264" y="239513"/>
            <a:ext cx="10515600" cy="1325563"/>
          </a:xfrm>
        </p:spPr>
        <p:txBody>
          <a:bodyPr/>
          <a:lstStyle/>
          <a:p>
            <a:r>
              <a:rPr lang="cs-CZ" dirty="0" smtClean="0"/>
              <a:t>Svalová kontrakce</a:t>
            </a:r>
            <a:endParaRPr lang="cs-CZ" dirty="0"/>
          </a:p>
        </p:txBody>
      </p:sp>
      <p:pic>
        <p:nvPicPr>
          <p:cNvPr id="17410" name="Picture 2" descr="1010a_Contraction_new.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79200" y="1360404"/>
            <a:ext cx="3299928" cy="43513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Grp="1" noChangeArrowheads="1"/>
          </p:cNvSpPr>
          <p:nvPr>
            <p:ph sz="half" idx="2"/>
          </p:nvPr>
        </p:nvSpPr>
        <p:spPr bwMode="auto">
          <a:xfrm>
            <a:off x="5358064" y="698540"/>
            <a:ext cx="6833936"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Sled událostí, které vedou ke kontrakci jednotlivého svalového vlákna, začíná signálem – neurotransmiterem, Ach (acetylcholinem) – z motorického neuronu </a:t>
            </a:r>
            <a:r>
              <a:rPr kumimoji="0" lang="cs-CZ" altLang="cs-CZ" sz="2000" i="0" u="none" strike="noStrike" cap="none" normalizeH="0" baseline="0" dirty="0" err="1" smtClean="0">
                <a:ln>
                  <a:noFill/>
                </a:ln>
                <a:solidFill>
                  <a:srgbClr val="000000"/>
                </a:solidFill>
                <a:effectLst/>
                <a:latin typeface="Tahoma" panose="020B0604030504040204" pitchFamily="34" charset="0"/>
                <a:cs typeface="Tahoma" panose="020B0604030504040204" pitchFamily="34" charset="0"/>
              </a:rPr>
              <a:t>inervujícího</a:t>
            </a: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toto vlákno.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Lokální membrána vlákna se depolarizuje, když vstoupí kladně nabité ionty sodíku (Na </a:t>
            </a:r>
            <a:r>
              <a:rPr kumimoji="0" lang="cs-CZ" altLang="cs-CZ" sz="2000" i="0" u="none" strike="noStrike" cap="none" normalizeH="0" baseline="30000" dirty="0" smtClean="0">
                <a:ln>
                  <a:noFill/>
                </a:ln>
                <a:solidFill>
                  <a:srgbClr val="000000"/>
                </a:solidFill>
                <a:effectLst/>
                <a:latin typeface="Tahoma" panose="020B0604030504040204" pitchFamily="34" charset="0"/>
                <a:cs typeface="Tahoma" panose="020B0604030504040204" pitchFamily="34" charset="0"/>
              </a:rPr>
              <a:t>+</a:t>
            </a: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 čímž se spustí akční potenciál, který se šíří do zbytku membrány, bude depolarizována, včetně T-tubulů.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To spouští uvolňování iontů vápníku (Ca </a:t>
            </a:r>
            <a:r>
              <a:rPr kumimoji="0" lang="cs-CZ" altLang="cs-CZ" sz="2000" i="0" u="none" strike="noStrike" cap="none" normalizeH="0" baseline="30000" dirty="0" smtClean="0">
                <a:ln>
                  <a:noFill/>
                </a:ln>
                <a:solidFill>
                  <a:srgbClr val="000000"/>
                </a:solidFill>
                <a:effectLst/>
                <a:latin typeface="Tahoma" panose="020B0604030504040204" pitchFamily="34" charset="0"/>
                <a:cs typeface="Tahoma" panose="020B0604030504040204" pitchFamily="34" charset="0"/>
              </a:rPr>
              <a:t>++</a:t>
            </a: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 ze zásob v sarkoplazmatickém retikulu (SR).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Ca </a:t>
            </a:r>
            <a:r>
              <a:rPr kumimoji="0" lang="cs-CZ" altLang="cs-CZ" sz="2000" i="0" u="none" strike="noStrike" cap="none" normalizeH="0" baseline="30000" dirty="0" smtClean="0">
                <a:ln>
                  <a:noFill/>
                </a:ln>
                <a:solidFill>
                  <a:srgbClr val="000000"/>
                </a:solidFill>
                <a:effectLst/>
                <a:latin typeface="Tahoma" panose="020B0604030504040204" pitchFamily="34" charset="0"/>
                <a:cs typeface="Tahoma" panose="020B0604030504040204" pitchFamily="34" charset="0"/>
              </a:rPr>
              <a:t>++</a:t>
            </a: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pak zahájí kontrakci, kterou udržuje ATP (obr</a:t>
            </a:r>
            <a:r>
              <a:rPr kumimoji="0" lang="cs-CZ" altLang="cs-CZ" sz="2000" i="0" u="none" strike="noStrike" cap="none" normalizeH="0" baseline="0" dirty="0" smtClean="0">
                <a:ln>
                  <a:noFill/>
                </a:ln>
                <a:solidFill>
                  <a:srgbClr val="000000"/>
                </a:solidFill>
                <a:effectLst/>
                <a:latin typeface="MathJax_Main"/>
                <a:cs typeface="Tahoma" panose="020B0604030504040204" pitchFamily="34" charset="0"/>
              </a:rPr>
              <a:t>10.3. 1</a:t>
            </a: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10.3.1).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Dokud ionty Ca </a:t>
            </a:r>
            <a:r>
              <a:rPr kumimoji="0" lang="cs-CZ" altLang="cs-CZ" sz="2000" i="0" u="none" strike="noStrike" cap="none" normalizeH="0" baseline="30000" dirty="0" smtClean="0">
                <a:ln>
                  <a:noFill/>
                </a:ln>
                <a:solidFill>
                  <a:srgbClr val="000000"/>
                </a:solidFill>
                <a:effectLst/>
                <a:latin typeface="Tahoma" panose="020B0604030504040204" pitchFamily="34" charset="0"/>
                <a:cs typeface="Tahoma" panose="020B0604030504040204" pitchFamily="34" charset="0"/>
              </a:rPr>
              <a:t>++</a:t>
            </a:r>
            <a:r>
              <a:rPr kumimoji="0" lang="cs-CZ" altLang="cs-CZ" sz="2000" i="0" u="none" strike="noStrike" cap="none" normalizeH="0" baseline="0" dirty="0" smtClean="0">
                <a:ln>
                  <a:noFill/>
                </a:ln>
                <a:solidFill>
                  <a:srgbClr val="000000"/>
                </a:solidFill>
                <a:effectLst/>
                <a:latin typeface="Tahoma" panose="020B0604030504040204" pitchFamily="34" charset="0"/>
                <a:cs typeface="Tahoma" panose="020B0604030504040204" pitchFamily="34" charset="0"/>
              </a:rPr>
              <a:t> zůstanou v sarkoplazmě, aby se navázaly na troponin, který udržuje aktin-vazebná místa „nestíněná“ a dokud je k dispozici ATP pro řízení příčného můstku a tažení aktinových řetězců myozinem, svalové vlákno se bude nadále zkracovat na anatomickou hranici.</a:t>
            </a:r>
            <a:r>
              <a:rPr kumimoji="0" lang="cs-CZ" altLang="cs-CZ" sz="2000" i="0" u="none" strike="noStrike" cap="none" normalizeH="0" baseline="0" dirty="0" smtClean="0">
                <a:ln>
                  <a:noFill/>
                </a:ln>
                <a:solidFill>
                  <a:schemeClr val="tx1"/>
                </a:solidFill>
                <a:effectLst/>
              </a:rPr>
              <a:t> </a:t>
            </a:r>
          </a:p>
        </p:txBody>
      </p:sp>
      <p:sp>
        <p:nvSpPr>
          <p:cNvPr id="10" name="TextovéPole 9"/>
          <p:cNvSpPr txBox="1"/>
          <p:nvPr/>
        </p:nvSpPr>
        <p:spPr>
          <a:xfrm>
            <a:off x="100263" y="6176963"/>
            <a:ext cx="11947357" cy="646331"/>
          </a:xfrm>
          <a:prstGeom prst="rect">
            <a:avLst/>
          </a:prstGeom>
          <a:noFill/>
        </p:spPr>
        <p:txBody>
          <a:bodyPr wrap="square" rtlCol="0">
            <a:spAutoFit/>
          </a:bodyPr>
          <a:lstStyle/>
          <a:p>
            <a:r>
              <a:rPr lang="cs-CZ" dirty="0"/>
              <a:t>https://med.libretexts.org/Bookshelves/Anatomy_and_Physiology/Book%3A_Anatomy_and_Physiology_1e_%28OpenStax%29/Unit_2%3A_Support_and_Movement/10%3A_Muscle_Tissue/10.03%3A_Muscle_Fiber_Contraction_and_Relaxation</a:t>
            </a:r>
          </a:p>
        </p:txBody>
      </p:sp>
    </p:spTree>
    <p:extLst>
      <p:ext uri="{BB962C8B-B14F-4D97-AF65-F5344CB8AC3E}">
        <p14:creationId xmlns:p14="http://schemas.microsoft.com/office/powerpoint/2010/main" val="2568249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B) Kovalentní vazba</a:t>
            </a:r>
            <a:r>
              <a:rPr lang="cs-CZ" dirty="0"/>
              <a:t> - jednotlivé atomy se podělí o společné elektrony - vazba je tvořena společnou dvojicí elektronů, tzv. </a:t>
            </a:r>
            <a:r>
              <a:rPr lang="cs-CZ" b="1"/>
              <a:t>elektronový pár</a:t>
            </a:r>
            <a:endParaRPr lang="cs-CZ" dirty="0"/>
          </a:p>
        </p:txBody>
      </p:sp>
    </p:spTree>
    <p:extLst>
      <p:ext uri="{BB962C8B-B14F-4D97-AF65-F5344CB8AC3E}">
        <p14:creationId xmlns:p14="http://schemas.microsoft.com/office/powerpoint/2010/main" val="3880900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https://</a:t>
            </a:r>
            <a:r>
              <a:rPr lang="cs-CZ" dirty="0" smtClean="0">
                <a:hlinkClick r:id="rId2"/>
              </a:rPr>
              <a:t>youtu.be/nTZnBdeIb5c</a:t>
            </a:r>
            <a:r>
              <a:rPr lang="cs-CZ" dirty="0" smtClean="0"/>
              <a:t/>
            </a:r>
            <a:br>
              <a:rPr lang="cs-CZ" dirty="0" smtClean="0"/>
            </a:br>
            <a:endParaRPr lang="cs-CZ" dirty="0"/>
          </a:p>
        </p:txBody>
      </p:sp>
      <p:sp>
        <p:nvSpPr>
          <p:cNvPr id="4" name="Zástupný symbol pro obsah 3"/>
          <p:cNvSpPr>
            <a:spLocks noGrp="1"/>
          </p:cNvSpPr>
          <p:nvPr>
            <p:ph sz="half" idx="2"/>
          </p:nvPr>
        </p:nvSpPr>
        <p:spPr/>
        <p:txBody>
          <a:bodyPr>
            <a:normAutofit fontScale="77500" lnSpcReduction="20000"/>
          </a:bodyPr>
          <a:lstStyle/>
          <a:p>
            <a:r>
              <a:rPr lang="cs-CZ" b="1" dirty="0"/>
              <a:t>Co je Troponin?</a:t>
            </a:r>
          </a:p>
          <a:p>
            <a:r>
              <a:rPr lang="cs-CZ" dirty="0" smtClean="0"/>
              <a:t>typ </a:t>
            </a:r>
            <a:r>
              <a:rPr lang="cs-CZ" dirty="0"/>
              <a:t>proteinu, který reguluje kontrakci </a:t>
            </a:r>
            <a:r>
              <a:rPr lang="cs-CZ" dirty="0" err="1"/>
              <a:t>sarkomer</a:t>
            </a:r>
            <a:r>
              <a:rPr lang="cs-CZ" dirty="0"/>
              <a:t> prostřednictvím vazby vápníku. Troponin je </a:t>
            </a:r>
            <a:r>
              <a:rPr lang="cs-CZ" dirty="0" smtClean="0"/>
              <a:t>spojen </a:t>
            </a:r>
            <a:r>
              <a:rPr lang="cs-CZ" dirty="0"/>
              <a:t>s aktinovými vlákny.</a:t>
            </a:r>
          </a:p>
          <a:p>
            <a:r>
              <a:rPr lang="cs-CZ" dirty="0"/>
              <a:t>Když jsou přítomny ionty vápníku a </a:t>
            </a:r>
            <a:r>
              <a:rPr lang="cs-CZ" dirty="0">
                <a:hlinkClick r:id="rId3"/>
              </a:rPr>
              <a:t>ATP , váží se ionty vápníku s troponiny. </a:t>
            </a:r>
            <a:r>
              <a:rPr lang="cs-CZ" dirty="0"/>
              <a:t>Když jsou vápenaté ionty vázány na troponin, spouští to odhalení vazebných míst pro </a:t>
            </a:r>
            <a:r>
              <a:rPr lang="cs-CZ" dirty="0" err="1"/>
              <a:t>myosin</a:t>
            </a:r>
            <a:r>
              <a:rPr lang="cs-CZ" dirty="0"/>
              <a:t> na aktinových vláknech odstraněním </a:t>
            </a:r>
            <a:r>
              <a:rPr lang="cs-CZ" dirty="0" err="1"/>
              <a:t>tropomyosinů</a:t>
            </a:r>
            <a:r>
              <a:rPr lang="cs-CZ" dirty="0"/>
              <a:t> z aktinových filamentů. Proto se </a:t>
            </a:r>
            <a:r>
              <a:rPr lang="cs-CZ" dirty="0" err="1"/>
              <a:t>myosiny</a:t>
            </a:r>
            <a:r>
              <a:rPr lang="cs-CZ" dirty="0"/>
              <a:t> (silná vlákna) vážou s aktinem (tenká vlákna) a táhnou tenká vlákna směrem ke středu. Způsobuje kontrakci </a:t>
            </a:r>
            <a:r>
              <a:rPr lang="cs-CZ" dirty="0" err="1"/>
              <a:t>sarkomery</a:t>
            </a:r>
            <a:r>
              <a:rPr lang="cs-CZ" dirty="0"/>
              <a:t> a zkrácení její délky.</a:t>
            </a:r>
          </a:p>
          <a:p>
            <a:endParaRPr lang="cs-CZ" dirty="0"/>
          </a:p>
        </p:txBody>
      </p:sp>
      <p:pic>
        <p:nvPicPr>
          <p:cNvPr id="18434" name="Picture 2" descr="Rozdíl mezi troponinem a tropomyosinem"/>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4800" y="1690688"/>
            <a:ext cx="5715000" cy="479032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715000" y="6211669"/>
            <a:ext cx="6096000" cy="646331"/>
          </a:xfrm>
          <a:prstGeom prst="rect">
            <a:avLst/>
          </a:prstGeom>
        </p:spPr>
        <p:txBody>
          <a:bodyPr>
            <a:spAutoFit/>
          </a:bodyPr>
          <a:lstStyle/>
          <a:p>
            <a:r>
              <a:rPr lang="cs-CZ" dirty="0"/>
              <a:t>https://www.differencebetween.com/difference-between-troponin-and-vs-tropomyosin/</a:t>
            </a:r>
          </a:p>
        </p:txBody>
      </p:sp>
    </p:spTree>
    <p:extLst>
      <p:ext uri="{BB962C8B-B14F-4D97-AF65-F5344CB8AC3E}">
        <p14:creationId xmlns:p14="http://schemas.microsoft.com/office/powerpoint/2010/main" val="40150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Tkáň nervová</a:t>
            </a:r>
            <a:endParaRPr lang="cs-CZ" dirty="0"/>
          </a:p>
        </p:txBody>
      </p:sp>
      <p:sp>
        <p:nvSpPr>
          <p:cNvPr id="5" name="Zástupný symbol pro obsah 4"/>
          <p:cNvSpPr>
            <a:spLocks noGrp="1"/>
          </p:cNvSpPr>
          <p:nvPr>
            <p:ph sz="half" idx="2"/>
          </p:nvPr>
        </p:nvSpPr>
        <p:spPr>
          <a:xfrm>
            <a:off x="6348664" y="157246"/>
            <a:ext cx="5181600" cy="805280"/>
          </a:xfrm>
        </p:spPr>
        <p:txBody>
          <a:bodyPr/>
          <a:lstStyle/>
          <a:p>
            <a:r>
              <a:rPr lang="cs-CZ" dirty="0">
                <a:hlinkClick r:id="rId2"/>
              </a:rPr>
              <a:t>https://</a:t>
            </a:r>
            <a:r>
              <a:rPr lang="cs-CZ" dirty="0" smtClean="0">
                <a:hlinkClick r:id="rId2"/>
              </a:rPr>
              <a:t>youtu.be/oa6rvUJlg7o</a:t>
            </a:r>
            <a:endParaRPr lang="cs-CZ" dirty="0" smtClean="0"/>
          </a:p>
          <a:p>
            <a:endParaRPr lang="cs-CZ" dirty="0"/>
          </a:p>
        </p:txBody>
      </p:sp>
      <p:pic>
        <p:nvPicPr>
          <p:cNvPr id="19458" name="Picture 2" descr="Neuron – Wikipedi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98821" y="1287234"/>
            <a:ext cx="7884563" cy="5033356"/>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810006" y="6320590"/>
            <a:ext cx="3673378" cy="369332"/>
          </a:xfrm>
          <a:prstGeom prst="rect">
            <a:avLst/>
          </a:prstGeom>
        </p:spPr>
        <p:txBody>
          <a:bodyPr wrap="none">
            <a:spAutoFit/>
          </a:bodyPr>
          <a:lstStyle/>
          <a:p>
            <a:r>
              <a:rPr lang="cs-CZ" dirty="0"/>
              <a:t>https://cs.wikipedia.org/wiki/Neuron</a:t>
            </a:r>
          </a:p>
        </p:txBody>
      </p:sp>
    </p:spTree>
    <p:extLst>
      <p:ext uri="{BB962C8B-B14F-4D97-AF65-F5344CB8AC3E}">
        <p14:creationId xmlns:p14="http://schemas.microsoft.com/office/powerpoint/2010/main" val="2225220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Synapse</a:t>
            </a:r>
            <a:endParaRPr lang="cs-CZ" dirty="0"/>
          </a:p>
        </p:txBody>
      </p:sp>
      <p:pic>
        <p:nvPicPr>
          <p:cNvPr id="10" name="Zástupný symbol pro obsah 9"/>
          <p:cNvPicPr>
            <a:picLocks noGrp="1" noChangeAspect="1"/>
          </p:cNvPicPr>
          <p:nvPr>
            <p:ph sz="half" idx="2"/>
          </p:nvPr>
        </p:nvPicPr>
        <p:blipFill>
          <a:blip r:embed="rId2"/>
          <a:stretch>
            <a:fillRect/>
          </a:stretch>
        </p:blipFill>
        <p:spPr>
          <a:xfrm>
            <a:off x="5906451" y="1347537"/>
            <a:ext cx="6189523" cy="4636168"/>
          </a:xfrm>
          <a:prstGeom prst="rect">
            <a:avLst/>
          </a:prstGeom>
        </p:spPr>
      </p:pic>
      <p:pic>
        <p:nvPicPr>
          <p:cNvPr id="7" name="Zástupný symbol pro obsah 6"/>
          <p:cNvPicPr>
            <a:picLocks noGrp="1" noChangeAspect="1"/>
          </p:cNvPicPr>
          <p:nvPr>
            <p:ph sz="half" idx="1"/>
          </p:nvPr>
        </p:nvPicPr>
        <p:blipFill>
          <a:blip r:embed="rId3"/>
          <a:stretch>
            <a:fillRect/>
          </a:stretch>
        </p:blipFill>
        <p:spPr>
          <a:xfrm>
            <a:off x="96026" y="1347537"/>
            <a:ext cx="5663089" cy="5044431"/>
          </a:xfrm>
          <a:prstGeom prst="rect">
            <a:avLst/>
          </a:prstGeom>
        </p:spPr>
      </p:pic>
      <p:sp>
        <p:nvSpPr>
          <p:cNvPr id="8" name="Obdélník 7"/>
          <p:cNvSpPr/>
          <p:nvPr/>
        </p:nvSpPr>
        <p:spPr>
          <a:xfrm>
            <a:off x="705853" y="6176963"/>
            <a:ext cx="10647947" cy="507831"/>
          </a:xfrm>
          <a:prstGeom prst="rect">
            <a:avLst/>
          </a:prstGeom>
        </p:spPr>
        <p:txBody>
          <a:bodyPr wrap="square">
            <a:spAutoFit/>
          </a:bodyPr>
          <a:lstStyle/>
          <a:p>
            <a:r>
              <a:rPr lang="cs-CZ" sz="900" dirty="0"/>
              <a:t>https://www.google.com/search?q=synapse&amp;tbm=isch&amp;ved=2ahUKEwiEsI6Xjrb7AhWRVKQEHZkFC3EQ2-cCegQIABAA&amp;oq=synapse&amp;gs_lcp=CgNpbWcQARgAMgUIABCABDIFCAAQgAQyBQgAEIAEMgUIABCABDIFCAAQgAQyBQgAEIAEMgUIABCABDIFCAAQgAQyBQgAEIAEMgUIABCABDoGCAAQBxAeOgQIABAeUM8UWM8UYOUpaABwAHgAgAGMAYgBgwKSAQMwLjKYAQCgAQGqAQtnd3Mtd2l6LWltZ8ABAQ&amp;sclient=img&amp;ei=DKF2Y4T6CJGpkdUPmYusiAc&amp;bih=486&amp;biw=998</a:t>
            </a:r>
          </a:p>
        </p:txBody>
      </p:sp>
      <p:sp>
        <p:nvSpPr>
          <p:cNvPr id="11" name="TextovéPole 10"/>
          <p:cNvSpPr txBox="1"/>
          <p:nvPr/>
        </p:nvSpPr>
        <p:spPr>
          <a:xfrm>
            <a:off x="3669632" y="507948"/>
            <a:ext cx="7684168" cy="646331"/>
          </a:xfrm>
          <a:prstGeom prst="rect">
            <a:avLst/>
          </a:prstGeom>
          <a:noFill/>
        </p:spPr>
        <p:txBody>
          <a:bodyPr wrap="square" rtlCol="0">
            <a:spAutoFit/>
          </a:bodyPr>
          <a:lstStyle/>
          <a:p>
            <a:r>
              <a:rPr lang="cs-CZ" dirty="0">
                <a:hlinkClick r:id="rId4"/>
              </a:rPr>
              <a:t>https://</a:t>
            </a:r>
            <a:r>
              <a:rPr lang="cs-CZ" dirty="0" smtClean="0">
                <a:hlinkClick r:id="rId4"/>
              </a:rPr>
              <a:t>youtu.be/VNNsN9IJkws</a:t>
            </a:r>
            <a:endParaRPr lang="cs-CZ" dirty="0" smtClean="0"/>
          </a:p>
          <a:p>
            <a:endParaRPr lang="cs-CZ" dirty="0"/>
          </a:p>
        </p:txBody>
      </p:sp>
    </p:spTree>
    <p:extLst>
      <p:ext uri="{BB962C8B-B14F-4D97-AF65-F5344CB8AC3E}">
        <p14:creationId xmlns:p14="http://schemas.microsoft.com/office/powerpoint/2010/main" val="248494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Buňka</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youtu.be/aogLFedcnTI</a:t>
            </a:r>
            <a:endParaRPr lang="cs-CZ" dirty="0" smtClean="0"/>
          </a:p>
          <a:p>
            <a:endParaRPr lang="cs-CZ" dirty="0"/>
          </a:p>
        </p:txBody>
      </p:sp>
    </p:spTree>
    <p:extLst>
      <p:ext uri="{BB962C8B-B14F-4D97-AF65-F5344CB8AC3E}">
        <p14:creationId xmlns:p14="http://schemas.microsoft.com/office/powerpoint/2010/main" val="3784717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2748" y="3243396"/>
            <a:ext cx="5945965" cy="782499"/>
          </a:xfrm>
        </p:spPr>
        <p:txBody>
          <a:bodyPr/>
          <a:lstStyle/>
          <a:p>
            <a:r>
              <a:rPr lang="cs-CZ" dirty="0" smtClean="0"/>
              <a:t>Krev, </a:t>
            </a:r>
            <a:r>
              <a:rPr lang="cs-CZ" dirty="0" err="1" smtClean="0"/>
              <a:t>sanguis</a:t>
            </a:r>
            <a:endParaRPr lang="cs-CZ" dirty="0"/>
          </a:p>
        </p:txBody>
      </p:sp>
      <p:sp>
        <p:nvSpPr>
          <p:cNvPr id="10" name="Zástupný symbol pro obsah 9"/>
          <p:cNvSpPr>
            <a:spLocks noGrp="1"/>
          </p:cNvSpPr>
          <p:nvPr>
            <p:ph idx="1"/>
          </p:nvPr>
        </p:nvSpPr>
        <p:spPr/>
        <p:txBody>
          <a:bodyPr/>
          <a:lstStyle/>
          <a:p>
            <a:endParaRPr lang="cs-CZ" dirty="0"/>
          </a:p>
        </p:txBody>
      </p:sp>
      <p:pic>
        <p:nvPicPr>
          <p:cNvPr id="9" name="Obrázek 8"/>
          <p:cNvPicPr>
            <a:picLocks noChangeAspect="1"/>
          </p:cNvPicPr>
          <p:nvPr/>
        </p:nvPicPr>
        <p:blipFill>
          <a:blip r:embed="rId2"/>
          <a:stretch>
            <a:fillRect/>
          </a:stretch>
        </p:blipFill>
        <p:spPr>
          <a:xfrm>
            <a:off x="198605" y="1825625"/>
            <a:ext cx="5757361" cy="4312463"/>
          </a:xfrm>
          <a:prstGeom prst="rect">
            <a:avLst/>
          </a:prstGeom>
        </p:spPr>
      </p:pic>
      <p:pic>
        <p:nvPicPr>
          <p:cNvPr id="23558" name="Picture 6" descr="KREV A JEJÍ LABORATORNÍ VYŠETŘENÍ - ppt stáhn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897395" cy="43124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657726" y="770021"/>
            <a:ext cx="10331116" cy="769441"/>
          </a:xfrm>
          <a:prstGeom prst="rect">
            <a:avLst/>
          </a:prstGeom>
          <a:noFill/>
        </p:spPr>
        <p:txBody>
          <a:bodyPr wrap="square" rtlCol="0">
            <a:spAutoFit/>
          </a:bodyPr>
          <a:lstStyle/>
          <a:p>
            <a:r>
              <a:rPr lang="cs-CZ" sz="4400" dirty="0" smtClean="0"/>
              <a:t>Krev: množství, složení, funkce, pH</a:t>
            </a:r>
            <a:endParaRPr lang="cs-CZ" sz="4400" dirty="0"/>
          </a:p>
        </p:txBody>
      </p:sp>
    </p:spTree>
    <p:extLst>
      <p:ext uri="{BB962C8B-B14F-4D97-AF65-F5344CB8AC3E}">
        <p14:creationId xmlns:p14="http://schemas.microsoft.com/office/powerpoint/2010/main" val="2843234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8674" name="Picture 2" descr="Tonicity: hypertonic, isotonic &amp; hypotonic solu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79" y="1"/>
            <a:ext cx="12047621" cy="664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24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1746" name="Picture 2" descr="Four Abnormal pH Conditions: 1. Respiratory (lungs) | Chegg.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4653" y="0"/>
            <a:ext cx="78125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10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Erytropoéza</a:t>
            </a:r>
            <a:endParaRPr lang="cs-CZ" dirty="0"/>
          </a:p>
        </p:txBody>
      </p:sp>
      <p:sp>
        <p:nvSpPr>
          <p:cNvPr id="3" name="Zástupný symbol pro obsah 2"/>
          <p:cNvSpPr>
            <a:spLocks noGrp="1"/>
          </p:cNvSpPr>
          <p:nvPr>
            <p:ph idx="1"/>
          </p:nvPr>
        </p:nvSpPr>
        <p:spPr/>
        <p:txBody>
          <a:bodyPr/>
          <a:lstStyle/>
          <a:p>
            <a:r>
              <a:rPr lang="cs-CZ" dirty="0" smtClean="0"/>
              <a:t>Kostní dřeň: jaká ?</a:t>
            </a:r>
          </a:p>
          <a:p>
            <a:pPr lvl="1"/>
            <a:r>
              <a:rPr lang="cs-CZ" dirty="0" smtClean="0"/>
              <a:t>Železo</a:t>
            </a:r>
          </a:p>
          <a:p>
            <a:pPr lvl="1"/>
            <a:r>
              <a:rPr lang="cs-CZ" dirty="0" smtClean="0"/>
              <a:t>Vit. B12</a:t>
            </a:r>
          </a:p>
          <a:p>
            <a:pPr lvl="1"/>
            <a:r>
              <a:rPr lang="cs-CZ" dirty="0" smtClean="0"/>
              <a:t>Kyselina listová</a:t>
            </a:r>
            <a:endParaRPr lang="cs-CZ" dirty="0"/>
          </a:p>
          <a:p>
            <a:pPr lvl="1"/>
            <a:r>
              <a:rPr lang="cs-CZ" dirty="0" smtClean="0"/>
              <a:t>Bílkoviny</a:t>
            </a:r>
          </a:p>
          <a:p>
            <a:pPr lvl="1"/>
            <a:r>
              <a:rPr lang="cs-CZ" dirty="0" smtClean="0"/>
              <a:t>Erytropoetin</a:t>
            </a:r>
          </a:p>
          <a:p>
            <a:r>
              <a:rPr lang="cs-CZ" dirty="0" smtClean="0"/>
              <a:t>Funkce</a:t>
            </a:r>
          </a:p>
          <a:p>
            <a:r>
              <a:rPr lang="cs-CZ" dirty="0" smtClean="0"/>
              <a:t>Životnost, zánik, rozpad </a:t>
            </a:r>
            <a:r>
              <a:rPr lang="cs-CZ" dirty="0" err="1" smtClean="0"/>
              <a:t>Hb</a:t>
            </a:r>
            <a:endParaRPr lang="cs-CZ" dirty="0"/>
          </a:p>
        </p:txBody>
      </p:sp>
      <p:pic>
        <p:nvPicPr>
          <p:cNvPr id="32776" name="Picture 8" descr="Lungs and Respiratory System (for Teens) - Nemours Kids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6172200" cy="44879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cdn.britannica.com/08/92808-050-044CD5C9/Cross-section-capill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487917"/>
            <a:ext cx="6172199" cy="237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493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Erytrocyty</a:t>
            </a:r>
            <a:endParaRPr lang="cs-CZ" dirty="0"/>
          </a:p>
        </p:txBody>
      </p:sp>
      <p:sp>
        <p:nvSpPr>
          <p:cNvPr id="4" name="Zástupný symbol pro obsah 3"/>
          <p:cNvSpPr>
            <a:spLocks noGrp="1"/>
          </p:cNvSpPr>
          <p:nvPr>
            <p:ph sz="half" idx="1"/>
          </p:nvPr>
        </p:nvSpPr>
        <p:spPr>
          <a:xfrm>
            <a:off x="0" y="2030496"/>
            <a:ext cx="5181600" cy="4351338"/>
          </a:xfrm>
        </p:spPr>
        <p:txBody>
          <a:bodyPr/>
          <a:lstStyle/>
          <a:p>
            <a:r>
              <a:rPr lang="cs-CZ" dirty="0" smtClean="0"/>
              <a:t>Hemoglobin</a:t>
            </a:r>
          </a:p>
          <a:p>
            <a:r>
              <a:rPr lang="cs-CZ" dirty="0" smtClean="0"/>
              <a:t>Oxyhemoglobin O2</a:t>
            </a:r>
          </a:p>
          <a:p>
            <a:r>
              <a:rPr lang="cs-CZ" dirty="0" err="1" smtClean="0"/>
              <a:t>Carbaminohemoglobin</a:t>
            </a:r>
            <a:r>
              <a:rPr lang="cs-CZ" dirty="0" smtClean="0"/>
              <a:t> CO2</a:t>
            </a:r>
          </a:p>
          <a:p>
            <a:r>
              <a:rPr lang="cs-CZ" dirty="0" err="1" smtClean="0"/>
              <a:t>Carboxyhemoglobin</a:t>
            </a:r>
            <a:r>
              <a:rPr lang="cs-CZ" dirty="0" smtClean="0"/>
              <a:t> CO</a:t>
            </a:r>
            <a:endParaRPr lang="cs-CZ" dirty="0"/>
          </a:p>
        </p:txBody>
      </p:sp>
      <p:pic>
        <p:nvPicPr>
          <p:cNvPr id="30722" name="Picture 2" descr="Hemoglobin molecule structure. 3D illustration. Image Credit: Andrea Danti / Shutterstoc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32421" y="1122947"/>
            <a:ext cx="7283115" cy="559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26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9698" name="Picture 2" descr="Krevni obra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904621"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6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dirty="0"/>
          </a:p>
        </p:txBody>
      </p:sp>
      <p:pic>
        <p:nvPicPr>
          <p:cNvPr id="7" name="Picture 2" descr="Elektronická učebnice - ELUC"/>
          <p:cNvPicPr>
            <a:picLocks noChangeAspect="1" noChangeArrowheads="1"/>
          </p:cNvPicPr>
          <p:nvPr/>
        </p:nvPicPr>
        <p:blipFill rotWithShape="1">
          <a:blip r:embed="rId2">
            <a:extLst>
              <a:ext uri="{28A0092B-C50C-407E-A947-70E740481C1C}">
                <a14:useLocalDpi xmlns:a14="http://schemas.microsoft.com/office/drawing/2010/main" val="0"/>
              </a:ext>
            </a:extLst>
          </a:blip>
          <a:srcRect l="15495" t="14290" r="25148" b="10347"/>
          <a:stretch/>
        </p:blipFill>
        <p:spPr bwMode="auto">
          <a:xfrm>
            <a:off x="3244132" y="469127"/>
            <a:ext cx="6066845" cy="5565913"/>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2202511" y="104162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rot="20074282">
            <a:off x="7167417" y="4374753"/>
            <a:ext cx="2881474" cy="16671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290860">
            <a:off x="2792191" y="5108799"/>
            <a:ext cx="1344737" cy="11213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9128098" y="3411110"/>
            <a:ext cx="326004" cy="4257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8436334" y="262393"/>
            <a:ext cx="1097280" cy="4770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3649649" y="95416"/>
            <a:ext cx="2043485" cy="699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vál 1"/>
          <p:cNvSpPr/>
          <p:nvPr/>
        </p:nvSpPr>
        <p:spPr>
          <a:xfrm>
            <a:off x="2248230" y="365125"/>
            <a:ext cx="1401419" cy="13255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061555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Biochemické vyšetření krve</a:t>
            </a:r>
            <a:endParaRPr lang="cs-CZ" dirty="0"/>
          </a:p>
        </p:txBody>
      </p:sp>
      <p:sp>
        <p:nvSpPr>
          <p:cNvPr id="3" name="Zástupný symbol pro obsah 2"/>
          <p:cNvSpPr>
            <a:spLocks noGrp="1"/>
          </p:cNvSpPr>
          <p:nvPr>
            <p:ph idx="1"/>
          </p:nvPr>
        </p:nvSpPr>
        <p:spPr>
          <a:xfrm>
            <a:off x="838200" y="1825624"/>
            <a:ext cx="10515600" cy="4831849"/>
          </a:xfrm>
        </p:spPr>
        <p:txBody>
          <a:bodyPr>
            <a:normAutofit lnSpcReduction="10000"/>
          </a:bodyPr>
          <a:lstStyle/>
          <a:p>
            <a:r>
              <a:rPr lang="cs-CZ" dirty="0" err="1" smtClean="0"/>
              <a:t>Natrémie</a:t>
            </a:r>
            <a:endParaRPr lang="cs-CZ" dirty="0" smtClean="0"/>
          </a:p>
          <a:p>
            <a:r>
              <a:rPr lang="cs-CZ" dirty="0" err="1" smtClean="0"/>
              <a:t>Kalémie</a:t>
            </a:r>
            <a:endParaRPr lang="cs-CZ" dirty="0" smtClean="0"/>
          </a:p>
          <a:p>
            <a:r>
              <a:rPr lang="cs-CZ" dirty="0" smtClean="0"/>
              <a:t>Kalcémie</a:t>
            </a:r>
          </a:p>
          <a:p>
            <a:r>
              <a:rPr lang="cs-CZ" dirty="0" smtClean="0"/>
              <a:t>Glykémie</a:t>
            </a:r>
          </a:p>
          <a:p>
            <a:r>
              <a:rPr lang="cs-CZ" dirty="0" smtClean="0"/>
              <a:t>Cholesterolémie</a:t>
            </a:r>
          </a:p>
          <a:p>
            <a:r>
              <a:rPr lang="cs-CZ" dirty="0" smtClean="0"/>
              <a:t>Bilirubin </a:t>
            </a:r>
            <a:r>
              <a:rPr lang="cs-CZ" dirty="0" err="1" smtClean="0"/>
              <a:t>konjugovany</a:t>
            </a:r>
            <a:r>
              <a:rPr lang="cs-CZ" dirty="0" smtClean="0"/>
              <a:t>, nekonjugovaný</a:t>
            </a:r>
          </a:p>
          <a:p>
            <a:r>
              <a:rPr lang="cs-CZ" dirty="0" smtClean="0"/>
              <a:t>ALT, AST, GMT, GGT</a:t>
            </a:r>
          </a:p>
          <a:p>
            <a:r>
              <a:rPr lang="cs-CZ" dirty="0" smtClean="0"/>
              <a:t>ALP</a:t>
            </a:r>
          </a:p>
          <a:p>
            <a:r>
              <a:rPr lang="cs-CZ" dirty="0" smtClean="0"/>
              <a:t>Urea, kreatinin</a:t>
            </a:r>
          </a:p>
          <a:p>
            <a:r>
              <a:rPr lang="cs-CZ" dirty="0" smtClean="0"/>
              <a:t>………………………..</a:t>
            </a:r>
          </a:p>
          <a:p>
            <a:endParaRPr lang="cs-CZ" dirty="0"/>
          </a:p>
        </p:txBody>
      </p:sp>
    </p:spTree>
    <p:extLst>
      <p:ext uri="{BB962C8B-B14F-4D97-AF65-F5344CB8AC3E}">
        <p14:creationId xmlns:p14="http://schemas.microsoft.com/office/powerpoint/2010/main" val="1843348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7650" name="Picture 2" descr="http://histonano.com/books/Junqueira%27s%20Basic%20Histology%20PDF%20WHOLE%20BOOK/New%20folder%2013/loadBinary_00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8421" y="126124"/>
            <a:ext cx="6464967" cy="673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416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4578" name="Picture 2" descr="Definition of erythrocyte - NCI Dictionary of Cancer Terms - NC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832" y="365125"/>
            <a:ext cx="10796336"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932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Krevní skupiny</a:t>
            </a:r>
            <a:endParaRPr lang="cs-CZ" dirty="0"/>
          </a:p>
        </p:txBody>
      </p:sp>
      <p:pic>
        <p:nvPicPr>
          <p:cNvPr id="26630" name="Picture 6" descr="ABO | Lifebloo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547" y="1459832"/>
            <a:ext cx="11871158" cy="539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09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Aglutinace, </a:t>
            </a:r>
            <a:r>
              <a:rPr lang="cs-CZ" dirty="0" err="1" smtClean="0"/>
              <a:t>sanquitest</a:t>
            </a:r>
            <a:r>
              <a:rPr lang="cs-CZ" dirty="0" smtClean="0"/>
              <a:t> před transfuzí </a:t>
            </a:r>
            <a:endParaRPr lang="cs-CZ" dirty="0"/>
          </a:p>
        </p:txBody>
      </p:sp>
      <p:pic>
        <p:nvPicPr>
          <p:cNvPr id="33794" name="Picture 2" descr="https://journals.asm.org/cms/10.1128/JCM.01186-21/asset/3aeccd95-f30e-4fc6-8f54-087d91f67cf6/assets/images/large/jcm.01186-21-f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095" y="1690688"/>
            <a:ext cx="4267200" cy="4453438"/>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stretch>
            <a:fillRect/>
          </a:stretch>
        </p:blipFill>
        <p:spPr>
          <a:xfrm>
            <a:off x="5825038" y="2120064"/>
            <a:ext cx="5035467" cy="3771740"/>
          </a:xfrm>
          <a:prstGeom prst="rect">
            <a:avLst/>
          </a:prstGeom>
        </p:spPr>
      </p:pic>
      <p:sp>
        <p:nvSpPr>
          <p:cNvPr id="6" name="Obdélník 5"/>
          <p:cNvSpPr/>
          <p:nvPr/>
        </p:nvSpPr>
        <p:spPr>
          <a:xfrm>
            <a:off x="2550694" y="5928765"/>
            <a:ext cx="8803105" cy="646331"/>
          </a:xfrm>
          <a:prstGeom prst="rect">
            <a:avLst/>
          </a:prstGeom>
        </p:spPr>
        <p:txBody>
          <a:bodyPr wrap="square">
            <a:spAutoFit/>
          </a:bodyPr>
          <a:lstStyle/>
          <a:p>
            <a:r>
              <a:rPr lang="cs-CZ" sz="900" dirty="0"/>
              <a:t>https://www.google.com/search?q=sanquitest&amp;tbm=isch&amp;ved=2ahUKEwiI2_Dbq7b7AhXJuqQKHacQBGwQ2-cCegQIABAA&amp;oq=sanqui&amp;gs_lcp=CgNpbWcQARgCMgUIABCABDIFCAAQgAQyBQgAEIAEMgQIABAeMgQIABAeMgQIABAeMgQIABAeMgQIABAeMgQIABAeMgYIABAFEB46BwgAELEDEEM6CAgAEIAEELEDOgQIABBDOggIABCxAxCDAToLCAAQgAQQsQMQgwFQkgtY8hZg6zFoAHAAeACAAVeIAboEkgEBN5gBAKABAaoBC2d3cy13aXotaW1nwAEB&amp;sclient=img&amp;ei=BMB2Y4jJPMn1kgWnoZDgBg#imgrc=tvrEipNdGaD5jM</a:t>
            </a:r>
          </a:p>
        </p:txBody>
      </p:sp>
    </p:spTree>
    <p:extLst>
      <p:ext uri="{BB962C8B-B14F-4D97-AF65-F5344CB8AC3E}">
        <p14:creationId xmlns:p14="http://schemas.microsoft.com/office/powerpoint/2010/main" val="36770141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Rh</a:t>
            </a:r>
            <a:r>
              <a:rPr lang="cs-CZ" dirty="0" smtClean="0"/>
              <a:t> faktor</a:t>
            </a:r>
            <a:endParaRPr lang="cs-CZ" dirty="0"/>
          </a:p>
        </p:txBody>
      </p:sp>
      <p:pic>
        <p:nvPicPr>
          <p:cNvPr id="34818" name="Picture 2" descr="Rh-faktor - Obrazový kredit: NoPainNoGain / Shutterst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1069607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91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690688"/>
          </a:xfrm>
        </p:spPr>
        <p:txBody>
          <a:bodyPr/>
          <a:lstStyle/>
          <a:p>
            <a:endParaRPr lang="cs-CZ"/>
          </a:p>
        </p:txBody>
      </p:sp>
      <p:pic>
        <p:nvPicPr>
          <p:cNvPr id="35842" name="Picture 2" descr="Těhotenství a Rh krevní skup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4632" y="176463"/>
            <a:ext cx="8518357" cy="668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71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2295" y="365125"/>
            <a:ext cx="11967410" cy="1325563"/>
          </a:xfrm>
        </p:spPr>
        <p:txBody>
          <a:bodyPr/>
          <a:lstStyle/>
          <a:p>
            <a:r>
              <a:rPr lang="cs-CZ" dirty="0" smtClean="0"/>
              <a:t>Srážení krve: trombocyty + koagulační kaskáda</a:t>
            </a:r>
            <a:endParaRPr lang="cs-CZ" dirty="0"/>
          </a:p>
        </p:txBody>
      </p:sp>
      <p:pic>
        <p:nvPicPr>
          <p:cNvPr id="36866" name="Picture 2" descr="Přehled koagulační kaskády.  Schéma vícekrokové vnitřní (vlevo, modrá) a vnější dráhy (vpravo, zelená).  Ať již jsou zahájeny povrchovým kontaktem nebo poškozením tkáně, obě dráhy se spojují do společné dráhy vedoucí k aktivaci faktoru X a následně k aktivaci trombin-fibrin a nakonec k vytvoření fibrinové sraženiny.  Legenda ukazuje, kde hemostatická činidla, mechanické a adhezivní hemostaty hrají svou roli v koagulační kaskádě."/>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1705" y="1443790"/>
            <a:ext cx="8406063" cy="541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762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Koagulační kaskáda</a:t>
            </a:r>
            <a:endParaRPr lang="cs-CZ"/>
          </a:p>
        </p:txBody>
      </p:sp>
      <p:sp>
        <p:nvSpPr>
          <p:cNvPr id="3" name="Zástupný symbol pro obsah 2"/>
          <p:cNvSpPr>
            <a:spLocks noGrp="1"/>
          </p:cNvSpPr>
          <p:nvPr>
            <p:ph idx="1"/>
          </p:nvPr>
        </p:nvSpPr>
        <p:spPr/>
        <p:txBody>
          <a:bodyPr/>
          <a:lstStyle/>
          <a:p>
            <a:r>
              <a:rPr lang="cs-CZ" dirty="0">
                <a:hlinkClick r:id="rId2"/>
              </a:rPr>
              <a:t>https://youtu.be/cy3a__</a:t>
            </a:r>
            <a:r>
              <a:rPr lang="cs-CZ" dirty="0" smtClean="0">
                <a:hlinkClick r:id="rId2"/>
              </a:rPr>
              <a:t>OOa2M</a:t>
            </a:r>
            <a:endParaRPr lang="cs-CZ" dirty="0" smtClean="0"/>
          </a:p>
          <a:p>
            <a:endParaRPr lang="cs-CZ" dirty="0"/>
          </a:p>
          <a:p>
            <a:endParaRPr lang="cs-CZ" dirty="0"/>
          </a:p>
        </p:txBody>
      </p:sp>
    </p:spTree>
    <p:extLst>
      <p:ext uri="{BB962C8B-B14F-4D97-AF65-F5344CB8AC3E}">
        <p14:creationId xmlns:p14="http://schemas.microsoft.com/office/powerpoint/2010/main" val="2344443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Buňka, lat. </a:t>
            </a:r>
            <a:r>
              <a:rPr lang="cs-CZ" dirty="0" err="1"/>
              <a:t>c</a:t>
            </a:r>
            <a:r>
              <a:rPr lang="cs-CZ" dirty="0" err="1" smtClean="0"/>
              <a:t>elulla</a:t>
            </a:r>
            <a:r>
              <a:rPr lang="cs-CZ" dirty="0" smtClean="0"/>
              <a:t>, </a:t>
            </a:r>
            <a:r>
              <a:rPr lang="cs-CZ" dirty="0" err="1" smtClean="0"/>
              <a:t>řec</a:t>
            </a:r>
            <a:r>
              <a:rPr lang="cs-CZ" dirty="0" smtClean="0"/>
              <a:t>. </a:t>
            </a:r>
            <a:r>
              <a:rPr lang="cs-CZ" dirty="0" err="1" smtClean="0"/>
              <a:t>cytos</a:t>
            </a:r>
            <a:r>
              <a:rPr lang="cs-CZ" dirty="0" smtClean="0"/>
              <a:t/>
            </a:r>
            <a:br>
              <a:rPr lang="cs-CZ" dirty="0" smtClean="0"/>
            </a:br>
            <a:r>
              <a:rPr lang="cs-CZ" dirty="0" smtClean="0"/>
              <a:t>stavba a funkce</a:t>
            </a:r>
            <a:endParaRPr lang="cs-CZ" dirty="0"/>
          </a:p>
        </p:txBody>
      </p:sp>
      <p:sp>
        <p:nvSpPr>
          <p:cNvPr id="5" name="Zástupný symbol pro obsah 4"/>
          <p:cNvSpPr>
            <a:spLocks noGrp="1"/>
          </p:cNvSpPr>
          <p:nvPr>
            <p:ph idx="1"/>
          </p:nvPr>
        </p:nvSpPr>
        <p:spPr>
          <a:xfrm>
            <a:off x="213756" y="1433740"/>
            <a:ext cx="11045041" cy="4351338"/>
          </a:xfrm>
        </p:spPr>
        <p:txBody>
          <a:bodyPr>
            <a:normAutofit/>
          </a:bodyPr>
          <a:lstStyle/>
          <a:p>
            <a:endParaRPr lang="cs-CZ" dirty="0" smtClean="0">
              <a:hlinkClick r:id="rId2"/>
            </a:endParaRPr>
          </a:p>
          <a:p>
            <a:r>
              <a:rPr lang="cs-CZ" dirty="0" smtClean="0">
                <a:hlinkClick r:id="rId2"/>
              </a:rPr>
              <a:t>https://youtu.be/URUJD5NEXC8</a:t>
            </a:r>
          </a:p>
          <a:p>
            <a:endParaRPr lang="cs-CZ" dirty="0">
              <a:hlinkClick r:id="rId2"/>
            </a:endParaRPr>
          </a:p>
          <a:p>
            <a:r>
              <a:rPr lang="cs-CZ" dirty="0" smtClean="0">
                <a:hlinkClick r:id="rId2"/>
              </a:rPr>
              <a:t>https://youtu.be/URUJD5NEXC8</a:t>
            </a:r>
            <a:endParaRPr lang="cs-CZ" dirty="0" smtClean="0"/>
          </a:p>
          <a:p>
            <a:endParaRPr lang="cs-CZ" dirty="0"/>
          </a:p>
          <a:p>
            <a:r>
              <a:rPr lang="cs-CZ" dirty="0"/>
              <a:t>Buněčná membrána</a:t>
            </a:r>
          </a:p>
          <a:p>
            <a:r>
              <a:rPr lang="cs-CZ" dirty="0"/>
              <a:t>Cytoplazma + organely</a:t>
            </a:r>
          </a:p>
          <a:p>
            <a:r>
              <a:rPr lang="cs-CZ" dirty="0" smtClean="0"/>
              <a:t>Buněčné jádro + karyoplazma</a:t>
            </a:r>
            <a:endParaRPr lang="cs-CZ" dirty="0"/>
          </a:p>
          <a:p>
            <a:pPr marL="0" indent="0">
              <a:buNone/>
            </a:pPr>
            <a:endParaRPr lang="cs-CZ" dirty="0" smtClean="0"/>
          </a:p>
          <a:p>
            <a:endParaRPr lang="cs-CZ" dirty="0" smtClean="0"/>
          </a:p>
        </p:txBody>
      </p:sp>
      <p:pic>
        <p:nvPicPr>
          <p:cNvPr id="1026" name="Picture 2" descr="Elektronická učebnice - EL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45" y="1246909"/>
            <a:ext cx="6871856" cy="529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5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lgn="ctr">
              <a:buNone/>
            </a:pPr>
            <a:endParaRPr lang="cs-CZ" sz="4400" dirty="0" smtClean="0"/>
          </a:p>
          <a:p>
            <a:pPr marL="0" indent="0" algn="ctr">
              <a:buNone/>
            </a:pPr>
            <a:r>
              <a:rPr lang="cs-CZ" sz="4400" dirty="0" smtClean="0"/>
              <a:t>Jaké funkce má buňka ?</a:t>
            </a:r>
            <a:endParaRPr lang="cs-CZ" sz="4400" dirty="0"/>
          </a:p>
        </p:txBody>
      </p:sp>
    </p:spTree>
    <p:extLst>
      <p:ext uri="{BB962C8B-B14F-4D97-AF65-F5344CB8AC3E}">
        <p14:creationId xmlns:p14="http://schemas.microsoft.com/office/powerpoint/2010/main" val="45830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základní funkce buňky</a:t>
            </a:r>
            <a:endParaRPr lang="cs-CZ" dirty="0"/>
          </a:p>
        </p:txBody>
      </p:sp>
      <p:sp>
        <p:nvSpPr>
          <p:cNvPr id="3" name="Zástupný symbol pro obsah 2"/>
          <p:cNvSpPr>
            <a:spLocks noGrp="1"/>
          </p:cNvSpPr>
          <p:nvPr>
            <p:ph idx="1"/>
          </p:nvPr>
        </p:nvSpPr>
        <p:spPr/>
        <p:txBody>
          <a:bodyPr/>
          <a:lstStyle/>
          <a:p>
            <a:r>
              <a:rPr lang="cs-CZ" dirty="0" smtClean="0"/>
              <a:t>Proteosyntéza						</a:t>
            </a:r>
          </a:p>
          <a:p>
            <a:pPr marL="0" indent="0">
              <a:buNone/>
            </a:pPr>
            <a:endParaRPr lang="cs-CZ" dirty="0" smtClean="0"/>
          </a:p>
          <a:p>
            <a:r>
              <a:rPr lang="cs-CZ" dirty="0" smtClean="0"/>
              <a:t>Tvorba a uvolnění energie</a:t>
            </a:r>
          </a:p>
          <a:p>
            <a:endParaRPr lang="cs-CZ" dirty="0"/>
          </a:p>
          <a:p>
            <a:r>
              <a:rPr lang="cs-CZ" dirty="0" smtClean="0"/>
              <a:t>Metabolismus: katabolismus x anabolismus</a:t>
            </a:r>
          </a:p>
          <a:p>
            <a:pPr marL="0" indent="0">
              <a:buNone/>
            </a:pPr>
            <a:endParaRPr lang="cs-CZ" dirty="0" smtClean="0"/>
          </a:p>
          <a:p>
            <a:r>
              <a:rPr lang="cs-CZ" dirty="0" smtClean="0"/>
              <a:t>Reprodukce: nutné jádro s genetickou informací</a:t>
            </a:r>
          </a:p>
          <a:p>
            <a:pPr lvl="1"/>
            <a:r>
              <a:rPr lang="cs-CZ" dirty="0" smtClean="0"/>
              <a:t>červená krvinka  x  bílá krvinka</a:t>
            </a:r>
            <a:endParaRPr lang="cs-CZ" dirty="0"/>
          </a:p>
        </p:txBody>
      </p:sp>
    </p:spTree>
    <p:extLst>
      <p:ext uri="{BB962C8B-B14F-4D97-AF65-F5344CB8AC3E}">
        <p14:creationId xmlns:p14="http://schemas.microsoft.com/office/powerpoint/2010/main" val="279350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pPr marL="0" indent="0">
              <a:buNone/>
            </a:pPr>
            <a:r>
              <a:rPr lang="cs-CZ" sz="5400" dirty="0" smtClean="0"/>
              <a:t>                   Co je to difúze?</a:t>
            </a:r>
            <a:endParaRPr lang="cs-CZ" sz="5400" dirty="0"/>
          </a:p>
        </p:txBody>
      </p:sp>
    </p:spTree>
    <p:extLst>
      <p:ext uri="{BB962C8B-B14F-4D97-AF65-F5344CB8AC3E}">
        <p14:creationId xmlns:p14="http://schemas.microsoft.com/office/powerpoint/2010/main" val="655890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729</Words>
  <Application>Microsoft Office PowerPoint</Application>
  <PresentationFormat>Širokoúhlá obrazovka</PresentationFormat>
  <Paragraphs>258</Paragraphs>
  <Slides>58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58</vt:i4>
      </vt:variant>
    </vt:vector>
  </HeadingPairs>
  <TitlesOfParts>
    <vt:vector size="65" baseType="lpstr">
      <vt:lpstr>Arial</vt:lpstr>
      <vt:lpstr>Calibri</vt:lpstr>
      <vt:lpstr>Calibri Light</vt:lpstr>
      <vt:lpstr>MathJax_Main</vt:lpstr>
      <vt:lpstr>Tahoma</vt:lpstr>
      <vt:lpstr>Times New Roman</vt:lpstr>
      <vt:lpstr>Motiv Office</vt:lpstr>
      <vt:lpstr>Vznik života na Zemi</vt:lpstr>
      <vt:lpstr>Chemické vazby</vt:lpstr>
      <vt:lpstr>Prezentace aplikace PowerPoint</vt:lpstr>
      <vt:lpstr>B) Kovalentní vazba - jednotlivé atomy se podělí o společné elektrony - vazba je tvořena společnou dvojicí elektronů, tzv. elektronový pár</vt:lpstr>
      <vt:lpstr>Prezentace aplikace PowerPoint</vt:lpstr>
      <vt:lpstr>Buňka, lat. celulla, řec. cytos stavba a funkce</vt:lpstr>
      <vt:lpstr>Prezentace aplikace PowerPoint</vt:lpstr>
      <vt:lpstr>4 základní funkce buňky</vt:lpstr>
      <vt:lpstr>Prezentace aplikace PowerPoint</vt:lpstr>
      <vt:lpstr>Prezentace aplikace PowerPoint</vt:lpstr>
      <vt:lpstr>Prezentace aplikace PowerPoint</vt:lpstr>
      <vt:lpstr>Ionty</vt:lpstr>
      <vt:lpstr>Buněčná membrána semipermeabilní</vt:lpstr>
      <vt:lpstr>Povrch buněk</vt:lpstr>
      <vt:lpstr>Organely</vt:lpstr>
      <vt:lpstr>Mitochondrie</vt:lpstr>
      <vt:lpstr>Prezentace aplikace PowerPoint</vt:lpstr>
      <vt:lpstr>Jádro, lat. nucleus</vt:lpstr>
      <vt:lpstr>Chromozomy, karyotyp</vt:lpstr>
      <vt:lpstr>Chromozóm - Gen – DNA – AT, GC</vt:lpstr>
      <vt:lpstr>Gen: úsek DNA</vt:lpstr>
      <vt:lpstr>Genetika – věda zabývající se dědičností</vt:lpstr>
      <vt:lpstr>Karyotyp, rozpočet chromozómů</vt:lpstr>
      <vt:lpstr>Chromzomální mutace</vt:lpstr>
      <vt:lpstr>Proteosyntéza</vt:lpstr>
      <vt:lpstr>Prezentace aplikace PowerPoint</vt:lpstr>
      <vt:lpstr>Buněčné dělení</vt:lpstr>
      <vt:lpstr>Meioza, redukční dělení</vt:lpstr>
      <vt:lpstr>Prezentace aplikace PowerPoint</vt:lpstr>
      <vt:lpstr>Tkáně</vt:lpstr>
      <vt:lpstr>Prezentace aplikace PowerPoint</vt:lpstr>
      <vt:lpstr>Prezentace aplikace PowerPoint</vt:lpstr>
      <vt:lpstr>Tkáň pojivová Vlákna + mezibuněčná hmota </vt:lpstr>
      <vt:lpstr>Kost, lat. os</vt:lpstr>
      <vt:lpstr>Haversův systém kostních lamel</vt:lpstr>
      <vt:lpstr>Tkáň svalová</vt:lpstr>
      <vt:lpstr>Stavba svalu</vt:lpstr>
      <vt:lpstr>Nervosvalová ploténka</vt:lpstr>
      <vt:lpstr>Svalová kontrakce</vt:lpstr>
      <vt:lpstr>https://youtu.be/nTZnBdeIb5c </vt:lpstr>
      <vt:lpstr>Tkáň nervová</vt:lpstr>
      <vt:lpstr>Synapse</vt:lpstr>
      <vt:lpstr>Buňka</vt:lpstr>
      <vt:lpstr>Krev, sanguis</vt:lpstr>
      <vt:lpstr>Prezentace aplikace PowerPoint</vt:lpstr>
      <vt:lpstr>Prezentace aplikace PowerPoint</vt:lpstr>
      <vt:lpstr>Erytropoéza</vt:lpstr>
      <vt:lpstr>Erytrocyty</vt:lpstr>
      <vt:lpstr>Prezentace aplikace PowerPoint</vt:lpstr>
      <vt:lpstr>Biochemické vyšetření krve</vt:lpstr>
      <vt:lpstr>Prezentace aplikace PowerPoint</vt:lpstr>
      <vt:lpstr>Prezentace aplikace PowerPoint</vt:lpstr>
      <vt:lpstr>Krevní skupiny</vt:lpstr>
      <vt:lpstr>Aglutinace, sanquitest před transfuzí </vt:lpstr>
      <vt:lpstr>Rh faktor</vt:lpstr>
      <vt:lpstr>Prezentace aplikace PowerPoint</vt:lpstr>
      <vt:lpstr>Srážení krve: trombocyty + koagulační kaskáda</vt:lpstr>
      <vt:lpstr>Koagulační kaskáda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Buňka- stavba a funkce</dc:title>
  <dc:creator>Nejedla</dc:creator>
  <cp:lastModifiedBy>Nejedla</cp:lastModifiedBy>
  <cp:revision>62</cp:revision>
  <dcterms:created xsi:type="dcterms:W3CDTF">2022-11-16T21:56:56Z</dcterms:created>
  <dcterms:modified xsi:type="dcterms:W3CDTF">2022-12-27T08:03:53Z</dcterms:modified>
</cp:coreProperties>
</file>