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70" r:id="rId4"/>
    <p:sldId id="271" r:id="rId5"/>
    <p:sldId id="272" r:id="rId6"/>
    <p:sldId id="273" r:id="rId7"/>
    <p:sldId id="274" r:id="rId8"/>
    <p:sldId id="275" r:id="rId9"/>
    <p:sldId id="276" r:id="rId10"/>
    <p:sldId id="277" r:id="rId11"/>
    <p:sldId id="267" r:id="rId12"/>
    <p:sldId id="260" r:id="rId13"/>
    <p:sldId id="279" r:id="rId14"/>
    <p:sldId id="280" r:id="rId15"/>
    <p:sldId id="261" r:id="rId16"/>
    <p:sldId id="278" r:id="rId17"/>
    <p:sldId id="287" r:id="rId18"/>
    <p:sldId id="288" r:id="rId19"/>
    <p:sldId id="281" r:id="rId20"/>
    <p:sldId id="284" r:id="rId21"/>
    <p:sldId id="282" r:id="rId22"/>
    <p:sldId id="283" r:id="rId23"/>
    <p:sldId id="285" r:id="rId24"/>
    <p:sldId id="286" r:id="rId25"/>
    <p:sldId id="264" r:id="rId26"/>
    <p:sldId id="315" r:id="rId27"/>
    <p:sldId id="316" r:id="rId28"/>
    <p:sldId id="266" r:id="rId29"/>
    <p:sldId id="289" r:id="rId30"/>
    <p:sldId id="290" r:id="rId31"/>
    <p:sldId id="256" r:id="rId32"/>
    <p:sldId id="312" r:id="rId33"/>
    <p:sldId id="301" r:id="rId34"/>
    <p:sldId id="310" r:id="rId35"/>
    <p:sldId id="311" r:id="rId36"/>
    <p:sldId id="257" r:id="rId37"/>
    <p:sldId id="291" r:id="rId38"/>
    <p:sldId id="292" r:id="rId39"/>
    <p:sldId id="293" r:id="rId40"/>
    <p:sldId id="294" r:id="rId41"/>
    <p:sldId id="258" r:id="rId42"/>
    <p:sldId id="259" r:id="rId43"/>
    <p:sldId id="262" r:id="rId44"/>
    <p:sldId id="263" r:id="rId45"/>
    <p:sldId id="295" r:id="rId46"/>
    <p:sldId id="296" r:id="rId47"/>
    <p:sldId id="297" r:id="rId48"/>
    <p:sldId id="298" r:id="rId49"/>
    <p:sldId id="302" r:id="rId50"/>
    <p:sldId id="303" r:id="rId51"/>
    <p:sldId id="306" r:id="rId52"/>
    <p:sldId id="307" r:id="rId53"/>
    <p:sldId id="314" r:id="rId54"/>
    <p:sldId id="304" r:id="rId55"/>
    <p:sldId id="305" r:id="rId56"/>
    <p:sldId id="299" r:id="rId57"/>
    <p:sldId id="300" r:id="rId58"/>
    <p:sldId id="308" r:id="rId59"/>
    <p:sldId id="309" r:id="rId60"/>
    <p:sldId id="313" r:id="rId61"/>
    <p:sldId id="265" r:id="rId6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26" d="100"/>
          <a:sy n="26" d="100"/>
        </p:scale>
        <p:origin x="1380" y="32"/>
      </p:cViewPr>
      <p:guideLst/>
    </p:cSldViewPr>
  </p:slideViewPr>
  <p:notesTextViewPr>
    <p:cViewPr>
      <p:scale>
        <a:sx n="1" d="1"/>
        <a:sy n="1" d="1"/>
      </p:scale>
      <p:origin x="0" y="0"/>
    </p:cViewPr>
  </p:notesTextViewPr>
  <p:sorterViewPr>
    <p:cViewPr>
      <p:scale>
        <a:sx n="80" d="100"/>
        <a:sy n="80" d="100"/>
      </p:scale>
      <p:origin x="0" y="-64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FAA65A26-3577-4E65-AA2A-6A2FC82AD3C6}" type="datetimeFigureOut">
              <a:rPr lang="cs-CZ" smtClean="0"/>
              <a:t>03.12.2022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1053525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A65A26-3577-4E65-AA2A-6A2FC82AD3C6}" type="datetimeFigureOut">
              <a:rPr lang="cs-CZ" smtClean="0"/>
              <a:t>03.12.2022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118672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A65A26-3577-4E65-AA2A-6A2FC82AD3C6}" type="datetimeFigureOut">
              <a:rPr lang="cs-CZ" smtClean="0"/>
              <a:t>03.12.2022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3831357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A65A26-3577-4E65-AA2A-6A2FC82AD3C6}" type="datetimeFigureOut">
              <a:rPr lang="cs-CZ" smtClean="0"/>
              <a:t>03.12.2022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112701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AA65A26-3577-4E65-AA2A-6A2FC82AD3C6}" type="datetimeFigureOut">
              <a:rPr lang="cs-CZ" smtClean="0"/>
              <a:t>03.12.2022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353016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AA65A26-3577-4E65-AA2A-6A2FC82AD3C6}" type="datetimeFigureOut">
              <a:rPr lang="cs-CZ" smtClean="0"/>
              <a:t>03.12.2022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107631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AA65A26-3577-4E65-AA2A-6A2FC82AD3C6}" type="datetimeFigureOut">
              <a:rPr lang="cs-CZ" smtClean="0"/>
              <a:t>03.12.2022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180901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AA65A26-3577-4E65-AA2A-6A2FC82AD3C6}" type="datetimeFigureOut">
              <a:rPr lang="cs-CZ" smtClean="0"/>
              <a:t>03.12.2022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2752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AA65A26-3577-4E65-AA2A-6A2FC82AD3C6}" type="datetimeFigureOut">
              <a:rPr lang="cs-CZ" smtClean="0"/>
              <a:t>03.12.2022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201823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AA65A26-3577-4E65-AA2A-6A2FC82AD3C6}" type="datetimeFigureOut">
              <a:rPr lang="cs-CZ" smtClean="0"/>
              <a:t>03.12.2022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78747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AA65A26-3577-4E65-AA2A-6A2FC82AD3C6}" type="datetimeFigureOut">
              <a:rPr lang="cs-CZ" smtClean="0"/>
              <a:t>03.12.2022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75DF22E-8967-400D-9124-A9B1E812C809}" type="slidenum">
              <a:rPr lang="cs-CZ" smtClean="0"/>
              <a:t>‹#›</a:t>
            </a:fld>
            <a:endParaRPr lang="cs-CZ"/>
          </a:p>
        </p:txBody>
      </p:sp>
    </p:spTree>
    <p:extLst>
      <p:ext uri="{BB962C8B-B14F-4D97-AF65-F5344CB8AC3E}">
        <p14:creationId xmlns:p14="http://schemas.microsoft.com/office/powerpoint/2010/main" val="3773962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65A26-3577-4E65-AA2A-6A2FC82AD3C6}" type="datetimeFigureOut">
              <a:rPr lang="cs-CZ" smtClean="0"/>
              <a:t>03.12.2022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DF22E-8967-400D-9124-A9B1E812C809}" type="slidenum">
              <a:rPr lang="cs-CZ" smtClean="0"/>
              <a:t>‹#›</a:t>
            </a:fld>
            <a:endParaRPr lang="cs-CZ"/>
          </a:p>
        </p:txBody>
      </p:sp>
    </p:spTree>
    <p:extLst>
      <p:ext uri="{BB962C8B-B14F-4D97-AF65-F5344CB8AC3E}">
        <p14:creationId xmlns:p14="http://schemas.microsoft.com/office/powerpoint/2010/main" val="2881899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D3GVKjeY1F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_q-Jxj5sT0g"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cy3a__OOa2M" TargetMode="External"/><Relationship Id="rId3" Type="http://schemas.openxmlformats.org/officeDocument/2006/relationships/hyperlink" Target="https://www.youtube.com/watch?v=PK5YbDZODYk" TargetMode="External"/><Relationship Id="rId7" Type="http://schemas.openxmlformats.org/officeDocument/2006/relationships/hyperlink" Target="https://www.youtube.com/watch?v=R8JMfbYW2p4" TargetMode="External"/><Relationship Id="rId2" Type="http://schemas.openxmlformats.org/officeDocument/2006/relationships/hyperlink" Target="https://www.youtube.com/watch?v=lXfEK8G8CUI" TargetMode="External"/><Relationship Id="rId1" Type="http://schemas.openxmlformats.org/officeDocument/2006/relationships/slideLayout" Target="../slideLayouts/slideLayout2.xml"/><Relationship Id="rId6" Type="http://schemas.openxmlformats.org/officeDocument/2006/relationships/hyperlink" Target="https://www.youtube.com/watch?v=DKFSH5MMPLM" TargetMode="External"/><Relationship Id="rId5" Type="http://schemas.openxmlformats.org/officeDocument/2006/relationships/hyperlink" Target="https://www.youtube.com/watch?v=xEHGIRpGyh4" TargetMode="External"/><Relationship Id="rId10" Type="http://schemas.openxmlformats.org/officeDocument/2006/relationships/hyperlink" Target="https://www.wikiskripta.eu/w/Von_Willebrand%C5%AFv_faktor" TargetMode="External"/><Relationship Id="rId4" Type="http://schemas.openxmlformats.org/officeDocument/2006/relationships/hyperlink" Target="https://www.youtube.com/watch?v=0deCbmh7PHs" TargetMode="External"/><Relationship Id="rId9" Type="http://schemas.openxmlformats.org/officeDocument/2006/relationships/hyperlink" Target="https://www.youtube.com/watch?v=x8TLTTyyPf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lxC-3MpIMUo" TargetMode="External"/><Relationship Id="rId2" Type="http://schemas.openxmlformats.org/officeDocument/2006/relationships/hyperlink" Target="https://www.youtube.com/watch?v=cCPyWFK0IKs" TargetMode="External"/><Relationship Id="rId1" Type="http://schemas.openxmlformats.org/officeDocument/2006/relationships/slideLayout" Target="../slideLayouts/slideLayout2.xml"/><Relationship Id="rId4" Type="http://schemas.openxmlformats.org/officeDocument/2006/relationships/hyperlink" Target="https://www.youtube.com/watch?v=lXfEK8G8CU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youtu.be/b89RSYCaUBo" TargetMode="External"/><Relationship Id="rId1" Type="http://schemas.openxmlformats.org/officeDocument/2006/relationships/slideLayout" Target="../slideLayouts/slideLayout4.xml"/><Relationship Id="rId5" Type="http://schemas.openxmlformats.org/officeDocument/2006/relationships/hyperlink" Target="https://healthjade.com/what-is-the-larynx/" TargetMode="Externa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hQzNG89pESQ" TargetMode="External"/><Relationship Id="rId2" Type="http://schemas.openxmlformats.org/officeDocument/2006/relationships/hyperlink" Target="https://www.youtube.com/watch?v=B75kBvjJink" TargetMode="Externa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www.google.com/search?q=emphysema&amp;tbm=isch&amp;source=lnms&amp;sa=X&amp;ved=2ahUKEwiw94Kk79v7AhV1SfEDHTlVAxYQ_AUoAXoECAoQAw&amp;biw=1003&amp;bih=497&amp;dpr=1.5#imgrc=ex-siDfAWuS7sM&amp;imgdii=hXLB_vm-q3gXS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3hTsve9jjsQ" TargetMode="External"/><Relationship Id="rId2" Type="http://schemas.openxmlformats.org/officeDocument/2006/relationships/hyperlink" Target="https://lungfoundation.com.au/patients-carers/living-with-a-lung-disease/other-lung-conditions/pneumonia/"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_qmNCJxpsr0" TargetMode="External"/><Relationship Id="rId2" Type="http://schemas.openxmlformats.org/officeDocument/2006/relationships/hyperlink" Target="https://www.youtube.com/watch?v=CWFyxn0qDEU" TargetMode="Externa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hyperlink" Target="https://www.youtube.com/watch?v=QllguanpKic" TargetMode="External"/><Relationship Id="rId4" Type="http://schemas.openxmlformats.org/officeDocument/2006/relationships/hyperlink" Target="https://www.youtube.com/watch?v=ggj4OWNkBbw"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youtu.be/am_OPxAXGK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youtube.com/watch?v=RYZ4daFwMa8"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p3z9FLYijrQ" TargetMode="External"/><Relationship Id="rId2" Type="http://schemas.openxmlformats.org/officeDocument/2006/relationships/hyperlink" Target="https://www.youtube.com/watch?v=QllguanpKic" TargetMode="Externa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youtube.com/watch?v=DKFSH5MMPLM"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youtube.com/watch?v=X3TAROotFfM"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ZuJzYYIS9c4" TargetMode="External"/><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youtu.be/Qxnq3gj8Pa4"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en.wikipedia.org/wiki/Greater_omentum#/media/File:Sobo_1909_564.png" TargetMode="Externa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www.youtube.com/watch?v=noWwbvmdhL0" TargetMode="Externa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D3GVKjeY1FM"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C7C061-16BA-6071-81B0-087DB8E74286}"/>
              </a:ext>
            </a:extLst>
          </p:cNvPr>
          <p:cNvSpPr>
            <a:spLocks noGrp="1"/>
          </p:cNvSpPr>
          <p:nvPr>
            <p:ph type="title"/>
          </p:nvPr>
        </p:nvSpPr>
        <p:spPr/>
        <p:txBody>
          <a:bodyPr/>
          <a:lstStyle/>
          <a:p>
            <a:r>
              <a:rPr lang="cs-CZ" dirty="0"/>
              <a:t>Kostra - lebka</a:t>
            </a:r>
            <a:endParaRPr lang="en-US" dirty="0"/>
          </a:p>
        </p:txBody>
      </p:sp>
      <p:pic>
        <p:nvPicPr>
          <p:cNvPr id="2050" name="Picture 2">
            <a:extLst>
              <a:ext uri="{FF2B5EF4-FFF2-40B4-BE49-F238E27FC236}">
                <a16:creationId xmlns:a16="http://schemas.microsoft.com/office/drawing/2014/main" id="{D1676273-D0DD-45EF-3B1C-C09F979796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7157" y="1825625"/>
            <a:ext cx="8857685" cy="4351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6371451-B7B3-E5C9-9C89-B4F3144F0DDA}"/>
              </a:ext>
            </a:extLst>
          </p:cNvPr>
          <p:cNvSpPr txBox="1"/>
          <p:nvPr/>
        </p:nvSpPr>
        <p:spPr>
          <a:xfrm>
            <a:off x="3567023" y="6311900"/>
            <a:ext cx="6098874" cy="369332"/>
          </a:xfrm>
          <a:prstGeom prst="rect">
            <a:avLst/>
          </a:prstGeom>
          <a:noFill/>
        </p:spPr>
        <p:txBody>
          <a:bodyPr wrap="square">
            <a:spAutoFit/>
          </a:bodyPr>
          <a:lstStyle/>
          <a:p>
            <a:r>
              <a:rPr lang="en-US" dirty="0"/>
              <a:t>https://www.britannica.com/science/human-skeleton</a:t>
            </a:r>
          </a:p>
        </p:txBody>
      </p:sp>
    </p:spTree>
    <p:extLst>
      <p:ext uri="{BB962C8B-B14F-4D97-AF65-F5344CB8AC3E}">
        <p14:creationId xmlns:p14="http://schemas.microsoft.com/office/powerpoint/2010/main" val="3782103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8FB095-324C-DC7B-46BB-5447200035E2}"/>
              </a:ext>
            </a:extLst>
          </p:cNvPr>
          <p:cNvSpPr>
            <a:spLocks noGrp="1"/>
          </p:cNvSpPr>
          <p:nvPr>
            <p:ph type="title"/>
          </p:nvPr>
        </p:nvSpPr>
        <p:spPr>
          <a:xfrm>
            <a:off x="86265" y="0"/>
            <a:ext cx="10515600" cy="1325563"/>
          </a:xfrm>
        </p:spPr>
        <p:txBody>
          <a:bodyPr/>
          <a:lstStyle/>
          <a:p>
            <a:r>
              <a:rPr lang="cs-CZ" dirty="0"/>
              <a:t>Pletenec dolní končetiny</a:t>
            </a:r>
            <a:endParaRPr lang="en-US" dirty="0"/>
          </a:p>
        </p:txBody>
      </p:sp>
      <p:pic>
        <p:nvPicPr>
          <p:cNvPr id="11266" name="Picture 2" descr="Anatomy : Extremitas Inferior | Education - Quizizz">
            <a:extLst>
              <a:ext uri="{FF2B5EF4-FFF2-40B4-BE49-F238E27FC236}">
                <a16:creationId xmlns:a16="http://schemas.microsoft.com/office/drawing/2014/main" id="{4D171799-81EE-09CA-93D7-C1031BC03E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99140" y="862642"/>
            <a:ext cx="4320915" cy="6024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BDDE08A-F970-972D-AEEF-6C5A4B552A29}"/>
              </a:ext>
            </a:extLst>
          </p:cNvPr>
          <p:cNvSpPr txBox="1"/>
          <p:nvPr/>
        </p:nvSpPr>
        <p:spPr>
          <a:xfrm rot="5400000">
            <a:off x="8204576" y="3136612"/>
            <a:ext cx="6298446" cy="584775"/>
          </a:xfrm>
          <a:prstGeom prst="rect">
            <a:avLst/>
          </a:prstGeom>
          <a:noFill/>
        </p:spPr>
        <p:txBody>
          <a:bodyPr wrap="square">
            <a:spAutoFit/>
          </a:bodyPr>
          <a:lstStyle/>
          <a:p>
            <a:r>
              <a:rPr lang="en-US" sz="800" dirty="0"/>
              <a:t>https://www.google.cz/search?q=extremitas+inferior&amp;&amp;tbm=isch&amp;ved=2ahUKEwi4joTp28z7AhVFhv0HHYpzDssQ2-cCegQIABAA&amp;oq=extremitas+inferior&amp;gs_lcp=CgNpbWcQAzIHCAAQgAQQEzIICAAQBRAeEBMyCAgAEAUQHhATMggIABAFEB4QEzIGCAAQHhATMgYIABAeEBMyBggAEB4QEzIICAAQBRAeEBM6BAgAEEM6BQgAEIAEOggIABCABBCxAzoECAAQHlCdEFjWNmDFQ2gAcAB4AIABpAGIAeMQkgEEOC4xMpgBAKABAaoBC2d3cy13aXotaW1nwAEB&amp;sclient=img&amp;ei=P3uCY_jyK8WM9u8Piue52Aw&amp;bih=609&amp;biw=1280&amp;hl=cs#imgrc=no3v5HkbnRCUYM</a:t>
            </a:r>
          </a:p>
        </p:txBody>
      </p:sp>
    </p:spTree>
    <p:extLst>
      <p:ext uri="{BB962C8B-B14F-4D97-AF65-F5344CB8AC3E}">
        <p14:creationId xmlns:p14="http://schemas.microsoft.com/office/powerpoint/2010/main" val="2501629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2CB4D13-4BBF-FF70-EC9D-4202AD4423EB}"/>
              </a:ext>
            </a:extLst>
          </p:cNvPr>
          <p:cNvSpPr>
            <a:spLocks noGrp="1"/>
          </p:cNvSpPr>
          <p:nvPr>
            <p:ph type="title"/>
          </p:nvPr>
        </p:nvSpPr>
        <p:spPr/>
        <p:txBody>
          <a:bodyPr/>
          <a:lstStyle/>
          <a:p>
            <a:r>
              <a:rPr lang="cs-CZ" dirty="0"/>
              <a:t>Stavba kloubu</a:t>
            </a:r>
            <a:endParaRPr lang="en-US" dirty="0"/>
          </a:p>
        </p:txBody>
      </p:sp>
      <p:pic>
        <p:nvPicPr>
          <p:cNvPr id="1026" name="Picture 2">
            <a:extLst>
              <a:ext uri="{FF2B5EF4-FFF2-40B4-BE49-F238E27FC236}">
                <a16:creationId xmlns:a16="http://schemas.microsoft.com/office/drawing/2014/main" id="{9E1F9565-1CEB-CD1A-439B-B83A7AC2E2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4513" y="1483743"/>
            <a:ext cx="8816196" cy="479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3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Ramenní kloub</a:t>
            </a:r>
          </a:p>
        </p:txBody>
      </p:sp>
      <p:sp>
        <p:nvSpPr>
          <p:cNvPr id="5" name="Zástupný symbol pro obsah 4"/>
          <p:cNvSpPr>
            <a:spLocks noGrp="1"/>
          </p:cNvSpPr>
          <p:nvPr>
            <p:ph sz="half" idx="1"/>
          </p:nvPr>
        </p:nvSpPr>
        <p:spPr/>
        <p:txBody>
          <a:bodyPr/>
          <a:lstStyle/>
          <a:p>
            <a:r>
              <a:rPr lang="cs-CZ" dirty="0">
                <a:hlinkClick r:id="rId2"/>
              </a:rPr>
              <a:t>https://www.youtube.com/watch?v=D3GVKjeY1FM</a:t>
            </a:r>
            <a:endParaRPr lang="cs-CZ" dirty="0"/>
          </a:p>
          <a:p>
            <a:endParaRPr lang="cs-CZ" dirty="0"/>
          </a:p>
          <a:p>
            <a:endParaRPr lang="cs-CZ" dirty="0"/>
          </a:p>
          <a:p>
            <a:endParaRPr lang="cs-CZ" dirty="0"/>
          </a:p>
          <a:p>
            <a:endParaRPr lang="cs-CZ" dirty="0"/>
          </a:p>
        </p:txBody>
      </p:sp>
      <p:pic>
        <p:nvPicPr>
          <p:cNvPr id="12292" name="Picture 4" descr="Upper Back Muscles - Medical Art Library">
            <a:extLst>
              <a:ext uri="{FF2B5EF4-FFF2-40B4-BE49-F238E27FC236}">
                <a16:creationId xmlns:a16="http://schemas.microsoft.com/office/drawing/2014/main" id="{AB121C48-7CE9-E138-882C-23B68B4295A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19800" y="1690688"/>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42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040A90-02AC-2967-67F2-A79E10D09FED}"/>
              </a:ext>
            </a:extLst>
          </p:cNvPr>
          <p:cNvSpPr>
            <a:spLocks noGrp="1"/>
          </p:cNvSpPr>
          <p:nvPr>
            <p:ph type="title"/>
          </p:nvPr>
        </p:nvSpPr>
        <p:spPr/>
        <p:txBody>
          <a:bodyPr/>
          <a:lstStyle/>
          <a:p>
            <a:r>
              <a:rPr lang="cs-CZ" dirty="0"/>
              <a:t>Loketní kloub – </a:t>
            </a:r>
            <a:r>
              <a:rPr lang="cs-CZ" dirty="0" err="1"/>
              <a:t>articulatio</a:t>
            </a:r>
            <a:r>
              <a:rPr lang="cs-CZ" dirty="0"/>
              <a:t> </a:t>
            </a:r>
            <a:r>
              <a:rPr lang="cs-CZ" dirty="0" err="1"/>
              <a:t>cubiti</a:t>
            </a:r>
            <a:endParaRPr lang="en-US" dirty="0"/>
          </a:p>
        </p:txBody>
      </p:sp>
      <p:pic>
        <p:nvPicPr>
          <p:cNvPr id="14338" name="Picture 2" descr="Shoulder &amp; Elbow Anatomy Chart | Shoulder Anatomical Poster">
            <a:extLst>
              <a:ext uri="{FF2B5EF4-FFF2-40B4-BE49-F238E27FC236}">
                <a16:creationId xmlns:a16="http://schemas.microsoft.com/office/drawing/2014/main" id="{B627A8CF-8038-0B0C-33D3-DD87EDB0B73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05842" y="1825624"/>
            <a:ext cx="4665827" cy="483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98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304783-0206-9E82-051F-52A2F7ADC274}"/>
              </a:ext>
            </a:extLst>
          </p:cNvPr>
          <p:cNvSpPr>
            <a:spLocks noGrp="1"/>
          </p:cNvSpPr>
          <p:nvPr>
            <p:ph type="title"/>
          </p:nvPr>
        </p:nvSpPr>
        <p:spPr/>
        <p:txBody>
          <a:bodyPr/>
          <a:lstStyle/>
          <a:p>
            <a:r>
              <a:rPr lang="cs-CZ" dirty="0"/>
              <a:t>Klouby ruky – </a:t>
            </a:r>
            <a:r>
              <a:rPr lang="cs-CZ" dirty="0" err="1"/>
              <a:t>articulatio</a:t>
            </a:r>
            <a:r>
              <a:rPr lang="cs-CZ" dirty="0"/>
              <a:t> </a:t>
            </a:r>
            <a:r>
              <a:rPr lang="cs-CZ" dirty="0" err="1"/>
              <a:t>manus</a:t>
            </a:r>
            <a:endParaRPr lang="en-US" dirty="0"/>
          </a:p>
        </p:txBody>
      </p:sp>
      <p:pic>
        <p:nvPicPr>
          <p:cNvPr id="16386" name="Picture 2" descr="Arm and Hand Bone">
            <a:extLst>
              <a:ext uri="{FF2B5EF4-FFF2-40B4-BE49-F238E27FC236}">
                <a16:creationId xmlns:a16="http://schemas.microsoft.com/office/drawing/2014/main" id="{C9265EAF-E69F-1BC7-854F-2608767A6B2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33313" y="1366550"/>
            <a:ext cx="5158596" cy="5445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E331BA5-7B02-A7FB-3FE1-D92DFCE8BFA6}"/>
              </a:ext>
            </a:extLst>
          </p:cNvPr>
          <p:cNvSpPr txBox="1"/>
          <p:nvPr/>
        </p:nvSpPr>
        <p:spPr>
          <a:xfrm rot="5400000">
            <a:off x="7655945" y="3485397"/>
            <a:ext cx="6098874" cy="646331"/>
          </a:xfrm>
          <a:prstGeom prst="rect">
            <a:avLst/>
          </a:prstGeom>
          <a:noFill/>
        </p:spPr>
        <p:txBody>
          <a:bodyPr wrap="square">
            <a:spAutoFit/>
          </a:bodyPr>
          <a:lstStyle/>
          <a:p>
            <a:r>
              <a:rPr lang="en-US" dirty="0"/>
              <a:t>https://www.dreamstime.com/arm-hand-bone-vector-illustration-arm-hand-bone-image178009684</a:t>
            </a:r>
          </a:p>
        </p:txBody>
      </p:sp>
    </p:spTree>
    <p:extLst>
      <p:ext uri="{BB962C8B-B14F-4D97-AF65-F5344CB8AC3E}">
        <p14:creationId xmlns:p14="http://schemas.microsoft.com/office/powerpoint/2010/main" val="505739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Kolenní kloub</a:t>
            </a:r>
          </a:p>
        </p:txBody>
      </p:sp>
      <p:sp>
        <p:nvSpPr>
          <p:cNvPr id="3" name="Zástupný symbol pro obsah 2"/>
          <p:cNvSpPr>
            <a:spLocks noGrp="1"/>
          </p:cNvSpPr>
          <p:nvPr>
            <p:ph sz="half" idx="1"/>
          </p:nvPr>
        </p:nvSpPr>
        <p:spPr/>
        <p:txBody>
          <a:bodyPr/>
          <a:lstStyle/>
          <a:p>
            <a:r>
              <a:rPr lang="cs-CZ" dirty="0">
                <a:hlinkClick r:id="rId2"/>
              </a:rPr>
              <a:t>https://www.youtube.com/watch?v=_q-Jxj5sT0g</a:t>
            </a:r>
            <a:endParaRPr lang="cs-CZ" dirty="0"/>
          </a:p>
          <a:p>
            <a:endParaRPr lang="cs-CZ" dirty="0"/>
          </a:p>
        </p:txBody>
      </p:sp>
      <p:pic>
        <p:nvPicPr>
          <p:cNvPr id="13314" name="Picture 2" descr="Matthew Boyle - Orthopaedic Surgeon - Knee Anatomy | Knee Ligaments | Knee  Injuries">
            <a:extLst>
              <a:ext uri="{FF2B5EF4-FFF2-40B4-BE49-F238E27FC236}">
                <a16:creationId xmlns:a16="http://schemas.microsoft.com/office/drawing/2014/main" id="{DF42B2EB-463F-118D-8C15-250613D591CE}"/>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30801" y="1825624"/>
            <a:ext cx="5868466" cy="414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92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897F63-3C37-01F3-1277-DBA8F830A0C6}"/>
              </a:ext>
            </a:extLst>
          </p:cNvPr>
          <p:cNvSpPr>
            <a:spLocks noGrp="1"/>
          </p:cNvSpPr>
          <p:nvPr>
            <p:ph type="title"/>
          </p:nvPr>
        </p:nvSpPr>
        <p:spPr/>
        <p:txBody>
          <a:bodyPr/>
          <a:lstStyle/>
          <a:p>
            <a:r>
              <a:rPr lang="cs-CZ" dirty="0"/>
              <a:t>Kloub hlezenní  </a:t>
            </a:r>
            <a:r>
              <a:rPr lang="cs-CZ" dirty="0" err="1"/>
              <a:t>articulatio</a:t>
            </a:r>
            <a:r>
              <a:rPr lang="cs-CZ" dirty="0"/>
              <a:t> </a:t>
            </a:r>
            <a:r>
              <a:rPr lang="cs-CZ" dirty="0" err="1"/>
              <a:t>talocruralis</a:t>
            </a:r>
            <a:endParaRPr lang="en-US" dirty="0"/>
          </a:p>
        </p:txBody>
      </p:sp>
      <p:pic>
        <p:nvPicPr>
          <p:cNvPr id="15362" name="Picture 2" descr="Articulationes pedis - Art. talocruralis Flashcards | Quizlet">
            <a:extLst>
              <a:ext uri="{FF2B5EF4-FFF2-40B4-BE49-F238E27FC236}">
                <a16:creationId xmlns:a16="http://schemas.microsoft.com/office/drawing/2014/main" id="{B7365DD5-FF87-74E9-4B78-B3B3C802F7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63970" y="1421743"/>
            <a:ext cx="6245524" cy="534616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CD4421F-3089-A4A5-518A-E5980F96D69D}"/>
              </a:ext>
            </a:extLst>
          </p:cNvPr>
          <p:cNvSpPr txBox="1"/>
          <p:nvPr/>
        </p:nvSpPr>
        <p:spPr>
          <a:xfrm rot="5400000">
            <a:off x="7500671" y="3151050"/>
            <a:ext cx="6098874" cy="584775"/>
          </a:xfrm>
          <a:prstGeom prst="rect">
            <a:avLst/>
          </a:prstGeom>
          <a:noFill/>
        </p:spPr>
        <p:txBody>
          <a:bodyPr wrap="square">
            <a:spAutoFit/>
          </a:bodyPr>
          <a:lstStyle/>
          <a:p>
            <a:r>
              <a:rPr lang="en-US" sz="800" dirty="0"/>
              <a:t>https://www.google.cz/search?q=articulatio+talocruralis+anatomy&amp;tbm=isch&amp;ved=2ahUKEwiCxenK48z7AhUJyKQKHZMbDNYQ2-cCegQIABAA&amp;oq=articulatio+talocruralis+anatomy&amp;gs_lcp=CgNpbWcQAzoECAAQQzoGCAAQBxAeOgcIABCABBATOggIABAHEB4QEzoICAAQBRAHEB46CAgAEAgQBxAeUMofWKFmYJttaABwAHgAgAGWAYgBshOSAQUxNS4xMJgBAKABAaoBC2d3cy13aXotaW1nwAEB&amp;sclient=img&amp;ei=Y4OCY8KHNImQkwWTt7CwDQ&amp;bih=609&amp;biw=1280#imgrc=8S3CWzIC4QfhcM</a:t>
            </a:r>
          </a:p>
        </p:txBody>
      </p:sp>
    </p:spTree>
    <p:extLst>
      <p:ext uri="{BB962C8B-B14F-4D97-AF65-F5344CB8AC3E}">
        <p14:creationId xmlns:p14="http://schemas.microsoft.com/office/powerpoint/2010/main" val="2892579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EFE851-B74C-321B-795F-412951AFEA78}"/>
              </a:ext>
            </a:extLst>
          </p:cNvPr>
          <p:cNvSpPr>
            <a:spLocks noGrp="1"/>
          </p:cNvSpPr>
          <p:nvPr>
            <p:ph type="title"/>
          </p:nvPr>
        </p:nvSpPr>
        <p:spPr/>
        <p:txBody>
          <a:bodyPr/>
          <a:lstStyle/>
          <a:p>
            <a:r>
              <a:rPr lang="cs-CZ" dirty="0"/>
              <a:t>Inervace svalů</a:t>
            </a:r>
            <a:endParaRPr lang="en-US" dirty="0"/>
          </a:p>
        </p:txBody>
      </p:sp>
      <p:pic>
        <p:nvPicPr>
          <p:cNvPr id="23554" name="Picture 2" descr="Skeletal Muscle-Nerve Supply , Anatomy QA">
            <a:extLst>
              <a:ext uri="{FF2B5EF4-FFF2-40B4-BE49-F238E27FC236}">
                <a16:creationId xmlns:a16="http://schemas.microsoft.com/office/drawing/2014/main" id="{8337858C-1F19-0DC3-8212-DE810C7462B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2497" y="2141537"/>
            <a:ext cx="465049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nnervation of muscles and joints | Neupsy Key">
            <a:extLst>
              <a:ext uri="{FF2B5EF4-FFF2-40B4-BE49-F238E27FC236}">
                <a16:creationId xmlns:a16="http://schemas.microsoft.com/office/drawing/2014/main" id="{DD770D95-D6E7-5114-B1CA-71C007B25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013" y="2363210"/>
            <a:ext cx="4172489" cy="426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626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26DA8C7-7078-7745-3996-1493ED065E35}"/>
              </a:ext>
            </a:extLst>
          </p:cNvPr>
          <p:cNvSpPr>
            <a:spLocks noGrp="1"/>
          </p:cNvSpPr>
          <p:nvPr>
            <p:ph type="title"/>
          </p:nvPr>
        </p:nvSpPr>
        <p:spPr/>
        <p:txBody>
          <a:bodyPr/>
          <a:lstStyle/>
          <a:p>
            <a:r>
              <a:rPr lang="cs-CZ" dirty="0"/>
              <a:t>Šlachy - </a:t>
            </a:r>
            <a:r>
              <a:rPr lang="cs-CZ" dirty="0" err="1"/>
              <a:t>tendinum</a:t>
            </a:r>
            <a:r>
              <a:rPr lang="cs-CZ" dirty="0"/>
              <a:t>, vazy - </a:t>
            </a:r>
            <a:r>
              <a:rPr lang="cs-CZ" dirty="0" err="1"/>
              <a:t>ligamenta</a:t>
            </a:r>
            <a:endParaRPr lang="en-US" dirty="0"/>
          </a:p>
        </p:txBody>
      </p:sp>
      <p:pic>
        <p:nvPicPr>
          <p:cNvPr id="24578" name="Picture 2" descr="Biceps Brachii Muscle | Anatomy, Function &amp; Location - Video &amp; Lesson  Transcript | Study.com">
            <a:extLst>
              <a:ext uri="{FF2B5EF4-FFF2-40B4-BE49-F238E27FC236}">
                <a16:creationId xmlns:a16="http://schemas.microsoft.com/office/drawing/2014/main" id="{61F8A50B-39CC-D802-C2E6-D5345FEE55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39305" y="1764177"/>
            <a:ext cx="5957977" cy="4067279"/>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Tendon vs. ligament">
            <a:extLst>
              <a:ext uri="{FF2B5EF4-FFF2-40B4-BE49-F238E27FC236}">
                <a16:creationId xmlns:a16="http://schemas.microsoft.com/office/drawing/2014/main" id="{9F1A87A7-9707-2A01-A26C-8FEC5BC1646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71094" y="1764177"/>
            <a:ext cx="5181600" cy="429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990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42E20C-0021-2B29-13FE-0881C4E81304}"/>
              </a:ext>
            </a:extLst>
          </p:cNvPr>
          <p:cNvSpPr>
            <a:spLocks noGrp="1"/>
          </p:cNvSpPr>
          <p:nvPr>
            <p:ph type="title"/>
          </p:nvPr>
        </p:nvSpPr>
        <p:spPr/>
        <p:txBody>
          <a:bodyPr/>
          <a:lstStyle/>
          <a:p>
            <a:r>
              <a:rPr lang="cs-CZ" dirty="0"/>
              <a:t>Svaly hlavy</a:t>
            </a:r>
            <a:endParaRPr lang="en-US" dirty="0"/>
          </a:p>
        </p:txBody>
      </p:sp>
      <p:pic>
        <p:nvPicPr>
          <p:cNvPr id="17410" name="Picture 2" descr="Jeff Searle: Muscles of the head and neck">
            <a:extLst>
              <a:ext uri="{FF2B5EF4-FFF2-40B4-BE49-F238E27FC236}">
                <a16:creationId xmlns:a16="http://schemas.microsoft.com/office/drawing/2014/main" id="{F68B0B44-2CFA-F8BC-7DCD-C55A8A59A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4302" y="176916"/>
            <a:ext cx="6556075" cy="6556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45552C2-E639-6835-7C2F-935D5F4F7EB1}"/>
              </a:ext>
            </a:extLst>
          </p:cNvPr>
          <p:cNvSpPr txBox="1"/>
          <p:nvPr/>
        </p:nvSpPr>
        <p:spPr>
          <a:xfrm rot="5400000">
            <a:off x="-2565180" y="3101010"/>
            <a:ext cx="6098874" cy="707886"/>
          </a:xfrm>
          <a:prstGeom prst="rect">
            <a:avLst/>
          </a:prstGeom>
          <a:noFill/>
        </p:spPr>
        <p:txBody>
          <a:bodyPr wrap="square">
            <a:spAutoFit/>
          </a:bodyPr>
          <a:lstStyle/>
          <a:p>
            <a:r>
              <a:rPr lang="en-US" sz="800" dirty="0"/>
              <a:t>https://www.google.cz/search?q=muscles+head&amp;tbm=isch&amp;ved=2ahUKEwiXqtyQ5cz7AhXUuqQKHQUCCHwQ2-cCegQIABAA&amp;oq=muscles+head&amp;gs_lcp=CgNpbWcQAzIHCAAQgAQQEzIHCAAQgAQQEzIHCAAQgAQQEzIICAAQBRAeEBMyCAgAEAUQHhATMggIABAFEB4QEzIICAAQBRAeEBMyCAgAEAUQHhATMggIABAFEB4QEzIICAAQBRAeEBM6BQgAEIAEOgQIABBDOggIABCABBCxA1DxCVjmOGCqPGgBcAB4AoABwwaIAe8XkgENNC41LjIuMS4xLjAuMZgBAKABAaoBC2d3cy13aXotaW1nwAEB&amp;sclient=img&amp;ei=AoWCY5ehNdT1kgWFhKDgBw&amp;bih=609&amp;biw=1280#imgrc=FU2PWZ7YXTFY_M</a:t>
            </a:r>
          </a:p>
        </p:txBody>
      </p:sp>
    </p:spTree>
    <p:extLst>
      <p:ext uri="{BB962C8B-B14F-4D97-AF65-F5344CB8AC3E}">
        <p14:creationId xmlns:p14="http://schemas.microsoft.com/office/powerpoint/2010/main" val="883584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D79F3B-1099-3521-6D3D-5BB07C14A0EC}"/>
              </a:ext>
            </a:extLst>
          </p:cNvPr>
          <p:cNvSpPr>
            <a:spLocks noGrp="1"/>
          </p:cNvSpPr>
          <p:nvPr>
            <p:ph type="title"/>
          </p:nvPr>
        </p:nvSpPr>
        <p:spPr/>
        <p:txBody>
          <a:bodyPr/>
          <a:lstStyle/>
          <a:p>
            <a:r>
              <a:rPr lang="cs-CZ" dirty="0"/>
              <a:t>Vedlejší dutiny nosní – </a:t>
            </a:r>
            <a:r>
              <a:rPr lang="cs-CZ" dirty="0" err="1"/>
              <a:t>sinusi</a:t>
            </a:r>
            <a:r>
              <a:rPr lang="cs-CZ" dirty="0"/>
              <a:t> </a:t>
            </a:r>
            <a:r>
              <a:rPr lang="cs-CZ" dirty="0" err="1"/>
              <a:t>paranasales</a:t>
            </a:r>
            <a:endParaRPr lang="en-US" dirty="0"/>
          </a:p>
        </p:txBody>
      </p:sp>
      <p:pic>
        <p:nvPicPr>
          <p:cNvPr id="3074" name="Picture 2">
            <a:extLst>
              <a:ext uri="{FF2B5EF4-FFF2-40B4-BE49-F238E27FC236}">
                <a16:creationId xmlns:a16="http://schemas.microsoft.com/office/drawing/2014/main" id="{81AEAE6D-B549-6461-0D80-F846289CBA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9998" y="1825625"/>
            <a:ext cx="911200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391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554895-C87B-4553-E39F-02691F206C90}"/>
              </a:ext>
            </a:extLst>
          </p:cNvPr>
          <p:cNvSpPr>
            <a:spLocks noGrp="1"/>
          </p:cNvSpPr>
          <p:nvPr>
            <p:ph type="title"/>
          </p:nvPr>
        </p:nvSpPr>
        <p:spPr/>
        <p:txBody>
          <a:bodyPr/>
          <a:lstStyle/>
          <a:p>
            <a:r>
              <a:rPr lang="cs-CZ" dirty="0"/>
              <a:t>Svaly krku</a:t>
            </a:r>
            <a:endParaRPr lang="en-US" dirty="0"/>
          </a:p>
        </p:txBody>
      </p:sp>
      <p:sp>
        <p:nvSpPr>
          <p:cNvPr id="3" name="Zástupný obsah 2">
            <a:extLst>
              <a:ext uri="{FF2B5EF4-FFF2-40B4-BE49-F238E27FC236}">
                <a16:creationId xmlns:a16="http://schemas.microsoft.com/office/drawing/2014/main" id="{BE681E4C-CC2B-404A-FDC7-D53583D03800}"/>
              </a:ext>
            </a:extLst>
          </p:cNvPr>
          <p:cNvSpPr>
            <a:spLocks noGrp="1"/>
          </p:cNvSpPr>
          <p:nvPr>
            <p:ph idx="1"/>
          </p:nvPr>
        </p:nvSpPr>
        <p:spPr/>
        <p:txBody>
          <a:bodyPr/>
          <a:lstStyle/>
          <a:p>
            <a:endParaRPr lang="en-US"/>
          </a:p>
        </p:txBody>
      </p:sp>
      <p:pic>
        <p:nvPicPr>
          <p:cNvPr id="18434" name="Picture 2" descr="Muscles of the neck / musculature of the cervical spine">
            <a:extLst>
              <a:ext uri="{FF2B5EF4-FFF2-40B4-BE49-F238E27FC236}">
                <a16:creationId xmlns:a16="http://schemas.microsoft.com/office/drawing/2014/main" id="{73040A7F-C5FA-3B95-A867-023A00379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786" y="756389"/>
            <a:ext cx="8794630" cy="5420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87EB6DC-5AE2-EB2E-06CC-F5A534EF8876}"/>
              </a:ext>
            </a:extLst>
          </p:cNvPr>
          <p:cNvSpPr txBox="1"/>
          <p:nvPr/>
        </p:nvSpPr>
        <p:spPr>
          <a:xfrm rot="5400000">
            <a:off x="-2567537" y="3069246"/>
            <a:ext cx="6116128" cy="707886"/>
          </a:xfrm>
          <a:prstGeom prst="rect">
            <a:avLst/>
          </a:prstGeom>
          <a:noFill/>
        </p:spPr>
        <p:txBody>
          <a:bodyPr wrap="square">
            <a:spAutoFit/>
          </a:bodyPr>
          <a:lstStyle/>
          <a:p>
            <a:r>
              <a:rPr lang="en-US" sz="800" dirty="0"/>
              <a:t>https://www.google.cz/search?q=muscles+neck&amp;tbm=isch&amp;ved=2ahUKEwiWhefZ5cz7AhXDtaQKHVzeCnoQ2-cCegQIABAA&amp;oq=muscles+neck&amp;gs_lcp=CgNpbWcQAzIHCAAQgAQQEzIHCAAQgAQQEzIHCAAQgAQQEzIHCAAQgAQQEzIHCAAQgAQQEzIHCAAQgAQQEzIHCAAQgAQQEzIHCAAQgAQQEzIHCAAQgAQQEzIHCAAQgAQQEzoICAAQBxAeEBM6CAgAEAUQHhATUJMLWJwRYKgXaABwAHgAgAGdAogBvweSAQUxLjIuMpgBAKABAaoBC2d3cy13aXotaW1nwAEB&amp;sclient=img&amp;ei=nIWCY5bHCMPrkgXcvKvQBw&amp;bih=609&amp;biw=1280#imgrc=tbjJMJNLLIfCRM</a:t>
            </a:r>
          </a:p>
        </p:txBody>
      </p:sp>
    </p:spTree>
    <p:extLst>
      <p:ext uri="{BB962C8B-B14F-4D97-AF65-F5344CB8AC3E}">
        <p14:creationId xmlns:p14="http://schemas.microsoft.com/office/powerpoint/2010/main" val="3426041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15ADF6-9CB7-9649-42C7-7EA4A5CD8601}"/>
              </a:ext>
            </a:extLst>
          </p:cNvPr>
          <p:cNvSpPr>
            <a:spLocks noGrp="1"/>
          </p:cNvSpPr>
          <p:nvPr>
            <p:ph type="title"/>
          </p:nvPr>
        </p:nvSpPr>
        <p:spPr/>
        <p:txBody>
          <a:bodyPr/>
          <a:lstStyle/>
          <a:p>
            <a:r>
              <a:rPr lang="cs-CZ" dirty="0"/>
              <a:t>Zádové svaly</a:t>
            </a:r>
            <a:endParaRPr lang="en-US" dirty="0"/>
          </a:p>
        </p:txBody>
      </p:sp>
      <p:pic>
        <p:nvPicPr>
          <p:cNvPr id="19458" name="Picture 2" descr="Lower Muscles of Back Anatomy and Low Back Pain">
            <a:extLst>
              <a:ext uri="{FF2B5EF4-FFF2-40B4-BE49-F238E27FC236}">
                <a16:creationId xmlns:a16="http://schemas.microsoft.com/office/drawing/2014/main" id="{6E869E42-D5A3-3332-630E-827B723AF4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9363" y="15092"/>
            <a:ext cx="5918047" cy="6824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3965AB2D-8F4F-379C-8E43-3A2C22E544CF}"/>
              </a:ext>
            </a:extLst>
          </p:cNvPr>
          <p:cNvSpPr txBox="1"/>
          <p:nvPr/>
        </p:nvSpPr>
        <p:spPr>
          <a:xfrm rot="5400000">
            <a:off x="8087264" y="3089495"/>
            <a:ext cx="6098874" cy="707886"/>
          </a:xfrm>
          <a:prstGeom prst="rect">
            <a:avLst/>
          </a:prstGeom>
          <a:noFill/>
        </p:spPr>
        <p:txBody>
          <a:bodyPr wrap="square">
            <a:spAutoFit/>
          </a:bodyPr>
          <a:lstStyle/>
          <a:p>
            <a:r>
              <a:rPr lang="en-US" sz="800" dirty="0"/>
              <a:t>https://www.google.cz/search?q=muscles+back&amp;tbm=isch&amp;ved=2ahUKEwig7bmX5sz7AhWXxgIHHeQxBcQQ2-cCegQIABAA&amp;oq=muscles+back&amp;gs_lcp=CgNpbWcQAzIFCAAQgAQyBAgAEB4yBAgAEB4yBAgAEB4yBAgAEB4yBAgAEB4yBAgAEB4yBAgAEB4yBAgAEB4yBAgAEB46BwgAEIAEEBNQ4w5Y-RNgqR9oAHAAeACAAYsBiAH8A5IBAzIuM5gBAKABAaoBC2d3cy13aXotaW1nwAEB&amp;sclient=img&amp;ei=HYaCY-DqGZeNi-gP5OOUoAw&amp;bih=609&amp;biw=1280#imgrc=PienmvvKJuZFkM</a:t>
            </a:r>
          </a:p>
        </p:txBody>
      </p:sp>
    </p:spTree>
    <p:extLst>
      <p:ext uri="{BB962C8B-B14F-4D97-AF65-F5344CB8AC3E}">
        <p14:creationId xmlns:p14="http://schemas.microsoft.com/office/powerpoint/2010/main" val="487661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28B5BE-BC0A-0F25-F036-0AD673A119AA}"/>
              </a:ext>
            </a:extLst>
          </p:cNvPr>
          <p:cNvSpPr>
            <a:spLocks noGrp="1"/>
          </p:cNvSpPr>
          <p:nvPr>
            <p:ph type="title"/>
          </p:nvPr>
        </p:nvSpPr>
        <p:spPr>
          <a:xfrm>
            <a:off x="838200" y="313366"/>
            <a:ext cx="10515600" cy="1325563"/>
          </a:xfrm>
        </p:spPr>
        <p:txBody>
          <a:bodyPr/>
          <a:lstStyle/>
          <a:p>
            <a:r>
              <a:rPr lang="cs-CZ" dirty="0"/>
              <a:t>Svaly horní končetiny </a:t>
            </a:r>
            <a:endParaRPr lang="en-US" dirty="0"/>
          </a:p>
        </p:txBody>
      </p:sp>
      <p:pic>
        <p:nvPicPr>
          <p:cNvPr id="5" name="Zástupný obsah 4">
            <a:extLst>
              <a:ext uri="{FF2B5EF4-FFF2-40B4-BE49-F238E27FC236}">
                <a16:creationId xmlns:a16="http://schemas.microsoft.com/office/drawing/2014/main" id="{2ABC6519-6E4D-5084-7969-BA3D45496E61}"/>
              </a:ext>
            </a:extLst>
          </p:cNvPr>
          <p:cNvPicPr>
            <a:picLocks noGrp="1" noChangeAspect="1"/>
          </p:cNvPicPr>
          <p:nvPr>
            <p:ph idx="1"/>
          </p:nvPr>
        </p:nvPicPr>
        <p:blipFill>
          <a:blip r:embed="rId2"/>
          <a:stretch>
            <a:fillRect/>
          </a:stretch>
        </p:blipFill>
        <p:spPr>
          <a:xfrm>
            <a:off x="2878697" y="1328468"/>
            <a:ext cx="7852563" cy="5365629"/>
          </a:xfrm>
          <a:prstGeom prst="rect">
            <a:avLst/>
          </a:prstGeom>
        </p:spPr>
      </p:pic>
      <p:sp>
        <p:nvSpPr>
          <p:cNvPr id="11" name="TextovéPole 10">
            <a:extLst>
              <a:ext uri="{FF2B5EF4-FFF2-40B4-BE49-F238E27FC236}">
                <a16:creationId xmlns:a16="http://schemas.microsoft.com/office/drawing/2014/main" id="{B3EAD6E1-F78A-89AB-704D-B7276E3B9913}"/>
              </a:ext>
            </a:extLst>
          </p:cNvPr>
          <p:cNvSpPr txBox="1"/>
          <p:nvPr/>
        </p:nvSpPr>
        <p:spPr>
          <a:xfrm rot="16200000">
            <a:off x="8680898" y="3475383"/>
            <a:ext cx="6098874" cy="338554"/>
          </a:xfrm>
          <a:prstGeom prst="rect">
            <a:avLst/>
          </a:prstGeom>
          <a:noFill/>
        </p:spPr>
        <p:txBody>
          <a:bodyPr wrap="square">
            <a:spAutoFit/>
          </a:bodyPr>
          <a:lstStyle/>
          <a:p>
            <a:r>
              <a:rPr lang="en-US" sz="800" dirty="0"/>
              <a:t>https://www.researchgate.net/publication/41884685/figure/fig1/AS:340885289095168@1458284794162/Overview-of-muscles-in-the-human-arm-</a:t>
            </a:r>
          </a:p>
        </p:txBody>
      </p:sp>
    </p:spTree>
    <p:extLst>
      <p:ext uri="{BB962C8B-B14F-4D97-AF65-F5344CB8AC3E}">
        <p14:creationId xmlns:p14="http://schemas.microsoft.com/office/powerpoint/2010/main" val="3530626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41CBBF-CC59-A1C2-40CC-FF1179D2E9CA}"/>
              </a:ext>
            </a:extLst>
          </p:cNvPr>
          <p:cNvSpPr>
            <a:spLocks noGrp="1"/>
          </p:cNvSpPr>
          <p:nvPr>
            <p:ph type="title"/>
          </p:nvPr>
        </p:nvSpPr>
        <p:spPr/>
        <p:txBody>
          <a:bodyPr/>
          <a:lstStyle/>
          <a:p>
            <a:r>
              <a:rPr lang="cs-CZ" dirty="0"/>
              <a:t>Svaly břicha</a:t>
            </a:r>
            <a:endParaRPr lang="en-US" dirty="0"/>
          </a:p>
        </p:txBody>
      </p:sp>
      <p:pic>
        <p:nvPicPr>
          <p:cNvPr id="21506" name="Picture 2" descr="Abdominal Muscles">
            <a:extLst>
              <a:ext uri="{FF2B5EF4-FFF2-40B4-BE49-F238E27FC236}">
                <a16:creationId xmlns:a16="http://schemas.microsoft.com/office/drawing/2014/main" id="{83C18273-1180-1605-8C4A-2962373D36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2284" y="1575747"/>
            <a:ext cx="8592388" cy="491712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BBBBA0C-B87F-36B0-F58A-ADD52554D112}"/>
              </a:ext>
            </a:extLst>
          </p:cNvPr>
          <p:cNvSpPr txBox="1"/>
          <p:nvPr/>
        </p:nvSpPr>
        <p:spPr>
          <a:xfrm rot="5400000">
            <a:off x="-2572109" y="3258772"/>
            <a:ext cx="6098874" cy="369332"/>
          </a:xfrm>
          <a:prstGeom prst="rect">
            <a:avLst/>
          </a:prstGeom>
          <a:noFill/>
        </p:spPr>
        <p:txBody>
          <a:bodyPr wrap="square">
            <a:spAutoFit/>
          </a:bodyPr>
          <a:lstStyle/>
          <a:p>
            <a:r>
              <a:rPr lang="en-US" dirty="0"/>
              <a:t>https://anatomyinfo.com/abdominal-muscles/</a:t>
            </a:r>
          </a:p>
        </p:txBody>
      </p:sp>
    </p:spTree>
    <p:extLst>
      <p:ext uri="{BB962C8B-B14F-4D97-AF65-F5344CB8AC3E}">
        <p14:creationId xmlns:p14="http://schemas.microsoft.com/office/powerpoint/2010/main" val="338830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FBD541-2988-B5C9-AD8A-86E05B59C966}"/>
              </a:ext>
            </a:extLst>
          </p:cNvPr>
          <p:cNvSpPr>
            <a:spLocks noGrp="1"/>
          </p:cNvSpPr>
          <p:nvPr>
            <p:ph type="title"/>
          </p:nvPr>
        </p:nvSpPr>
        <p:spPr/>
        <p:txBody>
          <a:bodyPr/>
          <a:lstStyle/>
          <a:p>
            <a:r>
              <a:rPr lang="cs-CZ" dirty="0"/>
              <a:t>Svaly dolní končetiny</a:t>
            </a:r>
            <a:endParaRPr lang="en-US" dirty="0"/>
          </a:p>
        </p:txBody>
      </p:sp>
      <p:pic>
        <p:nvPicPr>
          <p:cNvPr id="22532" name="Picture 4">
            <a:extLst>
              <a:ext uri="{FF2B5EF4-FFF2-40B4-BE49-F238E27FC236}">
                <a16:creationId xmlns:a16="http://schemas.microsoft.com/office/drawing/2014/main" id="{6C762897-4766-CDEF-C0C5-73E48C9BEEB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6596" y="1476987"/>
            <a:ext cx="5671868" cy="4618651"/>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CBB47ED7-17E5-982B-ABAC-89A1186CBDE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92496" y="1383813"/>
            <a:ext cx="5912908" cy="501870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C42A01E3-E57B-7ACD-977C-017CEF8916F6}"/>
              </a:ext>
            </a:extLst>
          </p:cNvPr>
          <p:cNvSpPr txBox="1"/>
          <p:nvPr/>
        </p:nvSpPr>
        <p:spPr>
          <a:xfrm>
            <a:off x="4929997" y="6488668"/>
            <a:ext cx="6098874" cy="369332"/>
          </a:xfrm>
          <a:prstGeom prst="rect">
            <a:avLst/>
          </a:prstGeom>
          <a:noFill/>
        </p:spPr>
        <p:txBody>
          <a:bodyPr wrap="square">
            <a:spAutoFit/>
          </a:bodyPr>
          <a:lstStyle/>
          <a:p>
            <a:r>
              <a:rPr lang="en-US" dirty="0"/>
              <a:t>http://sscaandp.weebly.com/anatomy-quiz-lower-limb.html</a:t>
            </a:r>
          </a:p>
        </p:txBody>
      </p:sp>
    </p:spTree>
    <p:extLst>
      <p:ext uri="{BB962C8B-B14F-4D97-AF65-F5344CB8AC3E}">
        <p14:creationId xmlns:p14="http://schemas.microsoft.com/office/powerpoint/2010/main" val="1984806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Krev – tekutá tkáň</a:t>
            </a:r>
          </a:p>
        </p:txBody>
      </p:sp>
      <p:sp>
        <p:nvSpPr>
          <p:cNvPr id="3" name="Zástupný symbol pro obsah 2"/>
          <p:cNvSpPr>
            <a:spLocks noGrp="1"/>
          </p:cNvSpPr>
          <p:nvPr>
            <p:ph idx="1"/>
          </p:nvPr>
        </p:nvSpPr>
        <p:spPr>
          <a:xfrm>
            <a:off x="838200" y="1825624"/>
            <a:ext cx="10515600" cy="5032375"/>
          </a:xfrm>
        </p:spPr>
        <p:txBody>
          <a:bodyPr>
            <a:normAutofit fontScale="77500" lnSpcReduction="20000"/>
          </a:bodyPr>
          <a:lstStyle/>
          <a:p>
            <a:pPr marL="0" indent="0">
              <a:buNone/>
            </a:pPr>
            <a:r>
              <a:rPr lang="cs-CZ" dirty="0">
                <a:hlinkClick r:id="rId2"/>
              </a:rPr>
              <a:t> </a:t>
            </a:r>
            <a:r>
              <a:rPr lang="cs-CZ" dirty="0">
                <a:hlinkClick r:id="rId3"/>
              </a:rPr>
              <a:t>https://www.youtube.com/watch?v=PK5YbDZODYk</a:t>
            </a:r>
            <a:endParaRPr lang="cs-CZ" dirty="0">
              <a:hlinkClick r:id="rId2"/>
            </a:endParaRPr>
          </a:p>
          <a:p>
            <a:pPr marL="0" indent="0">
              <a:buNone/>
            </a:pPr>
            <a:r>
              <a:rPr lang="cs-CZ" dirty="0" err="1">
                <a:hlinkClick r:id="rId2"/>
              </a:rPr>
              <a:t>Hematopoeza</a:t>
            </a:r>
            <a:endParaRPr lang="cs-CZ" dirty="0">
              <a:hlinkClick r:id="rId2"/>
            </a:endParaRPr>
          </a:p>
          <a:p>
            <a:r>
              <a:rPr lang="cs-CZ" dirty="0">
                <a:hlinkClick r:id="rId4"/>
              </a:rPr>
              <a:t>https://www.youtube.com/watch?v=0deCbmh7PHs</a:t>
            </a:r>
            <a:endParaRPr lang="cs-CZ" dirty="0">
              <a:hlinkClick r:id="rId2"/>
            </a:endParaRPr>
          </a:p>
          <a:p>
            <a:r>
              <a:rPr lang="cs-CZ" dirty="0">
                <a:hlinkClick r:id="rId2"/>
              </a:rPr>
              <a:t>https://www.youtube.com/watch?v=lXfEK8G8CUI</a:t>
            </a:r>
            <a:endParaRPr lang="cs-CZ" dirty="0"/>
          </a:p>
          <a:p>
            <a:endParaRPr lang="cs-CZ" dirty="0"/>
          </a:p>
          <a:p>
            <a:r>
              <a:rPr lang="cs-CZ" dirty="0"/>
              <a:t>Přenos kyslíku Ery</a:t>
            </a:r>
          </a:p>
          <a:p>
            <a:r>
              <a:rPr lang="cs-CZ">
                <a:hlinkClick r:id="rId5"/>
              </a:rPr>
              <a:t>https://www.youtube.com/watch?v=xEHGIRpGyh4</a:t>
            </a:r>
            <a:endParaRPr lang="cs-CZ" dirty="0"/>
          </a:p>
          <a:p>
            <a:r>
              <a:rPr lang="cs-CZ" dirty="0"/>
              <a:t>Srážení krve</a:t>
            </a:r>
          </a:p>
          <a:p>
            <a:r>
              <a:rPr lang="cs-CZ" dirty="0">
                <a:hlinkClick r:id="rId3"/>
              </a:rPr>
              <a:t>https://www.youtube.com/watch?v=PK5YbDZODYk</a:t>
            </a:r>
            <a:endParaRPr lang="cs-CZ" dirty="0"/>
          </a:p>
          <a:p>
            <a:r>
              <a:rPr lang="cs-CZ" dirty="0">
                <a:hlinkClick r:id="rId6"/>
              </a:rPr>
              <a:t>https://www.youtube.com/watch?v=DKFSH5MMPLM</a:t>
            </a:r>
            <a:endParaRPr lang="cs-CZ" dirty="0"/>
          </a:p>
          <a:p>
            <a:r>
              <a:rPr lang="cs-CZ" dirty="0">
                <a:hlinkClick r:id="rId7"/>
              </a:rPr>
              <a:t>https://www.youtube.com/watch?v=R8JMfbYW2p4</a:t>
            </a:r>
            <a:endParaRPr lang="cs-CZ" dirty="0"/>
          </a:p>
          <a:p>
            <a:r>
              <a:rPr lang="cs-CZ" dirty="0">
                <a:hlinkClick r:id="rId8"/>
              </a:rPr>
              <a:t>https://www.youtube.com/watch?v=cy3a__OOa2M</a:t>
            </a:r>
            <a:endParaRPr lang="cs-CZ" dirty="0"/>
          </a:p>
          <a:p>
            <a:r>
              <a:rPr lang="cs-CZ" dirty="0">
                <a:hlinkClick r:id="rId9"/>
              </a:rPr>
              <a:t>https://www.youtube.com/watch?v=x8TLTTyyPfI</a:t>
            </a:r>
            <a:endParaRPr lang="cs-CZ" dirty="0"/>
          </a:p>
          <a:p>
            <a:r>
              <a:rPr lang="cs-CZ" dirty="0">
                <a:hlinkClick r:id="rId10"/>
              </a:rPr>
              <a:t>https://www.wikiskripta.eu/w/Von_Willebrand%C5%AFv_faktor</a:t>
            </a:r>
            <a:endParaRPr lang="cs-CZ" dirty="0"/>
          </a:p>
          <a:p>
            <a:endParaRPr lang="cs-CZ" dirty="0"/>
          </a:p>
        </p:txBody>
      </p:sp>
    </p:spTree>
    <p:extLst>
      <p:ext uri="{BB962C8B-B14F-4D97-AF65-F5344CB8AC3E}">
        <p14:creationId xmlns:p14="http://schemas.microsoft.com/office/powerpoint/2010/main" val="1817764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Lymfatický systém</a:t>
            </a:r>
            <a:endParaRPr lang="cs-CZ" dirty="0"/>
          </a:p>
        </p:txBody>
      </p:sp>
      <p:pic>
        <p:nvPicPr>
          <p:cNvPr id="1026" name="Picture 2" descr="Lymphatic System: Parts &amp; Common Problem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324363" y="1825625"/>
            <a:ext cx="420927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tion of lymphatic capillaries in the tissue spac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96037" y="1690688"/>
            <a:ext cx="5491163"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295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sz="half" idx="1"/>
          </p:nvPr>
        </p:nvPicPr>
        <p:blipFill>
          <a:blip r:embed="rId2"/>
          <a:stretch>
            <a:fillRect/>
          </a:stretch>
        </p:blipFill>
        <p:spPr>
          <a:xfrm>
            <a:off x="524369" y="1825625"/>
            <a:ext cx="5809261" cy="4351338"/>
          </a:xfrm>
          <a:prstGeom prst="rect">
            <a:avLst/>
          </a:prstGeom>
        </p:spPr>
      </p:pic>
      <p:pic>
        <p:nvPicPr>
          <p:cNvPr id="12" name="Zástupný symbol pro obsah 11"/>
          <p:cNvPicPr>
            <a:picLocks noGrp="1" noChangeAspect="1"/>
          </p:cNvPicPr>
          <p:nvPr>
            <p:ph sz="half" idx="2"/>
          </p:nvPr>
        </p:nvPicPr>
        <p:blipFill>
          <a:blip r:embed="rId3"/>
          <a:stretch>
            <a:fillRect/>
          </a:stretch>
        </p:blipFill>
        <p:spPr>
          <a:xfrm>
            <a:off x="6221232" y="1825625"/>
            <a:ext cx="5083535" cy="4351338"/>
          </a:xfrm>
          <a:prstGeom prst="rect">
            <a:avLst/>
          </a:prstGeom>
        </p:spPr>
      </p:pic>
      <p:sp>
        <p:nvSpPr>
          <p:cNvPr id="13" name="Obdélník 12"/>
          <p:cNvSpPr/>
          <p:nvPr/>
        </p:nvSpPr>
        <p:spPr>
          <a:xfrm>
            <a:off x="-2257425" y="-1532840"/>
            <a:ext cx="6096000" cy="646331"/>
          </a:xfrm>
          <a:prstGeom prst="rect">
            <a:avLst/>
          </a:prstGeom>
        </p:spPr>
        <p:txBody>
          <a:bodyPr>
            <a:spAutoFit/>
          </a:bodyPr>
          <a:lstStyle/>
          <a:p>
            <a:r>
              <a:rPr lang="cs-CZ" dirty="0" err="1"/>
              <a:t>rce</a:t>
            </a:r>
            <a:r>
              <a:rPr lang="cs-CZ" dirty="0"/>
              <a:t>=</a:t>
            </a:r>
            <a:r>
              <a:rPr lang="cs-CZ" dirty="0" err="1"/>
              <a:t>lnms&amp;tbm</a:t>
            </a:r>
            <a:r>
              <a:rPr lang="cs-CZ" dirty="0"/>
              <a:t>=</a:t>
            </a:r>
            <a:r>
              <a:rPr lang="cs-CZ" dirty="0" err="1"/>
              <a:t>isch&amp;sa</a:t>
            </a:r>
            <a:r>
              <a:rPr lang="cs-CZ" dirty="0"/>
              <a:t>=</a:t>
            </a:r>
            <a:r>
              <a:rPr lang="cs-CZ" dirty="0" err="1"/>
              <a:t>X&amp;ved</a:t>
            </a:r>
            <a:r>
              <a:rPr lang="cs-CZ" dirty="0"/>
              <a:t>=2ahUKEwj_wv7Tidz7AhVEiP0HHeTwC-0Q_AUoAnoECAIQBA&amp;b</a:t>
            </a:r>
          </a:p>
        </p:txBody>
      </p:sp>
      <p:sp>
        <p:nvSpPr>
          <p:cNvPr id="14" name="Nadpis 13"/>
          <p:cNvSpPr>
            <a:spLocks noGrp="1"/>
          </p:cNvSpPr>
          <p:nvPr>
            <p:ph type="title"/>
          </p:nvPr>
        </p:nvSpPr>
        <p:spPr>
          <a:xfrm>
            <a:off x="0" y="365125"/>
            <a:ext cx="6333630" cy="1325563"/>
          </a:xfrm>
        </p:spPr>
        <p:txBody>
          <a:bodyPr/>
          <a:lstStyle/>
          <a:p>
            <a:r>
              <a:rPr lang="cs-CZ" dirty="0" smtClean="0"/>
              <a:t>Slezina, </a:t>
            </a:r>
            <a:r>
              <a:rPr lang="cs-CZ" i="1" dirty="0" smtClean="0"/>
              <a:t>lat. </a:t>
            </a:r>
            <a:r>
              <a:rPr lang="cs-CZ" i="1" dirty="0" err="1" smtClean="0"/>
              <a:t>lien</a:t>
            </a:r>
            <a:r>
              <a:rPr lang="cs-CZ" i="1" dirty="0" smtClean="0"/>
              <a:t>, </a:t>
            </a:r>
            <a:r>
              <a:rPr lang="cs-CZ" i="1" dirty="0" err="1" smtClean="0"/>
              <a:t>řec</a:t>
            </a:r>
            <a:r>
              <a:rPr lang="cs-CZ" i="1" dirty="0" smtClean="0"/>
              <a:t>. </a:t>
            </a:r>
            <a:r>
              <a:rPr lang="cs-CZ" i="1" dirty="0" err="1" smtClean="0"/>
              <a:t>splen</a:t>
            </a:r>
            <a:endParaRPr lang="cs-CZ" i="1" dirty="0"/>
          </a:p>
        </p:txBody>
      </p:sp>
    </p:spTree>
    <p:extLst>
      <p:ext uri="{BB962C8B-B14F-4D97-AF65-F5344CB8AC3E}">
        <p14:creationId xmlns:p14="http://schemas.microsoft.com/office/powerpoint/2010/main" val="1441052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Lymfatický systém</a:t>
            </a:r>
          </a:p>
        </p:txBody>
      </p:sp>
      <p:sp>
        <p:nvSpPr>
          <p:cNvPr id="3" name="Zástupný symbol pro obsah 2"/>
          <p:cNvSpPr>
            <a:spLocks noGrp="1"/>
          </p:cNvSpPr>
          <p:nvPr>
            <p:ph idx="1"/>
          </p:nvPr>
        </p:nvSpPr>
        <p:spPr/>
        <p:txBody>
          <a:bodyPr/>
          <a:lstStyle/>
          <a:p>
            <a:r>
              <a:rPr lang="cs-CZ" dirty="0">
                <a:hlinkClick r:id="rId2"/>
              </a:rPr>
              <a:t>https://www.youtube.com/watch?v=cCPyWFK0IKs</a:t>
            </a:r>
            <a:endParaRPr lang="cs-CZ" dirty="0"/>
          </a:p>
          <a:p>
            <a:r>
              <a:rPr lang="cs-CZ" dirty="0">
                <a:hlinkClick r:id="rId3"/>
              </a:rPr>
              <a:t>https://www.youtube.com/watch?v=lxC-3MpIMUo</a:t>
            </a:r>
            <a:endParaRPr lang="cs-CZ" dirty="0"/>
          </a:p>
          <a:p>
            <a:r>
              <a:rPr lang="cs-CZ" dirty="0">
                <a:hlinkClick r:id="rId4"/>
              </a:rPr>
              <a:t>https://www.youtube.com/watch?v=lXfEK8G8CUI</a:t>
            </a:r>
            <a:endParaRPr lang="cs-CZ" dirty="0"/>
          </a:p>
        </p:txBody>
      </p:sp>
    </p:spTree>
    <p:extLst>
      <p:ext uri="{BB962C8B-B14F-4D97-AF65-F5344CB8AC3E}">
        <p14:creationId xmlns:p14="http://schemas.microsoft.com/office/powerpoint/2010/main" val="15048550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625E00-28C3-C44B-75CA-19B981377D39}"/>
              </a:ext>
            </a:extLst>
          </p:cNvPr>
          <p:cNvSpPr>
            <a:spLocks noGrp="1"/>
          </p:cNvSpPr>
          <p:nvPr>
            <p:ph type="title"/>
          </p:nvPr>
        </p:nvSpPr>
        <p:spPr>
          <a:xfrm>
            <a:off x="362309" y="136111"/>
            <a:ext cx="10515600" cy="1325563"/>
          </a:xfrm>
        </p:spPr>
        <p:txBody>
          <a:bodyPr/>
          <a:lstStyle/>
          <a:p>
            <a:pPr algn="ctr"/>
            <a:r>
              <a:rPr lang="cs-CZ" dirty="0"/>
              <a:t>Dýchací systém</a:t>
            </a:r>
            <a:endParaRPr lang="en-US" dirty="0"/>
          </a:p>
        </p:txBody>
      </p:sp>
      <p:pic>
        <p:nvPicPr>
          <p:cNvPr id="25602" name="Picture 2" descr="Respiratory System-Respiratory System Anatomy and Physiology">
            <a:extLst>
              <a:ext uri="{FF2B5EF4-FFF2-40B4-BE49-F238E27FC236}">
                <a16:creationId xmlns:a16="http://schemas.microsoft.com/office/drawing/2014/main" id="{643517C2-B9B1-2124-2024-E544F548DF0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88533" y="1165979"/>
            <a:ext cx="4546909" cy="5555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978DBBE-C2F7-390E-7BA3-797705D55762}"/>
              </a:ext>
            </a:extLst>
          </p:cNvPr>
          <p:cNvSpPr txBox="1"/>
          <p:nvPr/>
        </p:nvSpPr>
        <p:spPr>
          <a:xfrm rot="5400000">
            <a:off x="8353908" y="3801008"/>
            <a:ext cx="5048002" cy="369333"/>
          </a:xfrm>
          <a:prstGeom prst="rect">
            <a:avLst/>
          </a:prstGeom>
          <a:noFill/>
        </p:spPr>
        <p:txBody>
          <a:bodyPr wrap="square">
            <a:spAutoFit/>
          </a:bodyPr>
          <a:lstStyle/>
          <a:p>
            <a:r>
              <a:rPr lang="en-US" dirty="0"/>
              <a:t>https://nurseslabs.com/respiratory-system/</a:t>
            </a:r>
          </a:p>
        </p:txBody>
      </p:sp>
      <p:pic>
        <p:nvPicPr>
          <p:cNvPr id="25604" name="Picture 4">
            <a:extLst>
              <a:ext uri="{FF2B5EF4-FFF2-40B4-BE49-F238E27FC236}">
                <a16:creationId xmlns:a16="http://schemas.microsoft.com/office/drawing/2014/main" id="{6FA35A90-AD59-81D8-F93F-C16E76D6118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20109" y="1165979"/>
            <a:ext cx="4658519" cy="5555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F2722E0-3FD3-A5BF-5D1F-169C7DEE5975}"/>
              </a:ext>
            </a:extLst>
          </p:cNvPr>
          <p:cNvSpPr txBox="1"/>
          <p:nvPr/>
        </p:nvSpPr>
        <p:spPr>
          <a:xfrm rot="5400000">
            <a:off x="8405554" y="3416148"/>
            <a:ext cx="6098874" cy="784830"/>
          </a:xfrm>
          <a:prstGeom prst="rect">
            <a:avLst/>
          </a:prstGeom>
          <a:noFill/>
        </p:spPr>
        <p:txBody>
          <a:bodyPr wrap="square">
            <a:spAutoFit/>
          </a:bodyPr>
          <a:lstStyle/>
          <a:p>
            <a:r>
              <a:rPr lang="en-US" sz="900" dirty="0"/>
              <a:t>https://www.google.cz/search?q=respiratory+system+anatomy&amp;tbm=isch&amp;ved=2ahUKEwjAgMj668z7AhXNtKQKHQE_AqQQ2-cCegQIABAA&amp;oq=respiratory+system&amp;gs_lcp=CgNpbWcQARgBMgUIABCABDIFCAAQgAQyBAgAEB4yBAgAEB4yBAgAEB4yBAgAEB4yBAgAEB4yBAgAEB4yBAgAEB4yBAgAEB46BAgAEEM6BggAEAcQHjoICAAQgAQQsQNQsglY9ydgrTxoAHAAeACAAbUBiAHjDZIBBDEzLjaYAQCgAQGqAQtnd3Mtd2l6LWltZ8ABAQ&amp;sclient=img&amp;ei=K4yCY4C_G83pkgWB_oigCg&amp;bih=609&amp;biw=1263&amp;hl=cs#imgrc=ysc19bVXnoHV5M</a:t>
            </a:r>
          </a:p>
        </p:txBody>
      </p:sp>
    </p:spTree>
    <p:extLst>
      <p:ext uri="{BB962C8B-B14F-4D97-AF65-F5344CB8AC3E}">
        <p14:creationId xmlns:p14="http://schemas.microsoft.com/office/powerpoint/2010/main" val="2367953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0111C-0129-E55A-012C-67F99307E242}"/>
              </a:ext>
            </a:extLst>
          </p:cNvPr>
          <p:cNvSpPr>
            <a:spLocks noGrp="1"/>
          </p:cNvSpPr>
          <p:nvPr>
            <p:ph type="title"/>
          </p:nvPr>
        </p:nvSpPr>
        <p:spPr/>
        <p:txBody>
          <a:bodyPr/>
          <a:lstStyle/>
          <a:p>
            <a:r>
              <a:rPr lang="cs-CZ" dirty="0"/>
              <a:t>Páteř – </a:t>
            </a:r>
            <a:r>
              <a:rPr lang="cs-CZ" dirty="0" err="1"/>
              <a:t>Columna</a:t>
            </a:r>
            <a:r>
              <a:rPr lang="cs-CZ" dirty="0"/>
              <a:t> </a:t>
            </a:r>
            <a:r>
              <a:rPr lang="cs-CZ" dirty="0" err="1"/>
              <a:t>vertebrarum</a:t>
            </a:r>
            <a:endParaRPr lang="en-US" dirty="0"/>
          </a:p>
        </p:txBody>
      </p:sp>
      <p:pic>
        <p:nvPicPr>
          <p:cNvPr id="4098" name="Picture 2">
            <a:extLst>
              <a:ext uri="{FF2B5EF4-FFF2-40B4-BE49-F238E27FC236}">
                <a16:creationId xmlns:a16="http://schemas.microsoft.com/office/drawing/2014/main" id="{0692EA76-39DA-1B90-FD00-79F5EFE0036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70671" y="1432469"/>
            <a:ext cx="6383547" cy="5425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F1FDF30-27FD-3C5D-892E-E182D0DF2AAE}"/>
              </a:ext>
            </a:extLst>
          </p:cNvPr>
          <p:cNvSpPr txBox="1"/>
          <p:nvPr/>
        </p:nvSpPr>
        <p:spPr>
          <a:xfrm rot="5400000">
            <a:off x="7452586" y="3357976"/>
            <a:ext cx="6098874" cy="369332"/>
          </a:xfrm>
          <a:prstGeom prst="rect">
            <a:avLst/>
          </a:prstGeom>
          <a:noFill/>
        </p:spPr>
        <p:txBody>
          <a:bodyPr wrap="square">
            <a:spAutoFit/>
          </a:bodyPr>
          <a:lstStyle/>
          <a:p>
            <a:r>
              <a:rPr lang="en-US" dirty="0"/>
              <a:t>https://www.britannica.com/science/ve</a:t>
            </a:r>
          </a:p>
        </p:txBody>
      </p:sp>
    </p:spTree>
    <p:extLst>
      <p:ext uri="{BB962C8B-B14F-4D97-AF65-F5344CB8AC3E}">
        <p14:creationId xmlns:p14="http://schemas.microsoft.com/office/powerpoint/2010/main" val="1712714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0AE7B5-4179-2A5E-227F-832BAA071ADA}"/>
              </a:ext>
            </a:extLst>
          </p:cNvPr>
          <p:cNvSpPr>
            <a:spLocks noGrp="1"/>
          </p:cNvSpPr>
          <p:nvPr>
            <p:ph type="title"/>
          </p:nvPr>
        </p:nvSpPr>
        <p:spPr>
          <a:xfrm>
            <a:off x="155275" y="365125"/>
            <a:ext cx="12036725" cy="1325563"/>
          </a:xfrm>
        </p:spPr>
        <p:txBody>
          <a:bodyPr>
            <a:normAutofit/>
          </a:bodyPr>
          <a:lstStyle/>
          <a:p>
            <a:r>
              <a:rPr lang="cs-CZ" dirty="0"/>
              <a:t>Hrtan, lat. Larynx  </a:t>
            </a:r>
            <a:r>
              <a:rPr lang="cs-CZ" dirty="0">
                <a:hlinkClick r:id="rId2"/>
              </a:rPr>
              <a:t>https://youtu.be/b89RSYCaUBo</a:t>
            </a:r>
            <a:r>
              <a:rPr lang="cs-CZ" dirty="0"/>
              <a:t/>
            </a:r>
            <a:br>
              <a:rPr lang="cs-CZ" dirty="0"/>
            </a:br>
            <a:endParaRPr lang="en-US" dirty="0"/>
          </a:p>
        </p:txBody>
      </p:sp>
      <p:pic>
        <p:nvPicPr>
          <p:cNvPr id="26626" name="Picture 2" descr="Larynx">
            <a:extLst>
              <a:ext uri="{FF2B5EF4-FFF2-40B4-BE49-F238E27FC236}">
                <a16:creationId xmlns:a16="http://schemas.microsoft.com/office/drawing/2014/main" id="{29117CF5-968B-F8A5-43F1-E6992D9768B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17852" y="1813331"/>
            <a:ext cx="6151163" cy="412923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FACBF8E-B4C5-4650-B46A-B8A33874914F}"/>
              </a:ext>
            </a:extLst>
          </p:cNvPr>
          <p:cNvSpPr txBox="1"/>
          <p:nvPr/>
        </p:nvSpPr>
        <p:spPr>
          <a:xfrm>
            <a:off x="838200" y="6299606"/>
            <a:ext cx="6176512" cy="369332"/>
          </a:xfrm>
          <a:prstGeom prst="rect">
            <a:avLst/>
          </a:prstGeom>
          <a:noFill/>
        </p:spPr>
        <p:txBody>
          <a:bodyPr wrap="square">
            <a:spAutoFit/>
          </a:bodyPr>
          <a:lstStyle/>
          <a:p>
            <a:r>
              <a:rPr lang="en-US" dirty="0"/>
              <a:t>https://www.pharmacy180.com/article/larynx-3656/</a:t>
            </a:r>
          </a:p>
        </p:txBody>
      </p:sp>
      <p:pic>
        <p:nvPicPr>
          <p:cNvPr id="26628" name="Picture 4" descr="Glottic Cancer ‣ Anatomy ‣ THANC Guide">
            <a:extLst>
              <a:ext uri="{FF2B5EF4-FFF2-40B4-BE49-F238E27FC236}">
                <a16:creationId xmlns:a16="http://schemas.microsoft.com/office/drawing/2014/main" id="{EB1A9393-E740-973A-A2FF-FED09BE7E30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711993" y="1428810"/>
            <a:ext cx="5062155" cy="487079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968373" y="5695879"/>
            <a:ext cx="4257576" cy="646331"/>
          </a:xfrm>
          <a:prstGeom prst="rect">
            <a:avLst/>
          </a:prstGeom>
        </p:spPr>
        <p:txBody>
          <a:bodyPr wrap="none">
            <a:spAutoFit/>
          </a:bodyPr>
          <a:lstStyle/>
          <a:p>
            <a:r>
              <a:rPr lang="cs-CZ" dirty="0">
                <a:hlinkClick r:id="rId5"/>
              </a:rPr>
              <a:t>https://healthjade.com/what-is-the-larynx</a:t>
            </a:r>
            <a:r>
              <a:rPr lang="cs-CZ" dirty="0" smtClean="0">
                <a:hlinkClick r:id="rId5"/>
              </a:rPr>
              <a:t>/</a:t>
            </a:r>
            <a:endParaRPr lang="cs-CZ" dirty="0" smtClean="0"/>
          </a:p>
          <a:p>
            <a:endParaRPr lang="cs-CZ" dirty="0"/>
          </a:p>
        </p:txBody>
      </p:sp>
    </p:spTree>
    <p:extLst>
      <p:ext uri="{BB962C8B-B14F-4D97-AF65-F5344CB8AC3E}">
        <p14:creationId xmlns:p14="http://schemas.microsoft.com/office/powerpoint/2010/main" val="3739986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Respirační systém</a:t>
            </a:r>
            <a:br>
              <a:rPr lang="cs-CZ" dirty="0"/>
            </a:br>
            <a:endParaRPr lang="cs-CZ" dirty="0"/>
          </a:p>
        </p:txBody>
      </p:sp>
      <p:sp>
        <p:nvSpPr>
          <p:cNvPr id="5" name="Zástupný symbol pro obsah 4"/>
          <p:cNvSpPr>
            <a:spLocks noGrp="1"/>
          </p:cNvSpPr>
          <p:nvPr>
            <p:ph sz="half" idx="1"/>
          </p:nvPr>
        </p:nvSpPr>
        <p:spPr/>
        <p:txBody>
          <a:bodyPr>
            <a:normAutofit fontScale="85000" lnSpcReduction="20000"/>
          </a:bodyPr>
          <a:lstStyle/>
          <a:p>
            <a:r>
              <a:rPr lang="cs-CZ" dirty="0">
                <a:hlinkClick r:id="rId2"/>
              </a:rPr>
              <a:t>https://www.youtube.com/watch?v=B75kBvjJink</a:t>
            </a:r>
            <a:endParaRPr lang="cs-CZ" dirty="0"/>
          </a:p>
          <a:p>
            <a:endParaRPr lang="cs-CZ" dirty="0" smtClean="0"/>
          </a:p>
          <a:p>
            <a:r>
              <a:rPr lang="cs-CZ" dirty="0" err="1" smtClean="0"/>
              <a:t>Emfysém</a:t>
            </a:r>
            <a:endParaRPr lang="cs-CZ" dirty="0" smtClean="0"/>
          </a:p>
          <a:p>
            <a:endParaRPr lang="cs-CZ" dirty="0"/>
          </a:p>
          <a:p>
            <a:r>
              <a:rPr lang="cs-CZ" dirty="0" smtClean="0"/>
              <a:t>Spirometrie</a:t>
            </a:r>
            <a:endParaRPr lang="cs-CZ" dirty="0"/>
          </a:p>
          <a:p>
            <a:r>
              <a:rPr lang="cs-CZ" dirty="0">
                <a:hlinkClick r:id="rId3"/>
              </a:rPr>
              <a:t>https://youtu.be/hQzNG89pESQ</a:t>
            </a:r>
            <a:endParaRPr lang="cs-CZ" dirty="0"/>
          </a:p>
          <a:p>
            <a:endParaRPr lang="cs-CZ" dirty="0"/>
          </a:p>
          <a:p>
            <a:endParaRPr lang="cs-CZ" dirty="0"/>
          </a:p>
          <a:p>
            <a:r>
              <a:rPr lang="cs-CZ" sz="1700" dirty="0">
                <a:hlinkClick r:id="rId4"/>
              </a:rPr>
              <a:t>https://</a:t>
            </a:r>
            <a:r>
              <a:rPr lang="cs-CZ" sz="1700" dirty="0" smtClean="0">
                <a:hlinkClick r:id="rId4"/>
              </a:rPr>
              <a:t>www.google.com/search?q=emphysema&amp;tbm=isch&amp;source=lnms&amp;sa=X&amp;ved=2ahUKEwiw94Kk79v7AhV1SfEDHTlVAxYQ_AUoAXoECAoQAw&amp;biw=1003&amp;bih=497&amp;dpr=1.5#imgrc=ex-siDfAWuS7sM&amp;imgdii=hXLB_vm-q3gXSM</a:t>
            </a:r>
            <a:endParaRPr lang="cs-CZ" sz="1700" dirty="0" smtClean="0"/>
          </a:p>
          <a:p>
            <a:endParaRPr lang="cs-CZ" sz="1700" dirty="0"/>
          </a:p>
          <a:p>
            <a:pPr marL="0" indent="0">
              <a:buNone/>
            </a:pPr>
            <a:endParaRPr lang="cs-CZ" dirty="0"/>
          </a:p>
          <a:p>
            <a:endParaRPr lang="cs-CZ" dirty="0"/>
          </a:p>
          <a:p>
            <a:endParaRPr lang="cs-CZ" dirty="0"/>
          </a:p>
          <a:p>
            <a:endParaRPr lang="cs-CZ" dirty="0"/>
          </a:p>
        </p:txBody>
      </p:sp>
      <p:pic>
        <p:nvPicPr>
          <p:cNvPr id="1030" name="Picture 6" descr="Emphysema Guide: Causes, Symptoms and Treatment Options"/>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657974" y="449109"/>
            <a:ext cx="4894929" cy="3190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 Overview of the Three Types of Emphysema and What Causes Th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291" y="3723174"/>
            <a:ext cx="3590925"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5375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Pneumonie</a:t>
            </a:r>
            <a:endParaRPr lang="cs-CZ" dirty="0"/>
          </a:p>
        </p:txBody>
      </p:sp>
      <p:sp>
        <p:nvSpPr>
          <p:cNvPr id="3" name="Zástupný symbol pro obsah 2"/>
          <p:cNvSpPr>
            <a:spLocks noGrp="1"/>
          </p:cNvSpPr>
          <p:nvPr>
            <p:ph sz="half" idx="1"/>
          </p:nvPr>
        </p:nvSpPr>
        <p:spPr/>
        <p:txBody>
          <a:bodyPr/>
          <a:lstStyle/>
          <a:p>
            <a:r>
              <a:rPr lang="cs-CZ" dirty="0">
                <a:hlinkClick r:id="rId2"/>
              </a:rPr>
              <a:t>https://lungfoundation.com.au/patients-carers/living-with-a-lung-disease/other-lung-conditions/pneumonia</a:t>
            </a:r>
            <a:r>
              <a:rPr lang="cs-CZ" dirty="0" smtClean="0">
                <a:hlinkClick r:id="rId2"/>
              </a:rPr>
              <a:t>/</a:t>
            </a:r>
            <a:endParaRPr lang="cs-CZ" dirty="0" smtClean="0"/>
          </a:p>
          <a:p>
            <a:endParaRPr lang="cs-CZ" dirty="0"/>
          </a:p>
        </p:txBody>
      </p:sp>
      <p:sp>
        <p:nvSpPr>
          <p:cNvPr id="4" name="Zástupný symbol pro obsah 3"/>
          <p:cNvSpPr>
            <a:spLocks noGrp="1"/>
          </p:cNvSpPr>
          <p:nvPr>
            <p:ph sz="half" idx="2"/>
          </p:nvPr>
        </p:nvSpPr>
        <p:spPr/>
        <p:txBody>
          <a:bodyPr/>
          <a:lstStyle/>
          <a:p>
            <a:r>
              <a:rPr lang="cs-CZ" dirty="0">
                <a:hlinkClick r:id="rId3"/>
              </a:rPr>
              <a:t>https://</a:t>
            </a:r>
            <a:r>
              <a:rPr lang="cs-CZ" dirty="0" smtClean="0">
                <a:hlinkClick r:id="rId3"/>
              </a:rPr>
              <a:t>youtu.be/3hTsve9jjsQ</a:t>
            </a:r>
            <a:endParaRPr lang="cs-CZ" dirty="0" smtClean="0"/>
          </a:p>
          <a:p>
            <a:endParaRPr lang="cs-CZ" dirty="0"/>
          </a:p>
        </p:txBody>
      </p:sp>
    </p:spTree>
    <p:extLst>
      <p:ext uri="{BB962C8B-B14F-4D97-AF65-F5344CB8AC3E}">
        <p14:creationId xmlns:p14="http://schemas.microsoft.com/office/powerpoint/2010/main" val="585444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Spirometrie</a:t>
            </a:r>
            <a:endParaRPr lang="cs-CZ" dirty="0"/>
          </a:p>
        </p:txBody>
      </p:sp>
      <p:pic>
        <p:nvPicPr>
          <p:cNvPr id="2050" name="Picture 2" descr="https://www.bing.com/th?id=OIP.ZR_8BPQwmq8SP_JCWSrLvAHaG7&amp;pid=3.1&amp;cb=&amp;w=300&amp;h=300&amp;p=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0125" y="1690688"/>
            <a:ext cx="5111750" cy="478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252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Bránice, </a:t>
            </a:r>
            <a:r>
              <a:rPr lang="cs-CZ" i="1" dirty="0" smtClean="0"/>
              <a:t>lat. </a:t>
            </a:r>
            <a:r>
              <a:rPr lang="cs-CZ" i="1" dirty="0" err="1" smtClean="0"/>
              <a:t>diaphragma</a:t>
            </a:r>
            <a:endParaRPr lang="cs-CZ" i="1" dirty="0"/>
          </a:p>
        </p:txBody>
      </p:sp>
      <p:pic>
        <p:nvPicPr>
          <p:cNvPr id="16386" name="Picture 2" descr="Diaphragm: MedlinePlus Medical Encyclopedia Imag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2414" y="1636713"/>
            <a:ext cx="5589786" cy="447182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305693" y="6297454"/>
            <a:ext cx="6096000" cy="584775"/>
          </a:xfrm>
          <a:prstGeom prst="rect">
            <a:avLst/>
          </a:prstGeom>
        </p:spPr>
        <p:txBody>
          <a:bodyPr>
            <a:spAutoFit/>
          </a:bodyPr>
          <a:lstStyle/>
          <a:p>
            <a:r>
              <a:rPr lang="cs-CZ" sz="800" dirty="0"/>
              <a:t>https://www.google.com/search?q=diaphragm&amp;tbm=isch&amp;ved=2ahUKEwikzpun_tv7AhUbyAIHHXzPCPcQ2-cCegQIABAA&amp;oq=dia&amp;gs_lcp=CgNpbWcQARgAMgQIABBDMgUIABCABDIECAAQQzIFCAAQgAQyBAgAEEMyBQgAEIAEMgUIABCABDIFCAAQgAQyBQgAEIAEMgUIABCABDoECAAQHjoGCAAQBxAeOggIABCABBCxA1Cc0xNYluYTYOKBFGgAcAB4AIABR4gBjwiSAQIxN5gBAKABAaoBC2d3cy13aXotaW1nsAEAwAEB&amp;sclient=img&amp;ei=rXyKY-RDm5CL6A_8nqO4Dw&amp;bih=496&amp;biw=1002#imgrc=PkxiPBx_9Eu1RM</a:t>
            </a:r>
          </a:p>
        </p:txBody>
      </p:sp>
      <p:pic>
        <p:nvPicPr>
          <p:cNvPr id="16388" name="Picture 4" descr="Diaphragm | Thoracic Ke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709732"/>
            <a:ext cx="5638800" cy="423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639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sp>
        <p:nvSpPr>
          <p:cNvPr id="7" name="Zástupný symbol pro obsah 6"/>
          <p:cNvSpPr>
            <a:spLocks noGrp="1"/>
          </p:cNvSpPr>
          <p:nvPr>
            <p:ph sz="half" idx="2"/>
          </p:nvPr>
        </p:nvSpPr>
        <p:spPr/>
        <p:txBody>
          <a:bodyPr/>
          <a:lstStyle/>
          <a:p>
            <a:endParaRPr lang="cs-CZ" dirty="0"/>
          </a:p>
        </p:txBody>
      </p:sp>
      <p:pic>
        <p:nvPicPr>
          <p:cNvPr id="17412" name="Picture 4" descr="The diaphragm functions in breathing 3093606 Vector Art at Vecteez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50609" y="305541"/>
            <a:ext cx="10457191" cy="655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62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Srdce, oběh</a:t>
            </a:r>
          </a:p>
        </p:txBody>
      </p:sp>
      <p:sp>
        <p:nvSpPr>
          <p:cNvPr id="3" name="Zástupný symbol pro obsah 2"/>
          <p:cNvSpPr>
            <a:spLocks noGrp="1"/>
          </p:cNvSpPr>
          <p:nvPr>
            <p:ph sz="half" idx="1"/>
          </p:nvPr>
        </p:nvSpPr>
        <p:spPr/>
        <p:txBody>
          <a:bodyPr>
            <a:normAutofit fontScale="62500" lnSpcReduction="20000"/>
          </a:bodyPr>
          <a:lstStyle/>
          <a:p>
            <a:r>
              <a:rPr lang="cs-CZ" dirty="0">
                <a:hlinkClick r:id="rId2"/>
              </a:rPr>
              <a:t>https://www.youtube.com/watch?v=GMBSU-2GK3E</a:t>
            </a:r>
          </a:p>
          <a:p>
            <a:r>
              <a:rPr lang="cs-CZ" dirty="0">
                <a:hlinkClick r:id="rId2"/>
              </a:rPr>
              <a:t>https://www.youtube.com/watch?v=46u2ON6d4mg</a:t>
            </a:r>
          </a:p>
          <a:p>
            <a:r>
              <a:rPr lang="cs-CZ" dirty="0">
                <a:hlinkClick r:id="rId2"/>
              </a:rPr>
              <a:t>https://www.youtube.com/watch?v=CWFyxn0qDEU</a:t>
            </a:r>
            <a:endParaRPr lang="cs-CZ" dirty="0"/>
          </a:p>
          <a:p>
            <a:r>
              <a:rPr lang="cs-CZ" dirty="0">
                <a:hlinkClick r:id="rId3"/>
              </a:rPr>
              <a:t>https://youtu.be/_</a:t>
            </a:r>
            <a:r>
              <a:rPr lang="cs-CZ" dirty="0" smtClean="0">
                <a:hlinkClick r:id="rId3"/>
              </a:rPr>
              <a:t>qmNCJxpsr0</a:t>
            </a:r>
            <a:endParaRPr lang="cs-CZ" dirty="0" smtClean="0"/>
          </a:p>
          <a:p>
            <a:endParaRPr lang="cs-CZ" dirty="0"/>
          </a:p>
          <a:p>
            <a:endParaRPr lang="cs-CZ" dirty="0"/>
          </a:p>
          <a:p>
            <a:pPr marL="0" indent="0">
              <a:buNone/>
            </a:pPr>
            <a:r>
              <a:rPr lang="cs-CZ" dirty="0"/>
              <a:t>Koronární artérie</a:t>
            </a:r>
          </a:p>
          <a:p>
            <a:pPr marL="0" indent="0">
              <a:buNone/>
            </a:pPr>
            <a:r>
              <a:rPr lang="cs-CZ" dirty="0">
                <a:hlinkClick r:id="rId4"/>
              </a:rPr>
              <a:t>https://www.youtube.com/watch?v=ggj4OWNkBbw</a:t>
            </a:r>
            <a:endParaRPr lang="cs-CZ" dirty="0"/>
          </a:p>
          <a:p>
            <a:pPr marL="0" indent="0">
              <a:buNone/>
            </a:pPr>
            <a:endParaRPr lang="cs-CZ" dirty="0"/>
          </a:p>
          <a:p>
            <a:pPr marL="0" indent="0">
              <a:buNone/>
            </a:pPr>
            <a:r>
              <a:rPr lang="cs-CZ" dirty="0"/>
              <a:t>IM</a:t>
            </a:r>
          </a:p>
          <a:p>
            <a:pPr marL="0" indent="0">
              <a:buNone/>
            </a:pPr>
            <a:r>
              <a:rPr lang="cs-CZ" dirty="0">
                <a:hlinkClick r:id="rId5"/>
              </a:rPr>
              <a:t>https://www.youtube.com/watch?v=QllguanpKic</a:t>
            </a:r>
            <a:endParaRPr lang="cs-CZ" dirty="0"/>
          </a:p>
          <a:p>
            <a:pPr marL="0" indent="0">
              <a:buNone/>
            </a:pPr>
            <a:endParaRPr lang="cs-CZ" dirty="0"/>
          </a:p>
          <a:p>
            <a:pPr marL="0" indent="0">
              <a:buNone/>
            </a:pPr>
            <a:endParaRPr lang="cs-CZ" dirty="0"/>
          </a:p>
          <a:p>
            <a:endParaRPr lang="cs-CZ" dirty="0"/>
          </a:p>
        </p:txBody>
      </p:sp>
      <p:pic>
        <p:nvPicPr>
          <p:cNvPr id="28674" name="Picture 2" descr="The Cardiac Conduction System training - ACLS Cardiac Rhythms video |  ProACLS">
            <a:extLst>
              <a:ext uri="{FF2B5EF4-FFF2-40B4-BE49-F238E27FC236}">
                <a16:creationId xmlns:a16="http://schemas.microsoft.com/office/drawing/2014/main" id="{94D7B1EA-1D57-5AFA-C06F-97EA4724C64F}"/>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546962" y="793630"/>
            <a:ext cx="5483218" cy="538333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DCB928D-2512-6124-7B59-24297F2CBC44}"/>
              </a:ext>
            </a:extLst>
          </p:cNvPr>
          <p:cNvSpPr txBox="1"/>
          <p:nvPr/>
        </p:nvSpPr>
        <p:spPr>
          <a:xfrm>
            <a:off x="5585604" y="6266914"/>
            <a:ext cx="6098874" cy="338554"/>
          </a:xfrm>
          <a:prstGeom prst="rect">
            <a:avLst/>
          </a:prstGeom>
          <a:noFill/>
        </p:spPr>
        <p:txBody>
          <a:bodyPr wrap="square">
            <a:spAutoFit/>
          </a:bodyPr>
          <a:lstStyle/>
          <a:p>
            <a:r>
              <a:rPr lang="en-US" sz="800" dirty="0"/>
              <a:t>https://www.google.com/search?q=heart+automacy+system&amp;rlz=1C1CHBF_enCZ924CZ924&amp;source=lnms&amp;tbm=isch&amp;sa=X&amp;ved=2ahUKEwj43pGD88z7AhUkRvEDHUpeDR8Q_AUoAXoECAEQAw&amp;biw=1280&amp;bih=609&amp;dpr=1.5#imgrc=8KLjfTWqKyIMVM</a:t>
            </a:r>
          </a:p>
        </p:txBody>
      </p:sp>
    </p:spTree>
    <p:extLst>
      <p:ext uri="{BB962C8B-B14F-4D97-AF65-F5344CB8AC3E}">
        <p14:creationId xmlns:p14="http://schemas.microsoft.com/office/powerpoint/2010/main" val="41880602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A0B7E-F187-BE59-CAB5-0DE8AB31CA43}"/>
              </a:ext>
            </a:extLst>
          </p:cNvPr>
          <p:cNvSpPr>
            <a:spLocks noGrp="1"/>
          </p:cNvSpPr>
          <p:nvPr>
            <p:ph type="title"/>
          </p:nvPr>
        </p:nvSpPr>
        <p:spPr/>
        <p:txBody>
          <a:bodyPr/>
          <a:lstStyle/>
          <a:p>
            <a:r>
              <a:rPr lang="cs-CZ" dirty="0"/>
              <a:t>Krevní oběh</a:t>
            </a:r>
            <a:endParaRPr lang="en-US" dirty="0"/>
          </a:p>
        </p:txBody>
      </p:sp>
      <p:sp>
        <p:nvSpPr>
          <p:cNvPr id="7" name="Zástupný obsah 6">
            <a:extLst>
              <a:ext uri="{FF2B5EF4-FFF2-40B4-BE49-F238E27FC236}">
                <a16:creationId xmlns:a16="http://schemas.microsoft.com/office/drawing/2014/main" id="{1A8EED1D-0496-FFF3-AFB1-8F39AFA33BAF}"/>
              </a:ext>
            </a:extLst>
          </p:cNvPr>
          <p:cNvSpPr>
            <a:spLocks noGrp="1"/>
          </p:cNvSpPr>
          <p:nvPr>
            <p:ph sz="half" idx="2"/>
          </p:nvPr>
        </p:nvSpPr>
        <p:spPr>
          <a:xfrm>
            <a:off x="838200" y="6305730"/>
            <a:ext cx="5181600" cy="374290"/>
          </a:xfrm>
        </p:spPr>
        <p:txBody>
          <a:bodyPr>
            <a:normAutofit/>
          </a:bodyPr>
          <a:lstStyle/>
          <a:p>
            <a:r>
              <a:rPr lang="en-US" sz="900"/>
              <a:t>https://www.google.com/search?q=kardiovscular+system&amp;tbm=isch&amp;ved=2ahUKEwij6b-J88z7AhWMyAIHHRToArEQ2-cCegQIABAA&amp;oq=kardio</a:t>
            </a:r>
            <a:endParaRPr lang="en-US" sz="900" dirty="0"/>
          </a:p>
        </p:txBody>
      </p:sp>
      <p:pic>
        <p:nvPicPr>
          <p:cNvPr id="29698" name="Picture 2" descr="Circulatory system | Functions, Parts, &amp; Facts | Britannica">
            <a:extLst>
              <a:ext uri="{FF2B5EF4-FFF2-40B4-BE49-F238E27FC236}">
                <a16:creationId xmlns:a16="http://schemas.microsoft.com/office/drawing/2014/main" id="{FFAFC582-D03A-2E48-2BD7-D737DE842D7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32121" y="-62976"/>
            <a:ext cx="5359879" cy="6920976"/>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Blood vessels human body capillaries Royalty Free Vector">
            <a:extLst>
              <a:ext uri="{FF2B5EF4-FFF2-40B4-BE49-F238E27FC236}">
                <a16:creationId xmlns:a16="http://schemas.microsoft.com/office/drawing/2014/main" id="{B046B22B-2A2A-A15E-AA2A-9F509E8E5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282" y="1431985"/>
            <a:ext cx="5252828" cy="409754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CDDAF1CC-B2AA-3A4F-014A-2C1E266CB57F}"/>
              </a:ext>
            </a:extLst>
          </p:cNvPr>
          <p:cNvSpPr txBox="1"/>
          <p:nvPr/>
        </p:nvSpPr>
        <p:spPr>
          <a:xfrm>
            <a:off x="733247" y="5625243"/>
            <a:ext cx="6098874" cy="584775"/>
          </a:xfrm>
          <a:prstGeom prst="rect">
            <a:avLst/>
          </a:prstGeom>
          <a:noFill/>
        </p:spPr>
        <p:txBody>
          <a:bodyPr wrap="square">
            <a:spAutoFit/>
          </a:bodyPr>
          <a:lstStyle/>
          <a:p>
            <a:r>
              <a:rPr lang="en-US" sz="800" dirty="0"/>
              <a:t>https://www.google.com/search?q=red+blood+cells+in+capilar+system&amp;tbm=isch&amp;ved=2ahUKEwi00tGT9cz7AhXUxwIHHZjuDLsQ2-cCegQIABAA&amp;oq=red+blood+cells+in+capilar+system&amp;gs_lcp=CgNpbWcQAzoECAAQHlDzGFjVRGDWSWgAcAB4AIABnAGIAdUOkgEEMTUuNZgBAKABAaoBC2d3cy13aXotaW1nwAEB&amp;sclient=img&amp;ei=z5WCY_SuOtSPi-gPmN2z2As&amp;bih=609&amp;biw=1280&amp;rlz=1C1CHBF_enCZ924CZ924#imgrc=WX2cmWZbd_rVRM&amp;imgdii=jIgVhH3P1WEwoM</a:t>
            </a:r>
          </a:p>
        </p:txBody>
      </p:sp>
    </p:spTree>
    <p:extLst>
      <p:ext uri="{BB962C8B-B14F-4D97-AF65-F5344CB8AC3E}">
        <p14:creationId xmlns:p14="http://schemas.microsoft.com/office/powerpoint/2010/main" val="3609334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79EC9B-0C36-8439-BFF4-3F4D349F9EA1}"/>
              </a:ext>
            </a:extLst>
          </p:cNvPr>
          <p:cNvSpPr>
            <a:spLocks noGrp="1"/>
          </p:cNvSpPr>
          <p:nvPr>
            <p:ph type="title"/>
          </p:nvPr>
        </p:nvSpPr>
        <p:spPr/>
        <p:txBody>
          <a:bodyPr/>
          <a:lstStyle/>
          <a:p>
            <a:endParaRPr lang="en-US" dirty="0"/>
          </a:p>
        </p:txBody>
      </p:sp>
      <p:sp>
        <p:nvSpPr>
          <p:cNvPr id="5" name="Zástupný text 4">
            <a:extLst>
              <a:ext uri="{FF2B5EF4-FFF2-40B4-BE49-F238E27FC236}">
                <a16:creationId xmlns:a16="http://schemas.microsoft.com/office/drawing/2014/main" id="{9BCB5FD8-864A-CF5C-F9A2-8AA1BAB4F5B4}"/>
              </a:ext>
            </a:extLst>
          </p:cNvPr>
          <p:cNvSpPr>
            <a:spLocks noGrp="1"/>
          </p:cNvSpPr>
          <p:nvPr>
            <p:ph type="body" idx="1"/>
          </p:nvPr>
        </p:nvSpPr>
        <p:spPr/>
        <p:txBody>
          <a:bodyPr>
            <a:normAutofit/>
          </a:bodyPr>
          <a:lstStyle/>
          <a:p>
            <a:r>
              <a:rPr lang="cs-CZ" sz="4400" dirty="0"/>
              <a:t>Oblouk aorty</a:t>
            </a:r>
            <a:endParaRPr lang="en-US" sz="4400" dirty="0"/>
          </a:p>
          <a:p>
            <a:endParaRPr lang="en-US" dirty="0"/>
          </a:p>
        </p:txBody>
      </p:sp>
      <p:pic>
        <p:nvPicPr>
          <p:cNvPr id="30722" name="Picture 2" descr="Aorta, Right Common Carotid Artery, Right Vertebral Artery, Right Subclavian Artery, Brachiocephalic Artery, Ascending Aorta, Left Coronary Artery, Right Coronary Artery, Left Common Carotid Artery, Left Vertebral Artery, Left Subclavian Artery, Left Axillary Artery, Left Brachial Artery, Arch of Aorta, Descending Aorta">
            <a:extLst>
              <a:ext uri="{FF2B5EF4-FFF2-40B4-BE49-F238E27FC236}">
                <a16:creationId xmlns:a16="http://schemas.microsoft.com/office/drawing/2014/main" id="{772C69AE-C878-6371-7E12-9B82B2C596E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39788" y="2729113"/>
            <a:ext cx="5157787" cy="323651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text 5">
            <a:extLst>
              <a:ext uri="{FF2B5EF4-FFF2-40B4-BE49-F238E27FC236}">
                <a16:creationId xmlns:a16="http://schemas.microsoft.com/office/drawing/2014/main" id="{2F5456D6-AADB-8E51-D02E-E46388AAB73F}"/>
              </a:ext>
            </a:extLst>
          </p:cNvPr>
          <p:cNvSpPr>
            <a:spLocks noGrp="1"/>
          </p:cNvSpPr>
          <p:nvPr>
            <p:ph type="body" sz="quarter" idx="3"/>
          </p:nvPr>
        </p:nvSpPr>
        <p:spPr>
          <a:xfrm>
            <a:off x="6172200" y="1255369"/>
            <a:ext cx="5183188" cy="823912"/>
          </a:xfrm>
        </p:spPr>
        <p:txBody>
          <a:bodyPr>
            <a:normAutofit/>
          </a:bodyPr>
          <a:lstStyle/>
          <a:p>
            <a:r>
              <a:rPr lang="cs-CZ" sz="4000" dirty="0"/>
              <a:t>Odstupy </a:t>
            </a:r>
            <a:r>
              <a:rPr lang="cs-CZ" sz="4000" dirty="0" err="1"/>
              <a:t>aa</a:t>
            </a:r>
            <a:r>
              <a:rPr lang="cs-CZ" sz="4000" dirty="0"/>
              <a:t>. </a:t>
            </a:r>
            <a:r>
              <a:rPr lang="cs-CZ" sz="4000" dirty="0" err="1"/>
              <a:t>carotis</a:t>
            </a:r>
            <a:endParaRPr lang="en-US" sz="4000" dirty="0"/>
          </a:p>
        </p:txBody>
      </p:sp>
      <p:pic>
        <p:nvPicPr>
          <p:cNvPr id="30726" name="Picture 6" descr="Arteria carotis communis | Medicína, nemoci, studium na 1. LF UK">
            <a:extLst>
              <a:ext uri="{FF2B5EF4-FFF2-40B4-BE49-F238E27FC236}">
                <a16:creationId xmlns:a16="http://schemas.microsoft.com/office/drawing/2014/main" id="{772A61FA-EA2C-5691-8E0F-F941A0D88535}"/>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521569" y="2113608"/>
            <a:ext cx="4192438" cy="437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13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5BD8F9-1417-A97A-8350-78D4983FD362}"/>
              </a:ext>
            </a:extLst>
          </p:cNvPr>
          <p:cNvSpPr>
            <a:spLocks noGrp="1"/>
          </p:cNvSpPr>
          <p:nvPr>
            <p:ph type="title"/>
          </p:nvPr>
        </p:nvSpPr>
        <p:spPr/>
        <p:txBody>
          <a:bodyPr/>
          <a:lstStyle/>
          <a:p>
            <a:r>
              <a:rPr lang="cs-CZ" dirty="0" err="1"/>
              <a:t>Wilisův</a:t>
            </a:r>
            <a:r>
              <a:rPr lang="cs-CZ" dirty="0"/>
              <a:t> okruh</a:t>
            </a:r>
            <a:br>
              <a:rPr lang="cs-CZ" dirty="0"/>
            </a:br>
            <a:endParaRPr lang="en-US" dirty="0"/>
          </a:p>
        </p:txBody>
      </p:sp>
      <p:pic>
        <p:nvPicPr>
          <p:cNvPr id="31746" name="Picture 2" descr="Arterial Supply to the Brain - Carotid - Vertebral - TeachMeAnatomy">
            <a:extLst>
              <a:ext uri="{FF2B5EF4-FFF2-40B4-BE49-F238E27FC236}">
                <a16:creationId xmlns:a16="http://schemas.microsoft.com/office/drawing/2014/main" id="{ADDC2A51-B3C5-E6F8-4F19-5096D2290C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1556" y="796642"/>
            <a:ext cx="6021236" cy="583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62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758A21-8C01-DAFA-4E01-DBEF41E989E7}"/>
              </a:ext>
            </a:extLst>
          </p:cNvPr>
          <p:cNvSpPr>
            <a:spLocks noGrp="1"/>
          </p:cNvSpPr>
          <p:nvPr>
            <p:ph type="title"/>
          </p:nvPr>
        </p:nvSpPr>
        <p:spPr/>
        <p:txBody>
          <a:bodyPr>
            <a:normAutofit fontScale="90000"/>
          </a:bodyPr>
          <a:lstStyle/>
          <a:p>
            <a:r>
              <a:rPr lang="cs-CZ" dirty="0"/>
              <a:t>Spojení Atlas – axis   C1- C2</a:t>
            </a:r>
            <a:br>
              <a:rPr lang="cs-CZ" dirty="0"/>
            </a:br>
            <a:r>
              <a:rPr lang="cs-CZ" dirty="0">
                <a:hlinkClick r:id="rId2"/>
              </a:rPr>
              <a:t>https://youtu.be/am_OPxAXGK4</a:t>
            </a:r>
            <a:r>
              <a:rPr lang="cs-CZ" dirty="0"/>
              <a:t/>
            </a:r>
            <a:br>
              <a:rPr lang="cs-CZ" dirty="0"/>
            </a:br>
            <a:endParaRPr lang="en-US" dirty="0"/>
          </a:p>
        </p:txBody>
      </p:sp>
      <p:pic>
        <p:nvPicPr>
          <p:cNvPr id="5122" name="Picture 2" descr="Atlas joint instability: Causes, consequences and solutions - MSK Neurology">
            <a:extLst>
              <a:ext uri="{FF2B5EF4-FFF2-40B4-BE49-F238E27FC236}">
                <a16:creationId xmlns:a16="http://schemas.microsoft.com/office/drawing/2014/main" id="{8460A75A-B25A-FE5D-3F4E-C6B8D4E3AE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1420" y="1873789"/>
            <a:ext cx="9622588" cy="4837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A6F55D8-42F7-E52D-EC59-CBDFDF854B54}"/>
              </a:ext>
            </a:extLst>
          </p:cNvPr>
          <p:cNvSpPr txBox="1"/>
          <p:nvPr/>
        </p:nvSpPr>
        <p:spPr>
          <a:xfrm rot="5400000">
            <a:off x="8254976" y="3120273"/>
            <a:ext cx="6098874" cy="646331"/>
          </a:xfrm>
          <a:prstGeom prst="rect">
            <a:avLst/>
          </a:prstGeom>
          <a:noFill/>
        </p:spPr>
        <p:txBody>
          <a:bodyPr wrap="square">
            <a:spAutoFit/>
          </a:bodyPr>
          <a:lstStyle/>
          <a:p>
            <a:r>
              <a:rPr lang="en-US" sz="900" dirty="0"/>
              <a:t>https://www.google.cz/search?q=connection+atlas+axis&amp;tbm=isch&amp;ved=2ahUKEwibrtbG0sz7AhXBz7sIHcvZDJEQ2-cCegQIABAA&amp;oq=connection+atlas+axis&amp;gs_lcp=CgNpbWcQAzoECAAQQzoFCAAQgAQ6CAgAEIAEELEDOgQIABAeOgcIABCABBATOggIABAFEB4QEzoICAAQCBAeEBM6BggAEAgQHlCjCVicOWCaQWgAcAB4AIABgQGIAfIQkgEFMTIuMTCYAQCgAQGqAQtnd3Mtd2l6LWltZ8ABAQ&amp;sclient=img&amp;ei=h3GCY9vOLcGf7_UPy7OziAk&amp;bih=609&amp;biw=1263&amp;hl=cs#imgrc=CWUW64vQ0eZEuM</a:t>
            </a:r>
          </a:p>
        </p:txBody>
      </p:sp>
    </p:spTree>
    <p:extLst>
      <p:ext uri="{BB962C8B-B14F-4D97-AF65-F5344CB8AC3E}">
        <p14:creationId xmlns:p14="http://schemas.microsoft.com/office/powerpoint/2010/main" val="341117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A58C5E-003F-8ACB-0E24-5F69B855A0B2}"/>
              </a:ext>
            </a:extLst>
          </p:cNvPr>
          <p:cNvSpPr>
            <a:spLocks noGrp="1"/>
          </p:cNvSpPr>
          <p:nvPr>
            <p:ph type="title"/>
          </p:nvPr>
        </p:nvSpPr>
        <p:spPr>
          <a:xfrm>
            <a:off x="138023" y="365125"/>
            <a:ext cx="11215777" cy="1325563"/>
          </a:xfrm>
        </p:spPr>
        <p:txBody>
          <a:bodyPr/>
          <a:lstStyle/>
          <a:p>
            <a:r>
              <a:rPr lang="cs-CZ" dirty="0"/>
              <a:t>Odstupy břišní aorty</a:t>
            </a:r>
            <a:endParaRPr lang="en-US" dirty="0"/>
          </a:p>
        </p:txBody>
      </p:sp>
      <p:pic>
        <p:nvPicPr>
          <p:cNvPr id="32770" name="Picture 2" descr="Abdominal cavity - Knowledge @ AMBOSS">
            <a:extLst>
              <a:ext uri="{FF2B5EF4-FFF2-40B4-BE49-F238E27FC236}">
                <a16:creationId xmlns:a16="http://schemas.microsoft.com/office/drawing/2014/main" id="{42EF8EDE-92DD-0B5A-791B-69F7754B9E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0022" y="503148"/>
            <a:ext cx="6866627" cy="6127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B01ED1C-4881-58D6-E589-3365C2D6C35E}"/>
              </a:ext>
            </a:extLst>
          </p:cNvPr>
          <p:cNvSpPr txBox="1"/>
          <p:nvPr/>
        </p:nvSpPr>
        <p:spPr>
          <a:xfrm>
            <a:off x="615351" y="5541739"/>
            <a:ext cx="6159260" cy="461665"/>
          </a:xfrm>
          <a:prstGeom prst="rect">
            <a:avLst/>
          </a:prstGeom>
          <a:noFill/>
        </p:spPr>
        <p:txBody>
          <a:bodyPr wrap="square">
            <a:spAutoFit/>
          </a:bodyPr>
          <a:lstStyle/>
          <a:p>
            <a:r>
              <a:rPr lang="en-US" sz="800" dirty="0"/>
              <a:t>https://www.google.com/search?q=abdomen+aorta&amp;tbm=isch&amp;hl=cs&amp;chips=q:abdomen+aorta,online_chips:branches:0dnqg2oxKOI%3D&amp;rlz=1C1CHBF_enCZ924CZ924&amp;sa=X&amp;ved=2ahUKEwjGpL_R98z7AhWTxwIHHb-2D34Q4lYoAXoECAEQJA&amp;biw=617&amp;bih=243#imgrc=5Q991GRSN4nKAM</a:t>
            </a:r>
          </a:p>
        </p:txBody>
      </p:sp>
    </p:spTree>
    <p:extLst>
      <p:ext uri="{BB962C8B-B14F-4D97-AF65-F5344CB8AC3E}">
        <p14:creationId xmlns:p14="http://schemas.microsoft.com/office/powerpoint/2010/main" val="3448724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Převodní systém srdeční</a:t>
            </a:r>
          </a:p>
        </p:txBody>
      </p:sp>
      <p:sp>
        <p:nvSpPr>
          <p:cNvPr id="5" name="Zástupný symbol pro obsah 4"/>
          <p:cNvSpPr>
            <a:spLocks noGrp="1"/>
          </p:cNvSpPr>
          <p:nvPr>
            <p:ph sz="half" idx="1"/>
          </p:nvPr>
        </p:nvSpPr>
        <p:spPr/>
        <p:txBody>
          <a:bodyPr/>
          <a:lstStyle/>
          <a:p>
            <a:r>
              <a:rPr lang="cs-CZ" dirty="0">
                <a:hlinkClick r:id="rId2"/>
              </a:rPr>
              <a:t>https://www.youtube.com/watch?v=RYZ4daFwMa8</a:t>
            </a:r>
            <a:endParaRPr lang="cs-CZ" dirty="0"/>
          </a:p>
          <a:p>
            <a:endParaRPr lang="cs-CZ" dirty="0"/>
          </a:p>
          <a:p>
            <a:endParaRPr lang="cs-CZ" dirty="0"/>
          </a:p>
          <a:p>
            <a:endParaRPr lang="cs-CZ" dirty="0"/>
          </a:p>
        </p:txBody>
      </p:sp>
      <p:pic>
        <p:nvPicPr>
          <p:cNvPr id="27654" name="Picture 6" descr="Heart Conduction: What Is It &amp; How It Works">
            <a:extLst>
              <a:ext uri="{FF2B5EF4-FFF2-40B4-BE49-F238E27FC236}">
                <a16:creationId xmlns:a16="http://schemas.microsoft.com/office/drawing/2014/main" id="{AC894A91-6F10-843C-B99F-FABFB386A18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87330" y="995364"/>
            <a:ext cx="5497511" cy="549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43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Infarkt</a:t>
            </a:r>
          </a:p>
        </p:txBody>
      </p:sp>
      <p:sp>
        <p:nvSpPr>
          <p:cNvPr id="5" name="Zástupný symbol pro obsah 4"/>
          <p:cNvSpPr>
            <a:spLocks noGrp="1"/>
          </p:cNvSpPr>
          <p:nvPr>
            <p:ph sz="half" idx="1"/>
          </p:nvPr>
        </p:nvSpPr>
        <p:spPr/>
        <p:txBody>
          <a:bodyPr/>
          <a:lstStyle/>
          <a:p>
            <a:r>
              <a:rPr lang="cs-CZ" dirty="0">
                <a:hlinkClick r:id="rId2"/>
              </a:rPr>
              <a:t>https://www.youtube.com/watch?v=QllguanpKic</a:t>
            </a:r>
            <a:endParaRPr lang="cs-CZ" dirty="0"/>
          </a:p>
          <a:p>
            <a:endParaRPr lang="cs-CZ" dirty="0"/>
          </a:p>
          <a:p>
            <a:r>
              <a:rPr lang="cs-CZ" dirty="0"/>
              <a:t>Angioplastika</a:t>
            </a:r>
          </a:p>
          <a:p>
            <a:r>
              <a:rPr lang="cs-CZ" dirty="0">
                <a:hlinkClick r:id="rId3"/>
              </a:rPr>
              <a:t>https://www.youtube.com/watch?v=p3z9FLYijrQ</a:t>
            </a:r>
            <a:endParaRPr lang="cs-CZ" dirty="0"/>
          </a:p>
          <a:p>
            <a:endParaRPr lang="cs-CZ" dirty="0"/>
          </a:p>
        </p:txBody>
      </p:sp>
      <p:pic>
        <p:nvPicPr>
          <p:cNvPr id="1026" name="Picture 2" descr="Infarkt myokardu – príznaky, diagnostika a liečba | boehringer-ingelheim.sk">
            <a:extLst>
              <a:ext uri="{FF2B5EF4-FFF2-40B4-BE49-F238E27FC236}">
                <a16:creationId xmlns:a16="http://schemas.microsoft.com/office/drawing/2014/main" id="{07E7079B-AE9C-618D-0D5C-FB42954D6D02}"/>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586267" y="514350"/>
            <a:ext cx="5329597"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éčba infarktu myokardu » Medixa.org">
            <a:extLst>
              <a:ext uri="{FF2B5EF4-FFF2-40B4-BE49-F238E27FC236}">
                <a16:creationId xmlns:a16="http://schemas.microsoft.com/office/drawing/2014/main" id="{29ED31F7-8474-9252-3AFE-CD236814F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268" y="3578225"/>
            <a:ext cx="5329597" cy="314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50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Srážení krve</a:t>
            </a:r>
          </a:p>
        </p:txBody>
      </p:sp>
      <p:sp>
        <p:nvSpPr>
          <p:cNvPr id="3" name="Zástupný symbol pro obsah 2"/>
          <p:cNvSpPr>
            <a:spLocks noGrp="1"/>
          </p:cNvSpPr>
          <p:nvPr>
            <p:ph sz="half" idx="1"/>
          </p:nvPr>
        </p:nvSpPr>
        <p:spPr/>
        <p:txBody>
          <a:bodyPr/>
          <a:lstStyle/>
          <a:p>
            <a:r>
              <a:rPr lang="cs-CZ" dirty="0">
                <a:hlinkClick r:id="rId2"/>
              </a:rPr>
              <a:t>https://www.youtube.com/watch?v=DKFSH5MMPLM</a:t>
            </a:r>
            <a:endParaRPr lang="cs-CZ" dirty="0"/>
          </a:p>
          <a:p>
            <a:endParaRPr lang="cs-CZ" dirty="0"/>
          </a:p>
          <a:p>
            <a:endParaRPr lang="cs-CZ" dirty="0"/>
          </a:p>
        </p:txBody>
      </p:sp>
      <p:pic>
        <p:nvPicPr>
          <p:cNvPr id="2052" name="Picture 4" descr="Arterial Thrombus Stability: Does It Matter and Can We Detect It? -  ScienceDirect">
            <a:extLst>
              <a:ext uri="{FF2B5EF4-FFF2-40B4-BE49-F238E27FC236}">
                <a16:creationId xmlns:a16="http://schemas.microsoft.com/office/drawing/2014/main" id="{78178ADF-310D-21EC-546B-805A884CC0B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62445" y="948906"/>
            <a:ext cx="6429555" cy="5543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249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6D82F61-C021-CF34-8A26-CDB913E0E12F}"/>
              </a:ext>
            </a:extLst>
          </p:cNvPr>
          <p:cNvSpPr>
            <a:spLocks noGrp="1"/>
          </p:cNvSpPr>
          <p:nvPr>
            <p:ph type="title"/>
          </p:nvPr>
        </p:nvSpPr>
        <p:spPr>
          <a:xfrm>
            <a:off x="191689" y="264137"/>
            <a:ext cx="10515600" cy="1325563"/>
          </a:xfrm>
        </p:spPr>
        <p:txBody>
          <a:bodyPr/>
          <a:lstStyle/>
          <a:p>
            <a:r>
              <a:rPr lang="cs-CZ" dirty="0"/>
              <a:t>Trávicí systém</a:t>
            </a:r>
            <a:br>
              <a:rPr lang="cs-CZ" dirty="0"/>
            </a:br>
            <a:endParaRPr lang="en-US" dirty="0"/>
          </a:p>
        </p:txBody>
      </p:sp>
      <p:sp>
        <p:nvSpPr>
          <p:cNvPr id="3" name="Zástupný symbol pro obsah 2"/>
          <p:cNvSpPr>
            <a:spLocks noGrp="1"/>
          </p:cNvSpPr>
          <p:nvPr>
            <p:ph sz="half" idx="1"/>
          </p:nvPr>
        </p:nvSpPr>
        <p:spPr/>
        <p:txBody>
          <a:bodyPr/>
          <a:lstStyle/>
          <a:p>
            <a:r>
              <a:rPr lang="cs-CZ" dirty="0">
                <a:hlinkClick r:id="rId2"/>
              </a:rPr>
              <a:t>https://www.youtube.com/watch?v=X3TAROotFfM</a:t>
            </a:r>
            <a:endParaRPr lang="cs-CZ" dirty="0"/>
          </a:p>
          <a:p>
            <a:endParaRPr lang="cs-CZ" dirty="0"/>
          </a:p>
        </p:txBody>
      </p:sp>
      <p:sp>
        <p:nvSpPr>
          <p:cNvPr id="5" name="Zástupný obsah 4">
            <a:extLst>
              <a:ext uri="{FF2B5EF4-FFF2-40B4-BE49-F238E27FC236}">
                <a16:creationId xmlns:a16="http://schemas.microsoft.com/office/drawing/2014/main" id="{D8936FAB-89D8-AEF8-9101-2A6B7D44848F}"/>
              </a:ext>
            </a:extLst>
          </p:cNvPr>
          <p:cNvSpPr>
            <a:spLocks noGrp="1"/>
          </p:cNvSpPr>
          <p:nvPr>
            <p:ph sz="half" idx="2"/>
          </p:nvPr>
        </p:nvSpPr>
        <p:spPr/>
        <p:txBody>
          <a:bodyPr/>
          <a:lstStyle/>
          <a:p>
            <a:endParaRPr lang="en-US"/>
          </a:p>
        </p:txBody>
      </p:sp>
      <p:pic>
        <p:nvPicPr>
          <p:cNvPr id="4098" name="Picture 2" descr="Gastrointestinal tract | Definition, Organs, Diagram, &amp; Facts | Britannica">
            <a:extLst>
              <a:ext uri="{FF2B5EF4-FFF2-40B4-BE49-F238E27FC236}">
                <a16:creationId xmlns:a16="http://schemas.microsoft.com/office/drawing/2014/main" id="{5D877691-9729-C6A7-CC5B-E517A8DD4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46542"/>
            <a:ext cx="6019800" cy="671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215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122A0A-D6C1-647E-1E33-09CCE62BB426}"/>
              </a:ext>
            </a:extLst>
          </p:cNvPr>
          <p:cNvSpPr>
            <a:spLocks noGrp="1"/>
          </p:cNvSpPr>
          <p:nvPr>
            <p:ph type="title"/>
          </p:nvPr>
        </p:nvSpPr>
        <p:spPr/>
        <p:txBody>
          <a:bodyPr/>
          <a:lstStyle/>
          <a:p>
            <a:r>
              <a:rPr lang="cs-CZ" dirty="0"/>
              <a:t>Slinné žlázy</a:t>
            </a:r>
            <a:endParaRPr lang="en-US" dirty="0"/>
          </a:p>
        </p:txBody>
      </p:sp>
      <p:pic>
        <p:nvPicPr>
          <p:cNvPr id="5122" name="Picture 2" descr="Sialadenitis (Salivary Gland Infection): Symptoms &amp; Treatment">
            <a:extLst>
              <a:ext uri="{FF2B5EF4-FFF2-40B4-BE49-F238E27FC236}">
                <a16:creationId xmlns:a16="http://schemas.microsoft.com/office/drawing/2014/main" id="{B0C9B89E-410E-4577-5851-530F7397D90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331230"/>
            <a:ext cx="6122011" cy="43513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arotitis Treatment - Parotid Tumor Surgery | Salivary Gland Surgery Los  Angeles CA">
            <a:extLst>
              <a:ext uri="{FF2B5EF4-FFF2-40B4-BE49-F238E27FC236}">
                <a16:creationId xmlns:a16="http://schemas.microsoft.com/office/drawing/2014/main" id="{DB30BB33-9308-D401-79EF-A92F5E48109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36281" y="1469114"/>
            <a:ext cx="5855719" cy="22175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arotitis | Musculoskeletal Key">
            <a:extLst>
              <a:ext uri="{FF2B5EF4-FFF2-40B4-BE49-F238E27FC236}">
                <a16:creationId xmlns:a16="http://schemas.microsoft.com/office/drawing/2014/main" id="{D06F0EF3-40E9-DF86-C5E7-57FC9FD17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958" y="3844754"/>
            <a:ext cx="3882876" cy="264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97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DF2B7B-9164-99E9-B623-B7FE25CA90F5}"/>
              </a:ext>
            </a:extLst>
          </p:cNvPr>
          <p:cNvSpPr>
            <a:spLocks noGrp="1"/>
          </p:cNvSpPr>
          <p:nvPr>
            <p:ph type="title"/>
          </p:nvPr>
        </p:nvSpPr>
        <p:spPr/>
        <p:txBody>
          <a:bodyPr/>
          <a:lstStyle/>
          <a:p>
            <a:r>
              <a:rPr lang="cs-CZ" dirty="0" smtClean="0"/>
              <a:t>Zuby, </a:t>
            </a:r>
            <a:r>
              <a:rPr lang="cs-CZ" dirty="0" err="1" smtClean="0"/>
              <a:t>dentes</a:t>
            </a:r>
            <a:endParaRPr lang="en-US" dirty="0"/>
          </a:p>
        </p:txBody>
      </p:sp>
      <p:pic>
        <p:nvPicPr>
          <p:cNvPr id="3074" name="Picture 2" descr="Teeth names: Diagram, types, and function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696295" y="1690688"/>
            <a:ext cx="450703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many teeth do adults have? Anatomy and functio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31197" y="1825625"/>
            <a:ext cx="479560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060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14A784-FCCF-FB35-AB06-427E4E66C4C9}"/>
              </a:ext>
            </a:extLst>
          </p:cNvPr>
          <p:cNvSpPr>
            <a:spLocks noGrp="1"/>
          </p:cNvSpPr>
          <p:nvPr>
            <p:ph type="title"/>
          </p:nvPr>
        </p:nvSpPr>
        <p:spPr/>
        <p:txBody>
          <a:bodyPr/>
          <a:lstStyle/>
          <a:p>
            <a:r>
              <a:rPr lang="cs-CZ" dirty="0"/>
              <a:t>Žaludek</a:t>
            </a:r>
            <a:endParaRPr lang="en-US" dirty="0"/>
          </a:p>
        </p:txBody>
      </p:sp>
      <p:pic>
        <p:nvPicPr>
          <p:cNvPr id="4098" name="Picture 2" descr="Žaludek"/>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825625"/>
            <a:ext cx="57150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sz="half" idx="2"/>
          </p:nvPr>
        </p:nvSpPr>
        <p:spPr/>
        <p:txBody>
          <a:bodyPr/>
          <a:lstStyle/>
          <a:p>
            <a:r>
              <a:rPr lang="cs-CZ" dirty="0" smtClean="0"/>
              <a:t>Funkce:</a:t>
            </a:r>
          </a:p>
          <a:p>
            <a:r>
              <a:rPr lang="cs-CZ" dirty="0" smtClean="0"/>
              <a:t>Mechanická</a:t>
            </a:r>
          </a:p>
          <a:p>
            <a:r>
              <a:rPr lang="cs-CZ" dirty="0" smtClean="0"/>
              <a:t>Chemická</a:t>
            </a:r>
          </a:p>
          <a:p>
            <a:pPr lvl="1"/>
            <a:r>
              <a:rPr lang="cs-CZ" dirty="0" err="1" smtClean="0"/>
              <a:t>HCl</a:t>
            </a:r>
            <a:endParaRPr lang="cs-CZ" dirty="0" smtClean="0"/>
          </a:p>
          <a:p>
            <a:pPr lvl="1"/>
            <a:r>
              <a:rPr lang="cs-CZ" dirty="0" smtClean="0"/>
              <a:t>Pepsin</a:t>
            </a:r>
          </a:p>
          <a:p>
            <a:pPr lvl="1"/>
            <a:r>
              <a:rPr lang="cs-CZ" dirty="0" smtClean="0"/>
              <a:t>Vnitřní faktor</a:t>
            </a:r>
          </a:p>
          <a:p>
            <a:r>
              <a:rPr lang="cs-CZ" dirty="0" smtClean="0"/>
              <a:t>Mucin</a:t>
            </a:r>
          </a:p>
          <a:p>
            <a:endParaRPr lang="cs-CZ" dirty="0"/>
          </a:p>
          <a:p>
            <a:r>
              <a:rPr lang="cs-CZ" dirty="0">
                <a:hlinkClick r:id="rId3"/>
              </a:rPr>
              <a:t>https://</a:t>
            </a:r>
            <a:r>
              <a:rPr lang="cs-CZ" dirty="0" smtClean="0">
                <a:hlinkClick r:id="rId3"/>
              </a:rPr>
              <a:t>youtu.be/ZuJzYYIS9c4</a:t>
            </a:r>
            <a:endParaRPr lang="cs-CZ" dirty="0" smtClean="0"/>
          </a:p>
          <a:p>
            <a:endParaRPr lang="cs-CZ" dirty="0"/>
          </a:p>
        </p:txBody>
      </p:sp>
    </p:spTree>
    <p:extLst>
      <p:ext uri="{BB962C8B-B14F-4D97-AF65-F5344CB8AC3E}">
        <p14:creationId xmlns:p14="http://schemas.microsoft.com/office/powerpoint/2010/main" val="1387168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DBFF08-F37F-8B7C-A745-36EA1FE194B7}"/>
              </a:ext>
            </a:extLst>
          </p:cNvPr>
          <p:cNvSpPr>
            <a:spLocks noGrp="1"/>
          </p:cNvSpPr>
          <p:nvPr>
            <p:ph type="title"/>
          </p:nvPr>
        </p:nvSpPr>
        <p:spPr/>
        <p:txBody>
          <a:bodyPr/>
          <a:lstStyle/>
          <a:p>
            <a:r>
              <a:rPr lang="cs-CZ" dirty="0"/>
              <a:t>Játra</a:t>
            </a:r>
            <a:endParaRPr lang="en-US" dirty="0"/>
          </a:p>
        </p:txBody>
      </p:sp>
      <p:pic>
        <p:nvPicPr>
          <p:cNvPr id="5122" name="Picture 2" descr="Liver: Anatomy and Functions | Johns Hopkins Medicin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94833" y="1447800"/>
            <a:ext cx="5143967" cy="480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Liver - An Amazing Organ - Gastrointestinal Societ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6019800" cy="398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161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pic>
        <p:nvPicPr>
          <p:cNvPr id="6146" name="Picture 2" descr="liver | anatomy | Britannic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365124"/>
            <a:ext cx="11379200" cy="618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6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112970-532D-F54E-BB3A-6BBE43489BE1}"/>
              </a:ext>
            </a:extLst>
          </p:cNvPr>
          <p:cNvSpPr>
            <a:spLocks noGrp="1"/>
          </p:cNvSpPr>
          <p:nvPr>
            <p:ph type="title"/>
          </p:nvPr>
        </p:nvSpPr>
        <p:spPr/>
        <p:txBody>
          <a:bodyPr/>
          <a:lstStyle/>
          <a:p>
            <a:r>
              <a:rPr lang="cs-CZ" dirty="0"/>
              <a:t>Obratel, stavba            </a:t>
            </a:r>
            <a:r>
              <a:rPr lang="cs-CZ" dirty="0" err="1"/>
              <a:t>vertebra</a:t>
            </a:r>
            <a:r>
              <a:rPr lang="cs-CZ" dirty="0"/>
              <a:t>, vertebrae</a:t>
            </a:r>
            <a:endParaRPr lang="en-US" dirty="0"/>
          </a:p>
        </p:txBody>
      </p:sp>
      <p:pic>
        <p:nvPicPr>
          <p:cNvPr id="6146" name="Picture 2" descr="Anatomy of the Spine | Spinal Cord Injury Information Pages">
            <a:extLst>
              <a:ext uri="{FF2B5EF4-FFF2-40B4-BE49-F238E27FC236}">
                <a16:creationId xmlns:a16="http://schemas.microsoft.com/office/drawing/2014/main" id="{B42C659B-B443-0FBA-72B3-453584973AEB}"/>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155940" y="1282578"/>
            <a:ext cx="2907183" cy="557542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A636EB63-071F-2731-D3AD-252D5B80531F}"/>
              </a:ext>
            </a:extLst>
          </p:cNvPr>
          <p:cNvSpPr txBox="1"/>
          <p:nvPr/>
        </p:nvSpPr>
        <p:spPr>
          <a:xfrm rot="5400000">
            <a:off x="-2628775" y="3244334"/>
            <a:ext cx="6098874" cy="369332"/>
          </a:xfrm>
          <a:prstGeom prst="rect">
            <a:avLst/>
          </a:prstGeom>
          <a:noFill/>
        </p:spPr>
        <p:txBody>
          <a:bodyPr wrap="square">
            <a:spAutoFit/>
          </a:bodyPr>
          <a:lstStyle/>
          <a:p>
            <a:r>
              <a:rPr lang="en-US" sz="900" dirty="0"/>
              <a:t>https://www.google.cz/search?q=vertebrae&amp;source=lnms&amp;tbm=isch&amp;sa=X&amp;ved=2ahUKEwjt0IvQ1sz7AhVCsKQKHb9aAa4Q_AUoAXoECAIQAw&amp;biw=628&amp;bih=255&amp;dpr=1.5#imgrc=10ycPs5HITWlAM</a:t>
            </a:r>
          </a:p>
        </p:txBody>
      </p:sp>
      <p:pic>
        <p:nvPicPr>
          <p:cNvPr id="6150" name="Picture 6" descr="Spinal Nerves: Cervical, Thoracic, Lumbar, Sacral, Coccyxgeal">
            <a:extLst>
              <a:ext uri="{FF2B5EF4-FFF2-40B4-BE49-F238E27FC236}">
                <a16:creationId xmlns:a16="http://schemas.microsoft.com/office/drawing/2014/main" id="{A66E7B9D-1A58-5735-4A05-73544655305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45525" y="1690688"/>
            <a:ext cx="4838396" cy="481689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A6E5490-1055-B397-54E9-9FA224FD3406}"/>
              </a:ext>
            </a:extLst>
          </p:cNvPr>
          <p:cNvSpPr txBox="1"/>
          <p:nvPr/>
        </p:nvSpPr>
        <p:spPr>
          <a:xfrm rot="5400000">
            <a:off x="8462560" y="3065728"/>
            <a:ext cx="6098874" cy="784830"/>
          </a:xfrm>
          <a:prstGeom prst="rect">
            <a:avLst/>
          </a:prstGeom>
          <a:noFill/>
        </p:spPr>
        <p:txBody>
          <a:bodyPr wrap="square">
            <a:spAutoFit/>
          </a:bodyPr>
          <a:lstStyle/>
          <a:p>
            <a:r>
              <a:rPr lang="en-US" sz="900" dirty="0"/>
              <a:t>https://www.google.cz/search?q=outputs+nerves+from+vertebrae&amp;tbm=isch&amp;ved=2ahUKEwiF_oXR1sz7AhXUxgIHHTCcB2UQ2-cCegQIABAA&amp;oq=outputs+nerves+from+vertebrae&amp;gs_lcp=CgNpbWcQAzoFCAAQgAQ6BAgAEEM6BggAEAcQHjoICAAQCBAHEB5QtyZYgHFg6HVoAXAAeACAAcMBiAG5EpIBBDguMTOYAQCgAQGqAQtnd3Mtd2l6LWltZ8ABAQ&amp;sclient=img&amp;ei=z3WCY8XaDtSNi-gPsLieqAY&amp;bih=255&amp;biw=628#imgrc=YcdxTPPfBR3nSM</a:t>
            </a:r>
          </a:p>
        </p:txBody>
      </p:sp>
    </p:spTree>
    <p:extLst>
      <p:ext uri="{BB962C8B-B14F-4D97-AF65-F5344CB8AC3E}">
        <p14:creationId xmlns:p14="http://schemas.microsoft.com/office/powerpoint/2010/main" val="1842617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Portální oběh</a:t>
            </a:r>
            <a:endParaRPr lang="cs-CZ" dirty="0"/>
          </a:p>
        </p:txBody>
      </p:sp>
      <p:pic>
        <p:nvPicPr>
          <p:cNvPr id="9220" name="Picture 4" descr="Hepatic Portal System | Definition, Examples, Diagram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7627" y="1337187"/>
            <a:ext cx="9055508" cy="541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9352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42" name="Picture 2" descr="Structural and functional organization of the liver. A) Anatomy of the...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10662225" cy="613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429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1266" name="Picture 2" descr="Liver Structure | Medical anatomy, Anatomy, Liver anatom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0" y="177800"/>
            <a:ext cx="6019801" cy="668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9181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Funkce jater</a:t>
            </a:r>
            <a:endParaRPr lang="cs-CZ" dirty="0"/>
          </a:p>
        </p:txBody>
      </p:sp>
      <p:sp>
        <p:nvSpPr>
          <p:cNvPr id="3" name="Zástupný symbol pro obsah 2"/>
          <p:cNvSpPr>
            <a:spLocks noGrp="1"/>
          </p:cNvSpPr>
          <p:nvPr>
            <p:ph idx="1"/>
          </p:nvPr>
        </p:nvSpPr>
        <p:spPr/>
        <p:txBody>
          <a:bodyPr/>
          <a:lstStyle/>
          <a:p>
            <a:r>
              <a:rPr lang="cs-CZ" dirty="0">
                <a:hlinkClick r:id="rId2"/>
              </a:rPr>
              <a:t>https://</a:t>
            </a:r>
            <a:r>
              <a:rPr lang="cs-CZ" dirty="0" smtClean="0">
                <a:hlinkClick r:id="rId2"/>
              </a:rPr>
              <a:t>youtu.be/Qxnq3gj8Pa4</a:t>
            </a:r>
            <a:endParaRPr lang="cs-CZ" dirty="0" smtClean="0"/>
          </a:p>
          <a:p>
            <a:endParaRPr lang="cs-CZ" dirty="0"/>
          </a:p>
        </p:txBody>
      </p:sp>
    </p:spTree>
    <p:extLst>
      <p:ext uri="{BB962C8B-B14F-4D97-AF65-F5344CB8AC3E}">
        <p14:creationId xmlns:p14="http://schemas.microsoft.com/office/powerpoint/2010/main" val="4239761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Definition &amp; Facts for Cirrhosis | NIDD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65125"/>
            <a:ext cx="1219200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769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Žlučové cesty</a:t>
            </a:r>
            <a:endParaRPr lang="cs-CZ" dirty="0"/>
          </a:p>
        </p:txBody>
      </p:sp>
      <p:pic>
        <p:nvPicPr>
          <p:cNvPr id="8194" name="Picture 2" descr="Common Bile Duct - StoryM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397000"/>
            <a:ext cx="6527799" cy="528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718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E99A6B-0934-8AE3-05E9-C8D1259D54BC}"/>
              </a:ext>
            </a:extLst>
          </p:cNvPr>
          <p:cNvSpPr>
            <a:spLocks noGrp="1"/>
          </p:cNvSpPr>
          <p:nvPr>
            <p:ph type="title"/>
          </p:nvPr>
        </p:nvSpPr>
        <p:spPr/>
        <p:txBody>
          <a:bodyPr/>
          <a:lstStyle/>
          <a:p>
            <a:r>
              <a:rPr lang="cs-CZ" dirty="0"/>
              <a:t>Slinivka </a:t>
            </a:r>
            <a:r>
              <a:rPr lang="cs-CZ" dirty="0" smtClean="0"/>
              <a:t>břišní, </a:t>
            </a:r>
            <a:r>
              <a:rPr lang="cs-CZ" dirty="0" err="1" smtClean="0"/>
              <a:t>pancreas</a:t>
            </a:r>
            <a:endParaRPr lang="en-US" dirty="0"/>
          </a:p>
        </p:txBody>
      </p:sp>
      <p:pic>
        <p:nvPicPr>
          <p:cNvPr id="12290" name="Picture 2" descr="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9857" y="1397000"/>
            <a:ext cx="10017465"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950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13DACA-6DD0-1825-FEBF-D0E5E5F1A069}"/>
              </a:ext>
            </a:extLst>
          </p:cNvPr>
          <p:cNvSpPr>
            <a:spLocks noGrp="1"/>
          </p:cNvSpPr>
          <p:nvPr>
            <p:ph type="title"/>
          </p:nvPr>
        </p:nvSpPr>
        <p:spPr/>
        <p:txBody>
          <a:bodyPr/>
          <a:lstStyle/>
          <a:p>
            <a:r>
              <a:rPr lang="cs-CZ" dirty="0"/>
              <a:t>Střeva</a:t>
            </a:r>
            <a:endParaRPr lang="en-US" dirty="0"/>
          </a:p>
        </p:txBody>
      </p:sp>
      <p:pic>
        <p:nvPicPr>
          <p:cNvPr id="13314" name="Picture 2" descr="Colon (Large Intestine): Function, Anatomy &amp; Defini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0" y="267494"/>
            <a:ext cx="5909470" cy="590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256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Peritoneum</a:t>
            </a:r>
            <a:endParaRPr lang="cs-CZ" dirty="0"/>
          </a:p>
        </p:txBody>
      </p:sp>
      <p:pic>
        <p:nvPicPr>
          <p:cNvPr id="14338" name="Picture 2" descr="Peritoneum: Anatomy | Concise Medical Knowledg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29699" y="1690688"/>
            <a:ext cx="5790101" cy="44862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eritoneum: Anatomy | Concise Medical Knowledg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614526" y="889000"/>
            <a:ext cx="5221863" cy="528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5771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5" name="Zástupný symbol pro obsah 4"/>
          <p:cNvSpPr>
            <a:spLocks noGrp="1"/>
          </p:cNvSpPr>
          <p:nvPr>
            <p:ph sz="half" idx="1"/>
          </p:nvPr>
        </p:nvSpPr>
        <p:spPr/>
        <p:txBody>
          <a:bodyPr/>
          <a:lstStyle/>
          <a:p>
            <a:endParaRPr lang="cs-CZ" dirty="0"/>
          </a:p>
        </p:txBody>
      </p:sp>
      <p:sp>
        <p:nvSpPr>
          <p:cNvPr id="7" name="Zástupný symbol pro obsah 2"/>
          <p:cNvSpPr txBox="1">
            <a:spLocks/>
          </p:cNvSpPr>
          <p:nvPr/>
        </p:nvSpPr>
        <p:spPr>
          <a:xfrm>
            <a:off x="-172782" y="5850382"/>
            <a:ext cx="2050743" cy="73701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smtClean="0">
                <a:hlinkClick r:id="rId2"/>
              </a:rPr>
              <a:t>https://en.wikipedia.org/wiki/Greater_omentum#/media/File:Sobo_1909_564.png</a:t>
            </a:r>
            <a:endParaRPr lang="cs-CZ" dirty="0" smtClean="0"/>
          </a:p>
          <a:p>
            <a:endParaRPr lang="cs-CZ" dirty="0"/>
          </a:p>
        </p:txBody>
      </p:sp>
      <p:pic>
        <p:nvPicPr>
          <p:cNvPr id="8" name="Picture 2" descr="Sobo 1909 5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18297"/>
            <a:ext cx="5181601" cy="628916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Leber (Anatomie) - eRef, Thiem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19800" y="558800"/>
            <a:ext cx="6320166" cy="60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336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696238-66D6-C9A3-4150-CA366CAC35F1}"/>
              </a:ext>
            </a:extLst>
          </p:cNvPr>
          <p:cNvSpPr>
            <a:spLocks noGrp="1"/>
          </p:cNvSpPr>
          <p:nvPr>
            <p:ph type="title"/>
          </p:nvPr>
        </p:nvSpPr>
        <p:spPr>
          <a:xfrm>
            <a:off x="138023" y="365125"/>
            <a:ext cx="11869947" cy="1325563"/>
          </a:xfrm>
        </p:spPr>
        <p:txBody>
          <a:bodyPr/>
          <a:lstStyle/>
          <a:p>
            <a:r>
              <a:rPr lang="cs-CZ" dirty="0"/>
              <a:t>Meziobratlové ploténky, </a:t>
            </a:r>
            <a:r>
              <a:rPr lang="cs-CZ" dirty="0" err="1"/>
              <a:t>discus</a:t>
            </a:r>
            <a:r>
              <a:rPr lang="cs-CZ" dirty="0"/>
              <a:t> </a:t>
            </a:r>
            <a:r>
              <a:rPr lang="cs-CZ" dirty="0" err="1"/>
              <a:t>intervertebralis</a:t>
            </a:r>
            <a:endParaRPr lang="en-US" dirty="0"/>
          </a:p>
        </p:txBody>
      </p:sp>
      <p:pic>
        <p:nvPicPr>
          <p:cNvPr id="7170" name="Picture 2" descr="Lumbosacral Discogenic Pain Syndrome - Physiopedia">
            <a:extLst>
              <a:ext uri="{FF2B5EF4-FFF2-40B4-BE49-F238E27FC236}">
                <a16:creationId xmlns:a16="http://schemas.microsoft.com/office/drawing/2014/main" id="{2AD92004-6A4C-D24C-D2A5-D9AEF6374BD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27649" y="1566833"/>
            <a:ext cx="5310386" cy="4248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A52D2B5-B7E7-7E55-7E20-DEDBAB278B20}"/>
              </a:ext>
            </a:extLst>
          </p:cNvPr>
          <p:cNvSpPr txBox="1"/>
          <p:nvPr/>
        </p:nvSpPr>
        <p:spPr>
          <a:xfrm>
            <a:off x="301924" y="6019512"/>
            <a:ext cx="5536111" cy="584775"/>
          </a:xfrm>
          <a:prstGeom prst="rect">
            <a:avLst/>
          </a:prstGeom>
          <a:noFill/>
        </p:spPr>
        <p:txBody>
          <a:bodyPr wrap="square">
            <a:spAutoFit/>
          </a:bodyPr>
          <a:lstStyle/>
          <a:p>
            <a:r>
              <a:rPr lang="en-US" sz="800" dirty="0"/>
              <a:t>https://www.google.cz/search?q=discus+intervertebralis&amp;tbm=isch&amp;ved=2ahUKEwjz69OI18z7AhX-xgIHHdBwC5AQ2-cCegQIABAA&amp;oq=discus+inter&amp;gs_lcp=CgNpbWcQARgAMgUIABCABDIECAAQHjIECAAQHjIECAAQHjIECAAQHjIECAAQHjIGCAAQBRAeMgYIABAIEB4yBAgAEB4yBAgAEB46CAgAEIAEELEDOgQIABBDULQJWLkhYNYvaABwAHgAgAGqAogBgwySAQU0LjguMZgBAKABAaoBC2d3cy13aXotaW1nwAEB&amp;sclient=img&amp;ei=Q3aCY7O-NP6Ni-gP0OGtgAk&amp;bih=255&amp;biw=628#imgrc=qNgHlkOmRuirAM</a:t>
            </a:r>
          </a:p>
        </p:txBody>
      </p:sp>
      <p:pic>
        <p:nvPicPr>
          <p:cNvPr id="7172" name="Picture 4" descr="Disc Bulge &amp; Protrusion | AHCN">
            <a:extLst>
              <a:ext uri="{FF2B5EF4-FFF2-40B4-BE49-F238E27FC236}">
                <a16:creationId xmlns:a16="http://schemas.microsoft.com/office/drawing/2014/main" id="{D7569A20-51FA-B6FD-D04C-D17FD6188AD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53967" y="1855059"/>
            <a:ext cx="5539094" cy="37957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CDBDD6B3-7780-9DC3-F1FB-0D786445F4C2}"/>
              </a:ext>
            </a:extLst>
          </p:cNvPr>
          <p:cNvSpPr txBox="1"/>
          <p:nvPr/>
        </p:nvSpPr>
        <p:spPr>
          <a:xfrm>
            <a:off x="6353967" y="5899680"/>
            <a:ext cx="5435721" cy="707886"/>
          </a:xfrm>
          <a:prstGeom prst="rect">
            <a:avLst/>
          </a:prstGeom>
          <a:noFill/>
        </p:spPr>
        <p:txBody>
          <a:bodyPr wrap="square">
            <a:spAutoFit/>
          </a:bodyPr>
          <a:lstStyle/>
          <a:p>
            <a:r>
              <a:rPr lang="en-US" sz="800" dirty="0"/>
              <a:t>https://www.google.cz/search?q=prolaps+discus+intervertebralis&amp;tbm=isch&amp;ved=2ahUKEwjkrMGE2Mz7AhWRNewKHTR9D9gQ2-cCegQIABAA&amp;oq=prolaps+discus+intervertebralis&amp;gs_lcp=CgNpbWcQAzoFCAAQgAQ6BggAEAcQHjoECAAQHlDLLliaQGCqRGgAcAB4AIAB0QGIAYgIkgEFNC40LjGYAQCgAQGqAQtnd3Mtd2l6LWltZ8ABAQ&amp;sclient=img&amp;ei=R3eCY6TtJJHrsAe0-r3ADQ&amp;bih=255&amp;biw=628#imgrc=jJK64SpwG6sGqM</a:t>
            </a:r>
          </a:p>
        </p:txBody>
      </p:sp>
    </p:spTree>
    <p:extLst>
      <p:ext uri="{BB962C8B-B14F-4D97-AF65-F5344CB8AC3E}">
        <p14:creationId xmlns:p14="http://schemas.microsoft.com/office/powerpoint/2010/main" val="3736678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Appendix</a:t>
            </a:r>
            <a:endParaRPr lang="cs-CZ" dirty="0"/>
          </a:p>
        </p:txBody>
      </p:sp>
      <p:pic>
        <p:nvPicPr>
          <p:cNvPr id="6" name="Zástupný symbol pro obsah 5"/>
          <p:cNvPicPr>
            <a:picLocks noGrp="1" noChangeAspect="1"/>
          </p:cNvPicPr>
          <p:nvPr>
            <p:ph sz="half" idx="2"/>
          </p:nvPr>
        </p:nvPicPr>
        <p:blipFill>
          <a:blip r:embed="rId2"/>
          <a:stretch>
            <a:fillRect/>
          </a:stretch>
        </p:blipFill>
        <p:spPr>
          <a:xfrm>
            <a:off x="6646411" y="1825625"/>
            <a:ext cx="4920552" cy="4267200"/>
          </a:xfrm>
          <a:prstGeom prst="rect">
            <a:avLst/>
          </a:prstGeom>
        </p:spPr>
      </p:pic>
      <p:pic>
        <p:nvPicPr>
          <p:cNvPr id="18436" name="Picture 4" descr="Definition of appendix - NCI Dictionary of Cancer Terms - NCI"/>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855975"/>
            <a:ext cx="5181600" cy="429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074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Hematoencefalická bariéra</a:t>
            </a:r>
          </a:p>
        </p:txBody>
      </p:sp>
      <p:sp>
        <p:nvSpPr>
          <p:cNvPr id="3" name="Zástupný symbol pro obsah 2"/>
          <p:cNvSpPr>
            <a:spLocks noGrp="1"/>
          </p:cNvSpPr>
          <p:nvPr>
            <p:ph sz="half" idx="1"/>
          </p:nvPr>
        </p:nvSpPr>
        <p:spPr/>
        <p:txBody>
          <a:bodyPr/>
          <a:lstStyle/>
          <a:p>
            <a:r>
              <a:rPr lang="cs-CZ" dirty="0">
                <a:hlinkClick r:id="rId2"/>
              </a:rPr>
              <a:t>https://www.youtube.com/watch?v=noWwbvmdhL0</a:t>
            </a:r>
            <a:endParaRPr lang="cs-CZ" dirty="0"/>
          </a:p>
        </p:txBody>
      </p:sp>
      <p:pic>
        <p:nvPicPr>
          <p:cNvPr id="3074" name="Picture 2" descr="Blood-brain barrier | RIT">
            <a:extLst>
              <a:ext uri="{FF2B5EF4-FFF2-40B4-BE49-F238E27FC236}">
                <a16:creationId xmlns:a16="http://schemas.microsoft.com/office/drawing/2014/main" id="{191931D4-A8BC-17EF-B6F6-3F562F80C429}"/>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9167529" y="122657"/>
            <a:ext cx="2764960" cy="31360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ood-Brain Barrier | BioNinja">
            <a:extLst>
              <a:ext uri="{FF2B5EF4-FFF2-40B4-BE49-F238E27FC236}">
                <a16:creationId xmlns:a16="http://schemas.microsoft.com/office/drawing/2014/main" id="{421C0438-1BBF-840E-A663-80C47B606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47" y="2680537"/>
            <a:ext cx="6822330" cy="399630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423E611-4B27-C55A-88DE-0E9CB3B64689}"/>
              </a:ext>
            </a:extLst>
          </p:cNvPr>
          <p:cNvSpPr txBox="1"/>
          <p:nvPr/>
        </p:nvSpPr>
        <p:spPr>
          <a:xfrm>
            <a:off x="7284843" y="6027003"/>
            <a:ext cx="4647646" cy="830997"/>
          </a:xfrm>
          <a:prstGeom prst="rect">
            <a:avLst/>
          </a:prstGeom>
          <a:noFill/>
        </p:spPr>
        <p:txBody>
          <a:bodyPr wrap="square">
            <a:spAutoFit/>
          </a:bodyPr>
          <a:lstStyle/>
          <a:p>
            <a:r>
              <a:rPr lang="en-US" sz="800" dirty="0"/>
              <a:t>https://www.google.com/search?q=hematoencephalic+barrier&amp;tbm=isch&amp;ved=2ahUKEwjkhLTb-cz7AhUOtKQKHYYwAl4Q2-cCegQIABAA&amp;oq=hematoencephalic&amp;gs_lcp=CgNpbWcQARgAMgUIABCABDIECAAQHjIECAAQHjIECAAQHjIECAAQHjIHCAAQgAQQGDoGCAAQBxAeOgQIABBDOggIABCABBCxAzoGCAAQBRAeUP8KWLMzYPFGaABwAHgAgAFtiAHLC5IBBDEzLjSYAQCgAQGqAQtnd3Mtd2l6LWltZ8ABAQ&amp;sclient=img&amp;ei=mJqCY-TYDI7okgWG4YjwBQ&amp;bih=241&amp;biw=615&amp;rlz=1C1CHBF_enCZ924CZ924&amp;hl=cs#imgrc=hXA8pztExr9FLM</a:t>
            </a:r>
          </a:p>
        </p:txBody>
      </p:sp>
      <p:pic>
        <p:nvPicPr>
          <p:cNvPr id="3078" name="Picture 6" descr="Breaching the Blood-Brain Barrier to Target Glioblastoma - Brigham On a  Mission">
            <a:extLst>
              <a:ext uri="{FF2B5EF4-FFF2-40B4-BE49-F238E27FC236}">
                <a16:creationId xmlns:a16="http://schemas.microsoft.com/office/drawing/2014/main" id="{05BAED75-87DE-F66C-4ECE-7F4C5E1D9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909" y="3395085"/>
            <a:ext cx="308610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1B7124-99A3-D907-F0E8-61A3E73A31F8}"/>
              </a:ext>
            </a:extLst>
          </p:cNvPr>
          <p:cNvSpPr>
            <a:spLocks noGrp="1"/>
          </p:cNvSpPr>
          <p:nvPr>
            <p:ph type="title"/>
          </p:nvPr>
        </p:nvSpPr>
        <p:spPr>
          <a:xfrm>
            <a:off x="838200" y="164008"/>
            <a:ext cx="10515600" cy="1325563"/>
          </a:xfrm>
        </p:spPr>
        <p:txBody>
          <a:bodyPr/>
          <a:lstStyle/>
          <a:p>
            <a:r>
              <a:rPr lang="cs-CZ" dirty="0"/>
              <a:t>Hrudník, </a:t>
            </a:r>
            <a:r>
              <a:rPr lang="cs-CZ" dirty="0" err="1"/>
              <a:t>Thorax</a:t>
            </a:r>
            <a:endParaRPr lang="en-US" dirty="0"/>
          </a:p>
        </p:txBody>
      </p:sp>
      <p:pic>
        <p:nvPicPr>
          <p:cNvPr id="8194" name="Picture 2" descr="Modeling the Thorax for Impact Scenarios - ScienceDirect">
            <a:extLst>
              <a:ext uri="{FF2B5EF4-FFF2-40B4-BE49-F238E27FC236}">
                <a16:creationId xmlns:a16="http://schemas.microsoft.com/office/drawing/2014/main" id="{5D3EC7B6-E808-98A5-EB98-3DA65E333B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0340" y="1414732"/>
            <a:ext cx="8460978" cy="4934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018A392-0AE6-3B79-FE8E-050F34A057C7}"/>
              </a:ext>
            </a:extLst>
          </p:cNvPr>
          <p:cNvSpPr txBox="1"/>
          <p:nvPr/>
        </p:nvSpPr>
        <p:spPr>
          <a:xfrm>
            <a:off x="1946694" y="6348953"/>
            <a:ext cx="8298611" cy="461665"/>
          </a:xfrm>
          <a:prstGeom prst="rect">
            <a:avLst/>
          </a:prstGeom>
          <a:noFill/>
        </p:spPr>
        <p:txBody>
          <a:bodyPr wrap="square">
            <a:spAutoFit/>
          </a:bodyPr>
          <a:lstStyle/>
          <a:p>
            <a:r>
              <a:rPr lang="en-US" sz="800" dirty="0"/>
              <a:t>https://www.google.cz/search?q=thorax&amp;tbm=isch&amp;ved=2ahUKEwi07Pzs2Mz7AhXTgKQKHbyhBl4Q2-cCegQIABAA&amp;oq=thorax&amp;gs_lcp=CgNpbWcQAzIFCAAQgAQyBQgAEIAEMgUIABCABDIECAAQHjIECAAQHjIECAAQHjIECAAQHjIECAAQHjIECAAQHjIECAAQHjoICAAQgAQQsQNQ-JsFWKe-BWCFzAVoAHAAeAGAAbkGiAHjDZIBBzYuMy42LTGYAQCgAQGqAQtnd3Mtd2l6LWltZ8ABAQ&amp;sclient=img&amp;ei=IniCY7TTKdOBkgW8w5rwBQ&amp;bih=255&amp;biw=628#imgrc=pE-C_qWGsb4ziM</a:t>
            </a:r>
          </a:p>
        </p:txBody>
      </p:sp>
    </p:spTree>
    <p:extLst>
      <p:ext uri="{BB962C8B-B14F-4D97-AF65-F5344CB8AC3E}">
        <p14:creationId xmlns:p14="http://schemas.microsoft.com/office/powerpoint/2010/main" val="802852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054122-69FF-482A-C394-5A7E30DEE8C9}"/>
              </a:ext>
            </a:extLst>
          </p:cNvPr>
          <p:cNvSpPr>
            <a:spLocks noGrp="1"/>
          </p:cNvSpPr>
          <p:nvPr>
            <p:ph type="title"/>
          </p:nvPr>
        </p:nvSpPr>
        <p:spPr/>
        <p:txBody>
          <a:bodyPr/>
          <a:lstStyle/>
          <a:p>
            <a:r>
              <a:rPr lang="cs-CZ" dirty="0"/>
              <a:t>Pletenec horní končetiny</a:t>
            </a:r>
            <a:endParaRPr lang="en-US" dirty="0"/>
          </a:p>
        </p:txBody>
      </p:sp>
      <p:pic>
        <p:nvPicPr>
          <p:cNvPr id="5" name="Zástupný obsah 4">
            <a:extLst>
              <a:ext uri="{FF2B5EF4-FFF2-40B4-BE49-F238E27FC236}">
                <a16:creationId xmlns:a16="http://schemas.microsoft.com/office/drawing/2014/main" id="{BAEC8CD7-1C74-38BB-3DD0-20AB1BD7A34F}"/>
              </a:ext>
            </a:extLst>
          </p:cNvPr>
          <p:cNvPicPr>
            <a:picLocks noGrp="1" noChangeAspect="1"/>
          </p:cNvPicPr>
          <p:nvPr>
            <p:ph idx="1"/>
          </p:nvPr>
        </p:nvPicPr>
        <p:blipFill>
          <a:blip r:embed="rId2"/>
          <a:stretch>
            <a:fillRect/>
          </a:stretch>
        </p:blipFill>
        <p:spPr>
          <a:xfrm>
            <a:off x="3761117" y="1334237"/>
            <a:ext cx="4485735" cy="5523764"/>
          </a:xfrm>
          <a:prstGeom prst="rect">
            <a:avLst/>
          </a:prstGeom>
        </p:spPr>
      </p:pic>
      <p:sp>
        <p:nvSpPr>
          <p:cNvPr id="7" name="TextovéPole 6">
            <a:extLst>
              <a:ext uri="{FF2B5EF4-FFF2-40B4-BE49-F238E27FC236}">
                <a16:creationId xmlns:a16="http://schemas.microsoft.com/office/drawing/2014/main" id="{3871FDB0-8699-931B-FF81-D8069FA858E8}"/>
              </a:ext>
            </a:extLst>
          </p:cNvPr>
          <p:cNvSpPr txBox="1"/>
          <p:nvPr/>
        </p:nvSpPr>
        <p:spPr>
          <a:xfrm rot="5400000">
            <a:off x="7466165" y="3027939"/>
            <a:ext cx="6098874" cy="830997"/>
          </a:xfrm>
          <a:prstGeom prst="rect">
            <a:avLst/>
          </a:prstGeom>
          <a:noFill/>
        </p:spPr>
        <p:txBody>
          <a:bodyPr wrap="square">
            <a:spAutoFit/>
          </a:bodyPr>
          <a:lstStyle/>
          <a:p>
            <a:r>
              <a:rPr lang="en-US" sz="800" dirty="0"/>
              <a:t>https://www.google.cz/search?q=extremitas+superior&amp;tbm=isch&amp;ved=2ahUKEwjOo_nG2cz7AhXBxqQKHeXkArsQ2-cCegQIABAA&amp;oq=extremitas+&amp;gs_lcp=CgNpbWcQARgBMgcIABCABBATMgcIABCABBATMgcIABCABBATMgcIABCABBATMgcIABCABBATMgcIABCABBATMgcIABCABBATMgcIABCABBATMgcIABCABBATMgcIABCABBATOgQIABBDOgUIABCABDoGCAAQBxAeOggIABCABBCxAzoECAAQHlDyCFjqK2CcQWgAcAB4AIAB-wGIAbsLkgEFNi41LjGYAQCgAQGqAQtnd3Mtd2l6LWltZ8ABAQ&amp;sclient=img&amp;ei=33iCY464FsGNkwXlyYvYCw&amp;bih=255&amp;biw=628#imgrc=pqGF-xHLu2uI-M</a:t>
            </a:r>
          </a:p>
        </p:txBody>
      </p:sp>
      <p:sp>
        <p:nvSpPr>
          <p:cNvPr id="9" name="TextovéPole 8">
            <a:extLst>
              <a:ext uri="{FF2B5EF4-FFF2-40B4-BE49-F238E27FC236}">
                <a16:creationId xmlns:a16="http://schemas.microsoft.com/office/drawing/2014/main" id="{2537ABE1-D436-EBB5-0B0F-846BD5453FA1}"/>
              </a:ext>
            </a:extLst>
          </p:cNvPr>
          <p:cNvSpPr txBox="1"/>
          <p:nvPr/>
        </p:nvSpPr>
        <p:spPr>
          <a:xfrm>
            <a:off x="582283" y="3923240"/>
            <a:ext cx="3403121" cy="646331"/>
          </a:xfrm>
          <a:prstGeom prst="rect">
            <a:avLst/>
          </a:prstGeom>
          <a:noFill/>
        </p:spPr>
        <p:txBody>
          <a:bodyPr wrap="square">
            <a:spAutoFit/>
          </a:bodyPr>
          <a:lstStyle/>
          <a:p>
            <a:r>
              <a:rPr lang="en-US" dirty="0">
                <a:hlinkClick r:id="rId3"/>
              </a:rPr>
              <a:t>https://youtu.be/D3GVKjeY1FM</a:t>
            </a:r>
            <a:endParaRPr lang="cs-CZ" dirty="0"/>
          </a:p>
          <a:p>
            <a:endParaRPr lang="en-US" dirty="0"/>
          </a:p>
        </p:txBody>
      </p:sp>
    </p:spTree>
    <p:extLst>
      <p:ext uri="{BB962C8B-B14F-4D97-AF65-F5344CB8AC3E}">
        <p14:creationId xmlns:p14="http://schemas.microsoft.com/office/powerpoint/2010/main" val="198277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98D11C-8F85-6BDB-3921-3AE038DF4ACA}"/>
              </a:ext>
            </a:extLst>
          </p:cNvPr>
          <p:cNvSpPr>
            <a:spLocks noGrp="1"/>
          </p:cNvSpPr>
          <p:nvPr>
            <p:ph type="title"/>
          </p:nvPr>
        </p:nvSpPr>
        <p:spPr/>
        <p:txBody>
          <a:bodyPr/>
          <a:lstStyle/>
          <a:p>
            <a:r>
              <a:rPr lang="cs-CZ" dirty="0"/>
              <a:t>Pánev - pelvis</a:t>
            </a:r>
            <a:endParaRPr lang="en-US" dirty="0"/>
          </a:p>
        </p:txBody>
      </p:sp>
      <p:pic>
        <p:nvPicPr>
          <p:cNvPr id="10242" name="Picture 2" descr="Pelvis | SpringerLink">
            <a:extLst>
              <a:ext uri="{FF2B5EF4-FFF2-40B4-BE49-F238E27FC236}">
                <a16:creationId xmlns:a16="http://schemas.microsoft.com/office/drawing/2014/main" id="{D83C9342-2D90-3BE2-8BF7-DAA9F2B148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02721" y="1594510"/>
            <a:ext cx="6217730" cy="3957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E6EAE73-ACE9-69CD-5701-3EE2099C21C7}"/>
              </a:ext>
            </a:extLst>
          </p:cNvPr>
          <p:cNvSpPr txBox="1"/>
          <p:nvPr/>
        </p:nvSpPr>
        <p:spPr>
          <a:xfrm>
            <a:off x="496020" y="6154321"/>
            <a:ext cx="6098874" cy="338554"/>
          </a:xfrm>
          <a:prstGeom prst="rect">
            <a:avLst/>
          </a:prstGeom>
          <a:noFill/>
        </p:spPr>
        <p:txBody>
          <a:bodyPr wrap="square">
            <a:spAutoFit/>
          </a:bodyPr>
          <a:lstStyle/>
          <a:p>
            <a:r>
              <a:rPr lang="en-US" sz="800" dirty="0"/>
              <a:t>https://www.google.cz/search?q=pelvis&amp;hl=cs&amp;tbm=isch&amp;source=lnms&amp;sa=X&amp;ved=2ahUKEwiqjrHl28z7AhX7iv0HHQ9XAGwQ_AUoAXoECAoQAw&amp;biw=1280&amp;bih=609&amp;dpr=1.5#imgrc=BlqFcEMwMyHyOM</a:t>
            </a:r>
          </a:p>
        </p:txBody>
      </p:sp>
      <p:pic>
        <p:nvPicPr>
          <p:cNvPr id="10246" name="Picture 6" descr="Pelvic Fractures - Physiopedia - bepaly登录官网">
            <a:extLst>
              <a:ext uri="{FF2B5EF4-FFF2-40B4-BE49-F238E27FC236}">
                <a16:creationId xmlns:a16="http://schemas.microsoft.com/office/drawing/2014/main" id="{410FDC33-120E-411F-9FB0-7497B2F1117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61826" y="407502"/>
            <a:ext cx="5427453" cy="351500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Descriptive text is not available for this image">
            <a:extLst>
              <a:ext uri="{FF2B5EF4-FFF2-40B4-BE49-F238E27FC236}">
                <a16:creationId xmlns:a16="http://schemas.microsoft.com/office/drawing/2014/main" id="{21D670EB-2045-C09B-4615-C09B7F602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451" y="4257590"/>
            <a:ext cx="5600700" cy="2105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1532A452-764F-3448-9475-3B8E8C0BDC3A}"/>
              </a:ext>
            </a:extLst>
          </p:cNvPr>
          <p:cNvSpPr txBox="1"/>
          <p:nvPr/>
        </p:nvSpPr>
        <p:spPr>
          <a:xfrm>
            <a:off x="6420451" y="6482257"/>
            <a:ext cx="6098874" cy="215444"/>
          </a:xfrm>
          <a:prstGeom prst="rect">
            <a:avLst/>
          </a:prstGeom>
          <a:noFill/>
        </p:spPr>
        <p:txBody>
          <a:bodyPr wrap="square">
            <a:spAutoFit/>
          </a:bodyPr>
          <a:lstStyle/>
          <a:p>
            <a:r>
              <a:rPr lang="en-US" sz="800" dirty="0"/>
              <a:t>https://nursing.unboundmedicine.com/nursingcentral/view/Tabers-Dictionary/764020/all/pelvis</a:t>
            </a:r>
          </a:p>
        </p:txBody>
      </p:sp>
    </p:spTree>
    <p:extLst>
      <p:ext uri="{BB962C8B-B14F-4D97-AF65-F5344CB8AC3E}">
        <p14:creationId xmlns:p14="http://schemas.microsoft.com/office/powerpoint/2010/main" val="9998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500"/>
                                        <p:tgtEl>
                                          <p:spTgt spid="10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50"/>
                                        </p:tgtEl>
                                        <p:attrNameLst>
                                          <p:attrName>style.visibility</p:attrName>
                                        </p:attrNameLst>
                                      </p:cBhvr>
                                      <p:to>
                                        <p:strVal val="visible"/>
                                      </p:to>
                                    </p:set>
                                    <p:animEffect transition="in" filter="fade">
                                      <p:cBhvr>
                                        <p:cTn id="1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405</Words>
  <Application>Microsoft Office PowerPoint</Application>
  <PresentationFormat>Širokoúhlá obrazovka</PresentationFormat>
  <Paragraphs>155</Paragraphs>
  <Slides>61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61</vt:i4>
      </vt:variant>
    </vt:vector>
  </HeadingPairs>
  <TitlesOfParts>
    <vt:vector size="65" baseType="lpstr">
      <vt:lpstr>Arial</vt:lpstr>
      <vt:lpstr>Calibri</vt:lpstr>
      <vt:lpstr>Calibri Light</vt:lpstr>
      <vt:lpstr>Motiv Office</vt:lpstr>
      <vt:lpstr>Kostra - lebka</vt:lpstr>
      <vt:lpstr>Vedlejší dutiny nosní – sinusi paranasales</vt:lpstr>
      <vt:lpstr>Páteř – Columna vertebrarum</vt:lpstr>
      <vt:lpstr>Spojení Atlas – axis   C1- C2 https://youtu.be/am_OPxAXGK4 </vt:lpstr>
      <vt:lpstr>Obratel, stavba            vertebra, vertebrae</vt:lpstr>
      <vt:lpstr>Meziobratlové ploténky, discus intervertebralis</vt:lpstr>
      <vt:lpstr>Hrudník, Thorax</vt:lpstr>
      <vt:lpstr>Pletenec horní končetiny</vt:lpstr>
      <vt:lpstr>Pánev - pelvis</vt:lpstr>
      <vt:lpstr>Pletenec dolní končetiny</vt:lpstr>
      <vt:lpstr>Stavba kloubu</vt:lpstr>
      <vt:lpstr>Ramenní kloub</vt:lpstr>
      <vt:lpstr>Loketní kloub – articulatio cubiti</vt:lpstr>
      <vt:lpstr>Klouby ruky – articulatio manus</vt:lpstr>
      <vt:lpstr>Kolenní kloub</vt:lpstr>
      <vt:lpstr>Kloub hlezenní  articulatio talocruralis</vt:lpstr>
      <vt:lpstr>Inervace svalů</vt:lpstr>
      <vt:lpstr>Šlachy - tendinum, vazy - ligamenta</vt:lpstr>
      <vt:lpstr>Svaly hlavy</vt:lpstr>
      <vt:lpstr>Svaly krku</vt:lpstr>
      <vt:lpstr>Zádové svaly</vt:lpstr>
      <vt:lpstr>Svaly horní končetiny </vt:lpstr>
      <vt:lpstr>Svaly břicha</vt:lpstr>
      <vt:lpstr>Svaly dolní končetiny</vt:lpstr>
      <vt:lpstr>Krev – tekutá tkáň</vt:lpstr>
      <vt:lpstr>Lymfatický systém</vt:lpstr>
      <vt:lpstr>Slezina, lat. lien, řec. splen</vt:lpstr>
      <vt:lpstr>Lymfatický systém</vt:lpstr>
      <vt:lpstr>Dýchací systém</vt:lpstr>
      <vt:lpstr>Hrtan, lat. Larynx  https://youtu.be/b89RSYCaUBo </vt:lpstr>
      <vt:lpstr>Respirační systém </vt:lpstr>
      <vt:lpstr>Pneumonie</vt:lpstr>
      <vt:lpstr>Spirometrie</vt:lpstr>
      <vt:lpstr>Bránice, lat. diaphragma</vt:lpstr>
      <vt:lpstr>Prezentace aplikace PowerPoint</vt:lpstr>
      <vt:lpstr>Srdce, oběh</vt:lpstr>
      <vt:lpstr>Krevní oběh</vt:lpstr>
      <vt:lpstr>Prezentace aplikace PowerPoint</vt:lpstr>
      <vt:lpstr>Wilisův okruh </vt:lpstr>
      <vt:lpstr>Odstupy břišní aorty</vt:lpstr>
      <vt:lpstr>Převodní systém srdeční</vt:lpstr>
      <vt:lpstr>Infarkt</vt:lpstr>
      <vt:lpstr>Srážení krve</vt:lpstr>
      <vt:lpstr>Trávicí systém </vt:lpstr>
      <vt:lpstr>Slinné žlázy</vt:lpstr>
      <vt:lpstr>Zuby, dentes</vt:lpstr>
      <vt:lpstr>Žaludek</vt:lpstr>
      <vt:lpstr>Játra</vt:lpstr>
      <vt:lpstr>Prezentace aplikace PowerPoint</vt:lpstr>
      <vt:lpstr>Portální oběh</vt:lpstr>
      <vt:lpstr>Prezentace aplikace PowerPoint</vt:lpstr>
      <vt:lpstr>Prezentace aplikace PowerPoint</vt:lpstr>
      <vt:lpstr>Funkce jater</vt:lpstr>
      <vt:lpstr>Prezentace aplikace PowerPoint</vt:lpstr>
      <vt:lpstr>Žlučové cesty</vt:lpstr>
      <vt:lpstr>Slinivka břišní, pancreas</vt:lpstr>
      <vt:lpstr>Střeva</vt:lpstr>
      <vt:lpstr>Peritoneum</vt:lpstr>
      <vt:lpstr>Prezentace aplikace PowerPoint</vt:lpstr>
      <vt:lpstr>Appendix</vt:lpstr>
      <vt:lpstr>Hematoencefalická bariéra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Pnemonie</dc:title>
  <dc:creator>Nejedlá</dc:creator>
  <cp:lastModifiedBy>Nejedla</cp:lastModifiedBy>
  <cp:revision>29</cp:revision>
  <dcterms:created xsi:type="dcterms:W3CDTF">2021-10-21T21:26:51Z</dcterms:created>
  <dcterms:modified xsi:type="dcterms:W3CDTF">2022-12-02T23:26:26Z</dcterms:modified>
</cp:coreProperties>
</file>