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7"/>
  </p:notesMasterIdLst>
  <p:sldIdLst>
    <p:sldId id="408" r:id="rId2"/>
    <p:sldId id="471" r:id="rId3"/>
    <p:sldId id="415" r:id="rId4"/>
    <p:sldId id="473" r:id="rId5"/>
    <p:sldId id="472" r:id="rId6"/>
    <p:sldId id="547" r:id="rId7"/>
    <p:sldId id="433" r:id="rId8"/>
    <p:sldId id="543" r:id="rId9"/>
    <p:sldId id="256" r:id="rId10"/>
    <p:sldId id="432" r:id="rId11"/>
    <p:sldId id="474" r:id="rId12"/>
    <p:sldId id="257" r:id="rId13"/>
    <p:sldId id="434" r:id="rId14"/>
    <p:sldId id="258" r:id="rId15"/>
    <p:sldId id="544" r:id="rId16"/>
    <p:sldId id="435" r:id="rId17"/>
    <p:sldId id="436" r:id="rId18"/>
    <p:sldId id="259" r:id="rId19"/>
    <p:sldId id="437" r:id="rId20"/>
    <p:sldId id="260" r:id="rId21"/>
    <p:sldId id="438" r:id="rId22"/>
    <p:sldId id="545" r:id="rId23"/>
    <p:sldId id="263" r:id="rId24"/>
    <p:sldId id="439" r:id="rId25"/>
    <p:sldId id="262" r:id="rId26"/>
    <p:sldId id="440" r:id="rId27"/>
    <p:sldId id="261" r:id="rId28"/>
    <p:sldId id="417" r:id="rId29"/>
    <p:sldId id="264" r:id="rId30"/>
    <p:sldId id="546" r:id="rId31"/>
    <p:sldId id="416" r:id="rId32"/>
    <p:sldId id="265" r:id="rId33"/>
    <p:sldId id="441" r:id="rId34"/>
    <p:sldId id="266" r:id="rId35"/>
    <p:sldId id="442" r:id="rId36"/>
    <p:sldId id="267" r:id="rId37"/>
    <p:sldId id="443" r:id="rId38"/>
    <p:sldId id="418" r:id="rId39"/>
    <p:sldId id="268" r:id="rId40"/>
    <p:sldId id="444" r:id="rId41"/>
    <p:sldId id="269" r:id="rId42"/>
    <p:sldId id="419" r:id="rId43"/>
    <p:sldId id="270" r:id="rId44"/>
    <p:sldId id="445" r:id="rId45"/>
    <p:sldId id="271" r:id="rId46"/>
    <p:sldId id="446" r:id="rId47"/>
    <p:sldId id="272" r:id="rId48"/>
    <p:sldId id="549" r:id="rId49"/>
    <p:sldId id="273" r:id="rId50"/>
    <p:sldId id="448" r:id="rId51"/>
    <p:sldId id="274" r:id="rId52"/>
    <p:sldId id="420" r:id="rId53"/>
    <p:sldId id="421" r:id="rId54"/>
    <p:sldId id="275" r:id="rId55"/>
    <p:sldId id="449" r:id="rId56"/>
    <p:sldId id="276" r:id="rId57"/>
    <p:sldId id="450" r:id="rId58"/>
    <p:sldId id="277" r:id="rId59"/>
    <p:sldId id="550" r:id="rId60"/>
    <p:sldId id="422" r:id="rId61"/>
    <p:sldId id="429" r:id="rId62"/>
    <p:sldId id="552" r:id="rId63"/>
    <p:sldId id="278" r:id="rId64"/>
    <p:sldId id="279" r:id="rId65"/>
    <p:sldId id="452" r:id="rId66"/>
    <p:sldId id="280" r:id="rId67"/>
    <p:sldId id="453" r:id="rId68"/>
    <p:sldId id="553" r:id="rId69"/>
    <p:sldId id="281" r:id="rId70"/>
    <p:sldId id="454" r:id="rId71"/>
    <p:sldId id="282" r:id="rId72"/>
    <p:sldId id="455" r:id="rId73"/>
    <p:sldId id="423" r:id="rId74"/>
    <p:sldId id="283" r:id="rId75"/>
    <p:sldId id="456" r:id="rId76"/>
    <p:sldId id="284" r:id="rId77"/>
    <p:sldId id="457" r:id="rId78"/>
    <p:sldId id="285" r:id="rId79"/>
    <p:sldId id="458" r:id="rId80"/>
    <p:sldId id="286" r:id="rId81"/>
    <p:sldId id="459" r:id="rId82"/>
    <p:sldId id="287" r:id="rId83"/>
    <p:sldId id="460" r:id="rId84"/>
    <p:sldId id="288" r:id="rId85"/>
    <p:sldId id="461" r:id="rId86"/>
    <p:sldId id="289" r:id="rId87"/>
    <p:sldId id="462" r:id="rId88"/>
    <p:sldId id="290" r:id="rId89"/>
    <p:sldId id="463" r:id="rId90"/>
    <p:sldId id="291" r:id="rId91"/>
    <p:sldId id="464" r:id="rId92"/>
    <p:sldId id="292" r:id="rId93"/>
    <p:sldId id="293" r:id="rId94"/>
    <p:sldId id="465" r:id="rId95"/>
    <p:sldId id="424" r:id="rId96"/>
    <p:sldId id="294" r:id="rId97"/>
    <p:sldId id="466" r:id="rId98"/>
    <p:sldId id="295" r:id="rId99"/>
    <p:sldId id="467" r:id="rId100"/>
    <p:sldId id="409" r:id="rId101"/>
    <p:sldId id="468" r:id="rId102"/>
    <p:sldId id="296" r:id="rId103"/>
    <p:sldId id="554" r:id="rId104"/>
    <p:sldId id="469" r:id="rId105"/>
    <p:sldId id="476" r:id="rId106"/>
    <p:sldId id="477" r:id="rId107"/>
    <p:sldId id="297" r:id="rId108"/>
    <p:sldId id="470" r:id="rId109"/>
    <p:sldId id="298" r:id="rId110"/>
    <p:sldId id="478" r:id="rId111"/>
    <p:sldId id="479" r:id="rId112"/>
    <p:sldId id="299" r:id="rId113"/>
    <p:sldId id="555" r:id="rId114"/>
    <p:sldId id="300" r:id="rId115"/>
    <p:sldId id="556" r:id="rId116"/>
    <p:sldId id="301" r:id="rId117"/>
    <p:sldId id="481" r:id="rId118"/>
    <p:sldId id="410" r:id="rId119"/>
    <p:sldId id="302" r:id="rId120"/>
    <p:sldId id="482" r:id="rId121"/>
    <p:sldId id="411" r:id="rId122"/>
    <p:sldId id="425" r:id="rId123"/>
    <p:sldId id="304" r:id="rId124"/>
    <p:sldId id="305" r:id="rId125"/>
    <p:sldId id="483" r:id="rId126"/>
    <p:sldId id="306" r:id="rId127"/>
    <p:sldId id="557" r:id="rId128"/>
    <p:sldId id="307" r:id="rId129"/>
    <p:sldId id="308" r:id="rId130"/>
    <p:sldId id="485" r:id="rId131"/>
    <p:sldId id="486" r:id="rId132"/>
    <p:sldId id="558" r:id="rId133"/>
    <p:sldId id="309" r:id="rId134"/>
    <p:sldId id="559" r:id="rId135"/>
    <p:sldId id="487" r:id="rId136"/>
    <p:sldId id="310" r:id="rId137"/>
    <p:sldId id="311" r:id="rId138"/>
    <p:sldId id="426" r:id="rId139"/>
    <p:sldId id="427" r:id="rId140"/>
    <p:sldId id="428" r:id="rId141"/>
    <p:sldId id="560" r:id="rId142"/>
    <p:sldId id="488" r:id="rId143"/>
    <p:sldId id="312" r:id="rId144"/>
    <p:sldId id="313" r:id="rId145"/>
    <p:sldId id="489" r:id="rId146"/>
    <p:sldId id="490" r:id="rId147"/>
    <p:sldId id="561" r:id="rId148"/>
    <p:sldId id="314" r:id="rId149"/>
    <p:sldId id="562" r:id="rId150"/>
    <p:sldId id="491" r:id="rId151"/>
    <p:sldId id="315" r:id="rId152"/>
    <p:sldId id="492" r:id="rId153"/>
    <p:sldId id="316" r:id="rId154"/>
    <p:sldId id="493" r:id="rId155"/>
    <p:sldId id="317" r:id="rId156"/>
    <p:sldId id="494" r:id="rId157"/>
    <p:sldId id="318" r:id="rId158"/>
    <p:sldId id="495" r:id="rId159"/>
    <p:sldId id="563" r:id="rId160"/>
    <p:sldId id="412" r:id="rId161"/>
    <p:sldId id="564" r:id="rId162"/>
    <p:sldId id="496" r:id="rId163"/>
    <p:sldId id="497" r:id="rId164"/>
    <p:sldId id="498" r:id="rId165"/>
    <p:sldId id="500" r:id="rId166"/>
    <p:sldId id="565" r:id="rId167"/>
    <p:sldId id="501" r:id="rId168"/>
    <p:sldId id="499" r:id="rId169"/>
    <p:sldId id="566" r:id="rId170"/>
    <p:sldId id="319" r:id="rId171"/>
    <p:sldId id="502" r:id="rId172"/>
    <p:sldId id="320" r:id="rId173"/>
    <p:sldId id="567" r:id="rId174"/>
    <p:sldId id="503" r:id="rId175"/>
    <p:sldId id="504" r:id="rId176"/>
    <p:sldId id="505" r:id="rId177"/>
    <p:sldId id="321" r:id="rId178"/>
    <p:sldId id="322" r:id="rId179"/>
    <p:sldId id="323" r:id="rId180"/>
    <p:sldId id="324" r:id="rId181"/>
    <p:sldId id="506" r:id="rId182"/>
    <p:sldId id="511" r:id="rId183"/>
    <p:sldId id="326" r:id="rId184"/>
    <p:sldId id="430" r:id="rId185"/>
    <p:sldId id="325" r:id="rId186"/>
    <p:sldId id="340" r:id="rId187"/>
    <p:sldId id="338" r:id="rId188"/>
    <p:sldId id="570" r:id="rId189"/>
    <p:sldId id="339" r:id="rId190"/>
    <p:sldId id="507" r:id="rId191"/>
    <p:sldId id="509" r:id="rId192"/>
    <p:sldId id="327" r:id="rId193"/>
    <p:sldId id="328" r:id="rId194"/>
    <p:sldId id="329" r:id="rId195"/>
    <p:sldId id="330" r:id="rId196"/>
    <p:sldId id="331" r:id="rId197"/>
    <p:sldId id="332" r:id="rId198"/>
    <p:sldId id="568" r:id="rId199"/>
    <p:sldId id="333" r:id="rId200"/>
    <p:sldId id="508" r:id="rId201"/>
    <p:sldId id="334" r:id="rId202"/>
    <p:sldId id="335" r:id="rId203"/>
    <p:sldId id="336" r:id="rId204"/>
    <p:sldId id="569" r:id="rId205"/>
    <p:sldId id="510" r:id="rId206"/>
    <p:sldId id="337" r:id="rId207"/>
    <p:sldId id="341" r:id="rId208"/>
    <p:sldId id="512" r:id="rId209"/>
    <p:sldId id="513" r:id="rId210"/>
    <p:sldId id="571" r:id="rId211"/>
    <p:sldId id="342" r:id="rId212"/>
    <p:sldId id="572" r:id="rId213"/>
    <p:sldId id="343" r:id="rId214"/>
    <p:sldId id="344" r:id="rId215"/>
    <p:sldId id="573" r:id="rId216"/>
    <p:sldId id="431" r:id="rId217"/>
    <p:sldId id="345" r:id="rId218"/>
    <p:sldId id="574" r:id="rId219"/>
    <p:sldId id="346" r:id="rId220"/>
    <p:sldId id="514" r:id="rId221"/>
    <p:sldId id="347" r:id="rId222"/>
    <p:sldId id="348" r:id="rId223"/>
    <p:sldId id="349" r:id="rId224"/>
    <p:sldId id="575" r:id="rId225"/>
    <p:sldId id="515" r:id="rId226"/>
    <p:sldId id="350" r:id="rId227"/>
    <p:sldId id="576" r:id="rId228"/>
    <p:sldId id="351" r:id="rId229"/>
    <p:sldId id="577" r:id="rId230"/>
    <p:sldId id="352" r:id="rId231"/>
    <p:sldId id="516" r:id="rId232"/>
    <p:sldId id="353" r:id="rId233"/>
    <p:sldId id="517" r:id="rId234"/>
    <p:sldId id="354" r:id="rId235"/>
    <p:sldId id="518" r:id="rId236"/>
    <p:sldId id="519" r:id="rId237"/>
    <p:sldId id="356" r:id="rId238"/>
    <p:sldId id="578" r:id="rId239"/>
    <p:sldId id="579" r:id="rId240"/>
    <p:sldId id="580" r:id="rId241"/>
    <p:sldId id="582" r:id="rId242"/>
    <p:sldId id="357" r:id="rId243"/>
    <p:sldId id="520" r:id="rId244"/>
    <p:sldId id="581" r:id="rId245"/>
    <p:sldId id="521" r:id="rId246"/>
    <p:sldId id="522" r:id="rId247"/>
    <p:sldId id="583" r:id="rId248"/>
    <p:sldId id="524" r:id="rId249"/>
    <p:sldId id="525" r:id="rId250"/>
    <p:sldId id="526" r:id="rId251"/>
    <p:sldId id="358" r:id="rId252"/>
    <p:sldId id="532" r:id="rId253"/>
    <p:sldId id="359" r:id="rId254"/>
    <p:sldId id="528" r:id="rId255"/>
    <p:sldId id="360" r:id="rId256"/>
    <p:sldId id="584" r:id="rId257"/>
    <p:sldId id="361" r:id="rId258"/>
    <p:sldId id="529" r:id="rId259"/>
    <p:sldId id="530" r:id="rId260"/>
    <p:sldId id="531" r:id="rId261"/>
    <p:sldId id="585" r:id="rId262"/>
    <p:sldId id="362" r:id="rId263"/>
    <p:sldId id="586" r:id="rId264"/>
    <p:sldId id="363" r:id="rId265"/>
    <p:sldId id="364" r:id="rId266"/>
    <p:sldId id="365" r:id="rId267"/>
    <p:sldId id="587" r:id="rId268"/>
    <p:sldId id="533" r:id="rId269"/>
    <p:sldId id="367" r:id="rId270"/>
    <p:sldId id="368" r:id="rId271"/>
    <p:sldId id="369" r:id="rId272"/>
    <p:sldId id="370" r:id="rId273"/>
    <p:sldId id="536" r:id="rId274"/>
    <p:sldId id="535" r:id="rId275"/>
    <p:sldId id="538" r:id="rId276"/>
    <p:sldId id="371" r:id="rId277"/>
    <p:sldId id="537" r:id="rId278"/>
    <p:sldId id="539" r:id="rId279"/>
    <p:sldId id="588" r:id="rId280"/>
    <p:sldId id="377" r:id="rId281"/>
    <p:sldId id="378" r:id="rId282"/>
    <p:sldId id="373" r:id="rId283"/>
    <p:sldId id="372" r:id="rId284"/>
    <p:sldId id="374" r:id="rId285"/>
    <p:sldId id="375" r:id="rId286"/>
    <p:sldId id="534" r:id="rId287"/>
    <p:sldId id="589" r:id="rId288"/>
    <p:sldId id="366" r:id="rId289"/>
    <p:sldId id="379" r:id="rId290"/>
    <p:sldId id="380" r:id="rId291"/>
    <p:sldId id="381" r:id="rId292"/>
    <p:sldId id="414" r:id="rId293"/>
    <p:sldId id="413" r:id="rId294"/>
    <p:sldId id="382" r:id="rId295"/>
    <p:sldId id="383" r:id="rId296"/>
    <p:sldId id="384" r:id="rId297"/>
    <p:sldId id="385" r:id="rId298"/>
    <p:sldId id="386" r:id="rId299"/>
    <p:sldId id="387" r:id="rId300"/>
    <p:sldId id="388" r:id="rId301"/>
    <p:sldId id="541" r:id="rId302"/>
    <p:sldId id="389" r:id="rId303"/>
    <p:sldId id="390" r:id="rId304"/>
    <p:sldId id="391" r:id="rId305"/>
    <p:sldId id="590" r:id="rId306"/>
    <p:sldId id="392" r:id="rId307"/>
    <p:sldId id="393" r:id="rId308"/>
    <p:sldId id="394" r:id="rId309"/>
    <p:sldId id="591" r:id="rId310"/>
    <p:sldId id="395" r:id="rId311"/>
    <p:sldId id="592" r:id="rId312"/>
    <p:sldId id="542" r:id="rId313"/>
    <p:sldId id="396" r:id="rId314"/>
    <p:sldId id="593" r:id="rId315"/>
    <p:sldId id="397" r:id="rId316"/>
    <p:sldId id="594" r:id="rId317"/>
    <p:sldId id="399" r:id="rId318"/>
    <p:sldId id="400" r:id="rId319"/>
    <p:sldId id="401" r:id="rId320"/>
    <p:sldId id="402" r:id="rId321"/>
    <p:sldId id="403" r:id="rId322"/>
    <p:sldId id="404" r:id="rId323"/>
    <p:sldId id="405" r:id="rId324"/>
    <p:sldId id="406" r:id="rId325"/>
    <p:sldId id="407" r:id="rId326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48" autoAdjust="0"/>
    <p:restoredTop sz="94660"/>
  </p:normalViewPr>
  <p:slideViewPr>
    <p:cSldViewPr snapToGrid="0">
      <p:cViewPr varScale="1">
        <p:scale>
          <a:sx n="80" d="100"/>
          <a:sy n="80" d="100"/>
        </p:scale>
        <p:origin x="60" y="6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464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99" Type="http://schemas.openxmlformats.org/officeDocument/2006/relationships/slide" Target="slides/slide298.xml"/><Relationship Id="rId21" Type="http://schemas.openxmlformats.org/officeDocument/2006/relationships/slide" Target="slides/slide20.xml"/><Relationship Id="rId63" Type="http://schemas.openxmlformats.org/officeDocument/2006/relationships/slide" Target="slides/slide62.xml"/><Relationship Id="rId159" Type="http://schemas.openxmlformats.org/officeDocument/2006/relationships/slide" Target="slides/slide158.xml"/><Relationship Id="rId324" Type="http://schemas.openxmlformats.org/officeDocument/2006/relationships/slide" Target="slides/slide323.xml"/><Relationship Id="rId170" Type="http://schemas.openxmlformats.org/officeDocument/2006/relationships/slide" Target="slides/slide169.xml"/><Relationship Id="rId226" Type="http://schemas.openxmlformats.org/officeDocument/2006/relationships/slide" Target="slides/slide225.xml"/><Relationship Id="rId268" Type="http://schemas.openxmlformats.org/officeDocument/2006/relationships/slide" Target="slides/slide267.xml"/><Relationship Id="rId32" Type="http://schemas.openxmlformats.org/officeDocument/2006/relationships/slide" Target="slides/slide31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181" Type="http://schemas.openxmlformats.org/officeDocument/2006/relationships/slide" Target="slides/slide180.xml"/><Relationship Id="rId237" Type="http://schemas.openxmlformats.org/officeDocument/2006/relationships/slide" Target="slides/slide236.xml"/><Relationship Id="rId279" Type="http://schemas.openxmlformats.org/officeDocument/2006/relationships/slide" Target="slides/slide278.xml"/><Relationship Id="rId43" Type="http://schemas.openxmlformats.org/officeDocument/2006/relationships/slide" Target="slides/slide42.xml"/><Relationship Id="rId139" Type="http://schemas.openxmlformats.org/officeDocument/2006/relationships/slide" Target="slides/slide138.xml"/><Relationship Id="rId290" Type="http://schemas.openxmlformats.org/officeDocument/2006/relationships/slide" Target="slides/slide289.xml"/><Relationship Id="rId304" Type="http://schemas.openxmlformats.org/officeDocument/2006/relationships/slide" Target="slides/slide303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248" Type="http://schemas.openxmlformats.org/officeDocument/2006/relationships/slide" Target="slides/slide247.xml"/><Relationship Id="rId12" Type="http://schemas.openxmlformats.org/officeDocument/2006/relationships/slide" Target="slides/slide11.xml"/><Relationship Id="rId108" Type="http://schemas.openxmlformats.org/officeDocument/2006/relationships/slide" Target="slides/slide107.xml"/><Relationship Id="rId315" Type="http://schemas.openxmlformats.org/officeDocument/2006/relationships/slide" Target="slides/slide314.xml"/><Relationship Id="rId54" Type="http://schemas.openxmlformats.org/officeDocument/2006/relationships/slide" Target="slides/slide53.xml"/><Relationship Id="rId96" Type="http://schemas.openxmlformats.org/officeDocument/2006/relationships/slide" Target="slides/slide95.xml"/><Relationship Id="rId161" Type="http://schemas.openxmlformats.org/officeDocument/2006/relationships/slide" Target="slides/slide160.xml"/><Relationship Id="rId217" Type="http://schemas.openxmlformats.org/officeDocument/2006/relationships/slide" Target="slides/slide216.xml"/><Relationship Id="rId259" Type="http://schemas.openxmlformats.org/officeDocument/2006/relationships/slide" Target="slides/slide258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270" Type="http://schemas.openxmlformats.org/officeDocument/2006/relationships/slide" Target="slides/slide269.xml"/><Relationship Id="rId326" Type="http://schemas.openxmlformats.org/officeDocument/2006/relationships/slide" Target="slides/slide325.xml"/><Relationship Id="rId65" Type="http://schemas.openxmlformats.org/officeDocument/2006/relationships/slide" Target="slides/slide64.xml"/><Relationship Id="rId130" Type="http://schemas.openxmlformats.org/officeDocument/2006/relationships/slide" Target="slides/slide129.xml"/><Relationship Id="rId172" Type="http://schemas.openxmlformats.org/officeDocument/2006/relationships/slide" Target="slides/slide171.xml"/><Relationship Id="rId228" Type="http://schemas.openxmlformats.org/officeDocument/2006/relationships/slide" Target="slides/slide227.xml"/><Relationship Id="rId281" Type="http://schemas.openxmlformats.org/officeDocument/2006/relationships/slide" Target="slides/slide280.xml"/><Relationship Id="rId34" Type="http://schemas.openxmlformats.org/officeDocument/2006/relationships/slide" Target="slides/slide33.xml"/><Relationship Id="rId76" Type="http://schemas.openxmlformats.org/officeDocument/2006/relationships/slide" Target="slides/slide75.xml"/><Relationship Id="rId141" Type="http://schemas.openxmlformats.org/officeDocument/2006/relationships/slide" Target="slides/slide140.xml"/><Relationship Id="rId7" Type="http://schemas.openxmlformats.org/officeDocument/2006/relationships/slide" Target="slides/slide6.xml"/><Relationship Id="rId183" Type="http://schemas.openxmlformats.org/officeDocument/2006/relationships/slide" Target="slides/slide182.xml"/><Relationship Id="rId239" Type="http://schemas.openxmlformats.org/officeDocument/2006/relationships/slide" Target="slides/slide238.xml"/><Relationship Id="rId250" Type="http://schemas.openxmlformats.org/officeDocument/2006/relationships/slide" Target="slides/slide249.xml"/><Relationship Id="rId271" Type="http://schemas.openxmlformats.org/officeDocument/2006/relationships/slide" Target="slides/slide270.xml"/><Relationship Id="rId292" Type="http://schemas.openxmlformats.org/officeDocument/2006/relationships/slide" Target="slides/slide291.xml"/><Relationship Id="rId306" Type="http://schemas.openxmlformats.org/officeDocument/2006/relationships/slide" Target="slides/slide305.xml"/><Relationship Id="rId24" Type="http://schemas.openxmlformats.org/officeDocument/2006/relationships/slide" Target="slides/slide23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31" Type="http://schemas.openxmlformats.org/officeDocument/2006/relationships/slide" Target="slides/slide130.xml"/><Relationship Id="rId327" Type="http://schemas.openxmlformats.org/officeDocument/2006/relationships/notesMaster" Target="notesMasters/notesMaster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208" Type="http://schemas.openxmlformats.org/officeDocument/2006/relationships/slide" Target="slides/slide207.xml"/><Relationship Id="rId229" Type="http://schemas.openxmlformats.org/officeDocument/2006/relationships/slide" Target="slides/slide228.xml"/><Relationship Id="rId240" Type="http://schemas.openxmlformats.org/officeDocument/2006/relationships/slide" Target="slides/slide239.xml"/><Relationship Id="rId261" Type="http://schemas.openxmlformats.org/officeDocument/2006/relationships/slide" Target="slides/slide260.xml"/><Relationship Id="rId14" Type="http://schemas.openxmlformats.org/officeDocument/2006/relationships/slide" Target="slides/slide13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282" Type="http://schemas.openxmlformats.org/officeDocument/2006/relationships/slide" Target="slides/slide281.xml"/><Relationship Id="rId317" Type="http://schemas.openxmlformats.org/officeDocument/2006/relationships/slide" Target="slides/slide316.xml"/><Relationship Id="rId8" Type="http://schemas.openxmlformats.org/officeDocument/2006/relationships/slide" Target="slides/slide7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219" Type="http://schemas.openxmlformats.org/officeDocument/2006/relationships/slide" Target="slides/slide218.xml"/><Relationship Id="rId230" Type="http://schemas.openxmlformats.org/officeDocument/2006/relationships/slide" Target="slides/slide229.xml"/><Relationship Id="rId251" Type="http://schemas.openxmlformats.org/officeDocument/2006/relationships/slide" Target="slides/slide250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72" Type="http://schemas.openxmlformats.org/officeDocument/2006/relationships/slide" Target="slides/slide271.xml"/><Relationship Id="rId293" Type="http://schemas.openxmlformats.org/officeDocument/2006/relationships/slide" Target="slides/slide292.xml"/><Relationship Id="rId307" Type="http://schemas.openxmlformats.org/officeDocument/2006/relationships/slide" Target="slides/slide306.xml"/><Relationship Id="rId328" Type="http://schemas.openxmlformats.org/officeDocument/2006/relationships/presProps" Target="presProps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220" Type="http://schemas.openxmlformats.org/officeDocument/2006/relationships/slide" Target="slides/slide219.xml"/><Relationship Id="rId241" Type="http://schemas.openxmlformats.org/officeDocument/2006/relationships/slide" Target="slides/slide24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262" Type="http://schemas.openxmlformats.org/officeDocument/2006/relationships/slide" Target="slides/slide261.xml"/><Relationship Id="rId283" Type="http://schemas.openxmlformats.org/officeDocument/2006/relationships/slide" Target="slides/slide282.xml"/><Relationship Id="rId318" Type="http://schemas.openxmlformats.org/officeDocument/2006/relationships/slide" Target="slides/slide317.xml"/><Relationship Id="rId78" Type="http://schemas.openxmlformats.org/officeDocument/2006/relationships/slide" Target="slides/slide77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64" Type="http://schemas.openxmlformats.org/officeDocument/2006/relationships/slide" Target="slides/slide163.xml"/><Relationship Id="rId185" Type="http://schemas.openxmlformats.org/officeDocument/2006/relationships/slide" Target="slides/slide184.xml"/><Relationship Id="rId9" Type="http://schemas.openxmlformats.org/officeDocument/2006/relationships/slide" Target="slides/slide8.xml"/><Relationship Id="rId210" Type="http://schemas.openxmlformats.org/officeDocument/2006/relationships/slide" Target="slides/slide209.xml"/><Relationship Id="rId26" Type="http://schemas.openxmlformats.org/officeDocument/2006/relationships/slide" Target="slides/slide25.xml"/><Relationship Id="rId231" Type="http://schemas.openxmlformats.org/officeDocument/2006/relationships/slide" Target="slides/slide230.xml"/><Relationship Id="rId252" Type="http://schemas.openxmlformats.org/officeDocument/2006/relationships/slide" Target="slides/slide251.xml"/><Relationship Id="rId273" Type="http://schemas.openxmlformats.org/officeDocument/2006/relationships/slide" Target="slides/slide272.xml"/><Relationship Id="rId294" Type="http://schemas.openxmlformats.org/officeDocument/2006/relationships/slide" Target="slides/slide293.xml"/><Relationship Id="rId308" Type="http://schemas.openxmlformats.org/officeDocument/2006/relationships/slide" Target="slides/slide307.xml"/><Relationship Id="rId329" Type="http://schemas.openxmlformats.org/officeDocument/2006/relationships/viewProps" Target="viewProps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242" Type="http://schemas.openxmlformats.org/officeDocument/2006/relationships/slide" Target="slides/slide241.xml"/><Relationship Id="rId263" Type="http://schemas.openxmlformats.org/officeDocument/2006/relationships/slide" Target="slides/slide262.xml"/><Relationship Id="rId284" Type="http://schemas.openxmlformats.org/officeDocument/2006/relationships/slide" Target="slides/slide283.xml"/><Relationship Id="rId319" Type="http://schemas.openxmlformats.org/officeDocument/2006/relationships/slide" Target="slides/slide318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330" Type="http://schemas.openxmlformats.org/officeDocument/2006/relationships/theme" Target="theme/theme1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slide" Target="slides/slide210.xml"/><Relationship Id="rId232" Type="http://schemas.openxmlformats.org/officeDocument/2006/relationships/slide" Target="slides/slide231.xml"/><Relationship Id="rId253" Type="http://schemas.openxmlformats.org/officeDocument/2006/relationships/slide" Target="slides/slide252.xml"/><Relationship Id="rId274" Type="http://schemas.openxmlformats.org/officeDocument/2006/relationships/slide" Target="slides/slide273.xml"/><Relationship Id="rId295" Type="http://schemas.openxmlformats.org/officeDocument/2006/relationships/slide" Target="slides/slide294.xml"/><Relationship Id="rId309" Type="http://schemas.openxmlformats.org/officeDocument/2006/relationships/slide" Target="slides/slide308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320" Type="http://schemas.openxmlformats.org/officeDocument/2006/relationships/slide" Target="slides/slide319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243" Type="http://schemas.openxmlformats.org/officeDocument/2006/relationships/slide" Target="slides/slide242.xml"/><Relationship Id="rId264" Type="http://schemas.openxmlformats.org/officeDocument/2006/relationships/slide" Target="slides/slide263.xml"/><Relationship Id="rId285" Type="http://schemas.openxmlformats.org/officeDocument/2006/relationships/slide" Target="slides/slide284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310" Type="http://schemas.openxmlformats.org/officeDocument/2006/relationships/slide" Target="slides/slide309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33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1.xml"/><Relationship Id="rId233" Type="http://schemas.openxmlformats.org/officeDocument/2006/relationships/slide" Target="slides/slide232.xml"/><Relationship Id="rId254" Type="http://schemas.openxmlformats.org/officeDocument/2006/relationships/slide" Target="slides/slide253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275" Type="http://schemas.openxmlformats.org/officeDocument/2006/relationships/slide" Target="slides/slide274.xml"/><Relationship Id="rId296" Type="http://schemas.openxmlformats.org/officeDocument/2006/relationships/slide" Target="slides/slide295.xml"/><Relationship Id="rId300" Type="http://schemas.openxmlformats.org/officeDocument/2006/relationships/slide" Target="slides/slide299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321" Type="http://schemas.openxmlformats.org/officeDocument/2006/relationships/slide" Target="slides/slide320.xml"/><Relationship Id="rId202" Type="http://schemas.openxmlformats.org/officeDocument/2006/relationships/slide" Target="slides/slide201.xml"/><Relationship Id="rId223" Type="http://schemas.openxmlformats.org/officeDocument/2006/relationships/slide" Target="slides/slide222.xml"/><Relationship Id="rId244" Type="http://schemas.openxmlformats.org/officeDocument/2006/relationships/slide" Target="slides/slide243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265" Type="http://schemas.openxmlformats.org/officeDocument/2006/relationships/slide" Target="slides/slide264.xml"/><Relationship Id="rId286" Type="http://schemas.openxmlformats.org/officeDocument/2006/relationships/slide" Target="slides/slide285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311" Type="http://schemas.openxmlformats.org/officeDocument/2006/relationships/slide" Target="slides/slide310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13" Type="http://schemas.openxmlformats.org/officeDocument/2006/relationships/slide" Target="slides/slide212.xml"/><Relationship Id="rId234" Type="http://schemas.openxmlformats.org/officeDocument/2006/relationships/slide" Target="slides/slide233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55" Type="http://schemas.openxmlformats.org/officeDocument/2006/relationships/slide" Target="slides/slide254.xml"/><Relationship Id="rId276" Type="http://schemas.openxmlformats.org/officeDocument/2006/relationships/slide" Target="slides/slide275.xml"/><Relationship Id="rId297" Type="http://schemas.openxmlformats.org/officeDocument/2006/relationships/slide" Target="slides/slide296.xml"/><Relationship Id="rId40" Type="http://schemas.openxmlformats.org/officeDocument/2006/relationships/slide" Target="slides/slide39.xml"/><Relationship Id="rId115" Type="http://schemas.openxmlformats.org/officeDocument/2006/relationships/slide" Target="slides/slide114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301" Type="http://schemas.openxmlformats.org/officeDocument/2006/relationships/slide" Target="slides/slide300.xml"/><Relationship Id="rId322" Type="http://schemas.openxmlformats.org/officeDocument/2006/relationships/slide" Target="slides/slide32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245" Type="http://schemas.openxmlformats.org/officeDocument/2006/relationships/slide" Target="slides/slide244.xml"/><Relationship Id="rId266" Type="http://schemas.openxmlformats.org/officeDocument/2006/relationships/slide" Target="slides/slide265.xml"/><Relationship Id="rId287" Type="http://schemas.openxmlformats.org/officeDocument/2006/relationships/slide" Target="slides/slide286.xml"/><Relationship Id="rId30" Type="http://schemas.openxmlformats.org/officeDocument/2006/relationships/slide" Target="slides/slide2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312" Type="http://schemas.openxmlformats.org/officeDocument/2006/relationships/slide" Target="slides/slide311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5" Type="http://schemas.openxmlformats.org/officeDocument/2006/relationships/slide" Target="slides/slide234.xml"/><Relationship Id="rId256" Type="http://schemas.openxmlformats.org/officeDocument/2006/relationships/slide" Target="slides/slide255.xml"/><Relationship Id="rId277" Type="http://schemas.openxmlformats.org/officeDocument/2006/relationships/slide" Target="slides/slide276.xml"/><Relationship Id="rId298" Type="http://schemas.openxmlformats.org/officeDocument/2006/relationships/slide" Target="slides/slide297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302" Type="http://schemas.openxmlformats.org/officeDocument/2006/relationships/slide" Target="slides/slide301.xml"/><Relationship Id="rId323" Type="http://schemas.openxmlformats.org/officeDocument/2006/relationships/slide" Target="slides/slide322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179" Type="http://schemas.openxmlformats.org/officeDocument/2006/relationships/slide" Target="slides/slide17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5" Type="http://schemas.openxmlformats.org/officeDocument/2006/relationships/slide" Target="slides/slide224.xml"/><Relationship Id="rId246" Type="http://schemas.openxmlformats.org/officeDocument/2006/relationships/slide" Target="slides/slide245.xml"/><Relationship Id="rId267" Type="http://schemas.openxmlformats.org/officeDocument/2006/relationships/slide" Target="slides/slide266.xml"/><Relationship Id="rId288" Type="http://schemas.openxmlformats.org/officeDocument/2006/relationships/slide" Target="slides/slide287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313" Type="http://schemas.openxmlformats.org/officeDocument/2006/relationships/slide" Target="slides/slide312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94" Type="http://schemas.openxmlformats.org/officeDocument/2006/relationships/slide" Target="slides/slide93.xml"/><Relationship Id="rId148" Type="http://schemas.openxmlformats.org/officeDocument/2006/relationships/slide" Target="slides/slide147.xml"/><Relationship Id="rId169" Type="http://schemas.openxmlformats.org/officeDocument/2006/relationships/slide" Target="slides/slide168.xml"/><Relationship Id="rId4" Type="http://schemas.openxmlformats.org/officeDocument/2006/relationships/slide" Target="slides/slide3.xml"/><Relationship Id="rId180" Type="http://schemas.openxmlformats.org/officeDocument/2006/relationships/slide" Target="slides/slide179.xml"/><Relationship Id="rId215" Type="http://schemas.openxmlformats.org/officeDocument/2006/relationships/slide" Target="slides/slide214.xml"/><Relationship Id="rId236" Type="http://schemas.openxmlformats.org/officeDocument/2006/relationships/slide" Target="slides/slide235.xml"/><Relationship Id="rId257" Type="http://schemas.openxmlformats.org/officeDocument/2006/relationships/slide" Target="slides/slide256.xml"/><Relationship Id="rId278" Type="http://schemas.openxmlformats.org/officeDocument/2006/relationships/slide" Target="slides/slide277.xml"/><Relationship Id="rId303" Type="http://schemas.openxmlformats.org/officeDocument/2006/relationships/slide" Target="slides/slide302.xml"/><Relationship Id="rId42" Type="http://schemas.openxmlformats.org/officeDocument/2006/relationships/slide" Target="slides/slide41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47" Type="http://schemas.openxmlformats.org/officeDocument/2006/relationships/slide" Target="slides/slide246.xml"/><Relationship Id="rId107" Type="http://schemas.openxmlformats.org/officeDocument/2006/relationships/slide" Target="slides/slide106.xml"/><Relationship Id="rId289" Type="http://schemas.openxmlformats.org/officeDocument/2006/relationships/slide" Target="slides/slide288.xml"/><Relationship Id="rId11" Type="http://schemas.openxmlformats.org/officeDocument/2006/relationships/slide" Target="slides/slide10.xml"/><Relationship Id="rId53" Type="http://schemas.openxmlformats.org/officeDocument/2006/relationships/slide" Target="slides/slide52.xml"/><Relationship Id="rId149" Type="http://schemas.openxmlformats.org/officeDocument/2006/relationships/slide" Target="slides/slide148.xml"/><Relationship Id="rId314" Type="http://schemas.openxmlformats.org/officeDocument/2006/relationships/slide" Target="slides/slide313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216" Type="http://schemas.openxmlformats.org/officeDocument/2006/relationships/slide" Target="slides/slide215.xml"/><Relationship Id="rId258" Type="http://schemas.openxmlformats.org/officeDocument/2006/relationships/slide" Target="slides/slide257.xml"/><Relationship Id="rId22" Type="http://schemas.openxmlformats.org/officeDocument/2006/relationships/slide" Target="slides/slide21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325" Type="http://schemas.openxmlformats.org/officeDocument/2006/relationships/slide" Target="slides/slide324.xml"/><Relationship Id="rId171" Type="http://schemas.openxmlformats.org/officeDocument/2006/relationships/slide" Target="slides/slide170.xml"/><Relationship Id="rId227" Type="http://schemas.openxmlformats.org/officeDocument/2006/relationships/slide" Target="slides/slide226.xml"/><Relationship Id="rId269" Type="http://schemas.openxmlformats.org/officeDocument/2006/relationships/slide" Target="slides/slide268.xml"/><Relationship Id="rId33" Type="http://schemas.openxmlformats.org/officeDocument/2006/relationships/slide" Target="slides/slide32.xml"/><Relationship Id="rId129" Type="http://schemas.openxmlformats.org/officeDocument/2006/relationships/slide" Target="slides/slide128.xml"/><Relationship Id="rId280" Type="http://schemas.openxmlformats.org/officeDocument/2006/relationships/slide" Target="slides/slide279.xml"/><Relationship Id="rId75" Type="http://schemas.openxmlformats.org/officeDocument/2006/relationships/slide" Target="slides/slide74.xml"/><Relationship Id="rId140" Type="http://schemas.openxmlformats.org/officeDocument/2006/relationships/slide" Target="slides/slide139.xml"/><Relationship Id="rId182" Type="http://schemas.openxmlformats.org/officeDocument/2006/relationships/slide" Target="slides/slide181.xml"/><Relationship Id="rId6" Type="http://schemas.openxmlformats.org/officeDocument/2006/relationships/slide" Target="slides/slide5.xml"/><Relationship Id="rId238" Type="http://schemas.openxmlformats.org/officeDocument/2006/relationships/slide" Target="slides/slide237.xml"/><Relationship Id="rId291" Type="http://schemas.openxmlformats.org/officeDocument/2006/relationships/slide" Target="slides/slide290.xml"/><Relationship Id="rId305" Type="http://schemas.openxmlformats.org/officeDocument/2006/relationships/slide" Target="slides/slide304.xml"/><Relationship Id="rId44" Type="http://schemas.openxmlformats.org/officeDocument/2006/relationships/slide" Target="slides/slide43.xml"/><Relationship Id="rId86" Type="http://schemas.openxmlformats.org/officeDocument/2006/relationships/slide" Target="slides/slide85.xml"/><Relationship Id="rId151" Type="http://schemas.openxmlformats.org/officeDocument/2006/relationships/slide" Target="slides/slide150.xml"/><Relationship Id="rId193" Type="http://schemas.openxmlformats.org/officeDocument/2006/relationships/slide" Target="slides/slide192.xml"/><Relationship Id="rId207" Type="http://schemas.openxmlformats.org/officeDocument/2006/relationships/slide" Target="slides/slide206.xml"/><Relationship Id="rId249" Type="http://schemas.openxmlformats.org/officeDocument/2006/relationships/slide" Target="slides/slide248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260" Type="http://schemas.openxmlformats.org/officeDocument/2006/relationships/slide" Target="slides/slide259.xml"/><Relationship Id="rId316" Type="http://schemas.openxmlformats.org/officeDocument/2006/relationships/slide" Target="slides/slide315.xml"/><Relationship Id="rId55" Type="http://schemas.openxmlformats.org/officeDocument/2006/relationships/slide" Target="slides/slide54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162" Type="http://schemas.openxmlformats.org/officeDocument/2006/relationships/slide" Target="slides/slide161.xml"/><Relationship Id="rId218" Type="http://schemas.openxmlformats.org/officeDocument/2006/relationships/slide" Target="slides/slide21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139C1C-9C3B-4CA2-A723-9E2D0312A9B0}" type="datetimeFigureOut">
              <a:rPr lang="cs-CZ" smtClean="0"/>
              <a:t>25.09.2024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02D00D-4ED8-4504-A7C6-696CDB54E42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644870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02D00D-4ED8-4504-A7C6-696CDB54E42B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581136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02D00D-4ED8-4504-A7C6-696CDB54E42B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676422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D8C05-23B8-4F8B-AE5A-44DD891A0ED9}" type="datetimeFigureOut">
              <a:rPr lang="cs-CZ" smtClean="0"/>
              <a:t>25.09.2024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586A3-F890-4EA1-99E9-7E459415862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275615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D8C05-23B8-4F8B-AE5A-44DD891A0ED9}" type="datetimeFigureOut">
              <a:rPr lang="cs-CZ" smtClean="0"/>
              <a:t>25.09.2024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586A3-F890-4EA1-99E9-7E459415862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798547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D8C05-23B8-4F8B-AE5A-44DD891A0ED9}" type="datetimeFigureOut">
              <a:rPr lang="cs-CZ" smtClean="0"/>
              <a:t>25.09.2024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586A3-F890-4EA1-99E9-7E459415862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968627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D8C05-23B8-4F8B-AE5A-44DD891A0ED9}" type="datetimeFigureOut">
              <a:rPr lang="cs-CZ" smtClean="0"/>
              <a:t>25.09.2024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586A3-F890-4EA1-99E9-7E459415862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458848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D8C05-23B8-4F8B-AE5A-44DD891A0ED9}" type="datetimeFigureOut">
              <a:rPr lang="cs-CZ" smtClean="0"/>
              <a:t>25.09.2024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586A3-F890-4EA1-99E9-7E459415862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32506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D8C05-23B8-4F8B-AE5A-44DD891A0ED9}" type="datetimeFigureOut">
              <a:rPr lang="cs-CZ" smtClean="0"/>
              <a:t>25.09.2024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586A3-F890-4EA1-99E9-7E459415862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716090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D8C05-23B8-4F8B-AE5A-44DD891A0ED9}" type="datetimeFigureOut">
              <a:rPr lang="cs-CZ" smtClean="0"/>
              <a:t>25.09.2024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586A3-F890-4EA1-99E9-7E459415862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122411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D8C05-23B8-4F8B-AE5A-44DD891A0ED9}" type="datetimeFigureOut">
              <a:rPr lang="cs-CZ" smtClean="0"/>
              <a:t>25.09.2024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586A3-F890-4EA1-99E9-7E459415862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094610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D8C05-23B8-4F8B-AE5A-44DD891A0ED9}" type="datetimeFigureOut">
              <a:rPr lang="cs-CZ" smtClean="0"/>
              <a:t>25.09.2024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586A3-F890-4EA1-99E9-7E459415862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94345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D8C05-23B8-4F8B-AE5A-44DD891A0ED9}" type="datetimeFigureOut">
              <a:rPr lang="cs-CZ" smtClean="0"/>
              <a:t>25.09.2024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586A3-F890-4EA1-99E9-7E459415862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994264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D8C05-23B8-4F8B-AE5A-44DD891A0ED9}" type="datetimeFigureOut">
              <a:rPr lang="cs-CZ" smtClean="0"/>
              <a:t>25.09.2024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586A3-F890-4EA1-99E9-7E459415862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691486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3D8C05-23B8-4F8B-AE5A-44DD891A0ED9}" type="datetimeFigureOut">
              <a:rPr lang="cs-CZ" smtClean="0"/>
              <a:t>25.09.2024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2586A3-F890-4EA1-99E9-7E459415862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49098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zkden107w9o?si=sxUwmm2COL-j9Xvz" TargetMode="External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zkden107w9o?si=sxUwmm2COL-j9Xvz" TargetMode="External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e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5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HJGjNTJgf48?si=YWbD4k-od7VDXNJg" TargetMode="External"/><Relationship Id="rId2" Type="http://schemas.openxmlformats.org/officeDocument/2006/relationships/hyperlink" Target="https://youtu.be/JAjZv41iUJU?si=PdvFwPv1EBXPh7Qj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staymedik/photos/a.278704386274349/633729147438536/?type=3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hyperlink" Target="https://is.muni.cz/el/med/podzim2018/VLKF091/um/Vinklerova_kazuistika_DM_181018_final.pdf" TargetMode="External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hyperlink" Target="https://is.muni.cz/el/med/podzim2018/VLKF091/um/Vinklerova_kazuistika_DM_181018_final.pdf" TargetMode="External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5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5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wikiskripta.eu/w/Aniontov%C3%A1_mezera" TargetMode="External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wikiskripta.eu/w/Aniontov%C3%A1_mezera" TargetMode="External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ikiskripta.eu/w/Gluk%C3%B3za" TargetMode="External"/><Relationship Id="rId2" Type="http://schemas.openxmlformats.org/officeDocument/2006/relationships/hyperlink" Target="https://www.wikiskripta.eu/w/Hemoglobin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wikiskripta.eu/w/Diabetes_mellitus" TargetMode="External"/><Relationship Id="rId4" Type="http://schemas.openxmlformats.org/officeDocument/2006/relationships/hyperlink" Target="https://www.wikiskripta.eu/w/Erytrocyt" TargetMode="Externa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ikiskripta.eu/w/Gluk%C3%B3za" TargetMode="External"/><Relationship Id="rId2" Type="http://schemas.openxmlformats.org/officeDocument/2006/relationships/hyperlink" Target="https://www.wikiskripta.eu/w/Hemoglobin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wikiskripta.eu/w/Diabetes_mellitus" TargetMode="External"/><Relationship Id="rId4" Type="http://schemas.openxmlformats.org/officeDocument/2006/relationships/hyperlink" Target="https://www.wikiskripta.eu/w/Erytrocyt" TargetMode="Externa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wikiskripta.eu/w/Mastn%C3%A9_kyseliny" TargetMode="External"/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wikiskripta.eu/w/Mastn%C3%A9_kyseliny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jpeg"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4.xml"/></Relationships>
</file>

<file path=ppt/slides/_rels/slide1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brainmarket.cz/nase-novinky/proc-je-dulezite-mit-spravny-pomer-omega-3-a-6/" TargetMode="External"/><Relationship Id="rId1" Type="http://schemas.openxmlformats.org/officeDocument/2006/relationships/slideLayout" Target="../slideLayouts/slideLayout4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brainmarket.cz/nase-novinky/proc-je-dulezite-mit-spravny-pomer-omega-3-a-6/" TargetMode="External"/><Relationship Id="rId1" Type="http://schemas.openxmlformats.org/officeDocument/2006/relationships/slideLayout" Target="../slideLayouts/slideLayout4.xml"/></Relationships>
</file>

<file path=ppt/slides/_rels/slide1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5.xml"/></Relationships>
</file>

<file path=ppt/slides/_rels/slide1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hyperlink" Target="https://www.spirulina.pl/zdrowie/cholesterol-czym-jest.html" TargetMode="External"/><Relationship Id="rId1" Type="http://schemas.openxmlformats.org/officeDocument/2006/relationships/slideLayout" Target="../slideLayouts/slideLayout2.xml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pirulina.pl/orzechy/orzechy-wloskie-jak-wplywaja-na-zdrowie-i-urode.html" TargetMode="External"/><Relationship Id="rId7" Type="http://schemas.openxmlformats.org/officeDocument/2006/relationships/hyperlink" Target="https://www.spirulina.pl/wskazowki-zdrowotne/soja-superzywnosc-ktora-smakuje-tym-czym-chcesz.html" TargetMode="External"/><Relationship Id="rId2" Type="http://schemas.openxmlformats.org/officeDocument/2006/relationships/hyperlink" Target="https://www.spirulina.pl/orzechy/orzechy-arachidowe.html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spirulina.pl/owoce-morza/owoce-morza-dlaczego-warto-je-jesc.html" TargetMode="External"/><Relationship Id="rId5" Type="http://schemas.openxmlformats.org/officeDocument/2006/relationships/hyperlink" Target="https://www.spirulina.pl/zdrowie/ryby-rodzaje-i-wplyw-na-zdrowie.html" TargetMode="External"/><Relationship Id="rId4" Type="http://schemas.openxmlformats.org/officeDocument/2006/relationships/hyperlink" Target="https://www.spirulina.pl/zdrowie/jajka-co-w-sobie-kryja.html" TargetMode="External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7" Type="http://schemas.openxmlformats.org/officeDocument/2006/relationships/image" Target="../media/image102.pn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5" Type="http://schemas.openxmlformats.org/officeDocument/2006/relationships/image" Target="../media/image100.jpeg"/><Relationship Id="rId4" Type="http://schemas.openxmlformats.org/officeDocument/2006/relationships/image" Target="../media/image99.png"/></Relationships>
</file>

<file path=ppt/slides/_rels/slide1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4.xml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hyperlink" Target="https://is.muni.cz/el/pharm/podzim2019/FDFPB_FAF/um/5_lipidy_1.pdf" TargetMode="External"/><Relationship Id="rId1" Type="http://schemas.openxmlformats.org/officeDocument/2006/relationships/slideLayout" Target="../slideLayouts/slideLayout2.xml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hyperlink" Target="https://is.muni.cz/el/pharm/podzim2019/FDFPB_FAF/um/5_lipidy_1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png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1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1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hyperlink" Target="https://is.muni.cz/el/pharm/podzim2019/FDFPB_FAF/um/5_lipidy_1.pdf" TargetMode="External"/><Relationship Id="rId1" Type="http://schemas.openxmlformats.org/officeDocument/2006/relationships/slideLayout" Target="../slideLayouts/slideLayout2.xml"/></Relationships>
</file>

<file path=ppt/slides/_rels/slide2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/Relationships>
</file>

<file path=ppt/slides/_rels/slide2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/Relationships>
</file>

<file path=ppt/slides/_rels/slide2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/Relationships>
</file>

<file path=ppt/slides/_rels/slide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/Relationships>
</file>

<file path=ppt/slides/_rels/slide2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rf.upol.cz/fileadmin/userdata/PrF/katedry/biochemie/Dokumenty/Materialy_k_vyuce/KBC-BCHC_6_Identifikace_a_vlastnosti_aminokyselin.pdf" TargetMode="External"/><Relationship Id="rId2" Type="http://schemas.openxmlformats.org/officeDocument/2006/relationships/hyperlink" Target="https://cs.wikipedia.org/wiki/Aminokyselina" TargetMode="External"/><Relationship Id="rId1" Type="http://schemas.openxmlformats.org/officeDocument/2006/relationships/slideLayout" Target="../slideLayouts/slideLayout2.xml"/></Relationships>
</file>

<file path=ppt/slides/_rels/slide2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alenus.cz/clanky/P/peptidova-vazba" TargetMode="External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/Relationships>
</file>

<file path=ppt/slides/_rels/slide2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alenus.cz/clanky/P/peptidova-vazba" TargetMode="External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/Relationships>
</file>

<file path=ppt/slides/_rels/slide2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/Relationships>
</file>

<file path=ppt/slides/_rels/slide2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vscht.cz/popularizace/doktorandi-pisou/antimikrobialni-peptidy" TargetMode="External"/></Relationships>
</file>

<file path=ppt/slides/_rels/slide2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vscht.cz/popularizace/doktorandi-pisou/antimikrobialni-peptidy" TargetMode="External"/></Relationships>
</file>

<file path=ppt/slides/_rels/slide2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2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5.jpeg"/><Relationship Id="rId4" Type="http://schemas.openxmlformats.org/officeDocument/2006/relationships/image" Target="../media/image124.png"/></Relationships>
</file>

<file path=ppt/slides/_rels/slide2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2.xml.rels><?xml version="1.0" encoding="UTF-8" standalone="yes"?>
<Relationships xmlns="http://schemas.openxmlformats.org/package/2006/relationships"><Relationship Id="rId2" Type="http://schemas.openxmlformats.org/officeDocument/2006/relationships/hyperlink" Target="https://zdravi.euro.cz/clanky/fenylketonurie-dieta-a-dusledky/" TargetMode="External"/><Relationship Id="rId1" Type="http://schemas.openxmlformats.org/officeDocument/2006/relationships/slideLayout" Target="../slideLayouts/slideLayout2.xml"/></Relationships>
</file>

<file path=ppt/slides/_rels/slide2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5.xml.rels><?xml version="1.0" encoding="UTF-8" standalone="yes"?>
<Relationships xmlns="http://schemas.openxmlformats.org/package/2006/relationships"><Relationship Id="rId3" Type="http://schemas.openxmlformats.org/officeDocument/2006/relationships/hyperlink" Target="https://cs.wikipedia.org/wiki/B%C3%ADlkovina" TargetMode="External"/><Relationship Id="rId2" Type="http://schemas.openxmlformats.org/officeDocument/2006/relationships/hyperlink" Target="https://cs.wikipedia.org/wiki/Relativn%C3%AD_molekulov%C3%A1_hmotnost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6.jpeg"/></Relationships>
</file>

<file path=ppt/slides/_rels/slide2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8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wvTv8TqWC48?si=BUyV3-s-0v3VezfK" TargetMode="External"/><Relationship Id="rId1" Type="http://schemas.openxmlformats.org/officeDocument/2006/relationships/slideLayout" Target="../slideLayouts/slideLayout2.xml"/></Relationships>
</file>

<file path=ppt/slides/_rels/slide2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0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vwlwtY4kuUQ?si=SPRW1JHL6ITM8mkg" TargetMode="External"/><Relationship Id="rId1" Type="http://schemas.openxmlformats.org/officeDocument/2006/relationships/slideLayout" Target="../slideLayouts/slideLayout2.xml"/></Relationships>
</file>

<file path=ppt/slides/_rels/slide23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tudiumbiochemie.cz/travicisoustava.html" TargetMode="External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4.xml"/></Relationships>
</file>

<file path=ppt/slides/_rels/slide2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hyperlink" Target="https://youtu.be/x-UpE_2KVtg?si=OntXESivmiGONIPI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9.png"/><Relationship Id="rId4" Type="http://schemas.openxmlformats.org/officeDocument/2006/relationships/image" Target="../media/image128.jpeg"/></Relationships>
</file>

<file path=ppt/slides/_rels/slide2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hyperlink" Target="https://youtu.be/x-UpE_2KVtg?si=OntXESivmiGONIPI" TargetMode="External"/><Relationship Id="rId1" Type="http://schemas.openxmlformats.org/officeDocument/2006/relationships/slideLayout" Target="../slideLayouts/slideLayout2.xml"/></Relationships>
</file>

<file path=ppt/slides/_rels/slide2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2.xml"/></Relationships>
</file>

<file path=ppt/slides/_rels/slide2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2.xml"/></Relationships>
</file>

<file path=ppt/slides/_rels/slide2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8.jpeg"/><Relationship Id="rId4" Type="http://schemas.openxmlformats.org/officeDocument/2006/relationships/image" Target="../media/image133.png"/></Relationships>
</file>

<file path=ppt/slides/_rels/slide2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8.jpeg"/><Relationship Id="rId4" Type="http://schemas.openxmlformats.org/officeDocument/2006/relationships/image" Target="../media/image133.png"/></Relationships>
</file>

<file path=ppt/slides/_rels/slide2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2.xml"/></Relationships>
</file>

<file path=ppt/slides/_rels/slide2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ikiskripta.eu/w/Elektrofor%C3%A9za_b%C3%ADlkovin_v_s%C3%A9ru" TargetMode="External"/><Relationship Id="rId2" Type="http://schemas.openxmlformats.org/officeDocument/2006/relationships/hyperlink" Target="https://www.wikiskripta.eu/w/PH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2.png"/></Relationships>
</file>

<file path=ppt/slides/_rels/slide2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hyperlink" Target="https://www.wikiskripta.eu/w/Elektrofor%C3%A9za_b%C3%ADlkovin_v_s%C3%A9ru" TargetMode="External"/><Relationship Id="rId1" Type="http://schemas.openxmlformats.org/officeDocument/2006/relationships/slideLayout" Target="../slideLayouts/slideLayout2.xml"/></Relationships>
</file>

<file path=ppt/slides/_rels/slide2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6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GUXKQBknYQo?si=ZgQnyJUa7VaJdCQA" TargetMode="External"/><Relationship Id="rId2" Type="http://schemas.openxmlformats.org/officeDocument/2006/relationships/hyperlink" Target="https://youtu.be/NL1usCc0n38?si=9iduTn8n6HIoH1m5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wikiskripta.eu/w/Denzitometrie" TargetMode="External"/><Relationship Id="rId5" Type="http://schemas.openxmlformats.org/officeDocument/2006/relationships/hyperlink" Target="https://www.wikiskripta.eu/w/Alkohol" TargetMode="External"/><Relationship Id="rId4" Type="http://schemas.openxmlformats.org/officeDocument/2006/relationships/hyperlink" Target="https://youtu.be/ZDZUAleWX78?si=TU9__qwBfggVyE86" TargetMode="External"/></Relationships>
</file>

<file path=ppt/slides/_rels/slide247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GUXKQBknYQo?si=ZgQnyJUa7VaJdCQA" TargetMode="External"/><Relationship Id="rId2" Type="http://schemas.openxmlformats.org/officeDocument/2006/relationships/hyperlink" Target="https://youtu.be/NL1usCc0n38?si=9iduTn8n6HIoH1m5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youtu.be/ZDZUAleWX78?si=TU9__qwBfggVyE86" TargetMode="External"/></Relationships>
</file>

<file path=ppt/slides/_rels/slide24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wikiskripta.eu/w/Elektrofor%C3%A9za_b%C3%ADlkovin_v_s%C3%A9ru" TargetMode="External"/><Relationship Id="rId1" Type="http://schemas.openxmlformats.org/officeDocument/2006/relationships/slideLayout" Target="../slideLayouts/slideLayout2.xml"/></Relationships>
</file>

<file path=ppt/slides/_rels/slide2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k2R85u5YjLg?si=ch57_V8SrR_DBakk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7" Type="http://schemas.openxmlformats.org/officeDocument/2006/relationships/image" Target="../media/image139.pn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8.png"/><Relationship Id="rId5" Type="http://schemas.openxmlformats.org/officeDocument/2006/relationships/image" Target="../media/image137.png"/><Relationship Id="rId4" Type="http://schemas.openxmlformats.org/officeDocument/2006/relationships/image" Target="../media/image128.jpeg"/></Relationships>
</file>

<file path=ppt/slides/_rels/slide2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7" Type="http://schemas.openxmlformats.org/officeDocument/2006/relationships/image" Target="../media/image139.pn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8.png"/><Relationship Id="rId5" Type="http://schemas.openxmlformats.org/officeDocument/2006/relationships/image" Target="../media/image137.png"/><Relationship Id="rId4" Type="http://schemas.openxmlformats.org/officeDocument/2006/relationships/image" Target="../media/image128.jpeg"/></Relationships>
</file>

<file path=ppt/slides/_rels/slide2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hyperlink" Target="https://www.youtube.com/watch?v=ozdO1mLXBQE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studiumbiochemie.cz/prirodni_latky_enzymy.html" TargetMode="External"/></Relationships>
</file>

<file path=ppt/slides/_rels/slide25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tudiumbiochemie.cz/prirodni_latky_enzymy.html" TargetMode="External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/Relationships>
</file>

<file path=ppt/slides/_rels/slide2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2.xml"/></Relationships>
</file>

<file path=ppt/slides/_rels/slide2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2.xml"/></Relationships>
</file>

<file path=ppt/slides/_rels/slide2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hyperlink" Target="http://www.studiumbiochemie.cz/prirodni_latky_enzymy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wikiskripta.eu/w/Lakt%C3%A1t#/media/Soubor:Cori_Cycle.SVG" TargetMode="External"/></Relationships>
</file>

<file path=ppt/slides/_rels/slide25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studiumbiochemie.cz/prirodni_latky_enzymy.html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k2R85u5YjLg?si=ch57_V8SrR_DBakk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60.xml.rels><?xml version="1.0" encoding="UTF-8" standalone="yes"?>
<Relationships xmlns="http://schemas.openxmlformats.org/package/2006/relationships"><Relationship Id="rId2" Type="http://schemas.openxmlformats.org/officeDocument/2006/relationships/hyperlink" Target="https://cs.wikipedia.org/wiki/Hydrol%C3%A1za" TargetMode="External"/><Relationship Id="rId1" Type="http://schemas.openxmlformats.org/officeDocument/2006/relationships/slideLayout" Target="../slideLayouts/slideLayout2.xml"/></Relationships>
</file>

<file path=ppt/slides/_rels/slide2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2.xml"/></Relationships>
</file>

<file path=ppt/slides/_rels/slide2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/Relationships>
</file>

<file path=ppt/slides/_rels/slide2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/Relationships>
</file>

<file path=ppt/slides/_rels/slide2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2.xml"/></Relationships>
</file>

<file path=ppt/slides/_rels/slide2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2.xml"/></Relationships>
</file>

<file path=ppt/slides/_rels/slide2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2.xml"/></Relationships>
</file>

<file path=ppt/slides/_rels/slide2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2.xml"/></Relationships>
</file>

<file path=ppt/slides/_rels/slide27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ikiskripta.eu/w/Hydrogenuhli%C4%8Ditanov%C3%BD_pufr" TargetMode="External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/Relationships>
</file>

<file path=ppt/slides/_rels/slide27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wikiskripta.eu/w/Hemoglobin_jako_pufr" TargetMode="External"/><Relationship Id="rId1" Type="http://schemas.openxmlformats.org/officeDocument/2006/relationships/slideLayout" Target="../slideLayouts/slideLayout2.xml"/></Relationships>
</file>

<file path=ppt/slides/_rels/slide2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wikiskripta.eu/w/Fosf%C3%A1tov%C3%BD_pufr" TargetMode="External"/><Relationship Id="rId1" Type="http://schemas.openxmlformats.org/officeDocument/2006/relationships/slideLayout" Target="../slideLayouts/slideLayout2.xml"/></Relationships>
</file>

<file path=ppt/slides/_rels/slide27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wikiskripta.eu/w/Proteinov%C3%BD_pufra%C4%8Dn%C3%AD_syst%C3%A9m" TargetMode="External"/><Relationship Id="rId1" Type="http://schemas.openxmlformats.org/officeDocument/2006/relationships/slideLayout" Target="../slideLayouts/slideLayout2.xml"/></Relationships>
</file>

<file path=ppt/slides/_rels/slide2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5.png"/><Relationship Id="rId5" Type="http://schemas.openxmlformats.org/officeDocument/2006/relationships/image" Target="../media/image154.png"/><Relationship Id="rId4" Type="http://schemas.openxmlformats.org/officeDocument/2006/relationships/image" Target="../media/image153.png"/></Relationships>
</file>

<file path=ppt/slides/_rels/slide2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2.xml"/></Relationships>
</file>

<file path=ppt/slides/_rels/slide2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2.xml"/></Relationships>
</file>

<file path=ppt/slides/_rels/slide2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8.xml.rels><?xml version="1.0" encoding="UTF-8" standalone="yes"?>
<Relationships xmlns="http://schemas.openxmlformats.org/package/2006/relationships"><Relationship Id="rId8" Type="http://schemas.openxmlformats.org/officeDocument/2006/relationships/hyperlink" Target="https://cs.wikipedia.org/wiki/Elektronov%C3%BD_transportn%C3%AD_%C5%99et%C4%9Bzec" TargetMode="External"/><Relationship Id="rId13" Type="http://schemas.openxmlformats.org/officeDocument/2006/relationships/hyperlink" Target="https://cs.wikipedia.org/wiki/Eukaryota" TargetMode="External"/><Relationship Id="rId18" Type="http://schemas.openxmlformats.org/officeDocument/2006/relationships/hyperlink" Target="https://cs.wikipedia.org/wiki/Oxidoredukt%C3%A1za" TargetMode="External"/><Relationship Id="rId3" Type="http://schemas.openxmlformats.org/officeDocument/2006/relationships/hyperlink" Target="https://cs.wikipedia.org/wiki/Dehydrogenace" TargetMode="External"/><Relationship Id="rId7" Type="http://schemas.openxmlformats.org/officeDocument/2006/relationships/hyperlink" Target="https://cs.wikipedia.org/wiki/Vod%C3%ADk" TargetMode="External"/><Relationship Id="rId12" Type="http://schemas.openxmlformats.org/officeDocument/2006/relationships/hyperlink" Target="https://cs.wikipedia.org/wiki/Prokaryota" TargetMode="External"/><Relationship Id="rId17" Type="http://schemas.openxmlformats.org/officeDocument/2006/relationships/hyperlink" Target="https://cs.wikipedia.org/wiki/Nikotinamidadenindinukleotid" TargetMode="External"/><Relationship Id="rId2" Type="http://schemas.openxmlformats.org/officeDocument/2006/relationships/hyperlink" Target="https://cs.wikipedia.org/wiki/Citr%C3%A1tov%C3%BD_cyklus" TargetMode="External"/><Relationship Id="rId16" Type="http://schemas.openxmlformats.org/officeDocument/2006/relationships/hyperlink" Target="https://cs.wikipedia.org/wiki/Mastn%C3%A1_kyselina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s.wikipedia.org/wiki/Elektron" TargetMode="External"/><Relationship Id="rId11" Type="http://schemas.openxmlformats.org/officeDocument/2006/relationships/hyperlink" Target="https://cs.wikipedia.org/wiki/Flavinadenindinukleotid#cite_note-2" TargetMode="External"/><Relationship Id="rId5" Type="http://schemas.openxmlformats.org/officeDocument/2006/relationships/hyperlink" Target="https://cs.wikipedia.org/wiki/Fumar%C3%A1t" TargetMode="External"/><Relationship Id="rId15" Type="http://schemas.openxmlformats.org/officeDocument/2006/relationships/hyperlink" Target="https://cs.wikipedia.org/wiki/Fosforylace" TargetMode="External"/><Relationship Id="rId10" Type="http://schemas.openxmlformats.org/officeDocument/2006/relationships/hyperlink" Target="https://cs.wikipedia.org/wiki/Adenosintrifosf%C3%A1t" TargetMode="External"/><Relationship Id="rId19" Type="http://schemas.openxmlformats.org/officeDocument/2006/relationships/image" Target="../media/image158.jpeg"/><Relationship Id="rId4" Type="http://schemas.openxmlformats.org/officeDocument/2006/relationships/hyperlink" Target="https://cs.wikipedia.org/wiki/Sukcin%C3%A1t" TargetMode="External"/><Relationship Id="rId9" Type="http://schemas.openxmlformats.org/officeDocument/2006/relationships/hyperlink" Target="https://cs.wikipedia.org/wiki/D%C3%BDchac%C3%AD_%C5%99et%C4%9Bzec" TargetMode="External"/><Relationship Id="rId14" Type="http://schemas.openxmlformats.org/officeDocument/2006/relationships/hyperlink" Target="https://cs.wikipedia.org/wiki/Metabolismus" TargetMode="External"/></Relationships>
</file>

<file path=ppt/slides/_rels/slide2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2.xml"/></Relationships>
</file>

<file path=ppt/slides/_rels/slide2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2.xml"/></Relationships>
</file>

<file path=ppt/slides/_rels/slide2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2.xml"/></Relationships>
</file>

<file path=ppt/slides/_rels/slide2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2.xml"/></Relationships>
</file>

<file path=ppt/slides/_rels/slide2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2.xml"/></Relationships>
</file>

<file path=ppt/slides/_rels/slide2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3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7" Type="http://schemas.openxmlformats.org/officeDocument/2006/relationships/image" Target="../media/image170.png"/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9.png"/><Relationship Id="rId5" Type="http://schemas.openxmlformats.org/officeDocument/2006/relationships/image" Target="../media/image105.png"/><Relationship Id="rId4" Type="http://schemas.openxmlformats.org/officeDocument/2006/relationships/image" Target="../media/image168.png"/></Relationships>
</file>

<file path=ppt/slides/_rels/slide3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7" Type="http://schemas.openxmlformats.org/officeDocument/2006/relationships/image" Target="../media/image171.png"/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9.png"/><Relationship Id="rId5" Type="http://schemas.openxmlformats.org/officeDocument/2006/relationships/image" Target="../media/image105.png"/><Relationship Id="rId4" Type="http://schemas.openxmlformats.org/officeDocument/2006/relationships/image" Target="../media/image168.png"/></Relationships>
</file>

<file path=ppt/slides/_rels/slide3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2.xml"/></Relationships>
</file>

<file path=ppt/slides/_rels/slide3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eg"/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5.png"/></Relationships>
</file>

<file path=ppt/slides/_rels/slide3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2.xml"/></Relationships>
</file>

<file path=ppt/slides/_rels/slide3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2.xml"/></Relationships>
</file>

<file path=ppt/slides/_rels/slide3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2.xml"/></Relationships>
</file>

<file path=ppt/slides/_rels/slide3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jpe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2.xml"/></Relationships>
</file>

<file path=ppt/slides/_rels/slide3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jpe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2.xml"/></Relationships>
</file>

<file path=ppt/slides/_rels/slide3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2.xml"/></Relationships>
</file>

<file path=ppt/slides/_rels/slide3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2.xml"/></Relationships>
</file>

<file path=ppt/slides/_rels/slide3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2.xml"/></Relationships>
</file>

<file path=ppt/slides/_rels/slide3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2.xml"/></Relationships>
</file>

<file path=ppt/slides/_rels/slide3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2.xml"/></Relationships>
</file>

<file path=ppt/slides/_rels/slide3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2.xml"/></Relationships>
</file>

<file path=ppt/slides/_rels/slide3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2.xml"/></Relationships>
</file>

<file path=ppt/slides/_rels/slide3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2.xml"/></Relationships>
</file>

<file path=ppt/slides/_rels/slide3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2.xml"/></Relationships>
</file>

<file path=ppt/slides/_rels/slide3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png"/><Relationship Id="rId2" Type="http://schemas.openxmlformats.org/officeDocument/2006/relationships/image" Target="../media/image182.jpeg"/><Relationship Id="rId1" Type="http://schemas.openxmlformats.org/officeDocument/2006/relationships/slideLayout" Target="../slideLayouts/slideLayout2.xml"/></Relationships>
</file>

<file path=ppt/slides/_rels/slide3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ikiskripta.eu/w/Amniocent%C3%A9za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s://www.uroklinikum.cz/nadorova-onemocneni/biopsie-prostaty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s://www.uroklinikum.cz/nadorova-onemocneni/biopsie-prostaty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s://ciselniky.dasta.mzcr.cz/CD_DS3/hypertext/MAABQ.htm" TargetMode="Externa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vaselaboratore.cz/seznam-vysetreni/alphaindex/c" TargetMode="Externa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cz.unilabs.online/priprava-na-odber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hyperlink" Target="https://www.wikiskripta.eu/w/Reaktanty_akutn%C3%AD_f%C3%A1ze" TargetMode="Externa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cz.unilabs.online/priprava-na-odber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mz-biochem.cz/images/downloads/seznam-vysetreni.pdf" TargetMode="Externa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Biochemie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cs-CZ" dirty="0"/>
              <a:t>Vysoká škola zdravotnická, Praha</a:t>
            </a:r>
          </a:p>
          <a:p>
            <a:r>
              <a:rPr lang="cs-CZ" dirty="0"/>
              <a:t>Obor: </a:t>
            </a:r>
          </a:p>
          <a:p>
            <a:r>
              <a:rPr lang="cs-CZ" dirty="0"/>
              <a:t>Všeobecná sestra</a:t>
            </a:r>
          </a:p>
          <a:p>
            <a:r>
              <a:rPr lang="cs-CZ" dirty="0"/>
              <a:t>Porodní asistentka</a:t>
            </a:r>
          </a:p>
          <a:p>
            <a:r>
              <a:rPr lang="cs-CZ" dirty="0"/>
              <a:t>Zdravotnický záchranář</a:t>
            </a:r>
          </a:p>
          <a:p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1974" y="286659"/>
            <a:ext cx="2918298" cy="3064879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196" y="466933"/>
            <a:ext cx="3832698" cy="2153489"/>
          </a:xfrm>
          <a:prstGeom prst="rect">
            <a:avLst/>
          </a:prstGeom>
        </p:spPr>
      </p:pic>
      <p:pic>
        <p:nvPicPr>
          <p:cNvPr id="1030" name="Picture 6" descr="Cholesterol - BodyLoveDie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195" y="4418317"/>
            <a:ext cx="4319081" cy="2293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Zkrotí chutě, vybudují svaly. Proč potřebujeme bílkoviny - iDNES.cz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3166" y="4272696"/>
            <a:ext cx="3923489" cy="2439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67039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>
                <a:solidFill>
                  <a:srgbClr val="0070C0"/>
                </a:solidFill>
              </a:rPr>
              <a:t>3. Jaká je příprava pacienta </a:t>
            </a:r>
            <a:br>
              <a:rPr lang="cs-CZ" dirty="0">
                <a:solidFill>
                  <a:srgbClr val="0070C0"/>
                </a:solidFill>
              </a:rPr>
            </a:br>
            <a:r>
              <a:rPr lang="cs-CZ" dirty="0">
                <a:solidFill>
                  <a:srgbClr val="0070C0"/>
                </a:solidFill>
              </a:rPr>
              <a:t>před odběrem biologického materiálu?</a:t>
            </a:r>
            <a:br>
              <a:rPr lang="cs-CZ" dirty="0">
                <a:solidFill>
                  <a:srgbClr val="0070C0"/>
                </a:solidFill>
              </a:rPr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Znázorněte graficky postup při přípravě</a:t>
            </a:r>
          </a:p>
        </p:txBody>
      </p:sp>
    </p:spTree>
    <p:extLst>
      <p:ext uri="{BB962C8B-B14F-4D97-AF65-F5344CB8AC3E}">
        <p14:creationId xmlns:p14="http://schemas.microsoft.com/office/powerpoint/2010/main" val="658922214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42" name="Picture 2" descr="Základní živiny prakticky - díl 1. Sacharidy :: Benefoods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407" y="365125"/>
            <a:ext cx="10497393" cy="5811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1282917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3512" y="365125"/>
            <a:ext cx="11933922" cy="1325563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rgbClr val="0070C0"/>
                </a:solidFill>
              </a:rPr>
              <a:t>45. Napište svůj jídelníček za předešlý den</a:t>
            </a:r>
            <a:br>
              <a:rPr lang="cs-CZ" dirty="0">
                <a:solidFill>
                  <a:srgbClr val="0070C0"/>
                </a:solidFill>
              </a:rPr>
            </a:br>
            <a:r>
              <a:rPr lang="cs-CZ" dirty="0">
                <a:solidFill>
                  <a:srgbClr val="0070C0"/>
                </a:solidFill>
              </a:rPr>
              <a:t>a označte v něm jednoduché cukry a polysacharidy</a:t>
            </a:r>
          </a:p>
        </p:txBody>
      </p:sp>
      <p:pic>
        <p:nvPicPr>
          <p:cNvPr id="4" name="Picture 2" descr="Základní živiny prakticky - díl 1. Sacharidy :: Benefoods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6287" y="1825625"/>
            <a:ext cx="7859425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106791" y="2716502"/>
            <a:ext cx="217587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70C0"/>
                </a:solidFill>
              </a:rPr>
              <a:t>………………………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70C0"/>
                </a:solidFill>
              </a:rPr>
              <a:t>………………………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70C0"/>
                </a:solidFill>
              </a:rPr>
              <a:t>………………………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70C0"/>
                </a:solidFill>
              </a:rPr>
              <a:t>………………………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70C0"/>
                </a:solidFill>
              </a:rPr>
              <a:t>………………………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70C0"/>
                </a:solidFill>
              </a:rPr>
              <a:t>………………………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70C0"/>
                </a:solidFill>
              </a:rPr>
              <a:t>………………………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70C0"/>
                </a:solidFill>
              </a:rPr>
              <a:t>……………………..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70C0"/>
                </a:solidFill>
              </a:rPr>
              <a:t>……………………..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70C0"/>
                </a:solidFill>
              </a:rPr>
              <a:t>……………………..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70C0"/>
                </a:solidFill>
              </a:rPr>
              <a:t>……………………..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70C0"/>
                </a:solidFill>
              </a:rPr>
              <a:t>……………………..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10025712" y="2609711"/>
            <a:ext cx="198162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70C0"/>
                </a:solidFill>
              </a:rPr>
              <a:t>……………………….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70C0"/>
                </a:solidFill>
              </a:rPr>
              <a:t>……………………….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70C0"/>
                </a:solidFill>
              </a:rPr>
              <a:t>……………………….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70C0"/>
                </a:solidFill>
              </a:rPr>
              <a:t>……………………….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70C0"/>
                </a:solidFill>
              </a:rPr>
              <a:t>……………………….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70C0"/>
                </a:solidFill>
              </a:rPr>
              <a:t>……………………….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70C0"/>
                </a:solidFill>
              </a:rPr>
              <a:t>……………………….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70C0"/>
                </a:solidFill>
              </a:rPr>
              <a:t>……………………….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70C0"/>
                </a:solidFill>
              </a:rPr>
              <a:t>……………………….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70C0"/>
                </a:solidFill>
              </a:rPr>
              <a:t>……………………….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70C0"/>
                </a:solidFill>
              </a:rPr>
              <a:t>……………………….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70C0"/>
                </a:solidFill>
              </a:rPr>
              <a:t>……………………….</a:t>
            </a:r>
          </a:p>
        </p:txBody>
      </p:sp>
    </p:spTree>
    <p:extLst>
      <p:ext uri="{BB962C8B-B14F-4D97-AF65-F5344CB8AC3E}">
        <p14:creationId xmlns:p14="http://schemas.microsoft.com/office/powerpoint/2010/main" val="1926682787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05063" y="140536"/>
            <a:ext cx="10515600" cy="1325563"/>
          </a:xfrm>
        </p:spPr>
        <p:txBody>
          <a:bodyPr/>
          <a:lstStyle/>
          <a:p>
            <a:r>
              <a:rPr lang="cs-CZ" dirty="0">
                <a:solidFill>
                  <a:srgbClr val="FF0000"/>
                </a:solidFill>
              </a:rPr>
              <a:t>Monosacharidy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2295" y="1219200"/>
            <a:ext cx="11935326" cy="5518484"/>
          </a:xfrm>
        </p:spPr>
        <p:txBody>
          <a:bodyPr>
            <a:normAutofit fontScale="55000" lnSpcReduction="20000"/>
          </a:bodyPr>
          <a:lstStyle/>
          <a:p>
            <a:r>
              <a:rPr lang="cs-CZ" dirty="0"/>
              <a:t>tvořeny 3 až 7 atomy C a podle jejich počtu se rozdělují na </a:t>
            </a:r>
          </a:p>
          <a:p>
            <a:pPr lvl="1"/>
            <a:r>
              <a:rPr lang="cs-CZ" b="1" dirty="0" err="1"/>
              <a:t>triosy</a:t>
            </a:r>
            <a:r>
              <a:rPr lang="cs-CZ" dirty="0"/>
              <a:t>, složené ze tří atomů C (</a:t>
            </a:r>
            <a:r>
              <a:rPr lang="cs-CZ" dirty="0" err="1"/>
              <a:t>dihydroxyaceton</a:t>
            </a:r>
            <a:r>
              <a:rPr lang="cs-CZ" dirty="0"/>
              <a:t> = </a:t>
            </a:r>
            <a:r>
              <a:rPr lang="cs-CZ" dirty="0" err="1"/>
              <a:t>glyceron</a:t>
            </a:r>
            <a:r>
              <a:rPr lang="cs-CZ" dirty="0"/>
              <a:t>, glyceraldehyd), </a:t>
            </a:r>
          </a:p>
          <a:p>
            <a:pPr lvl="1"/>
            <a:r>
              <a:rPr lang="cs-CZ" b="1" dirty="0" err="1"/>
              <a:t>tetrosy</a:t>
            </a:r>
            <a:r>
              <a:rPr lang="cs-CZ" dirty="0"/>
              <a:t> (4 atomy C), </a:t>
            </a:r>
          </a:p>
          <a:p>
            <a:pPr lvl="1"/>
            <a:r>
              <a:rPr lang="cs-CZ" b="1" dirty="0" err="1"/>
              <a:t>pentosy</a:t>
            </a:r>
            <a:r>
              <a:rPr lang="cs-CZ" dirty="0"/>
              <a:t> (5 atomů uhlíku),  </a:t>
            </a:r>
          </a:p>
          <a:p>
            <a:pPr lvl="1"/>
            <a:r>
              <a:rPr lang="cs-CZ" b="1" dirty="0" err="1"/>
              <a:t>hexosy</a:t>
            </a:r>
            <a:r>
              <a:rPr lang="cs-CZ" dirty="0"/>
              <a:t> (6 atomů uhlíku) a </a:t>
            </a:r>
          </a:p>
          <a:p>
            <a:pPr lvl="1"/>
            <a:r>
              <a:rPr lang="cs-CZ" b="1" dirty="0" err="1"/>
              <a:t>heptosy</a:t>
            </a:r>
            <a:r>
              <a:rPr lang="cs-CZ" dirty="0"/>
              <a:t> (7atomů  uhlíku). </a:t>
            </a:r>
          </a:p>
          <a:p>
            <a:r>
              <a:rPr lang="cs-CZ" dirty="0"/>
              <a:t>na základě funkční skupiny monosacharidu jsou rozlišovány </a:t>
            </a:r>
          </a:p>
          <a:p>
            <a:pPr lvl="1"/>
            <a:r>
              <a:rPr lang="cs-CZ" b="1" dirty="0" err="1"/>
              <a:t>aldosy</a:t>
            </a:r>
            <a:r>
              <a:rPr lang="cs-CZ" dirty="0"/>
              <a:t> (</a:t>
            </a:r>
            <a:r>
              <a:rPr lang="cs-CZ" dirty="0" err="1"/>
              <a:t>polyhydroxyaldehydy</a:t>
            </a:r>
            <a:r>
              <a:rPr lang="cs-CZ" dirty="0"/>
              <a:t>) s aldehydovou funkční skupinou (-CHO) : D-glukóza, D-ribóza, D-glyceraldehyd či D-galaktóza a</a:t>
            </a:r>
          </a:p>
          <a:p>
            <a:pPr lvl="1"/>
            <a:r>
              <a:rPr lang="cs-CZ" dirty="0"/>
              <a:t> </a:t>
            </a:r>
            <a:r>
              <a:rPr lang="cs-CZ" b="1" dirty="0" err="1"/>
              <a:t>ketosy</a:t>
            </a:r>
            <a:r>
              <a:rPr lang="cs-CZ" dirty="0"/>
              <a:t> (</a:t>
            </a:r>
            <a:r>
              <a:rPr lang="cs-CZ" dirty="0" err="1"/>
              <a:t>polyhydroxyketony</a:t>
            </a:r>
            <a:r>
              <a:rPr lang="cs-CZ" dirty="0"/>
              <a:t>) s </a:t>
            </a:r>
            <a:r>
              <a:rPr lang="cs-CZ" dirty="0" err="1"/>
              <a:t>ketonovou</a:t>
            </a:r>
            <a:r>
              <a:rPr lang="cs-CZ" dirty="0"/>
              <a:t> funkční skupinou (-CO-) na druhém atomu uhlíku: D-fruktóza, D-</a:t>
            </a:r>
            <a:r>
              <a:rPr lang="cs-CZ" dirty="0" err="1"/>
              <a:t>ribulóza</a:t>
            </a:r>
            <a:r>
              <a:rPr lang="cs-CZ" dirty="0"/>
              <a:t> (k fotosyntéza), D-</a:t>
            </a:r>
            <a:r>
              <a:rPr lang="cs-CZ" dirty="0" err="1"/>
              <a:t>dihydroaceton</a:t>
            </a:r>
            <a:r>
              <a:rPr lang="cs-CZ" dirty="0"/>
              <a:t> či D-</a:t>
            </a:r>
            <a:r>
              <a:rPr lang="cs-CZ" dirty="0" err="1"/>
              <a:t>xylulóza</a:t>
            </a:r>
            <a:r>
              <a:rPr lang="cs-CZ" dirty="0"/>
              <a:t>.</a:t>
            </a:r>
          </a:p>
          <a:p>
            <a:pPr lvl="1"/>
            <a:endParaRPr lang="cs-CZ" dirty="0"/>
          </a:p>
          <a:p>
            <a:pPr marL="0" indent="0">
              <a:buNone/>
            </a:pPr>
            <a:r>
              <a:rPr lang="cs-CZ" dirty="0"/>
              <a:t> součástí biologických molekul jsou mnohem častěji </a:t>
            </a:r>
          </a:p>
          <a:p>
            <a:pPr lvl="1"/>
            <a:r>
              <a:rPr lang="cs-CZ" b="1" dirty="0"/>
              <a:t>D-formy</a:t>
            </a:r>
            <a:r>
              <a:rPr lang="cs-CZ" dirty="0"/>
              <a:t> než </a:t>
            </a:r>
          </a:p>
          <a:p>
            <a:pPr lvl="1"/>
            <a:r>
              <a:rPr lang="cs-CZ" b="1" dirty="0"/>
              <a:t>L-formy </a:t>
            </a:r>
          </a:p>
          <a:p>
            <a:pPr marL="457200" lvl="1" indent="0">
              <a:buNone/>
            </a:pPr>
            <a:r>
              <a:rPr lang="cs-CZ" dirty="0"/>
              <a:t>Jsou to zrcadlové obrazy, mají opačnou optickou otáčivost neboli směr, ve kterém otáčejí rovinu polarizovaného světla.</a:t>
            </a:r>
          </a:p>
          <a:p>
            <a:endParaRPr lang="cs-CZ" dirty="0"/>
          </a:p>
          <a:p>
            <a:r>
              <a:rPr lang="cs-CZ" b="1" dirty="0"/>
              <a:t>Monosacharidy s 3 a 4 </a:t>
            </a:r>
            <a:r>
              <a:rPr lang="cs-CZ" dirty="0"/>
              <a:t>atomy C jsou běžně přítomny v </a:t>
            </a:r>
            <a:r>
              <a:rPr lang="cs-CZ" b="1" dirty="0"/>
              <a:t>lineární </a:t>
            </a:r>
            <a:r>
              <a:rPr lang="cs-CZ" dirty="0"/>
              <a:t>podobě, </a:t>
            </a:r>
          </a:p>
          <a:p>
            <a:r>
              <a:rPr lang="cs-CZ" dirty="0"/>
              <a:t>zatímco u </a:t>
            </a:r>
            <a:r>
              <a:rPr lang="cs-CZ" b="1" dirty="0"/>
              <a:t>monosacharidů s 5</a:t>
            </a:r>
            <a:r>
              <a:rPr lang="cs-CZ" dirty="0"/>
              <a:t> </a:t>
            </a:r>
            <a:r>
              <a:rPr lang="cs-CZ" b="1" dirty="0"/>
              <a:t>a více </a:t>
            </a:r>
            <a:r>
              <a:rPr lang="cs-CZ" dirty="0"/>
              <a:t>atomy C dochází reakcí karbonylové skupiny s alkoholovou skupinou k tvorbě vnitřních </a:t>
            </a:r>
            <a:r>
              <a:rPr lang="cs-CZ" dirty="0" err="1"/>
              <a:t>hemiacetalů</a:t>
            </a:r>
            <a:r>
              <a:rPr lang="cs-CZ" dirty="0"/>
              <a:t>/</a:t>
            </a:r>
            <a:r>
              <a:rPr lang="cs-CZ" dirty="0" err="1"/>
              <a:t>hemiketalů</a:t>
            </a:r>
            <a:r>
              <a:rPr lang="cs-CZ" dirty="0"/>
              <a:t> a tak se tyto monosacharidy vyskytují </a:t>
            </a:r>
            <a:r>
              <a:rPr lang="cs-CZ" b="1" dirty="0"/>
              <a:t>v cyklické podobě</a:t>
            </a:r>
            <a:r>
              <a:rPr lang="cs-CZ" dirty="0"/>
              <a:t>. Sacharidy uspořádané do 5-ti členných kruhů se nazývají </a:t>
            </a:r>
            <a:r>
              <a:rPr lang="cs-CZ" b="1" dirty="0" err="1"/>
              <a:t>furanosy</a:t>
            </a:r>
            <a:r>
              <a:rPr lang="cs-CZ" dirty="0"/>
              <a:t>, sacharidy tvořící šestičlenný kruh pak </a:t>
            </a:r>
            <a:r>
              <a:rPr lang="cs-CZ" b="1" dirty="0" err="1"/>
              <a:t>pyranosy</a:t>
            </a:r>
            <a:r>
              <a:rPr lang="cs-CZ" b="1" dirty="0"/>
              <a:t> </a:t>
            </a:r>
            <a:endParaRPr lang="cs-CZ" dirty="0"/>
          </a:p>
          <a:p>
            <a:r>
              <a:rPr lang="cs-CZ" dirty="0"/>
              <a:t>Cyklické uspořádání umožňuje rozlišení pouze dvou prostorových uspořádání v tomto novém centru, tedy vznikají dva stereoizomery, nazývané </a:t>
            </a:r>
            <a:r>
              <a:rPr lang="cs-CZ" dirty="0" err="1"/>
              <a:t>anomery</a:t>
            </a:r>
            <a:r>
              <a:rPr lang="cs-CZ" dirty="0"/>
              <a:t> a podle umístění OH- skupiny se rozlišují a-</a:t>
            </a:r>
            <a:r>
              <a:rPr lang="cs-CZ" dirty="0" err="1"/>
              <a:t>anomer</a:t>
            </a:r>
            <a:r>
              <a:rPr lang="cs-CZ" dirty="0"/>
              <a:t> a b-</a:t>
            </a:r>
            <a:r>
              <a:rPr lang="cs-CZ" dirty="0" err="1"/>
              <a:t>anomer</a:t>
            </a:r>
            <a:r>
              <a:rPr lang="cs-CZ" b="1" dirty="0"/>
              <a:t> 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 </a:t>
            </a:r>
          </a:p>
          <a:p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1916" y="140536"/>
            <a:ext cx="2495048" cy="1633449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3962" y="209380"/>
            <a:ext cx="2276512" cy="1495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707996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05063" y="140536"/>
            <a:ext cx="10515600" cy="1325563"/>
          </a:xfrm>
        </p:spPr>
        <p:txBody>
          <a:bodyPr/>
          <a:lstStyle/>
          <a:p>
            <a:r>
              <a:rPr lang="cs-CZ" dirty="0">
                <a:solidFill>
                  <a:srgbClr val="0070C0"/>
                </a:solidFill>
              </a:rPr>
              <a:t>46. Doplňte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2295" y="1219200"/>
            <a:ext cx="11935326" cy="5518484"/>
          </a:xfrm>
        </p:spPr>
        <p:txBody>
          <a:bodyPr>
            <a:normAutofit fontScale="55000" lnSpcReduction="20000"/>
          </a:bodyPr>
          <a:lstStyle/>
          <a:p>
            <a:r>
              <a:rPr lang="cs-CZ" dirty="0"/>
              <a:t>Monosacharidy jsou tvořeny 3 až 7 atomy C a podle jejich počtu se rozdělují na </a:t>
            </a:r>
          </a:p>
          <a:p>
            <a:pPr lvl="1"/>
            <a:r>
              <a:rPr lang="cs-CZ" b="1" dirty="0">
                <a:solidFill>
                  <a:srgbClr val="0070C0"/>
                </a:solidFill>
              </a:rPr>
              <a:t>…………………</a:t>
            </a:r>
            <a:r>
              <a:rPr lang="cs-CZ" dirty="0"/>
              <a:t> složené ze tří atomů C (</a:t>
            </a:r>
            <a:r>
              <a:rPr lang="cs-CZ" dirty="0" err="1"/>
              <a:t>dihydroxyaceton</a:t>
            </a:r>
            <a:r>
              <a:rPr lang="cs-CZ" dirty="0"/>
              <a:t> = </a:t>
            </a:r>
            <a:r>
              <a:rPr lang="cs-CZ" dirty="0" err="1"/>
              <a:t>glyceron</a:t>
            </a:r>
            <a:r>
              <a:rPr lang="cs-CZ" dirty="0"/>
              <a:t>, glyceraldehyd), </a:t>
            </a:r>
          </a:p>
          <a:p>
            <a:pPr lvl="1"/>
            <a:r>
              <a:rPr lang="cs-CZ" b="1" dirty="0">
                <a:solidFill>
                  <a:srgbClr val="0070C0"/>
                </a:solidFill>
              </a:rPr>
              <a:t>…………………</a:t>
            </a:r>
            <a:r>
              <a:rPr lang="cs-CZ" dirty="0"/>
              <a:t> (4 atomy C), </a:t>
            </a:r>
          </a:p>
          <a:p>
            <a:pPr lvl="1"/>
            <a:r>
              <a:rPr lang="cs-CZ" b="1" dirty="0">
                <a:solidFill>
                  <a:srgbClr val="0070C0"/>
                </a:solidFill>
              </a:rPr>
              <a:t>…………………</a:t>
            </a:r>
            <a:r>
              <a:rPr lang="cs-CZ" dirty="0">
                <a:solidFill>
                  <a:srgbClr val="0070C0"/>
                </a:solidFill>
              </a:rPr>
              <a:t> </a:t>
            </a:r>
            <a:r>
              <a:rPr lang="cs-CZ" dirty="0"/>
              <a:t>(5 atomů uhlíku),  </a:t>
            </a:r>
          </a:p>
          <a:p>
            <a:pPr lvl="1"/>
            <a:r>
              <a:rPr lang="cs-CZ" b="1" dirty="0">
                <a:solidFill>
                  <a:srgbClr val="0070C0"/>
                </a:solidFill>
              </a:rPr>
              <a:t>…………………</a:t>
            </a:r>
            <a:r>
              <a:rPr lang="cs-CZ" b="1" dirty="0"/>
              <a:t> </a:t>
            </a:r>
            <a:r>
              <a:rPr lang="cs-CZ" dirty="0"/>
              <a:t>(6 atomů uhlíku) a </a:t>
            </a:r>
          </a:p>
          <a:p>
            <a:pPr lvl="1"/>
            <a:r>
              <a:rPr lang="cs-CZ" b="1" dirty="0">
                <a:solidFill>
                  <a:srgbClr val="0070C0"/>
                </a:solidFill>
              </a:rPr>
              <a:t>…………………</a:t>
            </a:r>
            <a:r>
              <a:rPr lang="cs-CZ" b="1" dirty="0"/>
              <a:t> </a:t>
            </a:r>
            <a:r>
              <a:rPr lang="cs-CZ" dirty="0"/>
              <a:t>(7atomů  uhlíku). </a:t>
            </a:r>
          </a:p>
          <a:p>
            <a:r>
              <a:rPr lang="cs-CZ" dirty="0"/>
              <a:t>na základě funkční skupiny monosacharidu jsou rozlišovány </a:t>
            </a:r>
          </a:p>
          <a:p>
            <a:pPr lvl="1"/>
            <a:r>
              <a:rPr lang="cs-CZ" b="1" i="1" dirty="0">
                <a:solidFill>
                  <a:srgbClr val="0070C0"/>
                </a:solidFill>
              </a:rPr>
              <a:t>……………….</a:t>
            </a:r>
            <a:r>
              <a:rPr lang="cs-CZ" dirty="0"/>
              <a:t> (</a:t>
            </a:r>
            <a:r>
              <a:rPr lang="cs-CZ" dirty="0" err="1"/>
              <a:t>polyhydroxyaldehydy</a:t>
            </a:r>
            <a:r>
              <a:rPr lang="cs-CZ" dirty="0"/>
              <a:t>) s aldehydovou funkční skupinou (-CHO) : D-glukóza, D-ribóza, D-glyceraldehyd či D-galaktóza a</a:t>
            </a:r>
          </a:p>
          <a:p>
            <a:pPr lvl="1"/>
            <a:r>
              <a:rPr lang="cs-CZ" b="1" dirty="0">
                <a:solidFill>
                  <a:srgbClr val="0070C0"/>
                </a:solidFill>
              </a:rPr>
              <a:t>……………….</a:t>
            </a:r>
            <a:r>
              <a:rPr lang="cs-CZ" dirty="0"/>
              <a:t> (</a:t>
            </a:r>
            <a:r>
              <a:rPr lang="cs-CZ" dirty="0" err="1"/>
              <a:t>polyhydroxyketony</a:t>
            </a:r>
            <a:r>
              <a:rPr lang="cs-CZ" dirty="0"/>
              <a:t>) s </a:t>
            </a:r>
            <a:r>
              <a:rPr lang="cs-CZ" dirty="0" err="1"/>
              <a:t>ketonovou</a:t>
            </a:r>
            <a:r>
              <a:rPr lang="cs-CZ" dirty="0"/>
              <a:t> funkční skupinou (-CO-) na druhém atomu uhlíku: D-fruktóza, D-</a:t>
            </a:r>
            <a:r>
              <a:rPr lang="cs-CZ" dirty="0" err="1"/>
              <a:t>ribulóza</a:t>
            </a:r>
            <a:r>
              <a:rPr lang="cs-CZ" dirty="0"/>
              <a:t> (k fotosyntéza), D-</a:t>
            </a:r>
            <a:r>
              <a:rPr lang="cs-CZ" dirty="0" err="1"/>
              <a:t>dihydroaceton</a:t>
            </a:r>
            <a:r>
              <a:rPr lang="cs-CZ" dirty="0"/>
              <a:t> či D-</a:t>
            </a:r>
            <a:r>
              <a:rPr lang="cs-CZ" dirty="0" err="1"/>
              <a:t>xylulóza</a:t>
            </a:r>
            <a:r>
              <a:rPr lang="cs-CZ" dirty="0"/>
              <a:t>.</a:t>
            </a:r>
          </a:p>
          <a:p>
            <a:pPr lvl="1"/>
            <a:endParaRPr lang="cs-CZ" dirty="0"/>
          </a:p>
          <a:p>
            <a:pPr marL="0" indent="0">
              <a:buNone/>
            </a:pPr>
            <a:r>
              <a:rPr lang="cs-CZ" dirty="0"/>
              <a:t> součástí biologických molekul jsou mnohem častěji </a:t>
            </a:r>
          </a:p>
          <a:p>
            <a:pPr lvl="1"/>
            <a:r>
              <a:rPr lang="cs-CZ" b="1" dirty="0">
                <a:solidFill>
                  <a:srgbClr val="0070C0"/>
                </a:solidFill>
              </a:rPr>
              <a:t>………………..</a:t>
            </a:r>
            <a:r>
              <a:rPr lang="cs-CZ" dirty="0"/>
              <a:t> než </a:t>
            </a:r>
          </a:p>
          <a:p>
            <a:pPr lvl="1"/>
            <a:r>
              <a:rPr lang="cs-CZ" b="1" dirty="0">
                <a:solidFill>
                  <a:srgbClr val="0070C0"/>
                </a:solidFill>
              </a:rPr>
              <a:t>………………. </a:t>
            </a:r>
          </a:p>
          <a:p>
            <a:pPr marL="457200" lvl="1" indent="0">
              <a:buNone/>
            </a:pPr>
            <a:r>
              <a:rPr lang="cs-CZ" dirty="0"/>
              <a:t>Jsou to zrcadlové obrazy, mají opačnou optickou otáčivost neboli směr, ve kterém otáčejí rovinu polarizovaného světla.</a:t>
            </a:r>
          </a:p>
          <a:p>
            <a:endParaRPr lang="cs-CZ" dirty="0"/>
          </a:p>
          <a:p>
            <a:r>
              <a:rPr lang="cs-CZ" b="1" dirty="0">
                <a:solidFill>
                  <a:srgbClr val="0070C0"/>
                </a:solidFill>
              </a:rPr>
              <a:t>………………………</a:t>
            </a:r>
            <a:r>
              <a:rPr lang="cs-CZ" dirty="0"/>
              <a:t>s</a:t>
            </a:r>
            <a:r>
              <a:rPr lang="cs-CZ" b="1" dirty="0">
                <a:solidFill>
                  <a:srgbClr val="0070C0"/>
                </a:solidFill>
              </a:rPr>
              <a:t> …</a:t>
            </a:r>
            <a:r>
              <a:rPr lang="cs-CZ" dirty="0"/>
              <a:t>a</a:t>
            </a:r>
            <a:r>
              <a:rPr lang="cs-CZ" b="1" dirty="0">
                <a:solidFill>
                  <a:srgbClr val="0070C0"/>
                </a:solidFill>
              </a:rPr>
              <a:t>….</a:t>
            </a:r>
            <a:r>
              <a:rPr lang="cs-CZ" dirty="0"/>
              <a:t>atomy C jsou běžně přítomny v </a:t>
            </a:r>
            <a:r>
              <a:rPr lang="cs-CZ" b="1" dirty="0">
                <a:solidFill>
                  <a:srgbClr val="0070C0"/>
                </a:solidFill>
              </a:rPr>
              <a:t>…………………..</a:t>
            </a:r>
            <a:r>
              <a:rPr lang="cs-CZ" b="1" dirty="0"/>
              <a:t> </a:t>
            </a:r>
            <a:r>
              <a:rPr lang="cs-CZ" dirty="0"/>
              <a:t>podobě, </a:t>
            </a:r>
          </a:p>
          <a:p>
            <a:r>
              <a:rPr lang="cs-CZ" dirty="0"/>
              <a:t>zatímco u </a:t>
            </a:r>
            <a:r>
              <a:rPr lang="cs-CZ" b="1" dirty="0">
                <a:solidFill>
                  <a:srgbClr val="0070C0"/>
                </a:solidFill>
              </a:rPr>
              <a:t>…………………………..</a:t>
            </a:r>
            <a:r>
              <a:rPr lang="cs-CZ" b="1" dirty="0"/>
              <a:t> </a:t>
            </a:r>
            <a:r>
              <a:rPr lang="cs-CZ" dirty="0"/>
              <a:t>a</a:t>
            </a:r>
            <a:r>
              <a:rPr lang="cs-CZ" b="1" dirty="0"/>
              <a:t> </a:t>
            </a:r>
            <a:r>
              <a:rPr lang="cs-CZ" b="1" dirty="0">
                <a:solidFill>
                  <a:srgbClr val="0070C0"/>
                </a:solidFill>
              </a:rPr>
              <a:t>………………</a:t>
            </a:r>
            <a:r>
              <a:rPr lang="cs-CZ" dirty="0"/>
              <a:t>atomy C dochází reakcí karbonylové skupiny s alkoholovou skupinou k tvorbě vnitřních </a:t>
            </a:r>
            <a:r>
              <a:rPr lang="cs-CZ" dirty="0" err="1"/>
              <a:t>hemiacetalů</a:t>
            </a:r>
            <a:r>
              <a:rPr lang="cs-CZ" dirty="0"/>
              <a:t>/</a:t>
            </a:r>
            <a:r>
              <a:rPr lang="cs-CZ" dirty="0" err="1"/>
              <a:t>hemiketalů</a:t>
            </a:r>
            <a:r>
              <a:rPr lang="cs-CZ" dirty="0"/>
              <a:t> a tak se tyto monosacharidy vyskytují v</a:t>
            </a:r>
            <a:r>
              <a:rPr lang="cs-CZ" b="1" dirty="0"/>
              <a:t> </a:t>
            </a:r>
            <a:r>
              <a:rPr lang="cs-CZ" b="1" dirty="0">
                <a:solidFill>
                  <a:srgbClr val="0070C0"/>
                </a:solidFill>
              </a:rPr>
              <a:t>……………………</a:t>
            </a:r>
            <a:r>
              <a:rPr lang="cs-CZ" b="1" dirty="0"/>
              <a:t> </a:t>
            </a:r>
            <a:r>
              <a:rPr lang="cs-CZ" dirty="0"/>
              <a:t>podobě. Sacharidy uspořádané do 5-ti členných kruhů se nazývají </a:t>
            </a:r>
            <a:r>
              <a:rPr lang="cs-CZ" b="1" dirty="0">
                <a:solidFill>
                  <a:srgbClr val="0070C0"/>
                </a:solidFill>
              </a:rPr>
              <a:t>………………..,</a:t>
            </a:r>
            <a:r>
              <a:rPr lang="cs-CZ" dirty="0"/>
              <a:t> sacharidy tvořící šestičlenný kruh pak </a:t>
            </a:r>
            <a:r>
              <a:rPr lang="cs-CZ" b="1" dirty="0">
                <a:solidFill>
                  <a:srgbClr val="0070C0"/>
                </a:solidFill>
              </a:rPr>
              <a:t>…………..……</a:t>
            </a:r>
            <a:r>
              <a:rPr lang="cs-CZ" b="1" dirty="0"/>
              <a:t> </a:t>
            </a:r>
            <a:endParaRPr lang="cs-CZ" dirty="0"/>
          </a:p>
          <a:p>
            <a:r>
              <a:rPr lang="cs-CZ" dirty="0"/>
              <a:t>Cyklické uspořádání umožňuje rozlišení pouze dvou prostorových uspořádání v tomto novém centru, tedy vznikají dva stereoizomery, nazývané </a:t>
            </a:r>
            <a:r>
              <a:rPr lang="cs-CZ" dirty="0" err="1"/>
              <a:t>anomery</a:t>
            </a:r>
            <a:r>
              <a:rPr lang="cs-CZ" dirty="0"/>
              <a:t> a podle umístění OH- skupiny se rozlišují a-</a:t>
            </a:r>
            <a:r>
              <a:rPr lang="cs-CZ" dirty="0" err="1"/>
              <a:t>anomer</a:t>
            </a:r>
            <a:r>
              <a:rPr lang="cs-CZ" dirty="0"/>
              <a:t> a b-</a:t>
            </a:r>
            <a:r>
              <a:rPr lang="cs-CZ" dirty="0" err="1"/>
              <a:t>anomer</a:t>
            </a:r>
            <a:r>
              <a:rPr lang="cs-CZ" b="1" dirty="0"/>
              <a:t> 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 </a:t>
            </a:r>
          </a:p>
          <a:p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1916" y="140536"/>
            <a:ext cx="2495048" cy="1633449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3962" y="209380"/>
            <a:ext cx="2276512" cy="1495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416492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97305" y="365125"/>
            <a:ext cx="11277600" cy="1325563"/>
          </a:xfrm>
        </p:spPr>
        <p:txBody>
          <a:bodyPr/>
          <a:lstStyle/>
          <a:p>
            <a:r>
              <a:rPr lang="cs-CZ" dirty="0">
                <a:solidFill>
                  <a:srgbClr val="0070C0"/>
                </a:solidFill>
              </a:rPr>
              <a:t>47. Jaký je rozdíl mezi L a D formou sacharidů 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L- forma je………………………………………………</a:t>
            </a:r>
          </a:p>
          <a:p>
            <a:r>
              <a:rPr lang="cs-CZ" dirty="0"/>
              <a:t>D- forma je……………………………………………..</a:t>
            </a:r>
          </a:p>
        </p:txBody>
      </p:sp>
    </p:spTree>
    <p:extLst>
      <p:ext uri="{BB962C8B-B14F-4D97-AF65-F5344CB8AC3E}">
        <p14:creationId xmlns:p14="http://schemas.microsoft.com/office/powerpoint/2010/main" val="1475158960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0070C0"/>
                </a:solidFill>
              </a:rPr>
              <a:t>48. Monosacharidy s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3-4 atomy uhlíku mají formu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cs-CZ" dirty="0"/>
              <a:t>5-7 atomy uhlíku mají formu</a:t>
            </a:r>
          </a:p>
        </p:txBody>
      </p:sp>
      <p:sp>
        <p:nvSpPr>
          <p:cNvPr id="7" name="Zástupný symbol pro obsah 6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42218571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0070C0"/>
                </a:solidFill>
              </a:rPr>
              <a:t>48. Monosacharidy s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3-4 atomy uhlíku mají formu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2"/>
          </p:nvPr>
        </p:nvSpPr>
        <p:spPr>
          <a:xfrm>
            <a:off x="531605" y="2650331"/>
            <a:ext cx="5157787" cy="3684588"/>
          </a:xfrm>
        </p:spPr>
        <p:txBody>
          <a:bodyPr/>
          <a:lstStyle/>
          <a:p>
            <a:r>
              <a:rPr lang="cs-CZ" dirty="0"/>
              <a:t>Lineární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cs-CZ" dirty="0"/>
              <a:t>5-7 atomy uhlíku mají formu</a:t>
            </a:r>
          </a:p>
        </p:txBody>
      </p:sp>
      <p:sp>
        <p:nvSpPr>
          <p:cNvPr id="7" name="Zástupný symbol pro obsah 6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cs-CZ" dirty="0"/>
              <a:t>cyklickou</a:t>
            </a:r>
          </a:p>
        </p:txBody>
      </p:sp>
    </p:spTree>
    <p:extLst>
      <p:ext uri="{BB962C8B-B14F-4D97-AF65-F5344CB8AC3E}">
        <p14:creationId xmlns:p14="http://schemas.microsoft.com/office/powerpoint/2010/main" val="3054800471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27959" y="4812633"/>
            <a:ext cx="3064042" cy="204536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/>
          <a:srcRect l="18699" t="13805" r="19445" b="17170"/>
          <a:stretch/>
        </p:blipFill>
        <p:spPr>
          <a:xfrm>
            <a:off x="9881938" y="44283"/>
            <a:ext cx="2201778" cy="1634983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FF0000"/>
                </a:solidFill>
              </a:rPr>
              <a:t>Oligosacharidy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401930"/>
            <a:ext cx="12083716" cy="5456071"/>
          </a:xfrm>
        </p:spPr>
        <p:txBody>
          <a:bodyPr>
            <a:normAutofit fontScale="92500" lnSpcReduction="20000"/>
          </a:bodyPr>
          <a:lstStyle/>
          <a:p>
            <a:r>
              <a:rPr lang="cs-CZ" dirty="0"/>
              <a:t>Při vzájemném spojování monosacharidových jednotek vzniká glykosidická vazba</a:t>
            </a:r>
          </a:p>
          <a:p>
            <a:r>
              <a:rPr lang="cs-CZ" dirty="0"/>
              <a:t>do názvu daného oligosacharidu se uvádí, mezi kterými atomy C daných sacharidových jednotek tato vazba vznikla (např.: -(1®2). </a:t>
            </a:r>
          </a:p>
          <a:p>
            <a:pPr lvl="1"/>
            <a:r>
              <a:rPr lang="cs-CZ" dirty="0"/>
              <a:t>Jsou-li pro vytvoření glykosidické vazby využity pouze atomy C, které nesly karbonylovou skupinu, ztrácejí nově vzniklé oligosacharidy redukční schopnosti, proto jsou nazývány </a:t>
            </a:r>
            <a:r>
              <a:rPr lang="cs-CZ" b="1" dirty="0"/>
              <a:t>neredukující sacharidy</a:t>
            </a:r>
            <a:r>
              <a:rPr lang="cs-CZ" dirty="0"/>
              <a:t> a v názvu je zakončení </a:t>
            </a:r>
            <a:r>
              <a:rPr lang="cs-CZ" b="1" dirty="0"/>
              <a:t>–id</a:t>
            </a:r>
            <a:r>
              <a:rPr lang="cs-CZ" dirty="0"/>
              <a:t>. </a:t>
            </a:r>
          </a:p>
          <a:p>
            <a:pPr lvl="1"/>
            <a:r>
              <a:rPr lang="cs-CZ" dirty="0"/>
              <a:t>Zůstane-li u jedné z jednotek tento atom C volný, redukční schopnosti zůstávají zachovány. Takovéto sacharidy se označují jako </a:t>
            </a:r>
            <a:r>
              <a:rPr lang="cs-CZ" b="1" dirty="0"/>
              <a:t>redukující</a:t>
            </a:r>
            <a:r>
              <a:rPr lang="cs-CZ" dirty="0"/>
              <a:t> a v názvu je koncovka </a:t>
            </a:r>
            <a:r>
              <a:rPr lang="cs-CZ" b="1" dirty="0"/>
              <a:t>–osa</a:t>
            </a:r>
            <a:r>
              <a:rPr lang="cs-CZ" dirty="0"/>
              <a:t>.</a:t>
            </a:r>
          </a:p>
          <a:p>
            <a:r>
              <a:rPr lang="cs-CZ" dirty="0"/>
              <a:t>K nejdůležitějším oligosacharidům patří disacharidy a to </a:t>
            </a:r>
            <a:r>
              <a:rPr lang="cs-CZ" b="1" dirty="0"/>
              <a:t>sacharóza, laktóza a maltóza.</a:t>
            </a:r>
            <a:r>
              <a:rPr lang="cs-CZ" dirty="0"/>
              <a:t> </a:t>
            </a:r>
          </a:p>
          <a:p>
            <a:r>
              <a:rPr lang="cs-CZ" b="1" dirty="0"/>
              <a:t>Sacharóza</a:t>
            </a:r>
            <a:r>
              <a:rPr lang="cs-CZ" dirty="0"/>
              <a:t> (α-D-</a:t>
            </a:r>
            <a:r>
              <a:rPr lang="cs-CZ" dirty="0" err="1"/>
              <a:t>glukopyranosyl</a:t>
            </a:r>
            <a:r>
              <a:rPr lang="cs-CZ" dirty="0"/>
              <a:t>-(1®2)-β -D-</a:t>
            </a:r>
            <a:r>
              <a:rPr lang="cs-CZ" dirty="0" err="1"/>
              <a:t>fruktofuranosid</a:t>
            </a:r>
            <a:r>
              <a:rPr lang="cs-CZ" dirty="0"/>
              <a:t>) je známá jako řepný cukr a je nejrozšířenějším disacharidem, který je k nalezení v celé rostlinné říši. </a:t>
            </a:r>
          </a:p>
          <a:p>
            <a:r>
              <a:rPr lang="cs-CZ" dirty="0"/>
              <a:t>Jako mléčný cukr je označována </a:t>
            </a:r>
            <a:r>
              <a:rPr lang="cs-CZ" b="1" dirty="0"/>
              <a:t>laktóza</a:t>
            </a:r>
            <a:r>
              <a:rPr lang="cs-CZ" dirty="0"/>
              <a:t> (β-D-</a:t>
            </a:r>
            <a:r>
              <a:rPr lang="cs-CZ" dirty="0" err="1"/>
              <a:t>galaktopyranosyl</a:t>
            </a:r>
            <a:r>
              <a:rPr lang="cs-CZ" dirty="0"/>
              <a:t>-(1®4)-β-D-</a:t>
            </a:r>
            <a:r>
              <a:rPr lang="cs-CZ" dirty="0" err="1"/>
              <a:t>glukopyranosa</a:t>
            </a:r>
            <a:r>
              <a:rPr lang="cs-CZ" dirty="0"/>
              <a:t>) obsažená v mléce savců. </a:t>
            </a:r>
          </a:p>
          <a:p>
            <a:r>
              <a:rPr lang="cs-CZ" dirty="0"/>
              <a:t>Produktem enzymatické hydrolýzy škrobu a glykogenu je </a:t>
            </a:r>
            <a:r>
              <a:rPr lang="cs-CZ" b="1" dirty="0"/>
              <a:t>maltóza</a:t>
            </a:r>
            <a:r>
              <a:rPr lang="cs-CZ" dirty="0"/>
              <a:t> </a:t>
            </a:r>
          </a:p>
          <a:p>
            <a:pPr marL="0" indent="0">
              <a:buNone/>
            </a:pPr>
            <a:r>
              <a:rPr lang="cs-CZ" dirty="0"/>
              <a:t>(α-D-</a:t>
            </a:r>
            <a:r>
              <a:rPr lang="cs-CZ" dirty="0" err="1"/>
              <a:t>glukopyranosyl</a:t>
            </a:r>
            <a:r>
              <a:rPr lang="cs-CZ" dirty="0"/>
              <a:t>-(1®4)-a-D-</a:t>
            </a:r>
            <a:r>
              <a:rPr lang="cs-CZ" dirty="0" err="1"/>
              <a:t>glukopyranosa</a:t>
            </a:r>
            <a:r>
              <a:rPr lang="cs-CZ" dirty="0"/>
              <a:t>), cukr sladový.</a:t>
            </a:r>
          </a:p>
        </p:txBody>
      </p:sp>
    </p:spTree>
    <p:extLst>
      <p:ext uri="{BB962C8B-B14F-4D97-AF65-F5344CB8AC3E}">
        <p14:creationId xmlns:p14="http://schemas.microsoft.com/office/powerpoint/2010/main" val="3451796350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27959" y="4812633"/>
            <a:ext cx="3064042" cy="204536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/>
          <a:srcRect l="18699" t="13805" r="19445" b="17170"/>
          <a:stretch/>
        </p:blipFill>
        <p:spPr>
          <a:xfrm>
            <a:off x="9881938" y="44283"/>
            <a:ext cx="2201778" cy="1634983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0070C0"/>
                </a:solidFill>
              </a:rPr>
              <a:t>49. Doplňte do textu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401930"/>
            <a:ext cx="12083716" cy="5456071"/>
          </a:xfrm>
        </p:spPr>
        <p:txBody>
          <a:bodyPr>
            <a:normAutofit fontScale="92500" lnSpcReduction="20000"/>
          </a:bodyPr>
          <a:lstStyle/>
          <a:p>
            <a:r>
              <a:rPr lang="cs-CZ" dirty="0"/>
              <a:t>Při vzájemném spojování monosacharidových jednotek vzniká glykosidická </a:t>
            </a:r>
            <a:r>
              <a:rPr lang="cs-CZ" dirty="0">
                <a:solidFill>
                  <a:srgbClr val="0070C0"/>
                </a:solidFill>
              </a:rPr>
              <a:t>………………..</a:t>
            </a:r>
          </a:p>
          <a:p>
            <a:r>
              <a:rPr lang="cs-CZ" dirty="0"/>
              <a:t>do názvu daného oligosacharidu se uvádí, mezi kterými atomy </a:t>
            </a:r>
            <a:r>
              <a:rPr lang="cs-CZ" dirty="0">
                <a:solidFill>
                  <a:srgbClr val="0070C0"/>
                </a:solidFill>
              </a:rPr>
              <a:t>……………. </a:t>
            </a:r>
            <a:r>
              <a:rPr lang="cs-CZ" dirty="0"/>
              <a:t>daných sacharidových jednotek tato vazba vznikla (např.: -(1®2)). </a:t>
            </a:r>
          </a:p>
          <a:p>
            <a:pPr lvl="1"/>
            <a:r>
              <a:rPr lang="cs-CZ" dirty="0"/>
              <a:t>Jsou-li pro vytvoření glykosidické vazby využity pouze atomy uhlíku, které nesly karbonylovou skupinu, ztrácejí nově vzniklé oligosacharidy redukční schopnosti, proto jsou nazývány </a:t>
            </a:r>
            <a:r>
              <a:rPr lang="cs-CZ" b="1" dirty="0"/>
              <a:t>neredukující sacharidy</a:t>
            </a:r>
            <a:r>
              <a:rPr lang="cs-CZ" dirty="0"/>
              <a:t> a v názvu je zakončení </a:t>
            </a:r>
            <a:r>
              <a:rPr lang="cs-CZ" b="1" dirty="0"/>
              <a:t>–id</a:t>
            </a:r>
            <a:r>
              <a:rPr lang="cs-CZ" dirty="0"/>
              <a:t>. </a:t>
            </a:r>
          </a:p>
          <a:p>
            <a:pPr lvl="1"/>
            <a:r>
              <a:rPr lang="cs-CZ" dirty="0"/>
              <a:t>Zůstane-li u jedné z jednotek tento atom uhlíku volný, redukční schopnosti zůstávají zachovány. Takovéto sacharidy se označují jako </a:t>
            </a:r>
            <a:r>
              <a:rPr lang="cs-CZ" b="1" dirty="0"/>
              <a:t>redukující</a:t>
            </a:r>
            <a:r>
              <a:rPr lang="cs-CZ" dirty="0"/>
              <a:t> a v názvu je koncovka </a:t>
            </a:r>
            <a:r>
              <a:rPr lang="cs-CZ" b="1" dirty="0"/>
              <a:t>–osa</a:t>
            </a:r>
            <a:r>
              <a:rPr lang="cs-CZ" dirty="0"/>
              <a:t>.</a:t>
            </a:r>
          </a:p>
          <a:p>
            <a:r>
              <a:rPr lang="cs-CZ" dirty="0"/>
              <a:t>K nejdůležitějším oligosacharidům patří disacharidy a to </a:t>
            </a:r>
            <a:r>
              <a:rPr lang="cs-CZ" b="1" dirty="0"/>
              <a:t>sacharóza, laktóza a maltóza.</a:t>
            </a:r>
            <a:r>
              <a:rPr lang="cs-CZ" dirty="0"/>
              <a:t> </a:t>
            </a:r>
          </a:p>
          <a:p>
            <a:r>
              <a:rPr lang="cs-CZ" b="1" dirty="0">
                <a:solidFill>
                  <a:srgbClr val="0070C0"/>
                </a:solidFill>
              </a:rPr>
              <a:t>……………………</a:t>
            </a:r>
            <a:r>
              <a:rPr lang="cs-CZ" dirty="0"/>
              <a:t> (α-D-</a:t>
            </a:r>
            <a:r>
              <a:rPr lang="cs-CZ" dirty="0" err="1"/>
              <a:t>glukopyranosyl</a:t>
            </a:r>
            <a:r>
              <a:rPr lang="cs-CZ" dirty="0"/>
              <a:t>-(1®2)-β -D-</a:t>
            </a:r>
            <a:r>
              <a:rPr lang="cs-CZ" dirty="0" err="1"/>
              <a:t>fruktofuranosid</a:t>
            </a:r>
            <a:r>
              <a:rPr lang="cs-CZ" dirty="0"/>
              <a:t>) je známá jako řepný cukr a je nejrozšířenějším disacharidem, který je k nalezení v celé rostlinné říši. </a:t>
            </a:r>
          </a:p>
          <a:p>
            <a:r>
              <a:rPr lang="cs-CZ" dirty="0"/>
              <a:t>Jako mléčný cukr je označována</a:t>
            </a:r>
            <a:r>
              <a:rPr lang="cs-CZ" b="1" dirty="0">
                <a:solidFill>
                  <a:srgbClr val="0070C0"/>
                </a:solidFill>
              </a:rPr>
              <a:t>…………………</a:t>
            </a:r>
            <a:r>
              <a:rPr lang="cs-CZ" b="1" dirty="0"/>
              <a:t> </a:t>
            </a:r>
            <a:r>
              <a:rPr lang="cs-CZ" dirty="0"/>
              <a:t>(β-D-</a:t>
            </a:r>
            <a:r>
              <a:rPr lang="cs-CZ" dirty="0" err="1"/>
              <a:t>galaktopyranosyl</a:t>
            </a:r>
            <a:r>
              <a:rPr lang="cs-CZ" dirty="0"/>
              <a:t>-(1®4)-β-D-</a:t>
            </a:r>
            <a:r>
              <a:rPr lang="cs-CZ" dirty="0" err="1"/>
              <a:t>glukopyranosa</a:t>
            </a:r>
            <a:r>
              <a:rPr lang="cs-CZ" dirty="0"/>
              <a:t>) obsažená v mléce savců. </a:t>
            </a:r>
          </a:p>
          <a:p>
            <a:r>
              <a:rPr lang="cs-CZ" dirty="0"/>
              <a:t>Produktem enzymatické hydrolýzy škrobu a glykogenu je </a:t>
            </a:r>
            <a:r>
              <a:rPr lang="cs-CZ" dirty="0">
                <a:solidFill>
                  <a:srgbClr val="0070C0"/>
                </a:solidFill>
              </a:rPr>
              <a:t>………………. </a:t>
            </a:r>
          </a:p>
          <a:p>
            <a:pPr marL="0" indent="0">
              <a:buNone/>
            </a:pPr>
            <a:r>
              <a:rPr lang="cs-CZ" dirty="0"/>
              <a:t>(α-D-</a:t>
            </a:r>
            <a:r>
              <a:rPr lang="cs-CZ" dirty="0" err="1"/>
              <a:t>glukopyranosyl</a:t>
            </a:r>
            <a:r>
              <a:rPr lang="cs-CZ" dirty="0"/>
              <a:t>-(1®4)-a-D-</a:t>
            </a:r>
            <a:r>
              <a:rPr lang="cs-CZ" dirty="0" err="1"/>
              <a:t>glukopyranosa</a:t>
            </a:r>
            <a:r>
              <a:rPr lang="cs-CZ" dirty="0"/>
              <a:t>), cukr sladový.</a:t>
            </a:r>
          </a:p>
        </p:txBody>
      </p:sp>
    </p:spTree>
    <p:extLst>
      <p:ext uri="{BB962C8B-B14F-4D97-AF65-F5344CB8AC3E}">
        <p14:creationId xmlns:p14="http://schemas.microsoft.com/office/powerpoint/2010/main" val="3494655326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Sacharidy I. - beFIT Brn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379" y="2578392"/>
            <a:ext cx="5706144" cy="4279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14849" y="9190"/>
            <a:ext cx="3737920" cy="1325563"/>
          </a:xfrm>
        </p:spPr>
        <p:txBody>
          <a:bodyPr>
            <a:normAutofit/>
          </a:bodyPr>
          <a:lstStyle/>
          <a:p>
            <a:r>
              <a:rPr lang="cs-CZ" sz="4000" dirty="0">
                <a:solidFill>
                  <a:srgbClr val="FF0000"/>
                </a:solidFill>
              </a:rPr>
              <a:t>Polysacharidy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6515" y="1023520"/>
            <a:ext cx="11750008" cy="4351338"/>
          </a:xfrm>
        </p:spPr>
        <p:txBody>
          <a:bodyPr/>
          <a:lstStyle/>
          <a:p>
            <a:r>
              <a:rPr lang="cs-CZ" dirty="0"/>
              <a:t>z jednoho typu (</a:t>
            </a:r>
            <a:r>
              <a:rPr lang="cs-CZ" dirty="0" err="1"/>
              <a:t>homopolysacharidy</a:t>
            </a:r>
            <a:r>
              <a:rPr lang="cs-CZ" dirty="0"/>
              <a:t>) nebo </a:t>
            </a:r>
          </a:p>
          <a:p>
            <a:r>
              <a:rPr lang="cs-CZ" dirty="0"/>
              <a:t>z různých typů monosacharidových jednotek (</a:t>
            </a:r>
            <a:r>
              <a:rPr lang="cs-CZ" dirty="0" err="1"/>
              <a:t>heteropolysacharidy</a:t>
            </a:r>
            <a:r>
              <a:rPr lang="cs-CZ" dirty="0"/>
              <a:t>). </a:t>
            </a:r>
          </a:p>
          <a:p>
            <a:r>
              <a:rPr lang="cs-CZ" dirty="0"/>
              <a:t>V živých organismech mohou polysacharidy sloužit buďto jako </a:t>
            </a:r>
          </a:p>
          <a:p>
            <a:pPr lvl="1"/>
            <a:r>
              <a:rPr lang="cs-CZ" b="1" dirty="0"/>
              <a:t>stavební </a:t>
            </a:r>
            <a:r>
              <a:rPr lang="cs-CZ" dirty="0"/>
              <a:t>polysacharidy</a:t>
            </a:r>
          </a:p>
          <a:p>
            <a:pPr lvl="2"/>
            <a:r>
              <a:rPr lang="cs-CZ" dirty="0"/>
              <a:t> takovými polysacharidy jsou celulóza v rostlinné říši</a:t>
            </a:r>
          </a:p>
          <a:p>
            <a:pPr lvl="2"/>
            <a:r>
              <a:rPr lang="cs-CZ" dirty="0"/>
              <a:t>chitin v říši hub, nebo jako </a:t>
            </a:r>
          </a:p>
          <a:p>
            <a:pPr lvl="1"/>
            <a:r>
              <a:rPr lang="cs-CZ" dirty="0"/>
              <a:t> </a:t>
            </a:r>
            <a:r>
              <a:rPr lang="cs-CZ" b="1" dirty="0"/>
              <a:t>zásobními </a:t>
            </a:r>
            <a:r>
              <a:rPr lang="cs-CZ" dirty="0"/>
              <a:t>polysacharidy (energie)</a:t>
            </a:r>
          </a:p>
          <a:p>
            <a:pPr lvl="2"/>
            <a:r>
              <a:rPr lang="cs-CZ" dirty="0"/>
              <a:t>jsou škrob u rostlin a</a:t>
            </a:r>
          </a:p>
          <a:p>
            <a:pPr lvl="2"/>
            <a:r>
              <a:rPr lang="cs-CZ" dirty="0"/>
              <a:t> glykogen u živočichů.</a:t>
            </a:r>
          </a:p>
        </p:txBody>
      </p:sp>
    </p:spTree>
    <p:extLst>
      <p:ext uri="{BB962C8B-B14F-4D97-AF65-F5344CB8AC3E}">
        <p14:creationId xmlns:p14="http://schemas.microsoft.com/office/powerpoint/2010/main" val="6963310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>
                <a:solidFill>
                  <a:srgbClr val="0070C0"/>
                </a:solidFill>
              </a:rPr>
              <a:t>3. Jaká je příprava pacienta </a:t>
            </a:r>
            <a:br>
              <a:rPr lang="cs-CZ" dirty="0">
                <a:solidFill>
                  <a:srgbClr val="0070C0"/>
                </a:solidFill>
              </a:rPr>
            </a:br>
            <a:r>
              <a:rPr lang="cs-CZ" dirty="0">
                <a:solidFill>
                  <a:srgbClr val="0070C0"/>
                </a:solidFill>
              </a:rPr>
              <a:t>před odběrem biologického materiálu?</a:t>
            </a:r>
            <a:br>
              <a:rPr lang="cs-CZ" dirty="0">
                <a:solidFill>
                  <a:srgbClr val="0070C0"/>
                </a:solidFill>
              </a:rPr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Znázorněte graficky postup při přípravě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335" y="2550694"/>
            <a:ext cx="1997243" cy="1620253"/>
          </a:xfrm>
          <a:prstGeom prst="rect">
            <a:avLst/>
          </a:prstGeom>
        </p:spPr>
      </p:pic>
      <p:pic>
        <p:nvPicPr>
          <p:cNvPr id="1028" name="Picture 4" descr="Kolik energie je obsaženo v nápojích?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8796" y="2569292"/>
            <a:ext cx="1721351" cy="1601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/>
          <p:cNvSpPr txBox="1"/>
          <p:nvPr/>
        </p:nvSpPr>
        <p:spPr>
          <a:xfrm>
            <a:off x="1080335" y="4305884"/>
            <a:ext cx="2128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10-12 hodin</a:t>
            </a:r>
          </a:p>
        </p:txBody>
      </p:sp>
      <p:cxnSp>
        <p:nvCxnSpPr>
          <p:cNvPr id="10" name="Přímá spojnice 9"/>
          <p:cNvCxnSpPr/>
          <p:nvPr/>
        </p:nvCxnSpPr>
        <p:spPr>
          <a:xfrm flipV="1">
            <a:off x="838200" y="2502568"/>
            <a:ext cx="2370221" cy="181275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11"/>
          <p:cNvCxnSpPr/>
          <p:nvPr/>
        </p:nvCxnSpPr>
        <p:spPr>
          <a:xfrm>
            <a:off x="962526" y="2454442"/>
            <a:ext cx="2245895" cy="185144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Přímá spojnice 20"/>
          <p:cNvCxnSpPr/>
          <p:nvPr/>
        </p:nvCxnSpPr>
        <p:spPr>
          <a:xfrm>
            <a:off x="3632701" y="2569292"/>
            <a:ext cx="1597025" cy="160165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Přímá spojnice 24"/>
          <p:cNvCxnSpPr/>
          <p:nvPr/>
        </p:nvCxnSpPr>
        <p:spPr>
          <a:xfrm flipV="1">
            <a:off x="3632701" y="2569292"/>
            <a:ext cx="1628191" cy="160165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Obrázek 29"/>
          <p:cNvPicPr>
            <a:picLocks noChangeAspect="1"/>
          </p:cNvPicPr>
          <p:nvPr/>
        </p:nvPicPr>
        <p:blipFill rotWithShape="1">
          <a:blip r:embed="rId4"/>
          <a:srcRect l="12782" t="18174" r="23308"/>
          <a:stretch/>
        </p:blipFill>
        <p:spPr>
          <a:xfrm>
            <a:off x="6047874" y="2567353"/>
            <a:ext cx="1748589" cy="1665004"/>
          </a:xfrm>
          <a:prstGeom prst="rect">
            <a:avLst/>
          </a:prstGeom>
        </p:spPr>
      </p:pic>
      <p:cxnSp>
        <p:nvCxnSpPr>
          <p:cNvPr id="32" name="Přímá spojnice 31"/>
          <p:cNvCxnSpPr/>
          <p:nvPr/>
        </p:nvCxnSpPr>
        <p:spPr>
          <a:xfrm>
            <a:off x="6047874" y="2567353"/>
            <a:ext cx="1748589" cy="166500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6" name="Přímá spojnice 35"/>
          <p:cNvCxnSpPr/>
          <p:nvPr/>
        </p:nvCxnSpPr>
        <p:spPr>
          <a:xfrm flipV="1">
            <a:off x="6047874" y="2502569"/>
            <a:ext cx="1769729" cy="17297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4172788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0070C0"/>
                </a:solidFill>
              </a:rPr>
              <a:t>50. Polysacharidy mají funkci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1. ……………………………………….</a:t>
            </a:r>
          </a:p>
          <a:p>
            <a:r>
              <a:rPr lang="cs-CZ" dirty="0"/>
              <a:t>2…………………………………………</a:t>
            </a:r>
          </a:p>
        </p:txBody>
      </p:sp>
    </p:spTree>
    <p:extLst>
      <p:ext uri="{BB962C8B-B14F-4D97-AF65-F5344CB8AC3E}">
        <p14:creationId xmlns:p14="http://schemas.microsoft.com/office/powerpoint/2010/main" val="2620830310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0070C0"/>
                </a:solidFill>
              </a:rPr>
              <a:t>51. Popište obrázek</a:t>
            </a:r>
          </a:p>
        </p:txBody>
      </p:sp>
      <p:pic>
        <p:nvPicPr>
          <p:cNvPr id="4" name="Picture 2" descr="Sacharidy I. - beFIT Brno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6316" y="1414503"/>
            <a:ext cx="6849979" cy="4857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6683334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0021" y="3818021"/>
            <a:ext cx="3619249" cy="3017337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87842" y="79123"/>
            <a:ext cx="8927757" cy="1325563"/>
          </a:xfrm>
        </p:spPr>
        <p:txBody>
          <a:bodyPr>
            <a:normAutofit/>
          </a:bodyPr>
          <a:lstStyle/>
          <a:p>
            <a:r>
              <a:rPr lang="cs-CZ" sz="4000" dirty="0">
                <a:solidFill>
                  <a:srgbClr val="FF0000"/>
                </a:solidFill>
              </a:rPr>
              <a:t>Jak se metabolizují sacharidy?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053765"/>
            <a:ext cx="10515600" cy="4351338"/>
          </a:xfrm>
        </p:spPr>
        <p:txBody>
          <a:bodyPr>
            <a:normAutofit fontScale="70000" lnSpcReduction="20000"/>
          </a:bodyPr>
          <a:lstStyle/>
          <a:p>
            <a:r>
              <a:rPr lang="cs-CZ" dirty="0"/>
              <a:t>Trávení stravou přijatých sacharidů začíná již v </a:t>
            </a:r>
            <a:r>
              <a:rPr lang="cs-CZ" b="1" dirty="0"/>
              <a:t>ústech</a:t>
            </a:r>
            <a:r>
              <a:rPr lang="cs-CZ" dirty="0"/>
              <a:t>, kde </a:t>
            </a:r>
            <a:r>
              <a:rPr lang="cs-CZ" b="1" dirty="0"/>
              <a:t>a-amylasa</a:t>
            </a:r>
            <a:r>
              <a:rPr lang="cs-CZ" dirty="0"/>
              <a:t> (triviálním názvem ptyalin) </a:t>
            </a:r>
            <a:r>
              <a:rPr lang="cs-CZ" dirty="0" err="1"/>
              <a:t>endohydrolyticky</a:t>
            </a:r>
            <a:r>
              <a:rPr lang="cs-CZ" dirty="0"/>
              <a:t> štěpí 1,4-a-glukosidové vazby potravou přijatých stravitelných </a:t>
            </a:r>
            <a:r>
              <a:rPr lang="cs-CZ" b="1" dirty="0"/>
              <a:t>polysacharidů</a:t>
            </a:r>
            <a:r>
              <a:rPr lang="cs-CZ" dirty="0"/>
              <a:t> (škrob, glykogen). V žaludku je aktivita </a:t>
            </a:r>
            <a:r>
              <a:rPr lang="cs-CZ" b="1" dirty="0"/>
              <a:t>a-amylas</a:t>
            </a:r>
            <a:r>
              <a:rPr lang="cs-CZ" dirty="0"/>
              <a:t> (pH optimum ~6,7) utlumena nízkou hodnotou pH. </a:t>
            </a:r>
          </a:p>
          <a:p>
            <a:r>
              <a:rPr lang="cs-CZ" dirty="0"/>
              <a:t>Trávení pokračuje v </a:t>
            </a:r>
            <a:r>
              <a:rPr lang="cs-CZ" b="1" dirty="0"/>
              <a:t>duodenu</a:t>
            </a:r>
            <a:r>
              <a:rPr lang="cs-CZ" dirty="0"/>
              <a:t>, kde jsou přítomny pankreatické </a:t>
            </a:r>
            <a:r>
              <a:rPr lang="cs-CZ" b="1" dirty="0"/>
              <a:t>a-amylasy</a:t>
            </a:r>
            <a:r>
              <a:rPr lang="cs-CZ" dirty="0"/>
              <a:t>. Výsledkem působení a-amylas je směs disacharidu maltózy, trisacharidu </a:t>
            </a:r>
            <a:r>
              <a:rPr lang="cs-CZ" dirty="0" err="1"/>
              <a:t>maltotriózy</a:t>
            </a:r>
            <a:r>
              <a:rPr lang="cs-CZ" dirty="0"/>
              <a:t>, glukosy a a-limitních </a:t>
            </a:r>
            <a:r>
              <a:rPr lang="cs-CZ" dirty="0" err="1"/>
              <a:t>dextrínů</a:t>
            </a:r>
            <a:r>
              <a:rPr lang="cs-CZ" dirty="0"/>
              <a:t>.</a:t>
            </a:r>
          </a:p>
          <a:p>
            <a:r>
              <a:rPr lang="cs-CZ" dirty="0"/>
              <a:t>Ze sliznice </a:t>
            </a:r>
            <a:r>
              <a:rPr lang="cs-CZ" b="1" dirty="0"/>
              <a:t>tenkého střeva </a:t>
            </a:r>
            <a:r>
              <a:rPr lang="cs-CZ" dirty="0"/>
              <a:t>se uvolňují enzymy </a:t>
            </a:r>
            <a:r>
              <a:rPr lang="cs-CZ" dirty="0" err="1"/>
              <a:t>oligosacharidasy</a:t>
            </a:r>
            <a:r>
              <a:rPr lang="cs-CZ" dirty="0"/>
              <a:t> (</a:t>
            </a:r>
            <a:r>
              <a:rPr lang="cs-CZ" dirty="0" err="1"/>
              <a:t>maltasa</a:t>
            </a:r>
            <a:r>
              <a:rPr lang="cs-CZ" dirty="0"/>
              <a:t>, </a:t>
            </a:r>
            <a:r>
              <a:rPr lang="cs-CZ" dirty="0" err="1"/>
              <a:t>dextrinasa</a:t>
            </a:r>
            <a:r>
              <a:rPr lang="cs-CZ" dirty="0"/>
              <a:t>), které dokonají štěpení polysacharidů na konečný produkt – </a:t>
            </a:r>
            <a:r>
              <a:rPr lang="cs-CZ" b="1" dirty="0"/>
              <a:t>glukózu</a:t>
            </a:r>
            <a:r>
              <a:rPr lang="cs-CZ" dirty="0"/>
              <a:t>. V tenkém střevě probíhá i štěpení disacharidů </a:t>
            </a:r>
            <a:r>
              <a:rPr lang="cs-CZ" b="1" dirty="0"/>
              <a:t>laktózy</a:t>
            </a:r>
            <a:r>
              <a:rPr lang="cs-CZ" dirty="0"/>
              <a:t> (</a:t>
            </a:r>
            <a:r>
              <a:rPr lang="cs-CZ" dirty="0" err="1"/>
              <a:t>laktasa</a:t>
            </a:r>
            <a:r>
              <a:rPr lang="cs-CZ" dirty="0"/>
              <a:t>; vzniká glukóza a galaktóza) či </a:t>
            </a:r>
            <a:r>
              <a:rPr lang="cs-CZ" b="1" dirty="0"/>
              <a:t>sacharózy</a:t>
            </a:r>
            <a:r>
              <a:rPr lang="cs-CZ" dirty="0"/>
              <a:t> (</a:t>
            </a:r>
            <a:r>
              <a:rPr lang="cs-CZ" dirty="0" err="1"/>
              <a:t>sacharasa</a:t>
            </a:r>
            <a:r>
              <a:rPr lang="cs-CZ" dirty="0"/>
              <a:t>; vzniká glukóza a fruktóza). Monosacharidy jsou vstřebávány </a:t>
            </a:r>
            <a:r>
              <a:rPr lang="cs-CZ" dirty="0" err="1"/>
              <a:t>enterocyty</a:t>
            </a:r>
            <a:r>
              <a:rPr lang="cs-CZ" dirty="0"/>
              <a:t>. </a:t>
            </a:r>
          </a:p>
          <a:p>
            <a:r>
              <a:rPr lang="cs-CZ" dirty="0"/>
              <a:t>Glukóza a galaktóza jsou aktivním </a:t>
            </a:r>
            <a:r>
              <a:rPr lang="cs-CZ" dirty="0" err="1"/>
              <a:t>kotransportem</a:t>
            </a:r>
            <a:r>
              <a:rPr lang="cs-CZ" dirty="0"/>
              <a:t> s Na</a:t>
            </a:r>
            <a:r>
              <a:rPr lang="cs-CZ" baseline="30000" dirty="0"/>
              <a:t>+</a:t>
            </a:r>
            <a:r>
              <a:rPr lang="cs-CZ" dirty="0"/>
              <a:t> po gradientu uvolňovány do portální krve. Fruktóza se z buněk dostává transportem pasivním. </a:t>
            </a:r>
            <a:r>
              <a:rPr lang="cs-CZ" b="1" dirty="0"/>
              <a:t>Portální </a:t>
            </a:r>
            <a:r>
              <a:rPr lang="cs-CZ" dirty="0"/>
              <a:t>krví</a:t>
            </a:r>
            <a:r>
              <a:rPr lang="cs-CZ" b="1" dirty="0"/>
              <a:t> </a:t>
            </a:r>
            <a:r>
              <a:rPr lang="cs-CZ" dirty="0"/>
              <a:t>jsou monosacharidy transportovány do </a:t>
            </a:r>
            <a:r>
              <a:rPr lang="cs-CZ" b="1" dirty="0"/>
              <a:t>jater</a:t>
            </a:r>
            <a:r>
              <a:rPr lang="cs-CZ" dirty="0"/>
              <a:t> (zásobárna - tvorba glykogenu) a poté do tkání (zdroj energie). </a:t>
            </a:r>
          </a:p>
          <a:p>
            <a:r>
              <a:rPr lang="cs-CZ" dirty="0"/>
              <a:t>Je-li nadbytečný příjem sacharidů, jsou ukládány v podobě </a:t>
            </a:r>
            <a:r>
              <a:rPr lang="cs-CZ" b="1" dirty="0"/>
              <a:t>tuků</a:t>
            </a:r>
            <a:r>
              <a:rPr lang="cs-CZ" dirty="0"/>
              <a:t>.</a:t>
            </a:r>
          </a:p>
        </p:txBody>
      </p:sp>
      <p:sp>
        <p:nvSpPr>
          <p:cNvPr id="4" name="Obdélník 3"/>
          <p:cNvSpPr/>
          <p:nvPr/>
        </p:nvSpPr>
        <p:spPr>
          <a:xfrm>
            <a:off x="326922" y="5935564"/>
            <a:ext cx="541007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hlinkClick r:id="rId3"/>
              </a:rPr>
              <a:t>https://youtu.be/zkden107w9o?si=sxUwmm2COL-j9Xvz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35029304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0745" y="3948199"/>
            <a:ext cx="3361255" cy="280225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87842" y="79123"/>
            <a:ext cx="8927757" cy="1325563"/>
          </a:xfrm>
        </p:spPr>
        <p:txBody>
          <a:bodyPr>
            <a:normAutofit/>
          </a:bodyPr>
          <a:lstStyle/>
          <a:p>
            <a:r>
              <a:rPr lang="cs-CZ" sz="4000" dirty="0">
                <a:solidFill>
                  <a:srgbClr val="0070C0"/>
                </a:solidFill>
              </a:rPr>
              <a:t>52. Doplňte vynechaná slova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3249" y="1239117"/>
            <a:ext cx="11757454" cy="4351338"/>
          </a:xfrm>
        </p:spPr>
        <p:txBody>
          <a:bodyPr>
            <a:normAutofit fontScale="77500" lnSpcReduction="20000"/>
          </a:bodyPr>
          <a:lstStyle/>
          <a:p>
            <a:r>
              <a:rPr lang="cs-CZ" dirty="0"/>
              <a:t>Trávení stravou přijatých sacharidů začíná již v </a:t>
            </a:r>
            <a:r>
              <a:rPr lang="cs-CZ" b="1" dirty="0">
                <a:solidFill>
                  <a:srgbClr val="0070C0"/>
                </a:solidFill>
              </a:rPr>
              <a:t>………….</a:t>
            </a:r>
            <a:r>
              <a:rPr lang="cs-CZ" dirty="0"/>
              <a:t>, kde </a:t>
            </a:r>
            <a:r>
              <a:rPr lang="cs-CZ" b="1" dirty="0">
                <a:solidFill>
                  <a:srgbClr val="0070C0"/>
                </a:solidFill>
              </a:rPr>
              <a:t>……………</a:t>
            </a:r>
            <a:r>
              <a:rPr lang="cs-CZ" b="1" dirty="0"/>
              <a:t> </a:t>
            </a:r>
            <a:r>
              <a:rPr lang="cs-CZ" dirty="0"/>
              <a:t>(triviálním názvem ptyalin) </a:t>
            </a:r>
            <a:r>
              <a:rPr lang="cs-CZ" dirty="0" err="1"/>
              <a:t>endohydrolyticky</a:t>
            </a:r>
            <a:r>
              <a:rPr lang="cs-CZ" dirty="0"/>
              <a:t> štěpí 1,4-a-glukosidové vazby potravou přijatých stravitelných </a:t>
            </a:r>
            <a:r>
              <a:rPr lang="cs-CZ" b="1" dirty="0">
                <a:solidFill>
                  <a:srgbClr val="0070C0"/>
                </a:solidFill>
              </a:rPr>
              <a:t>…………………………</a:t>
            </a:r>
            <a:r>
              <a:rPr lang="cs-CZ" dirty="0"/>
              <a:t> (škrob, glykogen). V žaludku je aktivita </a:t>
            </a:r>
            <a:r>
              <a:rPr lang="cs-CZ" b="1" dirty="0">
                <a:solidFill>
                  <a:srgbClr val="0070C0"/>
                </a:solidFill>
              </a:rPr>
              <a:t>………………</a:t>
            </a:r>
            <a:r>
              <a:rPr lang="cs-CZ" dirty="0"/>
              <a:t> (pH optimum ~6,7) utlumena nízkou hodnotou pH. </a:t>
            </a:r>
          </a:p>
          <a:p>
            <a:r>
              <a:rPr lang="cs-CZ" dirty="0"/>
              <a:t>Trávení pokračuje v</a:t>
            </a:r>
            <a:r>
              <a:rPr lang="cs-CZ" b="1" dirty="0">
                <a:solidFill>
                  <a:srgbClr val="0070C0"/>
                </a:solidFill>
              </a:rPr>
              <a:t>………………….,</a:t>
            </a:r>
            <a:r>
              <a:rPr lang="cs-CZ" dirty="0"/>
              <a:t> kde jsou přítomny pankreatické </a:t>
            </a:r>
            <a:r>
              <a:rPr lang="cs-CZ" b="1" dirty="0">
                <a:solidFill>
                  <a:srgbClr val="0070C0"/>
                </a:solidFill>
              </a:rPr>
              <a:t>……………...</a:t>
            </a:r>
            <a:r>
              <a:rPr lang="cs-CZ" dirty="0"/>
              <a:t> Výsledkem působení a-amylas je směs disacharidu maltózy, trisacharidu </a:t>
            </a:r>
            <a:r>
              <a:rPr lang="cs-CZ" dirty="0" err="1"/>
              <a:t>maltotriózy</a:t>
            </a:r>
            <a:r>
              <a:rPr lang="cs-CZ" dirty="0"/>
              <a:t>, glukosy a a-limitních </a:t>
            </a:r>
            <a:r>
              <a:rPr lang="cs-CZ" dirty="0" err="1"/>
              <a:t>dextrínů</a:t>
            </a:r>
            <a:r>
              <a:rPr lang="cs-CZ" dirty="0"/>
              <a:t>.</a:t>
            </a:r>
          </a:p>
          <a:p>
            <a:r>
              <a:rPr lang="cs-CZ" dirty="0"/>
              <a:t>Ze sliznice </a:t>
            </a:r>
            <a:r>
              <a:rPr lang="cs-CZ" b="1" dirty="0">
                <a:solidFill>
                  <a:srgbClr val="0070C0"/>
                </a:solidFill>
              </a:rPr>
              <a:t>…………………</a:t>
            </a:r>
            <a:r>
              <a:rPr lang="cs-CZ" dirty="0"/>
              <a:t>se uvolňují enzymy </a:t>
            </a:r>
            <a:r>
              <a:rPr lang="cs-CZ" dirty="0" err="1"/>
              <a:t>oligosacharidasy</a:t>
            </a:r>
            <a:r>
              <a:rPr lang="cs-CZ" dirty="0"/>
              <a:t> (</a:t>
            </a:r>
            <a:r>
              <a:rPr lang="cs-CZ" dirty="0" err="1"/>
              <a:t>maltasa</a:t>
            </a:r>
            <a:r>
              <a:rPr lang="cs-CZ" dirty="0"/>
              <a:t>, </a:t>
            </a:r>
            <a:r>
              <a:rPr lang="cs-CZ" dirty="0" err="1"/>
              <a:t>dextrinasa</a:t>
            </a:r>
            <a:r>
              <a:rPr lang="cs-CZ" dirty="0"/>
              <a:t>), které dokonají štěpení polysacharidů na konečný produkt – </a:t>
            </a:r>
            <a:r>
              <a:rPr lang="cs-CZ" b="1" dirty="0">
                <a:solidFill>
                  <a:srgbClr val="0070C0"/>
                </a:solidFill>
              </a:rPr>
              <a:t>………………..</a:t>
            </a:r>
            <a:r>
              <a:rPr lang="cs-CZ" dirty="0">
                <a:solidFill>
                  <a:srgbClr val="0070C0"/>
                </a:solidFill>
              </a:rPr>
              <a:t>. </a:t>
            </a:r>
            <a:r>
              <a:rPr lang="cs-CZ" dirty="0"/>
              <a:t>V tenkém střevě probíhá i štěpení disacharidů </a:t>
            </a:r>
            <a:r>
              <a:rPr lang="cs-CZ" b="1" dirty="0">
                <a:solidFill>
                  <a:srgbClr val="0070C0"/>
                </a:solidFill>
              </a:rPr>
              <a:t>…………………</a:t>
            </a:r>
            <a:r>
              <a:rPr lang="cs-CZ" dirty="0"/>
              <a:t> (účinkem </a:t>
            </a:r>
            <a:r>
              <a:rPr lang="cs-CZ" dirty="0" err="1"/>
              <a:t>laktasy</a:t>
            </a:r>
            <a:r>
              <a:rPr lang="cs-CZ" dirty="0"/>
              <a:t>; vzniká glukóza a galaktóza) či </a:t>
            </a:r>
            <a:r>
              <a:rPr lang="cs-CZ" b="1" dirty="0"/>
              <a:t>sacharózy</a:t>
            </a:r>
            <a:r>
              <a:rPr lang="cs-CZ" dirty="0"/>
              <a:t> (účinkem </a:t>
            </a:r>
            <a:r>
              <a:rPr lang="cs-CZ" dirty="0" err="1"/>
              <a:t>sacharasy</a:t>
            </a:r>
            <a:r>
              <a:rPr lang="cs-CZ" dirty="0"/>
              <a:t>; vzniká glukóza a fruktóza). Monosacharidy jsou vstřebávány </a:t>
            </a:r>
            <a:r>
              <a:rPr lang="cs-CZ" dirty="0" err="1"/>
              <a:t>enterocyty</a:t>
            </a:r>
            <a:r>
              <a:rPr lang="cs-CZ" dirty="0"/>
              <a:t>. </a:t>
            </a:r>
          </a:p>
          <a:p>
            <a:r>
              <a:rPr lang="cs-CZ" dirty="0"/>
              <a:t>Glukóza a galaktóza jsou aktivním </a:t>
            </a:r>
            <a:r>
              <a:rPr lang="cs-CZ" dirty="0" err="1"/>
              <a:t>kotransportem</a:t>
            </a:r>
            <a:r>
              <a:rPr lang="cs-CZ" dirty="0"/>
              <a:t> s Na</a:t>
            </a:r>
            <a:r>
              <a:rPr lang="cs-CZ" baseline="30000" dirty="0"/>
              <a:t>+</a:t>
            </a:r>
            <a:r>
              <a:rPr lang="cs-CZ" dirty="0"/>
              <a:t> po gradientu uvolňovány do portální krve. Fruktóza se z buněk dostává transportem pasivním. </a:t>
            </a:r>
            <a:r>
              <a:rPr lang="cs-CZ" b="1" dirty="0">
                <a:solidFill>
                  <a:srgbClr val="0070C0"/>
                </a:solidFill>
              </a:rPr>
              <a:t>…………….</a:t>
            </a:r>
            <a:r>
              <a:rPr lang="cs-CZ" b="1" dirty="0"/>
              <a:t> </a:t>
            </a:r>
            <a:r>
              <a:rPr lang="cs-CZ" dirty="0"/>
              <a:t>krví</a:t>
            </a:r>
            <a:r>
              <a:rPr lang="cs-CZ" b="1" dirty="0"/>
              <a:t> </a:t>
            </a:r>
            <a:r>
              <a:rPr lang="cs-CZ" dirty="0"/>
              <a:t>jsou monosacharidy transportovány do </a:t>
            </a:r>
            <a:r>
              <a:rPr lang="cs-CZ" b="1" dirty="0">
                <a:solidFill>
                  <a:srgbClr val="0070C0"/>
                </a:solidFill>
              </a:rPr>
              <a:t>…………….</a:t>
            </a:r>
            <a:r>
              <a:rPr lang="cs-CZ" dirty="0"/>
              <a:t> (zásobárna - tvorba glykogenu) a poté do tkání (zdroj energie). </a:t>
            </a:r>
          </a:p>
          <a:p>
            <a:r>
              <a:rPr lang="cs-CZ" dirty="0"/>
              <a:t>Je-li nadbytečný příjem sacharidů, jsou ukládány v podobě </a:t>
            </a:r>
            <a:r>
              <a:rPr lang="cs-CZ" b="1" dirty="0">
                <a:solidFill>
                  <a:srgbClr val="0070C0"/>
                </a:solidFill>
              </a:rPr>
              <a:t>…………….</a:t>
            </a:r>
            <a:r>
              <a:rPr lang="cs-CZ" dirty="0">
                <a:solidFill>
                  <a:srgbClr val="0070C0"/>
                </a:solidFill>
              </a:rPr>
              <a:t>.</a:t>
            </a:r>
          </a:p>
        </p:txBody>
      </p:sp>
      <p:sp>
        <p:nvSpPr>
          <p:cNvPr id="4" name="Obdélník 3"/>
          <p:cNvSpPr/>
          <p:nvPr/>
        </p:nvSpPr>
        <p:spPr>
          <a:xfrm>
            <a:off x="326922" y="5935564"/>
            <a:ext cx="541007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hlinkClick r:id="rId3"/>
              </a:rPr>
              <a:t>https://youtu.be/zkden107w9o?si=sxUwmm2COL-j9Xvz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85579275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5968" y="99402"/>
            <a:ext cx="12106031" cy="1325563"/>
          </a:xfrm>
        </p:spPr>
        <p:txBody>
          <a:bodyPr>
            <a:noAutofit/>
          </a:bodyPr>
          <a:lstStyle/>
          <a:p>
            <a:r>
              <a:rPr lang="cs-CZ" sz="4000" dirty="0">
                <a:solidFill>
                  <a:srgbClr val="FF0000"/>
                </a:solidFill>
              </a:rPr>
              <a:t>Jaký je rozdíl mezi glykolýzou, </a:t>
            </a:r>
            <a:r>
              <a:rPr lang="cs-CZ" sz="4000" dirty="0" err="1">
                <a:solidFill>
                  <a:srgbClr val="FF0000"/>
                </a:solidFill>
              </a:rPr>
              <a:t>glykogenolýzou</a:t>
            </a:r>
            <a:r>
              <a:rPr lang="cs-CZ" sz="4000" dirty="0">
                <a:solidFill>
                  <a:srgbClr val="FF0000"/>
                </a:solidFill>
              </a:rPr>
              <a:t> a glukoneogenezí?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825624"/>
            <a:ext cx="12192000" cy="4772883"/>
          </a:xfrm>
        </p:spPr>
        <p:txBody>
          <a:bodyPr>
            <a:normAutofit fontScale="77500" lnSpcReduction="20000"/>
          </a:bodyPr>
          <a:lstStyle/>
          <a:p>
            <a:r>
              <a:rPr lang="cs-CZ" dirty="0"/>
              <a:t>Na katabolických a anabolických procesech u sacharidů se podílí několik důležitých metabolických drah. </a:t>
            </a:r>
          </a:p>
          <a:p>
            <a:r>
              <a:rPr lang="cs-CZ" dirty="0"/>
              <a:t>Hlavní dráhu katabolismu monosacharidů představuje glykolýza. </a:t>
            </a:r>
          </a:p>
          <a:p>
            <a:r>
              <a:rPr lang="cs-CZ" dirty="0"/>
              <a:t>Glykolýza je sled reakcí vedoucích k přeměně </a:t>
            </a:r>
            <a:r>
              <a:rPr lang="cs-CZ" b="1" dirty="0"/>
              <a:t>glukózy </a:t>
            </a:r>
            <a:r>
              <a:rPr lang="cs-CZ" dirty="0"/>
              <a:t>na 2 molekuly </a:t>
            </a:r>
            <a:r>
              <a:rPr lang="cs-CZ" b="1" dirty="0"/>
              <a:t>pyruvátu </a:t>
            </a:r>
            <a:r>
              <a:rPr lang="cs-CZ" dirty="0"/>
              <a:t>(anion kyseliny </a:t>
            </a:r>
            <a:r>
              <a:rPr lang="cs-CZ" dirty="0" err="1"/>
              <a:t>pyrohroznové</a:t>
            </a:r>
            <a:r>
              <a:rPr lang="cs-CZ" dirty="0"/>
              <a:t>). </a:t>
            </a:r>
          </a:p>
          <a:p>
            <a:r>
              <a:rPr lang="cs-CZ" dirty="0"/>
              <a:t>Za fyziologických podmínek (aerobní odbourávání) je pyruvát přeměněn na </a:t>
            </a:r>
            <a:r>
              <a:rPr lang="cs-CZ" b="1" dirty="0"/>
              <a:t>acetyl-</a:t>
            </a:r>
            <a:r>
              <a:rPr lang="cs-CZ" b="1" dirty="0" err="1"/>
              <a:t>CoA</a:t>
            </a:r>
            <a:r>
              <a:rPr lang="cs-CZ" dirty="0"/>
              <a:t>, který pak vstupuje do </a:t>
            </a:r>
            <a:r>
              <a:rPr lang="cs-CZ" b="1" dirty="0"/>
              <a:t>citrátového </a:t>
            </a:r>
            <a:r>
              <a:rPr lang="cs-CZ" dirty="0"/>
              <a:t>cyklu. Těmito katabolickými procesy je z </a:t>
            </a:r>
            <a:r>
              <a:rPr lang="cs-CZ" b="1" dirty="0"/>
              <a:t>1 molekuly glukózy </a:t>
            </a:r>
            <a:r>
              <a:rPr lang="cs-CZ" dirty="0"/>
              <a:t>vytvořeno </a:t>
            </a:r>
            <a:r>
              <a:rPr lang="cs-CZ" b="1" dirty="0"/>
              <a:t>36 molekul ATP </a:t>
            </a:r>
            <a:r>
              <a:rPr lang="cs-CZ" dirty="0"/>
              <a:t>a glukóza je odbourána na </a:t>
            </a:r>
            <a:r>
              <a:rPr lang="cs-CZ" b="1" dirty="0"/>
              <a:t>CO</a:t>
            </a:r>
            <a:r>
              <a:rPr lang="cs-CZ" b="1" baseline="-25000" dirty="0"/>
              <a:t>2</a:t>
            </a:r>
            <a:r>
              <a:rPr lang="cs-CZ" dirty="0"/>
              <a:t> a </a:t>
            </a:r>
            <a:r>
              <a:rPr lang="cs-CZ" b="1" dirty="0"/>
              <a:t>vodu</a:t>
            </a:r>
            <a:r>
              <a:rPr lang="cs-CZ" dirty="0"/>
              <a:t>. Ostatní monosacharidy jsou nejprve </a:t>
            </a:r>
            <a:r>
              <a:rPr lang="cs-CZ" dirty="0" err="1"/>
              <a:t>fosforylovány</a:t>
            </a:r>
            <a:r>
              <a:rPr lang="cs-CZ" dirty="0"/>
              <a:t> a poté převedeny na glukózu či jiný meziprodukt glykolýzy. </a:t>
            </a:r>
          </a:p>
          <a:p>
            <a:r>
              <a:rPr lang="cs-CZ" dirty="0"/>
              <a:t>Alternativní katabolickou dráhou glukózy je </a:t>
            </a:r>
            <a:r>
              <a:rPr lang="cs-CZ" b="1" dirty="0" err="1"/>
              <a:t>pentosofosfátový</a:t>
            </a:r>
            <a:r>
              <a:rPr lang="cs-CZ" b="1" dirty="0"/>
              <a:t> </a:t>
            </a:r>
            <a:r>
              <a:rPr lang="cs-CZ" dirty="0"/>
              <a:t>cyklus důležitý pro produkci NADPH+ H</a:t>
            </a:r>
            <a:r>
              <a:rPr lang="cs-CZ" baseline="30000" dirty="0"/>
              <a:t>+</a:t>
            </a:r>
            <a:r>
              <a:rPr lang="cs-CZ" dirty="0"/>
              <a:t> (redukční ekvivalenty pro anabolické děje) a ribózu-5-fosfát (prekurzor nukleových kyselin).</a:t>
            </a:r>
          </a:p>
          <a:p>
            <a:r>
              <a:rPr lang="cs-CZ" dirty="0"/>
              <a:t>Nadbytečné množství glukózy je ukládáno v podobě </a:t>
            </a:r>
            <a:r>
              <a:rPr lang="cs-CZ" b="1" dirty="0"/>
              <a:t>glykogenu</a:t>
            </a:r>
            <a:r>
              <a:rPr lang="cs-CZ" dirty="0"/>
              <a:t>. Syntéza glykogenu (</a:t>
            </a:r>
            <a:r>
              <a:rPr lang="cs-CZ" dirty="0" err="1"/>
              <a:t>glykogeneze</a:t>
            </a:r>
            <a:r>
              <a:rPr lang="cs-CZ" dirty="0"/>
              <a:t>) probíhá z glukóza-1- fosfátu a glykogen je poté ukládán v játrech a svalech. </a:t>
            </a:r>
          </a:p>
          <a:p>
            <a:r>
              <a:rPr lang="cs-CZ" dirty="0"/>
              <a:t>Má-li pak organismus nedostatek glukózy, dojde k uvolnění </a:t>
            </a:r>
            <a:r>
              <a:rPr lang="cs-CZ" b="1" dirty="0"/>
              <a:t>glukózy</a:t>
            </a:r>
            <a:r>
              <a:rPr lang="cs-CZ" dirty="0"/>
              <a:t> z glykogenu (</a:t>
            </a:r>
            <a:r>
              <a:rPr lang="cs-CZ" dirty="0" err="1"/>
              <a:t>glykogenolýza</a:t>
            </a:r>
            <a:r>
              <a:rPr lang="cs-CZ" dirty="0"/>
              <a:t>). </a:t>
            </a:r>
          </a:p>
          <a:p>
            <a:pPr lvl="0"/>
            <a:r>
              <a:rPr lang="cs-CZ" dirty="0"/>
              <a:t>Další možnou cestou zisku glukózy je její </a:t>
            </a:r>
            <a:r>
              <a:rPr lang="cs-CZ" b="1" dirty="0"/>
              <a:t>syntéza</a:t>
            </a:r>
            <a:r>
              <a:rPr lang="cs-CZ" dirty="0"/>
              <a:t> z nesacharidových prekurzorů, jako jsou pyruvát, glycerol, laktát či aminokyseliny. Tento anabolický proces je nazýván </a:t>
            </a:r>
            <a:r>
              <a:rPr lang="cs-CZ" b="1" dirty="0"/>
              <a:t>glukoneogeneze</a:t>
            </a:r>
            <a:r>
              <a:rPr lang="cs-CZ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23390422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19881" y="99402"/>
            <a:ext cx="10672118" cy="1325563"/>
          </a:xfrm>
        </p:spPr>
        <p:txBody>
          <a:bodyPr>
            <a:noAutofit/>
          </a:bodyPr>
          <a:lstStyle/>
          <a:p>
            <a:r>
              <a:rPr lang="cs-CZ" sz="4000" dirty="0">
                <a:solidFill>
                  <a:srgbClr val="0070C0"/>
                </a:solidFill>
              </a:rPr>
              <a:t>53. Doplňte vynechaná slova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825624"/>
            <a:ext cx="12192000" cy="4772883"/>
          </a:xfrm>
        </p:spPr>
        <p:txBody>
          <a:bodyPr>
            <a:normAutofit fontScale="77500" lnSpcReduction="20000"/>
          </a:bodyPr>
          <a:lstStyle/>
          <a:p>
            <a:r>
              <a:rPr lang="cs-CZ" dirty="0"/>
              <a:t>Na katabolických a anabolických procesech u sacharidů se podílí několik důležitých metabolických drah. </a:t>
            </a:r>
          </a:p>
          <a:p>
            <a:r>
              <a:rPr lang="cs-CZ" dirty="0"/>
              <a:t>Hlavní dráhu katabolismu monosacharidů představuje glykolýza. </a:t>
            </a:r>
          </a:p>
          <a:p>
            <a:r>
              <a:rPr lang="cs-CZ" dirty="0"/>
              <a:t>Glykolýza je sled reakcí vedoucích k přeměně </a:t>
            </a:r>
            <a:r>
              <a:rPr lang="cs-CZ" b="1" dirty="0">
                <a:solidFill>
                  <a:srgbClr val="0070C0"/>
                </a:solidFill>
              </a:rPr>
              <a:t>…………….</a:t>
            </a:r>
            <a:r>
              <a:rPr lang="cs-CZ" b="1" dirty="0"/>
              <a:t> </a:t>
            </a:r>
            <a:r>
              <a:rPr lang="cs-CZ" dirty="0"/>
              <a:t>na 2 molekuly </a:t>
            </a:r>
            <a:r>
              <a:rPr lang="cs-CZ" b="1" dirty="0">
                <a:solidFill>
                  <a:srgbClr val="0070C0"/>
                </a:solidFill>
              </a:rPr>
              <a:t>p------u </a:t>
            </a:r>
            <a:r>
              <a:rPr lang="cs-CZ" dirty="0"/>
              <a:t>(anion kyseliny </a:t>
            </a:r>
            <a:r>
              <a:rPr lang="cs-CZ" dirty="0" err="1"/>
              <a:t>pyrohroznové</a:t>
            </a:r>
            <a:r>
              <a:rPr lang="cs-CZ" dirty="0"/>
              <a:t>). </a:t>
            </a:r>
          </a:p>
          <a:p>
            <a:r>
              <a:rPr lang="cs-CZ" dirty="0"/>
              <a:t>Za fyziologických podmínek (aerobní odbourávání) je pyruvát přeměněn na </a:t>
            </a:r>
            <a:r>
              <a:rPr lang="cs-CZ" b="1" dirty="0">
                <a:solidFill>
                  <a:srgbClr val="0070C0"/>
                </a:solidFill>
              </a:rPr>
              <a:t>a--------A</a:t>
            </a:r>
            <a:r>
              <a:rPr lang="cs-CZ" dirty="0"/>
              <a:t>, který pak vstupuje do </a:t>
            </a:r>
            <a:r>
              <a:rPr lang="cs-CZ" b="1" dirty="0"/>
              <a:t> </a:t>
            </a:r>
            <a:r>
              <a:rPr lang="cs-CZ" b="1" dirty="0">
                <a:solidFill>
                  <a:srgbClr val="0070C0"/>
                </a:solidFill>
              </a:rPr>
              <a:t>c---------o </a:t>
            </a:r>
            <a:r>
              <a:rPr lang="cs-CZ" dirty="0"/>
              <a:t>cyklu. Těmito katabolickými procesy je z </a:t>
            </a:r>
            <a:r>
              <a:rPr lang="cs-CZ" b="1" dirty="0">
                <a:solidFill>
                  <a:srgbClr val="0070C0"/>
                </a:solidFill>
              </a:rPr>
              <a:t>1 m------- g-----y </a:t>
            </a:r>
            <a:r>
              <a:rPr lang="cs-CZ" dirty="0"/>
              <a:t>vytvořeno </a:t>
            </a:r>
            <a:r>
              <a:rPr lang="cs-CZ" b="1" dirty="0">
                <a:solidFill>
                  <a:srgbClr val="0070C0"/>
                </a:solidFill>
              </a:rPr>
              <a:t>36………………………</a:t>
            </a:r>
            <a:r>
              <a:rPr lang="cs-CZ" dirty="0"/>
              <a:t>a glukóza je odbourána na </a:t>
            </a:r>
            <a:r>
              <a:rPr lang="cs-CZ" b="1" dirty="0">
                <a:solidFill>
                  <a:srgbClr val="0070C0"/>
                </a:solidFill>
              </a:rPr>
              <a:t>……..</a:t>
            </a:r>
            <a:r>
              <a:rPr lang="cs-CZ" dirty="0"/>
              <a:t>a </a:t>
            </a:r>
            <a:r>
              <a:rPr lang="cs-CZ" b="1" dirty="0">
                <a:solidFill>
                  <a:srgbClr val="0070C0"/>
                </a:solidFill>
              </a:rPr>
              <a:t>………</a:t>
            </a:r>
            <a:r>
              <a:rPr lang="cs-CZ" dirty="0"/>
              <a:t>. Ostatní monosacharidy jsou nejprve </a:t>
            </a:r>
            <a:r>
              <a:rPr lang="cs-CZ" dirty="0" err="1"/>
              <a:t>fosforylovány</a:t>
            </a:r>
            <a:r>
              <a:rPr lang="cs-CZ" dirty="0"/>
              <a:t> a poté převedeny na glukózu či jiný meziprodukt glykolýzy. </a:t>
            </a:r>
          </a:p>
          <a:p>
            <a:r>
              <a:rPr lang="cs-CZ" dirty="0"/>
              <a:t>Alternativní katabolickou dráhou glukózy je </a:t>
            </a:r>
            <a:r>
              <a:rPr lang="cs-CZ" b="1" dirty="0"/>
              <a:t> </a:t>
            </a:r>
            <a:r>
              <a:rPr lang="cs-CZ" b="1" dirty="0">
                <a:solidFill>
                  <a:srgbClr val="0070C0"/>
                </a:solidFill>
              </a:rPr>
              <a:t>p--------------ý</a:t>
            </a:r>
            <a:r>
              <a:rPr lang="cs-CZ" b="1" dirty="0"/>
              <a:t> </a:t>
            </a:r>
            <a:r>
              <a:rPr lang="cs-CZ" dirty="0"/>
              <a:t>cyklus důležitý pro produkci NADPH+ H</a:t>
            </a:r>
            <a:r>
              <a:rPr lang="cs-CZ" baseline="30000" dirty="0"/>
              <a:t>+</a:t>
            </a:r>
            <a:r>
              <a:rPr lang="cs-CZ" dirty="0"/>
              <a:t> (redukční ekvivalenty pro anabolické děje) a ribózu-5-fosfát (prekurzor nukleových kyselin).</a:t>
            </a:r>
          </a:p>
          <a:p>
            <a:r>
              <a:rPr lang="cs-CZ" dirty="0"/>
              <a:t>Nadbytečné množství glukózy je ukládáno v podobě </a:t>
            </a:r>
            <a:r>
              <a:rPr lang="cs-CZ" b="1" dirty="0">
                <a:solidFill>
                  <a:srgbClr val="0070C0"/>
                </a:solidFill>
              </a:rPr>
              <a:t>………………………..</a:t>
            </a:r>
            <a:r>
              <a:rPr lang="cs-CZ" dirty="0"/>
              <a:t> Syntéza glykogenu (</a:t>
            </a:r>
            <a:r>
              <a:rPr lang="cs-CZ" dirty="0" err="1"/>
              <a:t>glykogeneze</a:t>
            </a:r>
            <a:r>
              <a:rPr lang="cs-CZ" dirty="0"/>
              <a:t>) probíhá z glukóza-1- fosfátu a glykogen je poté ukládán v játrech a svalech. </a:t>
            </a:r>
          </a:p>
          <a:p>
            <a:r>
              <a:rPr lang="cs-CZ" dirty="0"/>
              <a:t>Má-li pak organismus nedostatek glukózy, dojde k uvolnění </a:t>
            </a:r>
            <a:r>
              <a:rPr lang="cs-CZ" b="1" dirty="0">
                <a:solidFill>
                  <a:srgbClr val="0070C0"/>
                </a:solidFill>
              </a:rPr>
              <a:t>………………….</a:t>
            </a:r>
            <a:r>
              <a:rPr lang="cs-CZ" dirty="0"/>
              <a:t> z glykogenu (</a:t>
            </a:r>
            <a:r>
              <a:rPr lang="cs-CZ" dirty="0" err="1"/>
              <a:t>glykogenolýza</a:t>
            </a:r>
            <a:r>
              <a:rPr lang="cs-CZ" dirty="0"/>
              <a:t>). </a:t>
            </a:r>
          </a:p>
          <a:p>
            <a:pPr lvl="0"/>
            <a:r>
              <a:rPr lang="cs-CZ" dirty="0"/>
              <a:t>Další možnou cestou zisku glukózy je její </a:t>
            </a:r>
            <a:r>
              <a:rPr lang="cs-CZ" b="1" dirty="0">
                <a:solidFill>
                  <a:srgbClr val="0070C0"/>
                </a:solidFill>
              </a:rPr>
              <a:t>s-----a</a:t>
            </a:r>
            <a:r>
              <a:rPr lang="cs-CZ" dirty="0"/>
              <a:t> z nesacharidových prekurzorů, jako jsou pyruvát, glycerol, laktát či aminokyseliny. Tento anabolický proces je nazýván </a:t>
            </a:r>
            <a:r>
              <a:rPr lang="cs-CZ" b="1" dirty="0">
                <a:solidFill>
                  <a:srgbClr val="0070C0"/>
                </a:solidFill>
              </a:rPr>
              <a:t>g------------e</a:t>
            </a:r>
            <a:endParaRPr lang="cs-CZ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1160177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50995" y="124493"/>
            <a:ext cx="10515600" cy="1325563"/>
          </a:xfrm>
        </p:spPr>
        <p:txBody>
          <a:bodyPr>
            <a:normAutofit/>
          </a:bodyPr>
          <a:lstStyle/>
          <a:p>
            <a:r>
              <a:rPr lang="cs-CZ" sz="4000" dirty="0">
                <a:solidFill>
                  <a:srgbClr val="FF0000"/>
                </a:solidFill>
              </a:rPr>
              <a:t>Které hormony ovlivňují glykémii?</a:t>
            </a:r>
            <a:br>
              <a:rPr lang="cs-CZ" sz="4000" dirty="0">
                <a:solidFill>
                  <a:srgbClr val="FF0000"/>
                </a:solidFill>
              </a:rPr>
            </a:br>
            <a:endParaRPr lang="cs-CZ" sz="4000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057660"/>
            <a:ext cx="12079705" cy="4351338"/>
          </a:xfrm>
        </p:spPr>
        <p:txBody>
          <a:bodyPr/>
          <a:lstStyle/>
          <a:p>
            <a:r>
              <a:rPr lang="cs-CZ" dirty="0"/>
              <a:t>Glykémie se pohybuje v úzkém rozmezí mezi 3,3 až 5,8 </a:t>
            </a:r>
            <a:r>
              <a:rPr lang="cs-CZ" dirty="0" err="1"/>
              <a:t>mmol</a:t>
            </a:r>
            <a:r>
              <a:rPr lang="cs-CZ" dirty="0"/>
              <a:t>/l a je ovlivňována </a:t>
            </a:r>
          </a:p>
          <a:p>
            <a:pPr lvl="1"/>
            <a:r>
              <a:rPr lang="cs-CZ" dirty="0"/>
              <a:t>hormony pankreatu (insulin a </a:t>
            </a:r>
            <a:r>
              <a:rPr lang="cs-CZ" dirty="0" err="1"/>
              <a:t>glukagon</a:t>
            </a:r>
            <a:r>
              <a:rPr lang="cs-CZ" dirty="0"/>
              <a:t>), </a:t>
            </a:r>
          </a:p>
          <a:p>
            <a:pPr lvl="1"/>
            <a:r>
              <a:rPr lang="cs-CZ" dirty="0"/>
              <a:t>hormony štítné žlázy, </a:t>
            </a:r>
          </a:p>
          <a:p>
            <a:pPr lvl="1"/>
            <a:r>
              <a:rPr lang="cs-CZ" dirty="0"/>
              <a:t>hormony dřeně nadledvin (katecholaminy) či kůry nadledvin </a:t>
            </a:r>
            <a:r>
              <a:rPr lang="cs-CZ" dirty="0" err="1"/>
              <a:t>kortisol</a:t>
            </a:r>
            <a:endParaRPr lang="cs-CZ" dirty="0"/>
          </a:p>
          <a:p>
            <a:pPr lvl="1"/>
            <a:r>
              <a:rPr lang="cs-CZ" dirty="0"/>
              <a:t>hormony hypofýzy </a:t>
            </a:r>
          </a:p>
        </p:txBody>
      </p:sp>
      <p:pic>
        <p:nvPicPr>
          <p:cNvPr id="13316" name="Picture 4" descr="Výživová poradna: Glykémie a chutě na sladké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4042" y="3192379"/>
            <a:ext cx="5539708" cy="3518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82924" y="3428879"/>
            <a:ext cx="1258803" cy="1161972"/>
          </a:xfrm>
          <a:prstGeom prst="rect">
            <a:avLst/>
          </a:prstGeom>
        </p:spPr>
      </p:pic>
      <p:pic>
        <p:nvPicPr>
          <p:cNvPr id="13320" name="Picture 8" descr="Hypotyreóza: Nefungující štítná žláza její příznaky a léčb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8341" y="4590851"/>
            <a:ext cx="2112376" cy="2112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8185042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>
                <a:solidFill>
                  <a:srgbClr val="0070C0"/>
                </a:solidFill>
              </a:rPr>
              <a:t>54. Které hormony ovlivňují glykémii?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1934" y="4987074"/>
            <a:ext cx="2619375" cy="1752600"/>
          </a:xfrm>
          <a:prstGeom prst="rect">
            <a:avLst/>
          </a:prstGeom>
        </p:spPr>
      </p:pic>
      <p:pic>
        <p:nvPicPr>
          <p:cNvPr id="3078" name="Picture 6" descr="Štítná žláza – WikiSkript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163" y="2902047"/>
            <a:ext cx="2047674" cy="1988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/>
          <p:cNvSpPr txBox="1"/>
          <p:nvPr/>
        </p:nvSpPr>
        <p:spPr>
          <a:xfrm>
            <a:off x="15650027" y="7469451"/>
            <a:ext cx="1313214" cy="6236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/>
          </a:p>
        </p:txBody>
      </p:sp>
      <p:pic>
        <p:nvPicPr>
          <p:cNvPr id="3080" name="Picture 8" descr="Tajemný svět hormonů - Fotoalbum - Obrazová příloha - Nadledviny -  nadledviny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4550" y="4890851"/>
            <a:ext cx="1808631" cy="1848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/>
          <p:cNvSpPr txBox="1"/>
          <p:nvPr/>
        </p:nvSpPr>
        <p:spPr>
          <a:xfrm>
            <a:off x="10256671" y="3807187"/>
            <a:ext cx="1534277" cy="4652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pic>
        <p:nvPicPr>
          <p:cNvPr id="3082" name="Picture 10" descr="Podvěsek mozkový | Laik - Endokrinní systé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163" y="1380809"/>
            <a:ext cx="1619334" cy="1425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8456623" y="1828800"/>
            <a:ext cx="25098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0070C0"/>
                </a:solidFill>
              </a:rPr>
              <a:t>……………………………………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8488154" y="3626069"/>
            <a:ext cx="26296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0070C0"/>
                </a:solidFill>
              </a:rPr>
              <a:t>……………………………………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1702676" y="5946753"/>
            <a:ext cx="29392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0070C0"/>
                </a:solidFill>
              </a:rPr>
              <a:t>…………………………………………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9970113" y="6148552"/>
            <a:ext cx="20747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0070C0"/>
                </a:solidFill>
              </a:rPr>
              <a:t>……………………………</a:t>
            </a:r>
          </a:p>
        </p:txBody>
      </p:sp>
    </p:spTree>
    <p:extLst>
      <p:ext uri="{BB962C8B-B14F-4D97-AF65-F5344CB8AC3E}">
        <p14:creationId xmlns:p14="http://schemas.microsoft.com/office/powerpoint/2010/main" val="1381996109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FF0000"/>
                </a:solidFill>
              </a:rPr>
              <a:t>Slinivka břišní, </a:t>
            </a:r>
            <a:r>
              <a:rPr lang="cs-CZ" i="1" dirty="0">
                <a:solidFill>
                  <a:srgbClr val="FF0000"/>
                </a:solidFill>
              </a:rPr>
              <a:t>lat. </a:t>
            </a:r>
            <a:r>
              <a:rPr lang="cs-CZ" i="1" dirty="0" err="1">
                <a:solidFill>
                  <a:srgbClr val="FF0000"/>
                </a:solidFill>
              </a:rPr>
              <a:t>pancreas</a:t>
            </a:r>
            <a:endParaRPr lang="cs-CZ" i="1" dirty="0">
              <a:solidFill>
                <a:srgbClr val="FF0000"/>
              </a:solidFill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8" name="Picture 4" descr="Obrázek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14" y="2514600"/>
            <a:ext cx="5725633" cy="3672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cdn.britannica.com/04/54704-050-209C6487/islets-delta-cells-beta-alpha-Langerhans-glucagon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848" y="3006726"/>
            <a:ext cx="5605768" cy="3415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7217670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26060" y="580380"/>
            <a:ext cx="12192000" cy="1325563"/>
          </a:xfrm>
        </p:spPr>
        <p:txBody>
          <a:bodyPr>
            <a:normAutofit fontScale="90000"/>
          </a:bodyPr>
          <a:lstStyle/>
          <a:p>
            <a:r>
              <a:rPr lang="cs-CZ" dirty="0">
                <a:solidFill>
                  <a:srgbClr val="FF0000"/>
                </a:solidFill>
              </a:rPr>
              <a:t>Jak ovlivňuje </a:t>
            </a:r>
            <a:r>
              <a:rPr lang="cs-CZ" dirty="0" err="1">
                <a:solidFill>
                  <a:srgbClr val="FF0000"/>
                </a:solidFill>
              </a:rPr>
              <a:t>insulín</a:t>
            </a:r>
            <a:r>
              <a:rPr lang="cs-CZ" dirty="0">
                <a:solidFill>
                  <a:srgbClr val="FF0000"/>
                </a:solidFill>
              </a:rPr>
              <a:t> metabolismus glukózy?</a:t>
            </a:r>
            <a:br>
              <a:rPr lang="cs-CZ" dirty="0">
                <a:solidFill>
                  <a:srgbClr val="FF0000"/>
                </a:solidFill>
              </a:rPr>
            </a:br>
            <a:r>
              <a:rPr lang="cs-CZ" sz="3100" dirty="0">
                <a:hlinkClick r:id="rId2"/>
              </a:rPr>
              <a:t>https://youtu.be/JAjZv41iUJU?si=PdvFwPv1EBXPh7Qj</a:t>
            </a:r>
            <a:br>
              <a:rPr lang="cs-CZ" sz="3100" dirty="0"/>
            </a:br>
            <a:r>
              <a:rPr lang="cs-CZ" sz="3100" dirty="0">
                <a:hlinkClick r:id="rId3"/>
              </a:rPr>
              <a:t>https://youtu.be/HJGjNTJgf48?si=YWbD4k-od7VDXNJg</a:t>
            </a:r>
            <a:br>
              <a:rPr lang="cs-CZ" sz="3100" dirty="0"/>
            </a:br>
            <a:endParaRPr lang="cs-CZ" sz="31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ástupný symbol pro obsah 2"/>
              <p:cNvSpPr>
                <a:spLocks noGrp="1"/>
              </p:cNvSpPr>
              <p:nvPr>
                <p:ph idx="1"/>
              </p:nvPr>
            </p:nvSpPr>
            <p:spPr>
              <a:xfrm>
                <a:off x="105103" y="1825624"/>
                <a:ext cx="12086897" cy="5032375"/>
              </a:xfrm>
            </p:spPr>
            <p:txBody>
              <a:bodyPr>
                <a:normAutofit fontScale="85000" lnSpcReduction="20000"/>
              </a:bodyPr>
              <a:lstStyle/>
              <a:p>
                <a:pPr lvl="0"/>
                <a:r>
                  <a:rPr lang="cs-CZ" dirty="0"/>
                  <a:t>Snížení hladin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cs-CZ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sub>
                    </m:sSub>
                    <m:sSub>
                      <m:sSubPr>
                        <m:ctrlPr>
                          <a:rPr lang="cs-CZ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b="0" i="1" dirty="0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cs-CZ" b="0" i="1" dirty="0" smtClean="0">
                            <a:latin typeface="Cambria Math" panose="02040503050406030204" pitchFamily="18" charset="0"/>
                          </a:rPr>
                          <m:t>12</m:t>
                        </m:r>
                      </m:sub>
                    </m:sSub>
                    <m:sSub>
                      <m:sSubPr>
                        <m:ctrlPr>
                          <a:rPr lang="cs-CZ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b="0" i="1" dirty="0" smtClean="0"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  <m:sub>
                        <m:r>
                          <a:rPr lang="cs-CZ" b="0" i="1" dirty="0" smtClean="0">
                            <a:latin typeface="Cambria Math" panose="02040503050406030204" pitchFamily="18" charset="0"/>
                          </a:rPr>
                          <m:t>6</m:t>
                        </m:r>
                      </m:sub>
                    </m:sSub>
                  </m:oMath>
                </a14:m>
                <a:r>
                  <a:rPr lang="cs-CZ" dirty="0"/>
                  <a:t> v krvi způsobuje </a:t>
                </a:r>
                <a:r>
                  <a:rPr lang="cs-CZ" b="1" dirty="0"/>
                  <a:t>insulin</a:t>
                </a:r>
                <a:r>
                  <a:rPr lang="cs-CZ" dirty="0"/>
                  <a:t> a to </a:t>
                </a:r>
              </a:p>
              <a:p>
                <a:pPr lvl="1"/>
                <a:r>
                  <a:rPr lang="cs-CZ" dirty="0"/>
                  <a:t>podporou transportu glukózy do buněk, ve kterých stimuluje glykolýzu a dále </a:t>
                </a:r>
              </a:p>
              <a:p>
                <a:pPr lvl="1"/>
                <a:r>
                  <a:rPr lang="cs-CZ" dirty="0"/>
                  <a:t>aktivací syntézy glykogenu. </a:t>
                </a:r>
              </a:p>
              <a:p>
                <a:pPr marL="0" indent="0">
                  <a:buNone/>
                </a:pPr>
                <a:r>
                  <a:rPr lang="cs-CZ" dirty="0"/>
                  <a:t>Insulin je hormon účinkující prostřednictvím membránových receptorů. Dojde-li k navázání insulinu na insulinové receptory, dochází nejprve k </a:t>
                </a:r>
                <a:r>
                  <a:rPr lang="cs-CZ" dirty="0" err="1"/>
                  <a:t>autofosforylaci</a:t>
                </a:r>
                <a:r>
                  <a:rPr lang="cs-CZ" dirty="0"/>
                  <a:t> receptoru, který pak slouží jako </a:t>
                </a:r>
                <a:r>
                  <a:rPr lang="cs-CZ" dirty="0" err="1"/>
                  <a:t>kinasa</a:t>
                </a:r>
                <a:r>
                  <a:rPr lang="cs-CZ" dirty="0"/>
                  <a:t> pro další nitrobuněčné bílkoviny. Spuštění fosforylační kaskády má za následek aktivaci (např.: transport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cs-CZ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cs-CZ" i="1">
                            <a:latin typeface="Cambria Math" panose="02040503050406030204" pitchFamily="18" charset="0"/>
                          </a:rPr>
                          <m:t>6</m:t>
                        </m:r>
                      </m:sub>
                    </m:sSub>
                    <m:sSub>
                      <m:sSubPr>
                        <m:ctrlPr>
                          <a:rPr lang="cs-CZ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i="1" dirty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cs-CZ" i="1" dirty="0">
                            <a:latin typeface="Cambria Math" panose="02040503050406030204" pitchFamily="18" charset="0"/>
                          </a:rPr>
                          <m:t>12</m:t>
                        </m:r>
                      </m:sub>
                    </m:sSub>
                    <m:sSub>
                      <m:sSubPr>
                        <m:ctrlPr>
                          <a:rPr lang="cs-CZ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i="1" dirty="0"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  <m:sub>
                        <m:r>
                          <a:rPr lang="cs-CZ" i="1" dirty="0">
                            <a:latin typeface="Cambria Math" panose="02040503050406030204" pitchFamily="18" charset="0"/>
                          </a:rPr>
                          <m:t>6</m:t>
                        </m:r>
                      </m:sub>
                    </m:sSub>
                  </m:oMath>
                </a14:m>
                <a:r>
                  <a:rPr lang="cs-CZ" dirty="0"/>
                  <a:t> do buněk, glykolýza, tvorba glykogenu) či inhibici (např.: glukoneogeneze, </a:t>
                </a:r>
                <a:r>
                  <a:rPr lang="cs-CZ" dirty="0" err="1"/>
                  <a:t>glykogenolýza</a:t>
                </a:r>
                <a:r>
                  <a:rPr lang="cs-CZ" dirty="0"/>
                  <a:t>) daných procesů. </a:t>
                </a:r>
              </a:p>
              <a:p>
                <a:pPr lvl="0"/>
                <a:r>
                  <a:rPr lang="cs-CZ" dirty="0"/>
                  <a:t>Zvýšení hladiny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cs-CZ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cs-CZ" i="1">
                            <a:latin typeface="Cambria Math" panose="02040503050406030204" pitchFamily="18" charset="0"/>
                          </a:rPr>
                          <m:t>6</m:t>
                        </m:r>
                      </m:sub>
                    </m:sSub>
                    <m:sSub>
                      <m:sSubPr>
                        <m:ctrlPr>
                          <a:rPr lang="cs-CZ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i="1" dirty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cs-CZ" i="1" dirty="0">
                            <a:latin typeface="Cambria Math" panose="02040503050406030204" pitchFamily="18" charset="0"/>
                          </a:rPr>
                          <m:t>12</m:t>
                        </m:r>
                      </m:sub>
                    </m:sSub>
                    <m:sSub>
                      <m:sSubPr>
                        <m:ctrlPr>
                          <a:rPr lang="cs-CZ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i="1" dirty="0"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  <m:sub>
                        <m:r>
                          <a:rPr lang="cs-CZ" i="1" dirty="0">
                            <a:latin typeface="Cambria Math" panose="02040503050406030204" pitchFamily="18" charset="0"/>
                          </a:rPr>
                          <m:t>6</m:t>
                        </m:r>
                      </m:sub>
                    </m:sSub>
                  </m:oMath>
                </a14:m>
                <a:r>
                  <a:rPr lang="cs-CZ" dirty="0"/>
                  <a:t> v krvi působí </a:t>
                </a:r>
                <a:r>
                  <a:rPr lang="cs-CZ" b="1" dirty="0" err="1"/>
                  <a:t>glukagon</a:t>
                </a:r>
                <a:r>
                  <a:rPr lang="cs-CZ" dirty="0"/>
                  <a:t>, </a:t>
                </a:r>
                <a:r>
                  <a:rPr lang="cs-CZ" b="1" dirty="0" err="1"/>
                  <a:t>kortisol</a:t>
                </a:r>
                <a:r>
                  <a:rPr lang="cs-CZ" dirty="0"/>
                  <a:t> či </a:t>
                </a:r>
                <a:r>
                  <a:rPr lang="cs-CZ" b="1" dirty="0"/>
                  <a:t>adrenalin</a:t>
                </a:r>
                <a:r>
                  <a:rPr lang="cs-CZ" dirty="0"/>
                  <a:t>. </a:t>
                </a:r>
              </a:p>
              <a:p>
                <a:pPr lvl="0"/>
                <a:r>
                  <a:rPr lang="cs-CZ" dirty="0" err="1"/>
                  <a:t>Glukagon</a:t>
                </a:r>
                <a:r>
                  <a:rPr lang="cs-CZ" dirty="0"/>
                  <a:t> </a:t>
                </a:r>
              </a:p>
              <a:p>
                <a:pPr lvl="1"/>
                <a:r>
                  <a:rPr lang="cs-CZ" dirty="0"/>
                  <a:t>působí též prostřednictvím membránových receptorů, ale využívá G-proteinů a molekul </a:t>
                </a:r>
                <a:r>
                  <a:rPr lang="cs-CZ" dirty="0" err="1"/>
                  <a:t>cAMP</a:t>
                </a:r>
                <a:r>
                  <a:rPr lang="cs-CZ" dirty="0"/>
                  <a:t> jako druhých poslů. </a:t>
                </a:r>
              </a:p>
              <a:p>
                <a:pPr lvl="1"/>
                <a:r>
                  <a:rPr lang="cs-CZ" dirty="0"/>
                  <a:t>stimuluje </a:t>
                </a:r>
                <a:r>
                  <a:rPr lang="cs-CZ" dirty="0" err="1"/>
                  <a:t>glykogenolýzu</a:t>
                </a:r>
                <a:r>
                  <a:rPr lang="cs-CZ" dirty="0"/>
                  <a:t> a glukoneogenesi v játrech a v menší míře inhibuje některé enzymy glykolýzy (např.: </a:t>
                </a:r>
                <a:r>
                  <a:rPr lang="cs-CZ" dirty="0" err="1"/>
                  <a:t>fosfofruktokinasa</a:t>
                </a:r>
                <a:r>
                  <a:rPr lang="cs-CZ" dirty="0"/>
                  <a:t>) v ostatních tkáních. </a:t>
                </a:r>
              </a:p>
              <a:p>
                <a:r>
                  <a:rPr lang="cs-CZ" dirty="0"/>
                  <a:t>Dalším hormonem stimulujícím </a:t>
                </a:r>
                <a:r>
                  <a:rPr lang="cs-CZ" dirty="0" err="1"/>
                  <a:t>glykogenolýzu</a:t>
                </a:r>
                <a:r>
                  <a:rPr lang="cs-CZ" dirty="0"/>
                  <a:t> a glukoneogenesi je </a:t>
                </a:r>
                <a:r>
                  <a:rPr lang="cs-CZ" b="1" dirty="0" err="1"/>
                  <a:t>kortisol</a:t>
                </a:r>
                <a:r>
                  <a:rPr lang="cs-CZ" b="1" dirty="0"/>
                  <a:t>,</a:t>
                </a:r>
                <a:r>
                  <a:rPr lang="cs-CZ" dirty="0"/>
                  <a:t> </a:t>
                </a:r>
              </a:p>
              <a:p>
                <a:pPr lvl="1"/>
                <a:r>
                  <a:rPr lang="cs-CZ" dirty="0"/>
                  <a:t>ovlivňující především genovou expresi klíčových enzymů obou pochodů.</a:t>
                </a:r>
              </a:p>
            </p:txBody>
          </p:sp>
        </mc:Choice>
        <mc:Fallback xmlns="">
          <p:sp>
            <p:nvSpPr>
              <p:cNvPr id="3" name="Zástupný symbol pro obsah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5103" y="1825624"/>
                <a:ext cx="12086897" cy="5032375"/>
              </a:xfrm>
              <a:blipFill>
                <a:blip r:embed="rId4"/>
                <a:stretch>
                  <a:fillRect l="-756" t="-2785" r="-50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760709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FF0000"/>
                </a:solidFill>
              </a:rPr>
              <a:t>Jaká krev se vyšetřuje?</a:t>
            </a:r>
            <a:br>
              <a:rPr lang="cs-CZ" dirty="0">
                <a:solidFill>
                  <a:srgbClr val="FF0000"/>
                </a:solidFill>
              </a:rPr>
            </a:br>
            <a:r>
              <a:rPr lang="cs-CZ" dirty="0">
                <a:solidFill>
                  <a:srgbClr val="FF0000"/>
                </a:solidFill>
              </a:rPr>
              <a:t>Jaký je rozdíl mezi krví a sérem?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2557" y="1942357"/>
            <a:ext cx="10759799" cy="4351338"/>
          </a:xfrm>
        </p:spPr>
        <p:txBody>
          <a:bodyPr/>
          <a:lstStyle/>
          <a:p>
            <a:r>
              <a:rPr lang="cs-CZ" b="1" dirty="0"/>
              <a:t>venózní, arteriální a kapilární</a:t>
            </a:r>
          </a:p>
          <a:p>
            <a:r>
              <a:rPr lang="cs-CZ" dirty="0"/>
              <a:t>krev </a:t>
            </a:r>
            <a:r>
              <a:rPr lang="cs-CZ" b="1" dirty="0"/>
              <a:t>srážlivá </a:t>
            </a:r>
            <a:r>
              <a:rPr lang="cs-CZ" dirty="0"/>
              <a:t>(</a:t>
            </a:r>
            <a:r>
              <a:rPr lang="cs-CZ" b="1" dirty="0"/>
              <a:t>sérum</a:t>
            </a:r>
            <a:r>
              <a:rPr lang="cs-CZ" dirty="0"/>
              <a:t>) a </a:t>
            </a:r>
            <a:r>
              <a:rPr lang="cs-CZ" b="1" dirty="0"/>
              <a:t>nesrážlivá </a:t>
            </a:r>
            <a:r>
              <a:rPr lang="cs-CZ" dirty="0"/>
              <a:t>(</a:t>
            </a:r>
            <a:r>
              <a:rPr lang="cs-CZ" b="1" dirty="0"/>
              <a:t>plazma</a:t>
            </a:r>
            <a:r>
              <a:rPr lang="cs-CZ" dirty="0"/>
              <a:t>). </a:t>
            </a:r>
          </a:p>
          <a:p>
            <a:r>
              <a:rPr lang="cs-CZ" dirty="0"/>
              <a:t>Na rozdíl od plazmy sérum neobsahuje fibrinogen a další srážecí faktory krve.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428" y="3434490"/>
            <a:ext cx="3442080" cy="2985040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 rot="5400000">
            <a:off x="8612953" y="3035699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dirty="0">
                <a:hlinkClick r:id="rId3"/>
              </a:rPr>
              <a:t>https://www.facebook.com/staymedik/photos/a.278704386274349/633729147438536/?type=3</a:t>
            </a:r>
            <a:endParaRPr lang="cs-CZ" dirty="0"/>
          </a:p>
          <a:p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4584357" y="3497364"/>
            <a:ext cx="676944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Srážlivá</a:t>
            </a:r>
            <a:r>
              <a:rPr lang="cs-CZ" dirty="0"/>
              <a:t>: </a:t>
            </a:r>
            <a:r>
              <a:rPr lang="cs-CZ" dirty="0" err="1"/>
              <a:t>Ig</a:t>
            </a:r>
            <a:endParaRPr lang="cs-CZ" dirty="0"/>
          </a:p>
          <a:p>
            <a:r>
              <a:rPr lang="cs-CZ" b="1" dirty="0"/>
              <a:t>Nesrážlivá</a:t>
            </a:r>
            <a:r>
              <a:rPr lang="cs-CZ" dirty="0"/>
              <a:t>: biochemické vyšetření plazmy, separace </a:t>
            </a:r>
            <a:r>
              <a:rPr lang="cs-CZ" dirty="0" err="1"/>
              <a:t>ery</a:t>
            </a:r>
            <a:endParaRPr lang="cs-CZ" dirty="0"/>
          </a:p>
          <a:p>
            <a:pPr lvl="0"/>
            <a:endParaRPr lang="cs-CZ" dirty="0"/>
          </a:p>
          <a:p>
            <a:pPr lvl="0"/>
            <a:r>
              <a:rPr lang="cs-CZ" b="1" dirty="0"/>
              <a:t>Plná krev</a:t>
            </a:r>
          </a:p>
          <a:p>
            <a:pPr marL="285750" lvl="0" indent="-285750">
              <a:buFontTx/>
              <a:buChar char="-"/>
            </a:pPr>
            <a:r>
              <a:rPr lang="cs-CZ" dirty="0"/>
              <a:t>krevní plyny, stopové prvky, glykovaný </a:t>
            </a:r>
            <a:r>
              <a:rPr lang="cs-CZ" dirty="0" err="1"/>
              <a:t>Hb</a:t>
            </a:r>
            <a:r>
              <a:rPr lang="cs-CZ" dirty="0"/>
              <a:t>, amoniak, laktát</a:t>
            </a:r>
          </a:p>
          <a:p>
            <a:pPr marL="285750" lvl="0" indent="-285750">
              <a:buFontTx/>
              <a:buChar char="-"/>
            </a:pPr>
            <a:r>
              <a:rPr lang="cs-CZ" dirty="0"/>
              <a:t>v </a:t>
            </a:r>
            <a:r>
              <a:rPr lang="cs-CZ" dirty="0" err="1"/>
              <a:t>ery</a:t>
            </a:r>
            <a:r>
              <a:rPr lang="cs-CZ" dirty="0"/>
              <a:t> </a:t>
            </a:r>
          </a:p>
          <a:p>
            <a:pPr marL="742950" lvl="1" indent="-285750">
              <a:buFontTx/>
              <a:buChar char="-"/>
            </a:pPr>
            <a:r>
              <a:rPr lang="cs-CZ" dirty="0" err="1"/>
              <a:t>superoxiddismutasa</a:t>
            </a:r>
            <a:r>
              <a:rPr lang="cs-CZ" dirty="0"/>
              <a:t> - </a:t>
            </a:r>
            <a:r>
              <a:rPr lang="cs-CZ" dirty="0" err="1"/>
              <a:t>marker</a:t>
            </a:r>
            <a:r>
              <a:rPr lang="cs-CZ" dirty="0"/>
              <a:t> oxidačního stresu- enzym a </a:t>
            </a:r>
            <a:r>
              <a:rPr lang="cs-CZ" dirty="0" err="1"/>
              <a:t>antoxidant</a:t>
            </a:r>
            <a:r>
              <a:rPr lang="cs-CZ" dirty="0"/>
              <a:t>, který chrání buňky, superoxidový radikál přeměňuje na peroxid vodíku, je v mitochondriích  či </a:t>
            </a:r>
          </a:p>
          <a:p>
            <a:pPr marL="742950" lvl="1" indent="-285750">
              <a:buFontTx/>
              <a:buChar char="-"/>
            </a:pPr>
            <a:r>
              <a:rPr lang="cs-CZ" dirty="0" err="1"/>
              <a:t>glutathion</a:t>
            </a:r>
            <a:r>
              <a:rPr lang="cs-CZ" b="1" dirty="0"/>
              <a:t> - </a:t>
            </a:r>
            <a:r>
              <a:rPr lang="cs-CZ" dirty="0" err="1"/>
              <a:t>marker</a:t>
            </a:r>
            <a:r>
              <a:rPr lang="cs-CZ" dirty="0"/>
              <a:t> oxidačního stresu, v </a:t>
            </a:r>
            <a:r>
              <a:rPr lang="cs-CZ" dirty="0" err="1"/>
              <a:t>ery</a:t>
            </a:r>
            <a:r>
              <a:rPr lang="cs-CZ" dirty="0"/>
              <a:t> pro udržení </a:t>
            </a:r>
            <a:r>
              <a:rPr lang="cs-CZ" dirty="0" err="1"/>
              <a:t>oxidoredukčního</a:t>
            </a:r>
            <a:r>
              <a:rPr lang="cs-CZ" dirty="0"/>
              <a:t> prostředí a stability membrány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53455240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>
                <a:solidFill>
                  <a:srgbClr val="0070C0"/>
                </a:solidFill>
              </a:rPr>
              <a:t>55. Spojte hormon s jeho účinkem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/>
              <a:t>Insulin</a:t>
            </a:r>
          </a:p>
          <a:p>
            <a:r>
              <a:rPr lang="cs-CZ" dirty="0" err="1"/>
              <a:t>Glukagon</a:t>
            </a:r>
            <a:endParaRPr lang="cs-CZ" dirty="0"/>
          </a:p>
          <a:p>
            <a:r>
              <a:rPr lang="cs-CZ" dirty="0" err="1"/>
              <a:t>Kortisol</a:t>
            </a:r>
            <a:endParaRPr lang="cs-CZ" dirty="0"/>
          </a:p>
          <a:p>
            <a:r>
              <a:rPr lang="cs-CZ" dirty="0"/>
              <a:t>Adrenalin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2"/>
          </p:nvPr>
        </p:nvSpPr>
        <p:spPr>
          <a:xfrm>
            <a:off x="5053263" y="1825625"/>
            <a:ext cx="6721642" cy="4351338"/>
          </a:xfrm>
        </p:spPr>
        <p:txBody>
          <a:bodyPr/>
          <a:lstStyle/>
          <a:p>
            <a:r>
              <a:rPr lang="cs-CZ" dirty="0" err="1"/>
              <a:t>Glykogenolýza</a:t>
            </a:r>
            <a:r>
              <a:rPr lang="cs-CZ" dirty="0"/>
              <a:t>, glukoneogeneze</a:t>
            </a:r>
          </a:p>
          <a:p>
            <a:r>
              <a:rPr lang="cs-CZ" dirty="0"/>
              <a:t>Transport glukózy do buněk, syntéza glykogenu</a:t>
            </a:r>
          </a:p>
          <a:p>
            <a:r>
              <a:rPr lang="cs-CZ" dirty="0" err="1"/>
              <a:t>Glykogenolýza</a:t>
            </a:r>
            <a:r>
              <a:rPr lang="cs-CZ" dirty="0"/>
              <a:t>, glukoneogeneze</a:t>
            </a:r>
          </a:p>
          <a:p>
            <a:r>
              <a:rPr lang="cs-CZ" dirty="0" err="1"/>
              <a:t>Glykogenolýza</a:t>
            </a:r>
            <a:r>
              <a:rPr lang="cs-CZ" dirty="0"/>
              <a:t>, glukoneogeneze</a:t>
            </a:r>
          </a:p>
        </p:txBody>
      </p:sp>
    </p:spTree>
    <p:extLst>
      <p:ext uri="{BB962C8B-B14F-4D97-AF65-F5344CB8AC3E}">
        <p14:creationId xmlns:p14="http://schemas.microsoft.com/office/powerpoint/2010/main" val="3913306935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050" name="Picture 2" descr="DIABETES MELLITUS A SPORT ILUSTRACE K PŘEDNÁŠCE Jan Novotný - ppt stáhnout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7059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 rot="5400000">
            <a:off x="0" y="3720346"/>
            <a:ext cx="36543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https://slideplayer.cz/slide/4140341/</a:t>
            </a:r>
          </a:p>
        </p:txBody>
      </p:sp>
    </p:spTree>
    <p:extLst>
      <p:ext uri="{BB962C8B-B14F-4D97-AF65-F5344CB8AC3E}">
        <p14:creationId xmlns:p14="http://schemas.microsoft.com/office/powerpoint/2010/main" val="1234716580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5031" y="365125"/>
            <a:ext cx="11831595" cy="1325563"/>
          </a:xfrm>
        </p:spPr>
        <p:txBody>
          <a:bodyPr>
            <a:normAutofit/>
          </a:bodyPr>
          <a:lstStyle/>
          <a:p>
            <a:r>
              <a:rPr lang="cs-CZ" sz="4000" dirty="0">
                <a:solidFill>
                  <a:srgbClr val="0070C0"/>
                </a:solidFill>
              </a:rPr>
              <a:t>56. Diabetes </a:t>
            </a:r>
            <a:r>
              <a:rPr lang="cs-CZ" sz="4000" dirty="0" err="1">
                <a:solidFill>
                  <a:srgbClr val="0070C0"/>
                </a:solidFill>
              </a:rPr>
              <a:t>mellitus</a:t>
            </a:r>
            <a:r>
              <a:rPr lang="cs-CZ" sz="4000" dirty="0">
                <a:solidFill>
                  <a:srgbClr val="0070C0"/>
                </a:solidFill>
              </a:rPr>
              <a:t> – doplňte chybějící slova ……………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5032375"/>
          </a:xfrm>
        </p:spPr>
        <p:txBody>
          <a:bodyPr>
            <a:normAutofit fontScale="85000" lnSpcReduction="20000"/>
          </a:bodyPr>
          <a:lstStyle/>
          <a:p>
            <a:r>
              <a:rPr lang="cs-CZ" dirty="0"/>
              <a:t>Diabetes </a:t>
            </a:r>
            <a:r>
              <a:rPr lang="cs-CZ" dirty="0">
                <a:solidFill>
                  <a:srgbClr val="0070C0"/>
                </a:solidFill>
              </a:rPr>
              <a:t>……………… </a:t>
            </a:r>
            <a:r>
              <a:rPr lang="cs-CZ" dirty="0"/>
              <a:t>neboli cukrovka je metabolické onemocnění charakterizované porušeným metabolismem nejen sacharidů, ale i lipidů a proteinů, které je zapříčiněno poruchou při sekreci nebo účinku insulinu. </a:t>
            </a:r>
          </a:p>
          <a:p>
            <a:pPr lvl="0"/>
            <a:r>
              <a:rPr lang="cs-CZ" dirty="0"/>
              <a:t>Při nedostatku </a:t>
            </a:r>
            <a:r>
              <a:rPr lang="cs-CZ" dirty="0">
                <a:solidFill>
                  <a:srgbClr val="0070C0"/>
                </a:solidFill>
              </a:rPr>
              <a:t>……………. </a:t>
            </a:r>
            <a:r>
              <a:rPr lang="cs-CZ" dirty="0"/>
              <a:t>v organismu dochází ke </a:t>
            </a:r>
          </a:p>
          <a:p>
            <a:pPr lvl="1"/>
            <a:r>
              <a:rPr lang="cs-CZ" dirty="0"/>
              <a:t>snížení utilizace </a:t>
            </a:r>
            <a:r>
              <a:rPr lang="cs-CZ" dirty="0">
                <a:solidFill>
                  <a:srgbClr val="0070C0"/>
                </a:solidFill>
              </a:rPr>
              <a:t>………………..</a:t>
            </a:r>
            <a:r>
              <a:rPr lang="cs-CZ" dirty="0"/>
              <a:t>, neboť </a:t>
            </a:r>
            <a:r>
              <a:rPr lang="cs-CZ" dirty="0">
                <a:solidFill>
                  <a:srgbClr val="0070C0"/>
                </a:solidFill>
              </a:rPr>
              <a:t>………………..</a:t>
            </a:r>
            <a:r>
              <a:rPr lang="cs-CZ" dirty="0"/>
              <a:t> je hormon stimulující klíčové enzymy glykolýzy. </a:t>
            </a:r>
          </a:p>
          <a:p>
            <a:pPr lvl="1"/>
            <a:r>
              <a:rPr lang="cs-CZ" dirty="0"/>
              <a:t>ke změně poměru mezi </a:t>
            </a:r>
            <a:r>
              <a:rPr lang="cs-CZ" dirty="0" err="1"/>
              <a:t>glukagonem</a:t>
            </a:r>
            <a:r>
              <a:rPr lang="cs-CZ" dirty="0"/>
              <a:t> a insulinem a </a:t>
            </a:r>
          </a:p>
          <a:p>
            <a:pPr lvl="1"/>
            <a:r>
              <a:rPr lang="cs-CZ" dirty="0"/>
              <a:t>k relativnímu nadbytku </a:t>
            </a:r>
            <a:r>
              <a:rPr lang="cs-CZ" dirty="0" err="1"/>
              <a:t>glukagonu</a:t>
            </a:r>
            <a:r>
              <a:rPr lang="cs-CZ" dirty="0"/>
              <a:t>, který stimuluje glukoneogenezi a </a:t>
            </a:r>
            <a:r>
              <a:rPr lang="cs-CZ" dirty="0" err="1"/>
              <a:t>glykogenolýzu</a:t>
            </a:r>
            <a:r>
              <a:rPr lang="cs-CZ" dirty="0"/>
              <a:t>, tedy procesy vedoucí k vyšším hladinám glukózy. </a:t>
            </a:r>
          </a:p>
          <a:p>
            <a:pPr lvl="0"/>
            <a:r>
              <a:rPr lang="cs-CZ" dirty="0"/>
              <a:t>Nedostatek </a:t>
            </a:r>
            <a:r>
              <a:rPr lang="cs-CZ" dirty="0">
                <a:solidFill>
                  <a:srgbClr val="0070C0"/>
                </a:solidFill>
              </a:rPr>
              <a:t>…………………</a:t>
            </a:r>
            <a:r>
              <a:rPr lang="cs-CZ" dirty="0">
                <a:solidFill>
                  <a:srgbClr val="FF0000"/>
                </a:solidFill>
              </a:rPr>
              <a:t> </a:t>
            </a:r>
            <a:r>
              <a:rPr lang="cs-CZ" dirty="0"/>
              <a:t>je způsoben </a:t>
            </a:r>
          </a:p>
          <a:p>
            <a:pPr lvl="1"/>
            <a:r>
              <a:rPr lang="cs-CZ" dirty="0"/>
              <a:t>destrukcí či poruchou b-buněk pankreatu, která může být zapříčiněna působením některých léků či chemikálií, onemocněním exokrinního pankreatu (alkohol), DM II.</a:t>
            </a:r>
          </a:p>
          <a:p>
            <a:pPr lvl="1"/>
            <a:r>
              <a:rPr lang="cs-CZ" dirty="0"/>
              <a:t>genetickou poruchou či autoimunitní nebo idiopatickou reakcí organismu- DM I. </a:t>
            </a:r>
          </a:p>
          <a:p>
            <a:pPr lvl="0"/>
            <a:r>
              <a:rPr lang="cs-CZ" dirty="0"/>
              <a:t>V některých případech je organismus schopen produkovat dostatečné množství insulinu, ale je snížena jeho účinnost a to díky narušené funkčnosti insulinových receptorů. DM II</a:t>
            </a:r>
            <a:br>
              <a:rPr lang="cs-CZ" dirty="0"/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53408453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0070C0"/>
                </a:solidFill>
              </a:rPr>
              <a:t>Diabetes </a:t>
            </a:r>
            <a:r>
              <a:rPr lang="cs-CZ" dirty="0" err="1">
                <a:solidFill>
                  <a:srgbClr val="0070C0"/>
                </a:solidFill>
              </a:rPr>
              <a:t>mellitus</a:t>
            </a:r>
            <a:endParaRPr lang="cs-CZ" dirty="0">
              <a:solidFill>
                <a:srgbClr val="0070C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cs-CZ" dirty="0"/>
              <a:t>Diabetes </a:t>
            </a:r>
            <a:r>
              <a:rPr lang="cs-CZ" dirty="0" err="1">
                <a:solidFill>
                  <a:srgbClr val="0070C0"/>
                </a:solidFill>
              </a:rPr>
              <a:t>mellitus</a:t>
            </a:r>
            <a:r>
              <a:rPr lang="cs-CZ" dirty="0"/>
              <a:t> neboli cukrovka je metabolické onemocnění charakterizované porušeným metabolismem nejen sacharidů, ale i lipidů a proteinů, které je zapříčiněno poruchou při sekreci nebo účinku insulinu. </a:t>
            </a:r>
          </a:p>
          <a:p>
            <a:pPr lvl="0"/>
            <a:r>
              <a:rPr lang="cs-CZ" dirty="0"/>
              <a:t>Při nedostatku </a:t>
            </a:r>
            <a:r>
              <a:rPr lang="cs-CZ" dirty="0">
                <a:solidFill>
                  <a:srgbClr val="0070C0"/>
                </a:solidFill>
              </a:rPr>
              <a:t>insulinu</a:t>
            </a:r>
            <a:r>
              <a:rPr lang="cs-CZ" dirty="0"/>
              <a:t> v organismu dochází ke </a:t>
            </a:r>
          </a:p>
          <a:p>
            <a:pPr lvl="1"/>
            <a:r>
              <a:rPr lang="cs-CZ" dirty="0"/>
              <a:t>snížení utilizace </a:t>
            </a:r>
            <a:r>
              <a:rPr lang="cs-CZ" dirty="0">
                <a:solidFill>
                  <a:srgbClr val="0070C0"/>
                </a:solidFill>
              </a:rPr>
              <a:t>glukózy</a:t>
            </a:r>
            <a:r>
              <a:rPr lang="cs-CZ" dirty="0"/>
              <a:t>, neboť </a:t>
            </a:r>
            <a:r>
              <a:rPr lang="cs-CZ" dirty="0">
                <a:solidFill>
                  <a:srgbClr val="0070C0"/>
                </a:solidFill>
              </a:rPr>
              <a:t>insulin</a:t>
            </a:r>
            <a:r>
              <a:rPr lang="cs-CZ" dirty="0"/>
              <a:t> je hormon stimulující klíčové enzymy glykolýzy. </a:t>
            </a:r>
          </a:p>
          <a:p>
            <a:pPr lvl="1"/>
            <a:r>
              <a:rPr lang="cs-CZ" dirty="0"/>
              <a:t>ke změně poměru mezi </a:t>
            </a:r>
            <a:r>
              <a:rPr lang="cs-CZ" dirty="0" err="1"/>
              <a:t>glukagonem</a:t>
            </a:r>
            <a:r>
              <a:rPr lang="cs-CZ" dirty="0"/>
              <a:t> a insulinem a </a:t>
            </a:r>
          </a:p>
          <a:p>
            <a:pPr lvl="1"/>
            <a:r>
              <a:rPr lang="cs-CZ" dirty="0"/>
              <a:t>k relativnímu nadbytku </a:t>
            </a:r>
            <a:r>
              <a:rPr lang="cs-CZ" dirty="0" err="1"/>
              <a:t>glukagonu</a:t>
            </a:r>
            <a:r>
              <a:rPr lang="cs-CZ" dirty="0"/>
              <a:t>, který stimuluje glukoneogenezi a </a:t>
            </a:r>
            <a:r>
              <a:rPr lang="cs-CZ" dirty="0" err="1"/>
              <a:t>glykogenolýzu</a:t>
            </a:r>
            <a:r>
              <a:rPr lang="cs-CZ" dirty="0"/>
              <a:t>, tedy procesy vedoucí k vyšším hladinám glukózy. </a:t>
            </a:r>
          </a:p>
          <a:p>
            <a:pPr lvl="0"/>
            <a:r>
              <a:rPr lang="cs-CZ" dirty="0"/>
              <a:t>Nedostatek </a:t>
            </a:r>
            <a:r>
              <a:rPr lang="cs-CZ" dirty="0">
                <a:solidFill>
                  <a:srgbClr val="0070C0"/>
                </a:solidFill>
              </a:rPr>
              <a:t>insulinu</a:t>
            </a:r>
            <a:r>
              <a:rPr lang="cs-CZ" dirty="0"/>
              <a:t> je způsoben </a:t>
            </a:r>
          </a:p>
          <a:p>
            <a:pPr lvl="1"/>
            <a:r>
              <a:rPr lang="cs-CZ" dirty="0"/>
              <a:t>destrukcí či poruchou b-buněk pankreatu, která může být zapříčiněna působením některých léků či chemikálií, onemocněním exokrinního pankreatu, </a:t>
            </a:r>
          </a:p>
          <a:p>
            <a:pPr lvl="1"/>
            <a:r>
              <a:rPr lang="cs-CZ" dirty="0"/>
              <a:t>genetickou poruchou či autoimunitní nebo idiopatickou reakcí organismu- DM I. </a:t>
            </a:r>
          </a:p>
          <a:p>
            <a:pPr lvl="0"/>
            <a:r>
              <a:rPr lang="cs-CZ" dirty="0"/>
              <a:t>V některých případech je organismus schopen produkovat dostatečné množství insulinu, ale je snížena jeho účinnost a to díky narušené funkčnosti insulinových receptorů. DM II</a:t>
            </a:r>
            <a:br>
              <a:rPr lang="cs-CZ" dirty="0"/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14579093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5032" y="365125"/>
            <a:ext cx="11986054" cy="1325563"/>
          </a:xfrm>
        </p:spPr>
        <p:txBody>
          <a:bodyPr>
            <a:normAutofit fontScale="90000"/>
          </a:bodyPr>
          <a:lstStyle/>
          <a:p>
            <a:r>
              <a:rPr lang="cs-CZ" dirty="0">
                <a:solidFill>
                  <a:srgbClr val="FF0000"/>
                </a:solidFill>
              </a:rPr>
              <a:t>Z  hlediska glykémie jsou rozlišována 3 stádia ve vývoji poruch sacharidového metabolismu</a:t>
            </a:r>
            <a:br>
              <a:rPr lang="cs-CZ" dirty="0">
                <a:solidFill>
                  <a:srgbClr val="FF0000"/>
                </a:solidFill>
              </a:rPr>
            </a:b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  <a:p>
            <a:r>
              <a:rPr lang="cs-CZ" dirty="0"/>
              <a:t>   I.        </a:t>
            </a:r>
            <a:r>
              <a:rPr lang="cs-CZ" dirty="0" err="1"/>
              <a:t>normoglykémie</a:t>
            </a:r>
            <a:r>
              <a:rPr lang="cs-CZ" dirty="0"/>
              <a:t>                  3,9 – 5,5 </a:t>
            </a:r>
            <a:r>
              <a:rPr lang="cs-CZ" dirty="0" err="1"/>
              <a:t>mmol</a:t>
            </a:r>
            <a:r>
              <a:rPr lang="cs-CZ" dirty="0"/>
              <a:t>/l</a:t>
            </a:r>
          </a:p>
          <a:p>
            <a:r>
              <a:rPr lang="cs-CZ" dirty="0"/>
              <a:t>    II.      porucha glukózové regulace (tolerance) – porucha glykémie na lačno (syn. porucha glukózové tolerance, prediabetes), u těchto osob existuje vyšší riziko vývoje DM      5,5 – 6,9 </a:t>
            </a:r>
            <a:r>
              <a:rPr lang="cs-CZ" dirty="0" err="1"/>
              <a:t>mmol</a:t>
            </a:r>
            <a:r>
              <a:rPr lang="cs-CZ" dirty="0"/>
              <a:t>/l</a:t>
            </a:r>
          </a:p>
          <a:p>
            <a:r>
              <a:rPr lang="cs-CZ" dirty="0"/>
              <a:t>   III.      diabetes </a:t>
            </a:r>
            <a:r>
              <a:rPr lang="cs-CZ" dirty="0" err="1"/>
              <a:t>mellitus</a:t>
            </a:r>
            <a:r>
              <a:rPr lang="cs-CZ" dirty="0"/>
              <a:t>                ≥ 6,9 </a:t>
            </a:r>
            <a:r>
              <a:rPr lang="cs-CZ" dirty="0" err="1"/>
              <a:t>mmol</a:t>
            </a:r>
            <a:r>
              <a:rPr lang="cs-CZ" dirty="0"/>
              <a:t>/l</a:t>
            </a:r>
          </a:p>
        </p:txBody>
      </p:sp>
      <p:sp>
        <p:nvSpPr>
          <p:cNvPr id="4" name="Obdélník 3"/>
          <p:cNvSpPr/>
          <p:nvPr/>
        </p:nvSpPr>
        <p:spPr>
          <a:xfrm>
            <a:off x="635539" y="5988734"/>
            <a:ext cx="112127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hlinkClick r:id="rId2"/>
              </a:rPr>
              <a:t>https://is.muni.cz/el/med/podzim2018/VLKF091/um/Vinklerova_kazuistika_DM_181018_final.pdf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04359247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39346" y="754363"/>
            <a:ext cx="10515600" cy="1325563"/>
          </a:xfrm>
        </p:spPr>
        <p:txBody>
          <a:bodyPr>
            <a:normAutofit/>
          </a:bodyPr>
          <a:lstStyle/>
          <a:p>
            <a:r>
              <a:rPr lang="cs-CZ" sz="4000" dirty="0">
                <a:solidFill>
                  <a:srgbClr val="0070C0"/>
                </a:solidFill>
              </a:rPr>
              <a:t>57. Doplňte názvy k hodnotám 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  <a:p>
            <a:r>
              <a:rPr lang="cs-CZ" dirty="0"/>
              <a:t>   I.        </a:t>
            </a:r>
            <a:r>
              <a:rPr lang="cs-CZ" dirty="0">
                <a:solidFill>
                  <a:srgbClr val="0070C0"/>
                </a:solidFill>
              </a:rPr>
              <a:t>…………………………………….. </a:t>
            </a:r>
            <a:r>
              <a:rPr lang="cs-CZ" dirty="0"/>
              <a:t> 3,9 – 5,5 </a:t>
            </a:r>
            <a:r>
              <a:rPr lang="cs-CZ" dirty="0" err="1"/>
              <a:t>mmol</a:t>
            </a:r>
            <a:r>
              <a:rPr lang="cs-CZ" dirty="0"/>
              <a:t>/l</a:t>
            </a:r>
          </a:p>
          <a:p>
            <a:r>
              <a:rPr lang="cs-CZ" dirty="0"/>
              <a:t>    II.      </a:t>
            </a:r>
            <a:r>
              <a:rPr lang="cs-CZ" dirty="0">
                <a:solidFill>
                  <a:srgbClr val="0070C0"/>
                </a:solidFill>
              </a:rPr>
              <a:t>……………………………………….</a:t>
            </a:r>
            <a:r>
              <a:rPr lang="cs-CZ" dirty="0"/>
              <a:t>5,5 – 6,9 </a:t>
            </a:r>
            <a:r>
              <a:rPr lang="cs-CZ" dirty="0" err="1"/>
              <a:t>mmol</a:t>
            </a:r>
            <a:r>
              <a:rPr lang="cs-CZ" dirty="0"/>
              <a:t>/l</a:t>
            </a:r>
          </a:p>
          <a:p>
            <a:r>
              <a:rPr lang="cs-CZ" dirty="0"/>
              <a:t>   III.      </a:t>
            </a:r>
            <a:r>
              <a:rPr lang="cs-CZ" dirty="0">
                <a:solidFill>
                  <a:srgbClr val="0070C0"/>
                </a:solidFill>
              </a:rPr>
              <a:t>……………………………………..</a:t>
            </a:r>
            <a:r>
              <a:rPr lang="cs-CZ" dirty="0"/>
              <a:t> ≥ 6,9 </a:t>
            </a:r>
            <a:r>
              <a:rPr lang="cs-CZ" dirty="0" err="1"/>
              <a:t>mmol</a:t>
            </a:r>
            <a:r>
              <a:rPr lang="cs-CZ" dirty="0"/>
              <a:t>/l</a:t>
            </a:r>
          </a:p>
        </p:txBody>
      </p:sp>
      <p:sp>
        <p:nvSpPr>
          <p:cNvPr id="4" name="Obdélník 3"/>
          <p:cNvSpPr/>
          <p:nvPr/>
        </p:nvSpPr>
        <p:spPr>
          <a:xfrm>
            <a:off x="635539" y="5988734"/>
            <a:ext cx="112127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hlinkClick r:id="rId2"/>
              </a:rPr>
              <a:t>https://is.muni.cz/el/med/podzim2018/VLKF091/um/Vinklerova_kazuistika_DM_181018_final.pdf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84785739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48916" y="145827"/>
            <a:ext cx="10515600" cy="1325563"/>
          </a:xfrm>
        </p:spPr>
        <p:txBody>
          <a:bodyPr/>
          <a:lstStyle/>
          <a:p>
            <a:r>
              <a:rPr lang="cs-CZ" dirty="0">
                <a:solidFill>
                  <a:srgbClr val="FF0000"/>
                </a:solidFill>
              </a:rPr>
              <a:t>Jak se liší jednotlivé typy DM ?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idx="1"/>
          </p:nvPr>
        </p:nvSpPr>
        <p:spPr>
          <a:xfrm>
            <a:off x="839788" y="1027906"/>
            <a:ext cx="5157787" cy="823912"/>
          </a:xfrm>
        </p:spPr>
        <p:txBody>
          <a:bodyPr/>
          <a:lstStyle/>
          <a:p>
            <a:r>
              <a:rPr lang="cs-CZ" dirty="0"/>
              <a:t>DM 1. typu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2"/>
          </p:nvPr>
        </p:nvSpPr>
        <p:spPr>
          <a:xfrm>
            <a:off x="0" y="1793612"/>
            <a:ext cx="4074695" cy="5009640"/>
          </a:xfrm>
        </p:spPr>
        <p:txBody>
          <a:bodyPr>
            <a:normAutofit fontScale="62500" lnSpcReduction="20000"/>
          </a:bodyPr>
          <a:lstStyle/>
          <a:p>
            <a:pPr lvl="0"/>
            <a:r>
              <a:rPr lang="cs-CZ" dirty="0"/>
              <a:t>destrukce </a:t>
            </a:r>
            <a:r>
              <a:rPr lang="el-GR" dirty="0"/>
              <a:t>β</a:t>
            </a:r>
            <a:r>
              <a:rPr lang="cs-CZ" dirty="0"/>
              <a:t>-buněk pankreatu bez známé etiologie a patofyziologie </a:t>
            </a:r>
            <a:r>
              <a:rPr lang="cs-CZ" b="1" dirty="0"/>
              <a:t>(idiopatický DM 1. typu)</a:t>
            </a:r>
            <a:r>
              <a:rPr lang="cs-CZ" dirty="0"/>
              <a:t> nebo </a:t>
            </a:r>
          </a:p>
          <a:p>
            <a:pPr lvl="0"/>
            <a:r>
              <a:rPr lang="cs-CZ" dirty="0"/>
              <a:t>autoimunitní destrukce </a:t>
            </a:r>
            <a:r>
              <a:rPr lang="el-GR" dirty="0"/>
              <a:t> β </a:t>
            </a:r>
            <a:r>
              <a:rPr lang="cs-CZ" dirty="0"/>
              <a:t>-buněk pankreatu </a:t>
            </a:r>
            <a:r>
              <a:rPr lang="cs-CZ" b="1" dirty="0"/>
              <a:t>(autoimunitní DM 1. typu)</a:t>
            </a:r>
            <a:r>
              <a:rPr lang="cs-CZ" dirty="0"/>
              <a:t>. </a:t>
            </a:r>
          </a:p>
          <a:p>
            <a:pPr lvl="0"/>
            <a:r>
              <a:rPr lang="cs-CZ" dirty="0"/>
              <a:t>pacienti jsou náchylní ke </a:t>
            </a:r>
            <a:r>
              <a:rPr lang="cs-CZ" b="1" dirty="0" err="1"/>
              <a:t>ketoacidóze</a:t>
            </a:r>
            <a:r>
              <a:rPr lang="cs-CZ" b="1" dirty="0"/>
              <a:t>.</a:t>
            </a:r>
            <a:r>
              <a:rPr lang="cs-CZ" dirty="0"/>
              <a:t> </a:t>
            </a:r>
          </a:p>
          <a:p>
            <a:pPr lvl="0"/>
            <a:r>
              <a:rPr lang="cs-CZ" dirty="0"/>
              <a:t>předpokládá se, že rozvoj autoimunitního DM 1. typu je ovlivněn </a:t>
            </a:r>
            <a:r>
              <a:rPr lang="cs-CZ" b="1" dirty="0"/>
              <a:t>genetickými faktory </a:t>
            </a:r>
            <a:r>
              <a:rPr lang="cs-CZ" dirty="0"/>
              <a:t>(gen insulinu, geny HLA II. třídy) a faktory vnějšího prostředí (viry, toxiny, léky, chemické látky), k jeho manifestaci dochází až při zničení asi 80% b-buněk. </a:t>
            </a:r>
          </a:p>
          <a:p>
            <a:pPr lvl="0"/>
            <a:r>
              <a:rPr lang="cs-CZ" dirty="0"/>
              <a:t>nejčastěji se projevuje v období puberty, </a:t>
            </a:r>
            <a:r>
              <a:rPr lang="cs-CZ" b="1" dirty="0"/>
              <a:t>kolem 12. roku života</a:t>
            </a:r>
            <a:r>
              <a:rPr lang="cs-CZ" dirty="0"/>
              <a:t>, ale objevit se může v kterémkoli věku. Typickými příznaky jsou únava, hubnutí, </a:t>
            </a:r>
            <a:r>
              <a:rPr lang="cs-CZ" b="1" dirty="0"/>
              <a:t>polyurie</a:t>
            </a:r>
            <a:r>
              <a:rPr lang="cs-CZ" dirty="0"/>
              <a:t> (nadměrné močení), </a:t>
            </a:r>
            <a:r>
              <a:rPr lang="cs-CZ" b="1" dirty="0"/>
              <a:t>polydipsie</a:t>
            </a:r>
            <a:r>
              <a:rPr lang="cs-CZ" dirty="0"/>
              <a:t> (nadměrná žíznivost) a </a:t>
            </a:r>
            <a:r>
              <a:rPr lang="cs-CZ" b="1" dirty="0"/>
              <a:t>polyfagie</a:t>
            </a:r>
            <a:r>
              <a:rPr lang="cs-CZ" dirty="0"/>
              <a:t> („žravost“).</a:t>
            </a:r>
          </a:p>
          <a:p>
            <a:endParaRPr lang="cs-CZ" dirty="0"/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3"/>
          </p:nvPr>
        </p:nvSpPr>
        <p:spPr>
          <a:xfrm>
            <a:off x="8221681" y="-266129"/>
            <a:ext cx="2965366" cy="823912"/>
          </a:xfrm>
        </p:spPr>
        <p:txBody>
          <a:bodyPr/>
          <a:lstStyle/>
          <a:p>
            <a:r>
              <a:rPr lang="cs-CZ" dirty="0"/>
              <a:t>DM 2. typu</a:t>
            </a:r>
          </a:p>
        </p:txBody>
      </p:sp>
      <p:sp>
        <p:nvSpPr>
          <p:cNvPr id="7" name="Zástupný symbol pro obsah 6"/>
          <p:cNvSpPr>
            <a:spLocks noGrp="1"/>
          </p:cNvSpPr>
          <p:nvPr>
            <p:ph sz="quarter" idx="4"/>
          </p:nvPr>
        </p:nvSpPr>
        <p:spPr>
          <a:xfrm>
            <a:off x="6488447" y="557783"/>
            <a:ext cx="5863973" cy="630600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2000" dirty="0"/>
              <a:t>80–90 % případů diabetu </a:t>
            </a:r>
          </a:p>
          <a:p>
            <a:pPr lvl="0"/>
            <a:r>
              <a:rPr lang="cs-CZ" sz="2000" b="1" dirty="0"/>
              <a:t>porucha sekrece insulinu a insulinová rezistence</a:t>
            </a:r>
          </a:p>
          <a:p>
            <a:pPr lvl="0"/>
            <a:r>
              <a:rPr lang="cs-CZ" sz="2000" dirty="0"/>
              <a:t>rizikovými faktory je genetická dispozice, </a:t>
            </a:r>
            <a:r>
              <a:rPr lang="cs-CZ" sz="2000" b="1" dirty="0"/>
              <a:t>obezita</a:t>
            </a:r>
            <a:r>
              <a:rPr lang="cs-CZ" sz="2000" dirty="0"/>
              <a:t>, nízká fyzická aktivita, stres, přejídání, kouření. </a:t>
            </a:r>
          </a:p>
          <a:p>
            <a:pPr lvl="0"/>
            <a:r>
              <a:rPr lang="cs-CZ" sz="2000" dirty="0"/>
              <a:t>častěji se vyvíjí </a:t>
            </a:r>
            <a:r>
              <a:rPr lang="cs-CZ" sz="2000" b="1" dirty="0"/>
              <a:t>po 40. roce</a:t>
            </a:r>
            <a:r>
              <a:rPr lang="cs-CZ" sz="2000" dirty="0"/>
              <a:t>, u pacientů s</a:t>
            </a:r>
            <a:r>
              <a:rPr lang="cs-CZ" sz="2000" b="1" dirty="0"/>
              <a:t> hypertenzí </a:t>
            </a:r>
            <a:r>
              <a:rPr lang="cs-CZ" sz="2000" dirty="0"/>
              <a:t>či </a:t>
            </a:r>
            <a:r>
              <a:rPr lang="cs-CZ" sz="2000" b="1" dirty="0" err="1"/>
              <a:t>dyslipidémií</a:t>
            </a:r>
            <a:r>
              <a:rPr lang="cs-CZ" sz="2000" dirty="0"/>
              <a:t>. Rozvoj </a:t>
            </a:r>
            <a:r>
              <a:rPr lang="cs-CZ" sz="2000" b="1" dirty="0"/>
              <a:t>insulinové rezistence </a:t>
            </a:r>
            <a:r>
              <a:rPr lang="cs-CZ" sz="2000" dirty="0"/>
              <a:t>může být zapříčiněn </a:t>
            </a:r>
          </a:p>
          <a:p>
            <a:pPr lvl="1"/>
            <a:r>
              <a:rPr lang="cs-CZ" sz="2000" dirty="0"/>
              <a:t>snížením počtu insulinových receptorů, </a:t>
            </a:r>
          </a:p>
          <a:p>
            <a:pPr lvl="1"/>
            <a:r>
              <a:rPr lang="cs-CZ" sz="2000" dirty="0"/>
              <a:t>poruchou insulinových receptorů nebo </a:t>
            </a:r>
          </a:p>
          <a:p>
            <a:pPr lvl="1"/>
            <a:r>
              <a:rPr lang="cs-CZ" sz="2000" dirty="0"/>
              <a:t>poruchou v přenosu signálu v buňce. </a:t>
            </a:r>
          </a:p>
          <a:p>
            <a:pPr lvl="0"/>
            <a:r>
              <a:rPr lang="cs-CZ" sz="2000" dirty="0"/>
              <a:t>insulinová rezistence vede k </a:t>
            </a:r>
            <a:r>
              <a:rPr lang="cs-CZ" sz="2000" b="1" dirty="0" err="1"/>
              <a:t>hyperinsulinémii</a:t>
            </a:r>
            <a:r>
              <a:rPr lang="cs-CZ" sz="2000" dirty="0"/>
              <a:t>, která kompenzuje hladiny glykémie v krvi, na druhou stranu dlouhodobá </a:t>
            </a:r>
            <a:r>
              <a:rPr lang="cs-CZ" sz="2000" dirty="0" err="1"/>
              <a:t>hyperinsulinémie</a:t>
            </a:r>
            <a:r>
              <a:rPr lang="cs-CZ" sz="2000" dirty="0"/>
              <a:t> vyčerpává </a:t>
            </a:r>
            <a:r>
              <a:rPr lang="el-GR" sz="2000" dirty="0"/>
              <a:t> </a:t>
            </a:r>
            <a:r>
              <a:rPr lang="el-GR" sz="2000" b="1" dirty="0"/>
              <a:t>β </a:t>
            </a:r>
            <a:r>
              <a:rPr lang="cs-CZ" sz="2000" b="1" dirty="0"/>
              <a:t>-buňky pankreatu </a:t>
            </a:r>
            <a:r>
              <a:rPr lang="cs-CZ" sz="2000" dirty="0"/>
              <a:t>a dochází k jejich defektům </a:t>
            </a:r>
            <a:r>
              <a:rPr lang="el-GR" sz="2000" dirty="0"/>
              <a:t> </a:t>
            </a:r>
            <a:r>
              <a:rPr lang="cs-CZ" sz="2000" dirty="0"/>
              <a:t>a tím následně i k porušení sekrece insulinu a rozvoji DM.</a:t>
            </a:r>
          </a:p>
          <a:p>
            <a:pPr lvl="0"/>
            <a:r>
              <a:rPr lang="cs-CZ" sz="2000" dirty="0"/>
              <a:t>DM 2. typu může být dlouho nerozpoznán a odhalení nemoci je často náhodné, nebo až na základě projevů komplikací daných DM. Častými projevy jsou únava, špatné hojení ran, rekurentní infekce</a:t>
            </a:r>
            <a:r>
              <a:rPr lang="cs-CZ" sz="2000" b="1" dirty="0"/>
              <a:t>, neuro</a:t>
            </a:r>
            <a:r>
              <a:rPr lang="cs-CZ" sz="2000" dirty="0"/>
              <a:t>patie či </a:t>
            </a:r>
            <a:r>
              <a:rPr lang="cs-CZ" sz="2000" b="1" dirty="0"/>
              <a:t>retino</a:t>
            </a:r>
            <a:r>
              <a:rPr lang="cs-CZ" sz="2000" dirty="0"/>
              <a:t>patie.</a:t>
            </a:r>
          </a:p>
          <a:p>
            <a:endParaRPr lang="cs-CZ" sz="2000" dirty="0"/>
          </a:p>
        </p:txBody>
      </p:sp>
      <p:pic>
        <p:nvPicPr>
          <p:cNvPr id="1026" name="Picture 2" descr="O cukrov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1867" y="1715959"/>
            <a:ext cx="2506580" cy="4903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7226914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4034" y="7543"/>
            <a:ext cx="7251030" cy="1325563"/>
          </a:xfrm>
        </p:spPr>
        <p:txBody>
          <a:bodyPr/>
          <a:lstStyle/>
          <a:p>
            <a:r>
              <a:rPr lang="cs-CZ" dirty="0">
                <a:solidFill>
                  <a:srgbClr val="0070C0"/>
                </a:solidFill>
              </a:rPr>
              <a:t>58. Jak se liší jednotlivé </a:t>
            </a:r>
            <a:br>
              <a:rPr lang="cs-CZ" dirty="0">
                <a:solidFill>
                  <a:srgbClr val="0070C0"/>
                </a:solidFill>
              </a:rPr>
            </a:br>
            <a:r>
              <a:rPr lang="cs-CZ" dirty="0">
                <a:solidFill>
                  <a:srgbClr val="0070C0"/>
                </a:solidFill>
              </a:rPr>
              <a:t>typy DM ?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idx="1"/>
          </p:nvPr>
        </p:nvSpPr>
        <p:spPr>
          <a:xfrm>
            <a:off x="984167" y="1272351"/>
            <a:ext cx="1759033" cy="386311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DM 1. typu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2"/>
          </p:nvPr>
        </p:nvSpPr>
        <p:spPr>
          <a:xfrm>
            <a:off x="0" y="1848360"/>
            <a:ext cx="4363453" cy="5153710"/>
          </a:xfrm>
        </p:spPr>
        <p:txBody>
          <a:bodyPr>
            <a:normAutofit fontScale="55000" lnSpcReduction="20000"/>
          </a:bodyPr>
          <a:lstStyle/>
          <a:p>
            <a:pPr lvl="0"/>
            <a:r>
              <a:rPr lang="cs-CZ" sz="3200" dirty="0"/>
              <a:t>destrukce </a:t>
            </a:r>
            <a:r>
              <a:rPr lang="el-GR" sz="3200" dirty="0"/>
              <a:t>β</a:t>
            </a:r>
            <a:r>
              <a:rPr lang="cs-CZ" sz="3200" dirty="0"/>
              <a:t>-buněk pankreatu bez známé etiologie a patofyziologie </a:t>
            </a:r>
            <a:r>
              <a:rPr lang="cs-CZ" sz="3200" b="1" dirty="0"/>
              <a:t>(</a:t>
            </a:r>
            <a:r>
              <a:rPr lang="cs-CZ" sz="3200" b="1" dirty="0">
                <a:solidFill>
                  <a:srgbClr val="0070C0"/>
                </a:solidFill>
              </a:rPr>
              <a:t>i……………….1. t….)</a:t>
            </a:r>
            <a:r>
              <a:rPr lang="cs-CZ" sz="3200" dirty="0"/>
              <a:t> nebo </a:t>
            </a:r>
          </a:p>
          <a:p>
            <a:pPr lvl="0"/>
            <a:r>
              <a:rPr lang="cs-CZ" sz="3200" dirty="0"/>
              <a:t>autoimunitní destrukce </a:t>
            </a:r>
            <a:r>
              <a:rPr lang="el-GR" sz="3200" dirty="0"/>
              <a:t> β </a:t>
            </a:r>
            <a:r>
              <a:rPr lang="cs-CZ" sz="3200" dirty="0"/>
              <a:t>-buněk pankreatu </a:t>
            </a:r>
            <a:r>
              <a:rPr lang="cs-CZ" sz="3200" b="1" dirty="0">
                <a:solidFill>
                  <a:srgbClr val="0070C0"/>
                </a:solidFill>
              </a:rPr>
              <a:t>(a……………………….1. t……)</a:t>
            </a:r>
            <a:r>
              <a:rPr lang="cs-CZ" sz="3200" dirty="0">
                <a:solidFill>
                  <a:srgbClr val="0070C0"/>
                </a:solidFill>
              </a:rPr>
              <a:t>. </a:t>
            </a:r>
          </a:p>
          <a:p>
            <a:pPr lvl="0"/>
            <a:r>
              <a:rPr lang="cs-CZ" sz="3200" dirty="0"/>
              <a:t>pacienti jsou náchylní ke </a:t>
            </a:r>
            <a:r>
              <a:rPr lang="cs-CZ" sz="3200" b="1" dirty="0" err="1"/>
              <a:t>ketoacidóze</a:t>
            </a:r>
            <a:r>
              <a:rPr lang="cs-CZ" sz="3200" b="1" dirty="0"/>
              <a:t>.</a:t>
            </a:r>
            <a:r>
              <a:rPr lang="cs-CZ" sz="3200" dirty="0"/>
              <a:t> </a:t>
            </a:r>
          </a:p>
          <a:p>
            <a:pPr lvl="0"/>
            <a:r>
              <a:rPr lang="cs-CZ" sz="3200" dirty="0"/>
              <a:t>předpokládá se, že rozvoj autoimunitního DM 1. typu je ovlivněn </a:t>
            </a:r>
            <a:r>
              <a:rPr lang="cs-CZ" sz="3200" b="1" dirty="0">
                <a:solidFill>
                  <a:srgbClr val="0070C0"/>
                </a:solidFill>
              </a:rPr>
              <a:t>g……………………………f……………… </a:t>
            </a:r>
            <a:r>
              <a:rPr lang="cs-CZ" sz="3200" dirty="0"/>
              <a:t>(gen insulinu, geny HLA II. třídy) a faktory vnějšího prostředí (viry, toxiny, léky, chemické látky), k jeho manifestaci dochází až při zničení asi 80% b-buněk. </a:t>
            </a:r>
          </a:p>
          <a:p>
            <a:pPr lvl="0"/>
            <a:r>
              <a:rPr lang="cs-CZ" sz="3200" dirty="0"/>
              <a:t>nejčastěji se projevuje v období puberty, </a:t>
            </a:r>
            <a:r>
              <a:rPr lang="cs-CZ" sz="3200" b="1" dirty="0">
                <a:solidFill>
                  <a:srgbClr val="0070C0"/>
                </a:solidFill>
              </a:rPr>
              <a:t>……………………………</a:t>
            </a:r>
            <a:r>
              <a:rPr lang="cs-CZ" sz="3200" dirty="0">
                <a:solidFill>
                  <a:srgbClr val="0070C0"/>
                </a:solidFill>
              </a:rPr>
              <a:t>,</a:t>
            </a:r>
            <a:r>
              <a:rPr lang="cs-CZ" sz="3200" dirty="0"/>
              <a:t> ale objevit se může v kterémkoli věku. Typickými příznaky jsou únava, hubnutí, </a:t>
            </a:r>
            <a:r>
              <a:rPr lang="cs-CZ" sz="3200" b="1" dirty="0">
                <a:solidFill>
                  <a:srgbClr val="0070C0"/>
                </a:solidFill>
              </a:rPr>
              <a:t>………………</a:t>
            </a:r>
            <a:r>
              <a:rPr lang="cs-CZ" sz="3200" dirty="0"/>
              <a:t> (nadměrné močení), </a:t>
            </a:r>
            <a:r>
              <a:rPr lang="cs-CZ" sz="3200" b="1" dirty="0">
                <a:solidFill>
                  <a:srgbClr val="0070C0"/>
                </a:solidFill>
              </a:rPr>
              <a:t>…………………</a:t>
            </a:r>
            <a:r>
              <a:rPr lang="cs-CZ" sz="3200" dirty="0"/>
              <a:t> (nadměrná žíznivost) a</a:t>
            </a:r>
            <a:r>
              <a:rPr lang="cs-CZ" sz="3200" dirty="0">
                <a:solidFill>
                  <a:srgbClr val="0070C0"/>
                </a:solidFill>
              </a:rPr>
              <a:t> </a:t>
            </a:r>
            <a:r>
              <a:rPr lang="cs-CZ" sz="3200" b="1" dirty="0">
                <a:solidFill>
                  <a:srgbClr val="0070C0"/>
                </a:solidFill>
              </a:rPr>
              <a:t>……………..</a:t>
            </a:r>
            <a:r>
              <a:rPr lang="cs-CZ" sz="3200" dirty="0">
                <a:solidFill>
                  <a:srgbClr val="0070C0"/>
                </a:solidFill>
              </a:rPr>
              <a:t> </a:t>
            </a:r>
            <a:r>
              <a:rPr lang="cs-CZ" sz="3200" dirty="0"/>
              <a:t>(„žravost“).</a:t>
            </a:r>
          </a:p>
          <a:p>
            <a:endParaRPr lang="cs-CZ" dirty="0"/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3"/>
          </p:nvPr>
        </p:nvSpPr>
        <p:spPr>
          <a:xfrm>
            <a:off x="8221681" y="-266129"/>
            <a:ext cx="2965366" cy="823912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DM 2. typu</a:t>
            </a:r>
          </a:p>
        </p:txBody>
      </p:sp>
      <p:sp>
        <p:nvSpPr>
          <p:cNvPr id="7" name="Zástupný symbol pro obsah 6"/>
          <p:cNvSpPr>
            <a:spLocks noGrp="1"/>
          </p:cNvSpPr>
          <p:nvPr>
            <p:ph sz="quarter" idx="4"/>
          </p:nvPr>
        </p:nvSpPr>
        <p:spPr>
          <a:xfrm>
            <a:off x="6192253" y="557783"/>
            <a:ext cx="6160167" cy="630600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2000" dirty="0"/>
              <a:t>80–90 % případů diabetu </a:t>
            </a:r>
          </a:p>
          <a:p>
            <a:pPr lvl="0"/>
            <a:r>
              <a:rPr lang="cs-CZ" sz="2000" b="1" dirty="0">
                <a:solidFill>
                  <a:srgbClr val="0070C0"/>
                </a:solidFill>
              </a:rPr>
              <a:t>P…………….. s………… i…………… a i………….. r………...</a:t>
            </a:r>
          </a:p>
          <a:p>
            <a:pPr lvl="0"/>
            <a:r>
              <a:rPr lang="cs-CZ" sz="2000" dirty="0"/>
              <a:t>rizikovými faktory je genetická dispozice, </a:t>
            </a:r>
            <a:r>
              <a:rPr lang="cs-CZ" sz="2000" b="1" dirty="0">
                <a:solidFill>
                  <a:srgbClr val="0070C0"/>
                </a:solidFill>
              </a:rPr>
              <a:t>o………., </a:t>
            </a:r>
            <a:r>
              <a:rPr lang="cs-CZ" sz="2000" dirty="0"/>
              <a:t>nízká fyzická aktivita, stres, přejídání, kouření. </a:t>
            </a:r>
          </a:p>
          <a:p>
            <a:pPr lvl="0"/>
            <a:r>
              <a:rPr lang="cs-CZ" sz="2000" dirty="0"/>
              <a:t>častěji se vyvíjí </a:t>
            </a:r>
            <a:r>
              <a:rPr lang="cs-CZ" sz="2000" b="1" dirty="0"/>
              <a:t>…………….</a:t>
            </a:r>
            <a:r>
              <a:rPr lang="cs-CZ" sz="2000" dirty="0"/>
              <a:t>, u pacientů s</a:t>
            </a:r>
            <a:r>
              <a:rPr lang="cs-CZ" sz="2000" b="1" dirty="0"/>
              <a:t> </a:t>
            </a:r>
            <a:r>
              <a:rPr lang="cs-CZ" sz="2000" b="1" dirty="0">
                <a:solidFill>
                  <a:srgbClr val="0070C0"/>
                </a:solidFill>
              </a:rPr>
              <a:t>h…………..í </a:t>
            </a:r>
            <a:r>
              <a:rPr lang="cs-CZ" sz="2000" dirty="0"/>
              <a:t>či </a:t>
            </a:r>
            <a:r>
              <a:rPr lang="cs-CZ" sz="2000" b="1" dirty="0">
                <a:solidFill>
                  <a:srgbClr val="0070C0"/>
                </a:solidFill>
              </a:rPr>
              <a:t>d……………….</a:t>
            </a:r>
            <a:r>
              <a:rPr lang="cs-CZ" sz="2000" dirty="0">
                <a:solidFill>
                  <a:srgbClr val="0070C0"/>
                </a:solidFill>
              </a:rPr>
              <a:t>. </a:t>
            </a:r>
            <a:r>
              <a:rPr lang="cs-CZ" sz="2000" dirty="0"/>
              <a:t>Rozvoj </a:t>
            </a:r>
            <a:r>
              <a:rPr lang="cs-CZ" sz="2000" b="1" dirty="0">
                <a:solidFill>
                  <a:srgbClr val="0070C0"/>
                </a:solidFill>
              </a:rPr>
              <a:t>i………….. r…………… </a:t>
            </a:r>
            <a:r>
              <a:rPr lang="cs-CZ" sz="2000" dirty="0"/>
              <a:t>může být zapříčiněn </a:t>
            </a:r>
          </a:p>
          <a:p>
            <a:pPr lvl="1"/>
            <a:r>
              <a:rPr lang="cs-CZ" sz="2000" dirty="0"/>
              <a:t>snížením počtu insulinových receptorů, </a:t>
            </a:r>
          </a:p>
          <a:p>
            <a:pPr lvl="1"/>
            <a:r>
              <a:rPr lang="cs-CZ" sz="2000" dirty="0"/>
              <a:t>poruchou insulinových receptorů nebo </a:t>
            </a:r>
          </a:p>
          <a:p>
            <a:pPr lvl="1"/>
            <a:r>
              <a:rPr lang="cs-CZ" sz="2000" dirty="0"/>
              <a:t>poruchou v přenosu signálu v buňce. </a:t>
            </a:r>
          </a:p>
          <a:p>
            <a:pPr lvl="0"/>
            <a:r>
              <a:rPr lang="cs-CZ" sz="2000" dirty="0"/>
              <a:t>insulinová rezistence vede k </a:t>
            </a:r>
            <a:r>
              <a:rPr lang="cs-CZ" sz="2000" b="1" dirty="0">
                <a:solidFill>
                  <a:srgbClr val="0070C0"/>
                </a:solidFill>
              </a:rPr>
              <a:t>h……………………….</a:t>
            </a:r>
            <a:r>
              <a:rPr lang="cs-CZ" sz="2000" dirty="0">
                <a:solidFill>
                  <a:srgbClr val="0070C0"/>
                </a:solidFill>
              </a:rPr>
              <a:t>, </a:t>
            </a:r>
            <a:r>
              <a:rPr lang="cs-CZ" sz="2000" dirty="0"/>
              <a:t>která kompenzuje hladiny glykémie v krvi, na druhou stranu dlouhodobá </a:t>
            </a:r>
            <a:r>
              <a:rPr lang="cs-CZ" sz="2000" dirty="0" err="1"/>
              <a:t>hyperinsulinémie</a:t>
            </a:r>
            <a:r>
              <a:rPr lang="cs-CZ" sz="2000" dirty="0"/>
              <a:t> vyčerpává </a:t>
            </a:r>
            <a:r>
              <a:rPr lang="el-GR" sz="2000" dirty="0"/>
              <a:t> </a:t>
            </a:r>
            <a:r>
              <a:rPr lang="el-GR" sz="2000" b="1" dirty="0">
                <a:solidFill>
                  <a:srgbClr val="0070C0"/>
                </a:solidFill>
              </a:rPr>
              <a:t>β </a:t>
            </a:r>
            <a:r>
              <a:rPr lang="cs-CZ" sz="2000" b="1" dirty="0">
                <a:solidFill>
                  <a:srgbClr val="0070C0"/>
                </a:solidFill>
              </a:rPr>
              <a:t>–b…………. p……………… </a:t>
            </a:r>
            <a:r>
              <a:rPr lang="cs-CZ" sz="2000" dirty="0"/>
              <a:t>a dochází k jejich defektům </a:t>
            </a:r>
            <a:r>
              <a:rPr lang="el-GR" sz="2000" dirty="0"/>
              <a:t> </a:t>
            </a:r>
            <a:r>
              <a:rPr lang="cs-CZ" sz="2000" dirty="0"/>
              <a:t>a tím následně i k porušení sekrece insulinu a rozvoji DM.</a:t>
            </a:r>
          </a:p>
          <a:p>
            <a:pPr lvl="0"/>
            <a:r>
              <a:rPr lang="cs-CZ" sz="2000" dirty="0"/>
              <a:t>DM 2. typu může být dlouho nerozpoznán a odhalení nemoci je často náhodné, nebo až na základě projevů komplikací daných DM. Častými projevy jsou únava, špatné hojení ran, rekurentní infekce</a:t>
            </a:r>
            <a:r>
              <a:rPr lang="cs-CZ" sz="2000" b="1" dirty="0"/>
              <a:t>, </a:t>
            </a:r>
            <a:r>
              <a:rPr lang="cs-CZ" sz="2000" b="1" dirty="0">
                <a:solidFill>
                  <a:srgbClr val="0070C0"/>
                </a:solidFill>
              </a:rPr>
              <a:t>n….</a:t>
            </a:r>
            <a:r>
              <a:rPr lang="cs-CZ" sz="2000" b="1" dirty="0" err="1">
                <a:solidFill>
                  <a:srgbClr val="0070C0"/>
                </a:solidFill>
              </a:rPr>
              <a:t>patie</a:t>
            </a:r>
            <a:r>
              <a:rPr lang="cs-CZ" sz="2000" b="1" dirty="0">
                <a:solidFill>
                  <a:srgbClr val="0070C0"/>
                </a:solidFill>
              </a:rPr>
              <a:t> </a:t>
            </a:r>
            <a:r>
              <a:rPr lang="cs-CZ" sz="2000" dirty="0"/>
              <a:t>či </a:t>
            </a:r>
            <a:r>
              <a:rPr lang="cs-CZ" sz="2000" b="1" dirty="0">
                <a:solidFill>
                  <a:srgbClr val="0070C0"/>
                </a:solidFill>
              </a:rPr>
              <a:t>r…..</a:t>
            </a:r>
            <a:r>
              <a:rPr lang="cs-CZ" sz="2000" b="1" dirty="0" err="1">
                <a:solidFill>
                  <a:srgbClr val="0070C0"/>
                </a:solidFill>
              </a:rPr>
              <a:t>patie</a:t>
            </a:r>
            <a:r>
              <a:rPr lang="cs-CZ" sz="2000" b="1" dirty="0">
                <a:solidFill>
                  <a:srgbClr val="0070C0"/>
                </a:solidFill>
              </a:rPr>
              <a:t>.</a:t>
            </a:r>
          </a:p>
          <a:p>
            <a:endParaRPr lang="cs-CZ" sz="2000" dirty="0"/>
          </a:p>
        </p:txBody>
      </p:sp>
      <p:pic>
        <p:nvPicPr>
          <p:cNvPr id="1026" name="Picture 2" descr="O cukrov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1867" y="1715959"/>
            <a:ext cx="2506580" cy="4903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5944678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FF0000"/>
                </a:solidFill>
              </a:rPr>
              <a:t>Další typy diabetu</a:t>
            </a:r>
          </a:p>
        </p:txBody>
      </p:sp>
      <p:sp>
        <p:nvSpPr>
          <p:cNvPr id="8" name="Zástupný symbol pro text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Gestační diabetes </a:t>
            </a:r>
            <a:r>
              <a:rPr lang="cs-CZ" dirty="0" err="1"/>
              <a:t>mellitus</a:t>
            </a:r>
            <a:endParaRPr lang="cs-CZ" dirty="0"/>
          </a:p>
        </p:txBody>
      </p:sp>
      <p:sp>
        <p:nvSpPr>
          <p:cNvPr id="9" name="Zástupný symbol pro obsah 8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endParaRPr lang="cs-CZ" dirty="0"/>
          </a:p>
          <a:p>
            <a:r>
              <a:rPr lang="cs-CZ" dirty="0"/>
              <a:t>kolem 20. týdne těhotenství </a:t>
            </a:r>
          </a:p>
          <a:p>
            <a:r>
              <a:rPr lang="cs-CZ" dirty="0"/>
              <a:t>příčinou může být </a:t>
            </a:r>
          </a:p>
          <a:p>
            <a:pPr lvl="1"/>
            <a:r>
              <a:rPr lang="cs-CZ" dirty="0"/>
              <a:t>genetická predispozice, </a:t>
            </a:r>
          </a:p>
          <a:p>
            <a:pPr lvl="1"/>
            <a:r>
              <a:rPr lang="cs-CZ" dirty="0"/>
              <a:t>nadměrné přibývání na váze či </a:t>
            </a:r>
          </a:p>
          <a:p>
            <a:pPr lvl="1"/>
            <a:r>
              <a:rPr lang="cs-CZ" dirty="0"/>
              <a:t>zvýšené hladiny hormonů jako např. </a:t>
            </a:r>
            <a:r>
              <a:rPr lang="cs-CZ" dirty="0" err="1"/>
              <a:t>kortisolu</a:t>
            </a:r>
            <a:r>
              <a:rPr lang="cs-CZ" dirty="0"/>
              <a:t>. </a:t>
            </a:r>
          </a:p>
          <a:p>
            <a:r>
              <a:rPr lang="cs-CZ" dirty="0"/>
              <a:t>u většiny žen se po porodu glykemie upraví, ale asi </a:t>
            </a:r>
          </a:p>
          <a:p>
            <a:r>
              <a:rPr lang="cs-CZ" dirty="0"/>
              <a:t>u 30 % z nich se do 20 let od porodu vyvine DM 2. typu.</a:t>
            </a:r>
          </a:p>
        </p:txBody>
      </p:sp>
      <p:sp>
        <p:nvSpPr>
          <p:cNvPr id="10" name="Zástupný symbol pro text 9"/>
          <p:cNvSpPr>
            <a:spLocks noGrp="1"/>
          </p:cNvSpPr>
          <p:nvPr>
            <p:ph type="body" sz="quarter" idx="3"/>
          </p:nvPr>
        </p:nvSpPr>
        <p:spPr>
          <a:xfrm>
            <a:off x="5839326" y="2246772"/>
            <a:ext cx="6192253" cy="516605"/>
          </a:xfrm>
        </p:spPr>
        <p:txBody>
          <a:bodyPr>
            <a:normAutofit fontScale="70000" lnSpcReduction="20000"/>
          </a:bodyPr>
          <a:lstStyle/>
          <a:p>
            <a:r>
              <a:rPr lang="cs-CZ" sz="3100" dirty="0"/>
              <a:t>Mezi specifické formy DM řadíme DM způsobené</a:t>
            </a:r>
          </a:p>
          <a:p>
            <a:endParaRPr lang="cs-CZ" dirty="0"/>
          </a:p>
        </p:txBody>
      </p:sp>
      <p:sp>
        <p:nvSpPr>
          <p:cNvPr id="11" name="Zástupný symbol pro obsah 10"/>
          <p:cNvSpPr>
            <a:spLocks noGrp="1"/>
          </p:cNvSpPr>
          <p:nvPr>
            <p:ph sz="quarter" idx="4"/>
          </p:nvPr>
        </p:nvSpPr>
        <p:spPr>
          <a:xfrm>
            <a:off x="6172200" y="2763377"/>
            <a:ext cx="5183188" cy="3684588"/>
          </a:xfrm>
        </p:spPr>
        <p:txBody>
          <a:bodyPr/>
          <a:lstStyle/>
          <a:p>
            <a:pPr lvl="1"/>
            <a:r>
              <a:rPr lang="cs-CZ" dirty="0"/>
              <a:t>genetickými defekty ß-buněk či insulinových receptorů, </a:t>
            </a:r>
          </a:p>
          <a:p>
            <a:pPr lvl="1"/>
            <a:r>
              <a:rPr lang="cs-CZ" dirty="0"/>
              <a:t>endokrinopatiemi, </a:t>
            </a:r>
          </a:p>
          <a:p>
            <a:pPr lvl="1"/>
            <a:r>
              <a:rPr lang="cs-CZ" dirty="0"/>
              <a:t>nemocemi exokrinního pankreatu nebo infekcemi či </a:t>
            </a:r>
          </a:p>
          <a:p>
            <a:pPr lvl="1"/>
            <a:r>
              <a:rPr lang="cs-CZ" dirty="0"/>
              <a:t>indukované drogami nebo léky. (alkohol)</a:t>
            </a:r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38401688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FF0000"/>
                </a:solidFill>
              </a:rPr>
              <a:t>Akutní komplikace DM</a:t>
            </a:r>
          </a:p>
        </p:txBody>
      </p:sp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858954"/>
          </a:xfrm>
        </p:spPr>
        <p:txBody>
          <a:bodyPr>
            <a:normAutofit fontScale="70000" lnSpcReduction="20000"/>
          </a:bodyPr>
          <a:lstStyle/>
          <a:p>
            <a:r>
              <a:rPr lang="cs-CZ" dirty="0"/>
              <a:t>Akutní komplikace diabetu jsou komplikace s rychlým nástupem (od minut u hypoglykémie až po hodiny či dny u </a:t>
            </a:r>
            <a:r>
              <a:rPr lang="cs-CZ" dirty="0" err="1"/>
              <a:t>ketoacidózy</a:t>
            </a:r>
            <a:r>
              <a:rPr lang="cs-CZ" dirty="0"/>
              <a:t>), řadíme mezi ně hypoglykémii, </a:t>
            </a:r>
            <a:r>
              <a:rPr lang="cs-CZ" dirty="0" err="1"/>
              <a:t>ketoacidózu</a:t>
            </a:r>
            <a:r>
              <a:rPr lang="cs-CZ" dirty="0"/>
              <a:t> a </a:t>
            </a:r>
            <a:r>
              <a:rPr lang="cs-CZ" dirty="0" err="1"/>
              <a:t>ketoacidotické</a:t>
            </a:r>
            <a:r>
              <a:rPr lang="cs-CZ" dirty="0"/>
              <a:t> </a:t>
            </a:r>
            <a:r>
              <a:rPr lang="cs-CZ" dirty="0" err="1"/>
              <a:t>koma</a:t>
            </a:r>
            <a:r>
              <a:rPr lang="cs-CZ" dirty="0"/>
              <a:t> či </a:t>
            </a:r>
            <a:r>
              <a:rPr lang="cs-CZ" dirty="0" err="1"/>
              <a:t>hypersomální</a:t>
            </a:r>
            <a:r>
              <a:rPr lang="cs-CZ" dirty="0"/>
              <a:t> hyperglykemické </a:t>
            </a:r>
            <a:r>
              <a:rPr lang="cs-CZ" dirty="0" err="1"/>
              <a:t>neketoacidotické</a:t>
            </a:r>
            <a:r>
              <a:rPr lang="cs-CZ" dirty="0"/>
              <a:t> </a:t>
            </a:r>
            <a:r>
              <a:rPr lang="cs-CZ" dirty="0" err="1"/>
              <a:t>koma</a:t>
            </a:r>
            <a:r>
              <a:rPr lang="cs-CZ" dirty="0"/>
              <a:t>.</a:t>
            </a:r>
          </a:p>
          <a:p>
            <a:r>
              <a:rPr lang="cs-CZ" b="1" dirty="0"/>
              <a:t>Hypoglykémii</a:t>
            </a:r>
            <a:r>
              <a:rPr lang="cs-CZ" dirty="0"/>
              <a:t> nevyvolává onemocnění DM, ale jeho </a:t>
            </a:r>
            <a:r>
              <a:rPr lang="cs-CZ" b="1" dirty="0"/>
              <a:t>léčba</a:t>
            </a:r>
            <a:r>
              <a:rPr lang="cs-CZ" dirty="0"/>
              <a:t>, častěji se vyskytuje u pacientů léčených insulinem. K jeho vzniku může vést </a:t>
            </a:r>
            <a:r>
              <a:rPr lang="cs-CZ" b="1" dirty="0"/>
              <a:t>nadměrná fyzická aktivita, nadměrná dávka insulinu </a:t>
            </a:r>
            <a:r>
              <a:rPr lang="cs-CZ" dirty="0"/>
              <a:t>nebo </a:t>
            </a:r>
            <a:r>
              <a:rPr lang="cs-CZ" b="1" dirty="0"/>
              <a:t>alkohol</a:t>
            </a:r>
            <a:r>
              <a:rPr lang="cs-CZ" dirty="0"/>
              <a:t>. Příznaky hypoglykémie se různí mezi jednotlivci, ale dojde-li k opakování hypoglykémie u daného jednotlivce, bývají příznaky stejné. </a:t>
            </a:r>
          </a:p>
          <a:p>
            <a:pPr lvl="1"/>
            <a:r>
              <a:rPr lang="cs-CZ" dirty="0"/>
              <a:t>Příznaky: </a:t>
            </a:r>
            <a:r>
              <a:rPr lang="cs-CZ" b="1" dirty="0"/>
              <a:t>bledost, pocení, tachykardie</a:t>
            </a:r>
            <a:r>
              <a:rPr lang="cs-CZ" dirty="0"/>
              <a:t>, palpitace, </a:t>
            </a:r>
            <a:r>
              <a:rPr lang="cs-CZ" b="1" dirty="0"/>
              <a:t>hlad, neklid</a:t>
            </a:r>
            <a:r>
              <a:rPr lang="cs-CZ" dirty="0"/>
              <a:t>, úzkost, </a:t>
            </a:r>
            <a:r>
              <a:rPr lang="cs-CZ" b="1" dirty="0"/>
              <a:t>třes, únava</a:t>
            </a:r>
            <a:r>
              <a:rPr lang="cs-CZ" dirty="0"/>
              <a:t>, podrážděnost, bolest hlavy, nesoustředěnost, zrakové obtíže, závrať, </a:t>
            </a:r>
            <a:r>
              <a:rPr lang="cs-CZ" b="1" dirty="0"/>
              <a:t>zmatenost</a:t>
            </a:r>
            <a:r>
              <a:rPr lang="cs-CZ" dirty="0"/>
              <a:t>, přechodné senzorické a motorické výpadky. Pokud nedojde ke kompenzaci, mohly by postupně nastat </a:t>
            </a:r>
            <a:r>
              <a:rPr lang="cs-CZ" b="1" dirty="0"/>
              <a:t>křeče, kóma a následně smrt</a:t>
            </a:r>
            <a:r>
              <a:rPr lang="cs-CZ" dirty="0"/>
              <a:t>.</a:t>
            </a:r>
          </a:p>
          <a:p>
            <a:r>
              <a:rPr lang="cs-CZ" b="1" dirty="0" err="1"/>
              <a:t>Ketoacidóza</a:t>
            </a:r>
            <a:r>
              <a:rPr lang="cs-CZ" b="1" dirty="0"/>
              <a:t> a </a:t>
            </a:r>
            <a:r>
              <a:rPr lang="cs-CZ" b="1" dirty="0" err="1"/>
              <a:t>ketoacidotické</a:t>
            </a:r>
            <a:r>
              <a:rPr lang="cs-CZ" b="1" dirty="0"/>
              <a:t> kóma </a:t>
            </a:r>
            <a:r>
              <a:rPr lang="cs-CZ" dirty="0"/>
              <a:t>se častěji vyskytují u DM 1. typu. K jejich rozvoji přispívá akutní stres: </a:t>
            </a:r>
            <a:r>
              <a:rPr lang="cs-CZ" b="1" dirty="0"/>
              <a:t>emoční stres, infekce, infarkt myokardu, operace, vynechání insulinu či léky potlačující účinky insulinu</a:t>
            </a:r>
            <a:r>
              <a:rPr lang="cs-CZ" dirty="0"/>
              <a:t>. </a:t>
            </a:r>
          </a:p>
          <a:p>
            <a:pPr lvl="1"/>
            <a:r>
              <a:rPr lang="cs-CZ" dirty="0"/>
              <a:t>Příznaky: </a:t>
            </a:r>
            <a:r>
              <a:rPr lang="cs-CZ" b="1" dirty="0"/>
              <a:t>nauzea, zvracení, acetonový zápach z úst, sucho v ústech</a:t>
            </a:r>
            <a:r>
              <a:rPr lang="cs-CZ" dirty="0"/>
              <a:t>, </a:t>
            </a:r>
            <a:r>
              <a:rPr lang="cs-CZ" b="1" dirty="0"/>
              <a:t>suchá zarudlá kůže</a:t>
            </a:r>
            <a:r>
              <a:rPr lang="cs-CZ" dirty="0"/>
              <a:t>, </a:t>
            </a:r>
            <a:r>
              <a:rPr lang="cs-CZ" b="1" dirty="0"/>
              <a:t>polyurie, polydipsie</a:t>
            </a:r>
            <a:r>
              <a:rPr lang="cs-CZ" dirty="0"/>
              <a:t>, pokles tělesné váhy, malátnost, letargie, bolest hlavy, bolest břicha, </a:t>
            </a:r>
            <a:r>
              <a:rPr lang="cs-CZ" b="1" dirty="0" err="1"/>
              <a:t>Kussmaulovo</a:t>
            </a:r>
            <a:r>
              <a:rPr lang="cs-CZ" b="1" dirty="0"/>
              <a:t> dýchání (z metabolické acidózy</a:t>
            </a:r>
            <a:r>
              <a:rPr lang="cs-CZ" dirty="0"/>
              <a:t>). </a:t>
            </a:r>
          </a:p>
          <a:p>
            <a:pPr lvl="1"/>
            <a:r>
              <a:rPr lang="cs-CZ" dirty="0"/>
              <a:t>Při laboratorním vyšetření bývá zjištěna hyperglykémie (15-40 </a:t>
            </a:r>
            <a:r>
              <a:rPr lang="cs-CZ" dirty="0" err="1"/>
              <a:t>mmol</a:t>
            </a:r>
            <a:r>
              <a:rPr lang="cs-CZ" dirty="0"/>
              <a:t>/l), pH &lt; 7,35, zvýšené hladiny ketolátek, zvýšený anion gap či hladiny HCO</a:t>
            </a:r>
            <a:r>
              <a:rPr lang="cs-CZ" baseline="-25000" dirty="0"/>
              <a:t>3</a:t>
            </a:r>
            <a:r>
              <a:rPr lang="cs-CZ" baseline="30000" dirty="0"/>
              <a:t>-</a:t>
            </a:r>
            <a:r>
              <a:rPr lang="cs-CZ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095307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0070C0"/>
                </a:solidFill>
              </a:rPr>
              <a:t>4. Jaký je rozdíl mezi sérem a plazmou ?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Sérum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Z krve</a:t>
            </a:r>
            <a:r>
              <a:rPr lang="cs-CZ" dirty="0">
                <a:solidFill>
                  <a:srgbClr val="0070C0"/>
                </a:solidFill>
              </a:rPr>
              <a:t>………………………………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cs-CZ" dirty="0"/>
              <a:t>Plazma</a:t>
            </a:r>
          </a:p>
        </p:txBody>
      </p:sp>
      <p:sp>
        <p:nvSpPr>
          <p:cNvPr id="7" name="Zástupný symbol pro obsah 6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cs-CZ" dirty="0"/>
              <a:t>Z krve</a:t>
            </a:r>
            <a:r>
              <a:rPr lang="cs-CZ" dirty="0">
                <a:solidFill>
                  <a:srgbClr val="0070C0"/>
                </a:solidFill>
              </a:rPr>
              <a:t>………………………………</a:t>
            </a:r>
          </a:p>
        </p:txBody>
      </p:sp>
    </p:spTree>
    <p:extLst>
      <p:ext uri="{BB962C8B-B14F-4D97-AF65-F5344CB8AC3E}">
        <p14:creationId xmlns:p14="http://schemas.microsoft.com/office/powerpoint/2010/main" val="2626414505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>
                <a:solidFill>
                  <a:srgbClr val="0070C0"/>
                </a:solidFill>
              </a:rPr>
              <a:t>59. Doplňte u DM příčiny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Hypoglykémie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cs-CZ" dirty="0"/>
              <a:t>1.</a:t>
            </a:r>
          </a:p>
          <a:p>
            <a:r>
              <a:rPr lang="cs-CZ" dirty="0"/>
              <a:t>2.</a:t>
            </a:r>
          </a:p>
          <a:p>
            <a:r>
              <a:rPr lang="cs-CZ" dirty="0"/>
              <a:t>3.</a:t>
            </a:r>
          </a:p>
          <a:p>
            <a:r>
              <a:rPr lang="cs-CZ" dirty="0"/>
              <a:t>4.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cs-CZ" dirty="0" err="1"/>
              <a:t>Ketoacidózy</a:t>
            </a:r>
            <a:r>
              <a:rPr lang="cs-CZ" dirty="0"/>
              <a:t> a hyperglykémie</a:t>
            </a:r>
          </a:p>
        </p:txBody>
      </p:sp>
      <p:sp>
        <p:nvSpPr>
          <p:cNvPr id="7" name="Zástupný symbol pro obsah 6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54735567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>
                <a:solidFill>
                  <a:srgbClr val="0070C0"/>
                </a:solidFill>
              </a:rPr>
              <a:t>59. Doplňte u DM příčiny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Hypoglykémie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cs-CZ" dirty="0"/>
              <a:t>léčba, častěji u pacientů léčených insulinem</a:t>
            </a:r>
          </a:p>
          <a:p>
            <a:r>
              <a:rPr lang="cs-CZ" dirty="0"/>
              <a:t>nadměrná fyzická aktivita </a:t>
            </a:r>
          </a:p>
          <a:p>
            <a:r>
              <a:rPr lang="cs-CZ" dirty="0"/>
              <a:t>nadměrná dávka insulinu </a:t>
            </a:r>
          </a:p>
          <a:p>
            <a:r>
              <a:rPr lang="cs-CZ" dirty="0"/>
              <a:t>alkohol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cs-CZ" dirty="0" err="1"/>
              <a:t>Ketoacidózy</a:t>
            </a:r>
            <a:r>
              <a:rPr lang="cs-CZ" dirty="0"/>
              <a:t> a hyperglykémie</a:t>
            </a:r>
          </a:p>
        </p:txBody>
      </p:sp>
      <p:sp>
        <p:nvSpPr>
          <p:cNvPr id="7" name="Zástupný symbol pro obsah 6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cs-CZ" dirty="0"/>
              <a:t>emoční stres</a:t>
            </a:r>
          </a:p>
          <a:p>
            <a:r>
              <a:rPr lang="cs-CZ" dirty="0"/>
              <a:t>infekce</a:t>
            </a:r>
          </a:p>
          <a:p>
            <a:r>
              <a:rPr lang="cs-CZ" dirty="0"/>
              <a:t>infarkt myokardu</a:t>
            </a:r>
          </a:p>
          <a:p>
            <a:r>
              <a:rPr lang="cs-CZ" dirty="0"/>
              <a:t>operace</a:t>
            </a:r>
          </a:p>
          <a:p>
            <a:r>
              <a:rPr lang="cs-CZ" dirty="0"/>
              <a:t>vynechání insulinu </a:t>
            </a:r>
          </a:p>
          <a:p>
            <a:r>
              <a:rPr lang="cs-CZ" dirty="0"/>
              <a:t>léky potlačující účinky insulinu (</a:t>
            </a:r>
            <a:r>
              <a:rPr lang="cs-CZ" dirty="0" err="1"/>
              <a:t>glitazony</a:t>
            </a:r>
            <a:r>
              <a:rPr lang="cs-CZ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269101789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>
                <a:solidFill>
                  <a:srgbClr val="0070C0"/>
                </a:solidFill>
              </a:rPr>
              <a:t>60. Doplňte příznaky pro 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59469" y="1193071"/>
            <a:ext cx="5157787" cy="823912"/>
          </a:xfrm>
        </p:spPr>
        <p:txBody>
          <a:bodyPr/>
          <a:lstStyle/>
          <a:p>
            <a:r>
              <a:rPr lang="cs-CZ" dirty="0"/>
              <a:t>Hypoglykémii u DM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016984"/>
            <a:ext cx="5157787" cy="4779232"/>
          </a:xfrm>
        </p:spPr>
        <p:txBody>
          <a:bodyPr>
            <a:normAutofit lnSpcReduction="10000"/>
          </a:bodyPr>
          <a:lstStyle/>
          <a:p>
            <a:r>
              <a:rPr lang="cs-CZ" dirty="0"/>
              <a:t>1.</a:t>
            </a:r>
          </a:p>
          <a:p>
            <a:r>
              <a:rPr lang="cs-CZ" dirty="0"/>
              <a:t>2.</a:t>
            </a:r>
          </a:p>
          <a:p>
            <a:r>
              <a:rPr lang="cs-CZ" dirty="0"/>
              <a:t>3.</a:t>
            </a:r>
          </a:p>
          <a:p>
            <a:r>
              <a:rPr lang="cs-CZ" dirty="0"/>
              <a:t>4.</a:t>
            </a:r>
          </a:p>
          <a:p>
            <a:r>
              <a:rPr lang="cs-CZ" dirty="0"/>
              <a:t>5.</a:t>
            </a:r>
          </a:p>
          <a:p>
            <a:r>
              <a:rPr lang="cs-CZ" dirty="0"/>
              <a:t>6.</a:t>
            </a:r>
          </a:p>
          <a:p>
            <a:r>
              <a:rPr lang="cs-CZ" dirty="0"/>
              <a:t>7.</a:t>
            </a:r>
          </a:p>
          <a:p>
            <a:r>
              <a:rPr lang="cs-CZ" dirty="0"/>
              <a:t>8.</a:t>
            </a:r>
          </a:p>
          <a:p>
            <a:r>
              <a:rPr lang="cs-CZ" dirty="0"/>
              <a:t>9.</a:t>
            </a:r>
          </a:p>
          <a:p>
            <a:r>
              <a:rPr lang="cs-CZ" dirty="0"/>
              <a:t>10.</a:t>
            </a:r>
          </a:p>
          <a:p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259513" y="1227954"/>
            <a:ext cx="5183188" cy="823912"/>
          </a:xfrm>
        </p:spPr>
        <p:txBody>
          <a:bodyPr/>
          <a:lstStyle/>
          <a:p>
            <a:r>
              <a:rPr lang="cs-CZ" dirty="0"/>
              <a:t>Hyperglykémii a </a:t>
            </a:r>
            <a:r>
              <a:rPr lang="cs-CZ" dirty="0" err="1"/>
              <a:t>ketoacidózu</a:t>
            </a:r>
            <a:r>
              <a:rPr lang="cs-CZ" dirty="0"/>
              <a:t> u DM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5997575" y="2051866"/>
            <a:ext cx="5183188" cy="4744350"/>
          </a:xfrm>
        </p:spPr>
        <p:txBody>
          <a:bodyPr>
            <a:normAutofit lnSpcReduction="10000"/>
          </a:bodyPr>
          <a:lstStyle/>
          <a:p>
            <a:r>
              <a:rPr lang="cs-CZ" dirty="0"/>
              <a:t>1.</a:t>
            </a:r>
          </a:p>
          <a:p>
            <a:r>
              <a:rPr lang="cs-CZ" dirty="0"/>
              <a:t>2.</a:t>
            </a:r>
          </a:p>
          <a:p>
            <a:r>
              <a:rPr lang="cs-CZ" dirty="0"/>
              <a:t>3.</a:t>
            </a:r>
          </a:p>
          <a:p>
            <a:r>
              <a:rPr lang="cs-CZ" dirty="0"/>
              <a:t>4.</a:t>
            </a:r>
          </a:p>
          <a:p>
            <a:r>
              <a:rPr lang="cs-CZ" dirty="0"/>
              <a:t>5.</a:t>
            </a:r>
          </a:p>
          <a:p>
            <a:r>
              <a:rPr lang="cs-CZ" dirty="0"/>
              <a:t>6.</a:t>
            </a:r>
          </a:p>
          <a:p>
            <a:r>
              <a:rPr lang="cs-CZ" dirty="0"/>
              <a:t>7.</a:t>
            </a:r>
          </a:p>
          <a:p>
            <a:r>
              <a:rPr lang="cs-CZ" dirty="0"/>
              <a:t>8.</a:t>
            </a:r>
          </a:p>
          <a:p>
            <a:r>
              <a:rPr lang="cs-CZ" dirty="0"/>
              <a:t>9.</a:t>
            </a:r>
          </a:p>
          <a:p>
            <a:r>
              <a:rPr lang="cs-CZ" dirty="0"/>
              <a:t>10.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00140028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>
                <a:solidFill>
                  <a:srgbClr val="FF0000"/>
                </a:solidFill>
              </a:rPr>
              <a:t>Anion gap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cs-CZ" b="1" dirty="0"/>
              <a:t>Aniontová mezera</a:t>
            </a:r>
            <a:r>
              <a:rPr lang="cs-CZ" dirty="0"/>
              <a:t> (anglicky "anion gap") je rozdíl mezi pozitivně nabitými kationty (</a:t>
            </a:r>
            <a:r>
              <a:rPr lang="cs-CZ" b="1" dirty="0"/>
              <a:t>Na</a:t>
            </a:r>
            <a:r>
              <a:rPr lang="cs-CZ" b="1" baseline="30000" dirty="0"/>
              <a:t>+</a:t>
            </a:r>
            <a:r>
              <a:rPr lang="cs-CZ" dirty="0"/>
              <a:t> a </a:t>
            </a:r>
            <a:r>
              <a:rPr lang="cs-CZ" b="1" dirty="0"/>
              <a:t>K</a:t>
            </a:r>
            <a:r>
              <a:rPr lang="cs-CZ" b="1" baseline="30000" dirty="0"/>
              <a:t>+</a:t>
            </a:r>
            <a:r>
              <a:rPr lang="cs-CZ" dirty="0"/>
              <a:t>) a negativně nabitými anionty (</a:t>
            </a:r>
            <a:r>
              <a:rPr lang="cs-CZ" b="1" dirty="0"/>
              <a:t>Cl</a:t>
            </a:r>
            <a:r>
              <a:rPr lang="cs-CZ" b="1" baseline="30000" dirty="0"/>
              <a:t>-</a:t>
            </a:r>
            <a:r>
              <a:rPr lang="cs-CZ" dirty="0"/>
              <a:t> a </a:t>
            </a:r>
            <a:r>
              <a:rPr lang="cs-CZ" b="1" dirty="0"/>
              <a:t>HCO</a:t>
            </a:r>
            <a:r>
              <a:rPr lang="cs-CZ" b="1" baseline="-25000" dirty="0"/>
              <a:t>3</a:t>
            </a:r>
            <a:r>
              <a:rPr lang="cs-CZ" b="1" baseline="30000" dirty="0"/>
              <a:t>-</a:t>
            </a:r>
            <a:r>
              <a:rPr lang="cs-CZ" dirty="0"/>
              <a:t>) v krvi. Tento rozdíl se měří v </a:t>
            </a:r>
            <a:r>
              <a:rPr lang="cs-CZ" dirty="0" err="1"/>
              <a:t>milielektrovoltech</a:t>
            </a:r>
            <a:r>
              <a:rPr lang="cs-CZ" dirty="0"/>
              <a:t> (</a:t>
            </a:r>
            <a:r>
              <a:rPr lang="cs-CZ" dirty="0" err="1"/>
              <a:t>mEq</a:t>
            </a:r>
            <a:r>
              <a:rPr lang="cs-CZ" dirty="0"/>
              <a:t>) a vypočítá se pomocí vzorce:</a:t>
            </a:r>
          </a:p>
          <a:p>
            <a:r>
              <a:rPr lang="cs-CZ" dirty="0"/>
              <a:t>Aniontová mezera = </a:t>
            </a:r>
            <a:r>
              <a:rPr lang="cs-CZ" b="1" dirty="0"/>
              <a:t>(Na</a:t>
            </a:r>
            <a:r>
              <a:rPr lang="cs-CZ" b="1" baseline="30000" dirty="0"/>
              <a:t>+</a:t>
            </a:r>
            <a:r>
              <a:rPr lang="cs-CZ" b="1" dirty="0"/>
              <a:t> + K</a:t>
            </a:r>
            <a:r>
              <a:rPr lang="cs-CZ" b="1" baseline="30000" dirty="0"/>
              <a:t>+</a:t>
            </a:r>
            <a:r>
              <a:rPr lang="cs-CZ" b="1" dirty="0"/>
              <a:t>) - (Cl</a:t>
            </a:r>
            <a:r>
              <a:rPr lang="cs-CZ" b="1" baseline="30000" dirty="0"/>
              <a:t>-</a:t>
            </a:r>
            <a:r>
              <a:rPr lang="cs-CZ" b="1" dirty="0"/>
              <a:t> + HCO</a:t>
            </a:r>
            <a:r>
              <a:rPr lang="cs-CZ" b="1" baseline="-25000" dirty="0"/>
              <a:t>3</a:t>
            </a:r>
            <a:r>
              <a:rPr lang="cs-CZ" b="1" baseline="30000" dirty="0"/>
              <a:t>-</a:t>
            </a:r>
            <a:r>
              <a:rPr lang="cs-CZ" b="1" dirty="0"/>
              <a:t>)</a:t>
            </a:r>
            <a:r>
              <a:rPr lang="cs-CZ" dirty="0"/>
              <a:t>.</a:t>
            </a:r>
          </a:p>
          <a:p>
            <a:r>
              <a:rPr lang="cs-CZ" b="1" dirty="0"/>
              <a:t>Aniontová mezera</a:t>
            </a:r>
            <a:r>
              <a:rPr lang="cs-CZ" dirty="0"/>
              <a:t> se obvykle pohybuje v rozmezí </a:t>
            </a:r>
            <a:r>
              <a:rPr lang="cs-CZ" b="1" dirty="0"/>
              <a:t>10-12 </a:t>
            </a:r>
            <a:r>
              <a:rPr lang="cs-CZ" dirty="0" err="1"/>
              <a:t>mmol</a:t>
            </a:r>
            <a:r>
              <a:rPr lang="cs-CZ" dirty="0"/>
              <a:t>/l, hraničně pak </a:t>
            </a:r>
            <a:r>
              <a:rPr lang="cs-CZ" b="1" dirty="0"/>
              <a:t>16 </a:t>
            </a:r>
            <a:r>
              <a:rPr lang="cs-CZ" dirty="0" err="1"/>
              <a:t>mmol</a:t>
            </a:r>
            <a:r>
              <a:rPr lang="cs-CZ" dirty="0"/>
              <a:t>/l. </a:t>
            </a:r>
          </a:p>
          <a:p>
            <a:pPr lvl="1"/>
            <a:r>
              <a:rPr lang="cs-CZ" dirty="0"/>
              <a:t>Zvýšená</a:t>
            </a:r>
            <a:r>
              <a:rPr lang="cs-CZ" b="1" dirty="0"/>
              <a:t> aniontová mezera </a:t>
            </a:r>
            <a:r>
              <a:rPr lang="cs-CZ" dirty="0"/>
              <a:t>může naznačovat </a:t>
            </a:r>
            <a:r>
              <a:rPr lang="cs-CZ" b="1" dirty="0"/>
              <a:t>metabolickou acidózu</a:t>
            </a:r>
            <a:r>
              <a:rPr lang="cs-CZ" dirty="0"/>
              <a:t>, selhání ledvin nebo přítomnost některých léků nebo látek v těle. </a:t>
            </a:r>
          </a:p>
          <a:p>
            <a:pPr lvl="1"/>
            <a:r>
              <a:rPr lang="cs-CZ" dirty="0"/>
              <a:t>Snížená </a:t>
            </a:r>
            <a:r>
              <a:rPr lang="cs-CZ" b="1" dirty="0"/>
              <a:t>aniontová mezera </a:t>
            </a:r>
            <a:r>
              <a:rPr lang="cs-CZ" dirty="0"/>
              <a:t>může být způsobena </a:t>
            </a:r>
            <a:r>
              <a:rPr lang="cs-CZ" b="1" dirty="0"/>
              <a:t>alkalózou</a:t>
            </a:r>
            <a:r>
              <a:rPr lang="cs-CZ" dirty="0"/>
              <a:t>, </a:t>
            </a:r>
            <a:r>
              <a:rPr lang="cs-CZ" dirty="0" err="1"/>
              <a:t>hypochlorémií</a:t>
            </a:r>
            <a:r>
              <a:rPr lang="cs-CZ" dirty="0"/>
              <a:t> nebo </a:t>
            </a:r>
            <a:r>
              <a:rPr lang="cs-CZ" dirty="0" err="1"/>
              <a:t>hyperkalcémií</a:t>
            </a:r>
            <a:r>
              <a:rPr lang="cs-CZ" dirty="0"/>
              <a:t>.</a:t>
            </a:r>
          </a:p>
          <a:p>
            <a:r>
              <a:rPr lang="cs-CZ" u="sng" dirty="0">
                <a:hlinkClick r:id="rId2"/>
              </a:rPr>
              <a:t>https://www.wikiskripta.eu/w/Aniontov%C3%A1_mezera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21267469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>
                <a:solidFill>
                  <a:srgbClr val="0070C0"/>
                </a:solidFill>
              </a:rPr>
              <a:t>61. Anion gap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b="1" dirty="0">
                <a:solidFill>
                  <a:srgbClr val="0070C0"/>
                </a:solidFill>
              </a:rPr>
              <a:t>A……..  m.....</a:t>
            </a:r>
            <a:r>
              <a:rPr lang="cs-CZ" dirty="0"/>
              <a:t> (anglicky "anion gap") je rozdíl mezi pozitivně nabitými kationty (</a:t>
            </a:r>
            <a:r>
              <a:rPr lang="cs-CZ" b="1" dirty="0">
                <a:solidFill>
                  <a:srgbClr val="0070C0"/>
                </a:solidFill>
              </a:rPr>
              <a:t>..</a:t>
            </a:r>
            <a:r>
              <a:rPr lang="cs-CZ" b="1" baseline="30000" dirty="0">
                <a:solidFill>
                  <a:srgbClr val="0070C0"/>
                </a:solidFill>
              </a:rPr>
              <a:t>+</a:t>
            </a:r>
            <a:r>
              <a:rPr lang="cs-CZ" dirty="0"/>
              <a:t> a </a:t>
            </a:r>
            <a:r>
              <a:rPr lang="cs-CZ" dirty="0">
                <a:solidFill>
                  <a:srgbClr val="0070C0"/>
                </a:solidFill>
              </a:rPr>
              <a:t>.</a:t>
            </a:r>
            <a:r>
              <a:rPr lang="cs-CZ" b="1" baseline="30000" dirty="0">
                <a:solidFill>
                  <a:srgbClr val="0070C0"/>
                </a:solidFill>
              </a:rPr>
              <a:t>+</a:t>
            </a:r>
            <a:r>
              <a:rPr lang="cs-CZ" dirty="0"/>
              <a:t>) a negativně nabitými anionty (</a:t>
            </a:r>
            <a:r>
              <a:rPr lang="cs-CZ" b="1" dirty="0">
                <a:solidFill>
                  <a:srgbClr val="0070C0"/>
                </a:solidFill>
              </a:rPr>
              <a:t>..</a:t>
            </a:r>
            <a:r>
              <a:rPr lang="cs-CZ" b="1" baseline="30000" dirty="0">
                <a:solidFill>
                  <a:srgbClr val="0070C0"/>
                </a:solidFill>
              </a:rPr>
              <a:t>-</a:t>
            </a:r>
            <a:r>
              <a:rPr lang="cs-CZ" dirty="0"/>
              <a:t> a </a:t>
            </a:r>
            <a:r>
              <a:rPr lang="cs-CZ" dirty="0">
                <a:solidFill>
                  <a:srgbClr val="0070C0"/>
                </a:solidFill>
              </a:rPr>
              <a:t>….</a:t>
            </a:r>
            <a:r>
              <a:rPr lang="cs-CZ" b="1" baseline="30000" dirty="0">
                <a:solidFill>
                  <a:srgbClr val="0070C0"/>
                </a:solidFill>
              </a:rPr>
              <a:t>-</a:t>
            </a:r>
            <a:r>
              <a:rPr lang="cs-CZ" dirty="0"/>
              <a:t>) v krvi. Tento rozdíl se měří v </a:t>
            </a:r>
            <a:r>
              <a:rPr lang="cs-CZ" dirty="0" err="1"/>
              <a:t>milielektrovoltech</a:t>
            </a:r>
            <a:r>
              <a:rPr lang="cs-CZ" dirty="0"/>
              <a:t> (</a:t>
            </a:r>
            <a:r>
              <a:rPr lang="cs-CZ" dirty="0" err="1"/>
              <a:t>mEq</a:t>
            </a:r>
            <a:r>
              <a:rPr lang="cs-CZ" dirty="0"/>
              <a:t>) a vypočítá se pomocí vzorce:</a:t>
            </a:r>
          </a:p>
          <a:p>
            <a:r>
              <a:rPr lang="cs-CZ" dirty="0"/>
              <a:t>Aniontová mezera = </a:t>
            </a:r>
            <a:r>
              <a:rPr lang="cs-CZ" b="1" dirty="0">
                <a:solidFill>
                  <a:srgbClr val="0070C0"/>
                </a:solidFill>
              </a:rPr>
              <a:t>(..</a:t>
            </a:r>
            <a:r>
              <a:rPr lang="cs-CZ" b="1" baseline="30000" dirty="0">
                <a:solidFill>
                  <a:srgbClr val="0070C0"/>
                </a:solidFill>
              </a:rPr>
              <a:t>+</a:t>
            </a:r>
            <a:r>
              <a:rPr lang="cs-CZ" b="1" dirty="0">
                <a:solidFill>
                  <a:srgbClr val="0070C0"/>
                </a:solidFill>
              </a:rPr>
              <a:t> + .</a:t>
            </a:r>
            <a:r>
              <a:rPr lang="cs-CZ" b="1" baseline="30000" dirty="0">
                <a:solidFill>
                  <a:srgbClr val="0070C0"/>
                </a:solidFill>
              </a:rPr>
              <a:t>+</a:t>
            </a:r>
            <a:r>
              <a:rPr lang="cs-CZ" b="1" dirty="0">
                <a:solidFill>
                  <a:srgbClr val="0070C0"/>
                </a:solidFill>
              </a:rPr>
              <a:t>)</a:t>
            </a:r>
            <a:r>
              <a:rPr lang="cs-CZ" b="1" dirty="0"/>
              <a:t> </a:t>
            </a:r>
            <a:r>
              <a:rPr lang="cs-CZ" b="1" dirty="0">
                <a:solidFill>
                  <a:srgbClr val="0070C0"/>
                </a:solidFill>
              </a:rPr>
              <a:t>-</a:t>
            </a:r>
            <a:r>
              <a:rPr lang="cs-CZ" b="1" dirty="0"/>
              <a:t> </a:t>
            </a:r>
            <a:r>
              <a:rPr lang="cs-CZ" b="1" dirty="0">
                <a:solidFill>
                  <a:srgbClr val="0070C0"/>
                </a:solidFill>
              </a:rPr>
              <a:t>(..</a:t>
            </a:r>
            <a:r>
              <a:rPr lang="cs-CZ" b="1" baseline="30000" dirty="0">
                <a:solidFill>
                  <a:srgbClr val="0070C0"/>
                </a:solidFill>
              </a:rPr>
              <a:t>-</a:t>
            </a:r>
            <a:r>
              <a:rPr lang="cs-CZ" b="1" dirty="0">
                <a:solidFill>
                  <a:srgbClr val="0070C0"/>
                </a:solidFill>
              </a:rPr>
              <a:t> + ….</a:t>
            </a:r>
            <a:r>
              <a:rPr lang="cs-CZ" b="1" baseline="30000" dirty="0">
                <a:solidFill>
                  <a:srgbClr val="0070C0"/>
                </a:solidFill>
              </a:rPr>
              <a:t>-</a:t>
            </a:r>
            <a:r>
              <a:rPr lang="cs-CZ" b="1" dirty="0">
                <a:solidFill>
                  <a:srgbClr val="0070C0"/>
                </a:solidFill>
              </a:rPr>
              <a:t>)</a:t>
            </a:r>
            <a:r>
              <a:rPr lang="cs-CZ" dirty="0">
                <a:solidFill>
                  <a:srgbClr val="0070C0"/>
                </a:solidFill>
              </a:rPr>
              <a:t>.</a:t>
            </a:r>
          </a:p>
          <a:p>
            <a:r>
              <a:rPr lang="cs-CZ" b="1" dirty="0">
                <a:solidFill>
                  <a:srgbClr val="0070C0"/>
                </a:solidFill>
              </a:rPr>
              <a:t>A……..  m..... </a:t>
            </a:r>
            <a:r>
              <a:rPr lang="cs-CZ" dirty="0"/>
              <a:t> se obvykle pohybuje v rozmezí </a:t>
            </a:r>
            <a:r>
              <a:rPr lang="cs-CZ" dirty="0">
                <a:solidFill>
                  <a:srgbClr val="0070C0"/>
                </a:solidFill>
              </a:rPr>
              <a:t>..-..</a:t>
            </a:r>
            <a:r>
              <a:rPr lang="cs-CZ" b="1" dirty="0"/>
              <a:t> </a:t>
            </a:r>
            <a:r>
              <a:rPr lang="cs-CZ" dirty="0" err="1"/>
              <a:t>mmol</a:t>
            </a:r>
            <a:r>
              <a:rPr lang="cs-CZ" dirty="0"/>
              <a:t>/l, hraničně pak </a:t>
            </a:r>
            <a:r>
              <a:rPr lang="cs-CZ" b="1" dirty="0">
                <a:solidFill>
                  <a:srgbClr val="0070C0"/>
                </a:solidFill>
              </a:rPr>
              <a:t>..</a:t>
            </a:r>
            <a:r>
              <a:rPr lang="cs-CZ" b="1" dirty="0"/>
              <a:t> </a:t>
            </a:r>
            <a:r>
              <a:rPr lang="cs-CZ" dirty="0" err="1"/>
              <a:t>mmol</a:t>
            </a:r>
            <a:r>
              <a:rPr lang="cs-CZ" dirty="0"/>
              <a:t>/l. </a:t>
            </a:r>
          </a:p>
          <a:p>
            <a:pPr lvl="1"/>
            <a:r>
              <a:rPr lang="cs-CZ" dirty="0"/>
              <a:t>Zvýšená</a:t>
            </a:r>
            <a:r>
              <a:rPr lang="cs-CZ" b="1" dirty="0"/>
              <a:t> </a:t>
            </a:r>
            <a:r>
              <a:rPr lang="cs-CZ" b="1" dirty="0">
                <a:solidFill>
                  <a:srgbClr val="0070C0"/>
                </a:solidFill>
              </a:rPr>
              <a:t>a……..  m..... </a:t>
            </a:r>
            <a:r>
              <a:rPr lang="cs-CZ" dirty="0"/>
              <a:t>může naznačovat </a:t>
            </a:r>
            <a:r>
              <a:rPr lang="cs-CZ" b="1" dirty="0">
                <a:solidFill>
                  <a:srgbClr val="0070C0"/>
                </a:solidFill>
              </a:rPr>
              <a:t>m……….. …….</a:t>
            </a:r>
            <a:r>
              <a:rPr lang="cs-CZ" dirty="0"/>
              <a:t>, selhání ledvin nebo přítomnost některých léků nebo látek v těle. </a:t>
            </a:r>
          </a:p>
          <a:p>
            <a:pPr lvl="1"/>
            <a:r>
              <a:rPr lang="cs-CZ" dirty="0"/>
              <a:t>Snížená </a:t>
            </a:r>
            <a:r>
              <a:rPr lang="cs-CZ" b="1" dirty="0">
                <a:solidFill>
                  <a:srgbClr val="0070C0"/>
                </a:solidFill>
              </a:rPr>
              <a:t>a……..  m..... </a:t>
            </a:r>
            <a:r>
              <a:rPr lang="cs-CZ" dirty="0"/>
              <a:t>může být způsobena </a:t>
            </a:r>
            <a:r>
              <a:rPr lang="cs-CZ" b="1" dirty="0">
                <a:solidFill>
                  <a:srgbClr val="0070C0"/>
                </a:solidFill>
              </a:rPr>
              <a:t>a……..</a:t>
            </a:r>
            <a:r>
              <a:rPr lang="cs-CZ" dirty="0"/>
              <a:t>, </a:t>
            </a:r>
            <a:r>
              <a:rPr lang="cs-CZ" dirty="0" err="1"/>
              <a:t>hypochlorémií</a:t>
            </a:r>
            <a:r>
              <a:rPr lang="cs-CZ" dirty="0"/>
              <a:t> nebo </a:t>
            </a:r>
            <a:r>
              <a:rPr lang="cs-CZ" dirty="0" err="1"/>
              <a:t>hyperkalcémií</a:t>
            </a:r>
            <a:r>
              <a:rPr lang="cs-CZ" dirty="0"/>
              <a:t>.</a:t>
            </a:r>
          </a:p>
          <a:p>
            <a:r>
              <a:rPr lang="cs-CZ" u="sng" dirty="0">
                <a:hlinkClick r:id="rId2"/>
              </a:rPr>
              <a:t>https://www.wikiskripta.eu/w/Aniontov%C3%A1_mezera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04235723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>
                <a:solidFill>
                  <a:srgbClr val="0070C0"/>
                </a:solidFill>
              </a:rPr>
              <a:t>62. Anion gap je rozdíl mezi pozitivně a negativně nabitými ionty v krvi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zvýšená je u…………………………………</a:t>
            </a:r>
          </a:p>
          <a:p>
            <a:r>
              <a:rPr lang="cs-CZ" dirty="0"/>
              <a:t>snížená je u………………………………….</a:t>
            </a:r>
          </a:p>
        </p:txBody>
      </p:sp>
    </p:spTree>
    <p:extLst>
      <p:ext uri="{BB962C8B-B14F-4D97-AF65-F5344CB8AC3E}">
        <p14:creationId xmlns:p14="http://schemas.microsoft.com/office/powerpoint/2010/main" val="3080501866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67862" y="365125"/>
            <a:ext cx="11592910" cy="1325563"/>
          </a:xfrm>
        </p:spPr>
        <p:txBody>
          <a:bodyPr>
            <a:normAutofit fontScale="90000"/>
          </a:bodyPr>
          <a:lstStyle/>
          <a:p>
            <a:r>
              <a:rPr lang="cs-CZ" b="1" dirty="0" err="1">
                <a:solidFill>
                  <a:srgbClr val="FF0000"/>
                </a:solidFill>
              </a:rPr>
              <a:t>Hyperosmální</a:t>
            </a:r>
            <a:r>
              <a:rPr lang="cs-CZ" b="1" dirty="0">
                <a:solidFill>
                  <a:srgbClr val="FF0000"/>
                </a:solidFill>
              </a:rPr>
              <a:t> hyperglykemické </a:t>
            </a:r>
            <a:r>
              <a:rPr lang="cs-CZ" b="1" dirty="0" err="1">
                <a:solidFill>
                  <a:srgbClr val="FF0000"/>
                </a:solidFill>
              </a:rPr>
              <a:t>neketoacidotické</a:t>
            </a:r>
            <a:r>
              <a:rPr lang="cs-CZ" b="1" dirty="0">
                <a:solidFill>
                  <a:srgbClr val="FF0000"/>
                </a:solidFill>
              </a:rPr>
              <a:t> kóma</a:t>
            </a:r>
            <a:r>
              <a:rPr lang="cs-CZ" dirty="0">
                <a:solidFill>
                  <a:srgbClr val="FF0000"/>
                </a:solidFill>
              </a:rPr>
              <a:t> je </a:t>
            </a:r>
            <a:r>
              <a:rPr lang="cs-CZ" b="1" dirty="0">
                <a:solidFill>
                  <a:srgbClr val="FF0000"/>
                </a:solidFill>
              </a:rPr>
              <a:t>častější u DM 2. typu</a:t>
            </a:r>
            <a:br>
              <a:rPr lang="cs-CZ" b="1" dirty="0">
                <a:solidFill>
                  <a:srgbClr val="FF0000"/>
                </a:solidFill>
              </a:rPr>
            </a:br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5032" y="1825624"/>
            <a:ext cx="12171406" cy="5032375"/>
          </a:xfrm>
        </p:spPr>
        <p:txBody>
          <a:bodyPr>
            <a:normAutofit fontScale="92500" lnSpcReduction="20000"/>
          </a:bodyPr>
          <a:lstStyle/>
          <a:p>
            <a:r>
              <a:rPr lang="cs-CZ" dirty="0"/>
              <a:t>u starších osob a </a:t>
            </a:r>
          </a:p>
          <a:p>
            <a:r>
              <a:rPr lang="cs-CZ" dirty="0"/>
              <a:t>osob s                    insuficiencí 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k rozvoji přispívá akutní stres: emoční stres, infekce,                                   , operace </a:t>
            </a:r>
          </a:p>
          <a:p>
            <a:r>
              <a:rPr lang="cs-CZ" dirty="0"/>
              <a:t>vysoká konzumace                       , </a:t>
            </a:r>
          </a:p>
          <a:p>
            <a:endParaRPr lang="cs-CZ" dirty="0"/>
          </a:p>
          <a:p>
            <a:r>
              <a:rPr lang="cs-CZ" dirty="0"/>
              <a:t>vynechání insulinu  </a:t>
            </a:r>
          </a:p>
          <a:p>
            <a:r>
              <a:rPr lang="cs-CZ" dirty="0"/>
              <a:t>léky potlačující účinky insulinu a </a:t>
            </a:r>
            <a:r>
              <a:rPr lang="cs-CZ" dirty="0" err="1"/>
              <a:t>manitol</a:t>
            </a:r>
            <a:r>
              <a:rPr lang="cs-CZ" dirty="0"/>
              <a:t> </a:t>
            </a:r>
          </a:p>
          <a:p>
            <a:r>
              <a:rPr lang="cs-CZ" dirty="0"/>
              <a:t>Laboratorně: </a:t>
            </a:r>
          </a:p>
          <a:p>
            <a:pPr lvl="1"/>
            <a:r>
              <a:rPr lang="cs-CZ" dirty="0"/>
              <a:t>↑osmolarita séra (310mOsm/l) </a:t>
            </a:r>
          </a:p>
          <a:p>
            <a:pPr lvl="1"/>
            <a:r>
              <a:rPr lang="cs-CZ" dirty="0"/>
              <a:t>hyperglykémie (30-270 </a:t>
            </a:r>
            <a:r>
              <a:rPr lang="cs-CZ" dirty="0" err="1"/>
              <a:t>mmol</a:t>
            </a:r>
            <a:r>
              <a:rPr lang="cs-CZ" dirty="0"/>
              <a:t>/l), </a:t>
            </a:r>
          </a:p>
          <a:p>
            <a:pPr lvl="1"/>
            <a:r>
              <a:rPr lang="cs-CZ" dirty="0"/>
              <a:t>↑ urea </a:t>
            </a:r>
          </a:p>
          <a:p>
            <a:pPr lvl="1"/>
            <a:r>
              <a:rPr lang="cs-CZ" dirty="0"/>
              <a:t>↑ kreatinin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6930" y="2122680"/>
            <a:ext cx="1037723" cy="1005863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1123" y="2484436"/>
            <a:ext cx="2466975" cy="1857375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2651" y="3321678"/>
            <a:ext cx="1940132" cy="102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763590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rgbClr val="FF0000"/>
                </a:solidFill>
              </a:rPr>
              <a:t>Jaké jsou buněčné a orgánové projevy chronických komplikací DM ?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" y="1825624"/>
            <a:ext cx="12086896" cy="5032375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K rozvoji chronických komplikací DM dochází vlivem dlouhodobé </a:t>
            </a:r>
            <a:r>
              <a:rPr lang="cs-CZ" b="1" dirty="0"/>
              <a:t>hyperglykémie</a:t>
            </a:r>
            <a:r>
              <a:rPr lang="cs-CZ" dirty="0"/>
              <a:t>.</a:t>
            </a:r>
          </a:p>
          <a:p>
            <a:r>
              <a:rPr lang="cs-CZ" dirty="0"/>
              <a:t>má za následek ireverzibilní </a:t>
            </a:r>
            <a:r>
              <a:rPr lang="cs-CZ" dirty="0" err="1"/>
              <a:t>glykosylaci</a:t>
            </a:r>
            <a:r>
              <a:rPr lang="cs-CZ" dirty="0"/>
              <a:t> proteinů, tj. navázání</a:t>
            </a:r>
            <a:r>
              <a:rPr lang="cs-CZ" dirty="0">
                <a:solidFill>
                  <a:srgbClr val="FF0000"/>
                </a:solidFill>
              </a:rPr>
              <a:t> </a:t>
            </a:r>
            <a:r>
              <a:rPr lang="cs-CZ" b="1" dirty="0"/>
              <a:t>glukózy</a:t>
            </a:r>
            <a:r>
              <a:rPr lang="cs-CZ" dirty="0"/>
              <a:t> na aminoskupiny </a:t>
            </a:r>
            <a:r>
              <a:rPr lang="cs-CZ" b="1" dirty="0"/>
              <a:t>proteinů</a:t>
            </a:r>
            <a:r>
              <a:rPr lang="cs-CZ" dirty="0"/>
              <a:t> při které vznikají tzv. </a:t>
            </a:r>
            <a:r>
              <a:rPr lang="cs-CZ" dirty="0" err="1"/>
              <a:t>AGEs</a:t>
            </a:r>
            <a:r>
              <a:rPr lang="cs-CZ" dirty="0"/>
              <a:t> (konečné produkty pokročilé </a:t>
            </a:r>
            <a:r>
              <a:rPr lang="cs-CZ" dirty="0" err="1"/>
              <a:t>glykosylace</a:t>
            </a:r>
            <a:r>
              <a:rPr lang="cs-CZ" dirty="0"/>
              <a:t>). </a:t>
            </a:r>
          </a:p>
          <a:p>
            <a:r>
              <a:rPr lang="cs-CZ" dirty="0" err="1"/>
              <a:t>AGEs</a:t>
            </a:r>
            <a:r>
              <a:rPr lang="cs-CZ" dirty="0"/>
              <a:t> poškozují endotel, stimulují uvolňování zánětlivých mediátorů do krve a proliferaci fibroblastů. Na všech úrovních krevního řečiště dochází k rozvoji </a:t>
            </a:r>
            <a:r>
              <a:rPr lang="cs-CZ" b="1" dirty="0" err="1"/>
              <a:t>angiopatie</a:t>
            </a:r>
            <a:r>
              <a:rPr lang="cs-CZ" dirty="0"/>
              <a:t>. S rozvojem </a:t>
            </a:r>
            <a:r>
              <a:rPr lang="cs-CZ" dirty="0" err="1"/>
              <a:t>angiopatie</a:t>
            </a:r>
            <a:r>
              <a:rPr lang="cs-CZ" dirty="0"/>
              <a:t> jsou spojeny komplikace DM:</a:t>
            </a:r>
          </a:p>
          <a:p>
            <a:r>
              <a:rPr lang="cs-CZ" dirty="0"/>
              <a:t> diabetická</a:t>
            </a:r>
            <a:r>
              <a:rPr lang="cs-CZ" b="1" dirty="0"/>
              <a:t> retinopatie, </a:t>
            </a:r>
            <a:r>
              <a:rPr lang="cs-CZ" dirty="0"/>
              <a:t>diabetická </a:t>
            </a:r>
            <a:r>
              <a:rPr lang="cs-CZ" b="1" dirty="0"/>
              <a:t>nefropatie </a:t>
            </a:r>
            <a:r>
              <a:rPr lang="cs-CZ" dirty="0"/>
              <a:t>či diabetická</a:t>
            </a:r>
            <a:r>
              <a:rPr lang="cs-CZ" b="1" dirty="0"/>
              <a:t> neuropatie</a:t>
            </a:r>
            <a:r>
              <a:rPr lang="cs-CZ" dirty="0"/>
              <a:t>.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Při nedostatku insulinu a hyperglykémii je glukóza uvnitř buněk redukována na sorbitol a později </a:t>
            </a:r>
            <a:r>
              <a:rPr lang="cs-CZ" dirty="0" err="1"/>
              <a:t>reoxidována</a:t>
            </a:r>
            <a:r>
              <a:rPr lang="cs-CZ" dirty="0"/>
              <a:t> na fruktózu. Hromadění sorbitolu a fruktózy vede k poškození iontových pump, zvýšení intracelulární osmolarity, což může mít za následek poškození oční čočky a vznik </a:t>
            </a:r>
            <a:r>
              <a:rPr lang="cs-CZ" b="1" dirty="0"/>
              <a:t>katarakty</a:t>
            </a:r>
            <a:r>
              <a:rPr lang="cs-CZ" dirty="0"/>
              <a:t>, poškození </a:t>
            </a:r>
            <a:r>
              <a:rPr lang="cs-CZ" dirty="0" err="1"/>
              <a:t>Schwanových</a:t>
            </a:r>
            <a:r>
              <a:rPr lang="cs-CZ" dirty="0"/>
              <a:t> buněk a rozvoj diabetické </a:t>
            </a:r>
            <a:r>
              <a:rPr lang="cs-CZ" b="1" dirty="0"/>
              <a:t>neuropatie</a:t>
            </a:r>
            <a:r>
              <a:rPr lang="cs-CZ" dirty="0"/>
              <a:t> a poškození </a:t>
            </a:r>
            <a:r>
              <a:rPr lang="cs-CZ" dirty="0" err="1"/>
              <a:t>perycytů</a:t>
            </a:r>
            <a:r>
              <a:rPr lang="cs-CZ" dirty="0"/>
              <a:t> kapilár sítnice což vede k rozvoji </a:t>
            </a:r>
            <a:r>
              <a:rPr lang="cs-CZ" dirty="0" err="1"/>
              <a:t>mikroaneurysmat</a:t>
            </a:r>
            <a:r>
              <a:rPr lang="cs-CZ" dirty="0"/>
              <a:t>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16636762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iabetická retinopatie - Příznaky, Diagnostika a Léčba - diasamaritan.com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539" y="2002088"/>
            <a:ext cx="5801784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iabetická retinopatie - příznaky a léčb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4323" y="230539"/>
            <a:ext cx="5072036" cy="6627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7477403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Diabetická nefropatie</a:t>
            </a:r>
          </a:p>
        </p:txBody>
      </p:sp>
      <p:pic>
        <p:nvPicPr>
          <p:cNvPr id="3076" name="Picture 4" descr="Diabetická nefropatie (diabetické onemocnění ledvin) - co je to - příznaky,  příčiny a léčba | Rehabilitace.info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8506" y="274321"/>
            <a:ext cx="5486400" cy="6583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Stock vektor „Nefropatie, onemocnění ledvin způsobené Diabetes detailded“  (bez autorských poplatků) 335359253 | Shutterstoc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781493"/>
            <a:ext cx="6298397" cy="5076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76414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 </a:t>
            </a:r>
            <a:r>
              <a:rPr lang="cs-CZ" dirty="0">
                <a:solidFill>
                  <a:srgbClr val="FF0000"/>
                </a:solidFill>
              </a:rPr>
              <a:t>Jaké protisrážlivé prostředky se používají při odběrech krve?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ástupný symbol pro obsah 2"/>
              <p:cNvSpPr>
                <a:spLocks noGrp="1"/>
              </p:cNvSpPr>
              <p:nvPr>
                <p:ph idx="1"/>
              </p:nvPr>
            </p:nvSpPr>
            <p:spPr>
              <a:xfrm>
                <a:off x="88490" y="1825624"/>
                <a:ext cx="11265310" cy="5032375"/>
              </a:xfrm>
            </p:spPr>
            <p:txBody>
              <a:bodyPr>
                <a:normAutofit fontScale="40000" lnSpcReduction="20000"/>
              </a:bodyPr>
              <a:lstStyle/>
              <a:p>
                <a:pPr marL="0" indent="0">
                  <a:buNone/>
                </a:pPr>
                <a:r>
                  <a:rPr lang="cs-CZ" b="1" i="1" dirty="0"/>
                  <a:t>Antikoagulační látky</a:t>
                </a:r>
              </a:p>
              <a:p>
                <a:r>
                  <a:rPr lang="cs-CZ" b="1" i="1" dirty="0"/>
                  <a:t>EDTA (zkumavky fialové)</a:t>
                </a:r>
                <a:endParaRPr lang="cs-CZ" dirty="0"/>
              </a:p>
              <a:p>
                <a:pPr marL="0" indent="0">
                  <a:buNone/>
                </a:pPr>
                <a:r>
                  <a:rPr lang="cs-CZ" dirty="0"/>
                  <a:t>Kyselina </a:t>
                </a:r>
                <a:r>
                  <a:rPr lang="cs-CZ" dirty="0" err="1"/>
                  <a:t>ethylendiamintetraoctová</a:t>
                </a:r>
                <a:r>
                  <a:rPr lang="cs-CZ" dirty="0"/>
                  <a:t> (</a:t>
                </a:r>
                <a:r>
                  <a:rPr lang="cs-CZ" dirty="0" err="1"/>
                  <a:t>dvojsodná</a:t>
                </a:r>
                <a:r>
                  <a:rPr lang="cs-CZ" dirty="0"/>
                  <a:t> nebo draselná sůl), silné </a:t>
                </a:r>
                <a:r>
                  <a:rPr lang="cs-CZ" dirty="0" err="1"/>
                  <a:t>chelatační</a:t>
                </a:r>
                <a:r>
                  <a:rPr lang="cs-CZ" dirty="0"/>
                  <a:t> (</a:t>
                </a:r>
                <a:r>
                  <a:rPr lang="cs-CZ" dirty="0" err="1"/>
                  <a:t>komplexotvorné</a:t>
                </a:r>
                <a:r>
                  <a:rPr lang="cs-CZ" dirty="0"/>
                  <a:t>) činidlo především pro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cs-CZ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cs-CZ" dirty="0"/>
                  <a:t>a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cs-CZ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e>
                      <m:sup>
                        <m:r>
                          <a:rPr lang="cs-CZ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cs-CZ" dirty="0"/>
                  <a:t> ionty. </a:t>
                </a:r>
              </a:p>
              <a:p>
                <a:pPr marL="0" indent="0">
                  <a:buNone/>
                </a:pPr>
                <a:r>
                  <a:rPr lang="cs-CZ" dirty="0"/>
                  <a:t>CAVE: při stanovení analytů, které mohou být tímto ovlivněny (železo, vápník, hořčík, enzymy s kovovými </a:t>
                </a:r>
                <a:r>
                  <a:rPr lang="cs-CZ" dirty="0" err="1"/>
                  <a:t>kofaktory</a:t>
                </a:r>
                <a:r>
                  <a:rPr lang="cs-CZ" dirty="0"/>
                  <a:t>).</a:t>
                </a:r>
              </a:p>
              <a:p>
                <a:pPr marL="0" indent="0">
                  <a:buNone/>
                </a:pPr>
                <a:r>
                  <a:rPr lang="cs-CZ" dirty="0">
                    <a:solidFill>
                      <a:srgbClr val="FF0000"/>
                    </a:solidFill>
                  </a:rPr>
                  <a:t>Zkumavky s přídavkem EDTA vhodné pro stanovení hematokritu, krevních elementů, glykovaný </a:t>
                </a:r>
                <a:r>
                  <a:rPr lang="cs-CZ" dirty="0" err="1">
                    <a:solidFill>
                      <a:srgbClr val="FF0000"/>
                    </a:solidFill>
                  </a:rPr>
                  <a:t>Hb</a:t>
                </a:r>
                <a:r>
                  <a:rPr lang="cs-CZ" dirty="0">
                    <a:solidFill>
                      <a:srgbClr val="FF0000"/>
                    </a:solidFill>
                  </a:rPr>
                  <a:t>, analýzu DNA.</a:t>
                </a:r>
              </a:p>
              <a:p>
                <a:pPr marL="0" indent="0">
                  <a:buNone/>
                </a:pPr>
                <a:endParaRPr lang="cs-CZ" dirty="0"/>
              </a:p>
              <a:p>
                <a:r>
                  <a:rPr lang="cs-CZ" b="1" i="1" dirty="0"/>
                  <a:t>Heparin (zkumavky zelené, oranžové)</a:t>
                </a:r>
                <a:endParaRPr lang="cs-CZ" dirty="0"/>
              </a:p>
              <a:p>
                <a:pPr marL="0" indent="0">
                  <a:buNone/>
                </a:pPr>
                <a:r>
                  <a:rPr lang="cs-CZ" dirty="0"/>
                  <a:t>Heparin je </a:t>
                </a:r>
                <a:r>
                  <a:rPr lang="cs-CZ" dirty="0" err="1"/>
                  <a:t>mukoitinpolysulfát</a:t>
                </a:r>
                <a:r>
                  <a:rPr lang="cs-CZ" dirty="0"/>
                  <a:t> a je používána jeho sodná, draselná, lithná či amonná sůl. Lithná sůl je nejrozšířenější, protože neovlivňuje stanovení sodíku a draslíku. </a:t>
                </a:r>
                <a:r>
                  <a:rPr lang="cs-CZ" b="1" dirty="0"/>
                  <a:t>Inhibuje přeměnu protrombinu na trombin a zabraňuje tak tvorbě fibrinu z fibrinogenu</a:t>
                </a:r>
                <a:r>
                  <a:rPr lang="cs-CZ" dirty="0"/>
                  <a:t>. </a:t>
                </a:r>
              </a:p>
              <a:p>
                <a:pPr marL="0" indent="0">
                  <a:buNone/>
                </a:pPr>
                <a:r>
                  <a:rPr lang="cs-CZ" dirty="0"/>
                  <a:t>Heparin inhibuje aktivitu některých enzymů (např. kyselé </a:t>
                </a:r>
                <a:r>
                  <a:rPr lang="cs-CZ" dirty="0" err="1"/>
                  <a:t>fosfatasy</a:t>
                </a:r>
                <a:r>
                  <a:rPr lang="cs-CZ" dirty="0"/>
                  <a:t>, </a:t>
                </a:r>
                <a:r>
                  <a:rPr lang="cs-CZ" dirty="0" err="1"/>
                  <a:t>laktátdehydrogenasy</a:t>
                </a:r>
                <a:r>
                  <a:rPr lang="cs-CZ" dirty="0"/>
                  <a:t>).</a:t>
                </a:r>
              </a:p>
              <a:p>
                <a:pPr marL="0" indent="0">
                  <a:buNone/>
                </a:pPr>
                <a:r>
                  <a:rPr lang="cs-CZ" dirty="0">
                    <a:solidFill>
                      <a:srgbClr val="FF0000"/>
                    </a:solidFill>
                  </a:rPr>
                  <a:t>Zkumavky se stěnami potaženými heparinem:  plná krev: vyšetření krevních plynů a ABR; plazma: biochemie</a:t>
                </a:r>
              </a:p>
              <a:p>
                <a:r>
                  <a:rPr lang="cs-CZ" b="1" i="1" dirty="0"/>
                  <a:t>Citrát sodný (citronan sodný, citran) 3,8%, bílé krystalky (zkumavky modré, černé)</a:t>
                </a:r>
              </a:p>
              <a:p>
                <a:pPr marL="0" indent="0">
                  <a:buNone/>
                </a:pPr>
                <a:r>
                  <a:rPr lang="cs-CZ" dirty="0"/>
                  <a:t>Antikoagulační účinek spočívá v </a:t>
                </a:r>
                <a:r>
                  <a:rPr lang="cs-CZ" dirty="0" err="1"/>
                  <a:t>chelatační</a:t>
                </a:r>
                <a:r>
                  <a:rPr lang="cs-CZ" dirty="0"/>
                  <a:t> vazbě kalciových iontů- váže na sebe Ca ionty a tím zabraňuje srážení krve. Jejich přidáním lze tento účinek zrušit. Plazma se odděluje centrifugací. Používá se při vyšetření srážení krve a sedimentaci. Nelze jej používat právě pro stanovení vápníku a některých enzymových aktivit (</a:t>
                </a:r>
                <a:r>
                  <a:rPr lang="cs-CZ" dirty="0" err="1"/>
                  <a:t>aminotransferasy</a:t>
                </a:r>
                <a:r>
                  <a:rPr lang="cs-CZ" dirty="0"/>
                  <a:t>, alkalická </a:t>
                </a:r>
                <a:r>
                  <a:rPr lang="cs-CZ" dirty="0" err="1"/>
                  <a:t>fosfatasa</a:t>
                </a:r>
                <a:r>
                  <a:rPr lang="cs-CZ" dirty="0"/>
                  <a:t>). Pro antioxidační a antimikrobiální účinky se používá v krevních konzervách, jako emulgátor zmrzlin, sýrů a kondenzovaných mlék. V tavených sýrech má funkci tavicí soli ke zlepšení roztírání. Také pro kyselost ovocných nápojů, cukrovinek, želé, zavařenin aj. jako přírodní </a:t>
                </a:r>
                <a:r>
                  <a:rPr lang="cs-CZ" dirty="0" err="1"/>
                  <a:t>konzervant</a:t>
                </a:r>
                <a:r>
                  <a:rPr lang="cs-CZ" dirty="0"/>
                  <a:t>. Zachovává bublinky v perlivých nápojích). Používá se i </a:t>
                </a:r>
                <a:r>
                  <a:rPr lang="cs-CZ" dirty="0" err="1"/>
                  <a:t>i</a:t>
                </a:r>
                <a:r>
                  <a:rPr lang="cs-CZ" dirty="0"/>
                  <a:t> ve vlasové a pleťové kosmetice).</a:t>
                </a:r>
              </a:p>
              <a:p>
                <a:pPr marL="0" indent="0">
                  <a:buNone/>
                </a:pPr>
                <a:r>
                  <a:rPr lang="cs-CZ" dirty="0">
                    <a:solidFill>
                      <a:srgbClr val="FF0000"/>
                    </a:solidFill>
                  </a:rPr>
                  <a:t>Zkumavky s citrátem: plazma: koagulační faktory, destičkové funkce, zkumavky s černou zátkou pro sedimentaci</a:t>
                </a:r>
              </a:p>
              <a:p>
                <a:pPr marL="0" indent="0">
                  <a:buNone/>
                </a:pPr>
                <a:r>
                  <a:rPr lang="cs-CZ" dirty="0">
                    <a:solidFill>
                      <a:srgbClr val="FF0000"/>
                    </a:solidFill>
                  </a:rPr>
                  <a:t> </a:t>
                </a:r>
              </a:p>
              <a:p>
                <a:r>
                  <a:rPr lang="cs-CZ" b="1" i="1" dirty="0"/>
                  <a:t>Oxaláty</a:t>
                </a:r>
                <a:endParaRPr lang="cs-CZ" dirty="0"/>
              </a:p>
              <a:p>
                <a:pPr marL="0" indent="0">
                  <a:buNone/>
                </a:pPr>
                <a:r>
                  <a:rPr lang="cs-CZ" dirty="0"/>
                  <a:t>Jako </a:t>
                </a:r>
                <a:r>
                  <a:rPr lang="cs-CZ" dirty="0" err="1"/>
                  <a:t>antikoagulans</a:t>
                </a:r>
                <a:r>
                  <a:rPr lang="cs-CZ" dirty="0"/>
                  <a:t> slouží sodná, draselná, lithná či amonná sůl kyseliny šťavelové, která rovněž tvoří nerozpustné komplexní sloučeniny s kalciovými ionty. Oxaláty většinou způsobují </a:t>
                </a:r>
                <a:r>
                  <a:rPr lang="cs-CZ" b="1" dirty="0"/>
                  <a:t>snížení hematokritu </a:t>
                </a:r>
                <a:r>
                  <a:rPr lang="cs-CZ" dirty="0"/>
                  <a:t>a tím ovlivňují hodnoty většiny analytů v plazmě, dále inhibují i aktivity některých enzymů (kyselé </a:t>
                </a:r>
                <a:r>
                  <a:rPr lang="cs-CZ" dirty="0" err="1"/>
                  <a:t>fosfatasy</a:t>
                </a:r>
                <a:r>
                  <a:rPr lang="cs-CZ" dirty="0"/>
                  <a:t>, amylasy, </a:t>
                </a:r>
                <a:r>
                  <a:rPr lang="cs-CZ" dirty="0" err="1"/>
                  <a:t>laktátdehydrogenasy</a:t>
                </a:r>
                <a:r>
                  <a:rPr lang="cs-CZ" dirty="0"/>
                  <a:t>).</a:t>
                </a:r>
              </a:p>
              <a:p>
                <a:pPr marL="0" indent="0">
                  <a:buNone/>
                </a:pPr>
                <a:endParaRPr lang="cs-CZ" dirty="0"/>
              </a:p>
              <a:p>
                <a:endParaRPr lang="cs-CZ" dirty="0"/>
              </a:p>
            </p:txBody>
          </p:sp>
        </mc:Choice>
        <mc:Fallback xmlns="">
          <p:sp>
            <p:nvSpPr>
              <p:cNvPr id="3" name="Zástupný symbol pro obsah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8490" y="1825624"/>
                <a:ext cx="11265310" cy="5032375"/>
              </a:xfrm>
              <a:blipFill>
                <a:blip r:embed="rId2"/>
                <a:stretch>
                  <a:fillRect t="-969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3"/>
          <a:srcRect l="22473" t="39563" r="22932" b="38416"/>
          <a:stretch/>
        </p:blipFill>
        <p:spPr>
          <a:xfrm>
            <a:off x="9301882" y="2330881"/>
            <a:ext cx="2537951" cy="1023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791981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Diabetická neuropatie</a:t>
            </a:r>
          </a:p>
        </p:txBody>
      </p:sp>
      <p:pic>
        <p:nvPicPr>
          <p:cNvPr id="4098" name="Picture 2" descr="Syndrom diabetické nohy | zahojime.cz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" y="1690688"/>
            <a:ext cx="2644942" cy="4723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5473" y="1690688"/>
            <a:ext cx="7021412" cy="4723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81439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60421" y="365125"/>
            <a:ext cx="11926476" cy="1325563"/>
          </a:xfrm>
        </p:spPr>
        <p:txBody>
          <a:bodyPr>
            <a:normAutofit/>
          </a:bodyPr>
          <a:lstStyle/>
          <a:p>
            <a:r>
              <a:rPr lang="cs-CZ" sz="4000" b="1" dirty="0">
                <a:solidFill>
                  <a:srgbClr val="0070C0"/>
                </a:solidFill>
              </a:rPr>
              <a:t>63. Jaké jsou buněčné a orgánové projevy chronických komplikací DM ?</a:t>
            </a:r>
            <a:endParaRPr lang="cs-CZ" sz="4000" dirty="0">
              <a:solidFill>
                <a:srgbClr val="0070C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" y="1825624"/>
            <a:ext cx="12086896" cy="5032375"/>
          </a:xfrm>
        </p:spPr>
        <p:txBody>
          <a:bodyPr>
            <a:normAutofit fontScale="92500" lnSpcReduction="20000"/>
          </a:bodyPr>
          <a:lstStyle/>
          <a:p>
            <a:r>
              <a:rPr lang="cs-CZ" dirty="0"/>
              <a:t>K rozvoji chronických komplikací DM dochází vlivem dlouhodobé </a:t>
            </a:r>
            <a:r>
              <a:rPr lang="cs-CZ" b="1" dirty="0">
                <a:solidFill>
                  <a:srgbClr val="0070C0"/>
                </a:solidFill>
              </a:rPr>
              <a:t>………………………</a:t>
            </a:r>
            <a:r>
              <a:rPr lang="cs-CZ" dirty="0"/>
              <a:t>.</a:t>
            </a:r>
          </a:p>
          <a:p>
            <a:r>
              <a:rPr lang="cs-CZ" dirty="0"/>
              <a:t>má za následek ireverzibilní </a:t>
            </a:r>
            <a:r>
              <a:rPr lang="cs-CZ" dirty="0" err="1"/>
              <a:t>glykosylaci</a:t>
            </a:r>
            <a:r>
              <a:rPr lang="cs-CZ" dirty="0"/>
              <a:t> proteinů, tj. navázání</a:t>
            </a:r>
            <a:r>
              <a:rPr lang="cs-CZ" dirty="0">
                <a:solidFill>
                  <a:srgbClr val="FF0000"/>
                </a:solidFill>
              </a:rPr>
              <a:t> </a:t>
            </a:r>
            <a:r>
              <a:rPr lang="cs-CZ" b="1" dirty="0">
                <a:solidFill>
                  <a:srgbClr val="0070C0"/>
                </a:solidFill>
              </a:rPr>
              <a:t>………………..</a:t>
            </a:r>
            <a:r>
              <a:rPr lang="cs-CZ" dirty="0"/>
              <a:t> na aminoskupiny </a:t>
            </a:r>
            <a:r>
              <a:rPr lang="cs-CZ" b="1" dirty="0">
                <a:solidFill>
                  <a:srgbClr val="0070C0"/>
                </a:solidFill>
              </a:rPr>
              <a:t>…………………</a:t>
            </a:r>
            <a:r>
              <a:rPr lang="cs-CZ" dirty="0"/>
              <a:t> při které vznikají tzv. </a:t>
            </a:r>
            <a:r>
              <a:rPr lang="cs-CZ" dirty="0" err="1"/>
              <a:t>AGEs</a:t>
            </a:r>
            <a:r>
              <a:rPr lang="cs-CZ" dirty="0"/>
              <a:t> (konečné produkty pokročilé </a:t>
            </a:r>
            <a:r>
              <a:rPr lang="cs-CZ" dirty="0" err="1"/>
              <a:t>glykosylace</a:t>
            </a:r>
            <a:r>
              <a:rPr lang="cs-CZ" dirty="0"/>
              <a:t>). </a:t>
            </a:r>
          </a:p>
          <a:p>
            <a:r>
              <a:rPr lang="cs-CZ" dirty="0" err="1"/>
              <a:t>AGEs</a:t>
            </a:r>
            <a:r>
              <a:rPr lang="cs-CZ" dirty="0"/>
              <a:t> poškozují endotel, stimulují uvolňování zánětlivých mediátorů do krve a proliferaci fibroblastů. Na všech úrovních krevního řečiště dochází k rozvoji </a:t>
            </a:r>
            <a:r>
              <a:rPr lang="cs-CZ" b="1" dirty="0">
                <a:solidFill>
                  <a:srgbClr val="0070C0"/>
                </a:solidFill>
              </a:rPr>
              <a:t>…………………</a:t>
            </a:r>
            <a:r>
              <a:rPr lang="cs-CZ" dirty="0"/>
              <a:t> S rozvojem </a:t>
            </a:r>
            <a:r>
              <a:rPr lang="cs-CZ" dirty="0" err="1"/>
              <a:t>angiopatie</a:t>
            </a:r>
            <a:r>
              <a:rPr lang="cs-CZ" dirty="0"/>
              <a:t> jsou spojeny komplikace DM:</a:t>
            </a:r>
          </a:p>
          <a:p>
            <a:r>
              <a:rPr lang="cs-CZ" dirty="0"/>
              <a:t> diabetická</a:t>
            </a:r>
            <a:r>
              <a:rPr lang="cs-CZ" b="1" dirty="0"/>
              <a:t> </a:t>
            </a:r>
            <a:r>
              <a:rPr lang="cs-CZ" b="1" dirty="0">
                <a:solidFill>
                  <a:srgbClr val="0070C0"/>
                </a:solidFill>
              </a:rPr>
              <a:t>……………………</a:t>
            </a:r>
            <a:r>
              <a:rPr lang="cs-CZ" b="1" dirty="0"/>
              <a:t>, </a:t>
            </a:r>
            <a:r>
              <a:rPr lang="cs-CZ" dirty="0"/>
              <a:t>diabetická </a:t>
            </a:r>
            <a:r>
              <a:rPr lang="cs-CZ" b="1" dirty="0">
                <a:solidFill>
                  <a:srgbClr val="0070C0"/>
                </a:solidFill>
              </a:rPr>
              <a:t>…………………..</a:t>
            </a:r>
            <a:r>
              <a:rPr lang="cs-CZ" b="1" dirty="0"/>
              <a:t> </a:t>
            </a:r>
            <a:r>
              <a:rPr lang="cs-CZ" dirty="0"/>
              <a:t>či diabetická</a:t>
            </a:r>
            <a:r>
              <a:rPr lang="cs-CZ" b="1" dirty="0"/>
              <a:t> </a:t>
            </a:r>
            <a:r>
              <a:rPr lang="cs-CZ" b="1" dirty="0">
                <a:solidFill>
                  <a:srgbClr val="0070C0"/>
                </a:solidFill>
              </a:rPr>
              <a:t>…………………..</a:t>
            </a:r>
            <a:endParaRPr lang="cs-CZ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Při nedostatku insulinu a hyperglykémii je glukóza uvnitř buněk redukována na sorbitol a později </a:t>
            </a:r>
            <a:r>
              <a:rPr lang="cs-CZ" dirty="0" err="1"/>
              <a:t>reoxidována</a:t>
            </a:r>
            <a:r>
              <a:rPr lang="cs-CZ" dirty="0"/>
              <a:t> na fruktózu. Hromadění sorbitolu a fruktózy vede k poškození iontových pump, zvýšení intracelulární osmolarity, což může mít za následek poškození oční čočky a vznik </a:t>
            </a:r>
            <a:r>
              <a:rPr lang="cs-CZ" b="1" dirty="0">
                <a:solidFill>
                  <a:srgbClr val="0070C0"/>
                </a:solidFill>
              </a:rPr>
              <a:t>………………</a:t>
            </a:r>
            <a:r>
              <a:rPr lang="cs-CZ" dirty="0"/>
              <a:t>poškození </a:t>
            </a:r>
            <a:r>
              <a:rPr lang="cs-CZ" dirty="0" err="1"/>
              <a:t>Schwanových</a:t>
            </a:r>
            <a:r>
              <a:rPr lang="cs-CZ" dirty="0"/>
              <a:t> buněk a rozvoj diabetické </a:t>
            </a:r>
            <a:r>
              <a:rPr lang="cs-CZ" b="1" dirty="0">
                <a:solidFill>
                  <a:srgbClr val="0070C0"/>
                </a:solidFill>
              </a:rPr>
              <a:t>……………….</a:t>
            </a:r>
            <a:r>
              <a:rPr lang="cs-CZ" dirty="0"/>
              <a:t> a poškození </a:t>
            </a:r>
            <a:r>
              <a:rPr lang="cs-CZ" dirty="0" err="1"/>
              <a:t>perycytů</a:t>
            </a:r>
            <a:r>
              <a:rPr lang="cs-CZ" dirty="0"/>
              <a:t> kapilár sítnice což vede k rozvoji </a:t>
            </a:r>
            <a:r>
              <a:rPr lang="cs-CZ" dirty="0" err="1"/>
              <a:t>mikroaneurysmat</a:t>
            </a:r>
            <a:r>
              <a:rPr lang="cs-CZ" dirty="0"/>
              <a:t>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02338058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365125"/>
            <a:ext cx="11353800" cy="1325563"/>
          </a:xfrm>
        </p:spPr>
        <p:txBody>
          <a:bodyPr>
            <a:normAutofit/>
          </a:bodyPr>
          <a:lstStyle/>
          <a:p>
            <a:r>
              <a:rPr lang="cs-CZ" sz="4000" b="1" dirty="0">
                <a:solidFill>
                  <a:srgbClr val="0070C0"/>
                </a:solidFill>
              </a:rPr>
              <a:t>64. Jaké jsou příčiny buněčných a orgánových projevů chronických komplikací DM ?</a:t>
            </a:r>
            <a:endParaRPr lang="cs-CZ" sz="4000" dirty="0">
              <a:solidFill>
                <a:srgbClr val="0070C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" y="1825624"/>
            <a:ext cx="12086896" cy="5032375"/>
          </a:xfrm>
        </p:spPr>
        <p:txBody>
          <a:bodyPr>
            <a:normAutofit fontScale="77500" lnSpcReduction="20000"/>
          </a:bodyPr>
          <a:lstStyle/>
          <a:p>
            <a:r>
              <a:rPr lang="cs-CZ" dirty="0"/>
              <a:t>K rozvoji chronických komplikací DM dochází vlivem dlouhodobé </a:t>
            </a:r>
            <a:r>
              <a:rPr lang="cs-CZ" dirty="0">
                <a:solidFill>
                  <a:srgbClr val="0070C0"/>
                </a:solidFill>
              </a:rPr>
              <a:t>………………………….</a:t>
            </a:r>
          </a:p>
          <a:p>
            <a:r>
              <a:rPr lang="cs-CZ" dirty="0"/>
              <a:t>má za následek ireverzibilní </a:t>
            </a:r>
            <a:r>
              <a:rPr lang="cs-CZ" dirty="0" err="1"/>
              <a:t>glykosylaci</a:t>
            </a:r>
            <a:r>
              <a:rPr lang="cs-CZ" dirty="0"/>
              <a:t> proteinů, tj. navázání </a:t>
            </a:r>
            <a:r>
              <a:rPr lang="cs-CZ" dirty="0">
                <a:solidFill>
                  <a:srgbClr val="0070C0"/>
                </a:solidFill>
              </a:rPr>
              <a:t>……………………………………….</a:t>
            </a:r>
            <a:r>
              <a:rPr lang="cs-CZ" dirty="0"/>
              <a:t>proteinů při které vznikají tzv. </a:t>
            </a:r>
            <a:r>
              <a:rPr lang="cs-CZ" dirty="0" err="1"/>
              <a:t>AGEs</a:t>
            </a:r>
            <a:r>
              <a:rPr lang="cs-CZ" dirty="0"/>
              <a:t> (konečné produkty pokročilé </a:t>
            </a:r>
            <a:r>
              <a:rPr lang="cs-CZ" dirty="0" err="1"/>
              <a:t>glykosylace</a:t>
            </a:r>
            <a:r>
              <a:rPr lang="cs-CZ" dirty="0"/>
              <a:t>). </a:t>
            </a:r>
          </a:p>
          <a:p>
            <a:r>
              <a:rPr lang="cs-CZ" dirty="0" err="1"/>
              <a:t>AGEs</a:t>
            </a:r>
            <a:r>
              <a:rPr lang="cs-CZ" dirty="0"/>
              <a:t> </a:t>
            </a:r>
          </a:p>
          <a:p>
            <a:pPr lvl="1"/>
            <a:r>
              <a:rPr lang="cs-CZ" dirty="0">
                <a:solidFill>
                  <a:srgbClr val="0070C0"/>
                </a:solidFill>
              </a:rPr>
              <a:t>……………………………………..…</a:t>
            </a:r>
          </a:p>
          <a:p>
            <a:pPr lvl="1"/>
            <a:r>
              <a:rPr lang="cs-CZ" dirty="0">
                <a:solidFill>
                  <a:srgbClr val="0070C0"/>
                </a:solidFill>
              </a:rPr>
              <a:t>………………………………………..</a:t>
            </a:r>
          </a:p>
          <a:p>
            <a:pPr lvl="1"/>
            <a:r>
              <a:rPr lang="cs-CZ" dirty="0">
                <a:solidFill>
                  <a:srgbClr val="0070C0"/>
                </a:solidFill>
              </a:rPr>
              <a:t>………………………………………..</a:t>
            </a:r>
          </a:p>
          <a:p>
            <a:r>
              <a:rPr lang="cs-CZ" dirty="0"/>
              <a:t>Na všech úrovních krevního řečiště dochází k rozvoji </a:t>
            </a:r>
            <a:r>
              <a:rPr lang="cs-CZ" dirty="0">
                <a:solidFill>
                  <a:srgbClr val="0070C0"/>
                </a:solidFill>
              </a:rPr>
              <a:t>……………………..</a:t>
            </a:r>
            <a:r>
              <a:rPr lang="cs-CZ" dirty="0"/>
              <a:t> S rozvojem </a:t>
            </a:r>
            <a:r>
              <a:rPr lang="cs-CZ" dirty="0" err="1"/>
              <a:t>angiopatie</a:t>
            </a:r>
            <a:r>
              <a:rPr lang="cs-CZ" dirty="0"/>
              <a:t> jsou spojeny komplikace DM:</a:t>
            </a:r>
          </a:p>
          <a:p>
            <a:r>
              <a:rPr lang="cs-CZ" dirty="0"/>
              <a:t> </a:t>
            </a:r>
            <a:r>
              <a:rPr lang="cs-CZ" b="1" dirty="0"/>
              <a:t>diabetická retinopatie, diabetická nefropatie </a:t>
            </a:r>
            <a:r>
              <a:rPr lang="cs-CZ" dirty="0"/>
              <a:t>či </a:t>
            </a:r>
            <a:r>
              <a:rPr lang="cs-CZ" b="1" dirty="0"/>
              <a:t>diabetická neuropatie</a:t>
            </a:r>
            <a:r>
              <a:rPr lang="cs-CZ" dirty="0"/>
              <a:t>.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Při nedostatku insulinu a hyperglykémii je glukóza uvnitř buněk redukována na sorbitol a později </a:t>
            </a:r>
            <a:r>
              <a:rPr lang="cs-CZ" dirty="0" err="1"/>
              <a:t>reoxidována</a:t>
            </a:r>
            <a:r>
              <a:rPr lang="cs-CZ" dirty="0"/>
              <a:t> na fruktózu. Hromadění sorbitolu a fruktózy vede k poškození iontových pump, zvýšení intracelulární osmolarity, což může mít za následek poškození oční čočky a vznik </a:t>
            </a:r>
            <a:r>
              <a:rPr lang="cs-CZ" b="1" dirty="0"/>
              <a:t>katarakty</a:t>
            </a:r>
            <a:r>
              <a:rPr lang="cs-CZ" dirty="0"/>
              <a:t>, poškození </a:t>
            </a:r>
            <a:r>
              <a:rPr lang="cs-CZ" dirty="0" err="1"/>
              <a:t>Schwanových</a:t>
            </a:r>
            <a:r>
              <a:rPr lang="cs-CZ" dirty="0"/>
              <a:t> buněk a rozvoj diabetické neuropatie a poškození </a:t>
            </a:r>
            <a:r>
              <a:rPr lang="cs-CZ" dirty="0" err="1"/>
              <a:t>perycytů</a:t>
            </a:r>
            <a:r>
              <a:rPr lang="cs-CZ" dirty="0"/>
              <a:t> kapilár sítnice což vede k rozvoji </a:t>
            </a:r>
            <a:r>
              <a:rPr lang="cs-CZ" b="1" dirty="0" err="1"/>
              <a:t>mikroaneurysmat</a:t>
            </a:r>
            <a:r>
              <a:rPr lang="cs-CZ" dirty="0"/>
              <a:t>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03704269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00646"/>
          </a:xfrm>
        </p:spPr>
        <p:txBody>
          <a:bodyPr>
            <a:normAutofit fontScale="90000"/>
          </a:bodyPr>
          <a:lstStyle/>
          <a:p>
            <a:r>
              <a:rPr lang="cs-CZ" dirty="0">
                <a:solidFill>
                  <a:srgbClr val="FF0000"/>
                </a:solidFill>
              </a:rPr>
              <a:t>Vrozené poruchy metabolismu sacharidů</a:t>
            </a:r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53746460"/>
              </p:ext>
            </p:extLst>
          </p:nvPr>
        </p:nvGraphicFramePr>
        <p:xfrm>
          <a:off x="2650733" y="965771"/>
          <a:ext cx="6966654" cy="1079166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09915">
                  <a:extLst>
                    <a:ext uri="{9D8B030D-6E8A-4147-A177-3AD203B41FA5}">
                      <a16:colId xmlns:a16="http://schemas.microsoft.com/office/drawing/2014/main" val="1511821864"/>
                    </a:ext>
                  </a:extLst>
                </a:gridCol>
                <a:gridCol w="1169601">
                  <a:extLst>
                    <a:ext uri="{9D8B030D-6E8A-4147-A177-3AD203B41FA5}">
                      <a16:colId xmlns:a16="http://schemas.microsoft.com/office/drawing/2014/main" val="747585574"/>
                    </a:ext>
                  </a:extLst>
                </a:gridCol>
                <a:gridCol w="2593569">
                  <a:extLst>
                    <a:ext uri="{9D8B030D-6E8A-4147-A177-3AD203B41FA5}">
                      <a16:colId xmlns:a16="http://schemas.microsoft.com/office/drawing/2014/main" val="4189437989"/>
                    </a:ext>
                  </a:extLst>
                </a:gridCol>
                <a:gridCol w="2593569">
                  <a:extLst>
                    <a:ext uri="{9D8B030D-6E8A-4147-A177-3AD203B41FA5}">
                      <a16:colId xmlns:a16="http://schemas.microsoft.com/office/drawing/2014/main" val="1534572088"/>
                    </a:ext>
                  </a:extLst>
                </a:gridCol>
              </a:tblGrid>
              <a:tr h="12776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400">
                          <a:effectLst/>
                        </a:rPr>
                        <a:t>sacharid</a:t>
                      </a:r>
                      <a:endParaRPr lang="cs-CZ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208" marR="28208" marT="14104" marB="14104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400">
                          <a:effectLst/>
                        </a:rPr>
                        <a:t>onemocnění</a:t>
                      </a:r>
                      <a:endParaRPr lang="cs-CZ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208" marR="28208" marT="14104" marB="14104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400">
                          <a:effectLst/>
                        </a:rPr>
                        <a:t>Projevy</a:t>
                      </a:r>
                      <a:endParaRPr lang="cs-CZ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208" marR="28208" marT="14104" marB="14104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400">
                          <a:effectLst/>
                        </a:rPr>
                        <a:t>Příčina/y</a:t>
                      </a:r>
                      <a:endParaRPr lang="cs-CZ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208" marR="28208" marT="14104" marB="14104"/>
                </a:tc>
                <a:extLst>
                  <a:ext uri="{0D108BD9-81ED-4DB2-BD59-A6C34878D82A}">
                    <a16:rowId xmlns:a16="http://schemas.microsoft.com/office/drawing/2014/main" val="927340371"/>
                  </a:ext>
                </a:extLst>
              </a:tr>
              <a:tr h="581626">
                <a:tc row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 err="1">
                          <a:effectLst/>
                        </a:rPr>
                        <a:t>Fruktosa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208" marR="28208" marT="14104" marB="14104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esenciální </a:t>
                      </a:r>
                      <a:r>
                        <a:rPr lang="cs-CZ" sz="1100" dirty="0" err="1">
                          <a:effectLst/>
                        </a:rPr>
                        <a:t>fruktosurie</a:t>
                      </a:r>
                      <a:endParaRPr lang="cs-CZ" sz="11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 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208" marR="28208" marT="14104" marB="14104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odbourávání ATP, vzestup hladiny laktátu, </a:t>
                      </a:r>
                      <a:r>
                        <a:rPr lang="cs-CZ" sz="1100" dirty="0" err="1">
                          <a:effectLst/>
                        </a:rPr>
                        <a:t>hyperurikémie</a:t>
                      </a:r>
                      <a:r>
                        <a:rPr lang="cs-CZ" sz="1100" dirty="0">
                          <a:effectLst/>
                        </a:rPr>
                        <a:t>, </a:t>
                      </a:r>
                      <a:r>
                        <a:rPr lang="cs-CZ" sz="1100" dirty="0" err="1">
                          <a:effectLst/>
                        </a:rPr>
                        <a:t>hyperfruktosemie</a:t>
                      </a:r>
                      <a:r>
                        <a:rPr lang="cs-CZ" sz="1100" dirty="0">
                          <a:effectLst/>
                        </a:rPr>
                        <a:t> a </a:t>
                      </a:r>
                      <a:r>
                        <a:rPr lang="cs-CZ" sz="1100" dirty="0" err="1">
                          <a:effectLst/>
                        </a:rPr>
                        <a:t>hyperfruktosurie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208" marR="28208" marT="14104" marB="14104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deficit fruktokinasy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208" marR="28208" marT="14104" marB="14104"/>
                </a:tc>
                <a:extLst>
                  <a:ext uri="{0D108BD9-81ED-4DB2-BD59-A6C34878D82A}">
                    <a16:rowId xmlns:a16="http://schemas.microsoft.com/office/drawing/2014/main" val="3422120874"/>
                  </a:ext>
                </a:extLst>
              </a:tr>
              <a:tr h="765845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hereditární intolerance </a:t>
                      </a:r>
                      <a:r>
                        <a:rPr lang="cs-CZ" sz="1100" dirty="0" err="1">
                          <a:effectLst/>
                        </a:rPr>
                        <a:t>fruktosy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208" marR="28208" marT="14104" marB="14104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po požití </a:t>
                      </a:r>
                      <a:r>
                        <a:rPr lang="cs-CZ" sz="1100" dirty="0" err="1">
                          <a:effectLst/>
                        </a:rPr>
                        <a:t>fruktosy</a:t>
                      </a:r>
                      <a:r>
                        <a:rPr lang="cs-CZ" sz="1100" dirty="0">
                          <a:effectLst/>
                        </a:rPr>
                        <a:t> - vzniká těžká hypoglykémie, zvracení, hepatomegalie, </a:t>
                      </a:r>
                      <a:r>
                        <a:rPr lang="cs-CZ" sz="1100" dirty="0" err="1">
                          <a:effectLst/>
                        </a:rPr>
                        <a:t>hepatopatie</a:t>
                      </a:r>
                      <a:r>
                        <a:rPr lang="cs-CZ" sz="1100" dirty="0">
                          <a:effectLst/>
                        </a:rPr>
                        <a:t>, žloutenka, krvácení, až jaterní selhání a smrt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208" marR="28208" marT="14104" marB="14104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deficit </a:t>
                      </a:r>
                      <a:r>
                        <a:rPr lang="cs-CZ" sz="1100" dirty="0" err="1">
                          <a:effectLst/>
                        </a:rPr>
                        <a:t>fruktoaldolasy</a:t>
                      </a:r>
                      <a:r>
                        <a:rPr lang="cs-CZ" sz="1100" dirty="0">
                          <a:effectLst/>
                        </a:rPr>
                        <a:t> B v játrech, l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 err="1">
                          <a:effectLst/>
                        </a:rPr>
                        <a:t>edvinách</a:t>
                      </a:r>
                      <a:endParaRPr lang="cs-CZ" sz="11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-autozomálně recesivní onemocnění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208" marR="28208" marT="14104" marB="14104"/>
                </a:tc>
                <a:extLst>
                  <a:ext uri="{0D108BD9-81ED-4DB2-BD59-A6C34878D82A}">
                    <a16:rowId xmlns:a16="http://schemas.microsoft.com/office/drawing/2014/main" val="221392631"/>
                  </a:ext>
                </a:extLst>
              </a:tr>
              <a:tr h="581626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hereditární deficit fruktosa-1, 6 -</a:t>
                      </a:r>
                      <a:r>
                        <a:rPr lang="cs-CZ" sz="1100" dirty="0" err="1">
                          <a:effectLst/>
                        </a:rPr>
                        <a:t>bisfosfatasy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208" marR="28208" marT="14104" marB="14104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akumulace prekurzorů glukoneogeneze, při hladovění hyperventilace, apnoe, hypoglykémie, laktátové </a:t>
                      </a:r>
                      <a:r>
                        <a:rPr lang="cs-CZ" sz="1100" dirty="0" err="1">
                          <a:effectLst/>
                        </a:rPr>
                        <a:t>acidémie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208" marR="28208" marT="14104" marB="14104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deficit fruktoso-1, 6-bisfosfatasy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208" marR="28208" marT="14104" marB="14104"/>
                </a:tc>
                <a:extLst>
                  <a:ext uri="{0D108BD9-81ED-4DB2-BD59-A6C34878D82A}">
                    <a16:rowId xmlns:a16="http://schemas.microsoft.com/office/drawing/2014/main" val="1127959126"/>
                  </a:ext>
                </a:extLst>
              </a:tr>
              <a:tr h="1318503">
                <a:tc row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Galaktosa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208" marR="28208" marT="14104" marB="14104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klasická galaktosémie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208" marR="28208" marT="14104" marB="14104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v prvních týdnech života: úbytek na váze, zvracení, průjem, letargie a hypotonie, těžká hepatopatie, hepatomegalie, ikterus, sklon ke krvácivosti, sepse, renální tubulární porucha; katarakty;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­ galaktosa, galaktitol, galaktosa-1-fosfát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208" marR="28208" marT="14104" marB="14104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deficit galaktosa-1-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fosfát </a:t>
                      </a:r>
                      <a:r>
                        <a:rPr lang="cs-CZ" sz="1100" dirty="0" err="1">
                          <a:effectLst/>
                        </a:rPr>
                        <a:t>uridyltransferázy</a:t>
                      </a:r>
                      <a:endParaRPr lang="cs-CZ" sz="11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-autozomálně recesivní onemocnění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208" marR="28208" marT="14104" marB="14104"/>
                </a:tc>
                <a:extLst>
                  <a:ext uri="{0D108BD9-81ED-4DB2-BD59-A6C34878D82A}">
                    <a16:rowId xmlns:a16="http://schemas.microsoft.com/office/drawing/2014/main" val="3284359195"/>
                  </a:ext>
                </a:extLst>
              </a:tr>
              <a:tr h="397406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deficit galaktokinasy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208" marR="28208" marT="14104" marB="14104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obvykle bilaterální katarakty detekovatelné v prvních týdnech života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208" marR="28208" marT="14104" marB="14104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-autosomálně recesivní onemocnění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208" marR="28208" marT="14104" marB="14104"/>
                </a:tc>
                <a:extLst>
                  <a:ext uri="{0D108BD9-81ED-4DB2-BD59-A6C34878D82A}">
                    <a16:rowId xmlns:a16="http://schemas.microsoft.com/office/drawing/2014/main" val="4274119999"/>
                  </a:ext>
                </a:extLst>
              </a:tr>
              <a:tr h="765845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deficit uridindifosfát 4-epimerázy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208" marR="28208" marT="14104" marB="14104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těžká forma: novorozenci: zvracení, neprospívají, hepatopatie připomínající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klasickou galaktosemii; mentální retardace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lehká forma: benigní stav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208" marR="28208" marT="14104" marB="14104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-autosomálně recesivní onemocnění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208" marR="28208" marT="14104" marB="14104"/>
                </a:tc>
                <a:extLst>
                  <a:ext uri="{0D108BD9-81ED-4DB2-BD59-A6C34878D82A}">
                    <a16:rowId xmlns:a16="http://schemas.microsoft.com/office/drawing/2014/main" val="2196890777"/>
                  </a:ext>
                </a:extLst>
              </a:tr>
              <a:tr h="2423818">
                <a:tc row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Glykogen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208" marR="28208" marT="14104" marB="14104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jaterní glykogenosy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Typ I - von Gierkova nemoc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Typ III – Coriho/Forbesova nemoc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Typ IV – Andersenova nemoc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Typ VI a IX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208" marR="28208" marT="14104" marB="14104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hypoglykemie nalačno, hepatomegalie, porucha růstu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panence podobná tvář, hubené končetiny, malý vzrůst, velké břicho (hepatomegalie), zánětlivé střevní onemocnění;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postižena játra i kosterní svaly: cirhosa, myopatie; abnormální glykogen: limitní dextrin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abnormální glykogen podobný amylopektinu s méně rozvětveními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208" marR="28208" marT="14104" marB="14104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-autozomálně recesivní onemocnění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deficit glukosa-6-fosfatasy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deficit </a:t>
                      </a:r>
                      <a:r>
                        <a:rPr lang="cs-CZ" sz="1100" dirty="0" err="1">
                          <a:effectLst/>
                        </a:rPr>
                        <a:t>amylo</a:t>
                      </a:r>
                      <a:r>
                        <a:rPr lang="cs-CZ" sz="1100" dirty="0">
                          <a:effectLst/>
                        </a:rPr>
                        <a:t> 1→6 </a:t>
                      </a:r>
                      <a:r>
                        <a:rPr lang="cs-CZ" sz="1100" dirty="0" err="1">
                          <a:effectLst/>
                        </a:rPr>
                        <a:t>glukosidasa</a:t>
                      </a:r>
                      <a:endParaRPr lang="cs-CZ" sz="11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deficit „větvícího“ enzymu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jaterní </a:t>
                      </a:r>
                      <a:r>
                        <a:rPr lang="cs-CZ" sz="1100" dirty="0" err="1">
                          <a:effectLst/>
                        </a:rPr>
                        <a:t>fosforylasa</a:t>
                      </a:r>
                      <a:r>
                        <a:rPr lang="cs-CZ" sz="1100" dirty="0">
                          <a:effectLst/>
                        </a:rPr>
                        <a:t> a </a:t>
                      </a:r>
                      <a:r>
                        <a:rPr lang="cs-CZ" sz="1100" dirty="0" err="1">
                          <a:effectLst/>
                        </a:rPr>
                        <a:t>kinasa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208" marR="28208" marT="14104" marB="14104"/>
                </a:tc>
                <a:extLst>
                  <a:ext uri="{0D108BD9-81ED-4DB2-BD59-A6C34878D82A}">
                    <a16:rowId xmlns:a16="http://schemas.microsoft.com/office/drawing/2014/main" val="2129171523"/>
                  </a:ext>
                </a:extLst>
              </a:tr>
              <a:tr h="950064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Svalové glykogenosy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Typ V/Typ VII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Typ X/Typ XI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Typ XII/XIII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208" marR="28208" marT="14104" marB="14104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intolerance fyzické zátěže, křeče po svalové námaze, rhabdomyolýza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208" marR="28208" marT="14104" marB="14104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deficit svalové </a:t>
                      </a:r>
                      <a:r>
                        <a:rPr lang="cs-CZ" sz="1100" dirty="0" err="1">
                          <a:effectLst/>
                        </a:rPr>
                        <a:t>fosforylasy</a:t>
                      </a:r>
                      <a:endParaRPr lang="cs-CZ" sz="11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/</a:t>
                      </a:r>
                      <a:r>
                        <a:rPr lang="cs-CZ" sz="1100" dirty="0" err="1">
                          <a:effectLst/>
                        </a:rPr>
                        <a:t>fosfofruktokinasy</a:t>
                      </a:r>
                      <a:r>
                        <a:rPr lang="cs-CZ" sz="1100" dirty="0">
                          <a:effectLst/>
                        </a:rPr>
                        <a:t>/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 err="1">
                          <a:effectLst/>
                        </a:rPr>
                        <a:t>fosfoglycerátmutasy</a:t>
                      </a:r>
                      <a:r>
                        <a:rPr lang="cs-CZ" sz="1100" dirty="0">
                          <a:effectLst/>
                        </a:rPr>
                        <a:t>/</a:t>
                      </a:r>
                      <a:r>
                        <a:rPr lang="cs-CZ" sz="1100" dirty="0" err="1">
                          <a:effectLst/>
                        </a:rPr>
                        <a:t>laktátdehydrogenasy</a:t>
                      </a:r>
                      <a:r>
                        <a:rPr lang="cs-CZ" sz="1100" dirty="0">
                          <a:effectLst/>
                        </a:rPr>
                        <a:t>/ beta-</a:t>
                      </a:r>
                      <a:r>
                        <a:rPr lang="cs-CZ" sz="1100" dirty="0" err="1">
                          <a:effectLst/>
                        </a:rPr>
                        <a:t>enolasy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208" marR="28208" marT="14104" marB="14104"/>
                </a:tc>
                <a:extLst>
                  <a:ext uri="{0D108BD9-81ED-4DB2-BD59-A6C34878D82A}">
                    <a16:rowId xmlns:a16="http://schemas.microsoft.com/office/drawing/2014/main" val="3625100873"/>
                  </a:ext>
                </a:extLst>
              </a:tr>
              <a:tr h="581626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Generalizovaná glykogenosa (Typ II)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208" marR="28208" marT="14104" marB="14104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enzymopatie - střádání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abnormálního množství a/nebo forem glykogenu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208" marR="28208" marT="14104" marB="14104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 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208" marR="28208" marT="14104" marB="14104"/>
                </a:tc>
                <a:extLst>
                  <a:ext uri="{0D108BD9-81ED-4DB2-BD59-A6C34878D82A}">
                    <a16:rowId xmlns:a16="http://schemas.microsoft.com/office/drawing/2014/main" val="2263898473"/>
                  </a:ext>
                </a:extLst>
              </a:tr>
              <a:tr h="397406">
                <a:tc row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Glyko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proteiny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208" marR="28208" marT="14104" marB="14104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poruchy N-glykosylace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208" marR="28208" marT="14104" marB="14104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porucha tvorby N- glykamů a N-glykanů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208" marR="28208" marT="14104" marB="14104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-autozomálně recesivní onemocnění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 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208" marR="28208" marT="14104" marB="14104"/>
                </a:tc>
                <a:extLst>
                  <a:ext uri="{0D108BD9-81ED-4DB2-BD59-A6C34878D82A}">
                    <a16:rowId xmlns:a16="http://schemas.microsoft.com/office/drawing/2014/main" val="1292870505"/>
                  </a:ext>
                </a:extLst>
              </a:tr>
              <a:tr h="1318503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poruchy O-glykosylace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Dědičné mnohočetné exostosy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208" marR="28208" marT="14104" marB="14104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osteochondromy na koncích dlouhých kostí, omezená hybnost kloubů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208" marR="28208" marT="14104" marB="14104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- autozomálně recesivní onemocnění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(zbylých 5 typů)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- autozomálně dominantní onemocnění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208" marR="28208" marT="14104" marB="14104"/>
                </a:tc>
                <a:extLst>
                  <a:ext uri="{0D108BD9-81ED-4DB2-BD59-A6C34878D82A}">
                    <a16:rowId xmlns:a16="http://schemas.microsoft.com/office/drawing/2014/main" val="3818692722"/>
                  </a:ext>
                </a:extLst>
              </a:tr>
              <a:tr h="581626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poruchy glykosylace glykolipidů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208" marR="28208" marT="14104" marB="14104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 err="1">
                          <a:effectLst/>
                        </a:rPr>
                        <a:t>hypoalbuminemie</a:t>
                      </a:r>
                      <a:r>
                        <a:rPr lang="cs-CZ" sz="1100" dirty="0">
                          <a:effectLst/>
                        </a:rPr>
                        <a:t>, zvýšené aktivity </a:t>
                      </a:r>
                      <a:r>
                        <a:rPr lang="cs-CZ" sz="1100" dirty="0" err="1">
                          <a:effectLst/>
                        </a:rPr>
                        <a:t>transaminas</a:t>
                      </a:r>
                      <a:r>
                        <a:rPr lang="cs-CZ" sz="1100" dirty="0">
                          <a:effectLst/>
                        </a:rPr>
                        <a:t>, nízký cholesterol a </a:t>
                      </a:r>
                      <a:r>
                        <a:rPr lang="cs-CZ" sz="1100" dirty="0" err="1">
                          <a:effectLst/>
                        </a:rPr>
                        <a:t>triacylglyceroly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208" marR="28208" marT="14104" marB="14104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deficit GM3 </a:t>
                      </a:r>
                      <a:r>
                        <a:rPr lang="cs-CZ" sz="1100" dirty="0" err="1">
                          <a:effectLst/>
                        </a:rPr>
                        <a:t>synthasy</a:t>
                      </a:r>
                      <a:endParaRPr lang="cs-CZ" sz="11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-autozomálně recesivní onemocnění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208" marR="28208" marT="14104" marB="14104"/>
                </a:tc>
                <a:extLst>
                  <a:ext uri="{0D108BD9-81ED-4DB2-BD59-A6C34878D82A}">
                    <a16:rowId xmlns:a16="http://schemas.microsoft.com/office/drawing/2014/main" val="188643685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-6427568" y="30812"/>
            <a:ext cx="2684485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000" b="0" i="0" u="none" strike="noStrike" cap="none" normalizeH="0" baseline="0">
                <a:ln>
                  <a:noFill/>
                </a:ln>
                <a:solidFill>
                  <a:srgbClr val="3A3A3A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kumimoji="0" lang="cs-CZ" altLang="cs-CZ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000" b="0" i="0" u="none" strike="noStrike" cap="none" normalizeH="0" baseline="0">
                <a:ln>
                  <a:noFill/>
                </a:ln>
                <a:solidFill>
                  <a:srgbClr val="3A3A3A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9876013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>
                <a:solidFill>
                  <a:srgbClr val="FF0000"/>
                </a:solidFill>
              </a:rPr>
              <a:t>Biochemická vyšetření u DM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3573" y="1531335"/>
            <a:ext cx="11918730" cy="5326665"/>
          </a:xfrm>
        </p:spPr>
        <p:txBody>
          <a:bodyPr>
            <a:normAutofit fontScale="85000" lnSpcReduction="20000"/>
          </a:bodyPr>
          <a:lstStyle/>
          <a:p>
            <a:pPr lvl="0"/>
            <a:r>
              <a:rPr lang="cs-CZ" b="1" dirty="0"/>
              <a:t>glykémie</a:t>
            </a:r>
          </a:p>
          <a:p>
            <a:r>
              <a:rPr lang="cs-CZ" b="1" dirty="0"/>
              <a:t>glykovaný </a:t>
            </a:r>
            <a:r>
              <a:rPr lang="cs-CZ" b="1" dirty="0" err="1"/>
              <a:t>Hb</a:t>
            </a:r>
            <a:r>
              <a:rPr lang="cs-CZ" b="1" dirty="0"/>
              <a:t> </a:t>
            </a:r>
            <a:r>
              <a:rPr lang="cs-CZ" dirty="0"/>
              <a:t>pro monitoring dlouhodobé hladiny glukózy v plazmě </a:t>
            </a:r>
          </a:p>
          <a:p>
            <a:r>
              <a:rPr lang="cs-CZ" dirty="0"/>
              <a:t>U pacientů se zvýšeným rizikem autoimunitního DM 1. typu, nebo ve sporných případech k rozlišení 1. a 2. typu DM se využívá </a:t>
            </a:r>
          </a:p>
          <a:p>
            <a:pPr lvl="1"/>
            <a:r>
              <a:rPr lang="cs-CZ" dirty="0"/>
              <a:t>stanovení </a:t>
            </a:r>
            <a:r>
              <a:rPr lang="cs-CZ" b="1" dirty="0"/>
              <a:t>specifických autoprotilátek </a:t>
            </a:r>
            <a:r>
              <a:rPr lang="cs-CZ" dirty="0"/>
              <a:t>v séru (ICA: </a:t>
            </a:r>
            <a:r>
              <a:rPr lang="cs-CZ" dirty="0" err="1"/>
              <a:t>islet</a:t>
            </a:r>
            <a:r>
              <a:rPr lang="cs-CZ" dirty="0"/>
              <a:t> cell </a:t>
            </a:r>
            <a:r>
              <a:rPr lang="cs-CZ" dirty="0" err="1"/>
              <a:t>autoantibodies</a:t>
            </a:r>
            <a:r>
              <a:rPr lang="cs-CZ" dirty="0"/>
              <a:t>, anti- IA-2, anti-GAD, IAA insulinové autoprotilátky).</a:t>
            </a:r>
          </a:p>
          <a:p>
            <a:r>
              <a:rPr lang="cs-CZ" dirty="0"/>
              <a:t>U pacientů s již potvrzeným DM </a:t>
            </a:r>
          </a:p>
          <a:p>
            <a:pPr lvl="1"/>
            <a:r>
              <a:rPr lang="cs-CZ" b="1" dirty="0"/>
              <a:t>Glykémie </a:t>
            </a:r>
            <a:r>
              <a:rPr lang="cs-CZ" dirty="0"/>
              <a:t>a </a:t>
            </a:r>
            <a:r>
              <a:rPr lang="cs-CZ" b="1" dirty="0"/>
              <a:t>glykovaný </a:t>
            </a:r>
            <a:r>
              <a:rPr lang="cs-CZ" b="1" dirty="0" err="1"/>
              <a:t>Hb</a:t>
            </a:r>
            <a:r>
              <a:rPr lang="cs-CZ" b="1" dirty="0"/>
              <a:t> </a:t>
            </a:r>
            <a:r>
              <a:rPr lang="cs-CZ" dirty="0"/>
              <a:t>(vzniká neenzymovou reakcí mezi </a:t>
            </a:r>
            <a:r>
              <a:rPr lang="cs-CZ" dirty="0">
                <a:hlinkClick r:id="rId2" tooltip="Hemoglobin"/>
              </a:rPr>
              <a:t>hemoglobinem</a:t>
            </a:r>
            <a:r>
              <a:rPr lang="cs-CZ" dirty="0"/>
              <a:t> a </a:t>
            </a:r>
            <a:r>
              <a:rPr lang="cs-CZ" dirty="0">
                <a:hlinkClick r:id="rId3" tooltip="Glukóza"/>
              </a:rPr>
              <a:t>glukózou</a:t>
            </a:r>
            <a:r>
              <a:rPr lang="cs-CZ" dirty="0"/>
              <a:t> v krvi. Jeho tvorba je ireverzibilní. odráží koncentraci glukózy v krvi po celou dobu existence </a:t>
            </a:r>
            <a:r>
              <a:rPr lang="cs-CZ" dirty="0">
                <a:hlinkClick r:id="rId4" tooltip="Erytrocyt"/>
              </a:rPr>
              <a:t>erytrocytu</a:t>
            </a:r>
            <a:r>
              <a:rPr lang="cs-CZ" dirty="0"/>
              <a:t>, tj. asi </a:t>
            </a:r>
            <a:r>
              <a:rPr lang="cs-CZ" b="1" dirty="0"/>
              <a:t>120 </a:t>
            </a:r>
            <a:r>
              <a:rPr lang="cs-CZ" dirty="0"/>
              <a:t>dní, a využívá se k posouzení úspěšnosti léčby/kompenzace </a:t>
            </a:r>
            <a:r>
              <a:rPr lang="cs-CZ" dirty="0">
                <a:hlinkClick r:id="rId5" tooltip="Diabetes mellitus"/>
              </a:rPr>
              <a:t>diabetu</a:t>
            </a:r>
            <a:r>
              <a:rPr lang="cs-CZ" dirty="0"/>
              <a:t> v období</a:t>
            </a:r>
            <a:r>
              <a:rPr lang="cs-CZ" b="1" dirty="0"/>
              <a:t> 4–8 </a:t>
            </a:r>
            <a:r>
              <a:rPr lang="cs-CZ" dirty="0"/>
              <a:t>týdnů před vyšetřením. </a:t>
            </a:r>
          </a:p>
          <a:p>
            <a:pPr lvl="1"/>
            <a:r>
              <a:rPr lang="cs-CZ" b="1" dirty="0"/>
              <a:t>Lipidové spektrum</a:t>
            </a:r>
          </a:p>
          <a:p>
            <a:pPr lvl="2"/>
            <a:r>
              <a:rPr lang="cs-CZ" dirty="0"/>
              <a:t>diabetická </a:t>
            </a:r>
            <a:r>
              <a:rPr lang="cs-CZ" dirty="0" err="1"/>
              <a:t>dyslipidémie</a:t>
            </a:r>
            <a:r>
              <a:rPr lang="cs-CZ" dirty="0"/>
              <a:t> - ­TAG, HDL </a:t>
            </a:r>
          </a:p>
          <a:p>
            <a:pPr lvl="1"/>
            <a:r>
              <a:rPr lang="cs-CZ" dirty="0"/>
              <a:t>Metabolismus proteinů </a:t>
            </a:r>
          </a:p>
          <a:p>
            <a:pPr lvl="2"/>
            <a:r>
              <a:rPr lang="cs-CZ" b="1" dirty="0"/>
              <a:t>Albuminurie </a:t>
            </a:r>
            <a:r>
              <a:rPr lang="cs-CZ" dirty="0"/>
              <a:t>(</a:t>
            </a:r>
            <a:r>
              <a:rPr lang="cs-CZ" dirty="0" err="1"/>
              <a:t>mikroalbuminurie</a:t>
            </a:r>
            <a:r>
              <a:rPr lang="cs-CZ" dirty="0"/>
              <a:t> a proteinurie) </a:t>
            </a:r>
          </a:p>
          <a:p>
            <a:pPr lvl="2"/>
            <a:r>
              <a:rPr lang="cs-CZ" dirty="0"/>
              <a:t>glykované proteiny</a:t>
            </a:r>
          </a:p>
          <a:p>
            <a:pPr lvl="1"/>
            <a:r>
              <a:rPr lang="cs-CZ" dirty="0"/>
              <a:t>Jako ukazatele endogenní sekrece insulinu  </a:t>
            </a:r>
          </a:p>
          <a:p>
            <a:pPr lvl="2"/>
            <a:r>
              <a:rPr lang="cs-CZ" dirty="0"/>
              <a:t>hladiny </a:t>
            </a:r>
            <a:r>
              <a:rPr lang="cs-CZ" b="1" dirty="0"/>
              <a:t>C-peptidu</a:t>
            </a:r>
            <a:r>
              <a:rPr lang="cs-CZ" dirty="0"/>
              <a:t>. (C-peptid je spojovací můstek A </a:t>
            </a:r>
            <a:r>
              <a:rPr lang="cs-CZ" dirty="0" err="1"/>
              <a:t>a</a:t>
            </a:r>
            <a:r>
              <a:rPr lang="cs-CZ" dirty="0"/>
              <a:t> B řetězce inzulinu a je po enzymatickém rozštěpení vylučován v podobě 31 aminokyselinového řetězce do oběhu v ekvimolárním množství s inzulinem.)</a:t>
            </a:r>
          </a:p>
          <a:p>
            <a:pPr lvl="2"/>
            <a:r>
              <a:rPr lang="cs-CZ" b="1" dirty="0" err="1"/>
              <a:t>insulinémie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4001581223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0070C0"/>
                </a:solidFill>
              </a:rPr>
              <a:t>65. Jak se nazývá …….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spojovací můstek A </a:t>
            </a:r>
            <a:r>
              <a:rPr lang="cs-CZ" dirty="0" err="1"/>
              <a:t>a</a:t>
            </a:r>
            <a:r>
              <a:rPr lang="cs-CZ" dirty="0"/>
              <a:t> B řetězce inzulinu a je po enzymatickém rozštěpení vylučován v podobě 31 aminokyselinového řetězce do oběhu v ekvimolárním (stejném) množství s inzulinem.</a:t>
            </a:r>
          </a:p>
          <a:p>
            <a:r>
              <a:rPr lang="cs-CZ" dirty="0"/>
              <a:t>je důkazem přítomnosti inzulínu</a:t>
            </a:r>
          </a:p>
        </p:txBody>
      </p:sp>
    </p:spTree>
    <p:extLst>
      <p:ext uri="{BB962C8B-B14F-4D97-AF65-F5344CB8AC3E}">
        <p14:creationId xmlns:p14="http://schemas.microsoft.com/office/powerpoint/2010/main" val="3800565038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0070C0"/>
                </a:solidFill>
              </a:rPr>
              <a:t>65. Jak se nazývá …….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sz="6000" dirty="0">
                <a:solidFill>
                  <a:srgbClr val="0070C0"/>
                </a:solidFill>
              </a:rPr>
              <a:t>C - peptid</a:t>
            </a:r>
          </a:p>
        </p:txBody>
      </p:sp>
    </p:spTree>
    <p:extLst>
      <p:ext uri="{BB962C8B-B14F-4D97-AF65-F5344CB8AC3E}">
        <p14:creationId xmlns:p14="http://schemas.microsoft.com/office/powerpoint/2010/main" val="1559833131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>
                <a:solidFill>
                  <a:srgbClr val="0070C0"/>
                </a:solidFill>
              </a:rPr>
              <a:t>66. Biochemická vyšetření u DM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3573" y="1531335"/>
            <a:ext cx="11918730" cy="5326665"/>
          </a:xfrm>
        </p:spPr>
        <p:txBody>
          <a:bodyPr>
            <a:normAutofit fontScale="77500" lnSpcReduction="20000"/>
          </a:bodyPr>
          <a:lstStyle/>
          <a:p>
            <a:pPr lvl="0"/>
            <a:r>
              <a:rPr lang="cs-CZ" b="1" dirty="0">
                <a:solidFill>
                  <a:srgbClr val="0070C0"/>
                </a:solidFill>
              </a:rPr>
              <a:t>………………………………..</a:t>
            </a:r>
          </a:p>
          <a:p>
            <a:r>
              <a:rPr lang="cs-CZ" b="1" dirty="0">
                <a:solidFill>
                  <a:srgbClr val="0070C0"/>
                </a:solidFill>
              </a:rPr>
              <a:t>……………………………….. </a:t>
            </a:r>
            <a:r>
              <a:rPr lang="cs-CZ" dirty="0"/>
              <a:t>pro monitoring dlouhodobé hladiny glukózy v plazmě </a:t>
            </a:r>
          </a:p>
          <a:p>
            <a:r>
              <a:rPr lang="cs-CZ" dirty="0"/>
              <a:t>U pacientů se zvýšeným rizikem autoimunitního DM 1. typu, nebo ve sporných případech k rozlišení 1. a 2. typu DM se využívá </a:t>
            </a:r>
          </a:p>
          <a:p>
            <a:pPr lvl="1"/>
            <a:r>
              <a:rPr lang="cs-CZ" dirty="0"/>
              <a:t>stanovení </a:t>
            </a:r>
            <a:r>
              <a:rPr lang="cs-CZ" dirty="0">
                <a:solidFill>
                  <a:srgbClr val="0070C0"/>
                </a:solidFill>
              </a:rPr>
              <a:t>……………………………………</a:t>
            </a:r>
            <a:r>
              <a:rPr lang="cs-CZ" b="1" dirty="0">
                <a:solidFill>
                  <a:srgbClr val="0070C0"/>
                </a:solidFill>
              </a:rPr>
              <a:t> </a:t>
            </a:r>
            <a:r>
              <a:rPr lang="cs-CZ" dirty="0"/>
              <a:t>v séru (ICA: </a:t>
            </a:r>
            <a:r>
              <a:rPr lang="cs-CZ" dirty="0" err="1"/>
              <a:t>islet</a:t>
            </a:r>
            <a:r>
              <a:rPr lang="cs-CZ" dirty="0"/>
              <a:t> cell </a:t>
            </a:r>
            <a:r>
              <a:rPr lang="cs-CZ" dirty="0" err="1"/>
              <a:t>autoantibodies</a:t>
            </a:r>
            <a:r>
              <a:rPr lang="cs-CZ" dirty="0"/>
              <a:t>, anti- IA-2, anti-GAD, IAA insulinové autoprotilátky).</a:t>
            </a:r>
          </a:p>
          <a:p>
            <a:r>
              <a:rPr lang="cs-CZ" dirty="0"/>
              <a:t>U pacientů s již potvrzeným DM </a:t>
            </a:r>
          </a:p>
          <a:p>
            <a:pPr lvl="1"/>
            <a:r>
              <a:rPr lang="cs-CZ" b="1" dirty="0">
                <a:solidFill>
                  <a:srgbClr val="0070C0"/>
                </a:solidFill>
              </a:rPr>
              <a:t>………………….</a:t>
            </a:r>
            <a:r>
              <a:rPr lang="cs-CZ" b="1" dirty="0"/>
              <a:t> </a:t>
            </a:r>
            <a:r>
              <a:rPr lang="cs-CZ" dirty="0"/>
              <a:t>a </a:t>
            </a:r>
            <a:r>
              <a:rPr lang="cs-CZ" b="1" dirty="0">
                <a:solidFill>
                  <a:srgbClr val="0070C0"/>
                </a:solidFill>
              </a:rPr>
              <a:t>……………………….</a:t>
            </a:r>
            <a:r>
              <a:rPr lang="cs-CZ" dirty="0"/>
              <a:t>(vzniká neenzymovou reakcí mezi </a:t>
            </a:r>
            <a:r>
              <a:rPr lang="cs-CZ" dirty="0">
                <a:hlinkClick r:id="rId2" tooltip="Hemoglobin"/>
              </a:rPr>
              <a:t>hemoglobinem</a:t>
            </a:r>
            <a:r>
              <a:rPr lang="cs-CZ" dirty="0"/>
              <a:t> a </a:t>
            </a:r>
            <a:r>
              <a:rPr lang="cs-CZ" dirty="0">
                <a:hlinkClick r:id="rId3" tooltip="Glukóza"/>
              </a:rPr>
              <a:t>glukózou</a:t>
            </a:r>
            <a:r>
              <a:rPr lang="cs-CZ" dirty="0"/>
              <a:t> v krvi. Jeho tvorba je ireverzibilní. odráží koncentraci glukózy v krvi po celou dobu existence </a:t>
            </a:r>
            <a:r>
              <a:rPr lang="cs-CZ" dirty="0">
                <a:hlinkClick r:id="rId4" tooltip="Erytrocyt"/>
              </a:rPr>
              <a:t>erytrocytu</a:t>
            </a:r>
            <a:r>
              <a:rPr lang="cs-CZ" dirty="0"/>
              <a:t>, tj. asi </a:t>
            </a:r>
            <a:r>
              <a:rPr lang="cs-CZ" b="1" dirty="0">
                <a:solidFill>
                  <a:srgbClr val="0070C0"/>
                </a:solidFill>
              </a:rPr>
              <a:t>………….</a:t>
            </a:r>
            <a:r>
              <a:rPr lang="cs-CZ" dirty="0"/>
              <a:t>dní, a využívá se k posouzení úspěšnosti léčby/kompenzace </a:t>
            </a:r>
            <a:r>
              <a:rPr lang="cs-CZ" dirty="0">
                <a:hlinkClick r:id="rId5" tooltip="Diabetes mellitus"/>
              </a:rPr>
              <a:t>diabetu</a:t>
            </a:r>
            <a:r>
              <a:rPr lang="cs-CZ" dirty="0"/>
              <a:t> v období</a:t>
            </a:r>
            <a:r>
              <a:rPr lang="cs-CZ" b="1" dirty="0"/>
              <a:t> </a:t>
            </a:r>
            <a:r>
              <a:rPr lang="cs-CZ" b="1" dirty="0">
                <a:solidFill>
                  <a:srgbClr val="0070C0"/>
                </a:solidFill>
              </a:rPr>
              <a:t>…………..</a:t>
            </a:r>
            <a:r>
              <a:rPr lang="cs-CZ" dirty="0"/>
              <a:t>týdnů před vyšetřením. </a:t>
            </a:r>
          </a:p>
          <a:p>
            <a:pPr lvl="1"/>
            <a:r>
              <a:rPr lang="cs-CZ" b="1" dirty="0">
                <a:solidFill>
                  <a:srgbClr val="0070C0"/>
                </a:solidFill>
              </a:rPr>
              <a:t>…………………….</a:t>
            </a:r>
          </a:p>
          <a:p>
            <a:pPr lvl="2"/>
            <a:r>
              <a:rPr lang="cs-CZ" dirty="0"/>
              <a:t>diabetická </a:t>
            </a:r>
            <a:r>
              <a:rPr lang="cs-CZ" dirty="0" err="1"/>
              <a:t>dyslipidémie</a:t>
            </a:r>
            <a:r>
              <a:rPr lang="cs-CZ" dirty="0"/>
              <a:t> - ­TAG, HDL </a:t>
            </a:r>
          </a:p>
          <a:p>
            <a:pPr lvl="1"/>
            <a:r>
              <a:rPr lang="cs-CZ" dirty="0"/>
              <a:t>Metabolismus proteinů </a:t>
            </a:r>
          </a:p>
          <a:p>
            <a:pPr lvl="2"/>
            <a:r>
              <a:rPr lang="cs-CZ" b="1" dirty="0">
                <a:solidFill>
                  <a:srgbClr val="0070C0"/>
                </a:solidFill>
              </a:rPr>
              <a:t>………………………….</a:t>
            </a:r>
            <a:r>
              <a:rPr lang="cs-CZ" b="1" dirty="0"/>
              <a:t> </a:t>
            </a:r>
            <a:r>
              <a:rPr lang="cs-CZ" dirty="0"/>
              <a:t>(</a:t>
            </a:r>
            <a:r>
              <a:rPr lang="cs-CZ" dirty="0" err="1"/>
              <a:t>mikroalbuminurie</a:t>
            </a:r>
            <a:r>
              <a:rPr lang="cs-CZ" dirty="0"/>
              <a:t> a proteinurie) </a:t>
            </a:r>
          </a:p>
          <a:p>
            <a:pPr lvl="2"/>
            <a:r>
              <a:rPr lang="cs-CZ" dirty="0"/>
              <a:t>glykované proteiny</a:t>
            </a:r>
          </a:p>
          <a:p>
            <a:pPr lvl="1"/>
            <a:r>
              <a:rPr lang="cs-CZ" dirty="0"/>
              <a:t>Jako ukazatele endogenní sekrece insulinu  </a:t>
            </a:r>
          </a:p>
          <a:p>
            <a:pPr lvl="2"/>
            <a:r>
              <a:rPr lang="cs-CZ" dirty="0"/>
              <a:t>hladiny </a:t>
            </a:r>
            <a:r>
              <a:rPr lang="cs-CZ" b="1" dirty="0">
                <a:solidFill>
                  <a:srgbClr val="0070C0"/>
                </a:solidFill>
              </a:rPr>
              <a:t>…………………..</a:t>
            </a:r>
            <a:r>
              <a:rPr lang="cs-CZ" dirty="0"/>
              <a:t> (C-peptid je spojovací můstek A </a:t>
            </a:r>
            <a:r>
              <a:rPr lang="cs-CZ" dirty="0" err="1"/>
              <a:t>a</a:t>
            </a:r>
            <a:r>
              <a:rPr lang="cs-CZ" dirty="0"/>
              <a:t> B řetězce inzulinu a je po enzymatickém rozštěpení vylučován v podobě 31 aminokyselinového řetězce do oběhu v ekvimolárním množství s inzulinem.)</a:t>
            </a:r>
          </a:p>
          <a:p>
            <a:pPr lvl="2"/>
            <a:r>
              <a:rPr lang="cs-CZ" b="1" dirty="0">
                <a:solidFill>
                  <a:srgbClr val="0070C0"/>
                </a:solidFill>
              </a:rPr>
              <a:t>……………………………</a:t>
            </a:r>
          </a:p>
        </p:txBody>
      </p:sp>
    </p:spTree>
    <p:extLst>
      <p:ext uri="{BB962C8B-B14F-4D97-AF65-F5344CB8AC3E}">
        <p14:creationId xmlns:p14="http://schemas.microsoft.com/office/powerpoint/2010/main" val="3615014999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85495" y="103845"/>
            <a:ext cx="10515600" cy="1325563"/>
          </a:xfrm>
        </p:spPr>
        <p:txBody>
          <a:bodyPr/>
          <a:lstStyle/>
          <a:p>
            <a:pPr algn="ctr"/>
            <a:r>
              <a:rPr lang="cs-CZ" b="1" dirty="0">
                <a:solidFill>
                  <a:srgbClr val="FF0000"/>
                </a:solidFill>
              </a:rPr>
              <a:t>Stanovení glukózy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-1" y="1429408"/>
            <a:ext cx="12286593" cy="5428592"/>
          </a:xfrm>
        </p:spPr>
        <p:txBody>
          <a:bodyPr>
            <a:normAutofit fontScale="92500" lnSpcReduction="10000"/>
          </a:bodyPr>
          <a:lstStyle/>
          <a:p>
            <a:r>
              <a:rPr lang="cs-CZ" b="1" dirty="0"/>
              <a:t>nalačno </a:t>
            </a:r>
            <a:r>
              <a:rPr lang="cs-CZ" dirty="0"/>
              <a:t>a</a:t>
            </a:r>
            <a:r>
              <a:rPr lang="cs-CZ" b="1" dirty="0"/>
              <a:t> </a:t>
            </a:r>
            <a:r>
              <a:rPr lang="cs-CZ" b="1" dirty="0" err="1"/>
              <a:t>postprandiálně</a:t>
            </a:r>
            <a:r>
              <a:rPr lang="cs-CZ" dirty="0"/>
              <a:t> (2 hodiny)</a:t>
            </a:r>
          </a:p>
          <a:p>
            <a:r>
              <a:rPr lang="cs-CZ" dirty="0"/>
              <a:t>podle WHO by se glykémie měla stanovovat pouze v</a:t>
            </a:r>
            <a:r>
              <a:rPr lang="cs-CZ" b="1" dirty="0"/>
              <a:t> plazmě </a:t>
            </a:r>
            <a:r>
              <a:rPr lang="cs-CZ" dirty="0"/>
              <a:t>a nikoliv v plné krvi. </a:t>
            </a:r>
          </a:p>
          <a:p>
            <a:r>
              <a:rPr lang="cs-CZ" dirty="0"/>
              <a:t>v plazmě je glykémie přibližně o </a:t>
            </a:r>
            <a:r>
              <a:rPr lang="cs-CZ" b="1" dirty="0"/>
              <a:t>15 </a:t>
            </a:r>
            <a:r>
              <a:rPr lang="cs-CZ" dirty="0"/>
              <a:t>%</a:t>
            </a:r>
            <a:r>
              <a:rPr lang="cs-CZ" b="1" dirty="0"/>
              <a:t> </a:t>
            </a:r>
            <a:r>
              <a:rPr lang="cs-CZ" dirty="0"/>
              <a:t>vyšší než v plné krvi. </a:t>
            </a:r>
          </a:p>
          <a:p>
            <a:r>
              <a:rPr lang="cs-CZ" dirty="0"/>
              <a:t>důležitým faktorem ovlivňujícím správnost je okamžitá separace plazmy od </a:t>
            </a:r>
            <a:r>
              <a:rPr lang="cs-CZ" dirty="0" err="1"/>
              <a:t>ery</a:t>
            </a:r>
            <a:r>
              <a:rPr lang="cs-CZ" dirty="0"/>
              <a:t>. Pomoci může odebírání vzorků do zkumavek obsahujících inhibitory glykolýzy (</a:t>
            </a:r>
            <a:r>
              <a:rPr lang="cs-CZ" dirty="0" err="1"/>
              <a:t>NaF</a:t>
            </a:r>
            <a:r>
              <a:rPr lang="cs-CZ" dirty="0"/>
              <a:t>) a okamžité umístění zkumavek se vzorkem do ledové tříště. Doporučuje se provést separaci plazmy do </a:t>
            </a:r>
            <a:r>
              <a:rPr lang="cs-CZ" b="1" dirty="0"/>
              <a:t>30</a:t>
            </a:r>
            <a:r>
              <a:rPr lang="cs-CZ" dirty="0"/>
              <a:t> minut od náběru.</a:t>
            </a:r>
          </a:p>
          <a:p>
            <a:r>
              <a:rPr lang="cs-CZ" dirty="0"/>
              <a:t>Vlastní stanovení probíhá </a:t>
            </a:r>
            <a:r>
              <a:rPr lang="cs-CZ" dirty="0" err="1"/>
              <a:t>dvoukrokovou</a:t>
            </a:r>
            <a:r>
              <a:rPr lang="cs-CZ" dirty="0"/>
              <a:t> enzymatickou metodou, kdy </a:t>
            </a:r>
          </a:p>
          <a:p>
            <a:pPr lvl="1"/>
            <a:r>
              <a:rPr lang="cs-CZ" dirty="0"/>
              <a:t>nejprve za katalýzy </a:t>
            </a:r>
            <a:r>
              <a:rPr lang="cs-CZ" dirty="0" err="1"/>
              <a:t>glukózaoxidasy</a:t>
            </a:r>
            <a:r>
              <a:rPr lang="cs-CZ" dirty="0"/>
              <a:t> je glukóza oxidována kyslíkem na </a:t>
            </a:r>
            <a:r>
              <a:rPr lang="cs-CZ" dirty="0" err="1"/>
              <a:t>glukonát</a:t>
            </a:r>
            <a:r>
              <a:rPr lang="cs-CZ" dirty="0"/>
              <a:t> a H2O2, který pak </a:t>
            </a:r>
          </a:p>
          <a:p>
            <a:pPr lvl="1"/>
            <a:r>
              <a:rPr lang="cs-CZ" dirty="0"/>
              <a:t>následně reaguje s chromogenem a vzniklý produkt je stanovován spektrofotometricky při 492 </a:t>
            </a:r>
            <a:r>
              <a:rPr lang="cs-CZ" dirty="0" err="1"/>
              <a:t>nm</a:t>
            </a:r>
            <a:r>
              <a:rPr lang="cs-CZ" dirty="0"/>
              <a:t>.</a:t>
            </a:r>
          </a:p>
          <a:p>
            <a:endParaRPr lang="cs-CZ" dirty="0"/>
          </a:p>
          <a:p>
            <a:r>
              <a:rPr lang="cs-CZ" dirty="0"/>
              <a:t>Opakovaně naměřené hodnoty glykémie v plazmě nalačno vyšší než</a:t>
            </a:r>
            <a:r>
              <a:rPr lang="cs-CZ" b="1" dirty="0"/>
              <a:t> 7,0 </a:t>
            </a:r>
            <a:r>
              <a:rPr lang="cs-CZ" dirty="0" err="1"/>
              <a:t>mmol</a:t>
            </a:r>
            <a:r>
              <a:rPr lang="cs-CZ" dirty="0"/>
              <a:t>/l a </a:t>
            </a:r>
            <a:r>
              <a:rPr lang="cs-CZ" dirty="0" err="1"/>
              <a:t>postprandiálně</a:t>
            </a:r>
            <a:r>
              <a:rPr lang="cs-CZ" dirty="0"/>
              <a:t> vyšší než </a:t>
            </a:r>
            <a:r>
              <a:rPr lang="cs-CZ" b="1" dirty="0"/>
              <a:t>11,1</a:t>
            </a:r>
            <a:r>
              <a:rPr lang="cs-CZ" dirty="0"/>
              <a:t> </a:t>
            </a:r>
            <a:r>
              <a:rPr lang="cs-CZ" dirty="0" err="1"/>
              <a:t>mmol</a:t>
            </a:r>
            <a:r>
              <a:rPr lang="cs-CZ" dirty="0"/>
              <a:t>/l jsou považovány za průkaz</a:t>
            </a:r>
            <a:r>
              <a:rPr lang="cs-CZ" b="1" dirty="0"/>
              <a:t> DM</a:t>
            </a:r>
          </a:p>
        </p:txBody>
      </p:sp>
    </p:spTree>
    <p:extLst>
      <p:ext uri="{BB962C8B-B14F-4D97-AF65-F5344CB8AC3E}">
        <p14:creationId xmlns:p14="http://schemas.microsoft.com/office/powerpoint/2010/main" val="705157450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85495" y="103845"/>
            <a:ext cx="10515600" cy="1325563"/>
          </a:xfrm>
        </p:spPr>
        <p:txBody>
          <a:bodyPr/>
          <a:lstStyle/>
          <a:p>
            <a:pPr algn="ctr"/>
            <a:r>
              <a:rPr lang="cs-CZ" b="1" dirty="0">
                <a:solidFill>
                  <a:srgbClr val="0070C0"/>
                </a:solidFill>
              </a:rPr>
              <a:t>67. Stanovení glukózy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-1" y="1429408"/>
            <a:ext cx="12286593" cy="5428592"/>
          </a:xfrm>
        </p:spPr>
        <p:txBody>
          <a:bodyPr>
            <a:normAutofit fontScale="92500" lnSpcReduction="10000"/>
          </a:bodyPr>
          <a:lstStyle/>
          <a:p>
            <a:r>
              <a:rPr lang="cs-CZ" b="1" dirty="0">
                <a:solidFill>
                  <a:srgbClr val="0070C0"/>
                </a:solidFill>
              </a:rPr>
              <a:t>…………………… </a:t>
            </a:r>
            <a:r>
              <a:rPr lang="cs-CZ" dirty="0"/>
              <a:t>a</a:t>
            </a:r>
            <a:r>
              <a:rPr lang="cs-CZ" b="1" dirty="0">
                <a:solidFill>
                  <a:srgbClr val="0070C0"/>
                </a:solidFill>
              </a:rPr>
              <a:t> …………………….</a:t>
            </a:r>
            <a:r>
              <a:rPr lang="cs-CZ" dirty="0"/>
              <a:t> (2 hodiny)</a:t>
            </a:r>
          </a:p>
          <a:p>
            <a:r>
              <a:rPr lang="cs-CZ" dirty="0"/>
              <a:t>podle WHO by se glykémie měla stanovovat pouze v</a:t>
            </a:r>
            <a:r>
              <a:rPr lang="cs-CZ" b="1" dirty="0">
                <a:solidFill>
                  <a:srgbClr val="0070C0"/>
                </a:solidFill>
              </a:rPr>
              <a:t> ……………………</a:t>
            </a:r>
            <a:r>
              <a:rPr lang="cs-CZ" dirty="0"/>
              <a:t>a nikoliv v plné krvi. </a:t>
            </a:r>
          </a:p>
          <a:p>
            <a:r>
              <a:rPr lang="cs-CZ" dirty="0"/>
              <a:t>v plazmě je glykémie přibližně o </a:t>
            </a:r>
            <a:r>
              <a:rPr lang="cs-CZ" b="1" dirty="0">
                <a:solidFill>
                  <a:srgbClr val="0070C0"/>
                </a:solidFill>
              </a:rPr>
              <a:t>.. </a:t>
            </a:r>
            <a:r>
              <a:rPr lang="cs-CZ" dirty="0"/>
              <a:t>%</a:t>
            </a:r>
            <a:r>
              <a:rPr lang="cs-CZ" b="1" dirty="0"/>
              <a:t> </a:t>
            </a:r>
            <a:r>
              <a:rPr lang="cs-CZ" dirty="0"/>
              <a:t>vyšší než v plné krvi. </a:t>
            </a:r>
          </a:p>
          <a:p>
            <a:r>
              <a:rPr lang="cs-CZ" dirty="0"/>
              <a:t>důležitým faktorem ovlivňujícím správnost je okamžitá separace plazmy od </a:t>
            </a:r>
            <a:r>
              <a:rPr lang="cs-CZ" dirty="0" err="1"/>
              <a:t>ery</a:t>
            </a:r>
            <a:r>
              <a:rPr lang="cs-CZ" dirty="0"/>
              <a:t>. Pomoci může odebírání vzorků do zkumavek obsahujících inhibitory glykolýzy (</a:t>
            </a:r>
            <a:r>
              <a:rPr lang="cs-CZ" dirty="0" err="1"/>
              <a:t>NaF</a:t>
            </a:r>
            <a:r>
              <a:rPr lang="cs-CZ" dirty="0"/>
              <a:t>) a okamžité umístění zkumavek se vzorkem do ledové tříště. Doporučuje se provést separaci plazmy do </a:t>
            </a:r>
            <a:r>
              <a:rPr lang="cs-CZ" b="1" dirty="0">
                <a:solidFill>
                  <a:srgbClr val="0070C0"/>
                </a:solidFill>
              </a:rPr>
              <a:t>..</a:t>
            </a:r>
            <a:r>
              <a:rPr lang="cs-CZ" dirty="0"/>
              <a:t> minut od náběru.</a:t>
            </a:r>
          </a:p>
          <a:p>
            <a:r>
              <a:rPr lang="cs-CZ" dirty="0"/>
              <a:t>Vlastní stanovení probíhá </a:t>
            </a:r>
            <a:r>
              <a:rPr lang="cs-CZ" dirty="0" err="1"/>
              <a:t>dvoukrokovou</a:t>
            </a:r>
            <a:r>
              <a:rPr lang="cs-CZ" dirty="0"/>
              <a:t> enzymatickou metodou, kdy </a:t>
            </a:r>
          </a:p>
          <a:p>
            <a:pPr lvl="1"/>
            <a:r>
              <a:rPr lang="cs-CZ" dirty="0"/>
              <a:t>nejprve za katalýzy </a:t>
            </a:r>
            <a:r>
              <a:rPr lang="cs-CZ" dirty="0" err="1"/>
              <a:t>glukózaoxidasy</a:t>
            </a:r>
            <a:r>
              <a:rPr lang="cs-CZ" dirty="0"/>
              <a:t> je glukóza oxidována kyslíkem na </a:t>
            </a:r>
            <a:r>
              <a:rPr lang="cs-CZ" dirty="0" err="1"/>
              <a:t>glukonát</a:t>
            </a:r>
            <a:r>
              <a:rPr lang="cs-CZ" dirty="0"/>
              <a:t> a H2O2, který pak </a:t>
            </a:r>
          </a:p>
          <a:p>
            <a:pPr lvl="1"/>
            <a:r>
              <a:rPr lang="cs-CZ" dirty="0"/>
              <a:t>následně reaguje s chromogenem a vzniklý produkt je stanovován spektrofotometricky při 492 </a:t>
            </a:r>
            <a:r>
              <a:rPr lang="cs-CZ" dirty="0" err="1"/>
              <a:t>nm</a:t>
            </a:r>
            <a:r>
              <a:rPr lang="cs-CZ" dirty="0"/>
              <a:t>.</a:t>
            </a:r>
          </a:p>
          <a:p>
            <a:endParaRPr lang="cs-CZ" dirty="0"/>
          </a:p>
          <a:p>
            <a:r>
              <a:rPr lang="cs-CZ" dirty="0"/>
              <a:t>Opakovaně naměřené hodnoty glykémie v plazmě nalačno vyšší než </a:t>
            </a:r>
            <a:r>
              <a:rPr lang="cs-CZ" b="1" dirty="0">
                <a:solidFill>
                  <a:srgbClr val="0070C0"/>
                </a:solidFill>
              </a:rPr>
              <a:t>… </a:t>
            </a:r>
            <a:r>
              <a:rPr lang="cs-CZ" dirty="0" err="1"/>
              <a:t>mmol</a:t>
            </a:r>
            <a:r>
              <a:rPr lang="cs-CZ" dirty="0"/>
              <a:t>/l a </a:t>
            </a:r>
            <a:r>
              <a:rPr lang="cs-CZ" dirty="0" err="1"/>
              <a:t>postprandiálně</a:t>
            </a:r>
            <a:r>
              <a:rPr lang="cs-CZ" dirty="0"/>
              <a:t> vyšší než </a:t>
            </a:r>
            <a:r>
              <a:rPr lang="cs-CZ" b="1" dirty="0">
                <a:solidFill>
                  <a:srgbClr val="0070C0"/>
                </a:solidFill>
              </a:rPr>
              <a:t>…. </a:t>
            </a:r>
            <a:r>
              <a:rPr lang="cs-CZ" dirty="0" err="1"/>
              <a:t>mmol</a:t>
            </a:r>
            <a:r>
              <a:rPr lang="cs-CZ" dirty="0"/>
              <a:t>/l</a:t>
            </a:r>
            <a:r>
              <a:rPr lang="cs-CZ" b="1" dirty="0"/>
              <a:t> </a:t>
            </a:r>
            <a:r>
              <a:rPr lang="cs-CZ" dirty="0"/>
              <a:t>jsou považovány za průkaz </a:t>
            </a:r>
            <a:r>
              <a:rPr lang="cs-CZ" b="1" dirty="0">
                <a:solidFill>
                  <a:srgbClr val="0070C0"/>
                </a:solidFill>
              </a:rPr>
              <a:t>..</a:t>
            </a:r>
          </a:p>
        </p:txBody>
      </p:sp>
    </p:spTree>
    <p:extLst>
      <p:ext uri="{BB962C8B-B14F-4D97-AF65-F5344CB8AC3E}">
        <p14:creationId xmlns:p14="http://schemas.microsoft.com/office/powerpoint/2010/main" val="14154637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FF0000"/>
                </a:solidFill>
              </a:rPr>
              <a:t>Odběrové systémy v ČR</a:t>
            </a:r>
          </a:p>
        </p:txBody>
      </p:sp>
      <p:sp>
        <p:nvSpPr>
          <p:cNvPr id="8" name="Zástupný symbol pro text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Vacutainer</a:t>
            </a:r>
            <a:endParaRPr lang="cs-CZ" dirty="0"/>
          </a:p>
        </p:txBody>
      </p:sp>
      <p:sp>
        <p:nvSpPr>
          <p:cNvPr id="10" name="Zástupný symbol pro text 9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cs-CZ" dirty="0" err="1"/>
              <a:t>Sarstedt</a:t>
            </a:r>
            <a:endParaRPr lang="cs-CZ" dirty="0"/>
          </a:p>
        </p:txBody>
      </p:sp>
      <p:pic>
        <p:nvPicPr>
          <p:cNvPr id="1026" name="Picture 2" descr="http://ukbd.fnhk.cz/userfiles/image/odberovy-system/BD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71046" y="1612780"/>
            <a:ext cx="4352927" cy="6137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ukbd.fnhk.cz/userfiles/image/odberovy-system/Sarstedt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4895" y="2505074"/>
            <a:ext cx="4795117" cy="4354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6938150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rgbClr val="0070C0"/>
                </a:solidFill>
              </a:rPr>
              <a:t>68. Doplňte hodnoty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Opakovaně naměřené hodnoty glykémie v plazmě </a:t>
            </a:r>
          </a:p>
          <a:p>
            <a:r>
              <a:rPr lang="cs-CZ" dirty="0"/>
              <a:t>nalačno vyšší než </a:t>
            </a:r>
            <a:r>
              <a:rPr lang="cs-CZ" b="1" dirty="0">
                <a:solidFill>
                  <a:srgbClr val="0070C0"/>
                </a:solidFill>
              </a:rPr>
              <a:t>…………………. </a:t>
            </a:r>
            <a:r>
              <a:rPr lang="cs-CZ" dirty="0"/>
              <a:t>a </a:t>
            </a:r>
          </a:p>
          <a:p>
            <a:r>
              <a:rPr lang="cs-CZ" dirty="0" err="1"/>
              <a:t>postprandiálně</a:t>
            </a:r>
            <a:r>
              <a:rPr lang="cs-CZ" dirty="0"/>
              <a:t> vyšší než </a:t>
            </a:r>
            <a:r>
              <a:rPr lang="cs-CZ" b="1" dirty="0">
                <a:solidFill>
                  <a:srgbClr val="0070C0"/>
                </a:solidFill>
              </a:rPr>
              <a:t>………………………….</a:t>
            </a:r>
            <a:r>
              <a:rPr lang="cs-CZ" dirty="0"/>
              <a:t>jsou považovány za průkaz DM</a:t>
            </a:r>
          </a:p>
        </p:txBody>
      </p:sp>
    </p:spTree>
    <p:extLst>
      <p:ext uri="{BB962C8B-B14F-4D97-AF65-F5344CB8AC3E}">
        <p14:creationId xmlns:p14="http://schemas.microsoft.com/office/powerpoint/2010/main" val="1040075698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 descr="https://www.wikiskripta.eu/sites/www.wikiskripta.eu/images/d/da/OGT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5156" y="39172"/>
            <a:ext cx="5946844" cy="3810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2295" y="365125"/>
            <a:ext cx="11241505" cy="1325563"/>
          </a:xfrm>
        </p:spPr>
        <p:txBody>
          <a:bodyPr>
            <a:normAutofit/>
          </a:bodyPr>
          <a:lstStyle/>
          <a:p>
            <a:r>
              <a:rPr lang="cs-CZ" sz="4000" b="1" dirty="0">
                <a:solidFill>
                  <a:srgbClr val="FF0000"/>
                </a:solidFill>
              </a:rPr>
              <a:t>Orální glukózový </a:t>
            </a:r>
            <a:br>
              <a:rPr lang="cs-CZ" sz="4000" b="1" dirty="0">
                <a:solidFill>
                  <a:srgbClr val="FF0000"/>
                </a:solidFill>
              </a:rPr>
            </a:br>
            <a:r>
              <a:rPr lang="cs-CZ" sz="4000" b="1" dirty="0">
                <a:solidFill>
                  <a:srgbClr val="FF0000"/>
                </a:solidFill>
              </a:rPr>
              <a:t>toleranční test (OGTT)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73660" y="2198450"/>
            <a:ext cx="11080140" cy="4659549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Pohybují-li se hodnoty glykémie </a:t>
            </a:r>
          </a:p>
          <a:p>
            <a:pPr marL="0" indent="0">
              <a:buNone/>
            </a:pPr>
            <a:r>
              <a:rPr lang="cs-CZ" dirty="0"/>
              <a:t> plazmě nalačno v rozmezí </a:t>
            </a:r>
          </a:p>
          <a:p>
            <a:pPr marL="0" indent="0">
              <a:buNone/>
            </a:pPr>
            <a:r>
              <a:rPr lang="cs-CZ" dirty="0"/>
              <a:t>6,1 až 6,9 </a:t>
            </a:r>
            <a:r>
              <a:rPr lang="cs-CZ" dirty="0" err="1"/>
              <a:t>mmol</a:t>
            </a:r>
            <a:r>
              <a:rPr lang="cs-CZ" dirty="0"/>
              <a:t>/l </a:t>
            </a:r>
          </a:p>
          <a:p>
            <a:pPr marL="514350" indent="-514350">
              <a:buFont typeface="+mj-lt"/>
              <a:buAutoNum type="arabicPeriod"/>
            </a:pPr>
            <a:r>
              <a:rPr lang="cs-CZ" b="1" dirty="0"/>
              <a:t>Glykémie</a:t>
            </a:r>
            <a:r>
              <a:rPr lang="cs-CZ" dirty="0"/>
              <a:t> se změří nalačno </a:t>
            </a:r>
          </a:p>
          <a:p>
            <a:pPr marL="514350" lvl="0" indent="-514350">
              <a:buFont typeface="+mj-lt"/>
              <a:buAutoNum type="arabicPeriod"/>
            </a:pPr>
            <a:r>
              <a:rPr lang="cs-CZ" dirty="0"/>
              <a:t>poté pacient vypije roztok </a:t>
            </a:r>
            <a:r>
              <a:rPr lang="cs-CZ" b="1" dirty="0"/>
              <a:t>75</a:t>
            </a:r>
            <a:r>
              <a:rPr lang="cs-CZ" dirty="0"/>
              <a:t> g glukózy ve </a:t>
            </a:r>
            <a:r>
              <a:rPr lang="cs-CZ" b="1" dirty="0"/>
              <a:t>250-300</a:t>
            </a:r>
            <a:r>
              <a:rPr lang="cs-CZ" dirty="0"/>
              <a:t> ml vody </a:t>
            </a:r>
          </a:p>
          <a:p>
            <a:pPr marL="514350" lvl="0" indent="-514350">
              <a:buFont typeface="+mj-lt"/>
              <a:buAutoNum type="arabicPeriod"/>
            </a:pPr>
            <a:r>
              <a:rPr lang="cs-CZ" b="1" dirty="0"/>
              <a:t>glykémie</a:t>
            </a:r>
            <a:r>
              <a:rPr lang="cs-CZ" dirty="0"/>
              <a:t> je opět změřena za </a:t>
            </a:r>
            <a:r>
              <a:rPr lang="cs-CZ" b="1" dirty="0"/>
              <a:t>2 hodiny </a:t>
            </a:r>
            <a:r>
              <a:rPr lang="cs-CZ" dirty="0"/>
              <a:t>od požití glukózového roztoku. </a:t>
            </a:r>
          </a:p>
          <a:p>
            <a:pPr lvl="0"/>
            <a:r>
              <a:rPr lang="cs-CZ" dirty="0"/>
              <a:t>U dětí se podává 1,75 g glukózy na 1 kg váhy.</a:t>
            </a:r>
          </a:p>
          <a:p>
            <a:r>
              <a:rPr lang="cs-CZ" dirty="0"/>
              <a:t>umožňuje diagnostikovat poruchu glukózové tolerance</a:t>
            </a:r>
          </a:p>
          <a:p>
            <a:pPr lvl="1"/>
            <a:r>
              <a:rPr lang="cs-CZ" dirty="0"/>
              <a:t>glukóza po 2 hodinách je mezi 7,8 a 11 </a:t>
            </a:r>
            <a:r>
              <a:rPr lang="cs-CZ" dirty="0" err="1"/>
              <a:t>mmol</a:t>
            </a:r>
            <a:r>
              <a:rPr lang="cs-CZ" dirty="0"/>
              <a:t>/l, při lačné glykémii pod 7,0 </a:t>
            </a:r>
            <a:r>
              <a:rPr lang="cs-CZ" dirty="0" err="1"/>
              <a:t>mmol</a:t>
            </a:r>
            <a:r>
              <a:rPr lang="cs-CZ" dirty="0"/>
              <a:t>/l či porušené glykémii nalačno (lačná glykémii 6,1 až 6,9 a glukóza po 2 hodinách pod 7,8 </a:t>
            </a:r>
            <a:r>
              <a:rPr lang="cs-CZ" dirty="0" err="1"/>
              <a:t>mmol</a:t>
            </a:r>
            <a:r>
              <a:rPr lang="cs-CZ" dirty="0"/>
              <a:t>/l).</a:t>
            </a:r>
          </a:p>
        </p:txBody>
      </p:sp>
    </p:spTree>
    <p:extLst>
      <p:ext uri="{BB962C8B-B14F-4D97-AF65-F5344CB8AC3E}">
        <p14:creationId xmlns:p14="http://schemas.microsoft.com/office/powerpoint/2010/main" val="2614446063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rgbClr val="0070C0"/>
                </a:solidFill>
              </a:rPr>
              <a:t>69. Postup při </a:t>
            </a:r>
            <a:r>
              <a:rPr lang="cs-CZ" b="1" dirty="0" err="1">
                <a:solidFill>
                  <a:srgbClr val="0070C0"/>
                </a:solidFill>
              </a:rPr>
              <a:t>oGTT</a:t>
            </a:r>
            <a:endParaRPr lang="cs-CZ" b="1" dirty="0">
              <a:solidFill>
                <a:srgbClr val="0070C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Nalačno</a:t>
            </a:r>
            <a:r>
              <a:rPr lang="cs-CZ" dirty="0">
                <a:solidFill>
                  <a:srgbClr val="0070C0"/>
                </a:solidFill>
              </a:rPr>
              <a:t>………………………………..</a:t>
            </a:r>
          </a:p>
          <a:p>
            <a:r>
              <a:rPr lang="cs-CZ" dirty="0"/>
              <a:t>vypít</a:t>
            </a:r>
            <a:r>
              <a:rPr lang="cs-CZ" dirty="0">
                <a:solidFill>
                  <a:srgbClr val="0070C0"/>
                </a:solidFill>
              </a:rPr>
              <a:t>………………………………g………………v ………………ml……………………..</a:t>
            </a:r>
          </a:p>
          <a:p>
            <a:r>
              <a:rPr lang="cs-CZ" dirty="0"/>
              <a:t>Za</a:t>
            </a:r>
            <a:r>
              <a:rPr lang="cs-CZ" dirty="0">
                <a:solidFill>
                  <a:srgbClr val="0070C0"/>
                </a:solidFill>
              </a:rPr>
              <a:t>…………..</a:t>
            </a:r>
            <a:r>
              <a:rPr lang="cs-CZ" dirty="0"/>
              <a:t>hod. změřit</a:t>
            </a:r>
            <a:r>
              <a:rPr lang="cs-CZ" dirty="0">
                <a:solidFill>
                  <a:srgbClr val="0070C0"/>
                </a:solidFill>
              </a:rPr>
              <a:t>………………………………….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44531951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2919" y="203762"/>
            <a:ext cx="3695626" cy="1325563"/>
          </a:xfrm>
        </p:spPr>
        <p:txBody>
          <a:bodyPr>
            <a:normAutofit/>
          </a:bodyPr>
          <a:lstStyle/>
          <a:p>
            <a:r>
              <a:rPr lang="cs-CZ" sz="4000" b="1" dirty="0">
                <a:solidFill>
                  <a:srgbClr val="FF0000"/>
                </a:solidFill>
              </a:rPr>
              <a:t>Glykovaný </a:t>
            </a:r>
            <a:r>
              <a:rPr lang="cs-CZ" sz="4000" b="1" dirty="0" err="1">
                <a:solidFill>
                  <a:srgbClr val="FF0000"/>
                </a:solidFill>
              </a:rPr>
              <a:t>Hb</a:t>
            </a:r>
            <a:endParaRPr lang="cs-CZ" sz="4000" b="1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2919" y="1825625"/>
            <a:ext cx="11939081" cy="4789184"/>
          </a:xfrm>
        </p:spPr>
        <p:txBody>
          <a:bodyPr>
            <a:normAutofit/>
          </a:bodyPr>
          <a:lstStyle/>
          <a:p>
            <a:r>
              <a:rPr lang="cs-CZ" dirty="0"/>
              <a:t>Hladina glykovaného </a:t>
            </a:r>
            <a:r>
              <a:rPr lang="cs-CZ" dirty="0" err="1"/>
              <a:t>Hb</a:t>
            </a:r>
            <a:r>
              <a:rPr lang="cs-CZ" dirty="0"/>
              <a:t> (HbA1c) </a:t>
            </a:r>
          </a:p>
          <a:p>
            <a:pPr lvl="0"/>
            <a:r>
              <a:rPr lang="cs-CZ" dirty="0"/>
              <a:t>odráží průměrnou hladinu glukózy v plazmě za poslední </a:t>
            </a:r>
            <a:r>
              <a:rPr lang="cs-CZ" b="1" dirty="0"/>
              <a:t>2-3</a:t>
            </a:r>
            <a:r>
              <a:rPr lang="cs-CZ" b="1" dirty="0">
                <a:solidFill>
                  <a:srgbClr val="0070C0"/>
                </a:solidFill>
              </a:rPr>
              <a:t> </a:t>
            </a:r>
            <a:r>
              <a:rPr lang="cs-CZ" dirty="0"/>
              <a:t>měsíce. </a:t>
            </a:r>
          </a:p>
          <a:p>
            <a:pPr lvl="0"/>
            <a:r>
              <a:rPr lang="cs-CZ" dirty="0"/>
              <a:t>Proto je považován za „zlatý standard“ pro kontrolu glykémie. </a:t>
            </a:r>
          </a:p>
          <a:p>
            <a:pPr lvl="0"/>
            <a:r>
              <a:rPr lang="cs-CZ" dirty="0"/>
              <a:t>Stanovení není ovlivněno lačněním, je možno provádět </a:t>
            </a:r>
            <a:r>
              <a:rPr lang="cs-CZ" b="1" dirty="0"/>
              <a:t>kdykoliv</a:t>
            </a:r>
            <a:r>
              <a:rPr lang="cs-CZ" dirty="0"/>
              <a:t>. </a:t>
            </a:r>
          </a:p>
          <a:p>
            <a:pPr lvl="0"/>
            <a:r>
              <a:rPr lang="cs-CZ" dirty="0"/>
              <a:t>Výsledky mohou být ovlivněny </a:t>
            </a:r>
          </a:p>
          <a:p>
            <a:pPr lvl="1"/>
            <a:r>
              <a:rPr lang="cs-CZ" dirty="0"/>
              <a:t>anémií, abnormalitami ve struktuře hemoglobinu, těhotenstvím či urémií, krvácením. </a:t>
            </a:r>
          </a:p>
          <a:p>
            <a:r>
              <a:rPr lang="cs-CZ" dirty="0"/>
              <a:t>Ke stanovení se nabírá zkumavka s </a:t>
            </a:r>
            <a:r>
              <a:rPr lang="cs-CZ" b="1" dirty="0"/>
              <a:t>plnou krví </a:t>
            </a:r>
            <a:r>
              <a:rPr lang="cs-CZ" dirty="0"/>
              <a:t>a glykovaný hemoglobin je stanovován pomocí HPLC (</a:t>
            </a:r>
            <a:r>
              <a:rPr lang="cs-CZ" dirty="0" err="1"/>
              <a:t>High</a:t>
            </a:r>
            <a:r>
              <a:rPr lang="cs-CZ" dirty="0"/>
              <a:t> Performance </a:t>
            </a:r>
            <a:r>
              <a:rPr lang="cs-CZ" dirty="0" err="1"/>
              <a:t>Liquid</a:t>
            </a:r>
            <a:r>
              <a:rPr lang="cs-CZ" dirty="0"/>
              <a:t> </a:t>
            </a:r>
            <a:r>
              <a:rPr lang="cs-CZ" dirty="0" err="1"/>
              <a:t>Chromatography</a:t>
            </a:r>
            <a:r>
              <a:rPr lang="cs-CZ" dirty="0"/>
              <a:t>). </a:t>
            </a:r>
          </a:p>
          <a:p>
            <a:r>
              <a:rPr lang="cs-CZ" dirty="0"/>
              <a:t>Referenční hodnoty se pohybují v rozpětí </a:t>
            </a:r>
            <a:r>
              <a:rPr lang="cs-CZ" b="1" dirty="0"/>
              <a:t>2,8–4,0</a:t>
            </a:r>
            <a:r>
              <a:rPr lang="cs-CZ" dirty="0">
                <a:solidFill>
                  <a:srgbClr val="FF0000"/>
                </a:solidFill>
              </a:rPr>
              <a:t> </a:t>
            </a:r>
            <a:r>
              <a:rPr lang="cs-CZ" dirty="0"/>
              <a:t>%, někdy se též uvádějí jako </a:t>
            </a:r>
            <a:r>
              <a:rPr lang="cs-CZ" b="1" dirty="0"/>
              <a:t>28–40</a:t>
            </a:r>
            <a:r>
              <a:rPr lang="cs-CZ" dirty="0">
                <a:solidFill>
                  <a:srgbClr val="FF0000"/>
                </a:solidFill>
              </a:rPr>
              <a:t> </a:t>
            </a:r>
            <a:r>
              <a:rPr lang="cs-CZ" dirty="0" err="1"/>
              <a:t>mmol</a:t>
            </a:r>
            <a:r>
              <a:rPr lang="cs-CZ" dirty="0"/>
              <a:t> </a:t>
            </a:r>
            <a:r>
              <a:rPr lang="cs-CZ" baseline="-25000" dirty="0"/>
              <a:t>HbA1c</a:t>
            </a:r>
            <a:r>
              <a:rPr lang="cs-CZ" dirty="0"/>
              <a:t>/</a:t>
            </a:r>
            <a:r>
              <a:rPr lang="cs-CZ" dirty="0" err="1"/>
              <a:t>mol</a:t>
            </a:r>
            <a:r>
              <a:rPr lang="cs-CZ" baseline="-25000" dirty="0" err="1"/>
              <a:t>Hb</a:t>
            </a:r>
            <a:r>
              <a:rPr lang="cs-CZ" dirty="0"/>
              <a:t>. 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13832732" y="1355422"/>
            <a:ext cx="5071353" cy="14766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pic>
        <p:nvPicPr>
          <p:cNvPr id="4098" name="Picture 2" descr="https://kalma.cz/wp-content/uploads/2021/05/Page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6943" y="206374"/>
            <a:ext cx="6848475" cy="161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1256246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2918" y="203762"/>
            <a:ext cx="4319081" cy="1325563"/>
          </a:xfrm>
        </p:spPr>
        <p:txBody>
          <a:bodyPr>
            <a:normAutofit/>
          </a:bodyPr>
          <a:lstStyle/>
          <a:p>
            <a:r>
              <a:rPr lang="cs-CZ" sz="4000" b="1" dirty="0">
                <a:solidFill>
                  <a:srgbClr val="0070C0"/>
                </a:solidFill>
              </a:rPr>
              <a:t>70. Glykovaný </a:t>
            </a:r>
            <a:r>
              <a:rPr lang="cs-CZ" sz="4000" b="1" dirty="0" err="1">
                <a:solidFill>
                  <a:srgbClr val="0070C0"/>
                </a:solidFill>
              </a:rPr>
              <a:t>Hb</a:t>
            </a:r>
            <a:endParaRPr lang="cs-CZ" sz="4000" b="1" dirty="0">
              <a:solidFill>
                <a:srgbClr val="0070C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2919" y="1825625"/>
            <a:ext cx="11939081" cy="4789184"/>
          </a:xfrm>
        </p:spPr>
        <p:txBody>
          <a:bodyPr>
            <a:normAutofit/>
          </a:bodyPr>
          <a:lstStyle/>
          <a:p>
            <a:r>
              <a:rPr lang="cs-CZ" dirty="0"/>
              <a:t>Hladina glykovaného </a:t>
            </a:r>
            <a:r>
              <a:rPr lang="cs-CZ" dirty="0" err="1"/>
              <a:t>Hb</a:t>
            </a:r>
            <a:r>
              <a:rPr lang="cs-CZ" dirty="0"/>
              <a:t> (HbA1c) </a:t>
            </a:r>
          </a:p>
          <a:p>
            <a:pPr lvl="0"/>
            <a:r>
              <a:rPr lang="cs-CZ" dirty="0"/>
              <a:t>odráží průměrnou hladinu glukózy v plazmě za poslední </a:t>
            </a:r>
            <a:r>
              <a:rPr lang="cs-CZ" b="1" dirty="0">
                <a:solidFill>
                  <a:srgbClr val="0070C0"/>
                </a:solidFill>
              </a:rPr>
              <a:t>………………</a:t>
            </a:r>
            <a:r>
              <a:rPr lang="cs-CZ" dirty="0"/>
              <a:t>měsíce</a:t>
            </a:r>
          </a:p>
          <a:p>
            <a:pPr lvl="0"/>
            <a:r>
              <a:rPr lang="cs-CZ" dirty="0"/>
              <a:t>Proto je považován za „zlatý standard“ pro kontrolu glykémie. </a:t>
            </a:r>
          </a:p>
          <a:p>
            <a:pPr lvl="0"/>
            <a:r>
              <a:rPr lang="cs-CZ" dirty="0"/>
              <a:t>Stanovení není ovlivněno lačněním, je možno provádět </a:t>
            </a:r>
            <a:r>
              <a:rPr lang="cs-CZ" b="1" dirty="0">
                <a:solidFill>
                  <a:srgbClr val="0070C0"/>
                </a:solidFill>
              </a:rPr>
              <a:t>………………</a:t>
            </a:r>
          </a:p>
          <a:p>
            <a:pPr lvl="0"/>
            <a:r>
              <a:rPr lang="cs-CZ" dirty="0"/>
              <a:t>Výsledky mohou být ovlivněny </a:t>
            </a:r>
          </a:p>
          <a:p>
            <a:pPr lvl="1"/>
            <a:r>
              <a:rPr lang="cs-CZ" dirty="0"/>
              <a:t>anémií, abnormalitami ve struktuře hemoglobinu, těhotenstvím či urémií, krvácením. </a:t>
            </a:r>
          </a:p>
          <a:p>
            <a:r>
              <a:rPr lang="cs-CZ" dirty="0"/>
              <a:t>Ke stanovení se nabírá zkumavka s </a:t>
            </a:r>
            <a:r>
              <a:rPr lang="cs-CZ" b="1" dirty="0">
                <a:solidFill>
                  <a:srgbClr val="0070C0"/>
                </a:solidFill>
              </a:rPr>
              <a:t>……………….</a:t>
            </a:r>
            <a:r>
              <a:rPr lang="cs-CZ" dirty="0"/>
              <a:t>a glykovaný hemoglobin je stanovován pomocí HPLC (</a:t>
            </a:r>
            <a:r>
              <a:rPr lang="cs-CZ" dirty="0" err="1"/>
              <a:t>High</a:t>
            </a:r>
            <a:r>
              <a:rPr lang="cs-CZ" dirty="0"/>
              <a:t> Performance </a:t>
            </a:r>
            <a:r>
              <a:rPr lang="cs-CZ" dirty="0" err="1"/>
              <a:t>Liquid</a:t>
            </a:r>
            <a:r>
              <a:rPr lang="cs-CZ" dirty="0"/>
              <a:t> </a:t>
            </a:r>
            <a:r>
              <a:rPr lang="cs-CZ" dirty="0" err="1"/>
              <a:t>Chromatography</a:t>
            </a:r>
            <a:r>
              <a:rPr lang="cs-CZ" dirty="0"/>
              <a:t>). </a:t>
            </a:r>
          </a:p>
          <a:p>
            <a:r>
              <a:rPr lang="cs-CZ" dirty="0"/>
              <a:t>Referenční hodnoty se pohybují v rozpětí </a:t>
            </a:r>
            <a:r>
              <a:rPr lang="cs-CZ" b="1" dirty="0">
                <a:solidFill>
                  <a:srgbClr val="0070C0"/>
                </a:solidFill>
              </a:rPr>
              <a:t>………………</a:t>
            </a:r>
            <a:r>
              <a:rPr lang="cs-CZ" dirty="0"/>
              <a:t>%, někdy se též uvádějí jako </a:t>
            </a:r>
            <a:r>
              <a:rPr lang="cs-CZ" b="1" dirty="0">
                <a:solidFill>
                  <a:srgbClr val="0070C0"/>
                </a:solidFill>
              </a:rPr>
              <a:t>……………………</a:t>
            </a:r>
            <a:r>
              <a:rPr lang="cs-CZ" dirty="0" err="1"/>
              <a:t>mmol</a:t>
            </a:r>
            <a:r>
              <a:rPr lang="cs-CZ" dirty="0"/>
              <a:t> </a:t>
            </a:r>
            <a:r>
              <a:rPr lang="cs-CZ" baseline="-25000" dirty="0"/>
              <a:t>HbA1c</a:t>
            </a:r>
            <a:r>
              <a:rPr lang="cs-CZ" dirty="0"/>
              <a:t>/</a:t>
            </a:r>
            <a:r>
              <a:rPr lang="cs-CZ" dirty="0" err="1"/>
              <a:t>mol</a:t>
            </a:r>
            <a:r>
              <a:rPr lang="cs-CZ" baseline="-25000" dirty="0" err="1"/>
              <a:t>Hb</a:t>
            </a:r>
            <a:r>
              <a:rPr lang="cs-CZ" dirty="0"/>
              <a:t>. 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13832732" y="1355422"/>
            <a:ext cx="5071353" cy="14766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pic>
        <p:nvPicPr>
          <p:cNvPr id="4098" name="Picture 2" descr="https://kalma.cz/wp-content/uploads/2021/05/Page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6122" y="206374"/>
            <a:ext cx="6848475" cy="161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5136484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>
                <a:solidFill>
                  <a:srgbClr val="FF0000"/>
                </a:solidFill>
              </a:rPr>
              <a:t>Lipidy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5103" y="1978025"/>
            <a:ext cx="11981793" cy="4879975"/>
          </a:xfrm>
        </p:spPr>
        <p:txBody>
          <a:bodyPr>
            <a:normAutofit lnSpcReduction="10000"/>
          </a:bodyPr>
          <a:lstStyle/>
          <a:p>
            <a:r>
              <a:rPr lang="cs-CZ" dirty="0"/>
              <a:t>Lipidy jsou vedle sacharidů a bílkovin základními stavebními kameny živé hmoty.</a:t>
            </a:r>
          </a:p>
          <a:p>
            <a:r>
              <a:rPr lang="cs-CZ" dirty="0"/>
              <a:t>Z chemického hlediska je to heterogenní skupina látek, kterou v živé přírodě spojuje jejich biologická úloha v organismu. </a:t>
            </a:r>
          </a:p>
          <a:p>
            <a:r>
              <a:rPr lang="cs-CZ" dirty="0"/>
              <a:t>Původně byly jako lipidy označovány látky nerozpustné ve vodě a rozpustné v organických rozpouštědlech; jsou to estery MK (</a:t>
            </a:r>
            <a:r>
              <a:rPr lang="cs-CZ" dirty="0" err="1"/>
              <a:t>karboxyl.kys</a:t>
            </a:r>
            <a:r>
              <a:rPr lang="cs-CZ" dirty="0"/>
              <a:t>. + alkohol)</a:t>
            </a:r>
          </a:p>
          <a:p>
            <a:r>
              <a:rPr lang="cs-CZ" dirty="0"/>
              <a:t>dnes je známo, že existují lipidy</a:t>
            </a:r>
          </a:p>
          <a:p>
            <a:pPr lvl="1"/>
            <a:r>
              <a:rPr lang="cs-CZ" b="1" dirty="0"/>
              <a:t>nepolární</a:t>
            </a:r>
            <a:r>
              <a:rPr lang="cs-CZ" dirty="0"/>
              <a:t> (</a:t>
            </a:r>
            <a:r>
              <a:rPr lang="cs-CZ" b="1" dirty="0"/>
              <a:t>hydrofobní)</a:t>
            </a:r>
            <a:r>
              <a:rPr lang="cs-CZ" dirty="0"/>
              <a:t>, např. estery cholesterolu, </a:t>
            </a:r>
            <a:r>
              <a:rPr lang="cs-CZ" dirty="0" err="1"/>
              <a:t>triacylglyceroly</a:t>
            </a:r>
            <a:r>
              <a:rPr lang="cs-CZ" dirty="0"/>
              <a:t>, které jsou ve vodě nerozpustné, a </a:t>
            </a:r>
          </a:p>
          <a:p>
            <a:pPr lvl="1"/>
            <a:r>
              <a:rPr lang="cs-CZ" b="1" dirty="0"/>
              <a:t>polární (hydrofilní</a:t>
            </a:r>
            <a:r>
              <a:rPr lang="cs-CZ" dirty="0"/>
              <a:t>), např. gangliosidy, které jsou ve vodě rozpustné.</a:t>
            </a:r>
          </a:p>
          <a:p>
            <a:r>
              <a:rPr lang="cs-CZ" dirty="0"/>
              <a:t>Slouží jako </a:t>
            </a:r>
          </a:p>
          <a:p>
            <a:pPr lvl="1"/>
            <a:r>
              <a:rPr lang="cs-CZ" b="1" dirty="0"/>
              <a:t>zásobárna energie</a:t>
            </a:r>
            <a:r>
              <a:rPr lang="cs-CZ" dirty="0"/>
              <a:t>, </a:t>
            </a:r>
            <a:r>
              <a:rPr lang="cs-CZ" b="1" dirty="0"/>
              <a:t>izolátory</a:t>
            </a:r>
            <a:r>
              <a:rPr lang="cs-CZ" dirty="0"/>
              <a:t>, strukturní </a:t>
            </a:r>
            <a:r>
              <a:rPr lang="cs-CZ" b="1" dirty="0"/>
              <a:t>součásti membrán </a:t>
            </a:r>
            <a:r>
              <a:rPr lang="cs-CZ" dirty="0"/>
              <a:t>a </a:t>
            </a:r>
            <a:r>
              <a:rPr lang="cs-CZ" b="1" dirty="0"/>
              <a:t>prekurzory</a:t>
            </a:r>
            <a:r>
              <a:rPr lang="cs-CZ" dirty="0"/>
              <a:t> pro řadu důležitých sloučenin, které se účastní regulačních mechanismů.</a:t>
            </a:r>
          </a:p>
          <a:p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5019472" y="365125"/>
            <a:ext cx="6556443" cy="13255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0714" y="170656"/>
            <a:ext cx="5050277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631340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>
                <a:solidFill>
                  <a:srgbClr val="0070C0"/>
                </a:solidFill>
              </a:rPr>
              <a:t>71. Lipidy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>
                <a:solidFill>
                  <a:srgbClr val="0070C0"/>
                </a:solidFill>
              </a:rPr>
              <a:t>Se dělí na  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cs-CZ" dirty="0"/>
              <a:t>1……………………………</a:t>
            </a:r>
          </a:p>
          <a:p>
            <a:r>
              <a:rPr lang="cs-CZ" dirty="0"/>
              <a:t>2……………………………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cs-CZ" dirty="0">
                <a:solidFill>
                  <a:srgbClr val="0070C0"/>
                </a:solidFill>
              </a:rPr>
              <a:t>Slouží jako</a:t>
            </a:r>
          </a:p>
        </p:txBody>
      </p:sp>
      <p:sp>
        <p:nvSpPr>
          <p:cNvPr id="7" name="Zástupný symbol pro obsah 6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cs-CZ" dirty="0"/>
              <a:t>1……………………………………</a:t>
            </a:r>
          </a:p>
          <a:p>
            <a:r>
              <a:rPr lang="cs-CZ" dirty="0"/>
              <a:t>2……………………………………</a:t>
            </a:r>
          </a:p>
          <a:p>
            <a:r>
              <a:rPr lang="cs-CZ" dirty="0"/>
              <a:t>3……………………………………</a:t>
            </a:r>
          </a:p>
          <a:p>
            <a:r>
              <a:rPr lang="cs-CZ" dirty="0"/>
              <a:t>4……………………………………</a:t>
            </a:r>
          </a:p>
        </p:txBody>
      </p:sp>
    </p:spTree>
    <p:extLst>
      <p:ext uri="{BB962C8B-B14F-4D97-AF65-F5344CB8AC3E}">
        <p14:creationId xmlns:p14="http://schemas.microsoft.com/office/powerpoint/2010/main" val="4077420413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>
                <a:solidFill>
                  <a:srgbClr val="FF0000"/>
                </a:solidFill>
              </a:rPr>
              <a:t>Mastné kyseliny (MK)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572030"/>
            <a:ext cx="7743150" cy="5196631"/>
          </a:xfrm>
        </p:spPr>
        <p:txBody>
          <a:bodyPr>
            <a:normAutofit fontScale="62500" lnSpcReduction="20000"/>
          </a:bodyPr>
          <a:lstStyle/>
          <a:p>
            <a:r>
              <a:rPr lang="cs-CZ" b="1" dirty="0"/>
              <a:t>MK</a:t>
            </a:r>
            <a:r>
              <a:rPr lang="cs-CZ" dirty="0"/>
              <a:t> jsou karboxylové kyseliny s lineárním řetězcem</a:t>
            </a:r>
          </a:p>
          <a:p>
            <a:r>
              <a:rPr lang="cs-CZ" dirty="0"/>
              <a:t>jejich obecný vzorec je R-CO-OH, </a:t>
            </a:r>
          </a:p>
          <a:p>
            <a:r>
              <a:rPr lang="cs-CZ" dirty="0"/>
              <a:t>schematické označení </a:t>
            </a:r>
            <a:r>
              <a:rPr lang="cs-CZ" dirty="0" err="1"/>
              <a:t>CN:p</a:t>
            </a:r>
            <a:r>
              <a:rPr lang="cs-CZ" dirty="0"/>
              <a:t>, kde CN je celkový počet atomů C v molekule a p počet dvojných vazeb. </a:t>
            </a:r>
          </a:p>
          <a:p>
            <a:r>
              <a:rPr lang="cs-CZ" dirty="0"/>
              <a:t>U člověka mají MK prakticky vždy </a:t>
            </a:r>
            <a:r>
              <a:rPr lang="cs-CZ" b="1" dirty="0"/>
              <a:t>sudý počet atomů C </a:t>
            </a:r>
            <a:r>
              <a:rPr lang="cs-CZ" dirty="0"/>
              <a:t>(2 - 30) a počet dvojných vazeb může být 0 - 6. Podle jejich počtu rozlišujeme </a:t>
            </a:r>
          </a:p>
          <a:p>
            <a:r>
              <a:rPr lang="cs-CZ" b="1" dirty="0"/>
              <a:t>nasycené</a:t>
            </a:r>
            <a:r>
              <a:rPr lang="cs-CZ" dirty="0"/>
              <a:t> (žádná dvojná vazba),</a:t>
            </a:r>
          </a:p>
          <a:p>
            <a:r>
              <a:rPr lang="cs-CZ" b="1" dirty="0" err="1"/>
              <a:t>mononenasycené</a:t>
            </a:r>
            <a:r>
              <a:rPr lang="cs-CZ" dirty="0"/>
              <a:t> (1 dvojná vazba) a</a:t>
            </a:r>
          </a:p>
          <a:p>
            <a:r>
              <a:rPr lang="cs-CZ" b="1" dirty="0" err="1"/>
              <a:t>vícenenasycené</a:t>
            </a:r>
            <a:r>
              <a:rPr lang="cs-CZ" dirty="0"/>
              <a:t> (polynenasycené; 2 - 6 dvojných vazeb) mastné kyseliny. </a:t>
            </a:r>
          </a:p>
          <a:p>
            <a:r>
              <a:rPr lang="cs-CZ" dirty="0"/>
              <a:t>Dvojné vazby mají vždy tzv. </a:t>
            </a:r>
            <a:r>
              <a:rPr lang="cs-CZ" dirty="0" err="1"/>
              <a:t>pentadienové</a:t>
            </a:r>
            <a:r>
              <a:rPr lang="cs-CZ" dirty="0"/>
              <a:t> uspořádání, tj. mezi dvěma dvojnými vazbami jsou vždy 2 jednoduché (-C=C-C-C=C-). </a:t>
            </a:r>
          </a:p>
          <a:p>
            <a:r>
              <a:rPr lang="cs-CZ" dirty="0"/>
              <a:t>Poloha první dvojné vazby od karboxylového konce se označuje symbolem </a:t>
            </a:r>
            <a:r>
              <a:rPr lang="cs-CZ" dirty="0" err="1"/>
              <a:t>Δx</a:t>
            </a:r>
            <a:r>
              <a:rPr lang="cs-CZ" dirty="0"/>
              <a:t>, od metylového konce symbolem n-x nebo </a:t>
            </a:r>
            <a:r>
              <a:rPr lang="cs-CZ" dirty="0" err="1"/>
              <a:t>vx</a:t>
            </a:r>
            <a:r>
              <a:rPr lang="cs-CZ" dirty="0"/>
              <a:t>. </a:t>
            </a:r>
          </a:p>
          <a:p>
            <a:r>
              <a:rPr lang="cs-CZ" dirty="0"/>
              <a:t>Značení n-x je praktičtější, protože kyseliny stejné metabolické řady mají vždy stejnou hodnotu x, zatímco u značení Δ je x rozdílné a to v závislosti na počtu atomů C daných MK. </a:t>
            </a:r>
          </a:p>
          <a:p>
            <a:r>
              <a:rPr lang="cs-CZ" dirty="0"/>
              <a:t>Přehled důležitých MK krevní plazmy je uveden v tabulce.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6146" name="Picture 2" descr="https://www.dtest.cz/data/images/8061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4852" y="365125"/>
            <a:ext cx="4657148" cy="6403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5815388" y="764566"/>
            <a:ext cx="23850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Kyselina máselná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4100" name="Picture 4" descr="Kyselina máselná CAS 107-92-6 | 80045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8511" y="1027906"/>
            <a:ext cx="1905000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3266414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>
                <a:solidFill>
                  <a:srgbClr val="FF0000"/>
                </a:solidFill>
              </a:rPr>
              <a:t>MK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dirty="0"/>
              <a:t>Podle přítomnosti dvojné vazby</a:t>
            </a:r>
          </a:p>
          <a:p>
            <a:pPr lvl="1"/>
            <a:r>
              <a:rPr lang="cs-CZ" b="1" dirty="0"/>
              <a:t>nasycené</a:t>
            </a:r>
            <a:r>
              <a:rPr lang="cs-CZ" dirty="0"/>
              <a:t>,</a:t>
            </a:r>
          </a:p>
          <a:p>
            <a:pPr lvl="1"/>
            <a:r>
              <a:rPr lang="cs-CZ" b="1" dirty="0"/>
              <a:t>nenasycené</a:t>
            </a:r>
            <a:r>
              <a:rPr lang="cs-CZ" dirty="0"/>
              <a:t>.</a:t>
            </a:r>
          </a:p>
          <a:p>
            <a:r>
              <a:rPr lang="cs-CZ" dirty="0"/>
              <a:t>Podle délky řetězce</a:t>
            </a:r>
          </a:p>
          <a:p>
            <a:pPr lvl="1"/>
            <a:r>
              <a:rPr lang="cs-CZ" dirty="0"/>
              <a:t>mastné kyseliny s </a:t>
            </a:r>
            <a:r>
              <a:rPr lang="cs-CZ" b="1" dirty="0"/>
              <a:t>krátkým </a:t>
            </a:r>
            <a:r>
              <a:rPr lang="cs-CZ" dirty="0"/>
              <a:t>řetězcem</a:t>
            </a:r>
            <a:r>
              <a:rPr lang="cs-CZ" b="1" dirty="0"/>
              <a:t> </a:t>
            </a:r>
            <a:r>
              <a:rPr lang="cs-CZ" dirty="0"/>
              <a:t>(C4–C6);</a:t>
            </a:r>
          </a:p>
          <a:p>
            <a:pPr lvl="1"/>
            <a:r>
              <a:rPr lang="cs-CZ" dirty="0"/>
              <a:t>mastné kyseliny se </a:t>
            </a:r>
            <a:r>
              <a:rPr lang="cs-CZ" b="1" dirty="0"/>
              <a:t>středně dlouhým </a:t>
            </a:r>
            <a:r>
              <a:rPr lang="cs-CZ" dirty="0"/>
              <a:t>řetězcem</a:t>
            </a:r>
            <a:r>
              <a:rPr lang="cs-CZ" b="1" dirty="0"/>
              <a:t> </a:t>
            </a:r>
            <a:r>
              <a:rPr lang="cs-CZ" dirty="0"/>
              <a:t>(C8–C10);</a:t>
            </a:r>
          </a:p>
          <a:p>
            <a:pPr lvl="1"/>
            <a:r>
              <a:rPr lang="cs-CZ" dirty="0"/>
              <a:t>mastné kyseliny s </a:t>
            </a:r>
            <a:r>
              <a:rPr lang="cs-CZ" b="1" dirty="0"/>
              <a:t>dlouhým </a:t>
            </a:r>
            <a:r>
              <a:rPr lang="cs-CZ" dirty="0"/>
              <a:t>řetězcem</a:t>
            </a:r>
            <a:r>
              <a:rPr lang="cs-CZ" b="1" dirty="0"/>
              <a:t> </a:t>
            </a:r>
            <a:r>
              <a:rPr lang="cs-CZ" dirty="0"/>
              <a:t>(C12–C18) → nejčastější výskyt u vyšších živočichů;</a:t>
            </a:r>
          </a:p>
          <a:p>
            <a:pPr lvl="1"/>
            <a:r>
              <a:rPr lang="cs-CZ" dirty="0"/>
              <a:t>mastné kyseliny s </a:t>
            </a:r>
            <a:r>
              <a:rPr lang="cs-CZ" b="1" dirty="0"/>
              <a:t>velmi dlouhým </a:t>
            </a:r>
            <a:r>
              <a:rPr lang="cs-CZ" dirty="0"/>
              <a:t>řetězcem</a:t>
            </a:r>
            <a:r>
              <a:rPr lang="cs-CZ" b="1" dirty="0"/>
              <a:t> </a:t>
            </a:r>
            <a:r>
              <a:rPr lang="cs-CZ" dirty="0"/>
              <a:t>(&gt; C18).</a:t>
            </a:r>
          </a:p>
          <a:p>
            <a:r>
              <a:rPr lang="cs-CZ" dirty="0"/>
              <a:t>Podle struktury řetězce</a:t>
            </a:r>
          </a:p>
          <a:p>
            <a:pPr lvl="1"/>
            <a:r>
              <a:rPr lang="cs-CZ" b="1" dirty="0"/>
              <a:t>lineární</a:t>
            </a:r>
            <a:r>
              <a:rPr lang="cs-CZ" dirty="0"/>
              <a:t> – většina,</a:t>
            </a:r>
          </a:p>
          <a:p>
            <a:pPr lvl="1"/>
            <a:r>
              <a:rPr lang="cs-CZ" b="1" dirty="0"/>
              <a:t>rozvětvené</a:t>
            </a:r>
            <a:r>
              <a:rPr lang="cs-CZ" dirty="0"/>
              <a:t> – méně časté, např. kyselina </a:t>
            </a:r>
            <a:r>
              <a:rPr lang="cs-CZ" dirty="0" err="1"/>
              <a:t>isovalerová</a:t>
            </a:r>
            <a:r>
              <a:rPr lang="cs-CZ" dirty="0"/>
              <a:t>.</a:t>
            </a:r>
          </a:p>
          <a:p>
            <a:r>
              <a:rPr lang="cs-CZ" dirty="0"/>
              <a:t>Podle toho, zda je lidské tělo umí syntetizovat, nebo je musí přijímat potravou</a:t>
            </a:r>
          </a:p>
          <a:p>
            <a:pPr lvl="1"/>
            <a:r>
              <a:rPr lang="cs-CZ" b="1" dirty="0"/>
              <a:t>esenciální</a:t>
            </a:r>
          </a:p>
          <a:p>
            <a:pPr lvl="1"/>
            <a:r>
              <a:rPr lang="cs-CZ" b="1" dirty="0"/>
              <a:t>neesenciální</a:t>
            </a:r>
          </a:p>
          <a:p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577516" y="6211669"/>
            <a:ext cx="64168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hlinkClick r:id="rId2"/>
              </a:rPr>
              <a:t>https://www.wikiskripta.eu/w/Mastn%C3%A9_kyseliny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8299265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>
                <a:solidFill>
                  <a:srgbClr val="0070C0"/>
                </a:solidFill>
              </a:rPr>
              <a:t>72.MK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dirty="0"/>
              <a:t>Podle přítomnosti dvojné vazby</a:t>
            </a:r>
          </a:p>
          <a:p>
            <a:pPr lvl="1"/>
            <a:r>
              <a:rPr lang="cs-CZ" b="1" dirty="0">
                <a:solidFill>
                  <a:srgbClr val="0070C0"/>
                </a:solidFill>
              </a:rPr>
              <a:t>………………</a:t>
            </a:r>
          </a:p>
          <a:p>
            <a:pPr lvl="1"/>
            <a:r>
              <a:rPr lang="cs-CZ" b="1" dirty="0">
                <a:solidFill>
                  <a:srgbClr val="0070C0"/>
                </a:solidFill>
              </a:rPr>
              <a:t>………………</a:t>
            </a:r>
            <a:endParaRPr lang="cs-CZ" dirty="0">
              <a:solidFill>
                <a:srgbClr val="0070C0"/>
              </a:solidFill>
            </a:endParaRPr>
          </a:p>
          <a:p>
            <a:r>
              <a:rPr lang="cs-CZ" dirty="0"/>
              <a:t>Podle délky řetězce</a:t>
            </a:r>
          </a:p>
          <a:p>
            <a:pPr lvl="1"/>
            <a:r>
              <a:rPr lang="cs-CZ" dirty="0"/>
              <a:t>mastné kyseliny s </a:t>
            </a:r>
            <a:r>
              <a:rPr lang="cs-CZ" b="1" dirty="0">
                <a:solidFill>
                  <a:srgbClr val="0070C0"/>
                </a:solidFill>
              </a:rPr>
              <a:t>……………. </a:t>
            </a:r>
            <a:r>
              <a:rPr lang="cs-CZ" dirty="0"/>
              <a:t>řetězcem</a:t>
            </a:r>
            <a:r>
              <a:rPr lang="cs-CZ" b="1" dirty="0">
                <a:solidFill>
                  <a:srgbClr val="0070C0"/>
                </a:solidFill>
              </a:rPr>
              <a:t> </a:t>
            </a:r>
            <a:r>
              <a:rPr lang="cs-CZ" dirty="0"/>
              <a:t>(C4–C6);</a:t>
            </a:r>
          </a:p>
          <a:p>
            <a:pPr lvl="1"/>
            <a:r>
              <a:rPr lang="cs-CZ" dirty="0"/>
              <a:t>mastné kyseliny se </a:t>
            </a:r>
            <a:r>
              <a:rPr lang="cs-CZ" b="1" dirty="0">
                <a:solidFill>
                  <a:srgbClr val="0070C0"/>
                </a:solidFill>
              </a:rPr>
              <a:t>………………………..</a:t>
            </a:r>
            <a:r>
              <a:rPr lang="cs-CZ" dirty="0"/>
              <a:t>řetězcem</a:t>
            </a:r>
            <a:r>
              <a:rPr lang="cs-CZ" b="1" dirty="0"/>
              <a:t> </a:t>
            </a:r>
            <a:r>
              <a:rPr lang="cs-CZ" dirty="0"/>
              <a:t>(C8–C10);</a:t>
            </a:r>
          </a:p>
          <a:p>
            <a:pPr lvl="1"/>
            <a:r>
              <a:rPr lang="cs-CZ" dirty="0"/>
              <a:t>mastné kyseliny s </a:t>
            </a:r>
            <a:r>
              <a:rPr lang="cs-CZ" b="1" dirty="0">
                <a:solidFill>
                  <a:srgbClr val="0070C0"/>
                </a:solidFill>
              </a:rPr>
              <a:t>……………… </a:t>
            </a:r>
            <a:r>
              <a:rPr lang="cs-CZ" dirty="0"/>
              <a:t>řetězcem</a:t>
            </a:r>
            <a:r>
              <a:rPr lang="cs-CZ" b="1" dirty="0"/>
              <a:t> </a:t>
            </a:r>
            <a:r>
              <a:rPr lang="cs-CZ" dirty="0"/>
              <a:t>(C12–C18) → nejčastější výskyt u vyšších živočichů;</a:t>
            </a:r>
          </a:p>
          <a:p>
            <a:pPr lvl="1"/>
            <a:r>
              <a:rPr lang="cs-CZ" dirty="0"/>
              <a:t>mastné kyseliny s </a:t>
            </a:r>
            <a:r>
              <a:rPr lang="cs-CZ" b="1" dirty="0">
                <a:solidFill>
                  <a:srgbClr val="0070C0"/>
                </a:solidFill>
              </a:rPr>
              <a:t>…………………</a:t>
            </a:r>
            <a:r>
              <a:rPr lang="cs-CZ" dirty="0"/>
              <a:t>řetězcem</a:t>
            </a:r>
            <a:r>
              <a:rPr lang="cs-CZ" b="1" dirty="0"/>
              <a:t> </a:t>
            </a:r>
            <a:r>
              <a:rPr lang="cs-CZ" dirty="0"/>
              <a:t>(&gt; C18).</a:t>
            </a:r>
          </a:p>
          <a:p>
            <a:r>
              <a:rPr lang="cs-CZ" dirty="0"/>
              <a:t>Podle struktury řetězce</a:t>
            </a:r>
          </a:p>
          <a:p>
            <a:pPr lvl="1"/>
            <a:r>
              <a:rPr lang="cs-CZ" b="1" dirty="0">
                <a:solidFill>
                  <a:srgbClr val="0070C0"/>
                </a:solidFill>
              </a:rPr>
              <a:t>………………..</a:t>
            </a:r>
            <a:r>
              <a:rPr lang="cs-CZ" dirty="0">
                <a:solidFill>
                  <a:srgbClr val="0070C0"/>
                </a:solidFill>
              </a:rPr>
              <a:t> </a:t>
            </a:r>
            <a:r>
              <a:rPr lang="cs-CZ" dirty="0"/>
              <a:t>– většina,</a:t>
            </a:r>
          </a:p>
          <a:p>
            <a:pPr lvl="1"/>
            <a:r>
              <a:rPr lang="cs-CZ" b="1" dirty="0">
                <a:solidFill>
                  <a:srgbClr val="0070C0"/>
                </a:solidFill>
              </a:rPr>
              <a:t>………………..</a:t>
            </a:r>
            <a:r>
              <a:rPr lang="cs-CZ" dirty="0"/>
              <a:t> – méně časté, např. kyselina </a:t>
            </a:r>
            <a:r>
              <a:rPr lang="cs-CZ" dirty="0" err="1"/>
              <a:t>isovalerová</a:t>
            </a:r>
            <a:r>
              <a:rPr lang="cs-CZ" dirty="0"/>
              <a:t>.</a:t>
            </a:r>
          </a:p>
          <a:p>
            <a:r>
              <a:rPr lang="cs-CZ" dirty="0"/>
              <a:t>Podle toho, zda je lidské tělo umí syntetizovat, nebo je musí přijímat potravou</a:t>
            </a:r>
          </a:p>
          <a:p>
            <a:pPr lvl="1"/>
            <a:r>
              <a:rPr lang="cs-CZ" b="1" dirty="0">
                <a:solidFill>
                  <a:srgbClr val="0070C0"/>
                </a:solidFill>
              </a:rPr>
              <a:t>………………..</a:t>
            </a:r>
          </a:p>
          <a:p>
            <a:pPr lvl="1"/>
            <a:r>
              <a:rPr lang="cs-CZ" b="1" dirty="0">
                <a:solidFill>
                  <a:srgbClr val="0070C0"/>
                </a:solidFill>
              </a:rPr>
              <a:t>………………..</a:t>
            </a:r>
          </a:p>
          <a:p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577516" y="6211669"/>
            <a:ext cx="64168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hlinkClick r:id="rId2"/>
              </a:rPr>
              <a:t>https://www.wikiskripta.eu/w/Mastn%C3%A9_kyseliny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992695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2505" y="365125"/>
            <a:ext cx="11999495" cy="1325563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rgbClr val="0070C0"/>
                </a:solidFill>
              </a:rPr>
              <a:t>5. Ke každému protisrážlivému přípravku vepište jedno vyšetření, na které se používá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  <a:p>
            <a:r>
              <a:rPr lang="cs-CZ" dirty="0"/>
              <a:t>EDTA</a:t>
            </a:r>
          </a:p>
          <a:p>
            <a:r>
              <a:rPr lang="cs-CZ" dirty="0"/>
              <a:t>Heparin</a:t>
            </a:r>
          </a:p>
          <a:p>
            <a:r>
              <a:rPr lang="cs-CZ" dirty="0"/>
              <a:t>Citronan sodný</a:t>
            </a:r>
          </a:p>
          <a:p>
            <a:r>
              <a:rPr lang="cs-CZ" dirty="0"/>
              <a:t>Oxaláty</a:t>
            </a:r>
          </a:p>
        </p:txBody>
      </p:sp>
    </p:spTree>
    <p:extLst>
      <p:ext uri="{BB962C8B-B14F-4D97-AF65-F5344CB8AC3E}">
        <p14:creationId xmlns:p14="http://schemas.microsoft.com/office/powerpoint/2010/main" val="302668577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33704" y="1201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cs-CZ" sz="4000" b="1" dirty="0">
                <a:solidFill>
                  <a:srgbClr val="FF0000"/>
                </a:solidFill>
              </a:rPr>
              <a:t>Zapamatujte si z každé skupiny 3 MK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39917"/>
            <a:ext cx="3867786" cy="5502165"/>
          </a:xfrm>
          <a:prstGeom prst="rect">
            <a:avLst/>
          </a:prstGeom>
        </p:spPr>
      </p:pic>
      <p:pic>
        <p:nvPicPr>
          <p:cNvPr id="7174" name="Picture 6" descr="Monoenové nenasycené mastné kyselin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7786" y="1439917"/>
            <a:ext cx="4130586" cy="5465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Polyenové mastné kyselin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8372" y="1439918"/>
            <a:ext cx="4268215" cy="5502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4398876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>
                <a:solidFill>
                  <a:srgbClr val="0070C0"/>
                </a:solidFill>
              </a:rPr>
              <a:t>73. Které MK jste si zapamatovali?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dirty="0"/>
              <a:t>…………………………</a:t>
            </a:r>
          </a:p>
          <a:p>
            <a:r>
              <a:rPr lang="cs-CZ" dirty="0"/>
              <a:t>…………………………</a:t>
            </a:r>
          </a:p>
          <a:p>
            <a:r>
              <a:rPr lang="cs-CZ" dirty="0"/>
              <a:t>…………………………</a:t>
            </a:r>
          </a:p>
          <a:p>
            <a:endParaRPr lang="cs-CZ" dirty="0"/>
          </a:p>
          <a:p>
            <a:r>
              <a:rPr lang="cs-CZ" dirty="0"/>
              <a:t>…………………………</a:t>
            </a:r>
          </a:p>
          <a:p>
            <a:r>
              <a:rPr lang="cs-CZ" dirty="0"/>
              <a:t>…………………………</a:t>
            </a:r>
          </a:p>
          <a:p>
            <a:r>
              <a:rPr lang="cs-CZ" dirty="0"/>
              <a:t>…………………………</a:t>
            </a:r>
          </a:p>
          <a:p>
            <a:endParaRPr lang="cs-CZ" dirty="0"/>
          </a:p>
          <a:p>
            <a:r>
              <a:rPr lang="cs-CZ" dirty="0"/>
              <a:t>…………………………</a:t>
            </a:r>
          </a:p>
          <a:p>
            <a:r>
              <a:rPr lang="cs-CZ" dirty="0"/>
              <a:t>…………………………</a:t>
            </a:r>
          </a:p>
          <a:p>
            <a:r>
              <a:rPr lang="cs-CZ" dirty="0"/>
              <a:t>…………………………</a:t>
            </a:r>
          </a:p>
        </p:txBody>
      </p:sp>
    </p:spTree>
    <p:extLst>
      <p:ext uri="{BB962C8B-B14F-4D97-AF65-F5344CB8AC3E}">
        <p14:creationId xmlns:p14="http://schemas.microsoft.com/office/powerpoint/2010/main" val="2423898222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>
                <a:solidFill>
                  <a:srgbClr val="FF0000"/>
                </a:solidFill>
              </a:rPr>
              <a:t>Nasycené MK</a:t>
            </a:r>
          </a:p>
        </p:txBody>
      </p:sp>
      <p:graphicFrame>
        <p:nvGraphicFramePr>
          <p:cNvPr id="7" name="Zástupný symbol pro obsah 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924774009"/>
              </p:ext>
            </p:extLst>
          </p:nvPr>
        </p:nvGraphicFramePr>
        <p:xfrm>
          <a:off x="657727" y="1825625"/>
          <a:ext cx="4427619" cy="4351338"/>
        </p:xfrm>
        <a:graphic>
          <a:graphicData uri="http://schemas.openxmlformats.org/drawingml/2006/table">
            <a:tbl>
              <a:tblPr/>
              <a:tblGrid>
                <a:gridCol w="1475873">
                  <a:extLst>
                    <a:ext uri="{9D8B030D-6E8A-4147-A177-3AD203B41FA5}">
                      <a16:colId xmlns:a16="http://schemas.microsoft.com/office/drawing/2014/main" val="2656974011"/>
                    </a:ext>
                  </a:extLst>
                </a:gridCol>
                <a:gridCol w="1475873">
                  <a:extLst>
                    <a:ext uri="{9D8B030D-6E8A-4147-A177-3AD203B41FA5}">
                      <a16:colId xmlns:a16="http://schemas.microsoft.com/office/drawing/2014/main" val="3173859192"/>
                    </a:ext>
                  </a:extLst>
                </a:gridCol>
                <a:gridCol w="1475873">
                  <a:extLst>
                    <a:ext uri="{9D8B030D-6E8A-4147-A177-3AD203B41FA5}">
                      <a16:colId xmlns:a16="http://schemas.microsoft.com/office/drawing/2014/main" val="4146651247"/>
                    </a:ext>
                  </a:extLst>
                </a:gridCol>
              </a:tblGrid>
              <a:tr h="400781">
                <a:tc>
                  <a:txBody>
                    <a:bodyPr/>
                    <a:lstStyle/>
                    <a:p>
                      <a:pPr algn="ctr"/>
                      <a:r>
                        <a:rPr lang="cs-CZ" sz="1100">
                          <a:effectLst/>
                        </a:rPr>
                        <a:t>očet uhlíků</a:t>
                      </a:r>
                    </a:p>
                  </a:txBody>
                  <a:tcPr marL="57254" marR="57254" marT="28627" marB="28627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100">
                          <a:effectLst/>
                        </a:rPr>
                        <a:t>Triviální název</a:t>
                      </a:r>
                    </a:p>
                  </a:txBody>
                  <a:tcPr marL="57254" marR="57254" marT="28627" marB="28627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100">
                          <a:effectLst/>
                        </a:rPr>
                        <a:t>Systematický název</a:t>
                      </a:r>
                    </a:p>
                  </a:txBody>
                  <a:tcPr marL="57254" marR="57254" marT="28627" marB="28627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5659056"/>
                  </a:ext>
                </a:extLst>
              </a:tr>
              <a:tr h="229018">
                <a:tc>
                  <a:txBody>
                    <a:bodyPr/>
                    <a:lstStyle/>
                    <a:p>
                      <a:r>
                        <a:rPr lang="cs-CZ" sz="1100">
                          <a:effectLst/>
                        </a:rPr>
                        <a:t>C4</a:t>
                      </a:r>
                    </a:p>
                  </a:txBody>
                  <a:tcPr marL="57254" marR="57254" marT="28627" marB="28627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>
                          <a:effectLst/>
                        </a:rPr>
                        <a:t>Máselná</a:t>
                      </a:r>
                    </a:p>
                  </a:txBody>
                  <a:tcPr marL="57254" marR="57254" marT="28627" marB="28627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>
                          <a:effectLst/>
                        </a:rPr>
                        <a:t>Butanová</a:t>
                      </a:r>
                    </a:p>
                  </a:txBody>
                  <a:tcPr marL="57254" marR="57254" marT="28627" marB="28627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1478742"/>
                  </a:ext>
                </a:extLst>
              </a:tr>
              <a:tr h="229018">
                <a:tc>
                  <a:txBody>
                    <a:bodyPr/>
                    <a:lstStyle/>
                    <a:p>
                      <a:r>
                        <a:rPr lang="cs-CZ" sz="1100">
                          <a:effectLst/>
                        </a:rPr>
                        <a:t>C6</a:t>
                      </a:r>
                    </a:p>
                  </a:txBody>
                  <a:tcPr marL="57254" marR="57254" marT="28627" marB="28627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>
                          <a:effectLst/>
                        </a:rPr>
                        <a:t>Kapronová</a:t>
                      </a:r>
                    </a:p>
                  </a:txBody>
                  <a:tcPr marL="57254" marR="57254" marT="28627" marB="28627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>
                          <a:effectLst/>
                        </a:rPr>
                        <a:t>Hexanová</a:t>
                      </a:r>
                    </a:p>
                  </a:txBody>
                  <a:tcPr marL="57254" marR="57254" marT="28627" marB="28627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653811"/>
                  </a:ext>
                </a:extLst>
              </a:tr>
              <a:tr h="229018">
                <a:tc>
                  <a:txBody>
                    <a:bodyPr/>
                    <a:lstStyle/>
                    <a:p>
                      <a:r>
                        <a:rPr lang="cs-CZ" sz="1100">
                          <a:effectLst/>
                        </a:rPr>
                        <a:t>C8</a:t>
                      </a:r>
                    </a:p>
                  </a:txBody>
                  <a:tcPr marL="57254" marR="57254" marT="28627" marB="28627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>
                          <a:effectLst/>
                        </a:rPr>
                        <a:t>Kaprylová</a:t>
                      </a:r>
                    </a:p>
                  </a:txBody>
                  <a:tcPr marL="57254" marR="57254" marT="28627" marB="28627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>
                          <a:effectLst/>
                        </a:rPr>
                        <a:t>Oktanová</a:t>
                      </a:r>
                    </a:p>
                  </a:txBody>
                  <a:tcPr marL="57254" marR="57254" marT="28627" marB="28627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649591"/>
                  </a:ext>
                </a:extLst>
              </a:tr>
              <a:tr h="229018">
                <a:tc>
                  <a:txBody>
                    <a:bodyPr/>
                    <a:lstStyle/>
                    <a:p>
                      <a:r>
                        <a:rPr lang="cs-CZ" sz="1100">
                          <a:effectLst/>
                        </a:rPr>
                        <a:t>C10</a:t>
                      </a:r>
                    </a:p>
                  </a:txBody>
                  <a:tcPr marL="57254" marR="57254" marT="28627" marB="28627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>
                          <a:effectLst/>
                        </a:rPr>
                        <a:t>Kaprinová</a:t>
                      </a:r>
                    </a:p>
                  </a:txBody>
                  <a:tcPr marL="57254" marR="57254" marT="28627" marB="28627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>
                          <a:effectLst/>
                        </a:rPr>
                        <a:t>Dekanová</a:t>
                      </a:r>
                    </a:p>
                  </a:txBody>
                  <a:tcPr marL="57254" marR="57254" marT="28627" marB="28627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3724659"/>
                  </a:ext>
                </a:extLst>
              </a:tr>
              <a:tr h="400781">
                <a:tc>
                  <a:txBody>
                    <a:bodyPr/>
                    <a:lstStyle/>
                    <a:p>
                      <a:r>
                        <a:rPr lang="cs-CZ" sz="1100">
                          <a:effectLst/>
                        </a:rPr>
                        <a:t>C12</a:t>
                      </a:r>
                    </a:p>
                  </a:txBody>
                  <a:tcPr marL="57254" marR="57254" marT="28627" marB="28627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>
                          <a:effectLst/>
                        </a:rPr>
                        <a:t>Laurová</a:t>
                      </a:r>
                    </a:p>
                  </a:txBody>
                  <a:tcPr marL="57254" marR="57254" marT="28627" marB="28627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>
                          <a:effectLst/>
                        </a:rPr>
                        <a:t>Dodekanová</a:t>
                      </a:r>
                    </a:p>
                  </a:txBody>
                  <a:tcPr marL="57254" marR="57254" marT="28627" marB="28627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3252378"/>
                  </a:ext>
                </a:extLst>
              </a:tr>
              <a:tr h="400781">
                <a:tc>
                  <a:txBody>
                    <a:bodyPr/>
                    <a:lstStyle/>
                    <a:p>
                      <a:r>
                        <a:rPr lang="cs-CZ" sz="1100">
                          <a:effectLst/>
                        </a:rPr>
                        <a:t>C14</a:t>
                      </a:r>
                    </a:p>
                  </a:txBody>
                  <a:tcPr marL="57254" marR="57254" marT="28627" marB="28627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>
                          <a:effectLst/>
                        </a:rPr>
                        <a:t>Myristová</a:t>
                      </a:r>
                    </a:p>
                  </a:txBody>
                  <a:tcPr marL="57254" marR="57254" marT="28627" marB="28627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>
                          <a:effectLst/>
                        </a:rPr>
                        <a:t>Tetradekanová</a:t>
                      </a:r>
                    </a:p>
                  </a:txBody>
                  <a:tcPr marL="57254" marR="57254" marT="28627" marB="28627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415798"/>
                  </a:ext>
                </a:extLst>
              </a:tr>
              <a:tr h="400781">
                <a:tc>
                  <a:txBody>
                    <a:bodyPr/>
                    <a:lstStyle/>
                    <a:p>
                      <a:r>
                        <a:rPr lang="cs-CZ" sz="1100">
                          <a:effectLst/>
                        </a:rPr>
                        <a:t>C16</a:t>
                      </a:r>
                    </a:p>
                  </a:txBody>
                  <a:tcPr marL="57254" marR="57254" marT="28627" marB="28627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 b="1">
                          <a:effectLst/>
                        </a:rPr>
                        <a:t>Palmitová</a:t>
                      </a:r>
                      <a:endParaRPr lang="cs-CZ" sz="1100">
                        <a:effectLst/>
                      </a:endParaRPr>
                    </a:p>
                  </a:txBody>
                  <a:tcPr marL="57254" marR="57254" marT="28627" marB="28627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>
                          <a:effectLst/>
                        </a:rPr>
                        <a:t>Hexadekanová</a:t>
                      </a:r>
                    </a:p>
                  </a:txBody>
                  <a:tcPr marL="57254" marR="57254" marT="28627" marB="28627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3699415"/>
                  </a:ext>
                </a:extLst>
              </a:tr>
              <a:tr h="400781">
                <a:tc>
                  <a:txBody>
                    <a:bodyPr/>
                    <a:lstStyle/>
                    <a:p>
                      <a:r>
                        <a:rPr lang="cs-CZ" sz="1100">
                          <a:effectLst/>
                        </a:rPr>
                        <a:t>C18</a:t>
                      </a:r>
                    </a:p>
                  </a:txBody>
                  <a:tcPr marL="57254" marR="57254" marT="28627" marB="28627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 b="1">
                          <a:effectLst/>
                        </a:rPr>
                        <a:t>Stearová</a:t>
                      </a:r>
                      <a:endParaRPr lang="cs-CZ" sz="1100">
                        <a:effectLst/>
                      </a:endParaRPr>
                    </a:p>
                  </a:txBody>
                  <a:tcPr marL="57254" marR="57254" marT="28627" marB="28627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>
                          <a:effectLst/>
                        </a:rPr>
                        <a:t>Oktadekanová</a:t>
                      </a:r>
                    </a:p>
                  </a:txBody>
                  <a:tcPr marL="57254" marR="57254" marT="28627" marB="28627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6475647"/>
                  </a:ext>
                </a:extLst>
              </a:tr>
              <a:tr h="229018">
                <a:tc>
                  <a:txBody>
                    <a:bodyPr/>
                    <a:lstStyle/>
                    <a:p>
                      <a:r>
                        <a:rPr lang="cs-CZ" sz="1100">
                          <a:effectLst/>
                        </a:rPr>
                        <a:t>C20</a:t>
                      </a:r>
                    </a:p>
                  </a:txBody>
                  <a:tcPr marL="57254" marR="57254" marT="28627" marB="28627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>
                          <a:effectLst/>
                        </a:rPr>
                        <a:t>Arachová</a:t>
                      </a:r>
                    </a:p>
                  </a:txBody>
                  <a:tcPr marL="57254" marR="57254" marT="28627" marB="28627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>
                          <a:effectLst/>
                        </a:rPr>
                        <a:t>Eikosanová</a:t>
                      </a:r>
                    </a:p>
                  </a:txBody>
                  <a:tcPr marL="57254" marR="57254" marT="28627" marB="28627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9436937"/>
                  </a:ext>
                </a:extLst>
              </a:tr>
              <a:tr h="400781">
                <a:tc>
                  <a:txBody>
                    <a:bodyPr/>
                    <a:lstStyle/>
                    <a:p>
                      <a:r>
                        <a:rPr lang="cs-CZ" sz="1100">
                          <a:effectLst/>
                        </a:rPr>
                        <a:t>C22</a:t>
                      </a:r>
                    </a:p>
                  </a:txBody>
                  <a:tcPr marL="57254" marR="57254" marT="28627" marB="28627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>
                          <a:effectLst/>
                        </a:rPr>
                        <a:t>Behenová</a:t>
                      </a:r>
                    </a:p>
                  </a:txBody>
                  <a:tcPr marL="57254" marR="57254" marT="28627" marB="28627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>
                          <a:effectLst/>
                        </a:rPr>
                        <a:t>Dokosanová</a:t>
                      </a:r>
                    </a:p>
                  </a:txBody>
                  <a:tcPr marL="57254" marR="57254" marT="28627" marB="28627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2965446"/>
                  </a:ext>
                </a:extLst>
              </a:tr>
              <a:tr h="400781">
                <a:tc>
                  <a:txBody>
                    <a:bodyPr/>
                    <a:lstStyle/>
                    <a:p>
                      <a:r>
                        <a:rPr lang="cs-CZ" sz="1100">
                          <a:effectLst/>
                        </a:rPr>
                        <a:t>C24</a:t>
                      </a:r>
                    </a:p>
                  </a:txBody>
                  <a:tcPr marL="57254" marR="57254" marT="28627" marB="28627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>
                          <a:effectLst/>
                        </a:rPr>
                        <a:t>Lignocerová</a:t>
                      </a:r>
                    </a:p>
                  </a:txBody>
                  <a:tcPr marL="57254" marR="57254" marT="28627" marB="28627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>
                          <a:effectLst/>
                        </a:rPr>
                        <a:t>Tetrakosanová</a:t>
                      </a:r>
                    </a:p>
                  </a:txBody>
                  <a:tcPr marL="57254" marR="57254" marT="28627" marB="28627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1026777"/>
                  </a:ext>
                </a:extLst>
              </a:tr>
              <a:tr h="400781">
                <a:tc>
                  <a:txBody>
                    <a:bodyPr/>
                    <a:lstStyle/>
                    <a:p>
                      <a:r>
                        <a:rPr lang="cs-CZ" sz="1100">
                          <a:effectLst/>
                        </a:rPr>
                        <a:t>C26</a:t>
                      </a:r>
                    </a:p>
                  </a:txBody>
                  <a:tcPr marL="57254" marR="57254" marT="28627" marB="28627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>
                          <a:effectLst/>
                        </a:rPr>
                        <a:t>Cerotová</a:t>
                      </a:r>
                    </a:p>
                  </a:txBody>
                  <a:tcPr marL="57254" marR="57254" marT="28627" marB="28627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 dirty="0" err="1">
                          <a:effectLst/>
                        </a:rPr>
                        <a:t>Hexakosanová</a:t>
                      </a:r>
                      <a:endParaRPr lang="cs-CZ" sz="1100" dirty="0">
                        <a:effectLst/>
                      </a:endParaRPr>
                    </a:p>
                  </a:txBody>
                  <a:tcPr marL="57254" marR="57254" marT="28627" marB="28627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9200977"/>
                  </a:ext>
                </a:extLst>
              </a:tr>
            </a:tbl>
          </a:graphicData>
        </a:graphic>
      </p:graphicFrame>
      <p:pic>
        <p:nvPicPr>
          <p:cNvPr id="2052" name="Picture 4" descr="https://upload.wikimedia.org/wikipedia/commons/thumb/2/2b/Palmitic_acid_shorthand_formula.PNG/350px-Palmitic_acid_shorthand_formula.PN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6522" y="366717"/>
            <a:ext cx="3333333" cy="466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upload.wikimedia.org/wikipedia/commons/thumb/3/35/Stearic_acid_shorthand_formula.PNG/350px-Stearic_acid_shorthand_formul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5480" y="1786910"/>
            <a:ext cx="3333750" cy="419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/>
          <p:cNvSpPr txBox="1"/>
          <p:nvPr/>
        </p:nvSpPr>
        <p:spPr>
          <a:xfrm>
            <a:off x="6335480" y="1125481"/>
            <a:ext cx="34754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Kyselina palmitová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6335480" y="2451044"/>
            <a:ext cx="36839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Kyselina stearová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5678905" y="3066755"/>
            <a:ext cx="567489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/>
              <a:t>Veškeré živočišné tuky, např. </a:t>
            </a:r>
            <a:r>
              <a:rPr lang="cs-CZ" sz="2800" b="1" dirty="0"/>
              <a:t>máslo, sádlo, ghí, maso, vejce, uzeniny, sýry, smetana</a:t>
            </a:r>
            <a:r>
              <a:rPr lang="cs-CZ" sz="2800" dirty="0"/>
              <a:t>. Také </a:t>
            </a:r>
            <a:r>
              <a:rPr lang="cs-CZ" sz="2800" b="1" dirty="0"/>
              <a:t>kokosový, palmový a palmojádrový tuk</a:t>
            </a:r>
            <a:r>
              <a:rPr lang="cs-CZ" sz="2800" dirty="0"/>
              <a:t>.</a:t>
            </a:r>
          </a:p>
          <a:p>
            <a:r>
              <a:rPr lang="cs-CZ" sz="2800" b="1" dirty="0"/>
              <a:t>Cukrovinky, sladké pečivo, čokolády</a:t>
            </a:r>
            <a:r>
              <a:rPr lang="cs-CZ" sz="2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51707972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>
                <a:solidFill>
                  <a:srgbClr val="0070C0"/>
                </a:solidFill>
              </a:rPr>
              <a:t>74. Uveďte 5 zdrojů mastných kyselin</a:t>
            </a:r>
            <a:br>
              <a:rPr lang="cs-CZ" sz="4000" b="1" dirty="0">
                <a:solidFill>
                  <a:srgbClr val="0070C0"/>
                </a:solidFill>
              </a:rPr>
            </a:br>
            <a:endParaRPr lang="cs-CZ" sz="4000" b="1" dirty="0">
              <a:solidFill>
                <a:srgbClr val="0070C0"/>
              </a:solidFill>
            </a:endParaRP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>
                <a:solidFill>
                  <a:srgbClr val="0070C0"/>
                </a:solidFill>
              </a:rPr>
              <a:t>………………………………..</a:t>
            </a:r>
          </a:p>
          <a:p>
            <a:pPr marL="0" indent="0">
              <a:buNone/>
            </a:pPr>
            <a:r>
              <a:rPr lang="cs-CZ" dirty="0">
                <a:solidFill>
                  <a:srgbClr val="0070C0"/>
                </a:solidFill>
              </a:rPr>
              <a:t>………………………………..</a:t>
            </a:r>
          </a:p>
          <a:p>
            <a:pPr marL="0" indent="0">
              <a:buNone/>
            </a:pPr>
            <a:r>
              <a:rPr lang="cs-CZ" dirty="0">
                <a:solidFill>
                  <a:srgbClr val="0070C0"/>
                </a:solidFill>
              </a:rPr>
              <a:t>………………………………..</a:t>
            </a:r>
          </a:p>
          <a:p>
            <a:pPr marL="0" indent="0">
              <a:buNone/>
            </a:pPr>
            <a:r>
              <a:rPr lang="cs-CZ" dirty="0">
                <a:solidFill>
                  <a:srgbClr val="0070C0"/>
                </a:solidFill>
              </a:rPr>
              <a:t>………………………………..</a:t>
            </a:r>
          </a:p>
          <a:p>
            <a:pPr marL="0" indent="0">
              <a:buNone/>
            </a:pPr>
            <a:r>
              <a:rPr lang="cs-CZ" dirty="0">
                <a:solidFill>
                  <a:srgbClr val="0070C0"/>
                </a:solidFill>
              </a:rPr>
              <a:t>………………………………..</a:t>
            </a:r>
          </a:p>
        </p:txBody>
      </p:sp>
    </p:spTree>
    <p:extLst>
      <p:ext uri="{BB962C8B-B14F-4D97-AF65-F5344CB8AC3E}">
        <p14:creationId xmlns:p14="http://schemas.microsoft.com/office/powerpoint/2010/main" val="3106227232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4379" y="365125"/>
            <a:ext cx="11903242" cy="1325563"/>
          </a:xfrm>
        </p:spPr>
        <p:txBody>
          <a:bodyPr>
            <a:normAutofit/>
          </a:bodyPr>
          <a:lstStyle/>
          <a:p>
            <a:pPr algn="ctr"/>
            <a:r>
              <a:rPr lang="cs-CZ" sz="4000" b="1" dirty="0" err="1">
                <a:solidFill>
                  <a:srgbClr val="FF0000"/>
                </a:solidFill>
              </a:rPr>
              <a:t>Mononenasycené</a:t>
            </a:r>
            <a:r>
              <a:rPr lang="cs-CZ" sz="4000" b="1" dirty="0">
                <a:solidFill>
                  <a:srgbClr val="FF0000"/>
                </a:solidFill>
              </a:rPr>
              <a:t> MK</a:t>
            </a:r>
            <a:br>
              <a:rPr lang="cs-CZ" sz="4000" b="1" dirty="0">
                <a:solidFill>
                  <a:srgbClr val="FF0000"/>
                </a:solidFill>
              </a:rPr>
            </a:br>
            <a:r>
              <a:rPr lang="cs-CZ" sz="4000" b="1" dirty="0">
                <a:solidFill>
                  <a:srgbClr val="FF0000"/>
                </a:solidFill>
              </a:rPr>
              <a:t>omega 7 a omega 9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/>
              <a:t>Rostlinné tuky</a:t>
            </a:r>
          </a:p>
          <a:p>
            <a:r>
              <a:rPr lang="cs-CZ" dirty="0"/>
              <a:t>Rostlinné oleje</a:t>
            </a:r>
          </a:p>
          <a:p>
            <a:r>
              <a:rPr lang="cs-CZ" dirty="0"/>
              <a:t>Semínka</a:t>
            </a:r>
          </a:p>
          <a:p>
            <a:r>
              <a:rPr lang="cs-CZ" dirty="0"/>
              <a:t>Ořechy</a:t>
            </a:r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cs-CZ" dirty="0"/>
              <a:t>arašídy</a:t>
            </a:r>
          </a:p>
          <a:p>
            <a:r>
              <a:rPr lang="cs-CZ" dirty="0"/>
              <a:t>pekanové, makadamové, lískové ořechy, mandle, pistácie</a:t>
            </a:r>
          </a:p>
          <a:p>
            <a:r>
              <a:rPr lang="cs-CZ" dirty="0"/>
              <a:t>dýňová či slunečnicová semínka</a:t>
            </a:r>
          </a:p>
          <a:p>
            <a:r>
              <a:rPr lang="cs-CZ" dirty="0"/>
              <a:t>avokádo</a:t>
            </a:r>
          </a:p>
          <a:p>
            <a:r>
              <a:rPr lang="cs-CZ" dirty="0"/>
              <a:t>slunečnicový, řepkový, sezamový, olivový olej</a:t>
            </a:r>
          </a:p>
          <a:p>
            <a:pPr marL="0" indent="0">
              <a:buNone/>
            </a:pP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369402" y="4207208"/>
            <a:ext cx="43794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Mezi atomy C je jedna dvojná vazba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352926" y="4828674"/>
            <a:ext cx="452387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- snižují LDL a zvyšují HDL, </a:t>
            </a:r>
          </a:p>
          <a:p>
            <a:r>
              <a:rPr lang="cs-CZ" dirty="0"/>
              <a:t>- stabilizují glykémii a  </a:t>
            </a:r>
          </a:p>
          <a:p>
            <a:r>
              <a:rPr lang="cs-CZ" dirty="0"/>
              <a:t>- zvyšují citlivost na inzulín</a:t>
            </a:r>
          </a:p>
          <a:p>
            <a:endParaRPr lang="cs-CZ" dirty="0"/>
          </a:p>
          <a:p>
            <a:r>
              <a:rPr lang="cs-CZ" dirty="0"/>
              <a:t>WHO: 10-15% přijmu energie</a:t>
            </a:r>
          </a:p>
        </p:txBody>
      </p:sp>
    </p:spTree>
    <p:extLst>
      <p:ext uri="{BB962C8B-B14F-4D97-AF65-F5344CB8AC3E}">
        <p14:creationId xmlns:p14="http://schemas.microsoft.com/office/powerpoint/2010/main" val="3527986464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" y="365125"/>
            <a:ext cx="12066372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>
                <a:solidFill>
                  <a:srgbClr val="FF0000"/>
                </a:solidFill>
              </a:rPr>
              <a:t>Polynenasycené MK jsou esenciální - nutné  získávat</a:t>
            </a:r>
            <a:br>
              <a:rPr lang="cs-CZ" b="1" dirty="0">
                <a:solidFill>
                  <a:srgbClr val="FF0000"/>
                </a:solidFill>
              </a:rPr>
            </a:br>
            <a:r>
              <a:rPr lang="cs-CZ" b="1" dirty="0">
                <a:solidFill>
                  <a:srgbClr val="FF0000"/>
                </a:solidFill>
              </a:rPr>
              <a:t> z potravy</a:t>
            </a:r>
            <a:br>
              <a:rPr lang="cs-CZ" b="1" dirty="0">
                <a:solidFill>
                  <a:srgbClr val="FF0000"/>
                </a:solidFill>
              </a:rPr>
            </a:br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208547" y="1825624"/>
            <a:ext cx="5811253" cy="4879975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cs-CZ" dirty="0"/>
              <a:t>Omega 3</a:t>
            </a:r>
          </a:p>
          <a:p>
            <a:r>
              <a:rPr lang="cs-CZ" sz="2400" b="1" dirty="0"/>
              <a:t>Kyselina alfa-</a:t>
            </a:r>
            <a:r>
              <a:rPr lang="cs-CZ" sz="2400" b="1" dirty="0" err="1"/>
              <a:t>linolenová</a:t>
            </a:r>
            <a:r>
              <a:rPr lang="cs-CZ" sz="2400" dirty="0"/>
              <a:t> (ALA) </a:t>
            </a:r>
          </a:p>
          <a:p>
            <a:pPr lvl="1"/>
            <a:r>
              <a:rPr lang="cs-CZ" sz="2000" dirty="0"/>
              <a:t>ve lněných a </a:t>
            </a:r>
            <a:r>
              <a:rPr lang="cs-CZ" sz="2000" dirty="0" err="1"/>
              <a:t>chia</a:t>
            </a:r>
            <a:r>
              <a:rPr lang="cs-CZ" sz="2000" dirty="0"/>
              <a:t> semínkách,  řepkovém oleji a vlašských ořechách.</a:t>
            </a:r>
          </a:p>
          <a:p>
            <a:r>
              <a:rPr lang="cs-CZ" sz="2400" b="1" dirty="0"/>
              <a:t>Kyselina </a:t>
            </a:r>
            <a:r>
              <a:rPr lang="cs-CZ" sz="2400" b="1" dirty="0" err="1"/>
              <a:t>eikosapentaenová</a:t>
            </a:r>
            <a:r>
              <a:rPr lang="cs-CZ" sz="2400" b="1" dirty="0"/>
              <a:t> </a:t>
            </a:r>
            <a:r>
              <a:rPr lang="cs-CZ" sz="2400" dirty="0"/>
              <a:t>(EPA)</a:t>
            </a:r>
          </a:p>
          <a:p>
            <a:pPr lvl="1"/>
            <a:r>
              <a:rPr lang="cs-CZ" sz="2000" dirty="0"/>
              <a:t>mořské ryby, </a:t>
            </a:r>
            <a:r>
              <a:rPr lang="cs-CZ" sz="2000" u="sng" dirty="0"/>
              <a:t> -</a:t>
            </a:r>
            <a:r>
              <a:rPr lang="cs-CZ" sz="2000" dirty="0"/>
              <a:t>losos, sleď, tuňák, sardinky. </a:t>
            </a:r>
          </a:p>
          <a:p>
            <a:pPr lvl="1"/>
            <a:r>
              <a:rPr lang="cs-CZ" sz="2000" dirty="0"/>
              <a:t>protizánětlivé a </a:t>
            </a:r>
            <a:r>
              <a:rPr lang="cs-CZ" sz="2000" dirty="0" err="1"/>
              <a:t>kardioprotektivní</a:t>
            </a:r>
            <a:r>
              <a:rPr lang="cs-CZ" sz="2000" dirty="0"/>
              <a:t> účinky. </a:t>
            </a:r>
          </a:p>
          <a:p>
            <a:pPr lvl="1"/>
            <a:r>
              <a:rPr lang="cs-CZ" sz="2000" dirty="0"/>
              <a:t>zlepšuje náladu a duševní zdraví.</a:t>
            </a:r>
          </a:p>
          <a:p>
            <a:r>
              <a:rPr lang="cs-CZ" sz="2400" b="1" dirty="0"/>
              <a:t>Kyselina </a:t>
            </a:r>
            <a:r>
              <a:rPr lang="cs-CZ" sz="2400" b="1" dirty="0" err="1"/>
              <a:t>dokosahexaenová</a:t>
            </a:r>
            <a:r>
              <a:rPr lang="cs-CZ" sz="2400" b="1" dirty="0"/>
              <a:t> </a:t>
            </a:r>
            <a:r>
              <a:rPr lang="cs-CZ" sz="2400" dirty="0"/>
              <a:t>(DHA)</a:t>
            </a:r>
          </a:p>
          <a:p>
            <a:pPr lvl="1"/>
            <a:r>
              <a:rPr lang="cs-CZ" sz="2000" dirty="0"/>
              <a:t>v mořských rybách</a:t>
            </a:r>
          </a:p>
          <a:p>
            <a:pPr lvl="1"/>
            <a:r>
              <a:rPr lang="cs-CZ" sz="2000" dirty="0"/>
              <a:t>důležitá pro správný vývoj mozku, zraku a nervové soustavy. </a:t>
            </a:r>
          </a:p>
          <a:p>
            <a:pPr lvl="1"/>
            <a:r>
              <a:rPr lang="cs-CZ" sz="2000" dirty="0"/>
              <a:t>vliv na kognitivní funkce, paměť a učení.</a:t>
            </a:r>
          </a:p>
          <a:p>
            <a:endParaRPr lang="cs-CZ" sz="2400" dirty="0"/>
          </a:p>
          <a:p>
            <a:endParaRPr lang="cs-CZ" sz="1800" dirty="0"/>
          </a:p>
          <a:p>
            <a:endParaRPr lang="cs-CZ" sz="1800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33187" y="1862290"/>
            <a:ext cx="5731042" cy="4351338"/>
          </a:xfrm>
        </p:spPr>
        <p:txBody>
          <a:bodyPr>
            <a:normAutofit fontScale="85000" lnSpcReduction="20000"/>
          </a:bodyPr>
          <a:lstStyle/>
          <a:p>
            <a:r>
              <a:rPr lang="cs-CZ" dirty="0"/>
              <a:t>Omega 6</a:t>
            </a:r>
          </a:p>
          <a:p>
            <a:r>
              <a:rPr lang="cs-CZ" b="1" dirty="0"/>
              <a:t>kyselina linolová </a:t>
            </a:r>
            <a:r>
              <a:rPr lang="cs-CZ" dirty="0"/>
              <a:t>(LA): slunečnicový, kukuřičný, dýňový, </a:t>
            </a:r>
            <a:r>
              <a:rPr lang="cs-CZ" dirty="0" err="1"/>
              <a:t>sojový</a:t>
            </a:r>
            <a:r>
              <a:rPr lang="cs-CZ" dirty="0"/>
              <a:t>, makový, pupalkový olej, ořechy vlašské, para, pekanové, mandle, pistácie.</a:t>
            </a:r>
          </a:p>
          <a:p>
            <a:r>
              <a:rPr lang="cs-CZ" dirty="0"/>
              <a:t>V organismu se mění na </a:t>
            </a:r>
            <a:r>
              <a:rPr lang="cs-CZ" dirty="0" err="1"/>
              <a:t>kys</a:t>
            </a:r>
            <a:r>
              <a:rPr lang="cs-CZ" dirty="0"/>
              <a:t>. arachidonovou. </a:t>
            </a:r>
          </a:p>
          <a:p>
            <a:r>
              <a:rPr lang="cs-CZ" dirty="0"/>
              <a:t>Z ní vznikají produkty chránící sliznici žaludku a zároveň se hodí pro správné srážení krve. </a:t>
            </a:r>
          </a:p>
          <a:p>
            <a:r>
              <a:rPr lang="cs-CZ" dirty="0"/>
              <a:t>Nevýhodou kyseliny arachidonové je i tvorba některých prozánětlivých látek. </a:t>
            </a:r>
          </a:p>
          <a:p>
            <a:r>
              <a:rPr lang="cs-CZ" dirty="0"/>
              <a:t>Důležitý je dostatečný příjem,  nikoliv nadbytečný.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6254415" y="6385230"/>
            <a:ext cx="55666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Poměr omega 6 a omega 3 by měl být nižší než 5:1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465221" y="6176963"/>
            <a:ext cx="52618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hlinkClick r:id="rId2"/>
              </a:rPr>
              <a:t>https://www.brainmarket.cz/nase-novinky/proc-je-dulezite-mit-spravny-pomer-omega-3-a-6/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25603049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" y="365125"/>
            <a:ext cx="12066372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>
                <a:solidFill>
                  <a:srgbClr val="0070C0"/>
                </a:solidFill>
              </a:rPr>
              <a:t>75. Polynenasycené MK jsou esenciální - nutné  získávat</a:t>
            </a:r>
            <a:br>
              <a:rPr lang="cs-CZ" b="1" dirty="0">
                <a:solidFill>
                  <a:srgbClr val="0070C0"/>
                </a:solidFill>
              </a:rPr>
            </a:br>
            <a:r>
              <a:rPr lang="cs-CZ" b="1" dirty="0">
                <a:solidFill>
                  <a:srgbClr val="0070C0"/>
                </a:solidFill>
              </a:rPr>
              <a:t> z potravy</a:t>
            </a:r>
            <a:br>
              <a:rPr lang="cs-CZ" b="1" dirty="0">
                <a:solidFill>
                  <a:srgbClr val="0070C0"/>
                </a:solidFill>
              </a:rPr>
            </a:br>
            <a:endParaRPr lang="cs-CZ" b="1" dirty="0">
              <a:solidFill>
                <a:srgbClr val="0070C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208547" y="1825624"/>
            <a:ext cx="5811253" cy="4879975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cs-CZ" dirty="0"/>
              <a:t>Omega 3</a:t>
            </a:r>
          </a:p>
          <a:p>
            <a:r>
              <a:rPr lang="cs-CZ" sz="2400" b="1" dirty="0">
                <a:solidFill>
                  <a:srgbClr val="0070C0"/>
                </a:solidFill>
              </a:rPr>
              <a:t>…………………………………………</a:t>
            </a:r>
            <a:r>
              <a:rPr lang="cs-CZ" sz="2400" dirty="0"/>
              <a:t>(ALA) </a:t>
            </a:r>
          </a:p>
          <a:p>
            <a:pPr lvl="1"/>
            <a:r>
              <a:rPr lang="cs-CZ" sz="2000" dirty="0"/>
              <a:t>ve lněných a </a:t>
            </a:r>
            <a:r>
              <a:rPr lang="cs-CZ" sz="2000" dirty="0" err="1"/>
              <a:t>chia</a:t>
            </a:r>
            <a:r>
              <a:rPr lang="cs-CZ" sz="2000" dirty="0"/>
              <a:t> semínkách,  řepkovém oleji a vlašských ořechách.</a:t>
            </a:r>
          </a:p>
          <a:p>
            <a:r>
              <a:rPr lang="cs-CZ" sz="2400" b="1" dirty="0">
                <a:solidFill>
                  <a:srgbClr val="0070C0"/>
                </a:solidFill>
              </a:rPr>
              <a:t>…………………………………………</a:t>
            </a:r>
            <a:r>
              <a:rPr lang="cs-CZ" sz="2400" dirty="0"/>
              <a:t>(EPA)</a:t>
            </a:r>
          </a:p>
          <a:p>
            <a:pPr lvl="1"/>
            <a:r>
              <a:rPr lang="cs-CZ" sz="2000" dirty="0"/>
              <a:t>mořské ryby, </a:t>
            </a:r>
            <a:r>
              <a:rPr lang="cs-CZ" sz="2000" u="sng" dirty="0"/>
              <a:t> -</a:t>
            </a:r>
            <a:r>
              <a:rPr lang="cs-CZ" sz="2000" dirty="0"/>
              <a:t>losos, sleď, tuňák, sardinky. </a:t>
            </a:r>
          </a:p>
          <a:p>
            <a:pPr lvl="1"/>
            <a:r>
              <a:rPr lang="cs-CZ" sz="2000" dirty="0"/>
              <a:t>protizánětlivé a </a:t>
            </a:r>
            <a:r>
              <a:rPr lang="cs-CZ" sz="2000" dirty="0" err="1"/>
              <a:t>kardioprotektivní</a:t>
            </a:r>
            <a:r>
              <a:rPr lang="cs-CZ" sz="2000" dirty="0"/>
              <a:t> účinky. </a:t>
            </a:r>
          </a:p>
          <a:p>
            <a:pPr lvl="1"/>
            <a:r>
              <a:rPr lang="cs-CZ" sz="2000" dirty="0"/>
              <a:t>zlepšuje náladu a duševní zdraví.</a:t>
            </a:r>
          </a:p>
          <a:p>
            <a:r>
              <a:rPr lang="cs-CZ" sz="2400" b="1" dirty="0">
                <a:solidFill>
                  <a:srgbClr val="0070C0"/>
                </a:solidFill>
              </a:rPr>
              <a:t>………………………………………….</a:t>
            </a:r>
            <a:r>
              <a:rPr lang="cs-CZ" sz="2400" dirty="0"/>
              <a:t>(DHA)</a:t>
            </a:r>
          </a:p>
          <a:p>
            <a:pPr lvl="1"/>
            <a:r>
              <a:rPr lang="cs-CZ" sz="2000" dirty="0"/>
              <a:t>v mořských rybách</a:t>
            </a:r>
          </a:p>
          <a:p>
            <a:pPr lvl="1"/>
            <a:r>
              <a:rPr lang="cs-CZ" sz="2000" dirty="0"/>
              <a:t>důležitá pro správný vývoj mozku, zraku a nervové soustavy. </a:t>
            </a:r>
          </a:p>
          <a:p>
            <a:pPr lvl="1"/>
            <a:r>
              <a:rPr lang="cs-CZ" sz="2000" dirty="0"/>
              <a:t>vliv na kognitivní funkce, paměť a učení.</a:t>
            </a:r>
          </a:p>
          <a:p>
            <a:endParaRPr lang="cs-CZ" sz="2400" dirty="0"/>
          </a:p>
          <a:p>
            <a:endParaRPr lang="cs-CZ" sz="1800" dirty="0"/>
          </a:p>
          <a:p>
            <a:endParaRPr lang="cs-CZ" sz="1800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33187" y="1862290"/>
            <a:ext cx="5731042" cy="4351338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cs-CZ" dirty="0"/>
              <a:t>Omega 6</a:t>
            </a:r>
          </a:p>
          <a:p>
            <a:r>
              <a:rPr lang="cs-CZ" b="1" dirty="0">
                <a:solidFill>
                  <a:srgbClr val="0070C0"/>
                </a:solidFill>
              </a:rPr>
              <a:t>………………………</a:t>
            </a:r>
            <a:r>
              <a:rPr lang="cs-CZ" dirty="0"/>
              <a:t>(LA): slunečnicový, kukuřičný, dýňový, </a:t>
            </a:r>
            <a:r>
              <a:rPr lang="cs-CZ" dirty="0" err="1"/>
              <a:t>sojový</a:t>
            </a:r>
            <a:r>
              <a:rPr lang="cs-CZ" dirty="0"/>
              <a:t>, makový, pupalkový olej, ořechy vlašské, para, pekanové, mandle, pistácie.</a:t>
            </a:r>
          </a:p>
          <a:p>
            <a:r>
              <a:rPr lang="cs-CZ" dirty="0"/>
              <a:t>V organismu se mění na </a:t>
            </a:r>
            <a:r>
              <a:rPr lang="cs-CZ" dirty="0">
                <a:solidFill>
                  <a:srgbClr val="0070C0"/>
                </a:solidFill>
              </a:rPr>
              <a:t>……………………………………………</a:t>
            </a:r>
          </a:p>
          <a:p>
            <a:r>
              <a:rPr lang="cs-CZ" dirty="0"/>
              <a:t>Z ní vznikají produkty chránící sliznici žaludku a zároveň se hodí pro správné srážení krve. </a:t>
            </a:r>
          </a:p>
          <a:p>
            <a:r>
              <a:rPr lang="cs-CZ" dirty="0"/>
              <a:t>Nevýhodou kyseliny arachidonové je i tvorba některých prozánětlivých látek. </a:t>
            </a:r>
          </a:p>
          <a:p>
            <a:r>
              <a:rPr lang="cs-CZ" dirty="0"/>
              <a:t>Důležitý je dostatečný příjem,  nikoliv nadbytečný.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6254415" y="6385230"/>
            <a:ext cx="55666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Poměr omega 6 a omega 3 by měl být nižší než 5:1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465221" y="6176963"/>
            <a:ext cx="52618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hlinkClick r:id="rId2"/>
              </a:rPr>
              <a:t>https://www.brainmarket.cz/nase-novinky/proc-je-dulezite-mit-spravny-pomer-omega-3-a-6/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04902812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>
                <a:solidFill>
                  <a:srgbClr val="0070C0"/>
                </a:solidFill>
              </a:rPr>
              <a:t>76. Uveďte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/>
              <a:t>Doporučený poměr omega ž a omega 3 nenasycených MK</a:t>
            </a:r>
          </a:p>
          <a:p>
            <a:r>
              <a:rPr lang="cs-CZ" dirty="0">
                <a:solidFill>
                  <a:srgbClr val="0070C0"/>
                </a:solidFill>
              </a:rPr>
              <a:t>………………………………………………</a:t>
            </a:r>
          </a:p>
          <a:p>
            <a:endParaRPr lang="cs-CZ" dirty="0"/>
          </a:p>
          <a:p>
            <a:r>
              <a:rPr lang="cs-CZ" dirty="0"/>
              <a:t>Příklad mastné kyseliny</a:t>
            </a:r>
          </a:p>
          <a:p>
            <a:r>
              <a:rPr lang="cs-CZ" dirty="0">
                <a:solidFill>
                  <a:srgbClr val="0070C0"/>
                </a:solidFill>
              </a:rPr>
              <a:t>………………………………………………</a:t>
            </a:r>
          </a:p>
          <a:p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Příklady zdrojů omega 3 MK</a:t>
            </a:r>
          </a:p>
          <a:p>
            <a:r>
              <a:rPr lang="cs-CZ" dirty="0">
                <a:solidFill>
                  <a:srgbClr val="0070C0"/>
                </a:solidFill>
              </a:rPr>
              <a:t>…………………………………………..</a:t>
            </a:r>
          </a:p>
          <a:p>
            <a:r>
              <a:rPr lang="cs-CZ" dirty="0">
                <a:solidFill>
                  <a:srgbClr val="0070C0"/>
                </a:solidFill>
              </a:rPr>
              <a:t>…………………………………………..</a:t>
            </a:r>
          </a:p>
          <a:p>
            <a:pPr marL="0" indent="0">
              <a:buNone/>
            </a:pPr>
            <a:r>
              <a:rPr lang="cs-CZ" dirty="0"/>
              <a:t>Příklady zdrojů omega 6 MK</a:t>
            </a:r>
          </a:p>
          <a:p>
            <a:r>
              <a:rPr lang="cs-CZ" dirty="0">
                <a:solidFill>
                  <a:srgbClr val="0070C0"/>
                </a:solidFill>
              </a:rPr>
              <a:t>…………………………………………….</a:t>
            </a:r>
          </a:p>
          <a:p>
            <a:r>
              <a:rPr lang="cs-CZ" dirty="0">
                <a:solidFill>
                  <a:srgbClr val="0070C0"/>
                </a:solidFill>
              </a:rPr>
              <a:t>…………………………………………….</a:t>
            </a:r>
          </a:p>
        </p:txBody>
      </p:sp>
    </p:spTree>
    <p:extLst>
      <p:ext uri="{BB962C8B-B14F-4D97-AF65-F5344CB8AC3E}">
        <p14:creationId xmlns:p14="http://schemas.microsoft.com/office/powerpoint/2010/main" val="2656292038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 err="1">
                <a:solidFill>
                  <a:srgbClr val="FF0000"/>
                </a:solidFill>
              </a:rPr>
              <a:t>Transmastné</a:t>
            </a:r>
            <a:r>
              <a:rPr lang="cs-CZ" sz="4000" b="1" dirty="0">
                <a:solidFill>
                  <a:srgbClr val="FF0000"/>
                </a:solidFill>
              </a:rPr>
              <a:t> kyseliny (TMK)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85351" y="1825625"/>
            <a:ext cx="5834449" cy="4351338"/>
          </a:xfrm>
        </p:spPr>
        <p:txBody>
          <a:bodyPr/>
          <a:lstStyle/>
          <a:p>
            <a:r>
              <a:rPr lang="cs-CZ" dirty="0"/>
              <a:t>Nejhorší druh MK</a:t>
            </a:r>
          </a:p>
          <a:p>
            <a:r>
              <a:rPr lang="cs-CZ" dirty="0"/>
              <a:t>KV riziko</a:t>
            </a:r>
          </a:p>
          <a:p>
            <a:r>
              <a:rPr lang="cs-CZ" b="1" dirty="0"/>
              <a:t>Zvyšuje </a:t>
            </a:r>
            <a:r>
              <a:rPr lang="cs-CZ" dirty="0"/>
              <a:t>LDL cholesterol</a:t>
            </a:r>
          </a:p>
          <a:p>
            <a:r>
              <a:rPr lang="cs-CZ" b="1" dirty="0"/>
              <a:t>Snižuje </a:t>
            </a:r>
            <a:r>
              <a:rPr lang="cs-CZ" dirty="0"/>
              <a:t>HDL cholesterol</a:t>
            </a:r>
          </a:p>
          <a:p>
            <a:r>
              <a:rPr lang="cs-CZ" dirty="0"/>
              <a:t>Vznik při ztužování rostlinných tuků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cs-CZ" dirty="0"/>
              <a:t>hranolky</a:t>
            </a:r>
          </a:p>
          <a:p>
            <a:r>
              <a:rPr lang="cs-CZ" dirty="0"/>
              <a:t>majonéza</a:t>
            </a:r>
          </a:p>
          <a:p>
            <a:r>
              <a:rPr lang="cs-CZ" dirty="0"/>
              <a:t>sušenky</a:t>
            </a:r>
          </a:p>
          <a:p>
            <a:r>
              <a:rPr lang="cs-CZ" dirty="0" err="1"/>
              <a:t>chipsy</a:t>
            </a:r>
            <a:endParaRPr lang="cs-CZ" dirty="0"/>
          </a:p>
          <a:p>
            <a:r>
              <a:rPr lang="cs-CZ" dirty="0"/>
              <a:t>fast food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60387843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>
                <a:solidFill>
                  <a:srgbClr val="0070C0"/>
                </a:solidFill>
              </a:rPr>
              <a:t>77. </a:t>
            </a:r>
            <a:r>
              <a:rPr lang="cs-CZ" sz="4000" b="1" dirty="0" err="1">
                <a:solidFill>
                  <a:srgbClr val="0070C0"/>
                </a:solidFill>
              </a:rPr>
              <a:t>Transmastné</a:t>
            </a:r>
            <a:r>
              <a:rPr lang="cs-CZ" sz="4000" b="1" dirty="0">
                <a:solidFill>
                  <a:srgbClr val="0070C0"/>
                </a:solidFill>
              </a:rPr>
              <a:t> kyseliny (TMK)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85351" y="1825625"/>
            <a:ext cx="5834449" cy="4351338"/>
          </a:xfrm>
        </p:spPr>
        <p:txBody>
          <a:bodyPr/>
          <a:lstStyle/>
          <a:p>
            <a:r>
              <a:rPr lang="cs-CZ" dirty="0"/>
              <a:t>Nejhorší druh MK</a:t>
            </a:r>
          </a:p>
          <a:p>
            <a:r>
              <a:rPr lang="cs-CZ" dirty="0"/>
              <a:t>KV riziko</a:t>
            </a:r>
          </a:p>
          <a:p>
            <a:r>
              <a:rPr lang="cs-CZ" b="1" dirty="0">
                <a:solidFill>
                  <a:srgbClr val="0070C0"/>
                </a:solidFill>
              </a:rPr>
              <a:t>………………..</a:t>
            </a:r>
            <a:r>
              <a:rPr lang="cs-CZ" b="1" dirty="0"/>
              <a:t> </a:t>
            </a:r>
            <a:r>
              <a:rPr lang="cs-CZ" dirty="0"/>
              <a:t>LDL cholesterol</a:t>
            </a:r>
          </a:p>
          <a:p>
            <a:r>
              <a:rPr lang="cs-CZ" b="1" dirty="0">
                <a:solidFill>
                  <a:srgbClr val="0070C0"/>
                </a:solidFill>
              </a:rPr>
              <a:t>………………..</a:t>
            </a:r>
            <a:r>
              <a:rPr lang="cs-CZ" b="1" dirty="0"/>
              <a:t> </a:t>
            </a:r>
            <a:r>
              <a:rPr lang="cs-CZ" dirty="0"/>
              <a:t>HDL cholesterol</a:t>
            </a:r>
          </a:p>
          <a:p>
            <a:r>
              <a:rPr lang="cs-CZ" dirty="0"/>
              <a:t>Vznik při ztužování rostlinných tuků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cs-CZ" dirty="0"/>
              <a:t>hranolky</a:t>
            </a:r>
          </a:p>
          <a:p>
            <a:r>
              <a:rPr lang="cs-CZ" dirty="0"/>
              <a:t>majonéza</a:t>
            </a:r>
          </a:p>
          <a:p>
            <a:r>
              <a:rPr lang="cs-CZ" dirty="0"/>
              <a:t>sušenky</a:t>
            </a:r>
          </a:p>
          <a:p>
            <a:r>
              <a:rPr lang="cs-CZ" dirty="0" err="1"/>
              <a:t>chipsy</a:t>
            </a:r>
            <a:endParaRPr lang="cs-CZ" dirty="0"/>
          </a:p>
          <a:p>
            <a:r>
              <a:rPr lang="cs-CZ" dirty="0"/>
              <a:t>fast food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813358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0070C0"/>
                </a:solidFill>
              </a:rPr>
              <a:t>6. Doplňte protisrážlivé prostředky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…………………………………..inhibuje přeměnu protrombinu na trombin</a:t>
            </a:r>
          </a:p>
          <a:p>
            <a:r>
              <a:rPr lang="cs-CZ" dirty="0"/>
              <a:t>……………………..snižují hematokrit</a:t>
            </a:r>
          </a:p>
          <a:p>
            <a:r>
              <a:rPr lang="cs-CZ" dirty="0"/>
              <a:t>………………………se používá při vyšetření krve a sedimentaci</a:t>
            </a:r>
          </a:p>
          <a:p>
            <a:r>
              <a:rPr lang="cs-CZ" dirty="0"/>
              <a:t>……………………. se používá pro stanovení hematokritu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40556751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5893" y="0"/>
            <a:ext cx="10515600" cy="1325563"/>
          </a:xfrm>
        </p:spPr>
        <p:txBody>
          <a:bodyPr/>
          <a:lstStyle/>
          <a:p>
            <a:r>
              <a:rPr lang="cs-CZ" b="1" dirty="0">
                <a:solidFill>
                  <a:srgbClr val="FF0000"/>
                </a:solidFill>
              </a:rPr>
              <a:t>Jednoduché lipidy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-8947" y="1114096"/>
            <a:ext cx="7918315" cy="5321030"/>
          </a:xfrm>
        </p:spPr>
        <p:txBody>
          <a:bodyPr>
            <a:normAutofit fontScale="77500" lnSpcReduction="20000"/>
          </a:bodyPr>
          <a:lstStyle/>
          <a:p>
            <a:r>
              <a:rPr lang="cs-CZ" dirty="0"/>
              <a:t>estery MK s jedno- nebo vícesytnými alkoholy (sytnost alkoholu je dána počtem OH- skupin alkoholu). Nejdůležitější jsou estery mastných kyselin s trojsytným alkoholem – glycerolem. Podle počtu esterifikovaných hydroxylových skupin jsou rozlišovány mono-, di- a </a:t>
            </a:r>
            <a:r>
              <a:rPr lang="cs-CZ" dirty="0" err="1"/>
              <a:t>triacylglyceroly</a:t>
            </a:r>
            <a:r>
              <a:rPr lang="cs-CZ" dirty="0"/>
              <a:t>. </a:t>
            </a:r>
          </a:p>
          <a:p>
            <a:pPr lvl="0"/>
            <a:r>
              <a:rPr lang="cs-CZ" b="1" dirty="0" err="1"/>
              <a:t>Triacylglyceroly</a:t>
            </a:r>
            <a:r>
              <a:rPr lang="cs-CZ" dirty="0"/>
              <a:t> (TAG) jsou hlavní součástí pokrmových tuků a olejů, v lidském organismu jsou přítomny v krevním séru a jsou hlavní součástí tukové tkáně. Vedle nich jsou v séru přítomny ještě </a:t>
            </a:r>
          </a:p>
          <a:p>
            <a:pPr lvl="0"/>
            <a:r>
              <a:rPr lang="cs-CZ" dirty="0"/>
              <a:t>estery mastných kyselin s cholesterolem, a dále </a:t>
            </a:r>
            <a:r>
              <a:rPr lang="cs-CZ" dirty="0" err="1"/>
              <a:t>neesterifikovaný</a:t>
            </a:r>
            <a:r>
              <a:rPr lang="cs-CZ" dirty="0"/>
              <a:t> cholesterol a </a:t>
            </a:r>
            <a:r>
              <a:rPr lang="cs-CZ" dirty="0" err="1"/>
              <a:t>neesterifikované</a:t>
            </a:r>
            <a:r>
              <a:rPr lang="cs-CZ" dirty="0"/>
              <a:t> mastné kyseliny. </a:t>
            </a:r>
          </a:p>
          <a:p>
            <a:pPr lvl="0"/>
            <a:r>
              <a:rPr lang="cs-CZ" b="1" dirty="0"/>
              <a:t>Cholesterol</a:t>
            </a:r>
            <a:r>
              <a:rPr lang="cs-CZ" dirty="0"/>
              <a:t> patří mezi steroidy, je součástí membrán všech tělních buněk a prekurzorem steroidních hormonů, žlučových kyselin a vitaminu D. </a:t>
            </a:r>
          </a:p>
          <a:p>
            <a:pPr lvl="0"/>
            <a:r>
              <a:rPr lang="cs-CZ" dirty="0"/>
              <a:t>Estery mastných kyselin s </a:t>
            </a:r>
            <a:r>
              <a:rPr lang="cs-CZ" dirty="0" err="1"/>
              <a:t>aminoalkoholem</a:t>
            </a:r>
            <a:r>
              <a:rPr lang="cs-CZ" dirty="0"/>
              <a:t> </a:t>
            </a:r>
            <a:r>
              <a:rPr lang="cs-CZ" dirty="0" err="1"/>
              <a:t>sfingosinem</a:t>
            </a:r>
            <a:r>
              <a:rPr lang="cs-CZ" dirty="0"/>
              <a:t> se nazývají </a:t>
            </a:r>
            <a:r>
              <a:rPr lang="cs-CZ" b="1" dirty="0" err="1"/>
              <a:t>ceramidy</a:t>
            </a:r>
            <a:r>
              <a:rPr lang="cs-CZ" dirty="0"/>
              <a:t>, u člověka jsou přítomny např. v mozkové tkáni. Mezi jednoduché lipidy dále řadíme vosky – estery mastných kyselin s alifatickými alkoholy, které se v lidském organismu nevyskytují.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5491464" y="1566019"/>
            <a:ext cx="392229" cy="1017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pic>
        <p:nvPicPr>
          <p:cNvPr id="8194" name="Picture 2" descr="Co má v těle na starost cholesterol_infografika_cz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8676" y="751875"/>
            <a:ext cx="4393324" cy="555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9709406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>
                <a:solidFill>
                  <a:srgbClr val="0070C0"/>
                </a:solidFill>
              </a:rPr>
              <a:t>78. Jako roli má v těle cholesterol?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>
                <a:solidFill>
                  <a:srgbClr val="0070C0"/>
                </a:solidFill>
              </a:rPr>
              <a:t>Popište podle obrázku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cs-CZ" dirty="0"/>
              <a:t>1.</a:t>
            </a:r>
          </a:p>
          <a:p>
            <a:r>
              <a:rPr lang="cs-CZ" dirty="0"/>
              <a:t>2.</a:t>
            </a:r>
          </a:p>
          <a:p>
            <a:r>
              <a:rPr lang="cs-CZ" dirty="0"/>
              <a:t>3.</a:t>
            </a:r>
          </a:p>
          <a:p>
            <a:r>
              <a:rPr lang="cs-CZ" dirty="0"/>
              <a:t>4.</a:t>
            </a:r>
          </a:p>
          <a:p>
            <a:r>
              <a:rPr lang="cs-CZ" dirty="0"/>
              <a:t>5.</a:t>
            </a:r>
          </a:p>
          <a:p>
            <a:r>
              <a:rPr lang="cs-CZ" dirty="0"/>
              <a:t>6.</a:t>
            </a:r>
          </a:p>
          <a:p>
            <a:pPr marL="0" indent="0">
              <a:buNone/>
            </a:pPr>
            <a:endParaRPr lang="cs-CZ" dirty="0"/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" name="Picture 2" descr="Co má v těle na starost cholesterol_infografika_cz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5811" y="1379621"/>
            <a:ext cx="4318491" cy="5475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bdélník 8"/>
          <p:cNvSpPr/>
          <p:nvPr/>
        </p:nvSpPr>
        <p:spPr>
          <a:xfrm>
            <a:off x="7748337" y="3064042"/>
            <a:ext cx="1122947" cy="4170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Obdélník 9"/>
          <p:cNvSpPr/>
          <p:nvPr/>
        </p:nvSpPr>
        <p:spPr>
          <a:xfrm>
            <a:off x="7677736" y="3194327"/>
            <a:ext cx="1122947" cy="4170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2" name="Obrázek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41885" y="3054380"/>
            <a:ext cx="1133954" cy="426757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5811" y="4528151"/>
            <a:ext cx="1133954" cy="426757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7461" y="4528151"/>
            <a:ext cx="1133954" cy="621365"/>
          </a:xfrm>
          <a:prstGeom prst="rect">
            <a:avLst/>
          </a:prstGeom>
        </p:spPr>
      </p:pic>
      <p:pic>
        <p:nvPicPr>
          <p:cNvPr id="18" name="Obrázek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9840" y="6280444"/>
            <a:ext cx="1133954" cy="426757"/>
          </a:xfrm>
          <a:prstGeom prst="rect">
            <a:avLst/>
          </a:prstGeom>
        </p:spPr>
      </p:pic>
      <p:pic>
        <p:nvPicPr>
          <p:cNvPr id="20" name="Obrázek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41884" y="6375444"/>
            <a:ext cx="1469441" cy="426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573979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84886" y="161239"/>
            <a:ext cx="10515600" cy="1325563"/>
          </a:xfrm>
        </p:spPr>
        <p:txBody>
          <a:bodyPr/>
          <a:lstStyle/>
          <a:p>
            <a:r>
              <a:rPr lang="cs-CZ" b="1" dirty="0">
                <a:solidFill>
                  <a:srgbClr val="FF0000"/>
                </a:solidFill>
              </a:rPr>
              <a:t>Složené lipidy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29281" y="1349889"/>
            <a:ext cx="10515600" cy="5032375"/>
          </a:xfrm>
        </p:spPr>
        <p:txBody>
          <a:bodyPr>
            <a:normAutofit fontScale="85000" lnSpcReduction="20000"/>
          </a:bodyPr>
          <a:lstStyle/>
          <a:p>
            <a:r>
              <a:rPr lang="cs-CZ" dirty="0"/>
              <a:t>v molekule lipidu přítomna vedle </a:t>
            </a:r>
            <a:r>
              <a:rPr lang="cs-CZ" b="1" dirty="0"/>
              <a:t>MK </a:t>
            </a:r>
            <a:r>
              <a:rPr lang="cs-CZ" dirty="0"/>
              <a:t>a </a:t>
            </a:r>
            <a:r>
              <a:rPr lang="cs-CZ" b="1" dirty="0"/>
              <a:t>alkoholu</a:t>
            </a:r>
            <a:r>
              <a:rPr lang="cs-CZ" dirty="0"/>
              <a:t> ještě další složka (</a:t>
            </a:r>
            <a:r>
              <a:rPr lang="cs-CZ" b="1" dirty="0"/>
              <a:t>kyselina fosforečná, sacharidy, proteiny</a:t>
            </a:r>
          </a:p>
          <a:p>
            <a:r>
              <a:rPr lang="cs-CZ" dirty="0"/>
              <a:t>Podle složky, která je součástí lipidu, se rozlišují různé typy složených lipidů (fosfolipidy, glykolipidy, lipoproteiny). </a:t>
            </a:r>
          </a:p>
          <a:p>
            <a:pPr lvl="0"/>
            <a:r>
              <a:rPr lang="cs-CZ" b="1" dirty="0"/>
              <a:t>Fosfolipidy</a:t>
            </a:r>
            <a:r>
              <a:rPr lang="cs-CZ" dirty="0"/>
              <a:t> vznikají esterifikací OH- skupiny glycerolu na třetím atomu C (</a:t>
            </a:r>
            <a:r>
              <a:rPr lang="cs-CZ" dirty="0" err="1"/>
              <a:t>fosfoacylglyceroly</a:t>
            </a:r>
            <a:r>
              <a:rPr lang="cs-CZ" dirty="0"/>
              <a:t>) nebo OH- skupiny </a:t>
            </a:r>
            <a:r>
              <a:rPr lang="cs-CZ" dirty="0" err="1"/>
              <a:t>sfingosinu</a:t>
            </a:r>
            <a:r>
              <a:rPr lang="cs-CZ" dirty="0"/>
              <a:t> (</a:t>
            </a:r>
            <a:r>
              <a:rPr lang="cs-CZ" dirty="0" err="1"/>
              <a:t>sfingomyeliny</a:t>
            </a:r>
            <a:r>
              <a:rPr lang="cs-CZ" dirty="0"/>
              <a:t>) kyselinou fosforečnou. Ta je dále esterifikována ještě </a:t>
            </a:r>
            <a:r>
              <a:rPr lang="cs-CZ" dirty="0" err="1"/>
              <a:t>aminoalkoholy</a:t>
            </a:r>
            <a:r>
              <a:rPr lang="cs-CZ" dirty="0"/>
              <a:t> nebo aminokyselinami (</a:t>
            </a:r>
            <a:r>
              <a:rPr lang="cs-CZ" dirty="0" err="1"/>
              <a:t>fosfatidylcholin</a:t>
            </a:r>
            <a:r>
              <a:rPr lang="cs-CZ" dirty="0"/>
              <a:t>, </a:t>
            </a:r>
            <a:r>
              <a:rPr lang="cs-CZ" dirty="0" err="1"/>
              <a:t>fosfatidylethanolamin</a:t>
            </a:r>
            <a:r>
              <a:rPr lang="cs-CZ" dirty="0"/>
              <a:t>, </a:t>
            </a:r>
            <a:r>
              <a:rPr lang="cs-CZ" dirty="0" err="1"/>
              <a:t>fosfatidylserin</a:t>
            </a:r>
            <a:r>
              <a:rPr lang="cs-CZ" dirty="0"/>
              <a:t>).</a:t>
            </a:r>
          </a:p>
          <a:p>
            <a:pPr lvl="0"/>
            <a:r>
              <a:rPr lang="cs-CZ" b="1" dirty="0"/>
              <a:t>Glykolipidy </a:t>
            </a:r>
          </a:p>
          <a:p>
            <a:pPr lvl="1"/>
            <a:r>
              <a:rPr lang="cs-CZ" dirty="0"/>
              <a:t>obsahují ve své molekule sacharidovou složku, </a:t>
            </a:r>
          </a:p>
          <a:p>
            <a:pPr lvl="1"/>
            <a:r>
              <a:rPr lang="cs-CZ" dirty="0"/>
              <a:t>u živočichů se jedná o </a:t>
            </a:r>
            <a:r>
              <a:rPr lang="cs-CZ" dirty="0" err="1"/>
              <a:t>galaktosu</a:t>
            </a:r>
            <a:r>
              <a:rPr lang="cs-CZ" dirty="0"/>
              <a:t> (živočišné glykolipidy jsou odvozeny od </a:t>
            </a:r>
            <a:r>
              <a:rPr lang="cs-CZ" dirty="0" err="1"/>
              <a:t>sfingosinu</a:t>
            </a:r>
            <a:r>
              <a:rPr lang="cs-CZ" dirty="0"/>
              <a:t>) </a:t>
            </a:r>
          </a:p>
          <a:p>
            <a:pPr lvl="1"/>
            <a:r>
              <a:rPr lang="cs-CZ" dirty="0"/>
              <a:t>u rostlin o glukosu. </a:t>
            </a:r>
          </a:p>
          <a:p>
            <a:pPr lvl="1"/>
            <a:r>
              <a:rPr lang="cs-CZ" dirty="0"/>
              <a:t>přenosem </a:t>
            </a:r>
            <a:r>
              <a:rPr lang="cs-CZ" dirty="0" err="1"/>
              <a:t>galaktosy</a:t>
            </a:r>
            <a:r>
              <a:rPr lang="cs-CZ" dirty="0"/>
              <a:t> na </a:t>
            </a:r>
            <a:r>
              <a:rPr lang="cs-CZ" dirty="0" err="1"/>
              <a:t>ceramid</a:t>
            </a:r>
            <a:r>
              <a:rPr lang="cs-CZ" dirty="0"/>
              <a:t> vzniká </a:t>
            </a:r>
            <a:r>
              <a:rPr lang="cs-CZ" b="1" dirty="0"/>
              <a:t>cerebrosid</a:t>
            </a:r>
            <a:r>
              <a:rPr lang="cs-CZ" dirty="0"/>
              <a:t>, </a:t>
            </a:r>
          </a:p>
          <a:p>
            <a:pPr lvl="0"/>
            <a:r>
              <a:rPr lang="cs-CZ" dirty="0"/>
              <a:t>pokud vstoupí do molekuly více cukerných jednotek a kyselina </a:t>
            </a:r>
            <a:r>
              <a:rPr lang="cs-CZ" dirty="0" err="1"/>
              <a:t>neuraminová</a:t>
            </a:r>
            <a:r>
              <a:rPr lang="cs-CZ" dirty="0"/>
              <a:t>, vznikne </a:t>
            </a:r>
            <a:r>
              <a:rPr lang="cs-CZ" b="1" dirty="0"/>
              <a:t>gangliosid</a:t>
            </a:r>
            <a:r>
              <a:rPr lang="cs-CZ" dirty="0"/>
              <a:t>; oba jsou důležitou složkou nervových tkání i mozku (myelinové pochvy nervů). 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76586927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84886" y="161239"/>
            <a:ext cx="10515600" cy="1325563"/>
          </a:xfrm>
        </p:spPr>
        <p:txBody>
          <a:bodyPr/>
          <a:lstStyle/>
          <a:p>
            <a:r>
              <a:rPr lang="cs-CZ" b="1" dirty="0">
                <a:solidFill>
                  <a:srgbClr val="0070C0"/>
                </a:solidFill>
              </a:rPr>
              <a:t>79. Složené lipidy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29281" y="1349889"/>
            <a:ext cx="10515600" cy="5032375"/>
          </a:xfrm>
        </p:spPr>
        <p:txBody>
          <a:bodyPr>
            <a:normAutofit fontScale="85000" lnSpcReduction="20000"/>
          </a:bodyPr>
          <a:lstStyle/>
          <a:p>
            <a:r>
              <a:rPr lang="cs-CZ" dirty="0"/>
              <a:t>v molekule lipidu přítomna vedle </a:t>
            </a:r>
            <a:r>
              <a:rPr lang="cs-CZ" b="1" dirty="0">
                <a:solidFill>
                  <a:srgbClr val="0070C0"/>
                </a:solidFill>
              </a:rPr>
              <a:t>……</a:t>
            </a:r>
            <a:r>
              <a:rPr lang="cs-CZ" b="1" dirty="0"/>
              <a:t> </a:t>
            </a:r>
            <a:r>
              <a:rPr lang="cs-CZ" dirty="0"/>
              <a:t>a </a:t>
            </a:r>
            <a:r>
              <a:rPr lang="cs-CZ" b="1" dirty="0">
                <a:solidFill>
                  <a:srgbClr val="0070C0"/>
                </a:solidFill>
              </a:rPr>
              <a:t>……………</a:t>
            </a:r>
            <a:r>
              <a:rPr lang="cs-CZ" dirty="0"/>
              <a:t> ještě další složka (kyselina </a:t>
            </a:r>
            <a:r>
              <a:rPr lang="cs-CZ" b="1" dirty="0">
                <a:solidFill>
                  <a:srgbClr val="0070C0"/>
                </a:solidFill>
              </a:rPr>
              <a:t>………………..</a:t>
            </a:r>
            <a:r>
              <a:rPr lang="cs-CZ" b="1" dirty="0"/>
              <a:t>, </a:t>
            </a:r>
            <a:r>
              <a:rPr lang="cs-CZ" b="1" dirty="0">
                <a:solidFill>
                  <a:srgbClr val="0070C0"/>
                </a:solidFill>
              </a:rPr>
              <a:t>………………</a:t>
            </a:r>
            <a:r>
              <a:rPr lang="cs-CZ" b="1" dirty="0"/>
              <a:t>, </a:t>
            </a:r>
            <a:r>
              <a:rPr lang="cs-CZ" b="1" dirty="0">
                <a:solidFill>
                  <a:srgbClr val="0070C0"/>
                </a:solidFill>
              </a:rPr>
              <a:t>……………….</a:t>
            </a:r>
          </a:p>
          <a:p>
            <a:r>
              <a:rPr lang="cs-CZ" dirty="0"/>
              <a:t>Podle složky, která je součástí lipidu, se rozlišují různé typy složených lipidů (fosfolipidy, glykolipidy, lipoproteiny). </a:t>
            </a:r>
          </a:p>
          <a:p>
            <a:pPr lvl="0"/>
            <a:r>
              <a:rPr lang="cs-CZ" b="1" dirty="0">
                <a:solidFill>
                  <a:srgbClr val="0070C0"/>
                </a:solidFill>
              </a:rPr>
              <a:t>F……….</a:t>
            </a:r>
            <a:r>
              <a:rPr lang="cs-CZ" dirty="0"/>
              <a:t> vznikají esterifikací OH- skupiny glycerolu na třetím atomu C (</a:t>
            </a:r>
            <a:r>
              <a:rPr lang="cs-CZ" dirty="0" err="1"/>
              <a:t>fosfoacylglyceroly</a:t>
            </a:r>
            <a:r>
              <a:rPr lang="cs-CZ" dirty="0"/>
              <a:t>) nebo OH- skupiny </a:t>
            </a:r>
            <a:r>
              <a:rPr lang="cs-CZ" dirty="0" err="1"/>
              <a:t>sfingosinu</a:t>
            </a:r>
            <a:r>
              <a:rPr lang="cs-CZ" dirty="0"/>
              <a:t> (</a:t>
            </a:r>
            <a:r>
              <a:rPr lang="cs-CZ" dirty="0" err="1"/>
              <a:t>sfingomyeliny</a:t>
            </a:r>
            <a:r>
              <a:rPr lang="cs-CZ" dirty="0"/>
              <a:t>) kyselinou fosforečnou. Ta je dále esterifikována ještě </a:t>
            </a:r>
            <a:r>
              <a:rPr lang="cs-CZ" dirty="0" err="1"/>
              <a:t>aminoalkoholy</a:t>
            </a:r>
            <a:r>
              <a:rPr lang="cs-CZ" dirty="0"/>
              <a:t> nebo aminokyselinami (</a:t>
            </a:r>
            <a:r>
              <a:rPr lang="cs-CZ" dirty="0" err="1"/>
              <a:t>fosfatidylcholin</a:t>
            </a:r>
            <a:r>
              <a:rPr lang="cs-CZ" dirty="0"/>
              <a:t>, </a:t>
            </a:r>
            <a:r>
              <a:rPr lang="cs-CZ" dirty="0" err="1"/>
              <a:t>fosfatidylethanolamin</a:t>
            </a:r>
            <a:r>
              <a:rPr lang="cs-CZ" dirty="0"/>
              <a:t>, </a:t>
            </a:r>
            <a:r>
              <a:rPr lang="cs-CZ" dirty="0" err="1"/>
              <a:t>fosfatidylserin</a:t>
            </a:r>
            <a:r>
              <a:rPr lang="cs-CZ" dirty="0"/>
              <a:t>).</a:t>
            </a:r>
          </a:p>
          <a:p>
            <a:pPr lvl="0"/>
            <a:r>
              <a:rPr lang="cs-CZ" b="1" dirty="0">
                <a:solidFill>
                  <a:srgbClr val="0070C0"/>
                </a:solidFill>
              </a:rPr>
              <a:t>G………. </a:t>
            </a:r>
          </a:p>
          <a:p>
            <a:pPr lvl="1"/>
            <a:r>
              <a:rPr lang="cs-CZ" dirty="0"/>
              <a:t>obsahují ve své molekule sacharidovou složku, </a:t>
            </a:r>
          </a:p>
          <a:p>
            <a:pPr lvl="1"/>
            <a:r>
              <a:rPr lang="cs-CZ" dirty="0"/>
              <a:t>u živočichů se jedná o </a:t>
            </a:r>
            <a:r>
              <a:rPr lang="cs-CZ" dirty="0" err="1"/>
              <a:t>galaktosu</a:t>
            </a:r>
            <a:r>
              <a:rPr lang="cs-CZ" dirty="0"/>
              <a:t> (živočišné glykolipidy jsou odvozeny od </a:t>
            </a:r>
            <a:r>
              <a:rPr lang="cs-CZ" dirty="0" err="1"/>
              <a:t>sfingosinu</a:t>
            </a:r>
            <a:r>
              <a:rPr lang="cs-CZ" dirty="0"/>
              <a:t>) </a:t>
            </a:r>
          </a:p>
          <a:p>
            <a:pPr lvl="1"/>
            <a:r>
              <a:rPr lang="cs-CZ" dirty="0"/>
              <a:t>u rostlin o glukosu. </a:t>
            </a:r>
          </a:p>
          <a:p>
            <a:pPr lvl="1"/>
            <a:r>
              <a:rPr lang="cs-CZ" dirty="0"/>
              <a:t>přenosem </a:t>
            </a:r>
            <a:r>
              <a:rPr lang="cs-CZ" dirty="0" err="1"/>
              <a:t>galaktosy</a:t>
            </a:r>
            <a:r>
              <a:rPr lang="cs-CZ" dirty="0"/>
              <a:t> na </a:t>
            </a:r>
            <a:r>
              <a:rPr lang="cs-CZ" dirty="0" err="1"/>
              <a:t>ceramid</a:t>
            </a:r>
            <a:r>
              <a:rPr lang="cs-CZ" dirty="0"/>
              <a:t> vzniká </a:t>
            </a:r>
            <a:r>
              <a:rPr lang="cs-CZ" b="1" dirty="0"/>
              <a:t>cerebrosid</a:t>
            </a:r>
            <a:r>
              <a:rPr lang="cs-CZ" dirty="0"/>
              <a:t>, </a:t>
            </a:r>
          </a:p>
          <a:p>
            <a:pPr lvl="0"/>
            <a:r>
              <a:rPr lang="cs-CZ" dirty="0"/>
              <a:t>pokud vstoupí do molekuly více cukerných jednotek a kyselina </a:t>
            </a:r>
            <a:r>
              <a:rPr lang="cs-CZ" dirty="0" err="1"/>
              <a:t>neuraminová</a:t>
            </a:r>
            <a:r>
              <a:rPr lang="cs-CZ" dirty="0"/>
              <a:t>, vznikne </a:t>
            </a:r>
            <a:r>
              <a:rPr lang="cs-CZ" b="1" dirty="0">
                <a:solidFill>
                  <a:srgbClr val="0070C0"/>
                </a:solidFill>
              </a:rPr>
              <a:t>g……….</a:t>
            </a:r>
            <a:r>
              <a:rPr lang="cs-CZ" dirty="0"/>
              <a:t>; oba jsou důležitou složkou nervových tkání i mozku (myelinové pochvy nervů). 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49671938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05714" y="136525"/>
            <a:ext cx="10515600" cy="1325563"/>
          </a:xfrm>
        </p:spPr>
        <p:txBody>
          <a:bodyPr/>
          <a:lstStyle/>
          <a:p>
            <a:r>
              <a:rPr lang="cs-CZ" b="1" dirty="0">
                <a:solidFill>
                  <a:srgbClr val="FF0000"/>
                </a:solidFill>
              </a:rPr>
              <a:t>Fosfolipidy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24589" y="1524000"/>
            <a:ext cx="11742821" cy="5333999"/>
          </a:xfrm>
        </p:spPr>
        <p:txBody>
          <a:bodyPr>
            <a:normAutofit fontScale="92500"/>
          </a:bodyPr>
          <a:lstStyle/>
          <a:p>
            <a:r>
              <a:rPr lang="cs-CZ" dirty="0"/>
              <a:t>základním stavebním materiálem buněčných membrán všech buněk lidského těla</a:t>
            </a:r>
          </a:p>
          <a:p>
            <a:r>
              <a:rPr lang="cs-CZ" dirty="0"/>
              <a:t>ovlivňují integritu buněčných membrán, čímž zabraňují pronikání škodlivých látek do buněk. </a:t>
            </a:r>
          </a:p>
          <a:p>
            <a:r>
              <a:rPr lang="cs-CZ" dirty="0"/>
              <a:t>umožňují transport důležitých látek přes buněčnou membránu v obou směrech.</a:t>
            </a:r>
          </a:p>
          <a:p>
            <a:r>
              <a:rPr lang="cs-CZ" dirty="0"/>
              <a:t>největší množství v krvi a nervové tkáni, ale fosfolipidy jsou přítomny všude. </a:t>
            </a:r>
          </a:p>
          <a:p>
            <a:r>
              <a:rPr lang="cs-CZ" dirty="0"/>
              <a:t>v plicích: jsou zarovnány svými ocasy (hydrofobní) směrem k lumen alveolů a povrchové napětí je nepřímo úměrné jejich hustotě na jednotku plochy. Během inhalace, jak se bubliny roztahují, se molekuly fosfolipidů od sebe vzdalují a zvyšují povrchové napětí. Na druhé straně se během výdechu přibližují k sobě a snižují je.</a:t>
            </a:r>
          </a:p>
          <a:p>
            <a:r>
              <a:rPr lang="cs-CZ" dirty="0"/>
              <a:t>Vhodný, promyšlený přísun fosfolipidů ve stravě přispívá ke snížení celkového </a:t>
            </a:r>
            <a:r>
              <a:rPr lang="cs-CZ" dirty="0">
                <a:hlinkClick r:id="rId2"/>
              </a:rPr>
              <a:t>cholesterolu</a:t>
            </a:r>
            <a:r>
              <a:rPr lang="cs-CZ" dirty="0"/>
              <a:t> a jeho LDL frakce.</a:t>
            </a:r>
          </a:p>
          <a:p>
            <a:endParaRPr lang="cs-CZ" dirty="0"/>
          </a:p>
        </p:txBody>
      </p:sp>
      <p:pic>
        <p:nvPicPr>
          <p:cNvPr id="3074" name="Picture 2" descr="Fosfolipid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7768" y="5275178"/>
            <a:ext cx="2374232" cy="1582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3748943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Fosfolipidy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>
                <a:hlinkClick r:id="rId2"/>
              </a:rPr>
              <a:t>Arašídy</a:t>
            </a:r>
            <a:r>
              <a:rPr lang="cs-CZ" dirty="0"/>
              <a:t>, </a:t>
            </a:r>
            <a:r>
              <a:rPr lang="cs-CZ" dirty="0">
                <a:hlinkClick r:id="rId3"/>
              </a:rPr>
              <a:t>vlašské ořechy</a:t>
            </a:r>
            <a:r>
              <a:rPr lang="cs-CZ" dirty="0"/>
              <a:t> ;</a:t>
            </a:r>
          </a:p>
          <a:p>
            <a:r>
              <a:rPr lang="cs-CZ" dirty="0">
                <a:hlinkClick r:id="rId4"/>
              </a:rPr>
              <a:t>vejce</a:t>
            </a:r>
            <a:r>
              <a:rPr lang="cs-CZ" dirty="0"/>
              <a:t> , zejména žloutky;</a:t>
            </a:r>
          </a:p>
          <a:p>
            <a:r>
              <a:rPr lang="cs-CZ" dirty="0">
                <a:hlinkClick r:id="rId5"/>
              </a:rPr>
              <a:t>ryby</a:t>
            </a:r>
            <a:r>
              <a:rPr lang="cs-CZ" dirty="0"/>
              <a:t> a </a:t>
            </a:r>
            <a:r>
              <a:rPr lang="cs-CZ" dirty="0">
                <a:hlinkClick r:id="rId6"/>
              </a:rPr>
              <a:t>mořské plody</a:t>
            </a:r>
            <a:r>
              <a:rPr lang="cs-CZ" dirty="0"/>
              <a:t> ;</a:t>
            </a:r>
          </a:p>
          <a:p>
            <a:r>
              <a:rPr lang="cs-CZ" dirty="0">
                <a:hlinkClick r:id="rId7"/>
              </a:rPr>
              <a:t>sójové boby</a:t>
            </a:r>
            <a:r>
              <a:rPr lang="cs-CZ" dirty="0"/>
              <a:t> ;</a:t>
            </a:r>
          </a:p>
          <a:p>
            <a:r>
              <a:rPr lang="cs-CZ" dirty="0"/>
              <a:t>rostlinné oleje.</a:t>
            </a:r>
          </a:p>
          <a:p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/>
              <a:t>Alkohol</a:t>
            </a:r>
          </a:p>
          <a:p>
            <a:r>
              <a:rPr lang="cs-CZ" dirty="0"/>
              <a:t>ničí molekuly fosfolipidů</a:t>
            </a:r>
          </a:p>
          <a:p>
            <a:r>
              <a:rPr lang="cs-CZ" dirty="0"/>
              <a:t>zvyšuje poměr cholesterolu k fosfolipidům v membránách nervových buněk –</a:t>
            </a:r>
          </a:p>
          <a:p>
            <a:r>
              <a:rPr lang="cs-CZ" dirty="0"/>
              <a:t>To zhoršuje enzymatickou ochranu lipidů proti oxidaci a samotná membrána se stává tužší. </a:t>
            </a:r>
          </a:p>
          <a:p>
            <a:r>
              <a:rPr lang="cs-CZ" dirty="0"/>
              <a:t>V případě jater vede snížení množství fosfolipidů v buněčných membránách k fibróze tohoto orgánu.</a:t>
            </a:r>
          </a:p>
        </p:txBody>
      </p:sp>
    </p:spTree>
    <p:extLst>
      <p:ext uri="{BB962C8B-B14F-4D97-AF65-F5344CB8AC3E}">
        <p14:creationId xmlns:p14="http://schemas.microsoft.com/office/powerpoint/2010/main" val="3584731583"/>
      </p:ext>
    </p:extLst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56937" y="291232"/>
            <a:ext cx="10515600" cy="1325563"/>
          </a:xfrm>
        </p:spPr>
        <p:txBody>
          <a:bodyPr/>
          <a:lstStyle/>
          <a:p>
            <a:r>
              <a:rPr lang="cs-CZ" b="1" dirty="0">
                <a:solidFill>
                  <a:srgbClr val="0070C0"/>
                </a:solidFill>
              </a:rPr>
              <a:t>80. Fosfolipidy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524000"/>
            <a:ext cx="12191999" cy="5333999"/>
          </a:xfrm>
        </p:spPr>
        <p:txBody>
          <a:bodyPr>
            <a:normAutofit/>
          </a:bodyPr>
          <a:lstStyle/>
          <a:p>
            <a:r>
              <a:rPr lang="cs-CZ" dirty="0"/>
              <a:t>základním stavebním materiálem                  všech         lidského těla</a:t>
            </a:r>
          </a:p>
          <a:p>
            <a:r>
              <a:rPr lang="cs-CZ" dirty="0"/>
              <a:t>ovlivňují integritu                  , čímž zabraňují pronikání škodlivých látek do  </a:t>
            </a:r>
          </a:p>
          <a:p>
            <a:r>
              <a:rPr lang="cs-CZ" dirty="0"/>
              <a:t>umožňují transport důležitých látek přes                  ↔.</a:t>
            </a:r>
          </a:p>
          <a:p>
            <a:r>
              <a:rPr lang="cs-CZ" dirty="0"/>
              <a:t>největší množství v                 a nervové tkáni, ale fosfolipidy jsou přítomny všude. </a:t>
            </a:r>
          </a:p>
          <a:p>
            <a:r>
              <a:rPr lang="cs-CZ" dirty="0"/>
              <a:t>v              jsou zarovnány svými ocasy (hydrofobní) směrem k lumen               a povrchové napětí je nepřímo úměrné jejich hustotě na jednotku plochy. Během inhalace, jak se bubliny roztahují, se molekuly fosfolipidů od sebe vzdalují a zvyšují povrchové napětí. Na druhé straně se během výdechu přibližují k sobě a snižují je.</a:t>
            </a:r>
          </a:p>
          <a:p>
            <a:r>
              <a:rPr lang="cs-CZ" dirty="0"/>
              <a:t>Promyšlený přísun fosfolipidů ve stravě přispívá ke snížení celkového                          a jeho LDL frakce.</a:t>
            </a:r>
          </a:p>
          <a:p>
            <a:endParaRPr lang="cs-CZ" dirty="0"/>
          </a:p>
        </p:txBody>
      </p:sp>
      <p:pic>
        <p:nvPicPr>
          <p:cNvPr id="3074" name="Picture 2" descr="Fosfolipid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2" y="1501062"/>
            <a:ext cx="1203156" cy="508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Untitle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3627" y="1338197"/>
            <a:ext cx="603441" cy="704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Fosfolipid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7928" y="2043178"/>
            <a:ext cx="1203156" cy="459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Untitle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6859" y="2009522"/>
            <a:ext cx="603441" cy="704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Fosfolipid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0471" y="2596980"/>
            <a:ext cx="1203156" cy="459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60397" y="3463218"/>
            <a:ext cx="886462" cy="589900"/>
          </a:xfrm>
          <a:prstGeom prst="rect">
            <a:avLst/>
          </a:prstGeom>
        </p:spPr>
      </p:pic>
      <p:pic>
        <p:nvPicPr>
          <p:cNvPr id="4106" name="Picture 10" descr="Cholesterol: 5 Truths to Know | Johns Hopkins Medicin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6716" y="6063104"/>
            <a:ext cx="1935025" cy="743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6"/>
          <a:srcRect l="23801" t="15754" r="24549" b="31099"/>
          <a:stretch/>
        </p:blipFill>
        <p:spPr>
          <a:xfrm>
            <a:off x="730202" y="3463218"/>
            <a:ext cx="598149" cy="615486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41241" y="2928850"/>
            <a:ext cx="1181000" cy="675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700882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>
                <a:solidFill>
                  <a:srgbClr val="FF0000"/>
                </a:solidFill>
              </a:rPr>
              <a:t>Které lipoproteiny jsou pro organismus prospěšné?</a:t>
            </a:r>
            <a:br>
              <a:rPr lang="cs-CZ" b="1" dirty="0">
                <a:solidFill>
                  <a:srgbClr val="FF0000"/>
                </a:solidFill>
              </a:rPr>
            </a:br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6981" y="1825625"/>
            <a:ext cx="11749547" cy="4830814"/>
          </a:xfrm>
        </p:spPr>
        <p:txBody>
          <a:bodyPr>
            <a:normAutofit/>
          </a:bodyPr>
          <a:lstStyle/>
          <a:p>
            <a:r>
              <a:rPr lang="cs-CZ" b="1" dirty="0"/>
              <a:t>Lipoproteiny</a:t>
            </a:r>
            <a:r>
              <a:rPr lang="cs-CZ" dirty="0"/>
              <a:t> jsou nejdůležitější </a:t>
            </a:r>
            <a:r>
              <a:rPr lang="cs-CZ" b="1" dirty="0"/>
              <a:t>transportní formou </a:t>
            </a:r>
            <a:r>
              <a:rPr lang="cs-CZ" dirty="0"/>
              <a:t>lipidů v krevní plazmě- lipidy v plazmě cirkulují ve formě lipoproteinů, které jsou rozpustné ve vodě </a:t>
            </a:r>
          </a:p>
          <a:p>
            <a:pPr lvl="0"/>
            <a:r>
              <a:rPr lang="cs-CZ" b="1" dirty="0"/>
              <a:t>Hydrofobní lipidy </a:t>
            </a:r>
            <a:r>
              <a:rPr lang="cs-CZ" dirty="0"/>
              <a:t>– estery cholesterolu a TAG – jsou obklopeny </a:t>
            </a:r>
            <a:r>
              <a:rPr lang="cs-CZ" b="1" dirty="0"/>
              <a:t>polárními lipidy </a:t>
            </a:r>
            <a:r>
              <a:rPr lang="cs-CZ" dirty="0"/>
              <a:t>(převážně </a:t>
            </a:r>
            <a:r>
              <a:rPr lang="cs-CZ" dirty="0" err="1"/>
              <a:t>fosfatidylcholinem</a:t>
            </a:r>
            <a:r>
              <a:rPr lang="cs-CZ" dirty="0"/>
              <a:t> a </a:t>
            </a:r>
            <a:r>
              <a:rPr lang="cs-CZ" dirty="0" err="1"/>
              <a:t>sfingomyelinem</a:t>
            </a:r>
            <a:r>
              <a:rPr lang="cs-CZ" dirty="0"/>
              <a:t>), </a:t>
            </a:r>
            <a:r>
              <a:rPr lang="cs-CZ" dirty="0" err="1"/>
              <a:t>neesterifikovaným</a:t>
            </a:r>
            <a:r>
              <a:rPr lang="cs-CZ" dirty="0"/>
              <a:t> cholesterolem a specifickými proteiny, které se nazývají </a:t>
            </a:r>
            <a:r>
              <a:rPr lang="cs-CZ" b="1" dirty="0" err="1"/>
              <a:t>apolipoproteiny</a:t>
            </a:r>
            <a:r>
              <a:rPr lang="cs-CZ" b="1" dirty="0"/>
              <a:t> </a:t>
            </a:r>
            <a:r>
              <a:rPr lang="cs-CZ" dirty="0"/>
              <a:t>(</a:t>
            </a:r>
            <a:r>
              <a:rPr lang="cs-CZ" dirty="0" err="1"/>
              <a:t>apo</a:t>
            </a:r>
            <a:r>
              <a:rPr lang="cs-CZ" dirty="0"/>
              <a:t>). </a:t>
            </a:r>
          </a:p>
          <a:p>
            <a:pPr lvl="0"/>
            <a:r>
              <a:rPr lang="cs-CZ" dirty="0"/>
              <a:t>Vznikne tak </a:t>
            </a:r>
            <a:r>
              <a:rPr lang="cs-CZ" b="1" dirty="0"/>
              <a:t>hydrofilní micelární komplex</a:t>
            </a:r>
            <a:r>
              <a:rPr lang="cs-CZ" dirty="0"/>
              <a:t>, který je rozpustný ve vodném prostředí plazmy, a umožňuje katalytické působení enzymů na fázovém rozhraní. </a:t>
            </a:r>
          </a:p>
          <a:p>
            <a:pPr lvl="0"/>
            <a:r>
              <a:rPr lang="cs-CZ" dirty="0"/>
              <a:t>Lipoproteiny jsou převážně kulovitého tvaru a podle velikosti a hustoty je dělíme na jednotlivé třídy, jak ukazuje tabulka 4.2.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19775344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35336"/>
              </p:ext>
            </p:extLst>
          </p:nvPr>
        </p:nvGraphicFramePr>
        <p:xfrm>
          <a:off x="700390" y="2"/>
          <a:ext cx="7607032" cy="685800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34233">
                  <a:extLst>
                    <a:ext uri="{9D8B030D-6E8A-4147-A177-3AD203B41FA5}">
                      <a16:colId xmlns:a16="http://schemas.microsoft.com/office/drawing/2014/main" val="3855884475"/>
                    </a:ext>
                  </a:extLst>
                </a:gridCol>
                <a:gridCol w="1154515">
                  <a:extLst>
                    <a:ext uri="{9D8B030D-6E8A-4147-A177-3AD203B41FA5}">
                      <a16:colId xmlns:a16="http://schemas.microsoft.com/office/drawing/2014/main" val="3356999227"/>
                    </a:ext>
                  </a:extLst>
                </a:gridCol>
                <a:gridCol w="941018">
                  <a:extLst>
                    <a:ext uri="{9D8B030D-6E8A-4147-A177-3AD203B41FA5}">
                      <a16:colId xmlns:a16="http://schemas.microsoft.com/office/drawing/2014/main" val="2258850287"/>
                    </a:ext>
                  </a:extLst>
                </a:gridCol>
                <a:gridCol w="1044324">
                  <a:extLst>
                    <a:ext uri="{9D8B030D-6E8A-4147-A177-3AD203B41FA5}">
                      <a16:colId xmlns:a16="http://schemas.microsoft.com/office/drawing/2014/main" val="3373172225"/>
                    </a:ext>
                  </a:extLst>
                </a:gridCol>
                <a:gridCol w="584771">
                  <a:extLst>
                    <a:ext uri="{9D8B030D-6E8A-4147-A177-3AD203B41FA5}">
                      <a16:colId xmlns:a16="http://schemas.microsoft.com/office/drawing/2014/main" val="2921990911"/>
                    </a:ext>
                  </a:extLst>
                </a:gridCol>
                <a:gridCol w="517779">
                  <a:extLst>
                    <a:ext uri="{9D8B030D-6E8A-4147-A177-3AD203B41FA5}">
                      <a16:colId xmlns:a16="http://schemas.microsoft.com/office/drawing/2014/main" val="2048535907"/>
                    </a:ext>
                  </a:extLst>
                </a:gridCol>
                <a:gridCol w="2730392">
                  <a:extLst>
                    <a:ext uri="{9D8B030D-6E8A-4147-A177-3AD203B41FA5}">
                      <a16:colId xmlns:a16="http://schemas.microsoft.com/office/drawing/2014/main" val="1904077210"/>
                    </a:ext>
                  </a:extLst>
                </a:gridCol>
              </a:tblGrid>
              <a:tr h="126450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Frakce*</a:t>
                      </a:r>
                      <a:endParaRPr lang="cs-CZ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ELFO</a:t>
                      </a:r>
                      <a:r>
                        <a:rPr lang="cs-CZ" sz="1000" baseline="30000" dirty="0">
                          <a:effectLst/>
                        </a:rPr>
                        <a:t>+</a:t>
                      </a:r>
                      <a:r>
                        <a:rPr lang="cs-CZ" sz="1000" dirty="0">
                          <a:effectLst/>
                        </a:rPr>
                        <a:t> (</a:t>
                      </a:r>
                      <a:r>
                        <a:rPr lang="cs-CZ" sz="1000" dirty="0" err="1">
                          <a:effectLst/>
                        </a:rPr>
                        <a:t>agarosa</a:t>
                      </a:r>
                      <a:r>
                        <a:rPr lang="cs-CZ" sz="1000" dirty="0">
                          <a:effectLst/>
                        </a:rPr>
                        <a:t>)</a:t>
                      </a:r>
                      <a:endParaRPr lang="cs-CZ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Průměr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(</a:t>
                      </a:r>
                      <a:r>
                        <a:rPr lang="cs-CZ" sz="1000" dirty="0" err="1">
                          <a:effectLst/>
                        </a:rPr>
                        <a:t>nm</a:t>
                      </a:r>
                      <a:r>
                        <a:rPr lang="cs-CZ" sz="1000" dirty="0">
                          <a:effectLst/>
                        </a:rPr>
                        <a:t>)</a:t>
                      </a:r>
                      <a:endParaRPr lang="cs-CZ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Hustota (g/ml)</a:t>
                      </a:r>
                      <a:endParaRPr lang="cs-CZ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Protein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(%)</a:t>
                      </a:r>
                      <a:endParaRPr lang="cs-CZ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Lipid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(%)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Zdroj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 anchor="ctr"/>
                </a:tc>
                <a:extLst>
                  <a:ext uri="{0D108BD9-81ED-4DB2-BD59-A6C34878D82A}">
                    <a16:rowId xmlns:a16="http://schemas.microsoft.com/office/drawing/2014/main" val="1129644610"/>
                  </a:ext>
                </a:extLst>
              </a:tr>
              <a:tr h="5085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CM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start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90-1 000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&lt; 0,95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1-2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98-99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střevo</a:t>
                      </a:r>
                      <a:endParaRPr lang="cs-CZ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 anchor="ctr"/>
                </a:tc>
                <a:extLst>
                  <a:ext uri="{0D108BD9-81ED-4DB2-BD59-A6C34878D82A}">
                    <a16:rowId xmlns:a16="http://schemas.microsoft.com/office/drawing/2014/main" val="3045189627"/>
                  </a:ext>
                </a:extLst>
              </a:tr>
              <a:tr h="5085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VLDL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pre-beta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30-90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0,95 - 1,006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7-10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90-93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játra (střevo)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 anchor="ctr"/>
                </a:tc>
                <a:extLst>
                  <a:ext uri="{0D108BD9-81ED-4DB2-BD59-A6C34878D82A}">
                    <a16:rowId xmlns:a16="http://schemas.microsoft.com/office/drawing/2014/main" val="1981191372"/>
                  </a:ext>
                </a:extLst>
              </a:tr>
              <a:tr h="5085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IDL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 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25-30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1,006 - 1,019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11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89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z VLDL</a:t>
                      </a:r>
                      <a:endParaRPr lang="cs-CZ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 anchor="ctr"/>
                </a:tc>
                <a:extLst>
                  <a:ext uri="{0D108BD9-81ED-4DB2-BD59-A6C34878D82A}">
                    <a16:rowId xmlns:a16="http://schemas.microsoft.com/office/drawing/2014/main" val="1418393616"/>
                  </a:ext>
                </a:extLst>
              </a:tr>
              <a:tr h="5085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LDL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beta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20-25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1,019 - 1,065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21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79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z VLDL</a:t>
                      </a:r>
                      <a:endParaRPr lang="cs-CZ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 anchor="ctr"/>
                </a:tc>
                <a:extLst>
                  <a:ext uri="{0D108BD9-81ED-4DB2-BD59-A6C34878D82A}">
                    <a16:rowId xmlns:a16="http://schemas.microsoft.com/office/drawing/2014/main" val="3231258272"/>
                  </a:ext>
                </a:extLst>
              </a:tr>
              <a:tr h="5085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LDL-I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 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27,5-26,0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1,025 - 1,034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 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 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 </a:t>
                      </a:r>
                      <a:endParaRPr lang="cs-CZ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 anchor="ctr"/>
                </a:tc>
                <a:extLst>
                  <a:ext uri="{0D108BD9-81ED-4DB2-BD59-A6C34878D82A}">
                    <a16:rowId xmlns:a16="http://schemas.microsoft.com/office/drawing/2014/main" val="1192041694"/>
                  </a:ext>
                </a:extLst>
              </a:tr>
              <a:tr h="5085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LDL-II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 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26,0-25,5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1,034 - 1,044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 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 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 </a:t>
                      </a:r>
                      <a:endParaRPr lang="cs-CZ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 anchor="ctr"/>
                </a:tc>
                <a:extLst>
                  <a:ext uri="{0D108BD9-81ED-4DB2-BD59-A6C34878D82A}">
                    <a16:rowId xmlns:a16="http://schemas.microsoft.com/office/drawing/2014/main" val="1028254660"/>
                  </a:ext>
                </a:extLst>
              </a:tr>
              <a:tr h="5085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LDL-III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 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25,5-24,2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1,038 - 1,050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 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 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 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 anchor="ctr"/>
                </a:tc>
                <a:extLst>
                  <a:ext uri="{0D108BD9-81ED-4DB2-BD59-A6C34878D82A}">
                    <a16:rowId xmlns:a16="http://schemas.microsoft.com/office/drawing/2014/main" val="1328718217"/>
                  </a:ext>
                </a:extLst>
              </a:tr>
              <a:tr h="5085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LDL-IV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 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24,2-21,8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1,048 - 1,065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 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 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 </a:t>
                      </a:r>
                      <a:endParaRPr lang="cs-CZ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 anchor="ctr"/>
                </a:tc>
                <a:extLst>
                  <a:ext uri="{0D108BD9-81ED-4DB2-BD59-A6C34878D82A}">
                    <a16:rowId xmlns:a16="http://schemas.microsoft.com/office/drawing/2014/main" val="765473025"/>
                  </a:ext>
                </a:extLst>
              </a:tr>
              <a:tr h="5085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HDL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alfa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7,5-20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1,065 - 1,210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 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 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játra, střevo, z VLDL, CM</a:t>
                      </a:r>
                      <a:endParaRPr lang="cs-CZ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 anchor="ctr"/>
                </a:tc>
                <a:extLst>
                  <a:ext uri="{0D108BD9-81ED-4DB2-BD59-A6C34878D82A}">
                    <a16:rowId xmlns:a16="http://schemas.microsoft.com/office/drawing/2014/main" val="838657563"/>
                  </a:ext>
                </a:extLst>
              </a:tr>
              <a:tr h="5085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HDL</a:t>
                      </a:r>
                      <a:r>
                        <a:rPr lang="cs-CZ" sz="1000" baseline="-25000">
                          <a:effectLst/>
                        </a:rPr>
                        <a:t>2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 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10-20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1,065 - 1,125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33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67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 </a:t>
                      </a:r>
                      <a:endParaRPr lang="cs-CZ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 anchor="ctr"/>
                </a:tc>
                <a:extLst>
                  <a:ext uri="{0D108BD9-81ED-4DB2-BD59-A6C34878D82A}">
                    <a16:rowId xmlns:a16="http://schemas.microsoft.com/office/drawing/2014/main" val="3615606362"/>
                  </a:ext>
                </a:extLst>
              </a:tr>
              <a:tr h="5085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HDL</a:t>
                      </a:r>
                      <a:r>
                        <a:rPr lang="cs-CZ" sz="1000" baseline="-25000">
                          <a:effectLst/>
                        </a:rPr>
                        <a:t>3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 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7,5-10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1,125 - 1,210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57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43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 </a:t>
                      </a:r>
                      <a:endParaRPr lang="cs-CZ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 anchor="ctr"/>
                </a:tc>
                <a:extLst>
                  <a:ext uri="{0D108BD9-81ED-4DB2-BD59-A6C34878D82A}">
                    <a16:rowId xmlns:a16="http://schemas.microsoft.com/office/drawing/2014/main" val="1092268661"/>
                  </a:ext>
                </a:extLst>
              </a:tr>
            </a:tbl>
          </a:graphicData>
        </a:graphic>
      </p:graphicFrame>
      <p:sp>
        <p:nvSpPr>
          <p:cNvPr id="5" name="TextovéPole 4"/>
          <p:cNvSpPr txBox="1"/>
          <p:nvPr/>
        </p:nvSpPr>
        <p:spPr>
          <a:xfrm>
            <a:off x="8715983" y="1225685"/>
            <a:ext cx="309339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* CM – chylomikrony; VLDL – lipoproteiny o velmi nízké hustotě; IDL – lipoproteiny o střední hustotě; LDL - lipoproteiny o nízké hustotě; HDL – lipoproteiny o vysoké hustotě</a:t>
            </a:r>
          </a:p>
          <a:p>
            <a:r>
              <a:rPr lang="cs-CZ" baseline="30000" dirty="0"/>
              <a:t>+ </a:t>
            </a:r>
            <a:r>
              <a:rPr lang="cs-CZ" dirty="0"/>
              <a:t>ELFO – elektroforetická pohyblivost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80359744"/>
      </p:ext>
    </p:extLst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05482" y="82193"/>
            <a:ext cx="6739848" cy="6755154"/>
          </a:xfrm>
        </p:spPr>
        <p:txBody>
          <a:bodyPr>
            <a:normAutofit lnSpcReduction="10000"/>
          </a:bodyPr>
          <a:lstStyle/>
          <a:p>
            <a:r>
              <a:rPr lang="cs-CZ" dirty="0"/>
              <a:t>Tuky obsažené v potravě (exogenní) jsou směsí lipidů, které jsou</a:t>
            </a:r>
          </a:p>
          <a:p>
            <a:pPr lvl="1"/>
            <a:r>
              <a:rPr lang="cs-CZ" dirty="0"/>
              <a:t>z 90% tvořeny TAG, dále </a:t>
            </a:r>
          </a:p>
          <a:p>
            <a:pPr lvl="1"/>
            <a:r>
              <a:rPr lang="cs-CZ" dirty="0"/>
              <a:t>volným i esterifikovaným cholesterolem a</a:t>
            </a:r>
          </a:p>
          <a:p>
            <a:pPr lvl="1"/>
            <a:r>
              <a:rPr lang="cs-CZ" dirty="0"/>
              <a:t>fosfolipidy (převážně </a:t>
            </a:r>
            <a:r>
              <a:rPr lang="cs-CZ" dirty="0" err="1"/>
              <a:t>fosfatidylcholinem</a:t>
            </a:r>
            <a:r>
              <a:rPr lang="cs-CZ" dirty="0"/>
              <a:t>). </a:t>
            </a:r>
          </a:p>
          <a:p>
            <a:r>
              <a:rPr lang="cs-CZ" dirty="0"/>
              <a:t>Trávení a vstřebávání lipidů probíhá především </a:t>
            </a:r>
            <a:r>
              <a:rPr lang="cs-CZ" b="1" dirty="0"/>
              <a:t>v tenkém střevě</a:t>
            </a:r>
            <a:r>
              <a:rPr lang="cs-CZ" dirty="0"/>
              <a:t>, kde se </a:t>
            </a:r>
            <a:r>
              <a:rPr lang="cs-CZ" b="1" dirty="0"/>
              <a:t>exogenní</a:t>
            </a:r>
            <a:r>
              <a:rPr lang="cs-CZ" dirty="0"/>
              <a:t> lipidy mísí s lipidy </a:t>
            </a:r>
            <a:r>
              <a:rPr lang="cs-CZ" b="1" dirty="0"/>
              <a:t>endogenního</a:t>
            </a:r>
            <a:r>
              <a:rPr lang="cs-CZ" dirty="0"/>
              <a:t> původu. </a:t>
            </a:r>
          </a:p>
          <a:p>
            <a:r>
              <a:rPr lang="cs-CZ" dirty="0"/>
              <a:t>Při trávení se lipidy rozkládají na </a:t>
            </a:r>
          </a:p>
          <a:p>
            <a:pPr lvl="1"/>
            <a:r>
              <a:rPr lang="cs-CZ" dirty="0"/>
              <a:t>glycerol a MK působením </a:t>
            </a:r>
            <a:r>
              <a:rPr lang="cs-CZ" dirty="0" err="1"/>
              <a:t>hydrolas</a:t>
            </a:r>
            <a:r>
              <a:rPr lang="cs-CZ" dirty="0"/>
              <a:t> (</a:t>
            </a:r>
            <a:r>
              <a:rPr lang="cs-CZ" dirty="0" err="1"/>
              <a:t>lipas</a:t>
            </a:r>
            <a:r>
              <a:rPr lang="cs-CZ" dirty="0"/>
              <a:t>), které hydrolyticky štěpí esterové vazby mezi glycerolem a mastnými kyselinami. </a:t>
            </a:r>
          </a:p>
          <a:p>
            <a:r>
              <a:rPr lang="cs-CZ" dirty="0"/>
              <a:t>Vlastní vstřebávání lipidů je složitý proces, který kromě syntézy endogenních lipidů zahrnuje i distribuci MK </a:t>
            </a:r>
            <a:r>
              <a:rPr lang="cs-CZ" dirty="0" err="1"/>
              <a:t>resyntetizovaných</a:t>
            </a:r>
            <a:r>
              <a:rPr lang="cs-CZ" dirty="0"/>
              <a:t> lipidů krví do jater a jednotlivých tkání.</a:t>
            </a:r>
          </a:p>
          <a:p>
            <a:endParaRPr lang="cs-CZ" dirty="0"/>
          </a:p>
        </p:txBody>
      </p:sp>
      <p:pic>
        <p:nvPicPr>
          <p:cNvPr id="1028" name="Picture 4" descr="Trávicí soustava člověka – Wikipedi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5330" y="534256"/>
            <a:ext cx="4777833" cy="6215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1808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FF0000"/>
                </a:solidFill>
              </a:rPr>
              <a:t>Jak zabránit glykolýze (rozpad glukózy)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b="1" i="1" dirty="0"/>
              <a:t>Konzervační látky</a:t>
            </a:r>
            <a:endParaRPr lang="cs-CZ" dirty="0"/>
          </a:p>
          <a:p>
            <a:r>
              <a:rPr lang="cs-CZ" dirty="0"/>
              <a:t>Pro stanovení některých analytů je nutné přidáním konzervačních látek zabránit jejich rozkladu. </a:t>
            </a:r>
          </a:p>
          <a:p>
            <a:r>
              <a:rPr lang="cs-CZ" dirty="0"/>
              <a:t>Například působením enzymatických systémů dochází již 30 minut po odběru ke glykolýze. </a:t>
            </a:r>
          </a:p>
          <a:p>
            <a:r>
              <a:rPr lang="cs-CZ" dirty="0"/>
              <a:t>Jako </a:t>
            </a:r>
            <a:r>
              <a:rPr lang="cs-CZ" dirty="0" err="1"/>
              <a:t>antiglykolytický</a:t>
            </a:r>
            <a:r>
              <a:rPr lang="cs-CZ" dirty="0"/>
              <a:t> prostředek je obvykle využíván </a:t>
            </a:r>
            <a:r>
              <a:rPr lang="cs-CZ" b="1" dirty="0"/>
              <a:t>fluorid sodný</a:t>
            </a:r>
            <a:r>
              <a:rPr lang="cs-CZ" dirty="0"/>
              <a:t>, který působí také jako slabé </a:t>
            </a:r>
            <a:r>
              <a:rPr lang="cs-CZ" dirty="0" err="1"/>
              <a:t>antikoagulans</a:t>
            </a:r>
            <a:r>
              <a:rPr lang="cs-CZ" dirty="0"/>
              <a:t>. </a:t>
            </a:r>
          </a:p>
          <a:p>
            <a:r>
              <a:rPr lang="cs-CZ" dirty="0"/>
              <a:t>Jiným konzervačním prostředkem je </a:t>
            </a:r>
            <a:r>
              <a:rPr lang="cs-CZ" b="1" dirty="0" err="1"/>
              <a:t>jodoacetát</a:t>
            </a:r>
            <a:r>
              <a:rPr lang="cs-CZ" dirty="0"/>
              <a:t>, který rovněž zabraňuje glykolýze, ale nemá antikoagulační účinky.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65530153"/>
      </p:ext>
    </p:extLst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rgbClr val="FF0000"/>
                </a:solidFill>
              </a:rPr>
              <a:t>Jak se štěpí jednotlivé tuky 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07258" y="1337188"/>
            <a:ext cx="6083710" cy="5673212"/>
          </a:xfrm>
        </p:spPr>
        <p:txBody>
          <a:bodyPr>
            <a:normAutofit fontScale="62500" lnSpcReduction="20000"/>
          </a:bodyPr>
          <a:lstStyle/>
          <a:p>
            <a:r>
              <a:rPr lang="cs-CZ" b="1" dirty="0" err="1"/>
              <a:t>Triacylglyceroly</a:t>
            </a:r>
            <a:r>
              <a:rPr lang="cs-CZ" dirty="0"/>
              <a:t> se </a:t>
            </a:r>
          </a:p>
          <a:p>
            <a:pPr lvl="0"/>
            <a:r>
              <a:rPr lang="cs-CZ" dirty="0"/>
              <a:t>začínají vstřebávat v žaludku, kde se mechanickým způsobem vytváří emulze lipidů, která je uvolňována do duodena. </a:t>
            </a:r>
          </a:p>
          <a:p>
            <a:pPr lvl="0"/>
            <a:r>
              <a:rPr lang="cs-CZ" dirty="0"/>
              <a:t>V tenkém střevě se TAG štěpí </a:t>
            </a:r>
            <a:r>
              <a:rPr lang="cs-CZ" b="1" dirty="0"/>
              <a:t>pankreatickou </a:t>
            </a:r>
            <a:r>
              <a:rPr lang="cs-CZ" b="1" dirty="0" err="1"/>
              <a:t>lipasou</a:t>
            </a:r>
            <a:r>
              <a:rPr lang="cs-CZ" b="1" dirty="0"/>
              <a:t> </a:t>
            </a:r>
            <a:r>
              <a:rPr lang="cs-CZ" dirty="0"/>
              <a:t>(= lipolýza); tento enzym má největší afinitu k esterové vazbě na C1 a C3 glycerolu a působí jen na fázovém rozhraní tuk-voda. </a:t>
            </a:r>
          </a:p>
          <a:p>
            <a:pPr lvl="0"/>
            <a:r>
              <a:rPr lang="cs-CZ" dirty="0"/>
              <a:t>Procesu se účastní i </a:t>
            </a:r>
            <a:r>
              <a:rPr lang="cs-CZ" b="1" dirty="0"/>
              <a:t>žlučové kyseliny</a:t>
            </a:r>
            <a:r>
              <a:rPr lang="cs-CZ" dirty="0"/>
              <a:t>, které napomáhají tvorbě micel a tak umožňují </a:t>
            </a:r>
            <a:r>
              <a:rPr lang="cs-CZ" dirty="0" err="1"/>
              <a:t>solubilizaci</a:t>
            </a:r>
            <a:r>
              <a:rPr lang="cs-CZ" dirty="0"/>
              <a:t> lipidů ve vodném prostředí střeva. </a:t>
            </a:r>
          </a:p>
          <a:p>
            <a:pPr lvl="0"/>
            <a:r>
              <a:rPr lang="cs-CZ" b="1" dirty="0"/>
              <a:t>Střevní </a:t>
            </a:r>
            <a:r>
              <a:rPr lang="cs-CZ" b="1" dirty="0" err="1"/>
              <a:t>lipasa</a:t>
            </a:r>
            <a:r>
              <a:rPr lang="cs-CZ" b="1" dirty="0"/>
              <a:t> </a:t>
            </a:r>
            <a:r>
              <a:rPr lang="cs-CZ" dirty="0"/>
              <a:t>pak štěpí </a:t>
            </a:r>
            <a:r>
              <a:rPr lang="cs-CZ" dirty="0" err="1"/>
              <a:t>monoacylglyceroly</a:t>
            </a:r>
            <a:r>
              <a:rPr lang="cs-CZ" dirty="0"/>
              <a:t> na glycerol a volné mastné kyseliny.</a:t>
            </a:r>
          </a:p>
          <a:p>
            <a:pPr lvl="0"/>
            <a:r>
              <a:rPr lang="cs-CZ" dirty="0"/>
              <a:t>Volné mastné kyseliny a mono- a </a:t>
            </a:r>
            <a:r>
              <a:rPr lang="cs-CZ" dirty="0" err="1"/>
              <a:t>diacylglyceroly</a:t>
            </a:r>
            <a:r>
              <a:rPr lang="cs-CZ" dirty="0"/>
              <a:t> mohou být </a:t>
            </a:r>
            <a:r>
              <a:rPr lang="cs-CZ" b="1" dirty="0"/>
              <a:t>vstřebány </a:t>
            </a:r>
            <a:r>
              <a:rPr lang="cs-CZ" b="1" dirty="0" err="1"/>
              <a:t>enterocyty</a:t>
            </a:r>
            <a:r>
              <a:rPr lang="cs-CZ" dirty="0"/>
              <a:t>, ve kterých probíhá </a:t>
            </a:r>
            <a:r>
              <a:rPr lang="cs-CZ" dirty="0" err="1"/>
              <a:t>reesterifikace</a:t>
            </a:r>
            <a:r>
              <a:rPr lang="cs-CZ" dirty="0"/>
              <a:t> na </a:t>
            </a:r>
            <a:r>
              <a:rPr lang="cs-CZ" dirty="0" err="1"/>
              <a:t>triacylglyceroly</a:t>
            </a:r>
            <a:r>
              <a:rPr lang="cs-CZ" dirty="0"/>
              <a:t>. </a:t>
            </a:r>
          </a:p>
          <a:p>
            <a:pPr lvl="0"/>
            <a:r>
              <a:rPr lang="cs-CZ" dirty="0"/>
              <a:t>Ty jsou pak ve formě </a:t>
            </a:r>
            <a:r>
              <a:rPr lang="cs-CZ" b="1" dirty="0" err="1"/>
              <a:t>chylomiker</a:t>
            </a:r>
            <a:r>
              <a:rPr lang="cs-CZ" dirty="0"/>
              <a:t> transportovány lymfatickou cestou do krevního oběhu. </a:t>
            </a:r>
            <a:r>
              <a:rPr lang="cs-CZ" b="1" dirty="0"/>
              <a:t>Glycerol </a:t>
            </a:r>
            <a:r>
              <a:rPr lang="cs-CZ" dirty="0"/>
              <a:t>je uvolňován do krve a následně transportován </a:t>
            </a:r>
            <a:r>
              <a:rPr lang="cs-CZ" b="1" dirty="0"/>
              <a:t>do jater</a:t>
            </a:r>
            <a:r>
              <a:rPr lang="cs-CZ" dirty="0"/>
              <a:t>, kde dochází k jeho fosforylaci. </a:t>
            </a:r>
          </a:p>
          <a:p>
            <a:pPr lvl="0"/>
            <a:r>
              <a:rPr lang="cs-CZ" b="1" dirty="0"/>
              <a:t>Volné mastné kyseliny </a:t>
            </a:r>
            <a:r>
              <a:rPr lang="cs-CZ" dirty="0"/>
              <a:t>mohou být též uvolněny do krevního oběhu, kde jsou transportovány prostřednictvím </a:t>
            </a:r>
            <a:r>
              <a:rPr lang="cs-CZ" b="1" dirty="0"/>
              <a:t>albuminu</a:t>
            </a:r>
            <a:r>
              <a:rPr lang="cs-CZ" dirty="0"/>
              <a:t> k potřebným buňkám (kosterní svalstvo, myokard), ve kterých slouží jako zdroj energie. Ta je získávána jejich odbouráváním při tzv. b-oxidaci.</a:t>
            </a:r>
          </a:p>
        </p:txBody>
      </p:sp>
      <p:pic>
        <p:nvPicPr>
          <p:cNvPr id="5" name="Picture 4" descr="Trávicí soustava člověka – Wikipedi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6909" y="365125"/>
            <a:ext cx="4777833" cy="6215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Přímá spojnice se šipkou 6"/>
          <p:cNvCxnSpPr/>
          <p:nvPr/>
        </p:nvCxnSpPr>
        <p:spPr>
          <a:xfrm>
            <a:off x="6204155" y="1897626"/>
            <a:ext cx="3824748" cy="19172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nice se šipkou 7"/>
          <p:cNvCxnSpPr/>
          <p:nvPr/>
        </p:nvCxnSpPr>
        <p:spPr>
          <a:xfrm>
            <a:off x="5751871" y="2329785"/>
            <a:ext cx="3726425" cy="19865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se šipkou 10"/>
          <p:cNvCxnSpPr/>
          <p:nvPr/>
        </p:nvCxnSpPr>
        <p:spPr>
          <a:xfrm>
            <a:off x="5919019" y="3883512"/>
            <a:ext cx="3559277" cy="15045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6832447"/>
      </p:ext>
    </p:extLst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>
                <a:solidFill>
                  <a:srgbClr val="0070C0"/>
                </a:solidFill>
              </a:rPr>
              <a:t>81. Popište podle obrázku štěpení tuků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/>
              <a:t>1.</a:t>
            </a:r>
          </a:p>
          <a:p>
            <a:r>
              <a:rPr lang="cs-CZ" dirty="0"/>
              <a:t>2.</a:t>
            </a:r>
          </a:p>
          <a:p>
            <a:r>
              <a:rPr lang="cs-CZ" dirty="0"/>
              <a:t>3.</a:t>
            </a:r>
          </a:p>
          <a:p>
            <a:r>
              <a:rPr lang="cs-CZ" dirty="0"/>
              <a:t>4.</a:t>
            </a:r>
          </a:p>
          <a:p>
            <a:r>
              <a:rPr lang="cs-CZ" dirty="0"/>
              <a:t>5.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7" name="Picture 4" descr="Trávicí soustava člověka – Wikipedie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2064" y="1235242"/>
            <a:ext cx="3970267" cy="5622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4991927"/>
      </p:ext>
    </p:extLst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>
                <a:solidFill>
                  <a:srgbClr val="FF0000"/>
                </a:solidFill>
              </a:rPr>
              <a:t>Lipidy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661736" y="1424571"/>
            <a:ext cx="10515600" cy="5032375"/>
          </a:xfrm>
        </p:spPr>
        <p:txBody>
          <a:bodyPr>
            <a:normAutofit/>
          </a:bodyPr>
          <a:lstStyle/>
          <a:p>
            <a:r>
              <a:rPr lang="cs-CZ" dirty="0"/>
              <a:t>Důležitý zdroj energie</a:t>
            </a:r>
          </a:p>
          <a:p>
            <a:r>
              <a:rPr lang="cs-CZ" dirty="0"/>
              <a:t>Výchozí materiál pro tvorbu </a:t>
            </a:r>
          </a:p>
          <a:p>
            <a:pPr lvl="1"/>
            <a:r>
              <a:rPr lang="cs-CZ" dirty="0"/>
              <a:t>Signálních molekul (steroidy, prostaglandiny, </a:t>
            </a:r>
            <a:r>
              <a:rPr lang="cs-CZ" dirty="0" err="1"/>
              <a:t>kofaktory</a:t>
            </a:r>
            <a:r>
              <a:rPr lang="cs-CZ" dirty="0"/>
              <a:t> enzymů)</a:t>
            </a:r>
          </a:p>
          <a:p>
            <a:pPr lvl="1"/>
            <a:r>
              <a:rPr lang="cs-CZ" dirty="0"/>
              <a:t>Součást                           (zejména fosfolipidy a cholesterol)</a:t>
            </a:r>
          </a:p>
          <a:p>
            <a:pPr lvl="1"/>
            <a:r>
              <a:rPr lang="cs-CZ" dirty="0"/>
              <a:t>Tvorba žlučových kyselin</a:t>
            </a:r>
          </a:p>
          <a:p>
            <a:pPr lvl="1"/>
            <a:endParaRPr lang="cs-CZ" dirty="0"/>
          </a:p>
          <a:p>
            <a:r>
              <a:rPr lang="cs-CZ" dirty="0"/>
              <a:t>Lipidy</a:t>
            </a:r>
          </a:p>
          <a:p>
            <a:pPr lvl="1"/>
            <a:r>
              <a:rPr lang="cs-CZ" dirty="0"/>
              <a:t>TAG</a:t>
            </a:r>
          </a:p>
          <a:p>
            <a:pPr lvl="1"/>
            <a:r>
              <a:rPr lang="cs-CZ" dirty="0"/>
              <a:t>Fosfolipidy</a:t>
            </a:r>
          </a:p>
          <a:p>
            <a:pPr lvl="1"/>
            <a:r>
              <a:rPr lang="cs-CZ" dirty="0"/>
              <a:t>Volný cholesterol a </a:t>
            </a:r>
            <a:r>
              <a:rPr lang="cs-CZ" dirty="0" err="1"/>
              <a:t>cholesterolestery</a:t>
            </a:r>
            <a:endParaRPr lang="cs-CZ" dirty="0"/>
          </a:p>
          <a:p>
            <a:pPr lvl="1"/>
            <a:r>
              <a:rPr lang="cs-CZ" dirty="0"/>
              <a:t>Volné MK</a:t>
            </a:r>
          </a:p>
        </p:txBody>
      </p:sp>
      <p:sp>
        <p:nvSpPr>
          <p:cNvPr id="7" name="Obdélník 6"/>
          <p:cNvSpPr/>
          <p:nvPr/>
        </p:nvSpPr>
        <p:spPr>
          <a:xfrm>
            <a:off x="2727157" y="5993413"/>
            <a:ext cx="80370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hlinkClick r:id="rId2"/>
              </a:rPr>
              <a:t>https://is.muni.cz/el/pharm/podzim2019/FDFPB_FAF/um/5_lipidy_1.pdf</a:t>
            </a:r>
            <a:endParaRPr lang="cs-CZ" dirty="0"/>
          </a:p>
          <a:p>
            <a:r>
              <a:rPr lang="cs-CZ" dirty="0"/>
              <a:t>výborná </a:t>
            </a:r>
            <a:r>
              <a:rPr lang="cs-CZ" dirty="0" err="1"/>
              <a:t>ppt</a:t>
            </a:r>
            <a:endParaRPr lang="cs-CZ" dirty="0"/>
          </a:p>
        </p:txBody>
      </p:sp>
      <p:pic>
        <p:nvPicPr>
          <p:cNvPr id="8" name="Picture 2" descr="Fosfolipid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7157" y="2750134"/>
            <a:ext cx="1203156" cy="508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7824394"/>
      </p:ext>
    </p:extLst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583660"/>
            <a:ext cx="12192000" cy="6274339"/>
          </a:xfrm>
        </p:spPr>
        <p:txBody>
          <a:bodyPr>
            <a:normAutofit fontScale="85000" lnSpcReduction="20000"/>
          </a:bodyPr>
          <a:lstStyle/>
          <a:p>
            <a:r>
              <a:rPr lang="cs-CZ" dirty="0"/>
              <a:t>            jsou největší lipoproteinové částice s vysokým obsahem TAG. Tvoří se ve střevě v </a:t>
            </a:r>
            <a:r>
              <a:rPr lang="cs-CZ" dirty="0" err="1"/>
              <a:t>postprandiální</a:t>
            </a:r>
            <a:r>
              <a:rPr lang="cs-CZ" dirty="0"/>
              <a:t> fázi, na lačno jsou v </a:t>
            </a:r>
            <a:r>
              <a:rPr lang="cs-CZ" dirty="0" err="1"/>
              <a:t>enterocytech</a:t>
            </a:r>
            <a:r>
              <a:rPr lang="cs-CZ" dirty="0"/>
              <a:t> syntetizovány lipoproteiny VLDL (cca 10% celkové produkce, zbytek je syntetizován v játrech). V plazmě zdravých lidí se          nevyskytují.</a:t>
            </a:r>
          </a:p>
          <a:p>
            <a:r>
              <a:rPr lang="cs-CZ" b="1" dirty="0"/>
              <a:t>Lipoproteiny VLDL</a:t>
            </a:r>
            <a:r>
              <a:rPr lang="cs-CZ" dirty="0"/>
              <a:t> představují v organismu mobilní zásobu TAG. Proteinovou složkou je z 90% </a:t>
            </a:r>
            <a:r>
              <a:rPr lang="cs-CZ" dirty="0" err="1"/>
              <a:t>apo</a:t>
            </a:r>
            <a:r>
              <a:rPr lang="cs-CZ" dirty="0"/>
              <a:t> B48, ve stopách jsou obsaženy </a:t>
            </a:r>
            <a:r>
              <a:rPr lang="cs-CZ" dirty="0" err="1"/>
              <a:t>apo</a:t>
            </a:r>
            <a:r>
              <a:rPr lang="cs-CZ" dirty="0"/>
              <a:t> C a </a:t>
            </a:r>
            <a:r>
              <a:rPr lang="cs-CZ" dirty="0" err="1"/>
              <a:t>apo</a:t>
            </a:r>
            <a:r>
              <a:rPr lang="cs-CZ" dirty="0"/>
              <a:t> E. Působením enzymů lipoproteinové </a:t>
            </a:r>
            <a:r>
              <a:rPr lang="cs-CZ" dirty="0" err="1"/>
              <a:t>lipasy</a:t>
            </a:r>
            <a:r>
              <a:rPr lang="cs-CZ" dirty="0"/>
              <a:t> a </a:t>
            </a:r>
            <a:r>
              <a:rPr lang="cs-CZ" dirty="0" err="1"/>
              <a:t>lecitin:cholesterol</a:t>
            </a:r>
            <a:r>
              <a:rPr lang="cs-CZ" dirty="0"/>
              <a:t> </a:t>
            </a:r>
            <a:r>
              <a:rPr lang="cs-CZ" dirty="0" err="1"/>
              <a:t>acyltransferasy</a:t>
            </a:r>
            <a:r>
              <a:rPr lang="cs-CZ" dirty="0"/>
              <a:t> (LCAT) je částice VLDL metabolizována na IDL, která má méně TAG a </a:t>
            </a:r>
            <a:r>
              <a:rPr lang="cs-CZ" dirty="0" err="1"/>
              <a:t>apo</a:t>
            </a:r>
            <a:r>
              <a:rPr lang="cs-CZ" dirty="0"/>
              <a:t> C, více esterů cholesterolu a </a:t>
            </a:r>
            <a:r>
              <a:rPr lang="cs-CZ" dirty="0" err="1"/>
              <a:t>apo</a:t>
            </a:r>
            <a:r>
              <a:rPr lang="cs-CZ" dirty="0"/>
              <a:t> E (důležitý pro transport esterů cholesterolu mezi jednotlivými lipoproteinovými třídami). Lipoprotein IDL je v další fázi </a:t>
            </a:r>
            <a:r>
              <a:rPr lang="cs-CZ" dirty="0" err="1"/>
              <a:t>katabolizován</a:t>
            </a:r>
            <a:r>
              <a:rPr lang="cs-CZ" dirty="0"/>
              <a:t> na LDL za účasti jaterní (triglyceridové) </a:t>
            </a:r>
            <a:r>
              <a:rPr lang="cs-CZ" dirty="0" err="1"/>
              <a:t>lipasy</a:t>
            </a:r>
            <a:r>
              <a:rPr lang="cs-CZ" dirty="0"/>
              <a:t> a LCAT, který je konečným produktem metabolismu VLDL.</a:t>
            </a:r>
          </a:p>
          <a:p>
            <a:r>
              <a:rPr lang="cs-CZ" b="1" dirty="0"/>
              <a:t>Lipoprotein LDL</a:t>
            </a:r>
            <a:r>
              <a:rPr lang="cs-CZ" dirty="0"/>
              <a:t> transportuje v plazmě přibližně 70% celkového cholesterolu, jeho hlavní proteinovou složkou je </a:t>
            </a:r>
            <a:r>
              <a:rPr lang="cs-CZ" dirty="0" err="1"/>
              <a:t>apo</a:t>
            </a:r>
            <a:r>
              <a:rPr lang="cs-CZ" dirty="0"/>
              <a:t> B100.  Odbourávání LDL, a tím i regulace metabolismu cholesterolu, probíhá v periferních tkáních za účasti specifických LDL-receptorů.</a:t>
            </a:r>
          </a:p>
          <a:p>
            <a:r>
              <a:rPr lang="cs-CZ" b="1" dirty="0"/>
              <a:t>Lipoproteiny HDL</a:t>
            </a:r>
            <a:r>
              <a:rPr lang="cs-CZ" dirty="0"/>
              <a:t> jsou syntetizovány převážně v           jako primární HDL částice diskovitého tvaru. Dalším zdrojem jsou zbytky membrán                      a VLDL. Jejich hlavní funkcí je transport cholesterolu z periferních tkání zpět do          , kde dochází k jeho eliminaci. Hlavní proteinovou složkou je </a:t>
            </a:r>
            <a:r>
              <a:rPr lang="cs-CZ" dirty="0" err="1"/>
              <a:t>apo</a:t>
            </a:r>
            <a:r>
              <a:rPr lang="cs-CZ" dirty="0"/>
              <a:t> AI. Lipoproteiny HDL nemají afinitu k LDL-receptorům.</a:t>
            </a:r>
          </a:p>
          <a:p>
            <a:endParaRPr lang="cs-CZ" dirty="0"/>
          </a:p>
          <a:p>
            <a:r>
              <a:rPr lang="cs-CZ" b="1" dirty="0"/>
              <a:t>Pokud dojde v této složité metabolické kaskádě k poruše rovnováhy, hovoříme o tzv. </a:t>
            </a:r>
            <a:r>
              <a:rPr lang="cs-CZ" b="1" dirty="0" err="1"/>
              <a:t>dyslipidemii</a:t>
            </a:r>
            <a:r>
              <a:rPr lang="cs-CZ" b="1" dirty="0"/>
              <a:t> (</a:t>
            </a:r>
            <a:r>
              <a:rPr lang="cs-CZ" b="1" dirty="0" err="1"/>
              <a:t>dyslipoproteinemii</a:t>
            </a:r>
            <a:r>
              <a:rPr lang="cs-CZ" b="1" dirty="0"/>
              <a:t>), která představuje závažné metabolické onemocnění.</a:t>
            </a: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529389" y="6096000"/>
            <a:ext cx="75718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hlinkClick r:id="rId2"/>
              </a:rPr>
              <a:t>https://is.muni.cz/el/pharm/podzim2019/FDFPB_FAF/um/5_lipidy_1.pdf</a:t>
            </a:r>
            <a:endParaRPr lang="cs-CZ" dirty="0"/>
          </a:p>
          <a:p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140" y="395417"/>
            <a:ext cx="527529" cy="497842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75215" y="1111303"/>
            <a:ext cx="467390" cy="441087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0416" y="4288636"/>
            <a:ext cx="335584" cy="316699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0193" y="4276527"/>
            <a:ext cx="362410" cy="342015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9712" y="4283555"/>
            <a:ext cx="366639" cy="346006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2468" y="3955987"/>
            <a:ext cx="473728" cy="342735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9620" y="4553464"/>
            <a:ext cx="437241" cy="316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032263"/>
      </p:ext>
    </p:extLst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122" name="Picture 2" descr="Lipoprotein Vectors &amp; Illustrations for Free Download | Freepik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78940"/>
            <a:ext cx="9829799" cy="6779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6639535"/>
      </p:ext>
    </p:extLst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4142" y="1066867"/>
            <a:ext cx="5795318" cy="435133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dirty="0"/>
              <a:t>Cholesterol </a:t>
            </a:r>
          </a:p>
          <a:p>
            <a:pPr lvl="1"/>
            <a:r>
              <a:rPr lang="cs-CZ" dirty="0"/>
              <a:t>v potravě je převážně ve </a:t>
            </a:r>
            <a:r>
              <a:rPr lang="cs-CZ" b="1" dirty="0"/>
              <a:t>volné</a:t>
            </a:r>
            <a:r>
              <a:rPr lang="cs-CZ" dirty="0"/>
              <a:t> formě, </a:t>
            </a:r>
          </a:p>
          <a:p>
            <a:pPr lvl="1"/>
            <a:r>
              <a:rPr lang="cs-CZ" b="1" dirty="0"/>
              <a:t>esterifikovaný</a:t>
            </a:r>
            <a:r>
              <a:rPr lang="cs-CZ" dirty="0"/>
              <a:t> je ve střevě rychle štěpen pankreatickou </a:t>
            </a:r>
            <a:r>
              <a:rPr lang="cs-CZ" dirty="0" err="1"/>
              <a:t>cholesterolesterasou</a:t>
            </a:r>
            <a:r>
              <a:rPr lang="cs-CZ" dirty="0"/>
              <a:t> na volný cholesterol a volné MK. </a:t>
            </a:r>
          </a:p>
          <a:p>
            <a:pPr lvl="1"/>
            <a:r>
              <a:rPr lang="cs-CZ" dirty="0"/>
              <a:t>Volný cholesterol se vstřebává do </a:t>
            </a:r>
            <a:r>
              <a:rPr lang="cs-CZ" b="1" dirty="0" err="1"/>
              <a:t>enterocytu</a:t>
            </a:r>
            <a:r>
              <a:rPr lang="cs-CZ" dirty="0"/>
              <a:t> , kde je opět z velké části esterifikován a stává se součástí </a:t>
            </a:r>
            <a:r>
              <a:rPr lang="cs-CZ" b="1" dirty="0" err="1"/>
              <a:t>chylomiker</a:t>
            </a:r>
            <a:r>
              <a:rPr lang="cs-CZ" dirty="0"/>
              <a:t>.</a:t>
            </a:r>
          </a:p>
          <a:p>
            <a:pPr marL="0" indent="0">
              <a:buNone/>
            </a:pPr>
            <a:r>
              <a:rPr lang="cs-CZ" dirty="0"/>
              <a:t>Fosfolipidy  </a:t>
            </a:r>
          </a:p>
          <a:p>
            <a:pPr lvl="1"/>
            <a:r>
              <a:rPr lang="cs-CZ" dirty="0"/>
              <a:t>v tenkém střevě hydrolyzovány působením pankreatické </a:t>
            </a:r>
            <a:r>
              <a:rPr lang="cs-CZ" dirty="0" err="1"/>
              <a:t>fosfolipasy</a:t>
            </a:r>
            <a:r>
              <a:rPr lang="cs-CZ" dirty="0"/>
              <a:t> A2, která odštěpuje mastnou kyselinu z C2 fosfolipidu za vzniku </a:t>
            </a:r>
            <a:r>
              <a:rPr lang="cs-CZ" dirty="0" err="1"/>
              <a:t>lysofosfolipidu</a:t>
            </a:r>
            <a:r>
              <a:rPr lang="cs-CZ" dirty="0"/>
              <a:t>.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2050" name="Picture 2" descr="Chylomicrons are associated with(a) Digestion of fats(b) Absorption of  fats(c) Digestion of proteins (d) Absorption of protein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4620" y="1061124"/>
            <a:ext cx="5885861" cy="4908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371272" y="6240379"/>
            <a:ext cx="53718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Esterifikace je reakce alkoholu a organické nebo anorganické kyslíkaté kyseliny, při které vzniká ester.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2211859" y="185351"/>
            <a:ext cx="63822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dirty="0">
                <a:solidFill>
                  <a:srgbClr val="FF0000"/>
                </a:solidFill>
              </a:rPr>
              <a:t>Cholesterol a fosfolipidy</a:t>
            </a:r>
          </a:p>
        </p:txBody>
      </p:sp>
    </p:spTree>
    <p:extLst>
      <p:ext uri="{BB962C8B-B14F-4D97-AF65-F5344CB8AC3E}">
        <p14:creationId xmlns:p14="http://schemas.microsoft.com/office/powerpoint/2010/main" val="4052254328"/>
      </p:ext>
    </p:extLst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8032" y="158649"/>
            <a:ext cx="10515600" cy="1021422"/>
          </a:xfrm>
        </p:spPr>
        <p:txBody>
          <a:bodyPr>
            <a:normAutofit/>
          </a:bodyPr>
          <a:lstStyle/>
          <a:p>
            <a:pPr algn="ctr"/>
            <a:r>
              <a:rPr lang="cs-CZ" sz="4000" b="1" dirty="0">
                <a:solidFill>
                  <a:srgbClr val="FF0000"/>
                </a:solidFill>
              </a:rPr>
              <a:t>Stanovení cholesterolu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6645" y="1484211"/>
            <a:ext cx="11818374" cy="5032375"/>
          </a:xfrm>
        </p:spPr>
        <p:txBody>
          <a:bodyPr>
            <a:normAutofit fontScale="70000" lnSpcReduction="20000"/>
          </a:bodyPr>
          <a:lstStyle/>
          <a:p>
            <a:r>
              <a:rPr lang="cs-CZ" dirty="0"/>
              <a:t>Cholesterol je v plazmě/séru </a:t>
            </a:r>
          </a:p>
          <a:p>
            <a:pPr lvl="1"/>
            <a:r>
              <a:rPr lang="cs-CZ" dirty="0"/>
              <a:t>ze 2/3 transportován jako součást LDL (</a:t>
            </a:r>
            <a:r>
              <a:rPr lang="cs-CZ" dirty="0" err="1"/>
              <a:t>aterogenní</a:t>
            </a:r>
            <a:r>
              <a:rPr lang="cs-CZ" dirty="0"/>
              <a:t> částice), </a:t>
            </a:r>
          </a:p>
          <a:p>
            <a:pPr lvl="1"/>
            <a:r>
              <a:rPr lang="cs-CZ" dirty="0"/>
              <a:t>asi 1/3 je vázaná na HDL (</a:t>
            </a:r>
            <a:r>
              <a:rPr lang="cs-CZ" dirty="0" err="1"/>
              <a:t>neaterogenní</a:t>
            </a:r>
            <a:r>
              <a:rPr lang="cs-CZ" dirty="0"/>
              <a:t> částice).</a:t>
            </a:r>
          </a:p>
          <a:p>
            <a:r>
              <a:rPr lang="cs-CZ" dirty="0"/>
              <a:t>Celkový cholesterol se v plazmě nachází ve dvou formách a to jako </a:t>
            </a:r>
          </a:p>
          <a:p>
            <a:pPr lvl="1"/>
            <a:r>
              <a:rPr lang="cs-CZ" dirty="0"/>
              <a:t>cholesterol volný (FC) - 30%  a </a:t>
            </a:r>
          </a:p>
          <a:p>
            <a:pPr lvl="1"/>
            <a:r>
              <a:rPr lang="cs-CZ" dirty="0"/>
              <a:t>cholesterol esterifikovaný (CE) -70%.</a:t>
            </a:r>
          </a:p>
          <a:p>
            <a:pPr marL="0" indent="0">
              <a:buNone/>
            </a:pPr>
            <a:r>
              <a:rPr lang="cs-CZ" dirty="0"/>
              <a:t>Toto je nutné brát v úvahu při jeho stanovení. </a:t>
            </a:r>
          </a:p>
          <a:p>
            <a:pPr marL="0" indent="0">
              <a:buNone/>
            </a:pPr>
            <a:r>
              <a:rPr lang="cs-CZ" dirty="0"/>
              <a:t>Nejčastěji se používá spektrofotometrická enzymová metoda. </a:t>
            </a:r>
          </a:p>
          <a:p>
            <a:r>
              <a:rPr lang="cs-CZ" dirty="0">
                <a:solidFill>
                  <a:schemeClr val="bg2">
                    <a:lumMod val="50000"/>
                  </a:schemeClr>
                </a:solidFill>
              </a:rPr>
              <a:t>Princip metody: CE jsou </a:t>
            </a:r>
            <a:r>
              <a:rPr lang="cs-CZ" dirty="0" err="1">
                <a:solidFill>
                  <a:schemeClr val="bg2">
                    <a:lumMod val="50000"/>
                  </a:schemeClr>
                </a:solidFill>
              </a:rPr>
              <a:t>cholesterolesterasou</a:t>
            </a:r>
            <a:r>
              <a:rPr lang="cs-CZ" dirty="0">
                <a:solidFill>
                  <a:schemeClr val="bg2">
                    <a:lumMod val="50000"/>
                  </a:schemeClr>
                </a:solidFill>
              </a:rPr>
              <a:t> hydrolyzovány na FC a volnou MK, FC se dále oxiduje </a:t>
            </a:r>
            <a:r>
              <a:rPr lang="cs-CZ" dirty="0" err="1">
                <a:solidFill>
                  <a:schemeClr val="bg2">
                    <a:lumMod val="50000"/>
                  </a:schemeClr>
                </a:solidFill>
              </a:rPr>
              <a:t>cholesteroloxidasou</a:t>
            </a:r>
            <a:r>
              <a:rPr lang="cs-CZ" dirty="0">
                <a:solidFill>
                  <a:schemeClr val="bg2">
                    <a:lumMod val="50000"/>
                  </a:schemeClr>
                </a:solidFill>
              </a:rPr>
              <a:t> na cholest-4-en-3-on a peroxid vodíku, jehož koncentrace se po reakci s indikátorem stanovuje.</a:t>
            </a:r>
          </a:p>
          <a:p>
            <a:pPr marL="0" indent="0">
              <a:buNone/>
            </a:pPr>
            <a:endParaRPr lang="cs-CZ" dirty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cs-CZ" dirty="0">
                <a:solidFill>
                  <a:schemeClr val="bg2">
                    <a:lumMod val="50000"/>
                  </a:schemeClr>
                </a:solidFill>
              </a:rPr>
              <a:t>Princip stanovení HDL-cholesterolu</a:t>
            </a:r>
            <a:r>
              <a:rPr lang="cs-CZ" b="1" dirty="0">
                <a:solidFill>
                  <a:schemeClr val="bg2">
                    <a:lumMod val="50000"/>
                  </a:schemeClr>
                </a:solidFill>
              </a:rPr>
              <a:t> </a:t>
            </a:r>
            <a:r>
              <a:rPr lang="cs-CZ" dirty="0">
                <a:solidFill>
                  <a:schemeClr val="bg2">
                    <a:lumMod val="50000"/>
                  </a:schemeClr>
                </a:solidFill>
              </a:rPr>
              <a:t>(HDL-C): lipoprotein HDL se od ostatních lipoproteinových částic separuje vysrážením lipoproteinů obsahujících </a:t>
            </a:r>
            <a:r>
              <a:rPr lang="cs-CZ" dirty="0" err="1">
                <a:solidFill>
                  <a:schemeClr val="bg2">
                    <a:lumMod val="50000"/>
                  </a:schemeClr>
                </a:solidFill>
              </a:rPr>
              <a:t>apo</a:t>
            </a:r>
            <a:r>
              <a:rPr lang="cs-CZ" dirty="0">
                <a:solidFill>
                  <a:schemeClr val="bg2">
                    <a:lumMod val="50000"/>
                  </a:schemeClr>
                </a:solidFill>
              </a:rPr>
              <a:t> B, další postup je stejný jako u celkového cholesterolu.</a:t>
            </a:r>
          </a:p>
          <a:p>
            <a:pPr marL="0" indent="0">
              <a:buNone/>
            </a:pPr>
            <a:endParaRPr lang="cs-CZ" dirty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cs-CZ" dirty="0">
                <a:solidFill>
                  <a:schemeClr val="bg2">
                    <a:lumMod val="50000"/>
                  </a:schemeClr>
                </a:solidFill>
              </a:rPr>
              <a:t>Koncentrace LDL-cholesterolu (LDL-C) se obvykle určuje výpočtem podle </a:t>
            </a:r>
            <a:r>
              <a:rPr lang="cs-CZ" dirty="0" err="1">
                <a:solidFill>
                  <a:schemeClr val="bg2">
                    <a:lumMod val="50000"/>
                  </a:schemeClr>
                </a:solidFill>
              </a:rPr>
              <a:t>Friedewaldovy</a:t>
            </a:r>
            <a:r>
              <a:rPr lang="cs-CZ" dirty="0">
                <a:solidFill>
                  <a:schemeClr val="bg2">
                    <a:lumMod val="50000"/>
                  </a:schemeClr>
                </a:solidFill>
              </a:rPr>
              <a:t> rovnice: LDL –C (</a:t>
            </a:r>
            <a:r>
              <a:rPr lang="cs-CZ" dirty="0" err="1">
                <a:solidFill>
                  <a:schemeClr val="bg2">
                    <a:lumMod val="50000"/>
                  </a:schemeClr>
                </a:solidFill>
              </a:rPr>
              <a:t>mmol</a:t>
            </a:r>
            <a:r>
              <a:rPr lang="cs-CZ" dirty="0">
                <a:solidFill>
                  <a:schemeClr val="bg2">
                    <a:lumMod val="50000"/>
                  </a:schemeClr>
                </a:solidFill>
              </a:rPr>
              <a:t>/l) = celkový cholesterol - TAG*0,4537 - HDL-C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90295821"/>
      </p:ext>
    </p:extLst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8323" y="148815"/>
            <a:ext cx="12024851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/>
              <a:t> </a:t>
            </a:r>
            <a:br>
              <a:rPr lang="cs-CZ" dirty="0"/>
            </a:br>
            <a:r>
              <a:rPr lang="cs-CZ" b="1" dirty="0">
                <a:solidFill>
                  <a:srgbClr val="FF0000"/>
                </a:solidFill>
              </a:rPr>
              <a:t>Které parametry patří do základního lipidového souboru?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5032375"/>
          </a:xfrm>
        </p:spPr>
        <p:txBody>
          <a:bodyPr>
            <a:normAutofit fontScale="85000" lnSpcReduction="20000"/>
          </a:bodyPr>
          <a:lstStyle/>
          <a:p>
            <a:r>
              <a:rPr lang="cs-CZ" b="1" dirty="0"/>
              <a:t>Biochemická</a:t>
            </a:r>
            <a:r>
              <a:rPr lang="cs-CZ" dirty="0"/>
              <a:t> vyšetření lipidových parametrů plazmy/séra jsou zaměřená na stanovení rizikových faktorů rozvoje aterosklerózy a diagnostiku lipoproteinových poruch. Na základě stanovení koncentrací </a:t>
            </a:r>
            <a:r>
              <a:rPr lang="cs-CZ" b="1" dirty="0" err="1"/>
              <a:t>triacylglycerolů</a:t>
            </a:r>
            <a:r>
              <a:rPr lang="cs-CZ" b="1" dirty="0"/>
              <a:t> a cholesterolu </a:t>
            </a:r>
            <a:r>
              <a:rPr lang="cs-CZ" dirty="0"/>
              <a:t>klasifikujeme tři typy </a:t>
            </a:r>
            <a:r>
              <a:rPr lang="cs-CZ" dirty="0" err="1"/>
              <a:t>hyperlipoproteinémií</a:t>
            </a:r>
            <a:r>
              <a:rPr lang="cs-CZ" dirty="0"/>
              <a:t>:</a:t>
            </a:r>
          </a:p>
          <a:p>
            <a:pPr lvl="1"/>
            <a:r>
              <a:rPr lang="cs-CZ" b="1" dirty="0" err="1"/>
              <a:t>hypercholesterolémie</a:t>
            </a:r>
            <a:r>
              <a:rPr lang="cs-CZ" b="1" dirty="0"/>
              <a:t> </a:t>
            </a:r>
            <a:r>
              <a:rPr lang="cs-CZ" dirty="0"/>
              <a:t>(izolované zvýšení celkového cholesterolu, převážně na vrub LDL) - stanovení koncentrace celkového cholesterolu (volný + esterifikovaný)</a:t>
            </a:r>
          </a:p>
          <a:p>
            <a:pPr lvl="1"/>
            <a:r>
              <a:rPr lang="cs-CZ" b="1" dirty="0"/>
              <a:t>kombinovaná </a:t>
            </a:r>
            <a:r>
              <a:rPr lang="cs-CZ" b="1" dirty="0" err="1"/>
              <a:t>hyperlipidémie</a:t>
            </a:r>
            <a:r>
              <a:rPr lang="cs-CZ" b="1" dirty="0"/>
              <a:t> </a:t>
            </a:r>
            <a:r>
              <a:rPr lang="cs-CZ" dirty="0"/>
              <a:t>(současné zvýšení cholesterolu i TAG)</a:t>
            </a:r>
          </a:p>
          <a:p>
            <a:pPr lvl="1"/>
            <a:r>
              <a:rPr lang="cs-CZ" b="1" dirty="0" err="1"/>
              <a:t>hypertriglyceridémie</a:t>
            </a:r>
            <a:r>
              <a:rPr lang="cs-CZ" b="1" dirty="0"/>
              <a:t> </a:t>
            </a:r>
            <a:r>
              <a:rPr lang="cs-CZ" dirty="0"/>
              <a:t>(izolované zvýšení TAG v kombinaci s normálním cholesterolem).</a:t>
            </a:r>
          </a:p>
          <a:p>
            <a:r>
              <a:rPr lang="cs-CZ" dirty="0"/>
              <a:t>Pro posouzení rizika aterosklerózy se používá výpočet </a:t>
            </a:r>
            <a:r>
              <a:rPr lang="cs-CZ" b="1" dirty="0" err="1"/>
              <a:t>aterogenního</a:t>
            </a:r>
            <a:r>
              <a:rPr lang="cs-CZ" b="1" dirty="0"/>
              <a:t> indexu </a:t>
            </a:r>
            <a:r>
              <a:rPr lang="cs-CZ" dirty="0"/>
              <a:t>(AI), předvídá </a:t>
            </a:r>
            <a:r>
              <a:rPr lang="cs-CZ" dirty="0" err="1"/>
              <a:t>aterogenní</a:t>
            </a:r>
            <a:r>
              <a:rPr lang="cs-CZ" dirty="0"/>
              <a:t> riziko</a:t>
            </a:r>
          </a:p>
          <a:p>
            <a:pPr lvl="1"/>
            <a:r>
              <a:rPr lang="cs-CZ" dirty="0"/>
              <a:t>hodnocení: nízké riziko &lt; 0,11 </a:t>
            </a:r>
          </a:p>
          <a:p>
            <a:pPr lvl="1"/>
            <a:r>
              <a:rPr lang="cs-CZ" dirty="0"/>
              <a:t>střední riziko: 0,11-0,21</a:t>
            </a:r>
          </a:p>
          <a:p>
            <a:pPr lvl="1"/>
            <a:r>
              <a:rPr lang="cs-CZ" dirty="0"/>
              <a:t>zvýšené riziko: &gt; 0,21</a:t>
            </a:r>
          </a:p>
          <a:p>
            <a:r>
              <a:rPr lang="cs-CZ" dirty="0"/>
              <a:t>Před odběrem krve na analýzu lipidů </a:t>
            </a:r>
          </a:p>
          <a:p>
            <a:pPr lvl="1"/>
            <a:r>
              <a:rPr lang="cs-CZ" dirty="0"/>
              <a:t>dodržet standardní podmínky</a:t>
            </a:r>
          </a:p>
          <a:p>
            <a:pPr lvl="1"/>
            <a:r>
              <a:rPr lang="cs-CZ" b="1" dirty="0"/>
              <a:t>2</a:t>
            </a:r>
            <a:r>
              <a:rPr lang="cs-CZ" dirty="0"/>
              <a:t> dny před odběrem nepít alkohol, který zvyšuje TAG.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56284357"/>
      </p:ext>
    </p:extLst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8323" y="148815"/>
            <a:ext cx="12024851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/>
              <a:t> </a:t>
            </a:r>
            <a:br>
              <a:rPr lang="cs-CZ" dirty="0"/>
            </a:br>
            <a:r>
              <a:rPr lang="cs-CZ" b="1" dirty="0">
                <a:solidFill>
                  <a:srgbClr val="0070C0"/>
                </a:solidFill>
              </a:rPr>
              <a:t>87.</a:t>
            </a:r>
            <a:r>
              <a:rPr lang="cs-CZ" dirty="0">
                <a:solidFill>
                  <a:srgbClr val="0070C0"/>
                </a:solidFill>
              </a:rPr>
              <a:t> </a:t>
            </a:r>
            <a:r>
              <a:rPr lang="cs-CZ" b="1" dirty="0">
                <a:solidFill>
                  <a:srgbClr val="0070C0"/>
                </a:solidFill>
              </a:rPr>
              <a:t>Které parametry patří do základního lipidového souboru?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5032375"/>
          </a:xfrm>
        </p:spPr>
        <p:txBody>
          <a:bodyPr>
            <a:normAutofit fontScale="85000" lnSpcReduction="20000"/>
          </a:bodyPr>
          <a:lstStyle/>
          <a:p>
            <a:r>
              <a:rPr lang="cs-CZ" b="1" dirty="0">
                <a:solidFill>
                  <a:srgbClr val="0070C0"/>
                </a:solidFill>
              </a:rPr>
              <a:t>B……….</a:t>
            </a:r>
            <a:r>
              <a:rPr lang="cs-CZ" dirty="0"/>
              <a:t> vyšetření lipidových parametrů plazmy/séra jsou zaměřená na stanovení rizikových faktorů rozvoje aterosklerózy a diagnostiku lipoproteinových poruch. Na základě stanovení koncentrací </a:t>
            </a:r>
            <a:r>
              <a:rPr lang="cs-CZ" b="1" dirty="0">
                <a:solidFill>
                  <a:srgbClr val="0070C0"/>
                </a:solidFill>
              </a:rPr>
              <a:t>t……………</a:t>
            </a:r>
            <a:r>
              <a:rPr lang="cs-CZ" b="1" dirty="0"/>
              <a:t> </a:t>
            </a:r>
            <a:r>
              <a:rPr lang="cs-CZ" dirty="0"/>
              <a:t>a</a:t>
            </a:r>
            <a:r>
              <a:rPr lang="cs-CZ" b="1" dirty="0"/>
              <a:t> </a:t>
            </a:r>
            <a:r>
              <a:rPr lang="cs-CZ" b="1" dirty="0">
                <a:solidFill>
                  <a:srgbClr val="0070C0"/>
                </a:solidFill>
              </a:rPr>
              <a:t>ch………. </a:t>
            </a:r>
            <a:r>
              <a:rPr lang="cs-CZ" dirty="0"/>
              <a:t>klasifikujeme </a:t>
            </a:r>
          </a:p>
          <a:p>
            <a:r>
              <a:rPr lang="cs-CZ" dirty="0"/>
              <a:t>3 typy </a:t>
            </a:r>
            <a:r>
              <a:rPr lang="cs-CZ" dirty="0" err="1"/>
              <a:t>hyperlipoproteinémií</a:t>
            </a:r>
            <a:endParaRPr lang="cs-CZ" dirty="0"/>
          </a:p>
          <a:p>
            <a:pPr lvl="1"/>
            <a:r>
              <a:rPr lang="cs-CZ" b="1" dirty="0">
                <a:solidFill>
                  <a:srgbClr val="0070C0"/>
                </a:solidFill>
              </a:rPr>
              <a:t>h……………….</a:t>
            </a:r>
            <a:r>
              <a:rPr lang="cs-CZ" b="1" dirty="0"/>
              <a:t> </a:t>
            </a:r>
            <a:r>
              <a:rPr lang="cs-CZ" dirty="0"/>
              <a:t>izolované zvýšení celkového cholesterolu, převážně na vrub LDL) - stanovení koncentrace celkového cholesterolu (volný + esterifikovaný)</a:t>
            </a:r>
          </a:p>
          <a:p>
            <a:pPr lvl="1"/>
            <a:r>
              <a:rPr lang="cs-CZ" b="1" dirty="0">
                <a:solidFill>
                  <a:srgbClr val="0070C0"/>
                </a:solidFill>
              </a:rPr>
              <a:t>k……….. h………….</a:t>
            </a:r>
            <a:r>
              <a:rPr lang="cs-CZ" b="1" dirty="0"/>
              <a:t> </a:t>
            </a:r>
            <a:r>
              <a:rPr lang="cs-CZ" dirty="0"/>
              <a:t>současné zvýšení cholesterolu i TAG</a:t>
            </a:r>
          </a:p>
          <a:p>
            <a:pPr lvl="1"/>
            <a:r>
              <a:rPr lang="cs-CZ" b="1" dirty="0">
                <a:solidFill>
                  <a:srgbClr val="0070C0"/>
                </a:solidFill>
              </a:rPr>
              <a:t>h……………….</a:t>
            </a:r>
            <a:r>
              <a:rPr lang="cs-CZ" b="1" dirty="0"/>
              <a:t> </a:t>
            </a:r>
            <a:r>
              <a:rPr lang="cs-CZ" dirty="0"/>
              <a:t>izolované zvýšení TAG v kombinaci s normálním cholesterolem.</a:t>
            </a:r>
          </a:p>
          <a:p>
            <a:r>
              <a:rPr lang="cs-CZ" dirty="0"/>
              <a:t>Pro posouzení rizika aterosklerózy se používá výpočet </a:t>
            </a:r>
            <a:r>
              <a:rPr lang="cs-CZ" b="1" dirty="0">
                <a:solidFill>
                  <a:srgbClr val="0070C0"/>
                </a:solidFill>
              </a:rPr>
              <a:t>a……….. i….. </a:t>
            </a:r>
            <a:r>
              <a:rPr lang="cs-CZ" dirty="0"/>
              <a:t>(AI), předvídá </a:t>
            </a:r>
            <a:r>
              <a:rPr lang="cs-CZ" dirty="0" err="1"/>
              <a:t>aterogenní</a:t>
            </a:r>
            <a:r>
              <a:rPr lang="cs-CZ" dirty="0"/>
              <a:t> riziko</a:t>
            </a:r>
          </a:p>
          <a:p>
            <a:pPr lvl="1"/>
            <a:r>
              <a:rPr lang="cs-CZ" dirty="0"/>
              <a:t>hodnocení: nízké riziko &lt; 0,11 </a:t>
            </a:r>
          </a:p>
          <a:p>
            <a:pPr lvl="1"/>
            <a:r>
              <a:rPr lang="cs-CZ" dirty="0"/>
              <a:t>střední riziko: 0,11-0,21</a:t>
            </a:r>
          </a:p>
          <a:p>
            <a:pPr lvl="1"/>
            <a:r>
              <a:rPr lang="cs-CZ" dirty="0"/>
              <a:t>zvýšené riziko: &gt; 0,21</a:t>
            </a:r>
          </a:p>
          <a:p>
            <a:r>
              <a:rPr lang="cs-CZ" dirty="0"/>
              <a:t>Před odběrem krve na analýzu lipidů </a:t>
            </a:r>
          </a:p>
          <a:p>
            <a:pPr lvl="1"/>
            <a:r>
              <a:rPr lang="cs-CZ" dirty="0"/>
              <a:t>dodržet standardní podmínky</a:t>
            </a:r>
          </a:p>
          <a:p>
            <a:pPr lvl="1"/>
            <a:r>
              <a:rPr lang="cs-CZ" b="1" dirty="0">
                <a:solidFill>
                  <a:srgbClr val="0070C0"/>
                </a:solidFill>
              </a:rPr>
              <a:t>.</a:t>
            </a:r>
            <a:r>
              <a:rPr lang="cs-CZ" dirty="0"/>
              <a:t> dny před odběrem nepít alkohol, který zvyšuje TAG.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72447911"/>
      </p:ext>
    </p:extLst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8155" y="365125"/>
            <a:ext cx="12083845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>
                <a:solidFill>
                  <a:srgbClr val="FF0000"/>
                </a:solidFill>
              </a:rPr>
              <a:t>Základní používané testy  lipidového souboru a </a:t>
            </a:r>
            <a:br>
              <a:rPr lang="cs-CZ" b="1" dirty="0">
                <a:solidFill>
                  <a:srgbClr val="FF0000"/>
                </a:solidFill>
              </a:rPr>
            </a:br>
            <a:r>
              <a:rPr lang="cs-CZ" b="1" dirty="0">
                <a:solidFill>
                  <a:srgbClr val="FF0000"/>
                </a:solidFill>
              </a:rPr>
              <a:t>orientační fyziologické rozmezí u dospělých osob</a:t>
            </a:r>
            <a:br>
              <a:rPr lang="cs-CZ" b="1" dirty="0">
                <a:solidFill>
                  <a:srgbClr val="FF0000"/>
                </a:solidFill>
              </a:rPr>
            </a:br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/>
              <a:t>      stanovení koncentrace </a:t>
            </a:r>
            <a:r>
              <a:rPr lang="cs-CZ" b="1" dirty="0"/>
              <a:t>TAG (0,68-1,69 </a:t>
            </a:r>
            <a:r>
              <a:rPr lang="cs-CZ" b="1" dirty="0" err="1"/>
              <a:t>mmol</a:t>
            </a:r>
            <a:r>
              <a:rPr lang="cs-CZ" b="1" dirty="0"/>
              <a:t>/l)</a:t>
            </a:r>
          </a:p>
          <a:p>
            <a:r>
              <a:rPr lang="cs-CZ" dirty="0"/>
              <a:t>      stanovení koncentrace </a:t>
            </a:r>
            <a:r>
              <a:rPr lang="cs-CZ" b="1" dirty="0"/>
              <a:t>C-cholesterolu (3,1-5,8 </a:t>
            </a:r>
            <a:r>
              <a:rPr lang="cs-CZ" b="1" dirty="0" err="1"/>
              <a:t>mmol</a:t>
            </a:r>
            <a:r>
              <a:rPr lang="cs-CZ" b="1" dirty="0"/>
              <a:t>/l)</a:t>
            </a:r>
          </a:p>
          <a:p>
            <a:r>
              <a:rPr lang="cs-CZ" dirty="0"/>
              <a:t>      stanovení koncentrace </a:t>
            </a:r>
            <a:r>
              <a:rPr lang="cs-CZ" b="1" dirty="0"/>
              <a:t>HDL-cholesterolu (1,1-2,3 </a:t>
            </a:r>
            <a:r>
              <a:rPr lang="cs-CZ" b="1" dirty="0" err="1"/>
              <a:t>mmol</a:t>
            </a:r>
            <a:r>
              <a:rPr lang="cs-CZ" b="1" dirty="0"/>
              <a:t>/l)</a:t>
            </a:r>
          </a:p>
          <a:p>
            <a:r>
              <a:rPr lang="cs-CZ" dirty="0"/>
              <a:t>      stanovení koncentrace </a:t>
            </a:r>
            <a:r>
              <a:rPr lang="cs-CZ" b="1" dirty="0"/>
              <a:t>LDL-cholesterolu (2,2-4,5 </a:t>
            </a:r>
            <a:r>
              <a:rPr lang="cs-CZ" b="1" dirty="0" err="1"/>
              <a:t>mmol</a:t>
            </a:r>
            <a:r>
              <a:rPr lang="cs-CZ" b="1" dirty="0"/>
              <a:t>/l)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Doplňkové testy</a:t>
            </a:r>
          </a:p>
          <a:p>
            <a:r>
              <a:rPr lang="cs-CZ" dirty="0"/>
              <a:t>     stanovení koncentrace lipoproteinu a - </a:t>
            </a:r>
            <a:r>
              <a:rPr lang="cs-CZ" dirty="0" err="1"/>
              <a:t>Lp</a:t>
            </a:r>
            <a:r>
              <a:rPr lang="cs-CZ" dirty="0"/>
              <a:t>(a)</a:t>
            </a:r>
          </a:p>
          <a:p>
            <a:r>
              <a:rPr lang="cs-CZ" dirty="0"/>
              <a:t>     stanovení koncentrace </a:t>
            </a:r>
            <a:r>
              <a:rPr lang="cs-CZ" dirty="0" err="1"/>
              <a:t>Apo</a:t>
            </a:r>
            <a:r>
              <a:rPr lang="cs-CZ" dirty="0"/>
              <a:t> B (hlavní složka VLDL a LDL)</a:t>
            </a:r>
          </a:p>
          <a:p>
            <a:r>
              <a:rPr lang="cs-CZ" dirty="0"/>
              <a:t>     stanovení koncentrace </a:t>
            </a:r>
            <a:r>
              <a:rPr lang="cs-CZ" dirty="0" err="1"/>
              <a:t>Apo</a:t>
            </a:r>
            <a:r>
              <a:rPr lang="cs-CZ" dirty="0"/>
              <a:t> AI (hlavní složka HDL)</a:t>
            </a:r>
          </a:p>
          <a:p>
            <a:r>
              <a:rPr lang="cs-CZ" dirty="0"/>
              <a:t>     ELFO lipoproteinů (pouze pro </a:t>
            </a:r>
            <a:r>
              <a:rPr lang="cs-CZ" dirty="0" err="1"/>
              <a:t>dif</a:t>
            </a:r>
            <a:r>
              <a:rPr lang="cs-CZ" dirty="0"/>
              <a:t>. dg.)</a:t>
            </a:r>
          </a:p>
        </p:txBody>
      </p:sp>
    </p:spTree>
    <p:extLst>
      <p:ext uri="{BB962C8B-B14F-4D97-AF65-F5344CB8AC3E}">
        <p14:creationId xmlns:p14="http://schemas.microsoft.com/office/powerpoint/2010/main" val="24781141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>
                <a:solidFill>
                  <a:srgbClr val="0070C0"/>
                </a:solidFill>
              </a:rPr>
              <a:t>7. Na předchozím snímku byly uvedené dvě konzervační látky, které po přidání ke krvi zabraňují glykolýze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  <a:p>
            <a:endParaRPr lang="cs-CZ" dirty="0"/>
          </a:p>
          <a:p>
            <a:r>
              <a:rPr lang="cs-CZ" dirty="0"/>
              <a:t>…………………….sodný</a:t>
            </a:r>
          </a:p>
          <a:p>
            <a:r>
              <a:rPr lang="cs-CZ" dirty="0"/>
              <a:t>…………………….acetát</a:t>
            </a:r>
          </a:p>
        </p:txBody>
      </p:sp>
    </p:spTree>
    <p:extLst>
      <p:ext uri="{BB962C8B-B14F-4D97-AF65-F5344CB8AC3E}">
        <p14:creationId xmlns:p14="http://schemas.microsoft.com/office/powerpoint/2010/main" val="3671978921"/>
      </p:ext>
    </p:extLst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>
                <a:solidFill>
                  <a:srgbClr val="0070C0"/>
                </a:solidFill>
              </a:rPr>
              <a:t>82. Uveďte lipidové spektrum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/>
              <a:t>                                                  název                                hodnota norma</a:t>
            </a:r>
          </a:p>
          <a:p>
            <a:r>
              <a:rPr lang="cs-CZ" dirty="0"/>
              <a:t>1.</a:t>
            </a:r>
          </a:p>
          <a:p>
            <a:r>
              <a:rPr lang="cs-CZ" dirty="0"/>
              <a:t>2.</a:t>
            </a:r>
          </a:p>
          <a:p>
            <a:r>
              <a:rPr lang="cs-CZ" dirty="0"/>
              <a:t>3.</a:t>
            </a:r>
          </a:p>
          <a:p>
            <a:r>
              <a:rPr lang="cs-CZ" dirty="0"/>
              <a:t>4.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36790359"/>
      </p:ext>
    </p:extLst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>
                <a:solidFill>
                  <a:srgbClr val="0070C0"/>
                </a:solidFill>
              </a:rPr>
              <a:t>82. Uveďte lipidové spektrum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/>
              <a:t>                                                  název                                hodnota norma</a:t>
            </a:r>
          </a:p>
          <a:p>
            <a:r>
              <a:rPr lang="cs-CZ" dirty="0"/>
              <a:t>1.TAG</a:t>
            </a:r>
          </a:p>
          <a:p>
            <a:r>
              <a:rPr lang="cs-CZ" dirty="0"/>
              <a:t>2. celkový cholesterol</a:t>
            </a:r>
          </a:p>
          <a:p>
            <a:r>
              <a:rPr lang="cs-CZ" dirty="0"/>
              <a:t>3. HDL</a:t>
            </a:r>
          </a:p>
          <a:p>
            <a:r>
              <a:rPr lang="cs-CZ" dirty="0"/>
              <a:t>4. LDL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77143393"/>
      </p:ext>
    </p:extLst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2676" y="365125"/>
            <a:ext cx="12016946" cy="1325563"/>
          </a:xfrm>
        </p:spPr>
        <p:txBody>
          <a:bodyPr>
            <a:normAutofit/>
          </a:bodyPr>
          <a:lstStyle/>
          <a:p>
            <a:r>
              <a:rPr lang="cs-CZ" sz="4000" b="1" dirty="0" err="1">
                <a:solidFill>
                  <a:srgbClr val="FF0000"/>
                </a:solidFill>
              </a:rPr>
              <a:t>Hyperlipoproteinémie</a:t>
            </a:r>
            <a:r>
              <a:rPr lang="cs-CZ" sz="4000" b="1" dirty="0">
                <a:solidFill>
                  <a:srgbClr val="FF0000"/>
                </a:solidFill>
              </a:rPr>
              <a:t> – metabolické onemocnění (</a:t>
            </a:r>
            <a:r>
              <a:rPr lang="cs-CZ" sz="4000" b="1" dirty="0" err="1">
                <a:solidFill>
                  <a:srgbClr val="FF0000"/>
                </a:solidFill>
              </a:rPr>
              <a:t>dyslipidemie</a:t>
            </a:r>
            <a:r>
              <a:rPr lang="cs-CZ" sz="4000" b="1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73626" y="1825625"/>
            <a:ext cx="11680722" cy="4351338"/>
          </a:xfrm>
        </p:spPr>
        <p:txBody>
          <a:bodyPr>
            <a:normAutofit fontScale="92500" lnSpcReduction="20000"/>
          </a:bodyPr>
          <a:lstStyle/>
          <a:p>
            <a:r>
              <a:rPr lang="cs-CZ" dirty="0"/>
              <a:t>zvýšené koncentrace lipidů či lipoproteinů cirkulujících v plazmě </a:t>
            </a:r>
          </a:p>
          <a:p>
            <a:pPr lvl="1"/>
            <a:r>
              <a:rPr lang="cs-CZ" dirty="0"/>
              <a:t>Zvýšená syntéza</a:t>
            </a:r>
          </a:p>
          <a:p>
            <a:pPr lvl="1"/>
            <a:r>
              <a:rPr lang="cs-CZ" dirty="0"/>
              <a:t>Snížené odbourávání</a:t>
            </a:r>
          </a:p>
          <a:p>
            <a:pPr lvl="1"/>
            <a:r>
              <a:rPr lang="cs-CZ" dirty="0"/>
              <a:t>Snížení některých molekul (HDL)</a:t>
            </a:r>
          </a:p>
          <a:p>
            <a:r>
              <a:rPr lang="cs-CZ" dirty="0"/>
              <a:t>dochází k nadměrnému ukládání lipidů v cévních stěnách a tkáních.</a:t>
            </a:r>
          </a:p>
          <a:p>
            <a:pPr lvl="0"/>
            <a:r>
              <a:rPr lang="cs-CZ" dirty="0"/>
              <a:t>V 60. letech minulého století formuloval </a:t>
            </a:r>
            <a:r>
              <a:rPr lang="cs-CZ" dirty="0" err="1"/>
              <a:t>Frederickson</a:t>
            </a:r>
            <a:r>
              <a:rPr lang="cs-CZ" dirty="0"/>
              <a:t> </a:t>
            </a:r>
          </a:p>
          <a:p>
            <a:pPr lvl="0"/>
            <a:r>
              <a:rPr lang="cs-CZ" dirty="0"/>
              <a:t>5 typů </a:t>
            </a:r>
            <a:r>
              <a:rPr lang="cs-CZ" dirty="0" err="1"/>
              <a:t>hyperlipidemií</a:t>
            </a:r>
            <a:r>
              <a:rPr lang="cs-CZ" dirty="0"/>
              <a:t>, které charakterizoval obsahem jednotlivých lipidů a </a:t>
            </a:r>
            <a:r>
              <a:rPr lang="cs-CZ" dirty="0" err="1"/>
              <a:t>apolipoproteinů</a:t>
            </a:r>
            <a:r>
              <a:rPr lang="cs-CZ" dirty="0"/>
              <a:t> v séru a přítomností                    . Tyto tzv. </a:t>
            </a:r>
            <a:r>
              <a:rPr lang="cs-CZ" dirty="0" err="1"/>
              <a:t>Fredericksonovy</a:t>
            </a:r>
            <a:r>
              <a:rPr lang="cs-CZ" dirty="0"/>
              <a:t> typy I-V byly </a:t>
            </a:r>
            <a:r>
              <a:rPr lang="cs-CZ" b="1" dirty="0"/>
              <a:t>původně považovány za genotypy</a:t>
            </a:r>
            <a:r>
              <a:rPr lang="cs-CZ" dirty="0"/>
              <a:t>. </a:t>
            </a:r>
          </a:p>
          <a:p>
            <a:pPr lvl="0"/>
            <a:r>
              <a:rPr lang="cs-CZ" dirty="0"/>
              <a:t>V průběhu času však bylo zjištěno, že </a:t>
            </a:r>
            <a:r>
              <a:rPr lang="cs-CZ" b="1" dirty="0"/>
              <a:t>některé typy mohou přecházet v jiné</a:t>
            </a:r>
            <a:r>
              <a:rPr lang="cs-CZ" dirty="0"/>
              <a:t>, ať už důsledkem příznivého působení léčby či naopak zhoršení choroby, a jedná se tedy jen o fenotypy.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2253" y="2066256"/>
            <a:ext cx="1547227" cy="1547227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1149" y="4197396"/>
            <a:ext cx="527529" cy="497842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8678" y="4197396"/>
            <a:ext cx="527529" cy="497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64426"/>
      </p:ext>
    </p:extLst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8323" y="365125"/>
            <a:ext cx="12093677" cy="1325563"/>
          </a:xfrm>
        </p:spPr>
        <p:txBody>
          <a:bodyPr/>
          <a:lstStyle/>
          <a:p>
            <a:pPr algn="ctr"/>
            <a:r>
              <a:rPr lang="cs-CZ" b="1" dirty="0">
                <a:solidFill>
                  <a:srgbClr val="FF0000"/>
                </a:solidFill>
              </a:rPr>
              <a:t>Familiární </a:t>
            </a:r>
            <a:r>
              <a:rPr lang="cs-CZ" b="1" dirty="0" err="1">
                <a:solidFill>
                  <a:srgbClr val="FF0000"/>
                </a:solidFill>
              </a:rPr>
              <a:t>hypercholesterolemie</a:t>
            </a:r>
            <a:br>
              <a:rPr lang="cs-CZ" b="1" dirty="0">
                <a:solidFill>
                  <a:srgbClr val="FF0000"/>
                </a:solidFill>
              </a:rPr>
            </a:br>
            <a:r>
              <a:rPr lang="cs-CZ" dirty="0">
                <a:solidFill>
                  <a:srgbClr val="FF0000"/>
                </a:solidFill>
              </a:rPr>
              <a:t> (</a:t>
            </a:r>
            <a:r>
              <a:rPr lang="cs-CZ" dirty="0" err="1">
                <a:solidFill>
                  <a:srgbClr val="FF0000"/>
                </a:solidFill>
              </a:rPr>
              <a:t>Fredericksonův</a:t>
            </a:r>
            <a:r>
              <a:rPr lang="cs-CZ" dirty="0">
                <a:solidFill>
                  <a:srgbClr val="FF0000"/>
                </a:solidFill>
              </a:rPr>
              <a:t> typ II)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489083"/>
            <a:ext cx="8983189" cy="4771820"/>
          </a:xfrm>
        </p:spPr>
        <p:txBody>
          <a:bodyPr>
            <a:normAutofit/>
          </a:bodyPr>
          <a:lstStyle/>
          <a:p>
            <a:r>
              <a:rPr lang="cs-CZ" dirty="0"/>
              <a:t>vrozená autozomálně dominantní choroba </a:t>
            </a:r>
          </a:p>
          <a:p>
            <a:r>
              <a:rPr lang="cs-CZ" dirty="0"/>
              <a:t>zvýšené koncentrace cholesterolu a </a:t>
            </a:r>
            <a:r>
              <a:rPr lang="cs-CZ" dirty="0" err="1"/>
              <a:t>apolipoproteinu</a:t>
            </a:r>
            <a:r>
              <a:rPr lang="cs-CZ" dirty="0"/>
              <a:t> B</a:t>
            </a:r>
          </a:p>
          <a:p>
            <a:r>
              <a:rPr lang="cs-CZ" dirty="0" err="1"/>
              <a:t>xantomatozní</a:t>
            </a:r>
            <a:r>
              <a:rPr lang="cs-CZ" dirty="0"/>
              <a:t> leze kůže a šlach, a </a:t>
            </a:r>
          </a:p>
          <a:p>
            <a:r>
              <a:rPr lang="cs-CZ" dirty="0"/>
              <a:t>výskyt předčasné koronární aterosklerózy</a:t>
            </a:r>
          </a:p>
          <a:p>
            <a:r>
              <a:rPr lang="cs-CZ" dirty="0"/>
              <a:t>z patofysiologického hlediska jde o poruchu funkce LDL-receptorů, spojené s rozvojem předčasné aterosklerózy. </a:t>
            </a:r>
          </a:p>
          <a:p>
            <a:r>
              <a:rPr lang="cs-CZ" dirty="0"/>
              <a:t>u homozygotních osob dochází k problémům již ve velmi mladém věku.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3189" y="1076104"/>
            <a:ext cx="2667101" cy="1954517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83189" y="3359967"/>
            <a:ext cx="2638526" cy="1986535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2061" y="5553527"/>
            <a:ext cx="4133850" cy="110490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63718" y="5113315"/>
            <a:ext cx="2027945" cy="1560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098451"/>
      </p:ext>
    </p:extLst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5240" y="103980"/>
            <a:ext cx="3557604" cy="2727709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45806" y="365125"/>
            <a:ext cx="8770375" cy="1325563"/>
          </a:xfrm>
        </p:spPr>
        <p:txBody>
          <a:bodyPr>
            <a:normAutofit/>
          </a:bodyPr>
          <a:lstStyle/>
          <a:p>
            <a:pPr algn="ctr"/>
            <a:r>
              <a:rPr lang="cs-CZ" sz="4000" b="1" dirty="0">
                <a:solidFill>
                  <a:srgbClr val="FF0000"/>
                </a:solidFill>
              </a:rPr>
              <a:t>Familiární </a:t>
            </a:r>
            <a:r>
              <a:rPr lang="cs-CZ" sz="4000" b="1" dirty="0" err="1">
                <a:solidFill>
                  <a:srgbClr val="FF0000"/>
                </a:solidFill>
              </a:rPr>
              <a:t>dysbetalipoproteinemie</a:t>
            </a:r>
            <a:r>
              <a:rPr lang="cs-CZ" b="1" dirty="0">
                <a:solidFill>
                  <a:srgbClr val="FF0000"/>
                </a:solidFill>
              </a:rPr>
              <a:t> </a:t>
            </a:r>
            <a:br>
              <a:rPr lang="cs-CZ" b="1" dirty="0">
                <a:solidFill>
                  <a:srgbClr val="FF0000"/>
                </a:solidFill>
              </a:rPr>
            </a:br>
            <a:r>
              <a:rPr lang="cs-CZ" sz="4000" b="1" dirty="0">
                <a:solidFill>
                  <a:srgbClr val="FF0000"/>
                </a:solidFill>
              </a:rPr>
              <a:t>(</a:t>
            </a:r>
            <a:r>
              <a:rPr lang="cs-CZ" sz="4000" b="1" dirty="0" err="1">
                <a:solidFill>
                  <a:srgbClr val="FF0000"/>
                </a:solidFill>
              </a:rPr>
              <a:t>Fredericksonův</a:t>
            </a:r>
            <a:r>
              <a:rPr lang="cs-CZ" sz="4000" b="1" dirty="0">
                <a:solidFill>
                  <a:srgbClr val="FF0000"/>
                </a:solidFill>
              </a:rPr>
              <a:t> typ III)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14633" y="1825624"/>
            <a:ext cx="11728210" cy="5032375"/>
          </a:xfrm>
        </p:spPr>
        <p:txBody>
          <a:bodyPr>
            <a:normAutofit fontScale="92500" lnSpcReduction="20000"/>
          </a:bodyPr>
          <a:lstStyle/>
          <a:p>
            <a:r>
              <a:rPr lang="cs-CZ" dirty="0"/>
              <a:t>je zřídka se vyskytující dědičné onemocnění, u kterého dochází </a:t>
            </a:r>
          </a:p>
          <a:p>
            <a:r>
              <a:rPr lang="cs-CZ" dirty="0"/>
              <a:t>k </a:t>
            </a:r>
            <a:r>
              <a:rPr lang="cs-CZ" b="1" dirty="0"/>
              <a:t>hromadění atypického lipoproteinu „β-VLDL</a:t>
            </a:r>
            <a:r>
              <a:rPr lang="cs-CZ" dirty="0"/>
              <a:t>“, který má v gravitačním poli vlastnost VLDL, při ELFO se pohybuje v oblasti β. </a:t>
            </a:r>
          </a:p>
          <a:p>
            <a:r>
              <a:rPr lang="cs-CZ" dirty="0"/>
              <a:t>Tyto VLDL částice mají vyšší poměr cholesterol/</a:t>
            </a:r>
            <a:r>
              <a:rPr lang="cs-CZ" dirty="0" err="1"/>
              <a:t>triacylglycerol</a:t>
            </a:r>
            <a:r>
              <a:rPr lang="cs-CZ" dirty="0"/>
              <a:t> než klasické VLDL. </a:t>
            </a:r>
          </a:p>
          <a:p>
            <a:r>
              <a:rPr lang="cs-CZ" dirty="0"/>
              <a:t>V plazmě jsou </a:t>
            </a:r>
            <a:r>
              <a:rPr lang="cs-CZ" b="1" dirty="0"/>
              <a:t>zvýšené koncentrace cholesterolu i TAG</a:t>
            </a:r>
            <a:r>
              <a:rPr lang="cs-CZ" dirty="0"/>
              <a:t>. </a:t>
            </a:r>
          </a:p>
          <a:p>
            <a:pPr marL="0" indent="0">
              <a:buNone/>
            </a:pPr>
            <a:r>
              <a:rPr lang="cs-CZ" dirty="0"/>
              <a:t>Osoby s tímto postižením mají </a:t>
            </a:r>
          </a:p>
          <a:p>
            <a:r>
              <a:rPr lang="cs-CZ" dirty="0"/>
              <a:t>vysoké riziko předčasné </a:t>
            </a:r>
            <a:r>
              <a:rPr lang="cs-CZ" b="1" dirty="0"/>
              <a:t>aterosklerózy, xantomy, často jsou obézní a mají porušenou glukózovou toleranci. </a:t>
            </a:r>
          </a:p>
          <a:p>
            <a:r>
              <a:rPr lang="cs-CZ" dirty="0"/>
              <a:t>Asi polovina potomků těchto osob má </a:t>
            </a:r>
            <a:r>
              <a:rPr lang="cs-CZ" dirty="0" err="1"/>
              <a:t>hyperlipidemii</a:t>
            </a:r>
            <a:r>
              <a:rPr lang="cs-CZ" dirty="0"/>
              <a:t> a přibližně stejně zastoupený </a:t>
            </a:r>
            <a:r>
              <a:rPr lang="cs-CZ" dirty="0" err="1"/>
              <a:t>Fredericksonův</a:t>
            </a:r>
            <a:r>
              <a:rPr lang="cs-CZ" dirty="0"/>
              <a:t> typ III a IV. </a:t>
            </a:r>
          </a:p>
          <a:p>
            <a:r>
              <a:rPr lang="cs-CZ" dirty="0"/>
              <a:t>Sekundární </a:t>
            </a:r>
            <a:r>
              <a:rPr lang="cs-CZ" dirty="0" err="1"/>
              <a:t>dysbetalipoproteinemie</a:t>
            </a:r>
            <a:r>
              <a:rPr lang="cs-CZ" dirty="0"/>
              <a:t> je často doprovodným příznakem např. u těžkého diabetu nebo </a:t>
            </a:r>
            <a:r>
              <a:rPr lang="cs-CZ" dirty="0" err="1"/>
              <a:t>hypothyreozy</a:t>
            </a:r>
            <a:r>
              <a:rPr lang="cs-CZ" dirty="0"/>
              <a:t>. </a:t>
            </a:r>
          </a:p>
          <a:p>
            <a:r>
              <a:rPr lang="cs-CZ" dirty="0"/>
              <a:t>Poměrně dobře reaguje na </a:t>
            </a:r>
            <a:r>
              <a:rPr lang="cs-CZ" dirty="0" err="1"/>
              <a:t>hypolipidemickou</a:t>
            </a:r>
            <a:r>
              <a:rPr lang="cs-CZ" dirty="0"/>
              <a:t> léčbu, ale typ β-VLDL přetrvává i po snížení koncentrací lipidů na fyziologické hodnoty.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49731081"/>
      </p:ext>
    </p:extLst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75303" y="365125"/>
            <a:ext cx="11078497" cy="1325563"/>
          </a:xfrm>
        </p:spPr>
        <p:txBody>
          <a:bodyPr>
            <a:normAutofit/>
          </a:bodyPr>
          <a:lstStyle/>
          <a:p>
            <a:pPr algn="ctr"/>
            <a:r>
              <a:rPr lang="cs-CZ" sz="4000" b="1" dirty="0">
                <a:solidFill>
                  <a:srgbClr val="FF0000"/>
                </a:solidFill>
              </a:rPr>
              <a:t>Familiární </a:t>
            </a:r>
            <a:r>
              <a:rPr lang="cs-CZ" sz="4000" b="1" dirty="0" err="1">
                <a:solidFill>
                  <a:srgbClr val="FF0000"/>
                </a:solidFill>
              </a:rPr>
              <a:t>hypertriacylglycerolemie</a:t>
            </a:r>
            <a:br>
              <a:rPr lang="cs-CZ" sz="4000" b="1" dirty="0">
                <a:solidFill>
                  <a:srgbClr val="FF0000"/>
                </a:solidFill>
              </a:rPr>
            </a:br>
            <a:r>
              <a:rPr lang="cs-CZ" sz="4000" b="1" dirty="0">
                <a:solidFill>
                  <a:srgbClr val="FF0000"/>
                </a:solidFill>
              </a:rPr>
              <a:t> (</a:t>
            </a:r>
            <a:r>
              <a:rPr lang="cs-CZ" sz="4000" b="1" dirty="0" err="1">
                <a:solidFill>
                  <a:srgbClr val="FF0000"/>
                </a:solidFill>
              </a:rPr>
              <a:t>Fredericksonův</a:t>
            </a:r>
            <a:r>
              <a:rPr lang="cs-CZ" sz="4000" b="1" dirty="0">
                <a:solidFill>
                  <a:srgbClr val="FF0000"/>
                </a:solidFill>
              </a:rPr>
              <a:t>  typ IV)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je dědičné autozomálně dominantní onemocnění, </a:t>
            </a:r>
          </a:p>
          <a:p>
            <a:r>
              <a:rPr lang="cs-CZ" dirty="0"/>
              <a:t>charakteristické </a:t>
            </a:r>
          </a:p>
          <a:p>
            <a:pPr lvl="1"/>
            <a:r>
              <a:rPr lang="cs-CZ" b="1" dirty="0"/>
              <a:t>zvýšenými koncentracemi plazmatických TAG a lipoproteinu VLDL</a:t>
            </a:r>
            <a:r>
              <a:rPr lang="cs-CZ" dirty="0"/>
              <a:t>, </a:t>
            </a:r>
          </a:p>
          <a:p>
            <a:pPr lvl="1"/>
            <a:r>
              <a:rPr lang="cs-CZ" dirty="0"/>
              <a:t>a normální, nebo </a:t>
            </a:r>
            <a:r>
              <a:rPr lang="cs-CZ" b="1" dirty="0"/>
              <a:t>lehce zvýšenou koncentrací cholesterolu</a:t>
            </a:r>
            <a:r>
              <a:rPr lang="cs-CZ" dirty="0"/>
              <a:t>; </a:t>
            </a:r>
          </a:p>
          <a:p>
            <a:r>
              <a:rPr lang="cs-CZ" dirty="0"/>
              <a:t>v plazmě nejsou přítomna </a:t>
            </a:r>
          </a:p>
          <a:p>
            <a:r>
              <a:rPr lang="cs-CZ" dirty="0"/>
              <a:t>Z patofysiologického hlediska se jedná o </a:t>
            </a:r>
            <a:r>
              <a:rPr lang="cs-CZ" b="1" dirty="0"/>
              <a:t>zvýšenou tvorbu VLDL a/nebo jejich snížené odbourávání.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4668" y="3780750"/>
            <a:ext cx="467390" cy="441087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4551" y="3780749"/>
            <a:ext cx="467390" cy="441087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4434" y="3780748"/>
            <a:ext cx="467390" cy="441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634727"/>
      </p:ext>
    </p:extLst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94968" y="365125"/>
            <a:ext cx="11058832" cy="1325563"/>
          </a:xfrm>
        </p:spPr>
        <p:txBody>
          <a:bodyPr>
            <a:normAutofit/>
          </a:bodyPr>
          <a:lstStyle/>
          <a:p>
            <a:pPr algn="ctr"/>
            <a:r>
              <a:rPr lang="cs-CZ" sz="4000" b="1" dirty="0">
                <a:solidFill>
                  <a:srgbClr val="FF0000"/>
                </a:solidFill>
              </a:rPr>
              <a:t>Familiární kombinovaná </a:t>
            </a:r>
            <a:r>
              <a:rPr lang="cs-CZ" sz="4000" b="1" dirty="0" err="1">
                <a:solidFill>
                  <a:srgbClr val="FF0000"/>
                </a:solidFill>
              </a:rPr>
              <a:t>hyperlipidemie</a:t>
            </a:r>
            <a:br>
              <a:rPr lang="cs-CZ" sz="4000" b="1" dirty="0">
                <a:solidFill>
                  <a:srgbClr val="FF0000"/>
                </a:solidFill>
              </a:rPr>
            </a:br>
            <a:r>
              <a:rPr lang="cs-CZ" sz="4000" b="1" dirty="0">
                <a:solidFill>
                  <a:srgbClr val="FF0000"/>
                </a:solidFill>
              </a:rPr>
              <a:t> (</a:t>
            </a:r>
            <a:r>
              <a:rPr lang="cs-CZ" sz="4000" b="1" dirty="0" err="1">
                <a:solidFill>
                  <a:srgbClr val="FF0000"/>
                </a:solidFill>
              </a:rPr>
              <a:t>Fredericksonův</a:t>
            </a:r>
            <a:r>
              <a:rPr lang="cs-CZ" sz="4000" b="1" dirty="0">
                <a:solidFill>
                  <a:srgbClr val="FF0000"/>
                </a:solidFill>
              </a:rPr>
              <a:t> typ V)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94968" y="1825625"/>
            <a:ext cx="11897032" cy="4909472"/>
          </a:xfrm>
        </p:spPr>
        <p:txBody>
          <a:bodyPr>
            <a:normAutofit/>
          </a:bodyPr>
          <a:lstStyle/>
          <a:p>
            <a:r>
              <a:rPr lang="cs-CZ" dirty="0"/>
              <a:t>se projevuje </a:t>
            </a:r>
            <a:r>
              <a:rPr lang="cs-CZ" b="1" dirty="0"/>
              <a:t>zvýšenými</a:t>
            </a:r>
            <a:r>
              <a:rPr lang="cs-CZ" dirty="0"/>
              <a:t> plazmatickými koncentracemi </a:t>
            </a:r>
            <a:r>
              <a:rPr lang="cs-CZ" b="1" dirty="0"/>
              <a:t>cholesterolu i TAG</a:t>
            </a:r>
          </a:p>
          <a:p>
            <a:r>
              <a:rPr lang="cs-CZ" dirty="0"/>
              <a:t>v důsledku zvýšené produkce a/nebo sníženého odbourávání VLDL, a přítomností                       </a:t>
            </a:r>
          </a:p>
          <a:p>
            <a:r>
              <a:rPr lang="cs-CZ" dirty="0"/>
              <a:t>Koncentrace LDL a HDL cholesterolu jsou normální, event. mohou být i snížené. </a:t>
            </a:r>
          </a:p>
          <a:p>
            <a:r>
              <a:rPr lang="cs-CZ" dirty="0"/>
              <a:t>Forma genetického přenosu není zcela jasná, znám je výskyt atypické </a:t>
            </a:r>
            <a:r>
              <a:rPr lang="cs-CZ" dirty="0" err="1"/>
              <a:t>izoformy</a:t>
            </a:r>
            <a:r>
              <a:rPr lang="cs-CZ" dirty="0"/>
              <a:t> </a:t>
            </a:r>
            <a:r>
              <a:rPr lang="cs-CZ" dirty="0" err="1"/>
              <a:t>apolipoproteinu</a:t>
            </a:r>
            <a:r>
              <a:rPr lang="cs-CZ" dirty="0"/>
              <a:t> E a zvýšená koncentrace </a:t>
            </a:r>
            <a:r>
              <a:rPr lang="cs-CZ" dirty="0" err="1"/>
              <a:t>apolipoproteinu</a:t>
            </a:r>
            <a:r>
              <a:rPr lang="cs-CZ" dirty="0"/>
              <a:t> C-III. </a:t>
            </a:r>
          </a:p>
          <a:p>
            <a:r>
              <a:rPr lang="cs-CZ" dirty="0"/>
              <a:t>U tohoto onemocnění nejsou časté kardiovaskulární problémy v mladém věku.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3552" y="2763640"/>
            <a:ext cx="467390" cy="441087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1278" y="2763640"/>
            <a:ext cx="467390" cy="441087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1299" y="2763640"/>
            <a:ext cx="467390" cy="441087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3484" y="5049146"/>
            <a:ext cx="2027945" cy="1560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469466"/>
      </p:ext>
    </p:extLst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4000" b="1" dirty="0">
                <a:solidFill>
                  <a:srgbClr val="FF0000"/>
                </a:solidFill>
              </a:rPr>
              <a:t>Familiární </a:t>
            </a:r>
            <a:r>
              <a:rPr lang="cs-CZ" sz="4000" b="1" dirty="0" err="1">
                <a:solidFill>
                  <a:srgbClr val="FF0000"/>
                </a:solidFill>
              </a:rPr>
              <a:t>hyperalfalipoproteinemie</a:t>
            </a:r>
            <a:endParaRPr lang="cs-CZ" sz="4000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 je vzácně se vyskytující porucha charakterizovaná </a:t>
            </a:r>
            <a:r>
              <a:rPr lang="cs-CZ" b="1" dirty="0"/>
              <a:t>vysokými</a:t>
            </a:r>
            <a:r>
              <a:rPr lang="cs-CZ" dirty="0"/>
              <a:t> (až dvojnásobnými) </a:t>
            </a:r>
            <a:r>
              <a:rPr lang="cs-CZ" b="1" dirty="0"/>
              <a:t>koncentracemi HDL-cholesterolu</a:t>
            </a:r>
            <a:r>
              <a:rPr lang="cs-CZ" dirty="0"/>
              <a:t>, díky které </a:t>
            </a:r>
          </a:p>
          <a:p>
            <a:r>
              <a:rPr lang="cs-CZ" dirty="0"/>
              <a:t>bývá </a:t>
            </a:r>
            <a:r>
              <a:rPr lang="cs-CZ" b="1" dirty="0"/>
              <a:t>zvýšená koncentrace celkového cholesterolu </a:t>
            </a:r>
            <a:r>
              <a:rPr lang="cs-CZ" dirty="0"/>
              <a:t>při fyziologických či lehce snížených koncentracích cholesterolu LDL. </a:t>
            </a:r>
          </a:p>
          <a:p>
            <a:r>
              <a:rPr lang="cs-CZ" dirty="0"/>
              <a:t>lipoprotein HDL má protektivní účinky na kardiovaskulární choroby, proto je u osob s touto poruchou snížený jejich výskyt. </a:t>
            </a:r>
          </a:p>
          <a:p>
            <a:r>
              <a:rPr lang="cs-CZ" dirty="0"/>
              <a:t>genetický přenos je pravděpodobně autozomálně dominantní.</a:t>
            </a:r>
          </a:p>
        </p:txBody>
      </p:sp>
    </p:spTree>
    <p:extLst>
      <p:ext uri="{BB962C8B-B14F-4D97-AF65-F5344CB8AC3E}">
        <p14:creationId xmlns:p14="http://schemas.microsoft.com/office/powerpoint/2010/main" val="1794084781"/>
      </p:ext>
    </p:extLst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72716" y="365125"/>
            <a:ext cx="11919284" cy="1325563"/>
          </a:xfrm>
        </p:spPr>
        <p:txBody>
          <a:bodyPr>
            <a:normAutofit/>
          </a:bodyPr>
          <a:lstStyle/>
          <a:p>
            <a:r>
              <a:rPr lang="cs-CZ" sz="4000" b="1" dirty="0">
                <a:solidFill>
                  <a:srgbClr val="0070C0"/>
                </a:solidFill>
              </a:rPr>
              <a:t>83. Jaké mají familiární </a:t>
            </a:r>
            <a:r>
              <a:rPr lang="cs-CZ" sz="4000" b="1" dirty="0" err="1">
                <a:solidFill>
                  <a:srgbClr val="0070C0"/>
                </a:solidFill>
              </a:rPr>
              <a:t>hyperlipoproteinémie</a:t>
            </a:r>
            <a:r>
              <a:rPr lang="cs-CZ" sz="4000" b="1" dirty="0">
                <a:solidFill>
                  <a:srgbClr val="0070C0"/>
                </a:solidFill>
              </a:rPr>
              <a:t> společné znaky 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……………………………………………………….</a:t>
            </a:r>
          </a:p>
          <a:p>
            <a:r>
              <a:rPr lang="cs-CZ" dirty="0"/>
              <a:t>……………………………………………………….</a:t>
            </a:r>
          </a:p>
          <a:p>
            <a:r>
              <a:rPr lang="cs-CZ" dirty="0"/>
              <a:t>……………………………….………………………</a:t>
            </a:r>
          </a:p>
          <a:p>
            <a:r>
              <a:rPr lang="cs-CZ" dirty="0"/>
              <a:t>……………………………………………………….</a:t>
            </a:r>
          </a:p>
        </p:txBody>
      </p:sp>
    </p:spTree>
    <p:extLst>
      <p:ext uri="{BB962C8B-B14F-4D97-AF65-F5344CB8AC3E}">
        <p14:creationId xmlns:p14="http://schemas.microsoft.com/office/powerpoint/2010/main" val="1112032168"/>
      </p:ext>
    </p:extLst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32347" y="191500"/>
            <a:ext cx="7712242" cy="1325563"/>
          </a:xfrm>
        </p:spPr>
        <p:txBody>
          <a:bodyPr>
            <a:normAutofit/>
          </a:bodyPr>
          <a:lstStyle/>
          <a:p>
            <a:r>
              <a:rPr lang="cs-CZ" sz="4000" b="1" dirty="0">
                <a:solidFill>
                  <a:srgbClr val="FF0000"/>
                </a:solidFill>
              </a:rPr>
              <a:t>Sekundární </a:t>
            </a:r>
            <a:r>
              <a:rPr lang="cs-CZ" sz="4000" b="1" dirty="0" err="1">
                <a:solidFill>
                  <a:srgbClr val="FF0000"/>
                </a:solidFill>
              </a:rPr>
              <a:t>hyperlipoproteinemie</a:t>
            </a:r>
            <a:endParaRPr lang="cs-CZ" sz="4000" b="1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32347" y="1841666"/>
            <a:ext cx="7712242" cy="4742323"/>
          </a:xfrm>
        </p:spPr>
        <p:txBody>
          <a:bodyPr>
            <a:normAutofit/>
          </a:bodyPr>
          <a:lstStyle/>
          <a:p>
            <a:r>
              <a:rPr lang="cs-CZ" dirty="0"/>
              <a:t> zahrnují všechny typy familiárních a jsou doprovodným jevem některých onemocnění </a:t>
            </a:r>
            <a:r>
              <a:rPr lang="cs-CZ" b="1" dirty="0"/>
              <a:t>diabetes, </a:t>
            </a:r>
            <a:r>
              <a:rPr lang="cs-CZ" b="1" dirty="0" err="1"/>
              <a:t>hypothyreosa</a:t>
            </a:r>
            <a:r>
              <a:rPr lang="cs-CZ" b="1" dirty="0"/>
              <a:t>, </a:t>
            </a:r>
            <a:r>
              <a:rPr lang="cs-CZ" b="1" dirty="0" err="1"/>
              <a:t>Cushingova</a:t>
            </a:r>
            <a:r>
              <a:rPr lang="cs-CZ" b="1" dirty="0"/>
              <a:t> choroba</a:t>
            </a:r>
            <a:r>
              <a:rPr lang="cs-CZ" dirty="0"/>
              <a:t>, </a:t>
            </a:r>
            <a:r>
              <a:rPr lang="cs-CZ" b="1" dirty="0"/>
              <a:t>pankreatitida</a:t>
            </a:r>
            <a:r>
              <a:rPr lang="cs-CZ" dirty="0"/>
              <a:t>, </a:t>
            </a:r>
            <a:r>
              <a:rPr lang="cs-CZ" b="1" dirty="0"/>
              <a:t>jaterní </a:t>
            </a:r>
            <a:r>
              <a:rPr lang="cs-CZ" dirty="0"/>
              <a:t>onemocnění, nedostatečnost ledvin, </a:t>
            </a:r>
            <a:r>
              <a:rPr lang="cs-CZ" b="1" dirty="0"/>
              <a:t>nefrotický</a:t>
            </a:r>
            <a:r>
              <a:rPr lang="cs-CZ" dirty="0"/>
              <a:t> syndrom, </a:t>
            </a:r>
            <a:r>
              <a:rPr lang="cs-CZ" dirty="0" err="1"/>
              <a:t>dysgamaglobulinemie</a:t>
            </a:r>
            <a:r>
              <a:rPr lang="cs-CZ" dirty="0"/>
              <a:t>, akutní porfyrie </a:t>
            </a:r>
            <a:r>
              <a:rPr lang="cs-CZ" dirty="0" err="1"/>
              <a:t>glykogenosa</a:t>
            </a:r>
            <a:r>
              <a:rPr lang="cs-CZ" dirty="0"/>
              <a:t>. 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Mohou být též vyvolány některými léky </a:t>
            </a:r>
            <a:r>
              <a:rPr lang="cs-CZ" b="1" dirty="0"/>
              <a:t>kortikoidy</a:t>
            </a:r>
            <a:r>
              <a:rPr lang="cs-CZ" dirty="0"/>
              <a:t>, </a:t>
            </a:r>
            <a:r>
              <a:rPr lang="cs-CZ" b="1" dirty="0"/>
              <a:t>diuretika</a:t>
            </a:r>
            <a:r>
              <a:rPr lang="cs-CZ" dirty="0"/>
              <a:t>, </a:t>
            </a:r>
            <a:r>
              <a:rPr lang="cs-CZ" b="1" dirty="0"/>
              <a:t>hormonální antikoncepce </a:t>
            </a:r>
            <a:r>
              <a:rPr lang="cs-CZ" dirty="0"/>
              <a:t>i toxickými látkami </a:t>
            </a:r>
            <a:r>
              <a:rPr lang="cs-CZ" b="1" dirty="0"/>
              <a:t>alkohol, organofosfáty</a:t>
            </a:r>
            <a:r>
              <a:rPr lang="cs-CZ" dirty="0"/>
              <a:t>.</a:t>
            </a:r>
          </a:p>
          <a:p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1019" y="0"/>
            <a:ext cx="42743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7329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Cíle předmětu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Význam indikace laboratorního vyšetření</a:t>
            </a:r>
          </a:p>
          <a:p>
            <a:r>
              <a:rPr lang="cs-CZ" dirty="0"/>
              <a:t>Správný odběr</a:t>
            </a:r>
          </a:p>
          <a:p>
            <a:r>
              <a:rPr lang="cs-CZ" dirty="0"/>
              <a:t>Uchování a transport biologického materiálu</a:t>
            </a:r>
          </a:p>
        </p:txBody>
      </p:sp>
    </p:spTree>
    <p:extLst>
      <p:ext uri="{BB962C8B-B14F-4D97-AF65-F5344CB8AC3E}">
        <p14:creationId xmlns:p14="http://schemas.microsoft.com/office/powerpoint/2010/main" val="24356022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170572"/>
            <a:ext cx="10515600" cy="996747"/>
          </a:xfrm>
        </p:spPr>
        <p:txBody>
          <a:bodyPr>
            <a:normAutofit fontScale="90000"/>
          </a:bodyPr>
          <a:lstStyle/>
          <a:p>
            <a:r>
              <a:rPr lang="cs-CZ" dirty="0"/>
              <a:t> </a:t>
            </a:r>
            <a:br>
              <a:rPr lang="cs-CZ" dirty="0"/>
            </a:br>
            <a:r>
              <a:rPr lang="cs-CZ" dirty="0">
                <a:solidFill>
                  <a:srgbClr val="FF0000"/>
                </a:solidFill>
              </a:rPr>
              <a:t>Jak se provádí odběr z venózní krve?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72373" y="1420238"/>
            <a:ext cx="11634281" cy="5437761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cs-CZ" b="1" dirty="0"/>
              <a:t>Před odběrem</a:t>
            </a:r>
          </a:p>
          <a:p>
            <a:r>
              <a:rPr lang="cs-CZ" b="1" dirty="0"/>
              <a:t>žádanka </a:t>
            </a:r>
          </a:p>
          <a:p>
            <a:r>
              <a:rPr lang="cs-CZ" dirty="0"/>
              <a:t>označené odběrové </a:t>
            </a:r>
            <a:r>
              <a:rPr lang="cs-CZ" b="1" dirty="0"/>
              <a:t>zkumavky</a:t>
            </a:r>
            <a:r>
              <a:rPr lang="cs-CZ" dirty="0"/>
              <a:t> pro jednotlivá vyšetření. Identifikační údaje na odběrové zkumavce musí být identické s údaji na žádance!</a:t>
            </a:r>
          </a:p>
          <a:p>
            <a:pPr lvl="0"/>
            <a:r>
              <a:rPr lang="cs-CZ" dirty="0"/>
              <a:t>ujistit se, že pacient dodržel požadovaná </a:t>
            </a:r>
            <a:r>
              <a:rPr lang="cs-CZ" b="1" dirty="0"/>
              <a:t>dietní opatření</a:t>
            </a:r>
          </a:p>
          <a:p>
            <a:pPr lvl="0"/>
            <a:r>
              <a:rPr lang="cs-CZ" dirty="0"/>
              <a:t>zajistit </a:t>
            </a:r>
            <a:r>
              <a:rPr lang="cs-CZ" b="1" dirty="0"/>
              <a:t>správnou polohu paže </a:t>
            </a:r>
            <a:r>
              <a:rPr lang="cs-CZ" dirty="0"/>
              <a:t>a </a:t>
            </a:r>
          </a:p>
          <a:p>
            <a:r>
              <a:rPr lang="cs-CZ" dirty="0"/>
              <a:t>posoudit </a:t>
            </a:r>
            <a:r>
              <a:rPr lang="cs-CZ" b="1" dirty="0"/>
              <a:t>kvalitu žilního systému</a:t>
            </a:r>
            <a:r>
              <a:rPr lang="cs-CZ" dirty="0"/>
              <a:t>: nejčastěji odběr </a:t>
            </a:r>
            <a:r>
              <a:rPr lang="cs-CZ" b="1" dirty="0"/>
              <a:t>z loketní žíly </a:t>
            </a:r>
            <a:r>
              <a:rPr lang="cs-CZ" dirty="0"/>
              <a:t>(u zavedené infuze nebo u žen po jednostranné mastektomii odebíráme z opačné ruky). </a:t>
            </a:r>
          </a:p>
          <a:p>
            <a:pPr lvl="0"/>
            <a:r>
              <a:rPr lang="cs-CZ" dirty="0"/>
              <a:t>poloha </a:t>
            </a:r>
            <a:r>
              <a:rPr lang="cs-CZ" b="1" dirty="0"/>
              <a:t>vsedě, </a:t>
            </a:r>
            <a:r>
              <a:rPr lang="cs-CZ" dirty="0"/>
              <a:t>zklidnění nejméně 20 min před odběrem.</a:t>
            </a:r>
          </a:p>
          <a:p>
            <a:pPr lvl="0"/>
            <a:r>
              <a:rPr lang="cs-CZ" dirty="0"/>
              <a:t>pokud to není nezbytně nutné (jako např. u pacientů se špatným žilním systémem) používáme pro odběr krve zásadně uzavřené (nejlépe </a:t>
            </a:r>
            <a:r>
              <a:rPr lang="cs-CZ" b="1" dirty="0"/>
              <a:t>vakuované</a:t>
            </a:r>
            <a:r>
              <a:rPr lang="cs-CZ" dirty="0"/>
              <a:t>) odběrové systémy. </a:t>
            </a:r>
          </a:p>
          <a:p>
            <a:pPr lvl="0"/>
            <a:r>
              <a:rPr lang="cs-CZ" b="1" dirty="0"/>
              <a:t>barevné značení zátek </a:t>
            </a:r>
            <a:r>
              <a:rPr lang="cs-CZ" dirty="0"/>
              <a:t>odběrových zkumavek podle antikoagulačních a stabilizačních látek </a:t>
            </a:r>
          </a:p>
          <a:p>
            <a:pPr lvl="0"/>
            <a:r>
              <a:rPr lang="cs-CZ" dirty="0"/>
              <a:t>kromě barevného rozlišení je na každé zkumavce uvedené </a:t>
            </a:r>
            <a:r>
              <a:rPr lang="cs-CZ" b="1" dirty="0"/>
              <a:t>použité aditivum </a:t>
            </a:r>
            <a:r>
              <a:rPr lang="cs-CZ" dirty="0"/>
              <a:t>spolu s jeho množstvím a vyznačená plnící ryska. </a:t>
            </a:r>
          </a:p>
          <a:p>
            <a:pPr lvl="0"/>
            <a:r>
              <a:rPr lang="cs-CZ" dirty="0"/>
              <a:t>při odběru nesrážlivé krve musí být zkumavky naplněny na </a:t>
            </a:r>
            <a:r>
              <a:rPr lang="cs-CZ" b="1" dirty="0"/>
              <a:t>hladinu vyznačenou </a:t>
            </a:r>
            <a:r>
              <a:rPr lang="cs-CZ" dirty="0"/>
              <a:t>na zkumavce, aby byla zachována správná koncentrace antikoagulantu.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2268165"/>
      </p:ext>
    </p:extLst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365125"/>
            <a:ext cx="12047621" cy="1325563"/>
          </a:xfrm>
        </p:spPr>
        <p:txBody>
          <a:bodyPr>
            <a:normAutofit/>
          </a:bodyPr>
          <a:lstStyle/>
          <a:p>
            <a:r>
              <a:rPr lang="cs-CZ" sz="4000" b="1" dirty="0">
                <a:solidFill>
                  <a:srgbClr val="0070C0"/>
                </a:solidFill>
              </a:rPr>
              <a:t>84. Co vyvolává sekundární  </a:t>
            </a:r>
            <a:r>
              <a:rPr lang="cs-CZ" sz="4000" b="1" dirty="0" err="1">
                <a:solidFill>
                  <a:srgbClr val="0070C0"/>
                </a:solidFill>
              </a:rPr>
              <a:t>hyperlipoproteinémii</a:t>
            </a:r>
            <a:r>
              <a:rPr lang="cs-CZ" sz="4000" b="1" dirty="0">
                <a:solidFill>
                  <a:srgbClr val="0070C0"/>
                </a:solidFill>
              </a:rPr>
              <a:t> 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/>
              <a:t>1.</a:t>
            </a:r>
          </a:p>
          <a:p>
            <a:r>
              <a:rPr lang="cs-CZ" dirty="0"/>
              <a:t>2.</a:t>
            </a:r>
          </a:p>
          <a:p>
            <a:r>
              <a:rPr lang="cs-CZ" dirty="0"/>
              <a:t>3.</a:t>
            </a:r>
          </a:p>
          <a:p>
            <a:r>
              <a:rPr lang="cs-CZ" dirty="0"/>
              <a:t>4.</a:t>
            </a:r>
          </a:p>
          <a:p>
            <a:r>
              <a:rPr lang="cs-CZ" dirty="0"/>
              <a:t>5.</a:t>
            </a:r>
          </a:p>
          <a:p>
            <a:r>
              <a:rPr lang="cs-CZ" dirty="0"/>
              <a:t>6.</a:t>
            </a:r>
          </a:p>
          <a:p>
            <a:r>
              <a:rPr lang="cs-CZ" dirty="0"/>
              <a:t>7.</a:t>
            </a:r>
          </a:p>
          <a:p>
            <a:r>
              <a:rPr lang="cs-CZ" dirty="0"/>
              <a:t>8.</a:t>
            </a:r>
          </a:p>
          <a:p>
            <a:r>
              <a:rPr lang="cs-CZ" dirty="0"/>
              <a:t>9.</a:t>
            </a:r>
          </a:p>
          <a:p>
            <a:r>
              <a:rPr lang="cs-CZ" dirty="0"/>
              <a:t>10.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68683138"/>
      </p:ext>
    </p:extLst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>
                <a:solidFill>
                  <a:srgbClr val="FF0000"/>
                </a:solidFill>
              </a:rPr>
              <a:t>Hypolipoprotienémie</a:t>
            </a:r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825625"/>
            <a:ext cx="12054016" cy="4909472"/>
          </a:xfrm>
        </p:spPr>
        <p:txBody>
          <a:bodyPr>
            <a:normAutofit fontScale="85000" lnSpcReduction="20000"/>
          </a:bodyPr>
          <a:lstStyle/>
          <a:p>
            <a:r>
              <a:rPr lang="cs-CZ" dirty="0"/>
              <a:t>Velmi nízké koncentrace lipoproteinů znamenají, stejně tak jako vysoké, poruchy lipidového metabolismu s vážnými zdravotními následky.</a:t>
            </a:r>
          </a:p>
          <a:p>
            <a:endParaRPr lang="cs-CZ" dirty="0"/>
          </a:p>
          <a:p>
            <a:r>
              <a:rPr lang="cs-CZ" dirty="0"/>
              <a:t>Kongenitální </a:t>
            </a:r>
            <a:r>
              <a:rPr lang="cs-CZ" dirty="0" err="1"/>
              <a:t>abetalipoproteinémie</a:t>
            </a:r>
            <a:r>
              <a:rPr lang="cs-CZ" dirty="0"/>
              <a:t> je vzácná </a:t>
            </a:r>
            <a:r>
              <a:rPr lang="cs-CZ" b="1" dirty="0"/>
              <a:t>autozomálně recesivně </a:t>
            </a:r>
            <a:r>
              <a:rPr lang="cs-CZ" dirty="0"/>
              <a:t>přenášená choroba, </a:t>
            </a:r>
          </a:p>
          <a:p>
            <a:r>
              <a:rPr lang="cs-CZ" dirty="0"/>
              <a:t>charakterizovaná neschopností jater a střevní sliznice syntetizovat lipoproteiny obsahující </a:t>
            </a:r>
            <a:r>
              <a:rPr lang="cs-CZ" dirty="0" err="1"/>
              <a:t>apolipoprotein</a:t>
            </a:r>
            <a:r>
              <a:rPr lang="cs-CZ" dirty="0"/>
              <a:t> B. Chybí CM, VLDL, </a:t>
            </a:r>
            <a:r>
              <a:rPr lang="cs-CZ" dirty="0" err="1"/>
              <a:t>sníž</a:t>
            </a:r>
            <a:r>
              <a:rPr lang="cs-CZ" dirty="0"/>
              <a:t>. </a:t>
            </a:r>
            <a:r>
              <a:rPr lang="cs-CZ" dirty="0" err="1"/>
              <a:t>chol</a:t>
            </a:r>
            <a:r>
              <a:rPr lang="cs-CZ" dirty="0"/>
              <a:t> a TAG v séru</a:t>
            </a:r>
          </a:p>
          <a:p>
            <a:r>
              <a:rPr lang="cs-CZ" dirty="0"/>
              <a:t>V </a:t>
            </a:r>
            <a:r>
              <a:rPr lang="cs-CZ" dirty="0" err="1"/>
              <a:t>postprandiální</a:t>
            </a:r>
            <a:r>
              <a:rPr lang="cs-CZ" dirty="0"/>
              <a:t> fázi tak </a:t>
            </a:r>
          </a:p>
          <a:p>
            <a:pPr lvl="1"/>
            <a:r>
              <a:rPr lang="cs-CZ" dirty="0"/>
              <a:t>nejsou v plazmě přítomna </a:t>
            </a:r>
            <a:r>
              <a:rPr lang="cs-CZ" dirty="0" err="1"/>
              <a:t>chylomikra</a:t>
            </a:r>
            <a:r>
              <a:rPr lang="cs-CZ" dirty="0"/>
              <a:t>,</a:t>
            </a:r>
          </a:p>
          <a:p>
            <a:pPr lvl="1"/>
            <a:r>
              <a:rPr lang="cs-CZ" dirty="0"/>
              <a:t>koncentrace TAG v </a:t>
            </a:r>
            <a:r>
              <a:rPr lang="cs-CZ" dirty="0" err="1"/>
              <a:t>enterocytech</a:t>
            </a:r>
            <a:r>
              <a:rPr lang="cs-CZ" dirty="0"/>
              <a:t> mohou být až 5x vyšší než za fyziologického stavu, vzhledem k jejich nedostatečnému odsunu do lymfy. </a:t>
            </a:r>
          </a:p>
          <a:p>
            <a:pPr lvl="1"/>
            <a:r>
              <a:rPr lang="cs-CZ" dirty="0"/>
              <a:t>tato nedostatečnost má pravděpodobně za následek změny v metabolismu lipoproteinu HDL, který obsahuje (</a:t>
            </a:r>
            <a:r>
              <a:rPr lang="cs-CZ" dirty="0" err="1"/>
              <a:t>subfrakce</a:t>
            </a:r>
            <a:r>
              <a:rPr lang="cs-CZ" dirty="0"/>
              <a:t> HDL2) více lipidů při zachované celkové koncentraci. </a:t>
            </a:r>
          </a:p>
          <a:p>
            <a:pPr lvl="1"/>
            <a:r>
              <a:rPr lang="cs-CZ" dirty="0"/>
              <a:t>koncentrace </a:t>
            </a:r>
            <a:r>
              <a:rPr lang="cs-CZ" dirty="0" err="1"/>
              <a:t>subfrakce</a:t>
            </a:r>
            <a:r>
              <a:rPr lang="cs-CZ" dirty="0"/>
              <a:t> HDL3 je výrazně snížena (až na 1/3 fyziologických hodnot). </a:t>
            </a:r>
          </a:p>
          <a:p>
            <a:r>
              <a:rPr lang="cs-CZ" dirty="0"/>
              <a:t>Klinicky se tato porucha projevuje </a:t>
            </a:r>
            <a:r>
              <a:rPr lang="cs-CZ" b="1" dirty="0"/>
              <a:t>steatoreou, degenerativními neurologickými </a:t>
            </a:r>
            <a:r>
              <a:rPr lang="cs-CZ" dirty="0"/>
              <a:t>změnami a pigmentovou </a:t>
            </a:r>
            <a:r>
              <a:rPr lang="cs-CZ" b="1" dirty="0"/>
              <a:t>degenerací sítnice</a:t>
            </a:r>
            <a:r>
              <a:rPr lang="cs-CZ" dirty="0"/>
              <a:t>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17859998"/>
      </p:ext>
    </p:extLst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8323" y="365125"/>
            <a:ext cx="12093677" cy="1325563"/>
          </a:xfrm>
        </p:spPr>
        <p:txBody>
          <a:bodyPr>
            <a:normAutofit/>
          </a:bodyPr>
          <a:lstStyle/>
          <a:p>
            <a:pPr algn="ctr"/>
            <a:r>
              <a:rPr lang="cs-CZ" sz="4000" b="1" dirty="0">
                <a:solidFill>
                  <a:srgbClr val="FF0000"/>
                </a:solidFill>
              </a:rPr>
              <a:t>Kongenitální </a:t>
            </a:r>
            <a:r>
              <a:rPr lang="cs-CZ" sz="4000" b="1" dirty="0" err="1">
                <a:solidFill>
                  <a:srgbClr val="FF0000"/>
                </a:solidFill>
              </a:rPr>
              <a:t>analfalipoproteinémie</a:t>
            </a:r>
            <a:r>
              <a:rPr lang="cs-CZ" sz="4000" b="1" dirty="0">
                <a:solidFill>
                  <a:srgbClr val="FF0000"/>
                </a:solidFill>
              </a:rPr>
              <a:t>, </a:t>
            </a:r>
            <a:br>
              <a:rPr lang="cs-CZ" sz="4000" b="1" dirty="0">
                <a:solidFill>
                  <a:srgbClr val="FF0000"/>
                </a:solidFill>
              </a:rPr>
            </a:br>
            <a:r>
              <a:rPr lang="cs-CZ" sz="4000" b="1" dirty="0">
                <a:solidFill>
                  <a:srgbClr val="FF0000"/>
                </a:solidFill>
              </a:rPr>
              <a:t>zvaná též </a:t>
            </a:r>
            <a:r>
              <a:rPr lang="cs-CZ" sz="4000" b="1" dirty="0" err="1">
                <a:solidFill>
                  <a:srgbClr val="FF0000"/>
                </a:solidFill>
              </a:rPr>
              <a:t>tangierská</a:t>
            </a:r>
            <a:r>
              <a:rPr lang="cs-CZ" sz="4000" b="1" dirty="0">
                <a:solidFill>
                  <a:srgbClr val="FF0000"/>
                </a:solidFill>
              </a:rPr>
              <a:t> choroba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8323" y="1690688"/>
            <a:ext cx="12093677" cy="4842450"/>
          </a:xfrm>
        </p:spPr>
        <p:txBody>
          <a:bodyPr>
            <a:normAutofit fontScale="77500" lnSpcReduction="20000"/>
          </a:bodyPr>
          <a:lstStyle/>
          <a:p>
            <a:r>
              <a:rPr lang="cs-CZ" b="1" dirty="0"/>
              <a:t>autozomálně recesivní</a:t>
            </a:r>
            <a:r>
              <a:rPr lang="cs-CZ" dirty="0"/>
              <a:t>, výskyt vzácný </a:t>
            </a:r>
          </a:p>
          <a:p>
            <a:r>
              <a:rPr lang="cs-CZ" dirty="0"/>
              <a:t>velmi rychlý katabolismus HDL v lysozomech jater a ledvin a proto minimálními plazmatické koncentrace </a:t>
            </a:r>
            <a:r>
              <a:rPr lang="cs-CZ" dirty="0" err="1"/>
              <a:t>apolipoproteinu</a:t>
            </a:r>
            <a:r>
              <a:rPr lang="cs-CZ" dirty="0"/>
              <a:t> AI a AII, i změnou jejich poměru oproti zdravým osobám. </a:t>
            </a:r>
          </a:p>
          <a:p>
            <a:r>
              <a:rPr lang="cs-CZ" dirty="0"/>
              <a:t>ostatní lipoproteiny jsou zvýšeny, v plazmě na lačno jsou přítomna </a:t>
            </a:r>
            <a:r>
              <a:rPr lang="cs-CZ" dirty="0" err="1"/>
              <a:t>chylomikra</a:t>
            </a:r>
            <a:r>
              <a:rPr lang="cs-CZ" dirty="0"/>
              <a:t>, lipoprotein LDL má méně cholesterolu a více </a:t>
            </a:r>
            <a:r>
              <a:rPr lang="cs-CZ" dirty="0" err="1"/>
              <a:t>triacylglycerolů</a:t>
            </a:r>
            <a:r>
              <a:rPr lang="cs-CZ" dirty="0"/>
              <a:t> než za fyziologického stavu. </a:t>
            </a:r>
          </a:p>
          <a:p>
            <a:r>
              <a:rPr lang="cs-CZ" b="1" dirty="0"/>
              <a:t>Klinické příznaky </a:t>
            </a:r>
            <a:r>
              <a:rPr lang="cs-CZ" dirty="0"/>
              <a:t>jsou vedle zvětšených nažloutlých tonsil, hepatomegalie a hromadění esterů cholesterolu v rohovce, střevní </a:t>
            </a:r>
            <a:r>
              <a:rPr lang="cs-CZ" dirty="0" err="1"/>
              <a:t>mukóze</a:t>
            </a:r>
            <a:r>
              <a:rPr lang="cs-CZ" dirty="0"/>
              <a:t>, médii cév, </a:t>
            </a:r>
            <a:r>
              <a:rPr lang="cs-CZ" dirty="0" err="1"/>
              <a:t>thymu</a:t>
            </a:r>
            <a:r>
              <a:rPr lang="cs-CZ" dirty="0"/>
              <a:t>, kůži a periferních nervech.</a:t>
            </a:r>
          </a:p>
          <a:p>
            <a:endParaRPr lang="cs-CZ" dirty="0"/>
          </a:p>
          <a:p>
            <a:r>
              <a:rPr lang="cs-CZ" b="1" dirty="0"/>
              <a:t>Familiární deficience </a:t>
            </a:r>
            <a:r>
              <a:rPr lang="cs-CZ" b="1" dirty="0" err="1"/>
              <a:t>apolipoproteinu</a:t>
            </a:r>
            <a:r>
              <a:rPr lang="cs-CZ" b="1" dirty="0"/>
              <a:t> C-II</a:t>
            </a:r>
            <a:r>
              <a:rPr lang="cs-CZ" dirty="0"/>
              <a:t> je třetí autozomálně recesivně přenášenou poruchou charakterizovanou vysokou </a:t>
            </a:r>
            <a:r>
              <a:rPr lang="cs-CZ" dirty="0" err="1"/>
              <a:t>hypertriacylglycerolémií</a:t>
            </a:r>
            <a:r>
              <a:rPr lang="cs-CZ" dirty="0"/>
              <a:t> a lipoproteinovým typem V. Klinicky je charakterizována ataky akutní pankreatitidy, které jsou mírnější u heterozygotů než homozygotů.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b="1" dirty="0" err="1"/>
              <a:t>Hypobetalipoproteinémie</a:t>
            </a:r>
            <a:r>
              <a:rPr lang="cs-CZ" dirty="0"/>
              <a:t> je přenášena autozomálně dominantně a její výskyt je rovněž vzácný. Charakterizuje ji </a:t>
            </a:r>
            <a:r>
              <a:rPr lang="cs-CZ" b="1" dirty="0"/>
              <a:t>neschopnost syntetizovat </a:t>
            </a:r>
            <a:r>
              <a:rPr lang="cs-CZ" b="1" dirty="0" err="1"/>
              <a:t>apolipoproteiny</a:t>
            </a:r>
            <a:r>
              <a:rPr lang="cs-CZ" b="1" dirty="0"/>
              <a:t> B.</a:t>
            </a:r>
            <a:r>
              <a:rPr lang="cs-CZ" dirty="0"/>
              <a:t> Plazmatická koncentrace LDL je významně snížena, koncentrace ostatních lipoproteinů se neliší od zdravých osob. Porucha nemá zvláštní klinické příznaky, zajímavý je nižší výskyt koronární srdeční choroby.</a:t>
            </a:r>
          </a:p>
          <a:p>
            <a:endParaRPr lang="cs-CZ" dirty="0"/>
          </a:p>
        </p:txBody>
      </p:sp>
      <p:sp>
        <p:nvSpPr>
          <p:cNvPr id="4" name="Obdélník 3"/>
          <p:cNvSpPr/>
          <p:nvPr/>
        </p:nvSpPr>
        <p:spPr>
          <a:xfrm>
            <a:off x="3205315" y="5886807"/>
            <a:ext cx="718738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hlinkClick r:id="rId2"/>
              </a:rPr>
              <a:t>https://is.muni.cz/el/pharm/podzim2019/FDFPB_FAF/um/5_lipidy_1.pdf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58072924"/>
      </p:ext>
    </p:extLst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>
                <a:solidFill>
                  <a:srgbClr val="FF0000"/>
                </a:solidFill>
              </a:rPr>
              <a:t>Ateroskleróza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12905" y="1688762"/>
            <a:ext cx="8344711" cy="4984411"/>
          </a:xfrm>
        </p:spPr>
        <p:txBody>
          <a:bodyPr>
            <a:normAutofit fontScale="85000" lnSpcReduction="10000"/>
          </a:bodyPr>
          <a:lstStyle/>
          <a:p>
            <a:r>
              <a:rPr lang="cs-CZ" b="1" dirty="0"/>
              <a:t>Ateroskleróza</a:t>
            </a:r>
            <a:r>
              <a:rPr lang="cs-CZ" dirty="0"/>
              <a:t> a její komplikace patří vedle karcinomu k nejčastějším příčinám úmrtnosti ve vyspělých společnostech. </a:t>
            </a:r>
          </a:p>
          <a:p>
            <a:r>
              <a:rPr lang="cs-CZ" dirty="0"/>
              <a:t>Zvýšené koncentrace lipidů a </a:t>
            </a:r>
            <a:r>
              <a:rPr lang="cs-CZ" dirty="0" err="1"/>
              <a:t>patol</a:t>
            </a:r>
            <a:r>
              <a:rPr lang="cs-CZ" dirty="0"/>
              <a:t>. </a:t>
            </a:r>
            <a:r>
              <a:rPr lang="cs-CZ" b="1" dirty="0"/>
              <a:t>omega </a:t>
            </a:r>
            <a:r>
              <a:rPr lang="cs-CZ" dirty="0"/>
              <a:t>index, mají za následek jejich prostup pod endotel o cévní stěny. </a:t>
            </a:r>
          </a:p>
          <a:p>
            <a:r>
              <a:rPr lang="cs-CZ" dirty="0"/>
              <a:t>Usazené lipidy se formují do tzv. </a:t>
            </a:r>
            <a:r>
              <a:rPr lang="cs-CZ" b="1" dirty="0"/>
              <a:t>plaků</a:t>
            </a:r>
            <a:r>
              <a:rPr lang="cs-CZ" dirty="0"/>
              <a:t>, v jejichž okolí probíhá zánětlivý proces. </a:t>
            </a:r>
          </a:p>
          <a:p>
            <a:r>
              <a:rPr lang="cs-CZ" dirty="0"/>
              <a:t>Na narušeném endotelu pak vznikají </a:t>
            </a:r>
            <a:r>
              <a:rPr lang="cs-CZ" b="1" dirty="0"/>
              <a:t>fibrinové tromby</a:t>
            </a:r>
            <a:r>
              <a:rPr lang="cs-CZ" dirty="0"/>
              <a:t>, jejichž důsledkem je </a:t>
            </a:r>
            <a:r>
              <a:rPr lang="cs-CZ" b="1" dirty="0"/>
              <a:t>zúžení </a:t>
            </a:r>
            <a:r>
              <a:rPr lang="cs-CZ" dirty="0"/>
              <a:t>tepen</a:t>
            </a:r>
            <a:r>
              <a:rPr lang="cs-CZ" b="1" dirty="0"/>
              <a:t> </a:t>
            </a:r>
            <a:r>
              <a:rPr lang="cs-CZ" dirty="0"/>
              <a:t>a kardiovaskulární onemocnění. </a:t>
            </a:r>
          </a:p>
          <a:p>
            <a:r>
              <a:rPr lang="cs-CZ" dirty="0"/>
              <a:t>Ucpáním cév v srdečním svalu dochází k infarktu myokardu, v mozku k mozkové cévní příhodě………. </a:t>
            </a:r>
          </a:p>
          <a:p>
            <a:r>
              <a:rPr lang="cs-CZ" dirty="0"/>
              <a:t>Na vznik kardiovaskulárních onemocnění má vliv řada </a:t>
            </a:r>
            <a:r>
              <a:rPr lang="cs-CZ" b="1" dirty="0"/>
              <a:t>rizikových </a:t>
            </a:r>
            <a:r>
              <a:rPr lang="cs-CZ" dirty="0"/>
              <a:t>faktorů, které jsou jednak primární, </a:t>
            </a:r>
            <a:r>
              <a:rPr lang="cs-CZ" b="1" dirty="0"/>
              <a:t>neovlivnitelné</a:t>
            </a:r>
            <a:r>
              <a:rPr lang="cs-CZ" dirty="0"/>
              <a:t> (věk, pohlaví genetická zátěž), jednak sekundární, </a:t>
            </a:r>
            <a:r>
              <a:rPr lang="cs-CZ" b="1" dirty="0"/>
              <a:t>ovlivnitelné</a:t>
            </a:r>
            <a:r>
              <a:rPr lang="cs-CZ" dirty="0"/>
              <a:t> (hypertenze, obezita, životní styl – kouření, fyzická aktivita, stravování).</a:t>
            </a:r>
          </a:p>
          <a:p>
            <a:endParaRPr lang="cs-CZ" dirty="0"/>
          </a:p>
        </p:txBody>
      </p:sp>
      <p:pic>
        <p:nvPicPr>
          <p:cNvPr id="1030" name="Picture 6" descr="Cholesterol a ateroskleróza — Stockový vekto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8037" y="3802248"/>
            <a:ext cx="3118089" cy="2582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Ateroskleróza » Medixa.or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5453" y="80416"/>
            <a:ext cx="4056547" cy="1893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2136576"/>
      </p:ext>
    </p:extLst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>
                <a:solidFill>
                  <a:srgbClr val="0070C0"/>
                </a:solidFill>
              </a:rPr>
              <a:t>85. Ateroskleróza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12905" y="1688762"/>
            <a:ext cx="8344711" cy="4984411"/>
          </a:xfrm>
        </p:spPr>
        <p:txBody>
          <a:bodyPr>
            <a:normAutofit fontScale="85000" lnSpcReduction="10000"/>
          </a:bodyPr>
          <a:lstStyle/>
          <a:p>
            <a:r>
              <a:rPr lang="cs-CZ" b="1" dirty="0">
                <a:solidFill>
                  <a:srgbClr val="0070C0"/>
                </a:solidFill>
              </a:rPr>
              <a:t>A…………</a:t>
            </a:r>
            <a:r>
              <a:rPr lang="cs-CZ" dirty="0"/>
              <a:t> a její komplikace patří vedle karcinomu k nejčastějším příčinám úmrtnosti ve vyspělých společnostech. </a:t>
            </a:r>
          </a:p>
          <a:p>
            <a:r>
              <a:rPr lang="cs-CZ" dirty="0"/>
              <a:t>Zvýšené koncentrace lipidů a </a:t>
            </a:r>
            <a:r>
              <a:rPr lang="cs-CZ" dirty="0" err="1"/>
              <a:t>patol</a:t>
            </a:r>
            <a:r>
              <a:rPr lang="cs-CZ" b="1" dirty="0"/>
              <a:t>. </a:t>
            </a:r>
            <a:r>
              <a:rPr lang="cs-CZ" b="1" dirty="0">
                <a:solidFill>
                  <a:srgbClr val="0070C0"/>
                </a:solidFill>
              </a:rPr>
              <a:t>O….</a:t>
            </a:r>
            <a:r>
              <a:rPr lang="cs-CZ" b="1" dirty="0"/>
              <a:t> </a:t>
            </a:r>
            <a:r>
              <a:rPr lang="cs-CZ" dirty="0"/>
              <a:t>index, mají za následek jejich prostup pod endotel o cévní stěny. </a:t>
            </a:r>
          </a:p>
          <a:p>
            <a:r>
              <a:rPr lang="cs-CZ" dirty="0"/>
              <a:t>Usazené lipidy se formují do tzv. </a:t>
            </a:r>
            <a:r>
              <a:rPr lang="cs-CZ" b="1" dirty="0">
                <a:solidFill>
                  <a:srgbClr val="0070C0"/>
                </a:solidFill>
              </a:rPr>
              <a:t>p….</a:t>
            </a:r>
            <a:r>
              <a:rPr lang="cs-CZ" dirty="0"/>
              <a:t>, v jejichž okolí probíhá zánětlivý proces. </a:t>
            </a:r>
          </a:p>
          <a:p>
            <a:r>
              <a:rPr lang="cs-CZ" dirty="0"/>
              <a:t>Na narušeném endotelu pak vznikají </a:t>
            </a:r>
            <a:r>
              <a:rPr lang="cs-CZ" b="1" dirty="0">
                <a:solidFill>
                  <a:srgbClr val="0070C0"/>
                </a:solidFill>
              </a:rPr>
              <a:t>f…….. t…..</a:t>
            </a:r>
            <a:r>
              <a:rPr lang="cs-CZ" dirty="0"/>
              <a:t>, jejichž důsledkem je </a:t>
            </a:r>
            <a:r>
              <a:rPr lang="cs-CZ" b="1" dirty="0">
                <a:solidFill>
                  <a:srgbClr val="0070C0"/>
                </a:solidFill>
              </a:rPr>
              <a:t>z…..</a:t>
            </a:r>
            <a:r>
              <a:rPr lang="cs-CZ" b="1" dirty="0"/>
              <a:t> </a:t>
            </a:r>
            <a:r>
              <a:rPr lang="cs-CZ" dirty="0"/>
              <a:t>tepen a kardiovaskulární onemocnění. </a:t>
            </a:r>
          </a:p>
          <a:p>
            <a:r>
              <a:rPr lang="cs-CZ" dirty="0"/>
              <a:t>Ucpáním cév v srdečním svalu dochází k infarktu myokardu, v mozku k mozkové cévní příhodě atd.</a:t>
            </a:r>
          </a:p>
          <a:p>
            <a:r>
              <a:rPr lang="cs-CZ" dirty="0"/>
              <a:t>Na vznik kardiovaskulárních onemocnění má vliv řada </a:t>
            </a:r>
            <a:r>
              <a:rPr lang="cs-CZ" b="1" dirty="0">
                <a:solidFill>
                  <a:srgbClr val="0070C0"/>
                </a:solidFill>
              </a:rPr>
              <a:t>r………</a:t>
            </a:r>
            <a:r>
              <a:rPr lang="cs-CZ" b="1" dirty="0"/>
              <a:t> </a:t>
            </a:r>
            <a:r>
              <a:rPr lang="cs-CZ" dirty="0"/>
              <a:t>faktorů, které jsou jednak primární, </a:t>
            </a:r>
            <a:r>
              <a:rPr lang="cs-CZ" b="1" dirty="0">
                <a:solidFill>
                  <a:srgbClr val="0070C0"/>
                </a:solidFill>
              </a:rPr>
              <a:t>n………….</a:t>
            </a:r>
            <a:r>
              <a:rPr lang="cs-CZ" dirty="0">
                <a:solidFill>
                  <a:srgbClr val="0070C0"/>
                </a:solidFill>
              </a:rPr>
              <a:t> </a:t>
            </a:r>
            <a:r>
              <a:rPr lang="cs-CZ" dirty="0"/>
              <a:t>(věk, pohlaví genetická zátěž), jednak sekundární, </a:t>
            </a:r>
            <a:r>
              <a:rPr lang="cs-CZ" b="1" dirty="0">
                <a:solidFill>
                  <a:srgbClr val="0070C0"/>
                </a:solidFill>
              </a:rPr>
              <a:t>o………..</a:t>
            </a:r>
            <a:r>
              <a:rPr lang="cs-CZ" dirty="0"/>
              <a:t> (hypertenze, obezita, životní styl – kouření, fyzická aktivita, stravování).</a:t>
            </a:r>
          </a:p>
          <a:p>
            <a:endParaRPr lang="cs-CZ" dirty="0"/>
          </a:p>
        </p:txBody>
      </p:sp>
      <p:pic>
        <p:nvPicPr>
          <p:cNvPr id="1030" name="Picture 6" descr="Cholesterol a ateroskleróza — Stockový vekto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8037" y="3802248"/>
            <a:ext cx="3118089" cy="2582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Ateroskleróza » Medixa.or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5453" y="80416"/>
            <a:ext cx="4056547" cy="1893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1541590"/>
      </p:ext>
    </p:extLst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rgbClr val="0070C0"/>
                </a:solidFill>
              </a:rPr>
              <a:t>86. Jak se projeví ateroskleróza v </a:t>
            </a:r>
            <a:r>
              <a:rPr lang="cs-CZ" sz="4000" b="1" dirty="0">
                <a:solidFill>
                  <a:srgbClr val="0070C0"/>
                </a:solidFill>
              </a:rPr>
              <a:t>orgánech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 srdci……………………………………………………………………………………………..</a:t>
            </a:r>
          </a:p>
          <a:p>
            <a:r>
              <a:rPr lang="cs-CZ" dirty="0"/>
              <a:t>V mozku………………………………………………………………….……………………….</a:t>
            </a:r>
          </a:p>
          <a:p>
            <a:r>
              <a:rPr lang="cs-CZ" dirty="0"/>
              <a:t>V dolních končetinách……………………………..………………………………………</a:t>
            </a:r>
          </a:p>
          <a:p>
            <a:r>
              <a:rPr lang="cs-CZ" dirty="0"/>
              <a:t>V ledvinách………………………………………………………………………………………</a:t>
            </a:r>
          </a:p>
          <a:p>
            <a:r>
              <a:rPr lang="cs-CZ" dirty="0"/>
              <a:t>Ve střevě…………………………………………………………………………………………..</a:t>
            </a:r>
          </a:p>
        </p:txBody>
      </p:sp>
    </p:spTree>
    <p:extLst>
      <p:ext uri="{BB962C8B-B14F-4D97-AF65-F5344CB8AC3E}">
        <p14:creationId xmlns:p14="http://schemas.microsoft.com/office/powerpoint/2010/main" val="703475979"/>
      </p:ext>
    </p:extLst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4140" y="204487"/>
            <a:ext cx="12043719" cy="1325563"/>
          </a:xfrm>
        </p:spPr>
        <p:txBody>
          <a:bodyPr/>
          <a:lstStyle/>
          <a:p>
            <a:pPr algn="ctr"/>
            <a:r>
              <a:rPr lang="cs-CZ" dirty="0"/>
              <a:t>Další poruchy lipidového metabolismu-deficity enzymů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439694"/>
            <a:ext cx="10515600" cy="5836595"/>
          </a:xfrm>
        </p:spPr>
        <p:txBody>
          <a:bodyPr>
            <a:normAutofit fontScale="62500" lnSpcReduction="20000"/>
          </a:bodyPr>
          <a:lstStyle/>
          <a:p>
            <a:r>
              <a:rPr lang="cs-CZ" b="1" dirty="0" err="1"/>
              <a:t>Gaucherova</a:t>
            </a:r>
            <a:r>
              <a:rPr lang="cs-CZ" b="1" dirty="0"/>
              <a:t> choroba</a:t>
            </a:r>
            <a:r>
              <a:rPr lang="cs-CZ" dirty="0"/>
              <a:t> je způsobena akumulací </a:t>
            </a:r>
            <a:r>
              <a:rPr lang="cs-CZ" dirty="0" err="1"/>
              <a:t>glukocerebrosidu</a:t>
            </a:r>
            <a:r>
              <a:rPr lang="cs-CZ" dirty="0"/>
              <a:t> v důsledku nedostatečné aktivity β-</a:t>
            </a:r>
            <a:r>
              <a:rPr lang="cs-CZ" dirty="0" err="1"/>
              <a:t>glukocerebrosidasy</a:t>
            </a:r>
            <a:r>
              <a:rPr lang="cs-CZ" dirty="0"/>
              <a:t>. Akutní forma je provázená </a:t>
            </a:r>
            <a:r>
              <a:rPr lang="cs-CZ" b="1" dirty="0"/>
              <a:t>neuropatiemi</a:t>
            </a:r>
            <a:r>
              <a:rPr lang="cs-CZ" dirty="0"/>
              <a:t> a postihuje </a:t>
            </a:r>
            <a:r>
              <a:rPr lang="cs-CZ" b="1" dirty="0"/>
              <a:t>centrální nervový systém</a:t>
            </a:r>
            <a:r>
              <a:rPr lang="cs-CZ" dirty="0"/>
              <a:t>.</a:t>
            </a:r>
          </a:p>
          <a:p>
            <a:r>
              <a:rPr lang="cs-CZ" b="1" dirty="0" err="1"/>
              <a:t>Niemann</a:t>
            </a:r>
            <a:r>
              <a:rPr lang="cs-CZ" b="1" dirty="0"/>
              <a:t>-Pickova choroba</a:t>
            </a:r>
            <a:r>
              <a:rPr lang="cs-CZ" dirty="0"/>
              <a:t> je způsobená nedostatkem aktivity </a:t>
            </a:r>
            <a:r>
              <a:rPr lang="cs-CZ" dirty="0" err="1"/>
              <a:t>sfingomyelinasy</a:t>
            </a:r>
            <a:r>
              <a:rPr lang="cs-CZ" dirty="0"/>
              <a:t> a má za následek hromadění </a:t>
            </a:r>
            <a:r>
              <a:rPr lang="cs-CZ" dirty="0" err="1"/>
              <a:t>sfingomyelinu</a:t>
            </a:r>
            <a:r>
              <a:rPr lang="cs-CZ" dirty="0"/>
              <a:t>. Akutní forma je provázená </a:t>
            </a:r>
            <a:r>
              <a:rPr lang="cs-CZ" b="1" dirty="0"/>
              <a:t>neuropatiemi, </a:t>
            </a:r>
            <a:r>
              <a:rPr lang="cs-CZ" dirty="0"/>
              <a:t>které ústí ve smrtelná </a:t>
            </a:r>
            <a:r>
              <a:rPr lang="cs-CZ" b="1" dirty="0"/>
              <a:t>psychomotorická poškození</a:t>
            </a:r>
            <a:r>
              <a:rPr lang="cs-CZ" dirty="0"/>
              <a:t>. </a:t>
            </a:r>
          </a:p>
          <a:p>
            <a:r>
              <a:rPr lang="cs-CZ" b="1" dirty="0" err="1"/>
              <a:t>Krabbeho</a:t>
            </a:r>
            <a:r>
              <a:rPr lang="cs-CZ" b="1" dirty="0"/>
              <a:t> choroba</a:t>
            </a:r>
            <a:r>
              <a:rPr lang="cs-CZ" dirty="0"/>
              <a:t> je způsobena nedostatečnou aktivitou enzymu </a:t>
            </a:r>
            <a:r>
              <a:rPr lang="cs-CZ" dirty="0" err="1"/>
              <a:t>galaktocerebrosid</a:t>
            </a:r>
            <a:r>
              <a:rPr lang="cs-CZ" dirty="0"/>
              <a:t>-β-</a:t>
            </a:r>
            <a:r>
              <a:rPr lang="cs-CZ" dirty="0" err="1"/>
              <a:t>galaktosidasy</a:t>
            </a:r>
            <a:r>
              <a:rPr lang="cs-CZ" dirty="0"/>
              <a:t>, která má za následek hromadění </a:t>
            </a:r>
            <a:r>
              <a:rPr lang="cs-CZ" dirty="0" err="1"/>
              <a:t>galaktocerebrosidu</a:t>
            </a:r>
            <a:r>
              <a:rPr lang="cs-CZ" dirty="0"/>
              <a:t>. Postihuje </a:t>
            </a:r>
            <a:r>
              <a:rPr lang="cs-CZ" b="1" dirty="0"/>
              <a:t>centrální nervový systém </a:t>
            </a:r>
            <a:r>
              <a:rPr lang="cs-CZ" dirty="0"/>
              <a:t>a je smrtelná do šesti až dvanácti měsíců.</a:t>
            </a:r>
          </a:p>
          <a:p>
            <a:r>
              <a:rPr lang="cs-CZ" b="1" dirty="0" err="1"/>
              <a:t>Metachromatická</a:t>
            </a:r>
            <a:r>
              <a:rPr lang="cs-CZ" b="1" dirty="0"/>
              <a:t> </a:t>
            </a:r>
            <a:r>
              <a:rPr lang="cs-CZ" b="1" dirty="0" err="1"/>
              <a:t>leukodystrofie</a:t>
            </a:r>
            <a:r>
              <a:rPr lang="cs-CZ" dirty="0"/>
              <a:t> je způsobena deficitem aktivity enzymu </a:t>
            </a:r>
            <a:r>
              <a:rPr lang="cs-CZ" dirty="0" err="1"/>
              <a:t>arylsulfatasy</a:t>
            </a:r>
            <a:r>
              <a:rPr lang="cs-CZ" dirty="0"/>
              <a:t>, jehož důsledkem je akumulace </a:t>
            </a:r>
            <a:r>
              <a:rPr lang="cs-CZ" dirty="0" err="1"/>
              <a:t>sulfoesterů</a:t>
            </a:r>
            <a:r>
              <a:rPr lang="cs-CZ" dirty="0"/>
              <a:t> cerebrosidů. Projevuje se </a:t>
            </a:r>
            <a:r>
              <a:rPr lang="cs-CZ" b="1" dirty="0"/>
              <a:t>progresivní paralýzou a mentálním chátráním</a:t>
            </a:r>
            <a:r>
              <a:rPr lang="cs-CZ" dirty="0"/>
              <a:t>.</a:t>
            </a:r>
          </a:p>
          <a:p>
            <a:r>
              <a:rPr lang="cs-CZ" b="1" dirty="0" err="1"/>
              <a:t>Fabryho</a:t>
            </a:r>
            <a:r>
              <a:rPr lang="cs-CZ" b="1" dirty="0"/>
              <a:t> choroba</a:t>
            </a:r>
            <a:r>
              <a:rPr lang="cs-CZ" dirty="0"/>
              <a:t> je způsobena nedostatečnou aktivitou α-</a:t>
            </a:r>
            <a:r>
              <a:rPr lang="cs-CZ" dirty="0" err="1"/>
              <a:t>galaktosidasy</a:t>
            </a:r>
            <a:r>
              <a:rPr lang="cs-CZ" dirty="0"/>
              <a:t> A, dochází k akumulaci </a:t>
            </a:r>
            <a:r>
              <a:rPr lang="cs-CZ" dirty="0" err="1"/>
              <a:t>ceramidtrihexosidu</a:t>
            </a:r>
            <a:r>
              <a:rPr lang="cs-CZ" dirty="0"/>
              <a:t> v centrálním nervovém systému. Projevuje se především </a:t>
            </a:r>
            <a:r>
              <a:rPr lang="cs-CZ" b="1" dirty="0"/>
              <a:t>hypertenzí, srdečními potížemi, bolestmi končetin a zarudlými lézemi na pokožce</a:t>
            </a:r>
            <a:r>
              <a:rPr lang="cs-CZ" dirty="0"/>
              <a:t>.</a:t>
            </a:r>
          </a:p>
          <a:p>
            <a:r>
              <a:rPr lang="cs-CZ" b="1" dirty="0"/>
              <a:t>GM2 </a:t>
            </a:r>
            <a:r>
              <a:rPr lang="cs-CZ" b="1" dirty="0" err="1"/>
              <a:t>gangliosidosa</a:t>
            </a:r>
            <a:r>
              <a:rPr lang="cs-CZ" dirty="0"/>
              <a:t> (</a:t>
            </a:r>
            <a:r>
              <a:rPr lang="cs-CZ" dirty="0" err="1"/>
              <a:t>Tay-Sachsova</a:t>
            </a:r>
            <a:r>
              <a:rPr lang="cs-CZ" dirty="0"/>
              <a:t> choroba) je způsobena akumulací GM2 gangliosidu v důsledku nedostatečné aktivity enzymu </a:t>
            </a:r>
            <a:r>
              <a:rPr lang="cs-CZ" dirty="0" err="1"/>
              <a:t>hexoaminidasy</a:t>
            </a:r>
            <a:r>
              <a:rPr lang="cs-CZ" dirty="0"/>
              <a:t> A. Projevuje se </a:t>
            </a:r>
            <a:r>
              <a:rPr lang="cs-CZ" b="1" dirty="0"/>
              <a:t>psychomotorickým chátráním a demencí</a:t>
            </a:r>
            <a:r>
              <a:rPr lang="cs-CZ" dirty="0"/>
              <a:t> v časných obdobích vývoje.</a:t>
            </a:r>
          </a:p>
          <a:p>
            <a:r>
              <a:rPr lang="cs-CZ" b="1" dirty="0"/>
              <a:t>GM1 </a:t>
            </a:r>
            <a:r>
              <a:rPr lang="cs-CZ" b="1" dirty="0" err="1"/>
              <a:t>gangliosidosa</a:t>
            </a:r>
            <a:r>
              <a:rPr lang="cs-CZ" dirty="0"/>
              <a:t> je způsobena nedostatkem aktivity GM1 β-</a:t>
            </a:r>
            <a:r>
              <a:rPr lang="cs-CZ" dirty="0" err="1"/>
              <a:t>galaktosidasy</a:t>
            </a:r>
            <a:r>
              <a:rPr lang="cs-CZ" dirty="0"/>
              <a:t> a má za následek hromadění GM1 gangliosidů a </a:t>
            </a:r>
            <a:r>
              <a:rPr lang="cs-CZ" dirty="0" err="1"/>
              <a:t>galaktosu</a:t>
            </a:r>
            <a:r>
              <a:rPr lang="cs-CZ" dirty="0"/>
              <a:t> obsahujících oligosacharidů.</a:t>
            </a:r>
          </a:p>
          <a:p>
            <a:r>
              <a:rPr lang="cs-CZ" b="1" dirty="0" err="1"/>
              <a:t>Fukosidosa</a:t>
            </a:r>
            <a:r>
              <a:rPr lang="cs-CZ" b="1" dirty="0"/>
              <a:t> </a:t>
            </a:r>
            <a:r>
              <a:rPr lang="cs-CZ" dirty="0"/>
              <a:t>je zapříčiněna nedostatečnou činností α-</a:t>
            </a:r>
            <a:r>
              <a:rPr lang="cs-CZ" dirty="0" err="1"/>
              <a:t>fukosidasy</a:t>
            </a:r>
            <a:r>
              <a:rPr lang="cs-CZ" dirty="0"/>
              <a:t>, důsledkem je hromadění </a:t>
            </a:r>
            <a:r>
              <a:rPr lang="cs-CZ" dirty="0" err="1"/>
              <a:t>sfingolipidů</a:t>
            </a:r>
            <a:r>
              <a:rPr lang="cs-CZ" dirty="0"/>
              <a:t> obsahujících </a:t>
            </a:r>
            <a:r>
              <a:rPr lang="cs-CZ" dirty="0" err="1"/>
              <a:t>fukosu</a:t>
            </a:r>
            <a:r>
              <a:rPr lang="cs-CZ" dirty="0"/>
              <a:t> a glykoproteinových fragmentů. Projevuje se častými infekcemi dýchacího traktu, progresivním </a:t>
            </a:r>
            <a:r>
              <a:rPr lang="cs-CZ" b="1" dirty="0"/>
              <a:t>psychomotorickým zaostáváním, zvětšením srdečního svalu a zbytnělou pokožkou, která </a:t>
            </a:r>
            <a:r>
              <a:rPr lang="cs-CZ" b="1" dirty="0" err="1"/>
              <a:t>sekretuje</a:t>
            </a:r>
            <a:r>
              <a:rPr lang="cs-CZ" b="1" dirty="0"/>
              <a:t> velká množství slaného potu.</a:t>
            </a:r>
          </a:p>
        </p:txBody>
      </p:sp>
    </p:spTree>
    <p:extLst>
      <p:ext uri="{BB962C8B-B14F-4D97-AF65-F5344CB8AC3E}">
        <p14:creationId xmlns:p14="http://schemas.microsoft.com/office/powerpoint/2010/main" val="3433188160"/>
      </p:ext>
    </p:extLst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>
                <a:solidFill>
                  <a:srgbClr val="FF0000"/>
                </a:solidFill>
              </a:rPr>
              <a:t>U jakých dg. jsou zvýšené TAG?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0110" y="1514169"/>
            <a:ext cx="8048394" cy="5220928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exogenní TAG jsou obsaženy převážně v chylomikronech, </a:t>
            </a:r>
          </a:p>
          <a:p>
            <a:r>
              <a:rPr lang="cs-CZ" dirty="0"/>
              <a:t>endogenní převládají v částicích VLDL. </a:t>
            </a:r>
          </a:p>
          <a:p>
            <a:r>
              <a:rPr lang="cs-CZ" dirty="0"/>
              <a:t>Zvýšená koncentrace TAG je rizikovým faktorem </a:t>
            </a:r>
          </a:p>
          <a:p>
            <a:pPr lvl="1"/>
            <a:r>
              <a:rPr lang="cs-CZ" b="1" dirty="0"/>
              <a:t>aterosklerózy</a:t>
            </a:r>
          </a:p>
          <a:p>
            <a:pPr lvl="1"/>
            <a:r>
              <a:rPr lang="cs-CZ" b="1" dirty="0"/>
              <a:t>DM</a:t>
            </a:r>
            <a:r>
              <a:rPr lang="cs-CZ" dirty="0"/>
              <a:t> </a:t>
            </a:r>
          </a:p>
          <a:p>
            <a:pPr lvl="1"/>
            <a:r>
              <a:rPr lang="cs-CZ" b="1" dirty="0"/>
              <a:t>hypofunkce štítné žlázy </a:t>
            </a:r>
          </a:p>
          <a:p>
            <a:pPr lvl="1"/>
            <a:r>
              <a:rPr lang="cs-CZ" b="1" dirty="0"/>
              <a:t>nefrotického </a:t>
            </a:r>
            <a:r>
              <a:rPr lang="cs-CZ" b="1" dirty="0" err="1"/>
              <a:t>sy</a:t>
            </a:r>
            <a:r>
              <a:rPr lang="cs-CZ" b="1" dirty="0"/>
              <a:t>  </a:t>
            </a:r>
          </a:p>
          <a:p>
            <a:pPr lvl="1"/>
            <a:r>
              <a:rPr lang="cs-CZ" b="1" dirty="0" err="1"/>
              <a:t>hepatopatie</a:t>
            </a:r>
            <a:endParaRPr lang="cs-CZ" b="1" dirty="0"/>
          </a:p>
          <a:p>
            <a:r>
              <a:rPr lang="cs-CZ" dirty="0"/>
              <a:t>TAG se stanovují v plazmě nebo séru enzymovou metodou. </a:t>
            </a:r>
          </a:p>
          <a:p>
            <a:r>
              <a:rPr lang="cs-CZ" dirty="0"/>
              <a:t>Princip metody: působením lipoproteinové </a:t>
            </a:r>
            <a:r>
              <a:rPr lang="cs-CZ" dirty="0" err="1"/>
              <a:t>lipasy</a:t>
            </a:r>
            <a:r>
              <a:rPr lang="cs-CZ" dirty="0"/>
              <a:t> jsou TAG hydrolyzovány na glycerol a volné MK, glycerol je dále </a:t>
            </a:r>
            <a:r>
              <a:rPr lang="cs-CZ" dirty="0" err="1"/>
              <a:t>fosforylován</a:t>
            </a:r>
            <a:r>
              <a:rPr lang="cs-CZ" dirty="0"/>
              <a:t> na glycerol-3-fosfát, který lze stanovit např. optickým testem.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7170" name="Picture 2" descr="Stock ilustrace Hypotyreóza Lékařská Vektorová Ilustrace Izolovaná Na  Infografice Bílého Pozadí – stáhnout obrázek nyní - iStoc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1375" y="1160980"/>
            <a:ext cx="4130515" cy="5127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5807536"/>
      </p:ext>
    </p:extLst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51702" y="188606"/>
            <a:ext cx="10515600" cy="1325563"/>
          </a:xfrm>
        </p:spPr>
        <p:txBody>
          <a:bodyPr>
            <a:normAutofit/>
          </a:bodyPr>
          <a:lstStyle/>
          <a:p>
            <a:r>
              <a:rPr lang="cs-CZ" sz="4000" b="1" dirty="0">
                <a:solidFill>
                  <a:srgbClr val="0070C0"/>
                </a:solidFill>
              </a:rPr>
              <a:t>87. U jakých dg. Jsou zvýšené TAG?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0110" y="1514169"/>
            <a:ext cx="8048394" cy="52209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/>
              <a:t>Doplňte onemocnění</a:t>
            </a:r>
          </a:p>
          <a:p>
            <a:pPr marL="0" indent="0">
              <a:buNone/>
            </a:pPr>
            <a:r>
              <a:rPr lang="cs-CZ" dirty="0"/>
              <a:t>1……………………………………………………………..</a:t>
            </a:r>
          </a:p>
          <a:p>
            <a:pPr marL="0" indent="0">
              <a:buNone/>
            </a:pPr>
            <a:r>
              <a:rPr lang="cs-CZ" dirty="0"/>
              <a:t>2……………………………………………………………..</a:t>
            </a:r>
          </a:p>
          <a:p>
            <a:pPr marL="0" indent="0">
              <a:buNone/>
            </a:pPr>
            <a:r>
              <a:rPr lang="cs-CZ" dirty="0"/>
              <a:t>3……………………………………………………………..</a:t>
            </a:r>
          </a:p>
          <a:p>
            <a:pPr marL="0" indent="0">
              <a:buNone/>
            </a:pPr>
            <a:r>
              <a:rPr lang="cs-CZ" dirty="0"/>
              <a:t>4……………………………………………………………..</a:t>
            </a:r>
          </a:p>
          <a:p>
            <a:pPr marL="0" indent="0">
              <a:buNone/>
            </a:pPr>
            <a:r>
              <a:rPr lang="cs-CZ" dirty="0"/>
              <a:t>5……………………………………………………………..</a:t>
            </a:r>
          </a:p>
          <a:p>
            <a:pPr marL="0" indent="0">
              <a:buNone/>
            </a:pPr>
            <a:r>
              <a:rPr lang="cs-CZ" dirty="0"/>
              <a:t>6……………………………………………………………..</a:t>
            </a:r>
          </a:p>
          <a:p>
            <a:pPr marL="0" indent="0">
              <a:buNone/>
            </a:pPr>
            <a:r>
              <a:rPr lang="cs-CZ" dirty="0"/>
              <a:t>7……………………………………………………………..</a:t>
            </a:r>
          </a:p>
          <a:p>
            <a:pPr marL="0" indent="0">
              <a:buNone/>
            </a:pPr>
            <a:r>
              <a:rPr lang="cs-CZ" dirty="0"/>
              <a:t>8………………………………………………………………</a:t>
            </a:r>
          </a:p>
        </p:txBody>
      </p:sp>
      <p:pic>
        <p:nvPicPr>
          <p:cNvPr id="7170" name="Picture 2" descr="Stock ilustrace Hypotyreóza Lékařská Vektorová Ilustrace Izolovaná Na  Infografice Bílého Pozadí – stáhnout obrázek nyní - iStoc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1375" y="1160980"/>
            <a:ext cx="4130515" cy="5127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8490347"/>
      </p:ext>
    </p:extLst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>
                <a:solidFill>
                  <a:srgbClr val="FF0000"/>
                </a:solidFill>
              </a:rPr>
              <a:t>Diabetická </a:t>
            </a:r>
            <a:r>
              <a:rPr lang="cs-CZ" sz="4000" b="1" dirty="0" err="1">
                <a:solidFill>
                  <a:srgbClr val="FF0000"/>
                </a:solidFill>
              </a:rPr>
              <a:t>dyslipidémie</a:t>
            </a:r>
            <a:endParaRPr lang="cs-CZ" sz="4000" b="1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Je </a:t>
            </a:r>
            <a:r>
              <a:rPr lang="cs-CZ" dirty="0" err="1"/>
              <a:t>aterogenní</a:t>
            </a:r>
            <a:r>
              <a:rPr lang="cs-CZ" dirty="0"/>
              <a:t>: zvyšuje dodávku </a:t>
            </a:r>
            <a:r>
              <a:rPr lang="cs-CZ" b="1" dirty="0"/>
              <a:t>cholesterolu</a:t>
            </a:r>
            <a:r>
              <a:rPr lang="cs-CZ" dirty="0"/>
              <a:t> tkáním  a zhoršuje reverzní transport cholesterolu</a:t>
            </a:r>
          </a:p>
          <a:p>
            <a:r>
              <a:rPr lang="cs-CZ" dirty="0"/>
              <a:t>Je pro-</a:t>
            </a:r>
            <a:r>
              <a:rPr lang="cs-CZ" dirty="0" err="1"/>
              <a:t>diabetogenní</a:t>
            </a:r>
            <a:r>
              <a:rPr lang="cs-CZ" dirty="0"/>
              <a:t>: zhoršuje </a:t>
            </a:r>
            <a:r>
              <a:rPr lang="cs-CZ" b="1" dirty="0"/>
              <a:t>citlivost</a:t>
            </a:r>
            <a:r>
              <a:rPr lang="cs-CZ" dirty="0"/>
              <a:t> k inzulínu</a:t>
            </a:r>
          </a:p>
          <a:p>
            <a:endParaRPr lang="cs-CZ" dirty="0"/>
          </a:p>
          <a:p>
            <a:r>
              <a:rPr lang="cs-CZ" dirty="0"/>
              <a:t>Inzulín </a:t>
            </a:r>
          </a:p>
          <a:p>
            <a:pPr lvl="1"/>
            <a:r>
              <a:rPr lang="cs-CZ" dirty="0"/>
              <a:t>aktivuje lipolýzu</a:t>
            </a:r>
          </a:p>
          <a:p>
            <a:pPr lvl="1"/>
            <a:r>
              <a:rPr lang="cs-CZ" dirty="0"/>
              <a:t>inhibuje oxidaci MK a </a:t>
            </a:r>
            <a:r>
              <a:rPr lang="cs-CZ" dirty="0" err="1"/>
              <a:t>ketogenezi</a:t>
            </a:r>
            <a:r>
              <a:rPr lang="cs-CZ" dirty="0"/>
              <a:t> a tvorbu TAG a VLDL v játrech (steatóza)</a:t>
            </a:r>
          </a:p>
          <a:p>
            <a:pPr lvl="1"/>
            <a:r>
              <a:rPr lang="cs-CZ" dirty="0"/>
              <a:t>inhibuje hormon senzitivní lipázu</a:t>
            </a:r>
          </a:p>
          <a:p>
            <a:r>
              <a:rPr lang="cs-CZ" dirty="0"/>
              <a:t>U DM tento účinek chybí, což se projevuje poruchou metabolismu TAG a CH při nadprodukci</a:t>
            </a:r>
            <a:r>
              <a:rPr lang="cs-CZ" b="1" dirty="0"/>
              <a:t> VLDL a LDL </a:t>
            </a:r>
            <a:r>
              <a:rPr lang="cs-CZ" dirty="0"/>
              <a:t>a zvýšení katabolismu </a:t>
            </a:r>
            <a:r>
              <a:rPr lang="cs-CZ" b="1" dirty="0"/>
              <a:t>HDL</a:t>
            </a:r>
          </a:p>
        </p:txBody>
      </p:sp>
    </p:spTree>
    <p:extLst>
      <p:ext uri="{BB962C8B-B14F-4D97-AF65-F5344CB8AC3E}">
        <p14:creationId xmlns:p14="http://schemas.microsoft.com/office/powerpoint/2010/main" val="11017168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1784" y="365125"/>
            <a:ext cx="12130216" cy="1325563"/>
          </a:xfrm>
        </p:spPr>
        <p:txBody>
          <a:bodyPr>
            <a:normAutofit/>
          </a:bodyPr>
          <a:lstStyle/>
          <a:p>
            <a:r>
              <a:rPr lang="cs-CZ" sz="4000" dirty="0">
                <a:solidFill>
                  <a:srgbClr val="0070C0"/>
                </a:solidFill>
              </a:rPr>
              <a:t>8. Popište nebo nakreslete postup při odběru žilní krve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22422" y="1825625"/>
            <a:ext cx="11732740" cy="4351338"/>
          </a:xfrm>
        </p:spPr>
        <p:txBody>
          <a:bodyPr>
            <a:normAutofit/>
          </a:bodyPr>
          <a:lstStyle/>
          <a:p>
            <a:r>
              <a:rPr lang="cs-CZ" dirty="0"/>
              <a:t>Před odběrem musí být vyplněná………………a označená…………….…………………….</a:t>
            </a:r>
          </a:p>
          <a:p>
            <a:r>
              <a:rPr lang="cs-CZ" dirty="0"/>
              <a:t>Nejčastěji se odebírá z …………………………………………………………………………….………</a:t>
            </a:r>
          </a:p>
          <a:p>
            <a:r>
              <a:rPr lang="cs-CZ" dirty="0"/>
              <a:t>Před odběrem zjistit………………………………..……………………………………….……………..</a:t>
            </a:r>
          </a:p>
          <a:p>
            <a:r>
              <a:rPr lang="cs-CZ" dirty="0"/>
              <a:t>Pacient zaujme polohu…………………………………………………………………………………….</a:t>
            </a:r>
          </a:p>
          <a:p>
            <a:r>
              <a:rPr lang="cs-CZ" dirty="0"/>
              <a:t>Obvykle se používají odběrové systémy………………………………..………………….……..</a:t>
            </a:r>
          </a:p>
          <a:p>
            <a:r>
              <a:rPr lang="cs-CZ" dirty="0"/>
              <a:t>Zátky zkumavek se barevně značí podle………………………………………………….……….</a:t>
            </a:r>
          </a:p>
          <a:p>
            <a:r>
              <a:rPr lang="cs-CZ" dirty="0"/>
              <a:t>Na každé zkumavce je označená…………………………..………………………………….……..</a:t>
            </a:r>
          </a:p>
          <a:p>
            <a:r>
              <a:rPr lang="cs-CZ" dirty="0"/>
              <a:t>Při odběru nesrážlivé krve je třeba odebrat……………………………..………………………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56425735"/>
      </p:ext>
    </p:extLst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>
                <a:solidFill>
                  <a:srgbClr val="0070C0"/>
                </a:solidFill>
              </a:rPr>
              <a:t>88. Diabetická </a:t>
            </a:r>
            <a:r>
              <a:rPr lang="cs-CZ" sz="4000" b="1" dirty="0" err="1">
                <a:solidFill>
                  <a:srgbClr val="0070C0"/>
                </a:solidFill>
              </a:rPr>
              <a:t>dyslipidémie</a:t>
            </a:r>
            <a:endParaRPr lang="cs-CZ" sz="4000" b="1" dirty="0">
              <a:solidFill>
                <a:srgbClr val="0070C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Je </a:t>
            </a:r>
            <a:r>
              <a:rPr lang="cs-CZ" dirty="0" err="1"/>
              <a:t>aterogenní</a:t>
            </a:r>
            <a:r>
              <a:rPr lang="cs-CZ" dirty="0"/>
              <a:t>: zvyšuje dodávku </a:t>
            </a:r>
            <a:r>
              <a:rPr lang="cs-CZ" b="1" dirty="0">
                <a:solidFill>
                  <a:srgbClr val="0070C0"/>
                </a:solidFill>
              </a:rPr>
              <a:t>ch……….</a:t>
            </a:r>
            <a:r>
              <a:rPr lang="cs-CZ" dirty="0"/>
              <a:t> tkáním  a zhoršuje reverzní transport cholesterolu</a:t>
            </a:r>
          </a:p>
          <a:p>
            <a:r>
              <a:rPr lang="cs-CZ" dirty="0"/>
              <a:t>Je pro-</a:t>
            </a:r>
            <a:r>
              <a:rPr lang="cs-CZ" dirty="0" err="1"/>
              <a:t>diabetogenní</a:t>
            </a:r>
            <a:r>
              <a:rPr lang="cs-CZ" dirty="0"/>
              <a:t>: zhoršuje </a:t>
            </a:r>
            <a:r>
              <a:rPr lang="cs-CZ" b="1" dirty="0">
                <a:solidFill>
                  <a:srgbClr val="0070C0"/>
                </a:solidFill>
              </a:rPr>
              <a:t>c……..</a:t>
            </a:r>
            <a:r>
              <a:rPr lang="cs-CZ" dirty="0"/>
              <a:t> k inzulínu</a:t>
            </a:r>
          </a:p>
          <a:p>
            <a:endParaRPr lang="cs-CZ" dirty="0"/>
          </a:p>
          <a:p>
            <a:r>
              <a:rPr lang="cs-CZ" dirty="0"/>
              <a:t>Inzulín </a:t>
            </a:r>
          </a:p>
          <a:p>
            <a:pPr lvl="1"/>
            <a:r>
              <a:rPr lang="cs-CZ" dirty="0"/>
              <a:t>aktivuje lipolýzu</a:t>
            </a:r>
          </a:p>
          <a:p>
            <a:pPr lvl="1"/>
            <a:r>
              <a:rPr lang="cs-CZ" dirty="0"/>
              <a:t>inhibuje oxidaci MK a </a:t>
            </a:r>
            <a:r>
              <a:rPr lang="cs-CZ" dirty="0" err="1"/>
              <a:t>ketogenezi</a:t>
            </a:r>
            <a:r>
              <a:rPr lang="cs-CZ" dirty="0"/>
              <a:t> a tvorbu TAG a VLDL v játrech (steatóza)</a:t>
            </a:r>
          </a:p>
          <a:p>
            <a:pPr lvl="1"/>
            <a:r>
              <a:rPr lang="cs-CZ" dirty="0"/>
              <a:t>inhibuje hormon senzitivní lipázu</a:t>
            </a:r>
          </a:p>
          <a:p>
            <a:r>
              <a:rPr lang="cs-CZ" dirty="0"/>
              <a:t>U DM tento účinek chybí, což se projevuje poruchou metabolismu TAG a CH při nadprodukci</a:t>
            </a:r>
            <a:r>
              <a:rPr lang="cs-CZ" b="1" dirty="0"/>
              <a:t> </a:t>
            </a:r>
            <a:r>
              <a:rPr lang="cs-CZ" b="1" dirty="0">
                <a:solidFill>
                  <a:srgbClr val="0070C0"/>
                </a:solidFill>
              </a:rPr>
              <a:t>…. </a:t>
            </a:r>
            <a:r>
              <a:rPr lang="cs-CZ" dirty="0"/>
              <a:t>a</a:t>
            </a:r>
            <a:r>
              <a:rPr lang="cs-CZ" b="1" dirty="0"/>
              <a:t> </a:t>
            </a:r>
            <a:r>
              <a:rPr lang="cs-CZ" b="1" dirty="0">
                <a:solidFill>
                  <a:srgbClr val="0070C0"/>
                </a:solidFill>
              </a:rPr>
              <a:t>…</a:t>
            </a:r>
            <a:r>
              <a:rPr lang="cs-CZ" b="1" dirty="0"/>
              <a:t> </a:t>
            </a:r>
            <a:r>
              <a:rPr lang="cs-CZ" dirty="0"/>
              <a:t>a zvýšení katabolismu </a:t>
            </a:r>
            <a:r>
              <a:rPr lang="cs-CZ" b="1" dirty="0">
                <a:solidFill>
                  <a:srgbClr val="0070C0"/>
                </a:solidFill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612413188"/>
      </p:ext>
    </p:extLst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>
                <a:solidFill>
                  <a:srgbClr val="C00000"/>
                </a:solidFill>
              </a:rPr>
              <a:t>Bílkoviny</a:t>
            </a:r>
            <a:br>
              <a:rPr lang="cs-CZ" sz="4000" b="1" dirty="0">
                <a:solidFill>
                  <a:srgbClr val="C00000"/>
                </a:solidFill>
              </a:rPr>
            </a:br>
            <a:r>
              <a:rPr lang="cs-CZ" sz="4000" b="1" dirty="0">
                <a:solidFill>
                  <a:srgbClr val="C00000"/>
                </a:solidFill>
              </a:rPr>
              <a:t>Aminokyseliny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I když již bylo identifikováno více jak </a:t>
            </a:r>
            <a:r>
              <a:rPr lang="cs-CZ" b="1" dirty="0"/>
              <a:t>250</a:t>
            </a:r>
            <a:r>
              <a:rPr lang="cs-CZ" dirty="0"/>
              <a:t> různých AMK, na tvorbě proteinů se podílí pouze </a:t>
            </a:r>
            <a:r>
              <a:rPr lang="cs-CZ" b="1" dirty="0"/>
              <a:t>20</a:t>
            </a:r>
            <a:r>
              <a:rPr lang="cs-CZ" dirty="0"/>
              <a:t> tzv. </a:t>
            </a:r>
            <a:r>
              <a:rPr lang="cs-CZ" dirty="0" err="1"/>
              <a:t>proteinogenních</a:t>
            </a:r>
            <a:r>
              <a:rPr lang="cs-CZ" dirty="0"/>
              <a:t> AMK (někdy se uvádí počet </a:t>
            </a:r>
            <a:r>
              <a:rPr lang="cs-CZ" b="1" dirty="0"/>
              <a:t>21</a:t>
            </a:r>
            <a:r>
              <a:rPr lang="cs-CZ" dirty="0"/>
              <a:t>, </a:t>
            </a:r>
            <a:r>
              <a:rPr lang="cs-CZ" dirty="0" err="1"/>
              <a:t>selenocystein</a:t>
            </a:r>
            <a:r>
              <a:rPr lang="cs-CZ" dirty="0"/>
              <a:t> jako 21. AMK). </a:t>
            </a:r>
          </a:p>
          <a:p>
            <a:r>
              <a:rPr lang="cs-CZ" dirty="0"/>
              <a:t>V odborné literatuře se nejčastěji využívají </a:t>
            </a:r>
            <a:r>
              <a:rPr lang="cs-CZ" b="1" dirty="0"/>
              <a:t>třípísmenné</a:t>
            </a:r>
            <a:r>
              <a:rPr lang="cs-CZ" dirty="0"/>
              <a:t> zkratky AMK, tvořené převážně z prvních 3 písmen názvu. </a:t>
            </a:r>
          </a:p>
          <a:p>
            <a:r>
              <a:rPr lang="cs-CZ" dirty="0"/>
              <a:t>Ke srovnání podobných sekvencí AMK v proteinech se pak spíše používají zkratky jednopísmenné.</a:t>
            </a:r>
          </a:p>
        </p:txBody>
      </p:sp>
    </p:spTree>
    <p:extLst>
      <p:ext uri="{BB962C8B-B14F-4D97-AF65-F5344CB8AC3E}">
        <p14:creationId xmlns:p14="http://schemas.microsoft.com/office/powerpoint/2010/main" val="1730675113"/>
      </p:ext>
    </p:extLst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>
                <a:solidFill>
                  <a:srgbClr val="0070C0"/>
                </a:solidFill>
              </a:rPr>
              <a:t>89.Bílkoviny</a:t>
            </a:r>
            <a:br>
              <a:rPr lang="cs-CZ" sz="4000" b="1" dirty="0">
                <a:solidFill>
                  <a:srgbClr val="0070C0"/>
                </a:solidFill>
              </a:rPr>
            </a:br>
            <a:r>
              <a:rPr lang="cs-CZ" sz="4000" b="1" dirty="0">
                <a:solidFill>
                  <a:srgbClr val="0070C0"/>
                </a:solidFill>
              </a:rPr>
              <a:t>Aminokyseliny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I když již bylo identifikováno více jak </a:t>
            </a:r>
            <a:r>
              <a:rPr lang="cs-CZ" b="1" dirty="0">
                <a:solidFill>
                  <a:srgbClr val="0070C0"/>
                </a:solidFill>
              </a:rPr>
              <a:t>…</a:t>
            </a:r>
            <a:r>
              <a:rPr lang="cs-CZ" dirty="0"/>
              <a:t> různých AMK, na tvorbě proteinů se podílí pouze </a:t>
            </a:r>
            <a:r>
              <a:rPr lang="cs-CZ" b="1" dirty="0">
                <a:solidFill>
                  <a:srgbClr val="0070C0"/>
                </a:solidFill>
              </a:rPr>
              <a:t>..</a:t>
            </a:r>
            <a:r>
              <a:rPr lang="cs-CZ" dirty="0"/>
              <a:t> tzv. </a:t>
            </a:r>
            <a:r>
              <a:rPr lang="cs-CZ" dirty="0" err="1"/>
              <a:t>proteinogenních</a:t>
            </a:r>
            <a:r>
              <a:rPr lang="cs-CZ" dirty="0"/>
              <a:t> AMK (někdy se uvádí počet </a:t>
            </a:r>
            <a:r>
              <a:rPr lang="cs-CZ" b="1" dirty="0">
                <a:solidFill>
                  <a:srgbClr val="0070C0"/>
                </a:solidFill>
              </a:rPr>
              <a:t>..</a:t>
            </a:r>
            <a:r>
              <a:rPr lang="cs-CZ" dirty="0"/>
              <a:t>, </a:t>
            </a:r>
            <a:r>
              <a:rPr lang="cs-CZ" dirty="0" err="1"/>
              <a:t>selenocystein</a:t>
            </a:r>
            <a:r>
              <a:rPr lang="cs-CZ" dirty="0"/>
              <a:t> jako 21. AMK). </a:t>
            </a:r>
          </a:p>
          <a:p>
            <a:r>
              <a:rPr lang="cs-CZ" dirty="0"/>
              <a:t>V odborné literatuře se nejčastěji využívají </a:t>
            </a:r>
            <a:r>
              <a:rPr lang="cs-CZ" b="1" dirty="0">
                <a:solidFill>
                  <a:srgbClr val="0070C0"/>
                </a:solidFill>
              </a:rPr>
              <a:t>t……….</a:t>
            </a:r>
            <a:r>
              <a:rPr lang="cs-CZ" dirty="0"/>
              <a:t> zkratky AMK, tvořené převážně z prvních 3 písmen názvu. </a:t>
            </a:r>
          </a:p>
          <a:p>
            <a:r>
              <a:rPr lang="cs-CZ" dirty="0"/>
              <a:t>Ke srovnání podobných sekvencí AMK v proteinech se pak spíše používají zkratky jednopísmenné.</a:t>
            </a:r>
          </a:p>
        </p:txBody>
      </p:sp>
    </p:spTree>
    <p:extLst>
      <p:ext uri="{BB962C8B-B14F-4D97-AF65-F5344CB8AC3E}">
        <p14:creationId xmlns:p14="http://schemas.microsoft.com/office/powerpoint/2010/main" val="3292347104"/>
      </p:ext>
    </p:extLst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rgbClr val="FF0000"/>
                </a:solidFill>
              </a:rPr>
              <a:t>Aminokyseliny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0613" y="1894450"/>
            <a:ext cx="11737258" cy="3847589"/>
          </a:xfrm>
        </p:spPr>
        <p:txBody>
          <a:bodyPr>
            <a:normAutofit fontScale="70000" lnSpcReduction="20000"/>
          </a:bodyPr>
          <a:lstStyle/>
          <a:p>
            <a:r>
              <a:rPr lang="cs-CZ" dirty="0"/>
              <a:t>Jelikož atom C je asymetrický tzn., že váže 4 různé substituenty (karboxylovou skupinu - COOH, aminoskupinu NH2, atom H a nějaký alifatický či aromatický zbytek - R) jsou AMK látky opticky aktivní (výjimkou je glycin) a dají se u nich rozlišovat dva izomery – L- a D- . </a:t>
            </a:r>
            <a:r>
              <a:rPr lang="cs-CZ" b="1" dirty="0" err="1"/>
              <a:t>Proteinogenní</a:t>
            </a:r>
            <a:r>
              <a:rPr lang="cs-CZ" dirty="0"/>
              <a:t> AMK jsou </a:t>
            </a:r>
            <a:r>
              <a:rPr lang="cs-CZ" b="1" dirty="0"/>
              <a:t>L-α-AMK</a:t>
            </a:r>
            <a:r>
              <a:rPr lang="cs-CZ" dirty="0"/>
              <a:t> . Některé AMK ve své molekule obsahují dva asymetrické atomy C (</a:t>
            </a:r>
            <a:r>
              <a:rPr lang="cs-CZ" dirty="0" err="1"/>
              <a:t>threonin</a:t>
            </a:r>
            <a:r>
              <a:rPr lang="cs-CZ" dirty="0"/>
              <a:t>, </a:t>
            </a:r>
            <a:r>
              <a:rPr lang="cs-CZ" dirty="0" err="1"/>
              <a:t>isoleucin</a:t>
            </a:r>
            <a:r>
              <a:rPr lang="cs-CZ" dirty="0"/>
              <a:t>). </a:t>
            </a:r>
          </a:p>
          <a:p>
            <a:r>
              <a:rPr lang="cs-CZ" dirty="0"/>
              <a:t>Základní charakteristickou vlastností AMK je jejich schopnost působit jako kyselina i jako zásada – AMK jsou tedy </a:t>
            </a:r>
            <a:r>
              <a:rPr lang="cs-CZ" b="1" dirty="0"/>
              <a:t>amfolyty</a:t>
            </a:r>
            <a:r>
              <a:rPr lang="cs-CZ" dirty="0"/>
              <a:t>. </a:t>
            </a:r>
          </a:p>
          <a:p>
            <a:r>
              <a:rPr lang="cs-CZ" dirty="0"/>
              <a:t>Náboj, který AMK nese, závisí na pH prostředí. Ve fyziologickém pH se všechny AMK vyskytují v podobě tzv. </a:t>
            </a:r>
            <a:r>
              <a:rPr lang="cs-CZ" b="1" dirty="0" err="1"/>
              <a:t>zwitteriontu</a:t>
            </a:r>
            <a:r>
              <a:rPr lang="cs-CZ" dirty="0"/>
              <a:t> jinak označovaného jako </a:t>
            </a:r>
            <a:r>
              <a:rPr lang="cs-CZ" b="1" dirty="0" err="1"/>
              <a:t>amfion</a:t>
            </a:r>
            <a:r>
              <a:rPr lang="cs-CZ" b="1" dirty="0"/>
              <a:t> </a:t>
            </a:r>
            <a:r>
              <a:rPr lang="cs-CZ" dirty="0"/>
              <a:t>neboli </a:t>
            </a:r>
            <a:r>
              <a:rPr lang="cs-CZ" b="1" dirty="0"/>
              <a:t>obojetný iont</a:t>
            </a:r>
            <a:r>
              <a:rPr lang="cs-CZ" dirty="0"/>
              <a:t>, což znamená, že obě funkční skupiny AMK jsou v iontové podobě a nesou tedy kladný i záporný náboj. </a:t>
            </a:r>
            <a:r>
              <a:rPr lang="cs-CZ" dirty="0">
                <a:hlinkClick r:id="rId2"/>
              </a:rPr>
              <a:t>https://cs.wikipedia.org/wiki/Aminokyselina</a:t>
            </a:r>
            <a:endParaRPr lang="cs-CZ" dirty="0"/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Obě funkční skupiny se vzájemně ovlivňují – skupina COO</a:t>
            </a:r>
            <a:r>
              <a:rPr lang="cs-CZ" baseline="30000" dirty="0"/>
              <a:t>-</a:t>
            </a:r>
            <a:r>
              <a:rPr lang="cs-CZ" dirty="0"/>
              <a:t> zvyšuje zásaditost aminoskupiny a skupina NH</a:t>
            </a:r>
            <a:r>
              <a:rPr lang="cs-CZ" baseline="-25000" dirty="0"/>
              <a:t>3</a:t>
            </a:r>
            <a:r>
              <a:rPr lang="cs-CZ" baseline="30000" dirty="0"/>
              <a:t>+</a:t>
            </a:r>
            <a:r>
              <a:rPr lang="cs-CZ" dirty="0"/>
              <a:t> zase pomáhá odpuzovat H</a:t>
            </a:r>
            <a:r>
              <a:rPr lang="cs-CZ" baseline="30000" dirty="0"/>
              <a:t>+</a:t>
            </a:r>
            <a:r>
              <a:rPr lang="cs-CZ" dirty="0"/>
              <a:t> ze skupiny COOH.</a:t>
            </a:r>
          </a:p>
          <a:p>
            <a:pPr marL="0" indent="0">
              <a:buNone/>
            </a:pPr>
            <a:endParaRPr lang="cs-CZ" dirty="0"/>
          </a:p>
        </p:txBody>
      </p:sp>
      <p:sp>
        <p:nvSpPr>
          <p:cNvPr id="4" name="Obdélník 3"/>
          <p:cNvSpPr/>
          <p:nvPr/>
        </p:nvSpPr>
        <p:spPr>
          <a:xfrm>
            <a:off x="285135" y="5631877"/>
            <a:ext cx="1163156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hlinkClick r:id="rId3"/>
              </a:rPr>
              <a:t>https://www.prf.upol.cz/fileadmin/userdata/PrF/katedry/biochemie/Dokumenty/Materialy_k_vyuce/KBC-BCHC_6_Identifikace_a_vlastnosti_aminokyselin.pdf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57598264"/>
      </p:ext>
    </p:extLst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93821" y="0"/>
            <a:ext cx="10515600" cy="1325563"/>
          </a:xfrm>
        </p:spPr>
        <p:txBody>
          <a:bodyPr>
            <a:normAutofit/>
          </a:bodyPr>
          <a:lstStyle/>
          <a:p>
            <a:r>
              <a:rPr lang="cs-CZ" sz="4000" b="1" dirty="0">
                <a:solidFill>
                  <a:srgbClr val="FF0000"/>
                </a:solidFill>
              </a:rPr>
              <a:t>Aminokyseliny (AMK)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835618"/>
            <a:ext cx="6781800" cy="5443536"/>
          </a:xfrm>
        </p:spPr>
        <p:txBody>
          <a:bodyPr>
            <a:noAutofit/>
          </a:bodyPr>
          <a:lstStyle/>
          <a:p>
            <a:r>
              <a:rPr lang="cs-CZ" sz="2400" dirty="0"/>
              <a:t>Většinu AMK si lidský organismus dokáže sám syntetizovat z meziproduktů sacharidového metabolismu. </a:t>
            </a:r>
          </a:p>
          <a:p>
            <a:r>
              <a:rPr lang="cs-CZ" sz="2400" dirty="0"/>
              <a:t>Některé AMK si však vyrobit neumí a je závislý na jejich příjmu potravou (v bílkovinách), tyto AMK se označují jako </a:t>
            </a:r>
            <a:r>
              <a:rPr lang="cs-CZ" sz="2400" b="1" dirty="0"/>
              <a:t>esenciální</a:t>
            </a:r>
            <a:r>
              <a:rPr lang="cs-CZ" sz="2400" dirty="0"/>
              <a:t>. Je jich </a:t>
            </a:r>
            <a:r>
              <a:rPr lang="cs-CZ" sz="2400" b="1" dirty="0"/>
              <a:t>9</a:t>
            </a:r>
            <a:r>
              <a:rPr lang="cs-CZ" sz="2400" dirty="0"/>
              <a:t>.</a:t>
            </a:r>
          </a:p>
          <a:p>
            <a:r>
              <a:rPr lang="cs-CZ" sz="2400" dirty="0"/>
              <a:t>V proteinech jsou AMK mezi sebou vázány tzv. </a:t>
            </a:r>
            <a:r>
              <a:rPr lang="cs-CZ" sz="2400" b="1" dirty="0"/>
              <a:t>peptidovou </a:t>
            </a:r>
            <a:r>
              <a:rPr lang="cs-CZ" sz="2400" dirty="0"/>
              <a:t>vazbou, která spojuje </a:t>
            </a:r>
            <a:r>
              <a:rPr lang="cs-CZ" sz="2400" b="1" dirty="0" err="1"/>
              <a:t>amino</a:t>
            </a:r>
            <a:r>
              <a:rPr lang="cs-CZ" sz="2400" b="1" dirty="0"/>
              <a:t> </a:t>
            </a:r>
            <a:r>
              <a:rPr lang="cs-CZ" sz="2400" dirty="0"/>
              <a:t>skupinu jedné (-NH2) a </a:t>
            </a:r>
            <a:r>
              <a:rPr lang="cs-CZ" sz="2400" b="1" dirty="0"/>
              <a:t>karboxylovou</a:t>
            </a:r>
            <a:r>
              <a:rPr lang="cs-CZ" sz="2400" dirty="0"/>
              <a:t> skupinu (-COOH) druhé AMK. Takto může vznikat libovolně dlouhý řetězec AMK na jehož  N- konci se vyskytuje AMK s </a:t>
            </a:r>
            <a:r>
              <a:rPr lang="cs-CZ" sz="2400" b="1" dirty="0"/>
              <a:t>volnou</a:t>
            </a:r>
            <a:r>
              <a:rPr lang="cs-CZ" sz="2400" dirty="0"/>
              <a:t> </a:t>
            </a:r>
            <a:r>
              <a:rPr lang="cs-CZ" sz="2400" dirty="0" err="1"/>
              <a:t>amino</a:t>
            </a:r>
            <a:r>
              <a:rPr lang="cs-CZ" sz="2400" dirty="0"/>
              <a:t> skupinou a na  C-konci AMK s </a:t>
            </a:r>
            <a:r>
              <a:rPr lang="cs-CZ" sz="2400" b="1" dirty="0"/>
              <a:t>volnou</a:t>
            </a:r>
            <a:r>
              <a:rPr lang="cs-CZ" sz="2400" dirty="0"/>
              <a:t> karboxylovou skupinou.</a:t>
            </a:r>
          </a:p>
          <a:p>
            <a:r>
              <a:rPr lang="cs-CZ" sz="2400" dirty="0"/>
              <a:t>AMK v proteinech zapisujeme a pojmenováváme od N-konce k C-konci. </a:t>
            </a:r>
          </a:p>
          <a:p>
            <a:r>
              <a:rPr lang="cs-CZ" sz="2400" dirty="0"/>
              <a:t>C-koncová AMK si ponechává svůj název, ostatní zamění koncové –in za –</a:t>
            </a:r>
            <a:r>
              <a:rPr lang="cs-CZ" sz="2400" dirty="0" err="1"/>
              <a:t>yl</a:t>
            </a:r>
            <a:r>
              <a:rPr lang="cs-CZ" sz="2400" dirty="0"/>
              <a:t>.</a:t>
            </a:r>
          </a:p>
        </p:txBody>
      </p:sp>
      <p:pic>
        <p:nvPicPr>
          <p:cNvPr id="8194" name="Picture 2" descr="Peptidová vazb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1414463"/>
            <a:ext cx="4930302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6781800" y="6381345"/>
            <a:ext cx="51637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hlinkClick r:id="rId3"/>
              </a:rPr>
              <a:t>https://www.galenus.cz/clanky/P/peptidova-vazba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0981995"/>
      </p:ext>
    </p:extLst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93821" y="0"/>
            <a:ext cx="10515600" cy="1325563"/>
          </a:xfrm>
        </p:spPr>
        <p:txBody>
          <a:bodyPr>
            <a:normAutofit/>
          </a:bodyPr>
          <a:lstStyle/>
          <a:p>
            <a:r>
              <a:rPr lang="cs-CZ" sz="4000" b="1" dirty="0">
                <a:solidFill>
                  <a:srgbClr val="0070C0"/>
                </a:solidFill>
              </a:rPr>
              <a:t>90. Aminokyseliny (AMK)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835618"/>
            <a:ext cx="6781800" cy="5443536"/>
          </a:xfrm>
        </p:spPr>
        <p:txBody>
          <a:bodyPr>
            <a:noAutofit/>
          </a:bodyPr>
          <a:lstStyle/>
          <a:p>
            <a:r>
              <a:rPr lang="cs-CZ" sz="2400" dirty="0"/>
              <a:t>Většinu AMK si lidský organismus dokáže sám syntetizovat z meziproduktů sacharidového metabolismu. </a:t>
            </a:r>
          </a:p>
          <a:p>
            <a:r>
              <a:rPr lang="cs-CZ" sz="2400" dirty="0"/>
              <a:t>Některé AMK si však vyrobit neumí a je závislý na jejich příjmu potravou (v bílkovinách), tyto AMK se označují jako </a:t>
            </a:r>
            <a:r>
              <a:rPr lang="cs-CZ" sz="2400" b="1" dirty="0">
                <a:solidFill>
                  <a:srgbClr val="0070C0"/>
                </a:solidFill>
              </a:rPr>
              <a:t>e……… </a:t>
            </a:r>
            <a:r>
              <a:rPr lang="cs-CZ" sz="2400" dirty="0"/>
              <a:t>Je jich </a:t>
            </a:r>
            <a:r>
              <a:rPr lang="cs-CZ" sz="2400" b="1" dirty="0">
                <a:solidFill>
                  <a:srgbClr val="0070C0"/>
                </a:solidFill>
              </a:rPr>
              <a:t>.</a:t>
            </a:r>
            <a:endParaRPr lang="cs-CZ" sz="2400" dirty="0"/>
          </a:p>
          <a:p>
            <a:r>
              <a:rPr lang="cs-CZ" sz="2400" dirty="0"/>
              <a:t>V proteinech jsou AMK mezi sebou vázány tzv. </a:t>
            </a:r>
            <a:r>
              <a:rPr lang="cs-CZ" sz="2400" b="1" dirty="0">
                <a:solidFill>
                  <a:srgbClr val="0070C0"/>
                </a:solidFill>
              </a:rPr>
              <a:t>p………</a:t>
            </a:r>
            <a:r>
              <a:rPr lang="cs-CZ" sz="2400" b="1" dirty="0"/>
              <a:t> </a:t>
            </a:r>
            <a:r>
              <a:rPr lang="cs-CZ" sz="2400" dirty="0"/>
              <a:t>vazbou, která spojuje </a:t>
            </a:r>
            <a:r>
              <a:rPr lang="cs-CZ" sz="2400" b="1" dirty="0">
                <a:solidFill>
                  <a:srgbClr val="0070C0"/>
                </a:solidFill>
              </a:rPr>
              <a:t>a…. </a:t>
            </a:r>
            <a:r>
              <a:rPr lang="cs-CZ" sz="2400" dirty="0"/>
              <a:t>skupinu jedné (-NH2) a </a:t>
            </a:r>
            <a:r>
              <a:rPr lang="cs-CZ" sz="2400" b="1" dirty="0">
                <a:solidFill>
                  <a:srgbClr val="0070C0"/>
                </a:solidFill>
              </a:rPr>
              <a:t>k………..</a:t>
            </a:r>
            <a:r>
              <a:rPr lang="cs-CZ" sz="2400" dirty="0"/>
              <a:t> skupinu (-COOH) druhé AMK. Takto může vznikat libovolně dlouhý řetězec AMK na jehož  N- konci se vyskytuje AMK s </a:t>
            </a:r>
            <a:r>
              <a:rPr lang="cs-CZ" sz="2400" b="1" dirty="0">
                <a:solidFill>
                  <a:srgbClr val="0070C0"/>
                </a:solidFill>
              </a:rPr>
              <a:t>v….. </a:t>
            </a:r>
            <a:r>
              <a:rPr lang="cs-CZ" sz="2400" dirty="0" err="1"/>
              <a:t>amino</a:t>
            </a:r>
            <a:r>
              <a:rPr lang="cs-CZ" sz="2400" dirty="0"/>
              <a:t> skupinou a na  C-konci AMK s </a:t>
            </a:r>
            <a:r>
              <a:rPr lang="cs-CZ" sz="2400" b="1" dirty="0">
                <a:solidFill>
                  <a:srgbClr val="0070C0"/>
                </a:solidFill>
              </a:rPr>
              <a:t>v….. </a:t>
            </a:r>
            <a:r>
              <a:rPr lang="cs-CZ" sz="2400" dirty="0"/>
              <a:t>karboxylovou skupinou.</a:t>
            </a:r>
          </a:p>
          <a:p>
            <a:r>
              <a:rPr lang="cs-CZ" sz="2400" dirty="0"/>
              <a:t>AMK v proteinech zapisujeme a pojmenováváme od N-konce k C-konci. </a:t>
            </a:r>
          </a:p>
          <a:p>
            <a:r>
              <a:rPr lang="cs-CZ" sz="2400" dirty="0"/>
              <a:t>C-koncová AMK si ponechává svůj název, ostatní zamění koncové –in za –</a:t>
            </a:r>
            <a:r>
              <a:rPr lang="cs-CZ" sz="2400" dirty="0" err="1"/>
              <a:t>yl</a:t>
            </a:r>
            <a:r>
              <a:rPr lang="cs-CZ" sz="2400" dirty="0"/>
              <a:t>.</a:t>
            </a:r>
          </a:p>
        </p:txBody>
      </p:sp>
      <p:pic>
        <p:nvPicPr>
          <p:cNvPr id="8194" name="Picture 2" descr="Peptidová vazb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1414463"/>
            <a:ext cx="4930302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6781800" y="6381345"/>
            <a:ext cx="51637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hlinkClick r:id="rId3"/>
              </a:rPr>
              <a:t>https://www.galenus.cz/clanky/P/peptidova-vazba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94811794"/>
      </p:ext>
    </p:extLst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>
                <a:solidFill>
                  <a:srgbClr val="FF0000"/>
                </a:solidFill>
              </a:rPr>
              <a:t>Přehled aminokyselin</a:t>
            </a:r>
          </a:p>
        </p:txBody>
      </p:sp>
      <p:pic>
        <p:nvPicPr>
          <p:cNvPr id="6146" name="Picture 2" descr="Aminokyseliny. V této přednášce byly použity materiály z prezentací. Mgr.  Mirky Rovenské, PhD Doc. RNDr. Jany Novotné, CSc. oběma srdečně děkuji -  PDF Free Download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3547" y="1027906"/>
            <a:ext cx="6123994" cy="5415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PPT - Aminokyseliny PowerPoint Presentation, free download - ID:477649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59" y="2522679"/>
            <a:ext cx="5053183" cy="3789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9045786"/>
      </p:ext>
    </p:extLst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>
                <a:solidFill>
                  <a:srgbClr val="FF0000"/>
                </a:solidFill>
              </a:rPr>
              <a:t>Metabolismus aminokyselin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8128819" cy="4351338"/>
          </a:xfrm>
        </p:spPr>
        <p:txBody>
          <a:bodyPr>
            <a:normAutofit fontScale="85000" lnSpcReduction="10000"/>
          </a:bodyPr>
          <a:lstStyle/>
          <a:p>
            <a:r>
              <a:rPr lang="cs-CZ" dirty="0"/>
              <a:t>AMK jsou </a:t>
            </a:r>
          </a:p>
          <a:p>
            <a:pPr lvl="0"/>
            <a:r>
              <a:rPr lang="cs-CZ" dirty="0"/>
              <a:t>přijímány v potravě a to v </a:t>
            </a:r>
            <a:r>
              <a:rPr lang="cs-CZ" b="1" dirty="0"/>
              <a:t>proteinech</a:t>
            </a:r>
            <a:r>
              <a:rPr lang="cs-CZ" dirty="0"/>
              <a:t>, které jsou</a:t>
            </a:r>
          </a:p>
          <a:p>
            <a:pPr lvl="0"/>
            <a:r>
              <a:rPr lang="cs-CZ" b="1" dirty="0" err="1"/>
              <a:t>peptidasami</a:t>
            </a:r>
            <a:r>
              <a:rPr lang="cs-CZ" dirty="0"/>
              <a:t> štěpeny na </a:t>
            </a:r>
          </a:p>
          <a:p>
            <a:pPr lvl="0"/>
            <a:r>
              <a:rPr lang="cs-CZ" b="1" dirty="0" err="1"/>
              <a:t>oligopeptidy</a:t>
            </a:r>
            <a:r>
              <a:rPr lang="cs-CZ" dirty="0"/>
              <a:t> až </a:t>
            </a:r>
          </a:p>
          <a:p>
            <a:pPr lvl="0"/>
            <a:r>
              <a:rPr lang="cs-CZ" b="1" dirty="0"/>
              <a:t>AMK</a:t>
            </a:r>
            <a:r>
              <a:rPr lang="cs-CZ" dirty="0"/>
              <a:t> a </a:t>
            </a:r>
          </a:p>
          <a:p>
            <a:pPr lvl="0"/>
            <a:r>
              <a:rPr lang="cs-CZ" dirty="0"/>
              <a:t>poté ve střevě </a:t>
            </a:r>
            <a:r>
              <a:rPr lang="cs-CZ" b="1" dirty="0"/>
              <a:t>vstřebávány</a:t>
            </a:r>
            <a:r>
              <a:rPr lang="cs-CZ" dirty="0"/>
              <a:t> střevní sliznicí. </a:t>
            </a:r>
          </a:p>
          <a:p>
            <a:pPr lvl="0"/>
            <a:r>
              <a:rPr lang="cs-CZ" dirty="0"/>
              <a:t>v krvi AMK vytvářejí část tělesné zásoby AMK – tzv. </a:t>
            </a:r>
            <a:r>
              <a:rPr lang="cs-CZ" b="1" dirty="0"/>
              <a:t>pool</a:t>
            </a:r>
            <a:r>
              <a:rPr lang="cs-CZ" dirty="0"/>
              <a:t> AMK, </a:t>
            </a:r>
          </a:p>
          <a:p>
            <a:pPr lvl="0"/>
            <a:r>
              <a:rPr lang="cs-CZ" dirty="0"/>
              <a:t>krví jsou také přenášeny k cílovým tkáním, kde mohou být využity k </a:t>
            </a:r>
            <a:r>
              <a:rPr lang="cs-CZ" b="1" dirty="0"/>
              <a:t>syntéze</a:t>
            </a:r>
            <a:r>
              <a:rPr lang="cs-CZ" dirty="0"/>
              <a:t> plazmatických a intracelulárních proteinů. </a:t>
            </a:r>
          </a:p>
          <a:p>
            <a:pPr lvl="0"/>
            <a:r>
              <a:rPr lang="cs-CZ" dirty="0"/>
              <a:t>při dostatku AMK dochází k jejich </a:t>
            </a:r>
            <a:r>
              <a:rPr lang="cs-CZ" b="1" dirty="0"/>
              <a:t>degradaci</a:t>
            </a:r>
          </a:p>
        </p:txBody>
      </p:sp>
      <p:pic>
        <p:nvPicPr>
          <p:cNvPr id="9218" name="Picture 2" descr="https://upload.wikimedia.org/wikipedia/commons/thumb/0/0a/Absorb_peptides.png/300px-Absorb_peptide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7019" y="1102299"/>
            <a:ext cx="2857500" cy="2371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Biochemie - vzdělávací portál, Přírodní látk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0622" y="3871610"/>
            <a:ext cx="3511378" cy="291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447472" y="6176963"/>
            <a:ext cx="76070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hlinkClick r:id="rId4"/>
              </a:rPr>
              <a:t>https://www.vscht.cz/popularizace/doktorandi-pisou/antimikrobialni-peptidy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10844990"/>
      </p:ext>
    </p:extLst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>
                <a:solidFill>
                  <a:srgbClr val="0070C0"/>
                </a:solidFill>
              </a:rPr>
              <a:t>91. Metabolismus aminokyselin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8128819" cy="4351338"/>
          </a:xfrm>
        </p:spPr>
        <p:txBody>
          <a:bodyPr>
            <a:normAutofit fontScale="85000" lnSpcReduction="10000"/>
          </a:bodyPr>
          <a:lstStyle/>
          <a:p>
            <a:r>
              <a:rPr lang="cs-CZ" dirty="0"/>
              <a:t>AMK jsou </a:t>
            </a:r>
          </a:p>
          <a:p>
            <a:pPr lvl="0"/>
            <a:r>
              <a:rPr lang="cs-CZ" dirty="0"/>
              <a:t>přijímány v potravě a to v </a:t>
            </a:r>
            <a:r>
              <a:rPr lang="cs-CZ" b="1" dirty="0">
                <a:solidFill>
                  <a:srgbClr val="0070C0"/>
                </a:solidFill>
              </a:rPr>
              <a:t>p………</a:t>
            </a:r>
            <a:r>
              <a:rPr lang="cs-CZ" dirty="0"/>
              <a:t> které jsou</a:t>
            </a:r>
          </a:p>
          <a:p>
            <a:pPr lvl="0"/>
            <a:r>
              <a:rPr lang="cs-CZ" b="1" dirty="0">
                <a:solidFill>
                  <a:srgbClr val="0070C0"/>
                </a:solidFill>
              </a:rPr>
              <a:t>p……….</a:t>
            </a:r>
            <a:r>
              <a:rPr lang="cs-CZ" dirty="0"/>
              <a:t> štěpeny na </a:t>
            </a:r>
          </a:p>
          <a:p>
            <a:pPr lvl="0"/>
            <a:r>
              <a:rPr lang="cs-CZ" b="1" dirty="0">
                <a:solidFill>
                  <a:srgbClr val="0070C0"/>
                </a:solidFill>
              </a:rPr>
              <a:t>o………..</a:t>
            </a:r>
            <a:r>
              <a:rPr lang="cs-CZ" dirty="0">
                <a:solidFill>
                  <a:srgbClr val="0070C0"/>
                </a:solidFill>
              </a:rPr>
              <a:t> </a:t>
            </a:r>
            <a:r>
              <a:rPr lang="cs-CZ" dirty="0"/>
              <a:t>až </a:t>
            </a:r>
          </a:p>
          <a:p>
            <a:pPr lvl="0"/>
            <a:r>
              <a:rPr lang="cs-CZ" b="1" dirty="0">
                <a:solidFill>
                  <a:srgbClr val="0070C0"/>
                </a:solidFill>
              </a:rPr>
              <a:t>…</a:t>
            </a:r>
            <a:r>
              <a:rPr lang="cs-CZ" dirty="0"/>
              <a:t> a </a:t>
            </a:r>
          </a:p>
          <a:p>
            <a:pPr lvl="0"/>
            <a:r>
              <a:rPr lang="cs-CZ" dirty="0"/>
              <a:t>poté ve střevě </a:t>
            </a:r>
            <a:r>
              <a:rPr lang="cs-CZ" b="1" dirty="0">
                <a:solidFill>
                  <a:srgbClr val="0070C0"/>
                </a:solidFill>
              </a:rPr>
              <a:t>v……….y</a:t>
            </a:r>
            <a:r>
              <a:rPr lang="cs-CZ" dirty="0"/>
              <a:t> střevní sliznicí. </a:t>
            </a:r>
          </a:p>
          <a:p>
            <a:pPr lvl="0"/>
            <a:r>
              <a:rPr lang="cs-CZ" dirty="0"/>
              <a:t>v krvi AMK vytvářejí část tělesné zásoby AMK – tzv. </a:t>
            </a:r>
            <a:r>
              <a:rPr lang="cs-CZ" b="1" dirty="0" err="1">
                <a:solidFill>
                  <a:srgbClr val="0070C0"/>
                </a:solidFill>
              </a:rPr>
              <a:t>p..l</a:t>
            </a:r>
            <a:r>
              <a:rPr lang="cs-CZ" dirty="0"/>
              <a:t> AMK, </a:t>
            </a:r>
          </a:p>
          <a:p>
            <a:pPr lvl="0"/>
            <a:r>
              <a:rPr lang="cs-CZ" dirty="0"/>
              <a:t>krví jsou také přenášeny k cílovým tkáním, kde mohou být využity k </a:t>
            </a:r>
            <a:r>
              <a:rPr lang="cs-CZ" b="1" dirty="0">
                <a:solidFill>
                  <a:srgbClr val="0070C0"/>
                </a:solidFill>
              </a:rPr>
              <a:t>s……</a:t>
            </a:r>
            <a:r>
              <a:rPr lang="cs-CZ" dirty="0"/>
              <a:t> plazmatických a intracelulárních proteinů. </a:t>
            </a:r>
          </a:p>
          <a:p>
            <a:pPr lvl="0"/>
            <a:r>
              <a:rPr lang="cs-CZ" dirty="0"/>
              <a:t>při dostatku AMK dochází k jejich </a:t>
            </a:r>
            <a:r>
              <a:rPr lang="cs-CZ" b="1" dirty="0">
                <a:solidFill>
                  <a:srgbClr val="0070C0"/>
                </a:solidFill>
              </a:rPr>
              <a:t>d……..</a:t>
            </a:r>
          </a:p>
        </p:txBody>
      </p:sp>
      <p:pic>
        <p:nvPicPr>
          <p:cNvPr id="9218" name="Picture 2" descr="https://upload.wikimedia.org/wikipedia/commons/thumb/0/0a/Absorb_peptides.png/300px-Absorb_peptide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7019" y="1102299"/>
            <a:ext cx="2857500" cy="2371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Biochemie - vzdělávací portál, Přírodní látk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0622" y="3871610"/>
            <a:ext cx="3511378" cy="291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447472" y="6176963"/>
            <a:ext cx="76070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hlinkClick r:id="rId4"/>
              </a:rPr>
              <a:t>https://www.vscht.cz/popularizace/doktorandi-pisou/antimikrobialni-peptidy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71775975"/>
      </p:ext>
    </p:extLst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>
                <a:solidFill>
                  <a:srgbClr val="FF0000"/>
                </a:solidFill>
              </a:rPr>
              <a:t>Metabolismus aminokyselin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6982" y="2346213"/>
            <a:ext cx="11011576" cy="4408548"/>
          </a:xfrm>
        </p:spPr>
        <p:txBody>
          <a:bodyPr>
            <a:normAutofit fontScale="85000" lnSpcReduction="20000"/>
          </a:bodyPr>
          <a:lstStyle/>
          <a:p>
            <a:r>
              <a:rPr lang="cs-CZ" dirty="0"/>
              <a:t>Degradace </a:t>
            </a:r>
            <a:r>
              <a:rPr lang="cs-CZ" b="1" dirty="0"/>
              <a:t>AMK</a:t>
            </a:r>
            <a:r>
              <a:rPr lang="cs-CZ" dirty="0"/>
              <a:t> může probíhat 4 různými způsoby, přičemž první 3 z nich využívají koenzymu </a:t>
            </a:r>
            <a:r>
              <a:rPr lang="cs-CZ" dirty="0" err="1"/>
              <a:t>pyridoxalfosfátu</a:t>
            </a:r>
            <a:r>
              <a:rPr lang="cs-CZ" dirty="0"/>
              <a:t> a tvoří s ním tzv. </a:t>
            </a:r>
            <a:r>
              <a:rPr lang="cs-CZ" dirty="0" err="1"/>
              <a:t>Schiffovu</a:t>
            </a:r>
            <a:r>
              <a:rPr lang="cs-CZ" dirty="0"/>
              <a:t> bázi </a:t>
            </a:r>
          </a:p>
          <a:p>
            <a:r>
              <a:rPr lang="cs-CZ" dirty="0"/>
              <a:t>1.    </a:t>
            </a:r>
            <a:r>
              <a:rPr lang="cs-CZ" b="1" dirty="0"/>
              <a:t>dekarboxylace</a:t>
            </a:r>
            <a:r>
              <a:rPr lang="cs-CZ" dirty="0"/>
              <a:t> (dochází k odštěpení CO</a:t>
            </a:r>
            <a:r>
              <a:rPr lang="cs-CZ" baseline="-25000" dirty="0"/>
              <a:t>2</a:t>
            </a:r>
            <a:r>
              <a:rPr lang="cs-CZ" dirty="0"/>
              <a:t> za katalýzy </a:t>
            </a:r>
            <a:r>
              <a:rPr lang="cs-CZ" dirty="0" err="1"/>
              <a:t>dekarboxylasou</a:t>
            </a:r>
            <a:r>
              <a:rPr lang="cs-CZ" dirty="0"/>
              <a:t> a vzniku biogenních aminů- senzoricky aktivní látky, např. v sýrech)</a:t>
            </a:r>
          </a:p>
          <a:p>
            <a:r>
              <a:rPr lang="cs-CZ" dirty="0"/>
              <a:t>2.   </a:t>
            </a:r>
            <a:r>
              <a:rPr lang="cs-CZ" b="1" dirty="0"/>
              <a:t> transaminace </a:t>
            </a:r>
            <a:r>
              <a:rPr lang="cs-CZ" dirty="0"/>
              <a:t>(reakce aminokyseliny s </a:t>
            </a:r>
            <a:r>
              <a:rPr lang="cs-CZ" dirty="0" err="1"/>
              <a:t>ketokyselinou</a:t>
            </a:r>
            <a:r>
              <a:rPr lang="cs-CZ" dirty="0"/>
              <a:t>, kdy dojde k výměně </a:t>
            </a:r>
            <a:r>
              <a:rPr lang="cs-CZ" dirty="0" err="1"/>
              <a:t>amino</a:t>
            </a:r>
            <a:r>
              <a:rPr lang="cs-CZ" dirty="0"/>
              <a:t>- a keto- skupiny, reakce je katalyzována </a:t>
            </a:r>
            <a:r>
              <a:rPr lang="cs-CZ" dirty="0" err="1"/>
              <a:t>transaminasami</a:t>
            </a:r>
            <a:r>
              <a:rPr lang="cs-CZ" dirty="0"/>
              <a:t>), nevratná reakce</a:t>
            </a:r>
          </a:p>
          <a:p>
            <a:r>
              <a:rPr lang="cs-CZ" dirty="0"/>
              <a:t>3.    změna R - </a:t>
            </a:r>
            <a:r>
              <a:rPr lang="cs-CZ" b="1" dirty="0"/>
              <a:t>dehydratace</a:t>
            </a:r>
            <a:endParaRPr lang="cs-CZ" dirty="0"/>
          </a:p>
          <a:p>
            <a:r>
              <a:rPr lang="cs-CZ" dirty="0"/>
              <a:t>4.    oxidační </a:t>
            </a:r>
            <a:r>
              <a:rPr lang="cs-CZ" b="1" dirty="0"/>
              <a:t>deaminace: </a:t>
            </a:r>
            <a:r>
              <a:rPr lang="cs-CZ" dirty="0"/>
              <a:t>dochází k odštěpení NH</a:t>
            </a:r>
            <a:r>
              <a:rPr lang="cs-CZ" baseline="-25000" dirty="0"/>
              <a:t>3</a:t>
            </a:r>
            <a:r>
              <a:rPr lang="cs-CZ" dirty="0"/>
              <a:t> a oxidaci na </a:t>
            </a:r>
            <a:r>
              <a:rPr lang="cs-CZ" dirty="0" err="1"/>
              <a:t>ketokyselinu</a:t>
            </a:r>
            <a:r>
              <a:rPr lang="cs-CZ" dirty="0"/>
              <a:t>, vzniklý </a:t>
            </a:r>
            <a:r>
              <a:rPr lang="cs-CZ" b="1" dirty="0"/>
              <a:t>NH</a:t>
            </a:r>
            <a:r>
              <a:rPr lang="cs-CZ" b="1" baseline="-25000" dirty="0"/>
              <a:t>3</a:t>
            </a:r>
            <a:r>
              <a:rPr lang="cs-CZ" b="1" dirty="0"/>
              <a:t> (čpavek) je odbouráván </a:t>
            </a:r>
            <a:r>
              <a:rPr lang="cs-CZ" dirty="0"/>
              <a:t>v tzv. </a:t>
            </a:r>
            <a:r>
              <a:rPr lang="cs-CZ" b="1" dirty="0"/>
              <a:t>močovinovém cyklu</a:t>
            </a:r>
            <a:endParaRPr lang="cs-CZ" dirty="0"/>
          </a:p>
          <a:p>
            <a:r>
              <a:rPr lang="cs-CZ" dirty="0"/>
              <a:t>Močovinový cyklus probíhá v             v </a:t>
            </a:r>
            <a:r>
              <a:rPr lang="cs-CZ" b="1" dirty="0" err="1"/>
              <a:t>hepatocytech</a:t>
            </a:r>
            <a:r>
              <a:rPr lang="cs-CZ" dirty="0"/>
              <a:t> a to částečně v cytosolu a částečně v </a:t>
            </a:r>
            <a:r>
              <a:rPr lang="cs-CZ" b="1" dirty="0"/>
              <a:t>mitochondriích</a:t>
            </a:r>
            <a:r>
              <a:rPr lang="cs-CZ" dirty="0"/>
              <a:t>. </a:t>
            </a:r>
          </a:p>
          <a:p>
            <a:pPr marL="0" indent="0" algn="ctr">
              <a:buNone/>
            </a:pPr>
            <a:r>
              <a:rPr lang="cs-CZ" dirty="0"/>
              <a:t>Konečným produktem je </a:t>
            </a:r>
            <a:r>
              <a:rPr lang="cs-CZ" b="1" dirty="0"/>
              <a:t>močovina, </a:t>
            </a:r>
            <a:r>
              <a:rPr lang="cs-CZ" dirty="0"/>
              <a:t>která je krví transportována do </a:t>
            </a:r>
            <a:r>
              <a:rPr lang="cs-CZ" b="1" dirty="0"/>
              <a:t>ledvin a </a:t>
            </a:r>
          </a:p>
          <a:p>
            <a:pPr marL="0" indent="0" algn="ctr">
              <a:buNone/>
            </a:pPr>
            <a:r>
              <a:rPr lang="cs-CZ" dirty="0"/>
              <a:t>nakonec vylučována </a:t>
            </a:r>
            <a:r>
              <a:rPr lang="cs-CZ" b="1" dirty="0"/>
              <a:t>močí. </a:t>
            </a:r>
          </a:p>
          <a:p>
            <a:pPr algn="ctr"/>
            <a:endParaRPr lang="cs-CZ" dirty="0"/>
          </a:p>
        </p:txBody>
      </p:sp>
      <p:pic>
        <p:nvPicPr>
          <p:cNvPr id="2050" name="Picture 2" descr="Amoniak. - ppt stáhnou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1117" y="80017"/>
            <a:ext cx="3391465" cy="2266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3561" y="5216402"/>
            <a:ext cx="655001" cy="473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5214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FF0000"/>
                </a:solidFill>
              </a:rPr>
              <a:t>Odběrové systémy v ČR</a:t>
            </a:r>
          </a:p>
        </p:txBody>
      </p:sp>
      <p:sp>
        <p:nvSpPr>
          <p:cNvPr id="8" name="Zástupný symbol pro text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Vacutainer</a:t>
            </a:r>
            <a:endParaRPr lang="cs-CZ" dirty="0"/>
          </a:p>
        </p:txBody>
      </p:sp>
      <p:sp>
        <p:nvSpPr>
          <p:cNvPr id="10" name="Zástupný symbol pro text 9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cs-CZ" dirty="0" err="1"/>
              <a:t>Sarstedt</a:t>
            </a:r>
            <a:endParaRPr lang="cs-CZ" dirty="0"/>
          </a:p>
        </p:txBody>
      </p:sp>
      <p:pic>
        <p:nvPicPr>
          <p:cNvPr id="1026" name="Picture 2" descr="http://ukbd.fnhk.cz/userfiles/image/odberovy-system/BD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71046" y="1612780"/>
            <a:ext cx="4352927" cy="6137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ukbd.fnhk.cz/userfiles/image/odberovy-system/Sarstedt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4895" y="2505074"/>
            <a:ext cx="4795117" cy="4354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4757356"/>
      </p:ext>
    </p:extLst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>
                <a:solidFill>
                  <a:srgbClr val="0070C0"/>
                </a:solidFill>
              </a:rPr>
              <a:t>92. Metabolismus aminokyselin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5740" y="2469560"/>
            <a:ext cx="11011576" cy="4408548"/>
          </a:xfrm>
        </p:spPr>
        <p:txBody>
          <a:bodyPr>
            <a:normAutofit fontScale="77500" lnSpcReduction="20000"/>
          </a:bodyPr>
          <a:lstStyle/>
          <a:p>
            <a:r>
              <a:rPr lang="cs-CZ" dirty="0"/>
              <a:t>Degradace </a:t>
            </a:r>
            <a:r>
              <a:rPr lang="cs-CZ" b="1" dirty="0">
                <a:solidFill>
                  <a:srgbClr val="0070C0"/>
                </a:solidFill>
              </a:rPr>
              <a:t>………………..</a:t>
            </a:r>
            <a:r>
              <a:rPr lang="cs-CZ" dirty="0"/>
              <a:t> může probíhat 4 různými způsoby, přičemž první 3 z nich využívají koenzymu </a:t>
            </a:r>
            <a:r>
              <a:rPr lang="cs-CZ" dirty="0" err="1"/>
              <a:t>pyridoxalfosfátu</a:t>
            </a:r>
            <a:r>
              <a:rPr lang="cs-CZ" dirty="0"/>
              <a:t> a tvoří s ním tzv. </a:t>
            </a:r>
            <a:r>
              <a:rPr lang="cs-CZ" dirty="0" err="1"/>
              <a:t>Schiffovu</a:t>
            </a:r>
            <a:r>
              <a:rPr lang="cs-CZ" dirty="0"/>
              <a:t> bázi (obrázek 5.4):</a:t>
            </a:r>
          </a:p>
          <a:p>
            <a:r>
              <a:rPr lang="cs-CZ" dirty="0"/>
              <a:t>1.    </a:t>
            </a:r>
            <a:r>
              <a:rPr lang="cs-CZ" b="1" dirty="0">
                <a:solidFill>
                  <a:srgbClr val="0070C0"/>
                </a:solidFill>
              </a:rPr>
              <a:t>…………………….</a:t>
            </a:r>
            <a:r>
              <a:rPr lang="cs-CZ" dirty="0"/>
              <a:t> (dochází k odštěpení CO</a:t>
            </a:r>
            <a:r>
              <a:rPr lang="cs-CZ" baseline="-25000" dirty="0"/>
              <a:t>2</a:t>
            </a:r>
            <a:r>
              <a:rPr lang="cs-CZ" dirty="0"/>
              <a:t> za katalýzy </a:t>
            </a:r>
            <a:r>
              <a:rPr lang="cs-CZ" dirty="0" err="1"/>
              <a:t>dekarboxylasou</a:t>
            </a:r>
            <a:r>
              <a:rPr lang="cs-CZ" dirty="0"/>
              <a:t> a vzniku biogenních aminů- senzoricky aktivní látky, např. v sýrech)</a:t>
            </a:r>
          </a:p>
          <a:p>
            <a:r>
              <a:rPr lang="cs-CZ" dirty="0"/>
              <a:t>2.   </a:t>
            </a:r>
            <a:r>
              <a:rPr lang="cs-CZ" b="1" dirty="0">
                <a:solidFill>
                  <a:srgbClr val="0070C0"/>
                </a:solidFill>
              </a:rPr>
              <a:t>…………………………</a:t>
            </a:r>
            <a:r>
              <a:rPr lang="cs-CZ" dirty="0"/>
              <a:t>(reakce aminokyseliny s </a:t>
            </a:r>
            <a:r>
              <a:rPr lang="cs-CZ" dirty="0" err="1"/>
              <a:t>ketokyselinou</a:t>
            </a:r>
            <a:r>
              <a:rPr lang="cs-CZ" dirty="0"/>
              <a:t>, kdy dojde k výměně </a:t>
            </a:r>
            <a:r>
              <a:rPr lang="cs-CZ" dirty="0" err="1"/>
              <a:t>amino</a:t>
            </a:r>
            <a:r>
              <a:rPr lang="cs-CZ" dirty="0"/>
              <a:t>- a keto- skupiny, reakce je katalyzována </a:t>
            </a:r>
            <a:r>
              <a:rPr lang="cs-CZ" dirty="0" err="1"/>
              <a:t>transaminasami</a:t>
            </a:r>
            <a:r>
              <a:rPr lang="cs-CZ" dirty="0"/>
              <a:t>), nevratná reakce</a:t>
            </a:r>
          </a:p>
          <a:p>
            <a:r>
              <a:rPr lang="cs-CZ" dirty="0"/>
              <a:t>3.    změna R </a:t>
            </a:r>
            <a:r>
              <a:rPr lang="cs-CZ" b="1" dirty="0">
                <a:solidFill>
                  <a:srgbClr val="0070C0"/>
                </a:solidFill>
              </a:rPr>
              <a:t>………………………….</a:t>
            </a:r>
          </a:p>
          <a:p>
            <a:r>
              <a:rPr lang="cs-CZ" dirty="0"/>
              <a:t>4.    oxidační </a:t>
            </a:r>
            <a:r>
              <a:rPr lang="cs-CZ" b="1" dirty="0">
                <a:solidFill>
                  <a:srgbClr val="0070C0"/>
                </a:solidFill>
              </a:rPr>
              <a:t>………………………………..</a:t>
            </a:r>
            <a:r>
              <a:rPr lang="cs-CZ" dirty="0"/>
              <a:t> (dochází k odštěpení NH</a:t>
            </a:r>
            <a:r>
              <a:rPr lang="cs-CZ" baseline="-25000" dirty="0"/>
              <a:t>3</a:t>
            </a:r>
            <a:r>
              <a:rPr lang="cs-CZ" dirty="0"/>
              <a:t> a oxidaci na </a:t>
            </a:r>
            <a:r>
              <a:rPr lang="cs-CZ" dirty="0" err="1"/>
              <a:t>ketokyselinu</a:t>
            </a:r>
            <a:r>
              <a:rPr lang="cs-CZ" dirty="0"/>
              <a:t>, vzniklý NH</a:t>
            </a:r>
            <a:r>
              <a:rPr lang="cs-CZ" baseline="-25000" dirty="0"/>
              <a:t>3</a:t>
            </a:r>
            <a:r>
              <a:rPr lang="cs-CZ" dirty="0"/>
              <a:t> (čpavek) je odbouráván v tzv. močovinovém cyklu)</a:t>
            </a:r>
          </a:p>
          <a:p>
            <a:r>
              <a:rPr lang="cs-CZ" dirty="0"/>
              <a:t>Močovinový cyklus probíhá v                v </a:t>
            </a:r>
            <a:r>
              <a:rPr lang="cs-CZ" b="1" dirty="0">
                <a:solidFill>
                  <a:srgbClr val="0070C0"/>
                </a:solidFill>
              </a:rPr>
              <a:t>…………………..   </a:t>
            </a:r>
            <a:r>
              <a:rPr lang="cs-CZ" dirty="0"/>
              <a:t>a to částečně v cytosolu a částečně v </a:t>
            </a:r>
            <a:r>
              <a:rPr lang="cs-CZ" b="1" dirty="0">
                <a:solidFill>
                  <a:srgbClr val="0070C0"/>
                </a:solidFill>
              </a:rPr>
              <a:t>…………………………. </a:t>
            </a:r>
          </a:p>
          <a:p>
            <a:pPr marL="0" indent="0" algn="ctr">
              <a:buNone/>
            </a:pPr>
            <a:r>
              <a:rPr lang="cs-CZ" dirty="0"/>
              <a:t>Konečným produktem je </a:t>
            </a:r>
            <a:r>
              <a:rPr lang="cs-CZ" b="1" dirty="0">
                <a:solidFill>
                  <a:srgbClr val="0070C0"/>
                </a:solidFill>
              </a:rPr>
              <a:t>……………………..</a:t>
            </a:r>
            <a:r>
              <a:rPr lang="cs-CZ" b="1" dirty="0"/>
              <a:t>, </a:t>
            </a:r>
            <a:r>
              <a:rPr lang="cs-CZ" dirty="0"/>
              <a:t>která je krví transportována do </a:t>
            </a:r>
            <a:r>
              <a:rPr lang="cs-CZ" dirty="0">
                <a:solidFill>
                  <a:srgbClr val="0070C0"/>
                </a:solidFill>
              </a:rPr>
              <a:t>…………….</a:t>
            </a:r>
            <a:r>
              <a:rPr lang="cs-CZ" b="1" dirty="0"/>
              <a:t>          </a:t>
            </a:r>
            <a:r>
              <a:rPr lang="cs-CZ" dirty="0"/>
              <a:t>a </a:t>
            </a:r>
          </a:p>
          <a:p>
            <a:pPr marL="0" indent="0" algn="ctr">
              <a:buNone/>
            </a:pPr>
            <a:r>
              <a:rPr lang="cs-CZ" dirty="0"/>
              <a:t>nakonec vylučována </a:t>
            </a:r>
            <a:r>
              <a:rPr lang="cs-CZ" b="1" dirty="0">
                <a:solidFill>
                  <a:srgbClr val="0070C0"/>
                </a:solidFill>
              </a:rPr>
              <a:t>………………….. </a:t>
            </a:r>
          </a:p>
          <a:p>
            <a:pPr algn="ctr"/>
            <a:endParaRPr lang="cs-CZ" dirty="0"/>
          </a:p>
        </p:txBody>
      </p:sp>
      <p:pic>
        <p:nvPicPr>
          <p:cNvPr id="2050" name="Picture 2" descr="Amoniak. - ppt stáhnou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1117" y="80017"/>
            <a:ext cx="3391465" cy="2266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0066" y="5204700"/>
            <a:ext cx="662637" cy="479407"/>
          </a:xfrm>
          <a:prstGeom prst="rect">
            <a:avLst/>
          </a:prstGeom>
        </p:spPr>
      </p:pic>
      <p:pic>
        <p:nvPicPr>
          <p:cNvPr id="2054" name="Picture 6" descr="Únor - ledviny (element voda) - KP clinic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5187" y="5611976"/>
            <a:ext cx="1318613" cy="842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Máte čirou moč? Co může být její příčinou | Zdravestravovani.eu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409" y="6125120"/>
            <a:ext cx="1171170" cy="658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1514879"/>
      </p:ext>
    </p:extLst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6477" y="365125"/>
            <a:ext cx="11857704" cy="1325563"/>
          </a:xfrm>
        </p:spPr>
        <p:txBody>
          <a:bodyPr>
            <a:normAutofit/>
          </a:bodyPr>
          <a:lstStyle/>
          <a:p>
            <a:pPr algn="ctr"/>
            <a:r>
              <a:rPr lang="cs-CZ" sz="4000" b="1" dirty="0">
                <a:solidFill>
                  <a:srgbClr val="FF0000"/>
                </a:solidFill>
              </a:rPr>
              <a:t>Nadměrné vylučování AMK močí se nazývá</a:t>
            </a:r>
            <a:br>
              <a:rPr lang="cs-CZ" sz="4000" b="1" dirty="0">
                <a:solidFill>
                  <a:srgbClr val="FF0000"/>
                </a:solidFill>
              </a:rPr>
            </a:br>
            <a:r>
              <a:rPr lang="cs-CZ" sz="4000" b="1" dirty="0" err="1">
                <a:solidFill>
                  <a:srgbClr val="FF0000"/>
                </a:solidFill>
              </a:rPr>
              <a:t>aminoacidurie</a:t>
            </a:r>
            <a:endParaRPr lang="cs-CZ" sz="4000" b="1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06477" y="1825625"/>
            <a:ext cx="11147323" cy="4351338"/>
          </a:xfrm>
        </p:spPr>
        <p:txBody>
          <a:bodyPr/>
          <a:lstStyle/>
          <a:p>
            <a:endParaRPr lang="cs-CZ" dirty="0"/>
          </a:p>
          <a:p>
            <a:pPr marL="0" indent="0">
              <a:buNone/>
            </a:pPr>
            <a:endParaRPr lang="cs-CZ" dirty="0"/>
          </a:p>
          <a:p>
            <a:pPr lvl="1"/>
            <a:r>
              <a:rPr lang="cs-CZ" b="1" dirty="0"/>
              <a:t>primární</a:t>
            </a:r>
            <a:r>
              <a:rPr lang="cs-CZ" dirty="0"/>
              <a:t> </a:t>
            </a:r>
            <a:r>
              <a:rPr lang="cs-CZ" dirty="0" err="1"/>
              <a:t>aminoacidurie</a:t>
            </a:r>
            <a:r>
              <a:rPr lang="cs-CZ" dirty="0"/>
              <a:t>  je způsobena vrozenou metabolickou poruchou a</a:t>
            </a:r>
          </a:p>
          <a:p>
            <a:pPr lvl="1"/>
            <a:r>
              <a:rPr lang="cs-CZ" b="1" dirty="0"/>
              <a:t>sekundární </a:t>
            </a:r>
            <a:r>
              <a:rPr lang="cs-CZ" dirty="0" err="1"/>
              <a:t>aminoacidurie</a:t>
            </a:r>
            <a:r>
              <a:rPr lang="cs-CZ" dirty="0"/>
              <a:t>, kterou způsobuje buďto onemocnění jater, nebo porucha funkce ledvinných tubulů.</a:t>
            </a:r>
          </a:p>
          <a:p>
            <a:pPr lvl="1"/>
            <a:endParaRPr lang="cs-CZ" dirty="0"/>
          </a:p>
          <a:p>
            <a:pPr lvl="1"/>
            <a:r>
              <a:rPr lang="cs-CZ" dirty="0"/>
              <a:t>Viz tabulka</a:t>
            </a:r>
          </a:p>
        </p:txBody>
      </p:sp>
    </p:spTree>
    <p:extLst>
      <p:ext uri="{BB962C8B-B14F-4D97-AF65-F5344CB8AC3E}">
        <p14:creationId xmlns:p14="http://schemas.microsoft.com/office/powerpoint/2010/main" val="735464239"/>
      </p:ext>
    </p:extLst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07285444"/>
              </p:ext>
            </p:extLst>
          </p:nvPr>
        </p:nvGraphicFramePr>
        <p:xfrm>
          <a:off x="0" y="0"/>
          <a:ext cx="12192000" cy="733454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151762">
                  <a:extLst>
                    <a:ext uri="{9D8B030D-6E8A-4147-A177-3AD203B41FA5}">
                      <a16:colId xmlns:a16="http://schemas.microsoft.com/office/drawing/2014/main" val="710258463"/>
                    </a:ext>
                  </a:extLst>
                </a:gridCol>
                <a:gridCol w="5525310">
                  <a:extLst>
                    <a:ext uri="{9D8B030D-6E8A-4147-A177-3AD203B41FA5}">
                      <a16:colId xmlns:a16="http://schemas.microsoft.com/office/drawing/2014/main" val="1252946427"/>
                    </a:ext>
                  </a:extLst>
                </a:gridCol>
                <a:gridCol w="3514928">
                  <a:extLst>
                    <a:ext uri="{9D8B030D-6E8A-4147-A177-3AD203B41FA5}">
                      <a16:colId xmlns:a16="http://schemas.microsoft.com/office/drawing/2014/main" val="2587909712"/>
                    </a:ext>
                  </a:extLst>
                </a:gridCol>
              </a:tblGrid>
              <a:tr h="17461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300">
                          <a:effectLst/>
                        </a:rPr>
                        <a:t>ONEMOCNĚNÍ/</a:t>
                      </a:r>
                      <a:endParaRPr lang="cs-CZ" sz="2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300">
                          <a:effectLst/>
                        </a:rPr>
                        <a:t>INCIDENCE</a:t>
                      </a:r>
                      <a:endParaRPr lang="cs-CZ" sz="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07" marR="17307" marT="8653" marB="8653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300">
                          <a:effectLst/>
                        </a:rPr>
                        <a:t>PŘÍZNAKY</a:t>
                      </a:r>
                      <a:endParaRPr lang="cs-CZ" sz="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07" marR="17307" marT="8653" marB="8653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300">
                          <a:effectLst/>
                        </a:rPr>
                        <a:t>PŘÍČINA</a:t>
                      </a:r>
                      <a:endParaRPr lang="cs-CZ" sz="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07" marR="17307" marT="8653" marB="8653" anchor="ctr"/>
                </a:tc>
                <a:extLst>
                  <a:ext uri="{0D108BD9-81ED-4DB2-BD59-A6C34878D82A}">
                    <a16:rowId xmlns:a16="http://schemas.microsoft.com/office/drawing/2014/main" val="2943883505"/>
                  </a:ext>
                </a:extLst>
              </a:tr>
              <a:tr h="63315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 err="1">
                          <a:effectLst/>
                        </a:rPr>
                        <a:t>Homocystinurie</a:t>
                      </a:r>
                      <a:endParaRPr lang="cs-CZ" sz="11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1 : 200 000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07" marR="17307" marT="8653" marB="8653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­ </a:t>
                      </a:r>
                      <a:r>
                        <a:rPr lang="cs-CZ" sz="1100" dirty="0" err="1">
                          <a:effectLst/>
                        </a:rPr>
                        <a:t>homocystein</a:t>
                      </a:r>
                      <a:r>
                        <a:rPr lang="cs-CZ" sz="1100" dirty="0">
                          <a:effectLst/>
                        </a:rPr>
                        <a:t> v krvi, dislokace čočky, deformity kostí, skolióza, patologické zlomeniny, mentální retardace, tromboembolické komplikace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07" marR="17307" marT="8653" marB="8653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porucha metabolismu methioninu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 – defekt enzymu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cystathionin-β-syntasy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07" marR="17307" marT="8653" marB="8653"/>
                </a:tc>
                <a:extLst>
                  <a:ext uri="{0D108BD9-81ED-4DB2-BD59-A6C34878D82A}">
                    <a16:rowId xmlns:a16="http://schemas.microsoft.com/office/drawing/2014/main" val="3604156740"/>
                  </a:ext>
                </a:extLst>
              </a:tr>
              <a:tr h="29599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Cystinurie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1 : 7000 – 1 : 20 000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07" marR="17307" marT="8653" marB="8653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tvorba ledvinových kamenů již v dětství, cystinové krystalky v moči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07" marR="17307" marT="8653" marB="8653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defekt ledvinové tubulární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reabsorpce -  porucha transportu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AMK – Cys, Lys, Arg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07" marR="17307" marT="8653" marB="8653"/>
                </a:tc>
                <a:extLst>
                  <a:ext uri="{0D108BD9-81ED-4DB2-BD59-A6C34878D82A}">
                    <a16:rowId xmlns:a16="http://schemas.microsoft.com/office/drawing/2014/main" val="1622490606"/>
                  </a:ext>
                </a:extLst>
              </a:tr>
              <a:tr h="144236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Cystinóza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1 : 40 000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a)    infantilní – těžká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b)    juvenilní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c)    c. dospělých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07" marR="17307" marT="8653" marB="8653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postihuje různé orgány: játra, slezinu, ledviny, kostní dřeň, lymfatické uzliny a oční rohovku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renální rachitida, trpasličí vzrůst, tubulární acidóza, hypokalemie a retinopatie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postižení glomerulů s proteinurií a postupným selháním ledvin, retinopatie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funkce ledvin není výrazně narušena, cystinové krystalky v rohovce, leukocytech a v kostní dřeni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07" marR="17307" marT="8653" marB="8653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porucha transportu cystinu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přes membránu </a:t>
                      </a:r>
                      <a:r>
                        <a:rPr lang="cs-CZ" sz="1100" dirty="0" err="1">
                          <a:effectLst/>
                        </a:rPr>
                        <a:t>lyzosomů</a:t>
                      </a:r>
                      <a:endParaRPr lang="cs-CZ" sz="11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 -  hromadění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krystalků cystinu v makrofázích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07" marR="17307" marT="8653" marB="8653"/>
                </a:tc>
                <a:extLst>
                  <a:ext uri="{0D108BD9-81ED-4DB2-BD59-A6C34878D82A}">
                    <a16:rowId xmlns:a16="http://schemas.microsoft.com/office/drawing/2014/main" val="543732880"/>
                  </a:ext>
                </a:extLst>
              </a:tr>
              <a:tr h="76802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Fenylketonurie (hyperfenylalaninemie)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1 : 10 000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u="sng">
                          <a:effectLst/>
                          <a:hlinkClick r:id="rId2"/>
                        </a:rPr>
                        <a:t>https://zdravi.euro.cz/clanky/fenylketonurie-dieta-a-dusledky/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07" marR="17307" marT="8653" marB="8653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hromadění fenylalaninu v krvi (snaha o metabolizaci přes fenylpyruvát) a jeho vylučování do moče; potíže s krmením, zvracení, opožděný vývoj, neléčená f. - těžké mentální postižení  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07" marR="17307" marT="8653" marB="8653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defekt v přeměně fenylalaninu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 na tyrosin - nedostatkem enzymu </a:t>
                      </a:r>
                      <a:r>
                        <a:rPr lang="cs-CZ" sz="1100" dirty="0" err="1">
                          <a:effectLst/>
                        </a:rPr>
                        <a:t>fenylalaninhydroxylasy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07" marR="17307" marT="8653" marB="8653"/>
                </a:tc>
                <a:extLst>
                  <a:ext uri="{0D108BD9-81ED-4DB2-BD59-A6C34878D82A}">
                    <a16:rowId xmlns:a16="http://schemas.microsoft.com/office/drawing/2014/main" val="481176855"/>
                  </a:ext>
                </a:extLst>
              </a:tr>
              <a:tr h="5657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Tyrosinemie I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1 : 100 000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07" marR="17307" marT="8653" marB="8653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vylučování 4-hydroxyfenylpyruvátu při normální dietě; ­ tyrosin v krvi i moči, ­ methionin a a-fetoprotein v krvi, poškození jater a ledvin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07" marR="17307" marT="8653" marB="8653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deficit </a:t>
                      </a:r>
                      <a:r>
                        <a:rPr lang="cs-CZ" sz="1100" dirty="0" err="1">
                          <a:effectLst/>
                        </a:rPr>
                        <a:t>fumarylacetoacetáthydrolasy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07" marR="17307" marT="8653" marB="8653"/>
                </a:tc>
                <a:extLst>
                  <a:ext uri="{0D108BD9-81ED-4DB2-BD59-A6C34878D82A}">
                    <a16:rowId xmlns:a16="http://schemas.microsoft.com/office/drawing/2014/main" val="2630376005"/>
                  </a:ext>
                </a:extLst>
              </a:tr>
              <a:tr h="3634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Tyrosinemie II (Tyrosinemie)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07" marR="17307" marT="8653" marB="8653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­ tyrosin v moči i krvi; zánět a následné léze v oku a na kůži, někdy mentální retardace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07" marR="17307" marT="8653" marB="8653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nedostatek jaterního enzymu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 err="1">
                          <a:effectLst/>
                        </a:rPr>
                        <a:t>tyrosinaminotransferasy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07" marR="17307" marT="8653" marB="8653"/>
                </a:tc>
                <a:extLst>
                  <a:ext uri="{0D108BD9-81ED-4DB2-BD59-A6C34878D82A}">
                    <a16:rowId xmlns:a16="http://schemas.microsoft.com/office/drawing/2014/main" val="495173359"/>
                  </a:ext>
                </a:extLst>
              </a:tr>
              <a:tr h="70059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Alkaptonurie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1 : 250 000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07" marR="17307" marT="8653" marB="8653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vylučování homogentisátu do moče; tmavnutí moče po vystavení vzduchu a slunečnímu záření, nebo po zalkalizování, později artritické změny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07" marR="17307" marT="8653" marB="8653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defekt </a:t>
                      </a:r>
                      <a:r>
                        <a:rPr lang="cs-CZ" sz="1100" dirty="0" err="1">
                          <a:effectLst/>
                        </a:rPr>
                        <a:t>homogentisátoxidasy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07" marR="17307" marT="8653" marB="8653"/>
                </a:tc>
                <a:extLst>
                  <a:ext uri="{0D108BD9-81ED-4DB2-BD59-A6C34878D82A}">
                    <a16:rowId xmlns:a16="http://schemas.microsoft.com/office/drawing/2014/main" val="1738506124"/>
                  </a:ext>
                </a:extLst>
              </a:tr>
              <a:tr h="8354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Leucinóza (Maple syrup urine disease)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1 : 200 000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07" marR="17307" marT="8653" marB="8653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sladká vůně moči, vylučování a-oxoderivátů AMK – Leu, Ile a Val močí, hypoglykemie, acidóza, letargie, ztráta chuti k jídlu a zvracení; není-li zjištěna včas, vede k těžkému poškození mozku a smrti;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07" marR="17307" marT="8653" marB="8653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defekt </a:t>
                      </a:r>
                      <a:r>
                        <a:rPr lang="cs-CZ" sz="1100" dirty="0" err="1">
                          <a:effectLst/>
                        </a:rPr>
                        <a:t>dekarboxylasi</a:t>
                      </a:r>
                      <a:endParaRPr lang="cs-CZ" sz="11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(nefunguje přeměna a-oxokyselin na </a:t>
                      </a:r>
                      <a:r>
                        <a:rPr lang="cs-CZ" sz="1100" dirty="0" err="1">
                          <a:effectLst/>
                        </a:rPr>
                        <a:t>acylCoA</a:t>
                      </a:r>
                      <a:r>
                        <a:rPr lang="cs-CZ" sz="1100" dirty="0">
                          <a:effectLst/>
                        </a:rPr>
                        <a:t>)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07" marR="17307" marT="8653" marB="8653"/>
                </a:tc>
                <a:extLst>
                  <a:ext uri="{0D108BD9-81ED-4DB2-BD59-A6C34878D82A}">
                    <a16:rowId xmlns:a16="http://schemas.microsoft.com/office/drawing/2014/main" val="3642751500"/>
                  </a:ext>
                </a:extLst>
              </a:tr>
              <a:tr h="8354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Okulokutánní albinismus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typu I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1 : 10 000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typu II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1 : 60 000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07" marR="17307" marT="8653" marB="8653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úplná absence melaninu, projevující se na pokožce, na vlasech i na očích, dochází k postižení zraku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syntetizováno malé množství melaninu, nedochází k postižení zraku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07" marR="17307" marT="8653" marB="8653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nepřítomnost nebo nedostatek enzymu </a:t>
                      </a:r>
                      <a:r>
                        <a:rPr lang="cs-CZ" sz="1100" dirty="0" err="1">
                          <a:effectLst/>
                        </a:rPr>
                        <a:t>tyrosinasy</a:t>
                      </a:r>
                      <a:r>
                        <a:rPr lang="cs-CZ" sz="1100" dirty="0">
                          <a:effectLst/>
                        </a:rPr>
                        <a:t>, která přeměňuje tyrosin na melanin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07" marR="17307" marT="8653" marB="8653"/>
                </a:tc>
                <a:extLst>
                  <a:ext uri="{0D108BD9-81ED-4DB2-BD59-A6C34878D82A}">
                    <a16:rowId xmlns:a16="http://schemas.microsoft.com/office/drawing/2014/main" val="15139312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28444869"/>
      </p:ext>
    </p:extLst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4378" y="0"/>
            <a:ext cx="12047621" cy="1325563"/>
          </a:xfrm>
        </p:spPr>
        <p:txBody>
          <a:bodyPr>
            <a:normAutofit fontScale="90000"/>
          </a:bodyPr>
          <a:lstStyle/>
          <a:p>
            <a:r>
              <a:rPr lang="cs-CZ" dirty="0"/>
              <a:t> </a:t>
            </a:r>
            <a:br>
              <a:rPr lang="cs-CZ" dirty="0"/>
            </a:br>
            <a:r>
              <a:rPr lang="cs-CZ" b="1" dirty="0">
                <a:solidFill>
                  <a:srgbClr val="FF0000"/>
                </a:solidFill>
              </a:rPr>
              <a:t>Jakou mají proteiny v organismu funkci?</a:t>
            </a:r>
            <a:br>
              <a:rPr lang="cs-CZ" b="1" dirty="0">
                <a:solidFill>
                  <a:srgbClr val="FF0000"/>
                </a:solidFill>
              </a:rPr>
            </a:br>
            <a:r>
              <a:rPr lang="cs-CZ" b="1" dirty="0">
                <a:solidFill>
                  <a:srgbClr val="FF0000"/>
                </a:solidFill>
              </a:rPr>
              <a:t>Protein, z </a:t>
            </a:r>
            <a:r>
              <a:rPr lang="cs-CZ" b="1" dirty="0" err="1">
                <a:solidFill>
                  <a:srgbClr val="FF0000"/>
                </a:solidFill>
              </a:rPr>
              <a:t>řec</a:t>
            </a:r>
            <a:r>
              <a:rPr lang="cs-CZ" b="1" dirty="0">
                <a:solidFill>
                  <a:srgbClr val="FF0000"/>
                </a:solidFill>
              </a:rPr>
              <a:t>. </a:t>
            </a:r>
            <a:r>
              <a:rPr lang="cs-CZ" b="1" dirty="0" err="1">
                <a:solidFill>
                  <a:srgbClr val="FF0000"/>
                </a:solidFill>
              </a:rPr>
              <a:t>proteios</a:t>
            </a:r>
            <a:r>
              <a:rPr lang="cs-CZ" b="1" dirty="0">
                <a:solidFill>
                  <a:srgbClr val="FF0000"/>
                </a:solidFill>
              </a:rPr>
              <a:t>, čes. prvotní, primární, hlavní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" y="1690688"/>
            <a:ext cx="12054348" cy="4800907"/>
          </a:xfrm>
        </p:spPr>
        <p:txBody>
          <a:bodyPr>
            <a:normAutofit lnSpcReduction="10000"/>
          </a:bodyPr>
          <a:lstStyle/>
          <a:p>
            <a:r>
              <a:rPr lang="cs-CZ" dirty="0"/>
              <a:t>Polypeptidový řetězec bílkovin je složený ze 100 až 1000 </a:t>
            </a:r>
            <a:r>
              <a:rPr lang="cs-CZ" dirty="0" err="1"/>
              <a:t>proteinogenních</a:t>
            </a:r>
            <a:r>
              <a:rPr lang="cs-CZ" dirty="0"/>
              <a:t> AMK vzájemně spojených </a:t>
            </a:r>
            <a:r>
              <a:rPr lang="cs-CZ" b="1" dirty="0"/>
              <a:t>peptidovou vazbou</a:t>
            </a:r>
            <a:r>
              <a:rPr lang="cs-CZ" dirty="0"/>
              <a:t> </a:t>
            </a:r>
          </a:p>
          <a:p>
            <a:r>
              <a:rPr lang="cs-CZ" dirty="0"/>
              <a:t>Spojením 2-10 či 11-100 AMK vznikají </a:t>
            </a:r>
            <a:r>
              <a:rPr lang="cs-CZ" dirty="0" err="1"/>
              <a:t>dipeptidy</a:t>
            </a:r>
            <a:r>
              <a:rPr lang="cs-CZ" dirty="0"/>
              <a:t>, </a:t>
            </a:r>
            <a:r>
              <a:rPr lang="cs-CZ" dirty="0" err="1"/>
              <a:t>tripeptidy</a:t>
            </a:r>
            <a:r>
              <a:rPr lang="cs-CZ" dirty="0"/>
              <a:t>, </a:t>
            </a:r>
            <a:r>
              <a:rPr lang="cs-CZ" dirty="0" err="1"/>
              <a:t>oligopeptidy</a:t>
            </a:r>
            <a:r>
              <a:rPr lang="cs-CZ" dirty="0"/>
              <a:t> a polypeptidy.</a:t>
            </a:r>
          </a:p>
          <a:p>
            <a:r>
              <a:rPr lang="cs-CZ" dirty="0"/>
              <a:t>Proteiny se liší sekvencí – pořadím - AMK</a:t>
            </a:r>
          </a:p>
          <a:p>
            <a:r>
              <a:rPr lang="cs-CZ" dirty="0"/>
              <a:t>V organismu </a:t>
            </a:r>
            <a:r>
              <a:rPr lang="cs-CZ" b="1" dirty="0"/>
              <a:t>peptidy</a:t>
            </a:r>
            <a:r>
              <a:rPr lang="cs-CZ" dirty="0"/>
              <a:t> vznikají </a:t>
            </a:r>
            <a:r>
              <a:rPr lang="cs-CZ" b="1" dirty="0"/>
              <a:t>štěpením</a:t>
            </a:r>
            <a:r>
              <a:rPr lang="cs-CZ" dirty="0"/>
              <a:t> bílkovin nebo </a:t>
            </a:r>
            <a:r>
              <a:rPr lang="cs-CZ" b="1" dirty="0"/>
              <a:t>syntézou</a:t>
            </a:r>
            <a:r>
              <a:rPr lang="cs-CZ" dirty="0"/>
              <a:t> z AMK. </a:t>
            </a:r>
          </a:p>
          <a:p>
            <a:r>
              <a:rPr lang="cs-CZ" dirty="0"/>
              <a:t>Mezi peptidy patří  </a:t>
            </a:r>
          </a:p>
          <a:p>
            <a:pPr lvl="1"/>
            <a:r>
              <a:rPr lang="cs-CZ" b="1" dirty="0"/>
              <a:t>hormony</a:t>
            </a:r>
            <a:r>
              <a:rPr lang="cs-CZ" dirty="0"/>
              <a:t> (insulin, kortikotropin, endorfiny),</a:t>
            </a:r>
          </a:p>
          <a:p>
            <a:pPr lvl="1"/>
            <a:r>
              <a:rPr lang="cs-CZ" b="1" dirty="0"/>
              <a:t>glutation</a:t>
            </a:r>
            <a:r>
              <a:rPr lang="cs-CZ" dirty="0"/>
              <a:t> (silný antioxidant)  </a:t>
            </a:r>
          </a:p>
          <a:p>
            <a:pPr lvl="1"/>
            <a:r>
              <a:rPr lang="cs-CZ" dirty="0"/>
              <a:t>některá ATB (antimikrobiální peptidy z jedu divokých včel)</a:t>
            </a:r>
          </a:p>
          <a:p>
            <a:pPr lvl="1"/>
            <a:r>
              <a:rPr lang="cs-CZ" b="1" dirty="0"/>
              <a:t>cytostatika</a:t>
            </a:r>
            <a:r>
              <a:rPr lang="cs-CZ" dirty="0"/>
              <a:t> </a:t>
            </a:r>
          </a:p>
          <a:p>
            <a:pPr lvl="1"/>
            <a:r>
              <a:rPr lang="cs-CZ" b="1" dirty="0"/>
              <a:t>jedy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96836593"/>
      </p:ext>
    </p:extLst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4378" y="0"/>
            <a:ext cx="12047621" cy="1325563"/>
          </a:xfrm>
        </p:spPr>
        <p:txBody>
          <a:bodyPr>
            <a:normAutofit fontScale="90000"/>
          </a:bodyPr>
          <a:lstStyle/>
          <a:p>
            <a:r>
              <a:rPr lang="cs-CZ" dirty="0"/>
              <a:t> </a:t>
            </a:r>
            <a:br>
              <a:rPr lang="cs-CZ" dirty="0"/>
            </a:br>
            <a:r>
              <a:rPr lang="cs-CZ" b="1" dirty="0">
                <a:solidFill>
                  <a:srgbClr val="0070C0"/>
                </a:solidFill>
              </a:rPr>
              <a:t>93.</a:t>
            </a:r>
            <a:r>
              <a:rPr lang="cs-CZ" dirty="0">
                <a:solidFill>
                  <a:srgbClr val="0070C0"/>
                </a:solidFill>
              </a:rPr>
              <a:t> </a:t>
            </a:r>
            <a:r>
              <a:rPr lang="cs-CZ" b="1" dirty="0">
                <a:solidFill>
                  <a:srgbClr val="0070C0"/>
                </a:solidFill>
              </a:rPr>
              <a:t>Jakou mají proteiny v organismu funkci?</a:t>
            </a:r>
            <a:br>
              <a:rPr lang="cs-CZ" b="1" dirty="0">
                <a:solidFill>
                  <a:srgbClr val="0070C0"/>
                </a:solidFill>
              </a:rPr>
            </a:br>
            <a:r>
              <a:rPr lang="cs-CZ" b="1" dirty="0">
                <a:solidFill>
                  <a:srgbClr val="0070C0"/>
                </a:solidFill>
              </a:rPr>
              <a:t>Protein, z </a:t>
            </a:r>
            <a:r>
              <a:rPr lang="cs-CZ" b="1" dirty="0" err="1">
                <a:solidFill>
                  <a:srgbClr val="0070C0"/>
                </a:solidFill>
              </a:rPr>
              <a:t>řec</a:t>
            </a:r>
            <a:r>
              <a:rPr lang="cs-CZ" b="1" dirty="0">
                <a:solidFill>
                  <a:srgbClr val="0070C0"/>
                </a:solidFill>
              </a:rPr>
              <a:t>. </a:t>
            </a:r>
            <a:r>
              <a:rPr lang="cs-CZ" b="1" dirty="0" err="1">
                <a:solidFill>
                  <a:srgbClr val="0070C0"/>
                </a:solidFill>
              </a:rPr>
              <a:t>proteios</a:t>
            </a:r>
            <a:r>
              <a:rPr lang="cs-CZ" b="1" dirty="0">
                <a:solidFill>
                  <a:srgbClr val="0070C0"/>
                </a:solidFill>
              </a:rPr>
              <a:t>, čes. prvotní, primární, hlavní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" y="1690688"/>
            <a:ext cx="12054348" cy="4800907"/>
          </a:xfrm>
        </p:spPr>
        <p:txBody>
          <a:bodyPr>
            <a:normAutofit lnSpcReduction="10000"/>
          </a:bodyPr>
          <a:lstStyle/>
          <a:p>
            <a:r>
              <a:rPr lang="cs-CZ" dirty="0"/>
              <a:t>Polypeptidový řetězec bílkovin je složený ze 100 až 1000 </a:t>
            </a:r>
            <a:r>
              <a:rPr lang="cs-CZ" dirty="0" err="1"/>
              <a:t>proteinogenních</a:t>
            </a:r>
            <a:r>
              <a:rPr lang="cs-CZ" dirty="0"/>
              <a:t> AMK vzájemně spojených </a:t>
            </a:r>
            <a:r>
              <a:rPr lang="cs-CZ" b="1" dirty="0">
                <a:solidFill>
                  <a:srgbClr val="0070C0"/>
                </a:solidFill>
              </a:rPr>
              <a:t>p………. v…..</a:t>
            </a:r>
            <a:r>
              <a:rPr lang="cs-CZ" dirty="0"/>
              <a:t> </a:t>
            </a:r>
          </a:p>
          <a:p>
            <a:r>
              <a:rPr lang="cs-CZ" dirty="0"/>
              <a:t>Spojením 2-10 či 11-100 AMK vznikají </a:t>
            </a:r>
            <a:r>
              <a:rPr lang="cs-CZ" dirty="0" err="1"/>
              <a:t>dipeptidy</a:t>
            </a:r>
            <a:r>
              <a:rPr lang="cs-CZ" dirty="0"/>
              <a:t>, </a:t>
            </a:r>
            <a:r>
              <a:rPr lang="cs-CZ" dirty="0" err="1"/>
              <a:t>tripeptidy</a:t>
            </a:r>
            <a:r>
              <a:rPr lang="cs-CZ" dirty="0"/>
              <a:t>, </a:t>
            </a:r>
            <a:r>
              <a:rPr lang="cs-CZ" dirty="0" err="1"/>
              <a:t>oligopeptidy</a:t>
            </a:r>
            <a:r>
              <a:rPr lang="cs-CZ" dirty="0"/>
              <a:t> a polypeptidy.</a:t>
            </a:r>
          </a:p>
          <a:p>
            <a:r>
              <a:rPr lang="cs-CZ" dirty="0"/>
              <a:t>Proteiny se liší sekvencí – pořadím - AMK</a:t>
            </a:r>
          </a:p>
          <a:p>
            <a:r>
              <a:rPr lang="cs-CZ" dirty="0"/>
              <a:t>V organismu </a:t>
            </a:r>
            <a:r>
              <a:rPr lang="cs-CZ" b="1" dirty="0">
                <a:solidFill>
                  <a:srgbClr val="0070C0"/>
                </a:solidFill>
              </a:rPr>
              <a:t>p……</a:t>
            </a:r>
            <a:r>
              <a:rPr lang="cs-CZ" dirty="0"/>
              <a:t> vznikají </a:t>
            </a:r>
            <a:r>
              <a:rPr lang="cs-CZ" b="1" dirty="0">
                <a:solidFill>
                  <a:srgbClr val="0070C0"/>
                </a:solidFill>
              </a:rPr>
              <a:t>š……m</a:t>
            </a:r>
            <a:r>
              <a:rPr lang="cs-CZ" dirty="0"/>
              <a:t> bílkovin nebo </a:t>
            </a:r>
            <a:r>
              <a:rPr lang="cs-CZ" b="1" dirty="0">
                <a:solidFill>
                  <a:srgbClr val="0070C0"/>
                </a:solidFill>
              </a:rPr>
              <a:t>s…….</a:t>
            </a:r>
            <a:r>
              <a:rPr lang="cs-CZ" dirty="0"/>
              <a:t> z AMK. </a:t>
            </a:r>
          </a:p>
          <a:p>
            <a:r>
              <a:rPr lang="cs-CZ" dirty="0"/>
              <a:t>Mezi peptidy patří  </a:t>
            </a:r>
          </a:p>
          <a:p>
            <a:pPr lvl="1"/>
            <a:r>
              <a:rPr lang="cs-CZ" b="1" dirty="0">
                <a:solidFill>
                  <a:srgbClr val="0070C0"/>
                </a:solidFill>
              </a:rPr>
              <a:t>h…y</a:t>
            </a:r>
            <a:r>
              <a:rPr lang="cs-CZ" dirty="0"/>
              <a:t> (insulin, kortikotropin, endorfiny),</a:t>
            </a:r>
          </a:p>
          <a:p>
            <a:pPr lvl="1"/>
            <a:r>
              <a:rPr lang="cs-CZ" b="1" dirty="0">
                <a:solidFill>
                  <a:srgbClr val="0070C0"/>
                </a:solidFill>
              </a:rPr>
              <a:t>g…….n</a:t>
            </a:r>
            <a:r>
              <a:rPr lang="cs-CZ" dirty="0"/>
              <a:t> (silný antioxidant)  </a:t>
            </a:r>
          </a:p>
          <a:p>
            <a:pPr lvl="1"/>
            <a:r>
              <a:rPr lang="cs-CZ" dirty="0"/>
              <a:t>některá ATB (antimikrobiální peptidy z jedu divokých včel)</a:t>
            </a:r>
          </a:p>
          <a:p>
            <a:pPr lvl="1"/>
            <a:r>
              <a:rPr lang="cs-CZ" b="1" dirty="0">
                <a:solidFill>
                  <a:srgbClr val="0070C0"/>
                </a:solidFill>
              </a:rPr>
              <a:t>c………a</a:t>
            </a:r>
            <a:endParaRPr lang="cs-CZ" dirty="0">
              <a:solidFill>
                <a:srgbClr val="0070C0"/>
              </a:solidFill>
            </a:endParaRPr>
          </a:p>
          <a:p>
            <a:pPr lvl="1"/>
            <a:r>
              <a:rPr lang="cs-CZ" b="1" dirty="0" err="1">
                <a:solidFill>
                  <a:srgbClr val="0070C0"/>
                </a:solidFill>
              </a:rPr>
              <a:t>J..y</a:t>
            </a:r>
            <a:endParaRPr lang="cs-CZ" b="1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47436617"/>
      </p:ext>
    </p:extLst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>
                <a:solidFill>
                  <a:srgbClr val="FF0000"/>
                </a:solidFill>
              </a:rPr>
              <a:t>Protein vs. peptid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Nejednotnost hranice mezi peptidy a bílkovinami je dána tím, že dříve platilo: </a:t>
            </a:r>
          </a:p>
          <a:p>
            <a:r>
              <a:rPr lang="cs-CZ" dirty="0"/>
              <a:t>do počtu 50 AMK se jedná o peptid, </a:t>
            </a:r>
          </a:p>
          <a:p>
            <a:r>
              <a:rPr lang="cs-CZ" dirty="0"/>
              <a:t>při vyšším počtu pak o bílkovinu. </a:t>
            </a:r>
          </a:p>
          <a:p>
            <a:r>
              <a:rPr lang="cs-CZ" dirty="0"/>
              <a:t>V současnosti je posuzována </a:t>
            </a:r>
            <a:r>
              <a:rPr lang="cs-CZ" dirty="0">
                <a:hlinkClick r:id="rId2" tooltip="Relativní molekulová hmotnost"/>
              </a:rPr>
              <a:t>poměrná molekulová hmotnost</a:t>
            </a:r>
            <a:r>
              <a:rPr lang="cs-CZ" dirty="0"/>
              <a:t> (</a:t>
            </a:r>
            <a:r>
              <a:rPr lang="cs-CZ" dirty="0" err="1"/>
              <a:t>M</a:t>
            </a:r>
            <a:r>
              <a:rPr lang="cs-CZ" baseline="-25000" dirty="0" err="1"/>
              <a:t>r</a:t>
            </a:r>
            <a:r>
              <a:rPr lang="cs-CZ" dirty="0"/>
              <a:t>), kdy do hodnoty </a:t>
            </a:r>
            <a:r>
              <a:rPr lang="cs-CZ" dirty="0" err="1"/>
              <a:t>M</a:t>
            </a:r>
            <a:r>
              <a:rPr lang="cs-CZ" baseline="-25000" dirty="0" err="1"/>
              <a:t>r</a:t>
            </a:r>
            <a:r>
              <a:rPr lang="cs-CZ" dirty="0"/>
              <a:t>=10 000 jde o </a:t>
            </a:r>
            <a:r>
              <a:rPr lang="cs-CZ" b="1" dirty="0"/>
              <a:t>peptid</a:t>
            </a:r>
            <a:r>
              <a:rPr lang="cs-CZ" dirty="0"/>
              <a:t>, nad tuto hodnotu o bílkovinu. To odpovídá zhruba </a:t>
            </a:r>
            <a:r>
              <a:rPr lang="cs-CZ" b="1" dirty="0"/>
              <a:t>100 AMK</a:t>
            </a:r>
            <a:r>
              <a:rPr lang="cs-CZ" dirty="0"/>
              <a:t>.</a:t>
            </a:r>
          </a:p>
        </p:txBody>
      </p:sp>
      <p:sp>
        <p:nvSpPr>
          <p:cNvPr id="4" name="Obdélník 3"/>
          <p:cNvSpPr/>
          <p:nvPr/>
        </p:nvSpPr>
        <p:spPr>
          <a:xfrm>
            <a:off x="3588426" y="6127234"/>
            <a:ext cx="459805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hlinkClick r:id="rId3"/>
              </a:rPr>
              <a:t>https://cs.wikipedia.org/wiki/B%C3%ADlkovina</a:t>
            </a:r>
            <a:endParaRPr lang="cs-CZ" dirty="0"/>
          </a:p>
          <a:p>
            <a:endParaRPr lang="cs-CZ" dirty="0"/>
          </a:p>
        </p:txBody>
      </p:sp>
      <p:pic>
        <p:nvPicPr>
          <p:cNvPr id="6146" name="Picture 2" descr="https://upload.wikimedia.org/wikipedia/commons/thumb/2/2b/3D_protein.jpg/310px-3D_protei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6837" y="4680248"/>
            <a:ext cx="1534109" cy="2093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7317995"/>
      </p:ext>
    </p:extLst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109947"/>
            <a:ext cx="10515600" cy="883111"/>
          </a:xfrm>
        </p:spPr>
        <p:txBody>
          <a:bodyPr>
            <a:normAutofit/>
          </a:bodyPr>
          <a:lstStyle/>
          <a:p>
            <a:pPr algn="ctr"/>
            <a:r>
              <a:rPr lang="cs-CZ" sz="4000" b="1" dirty="0">
                <a:solidFill>
                  <a:srgbClr val="FF0000"/>
                </a:solidFill>
              </a:rPr>
              <a:t>Rozdělení proteinů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85135" y="884904"/>
            <a:ext cx="11906865" cy="5973096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cs-CZ" dirty="0"/>
              <a:t>Na rozdělení proteinů neexistuje žádný univerzální systém, můžeme je klasifikovat z několika hledisek.</a:t>
            </a:r>
          </a:p>
          <a:p>
            <a:pPr marL="0" indent="0">
              <a:buNone/>
            </a:pPr>
            <a:r>
              <a:rPr lang="cs-CZ" dirty="0"/>
              <a:t>Na základě rozpustnosti a tvaru  </a:t>
            </a:r>
          </a:p>
          <a:p>
            <a:pPr lvl="0"/>
            <a:r>
              <a:rPr lang="cs-CZ" b="1" dirty="0"/>
              <a:t>globulární - </a:t>
            </a:r>
            <a:r>
              <a:rPr lang="cs-CZ" dirty="0" err="1"/>
              <a:t>sféroproteiny</a:t>
            </a:r>
            <a:r>
              <a:rPr lang="cs-CZ" dirty="0"/>
              <a:t> (např. albumin, globuliny; jsou </a:t>
            </a:r>
            <a:r>
              <a:rPr lang="cs-CZ" b="1" dirty="0"/>
              <a:t>rozpustné ve vodě </a:t>
            </a:r>
            <a:r>
              <a:rPr lang="cs-CZ" dirty="0"/>
              <a:t>a svým tvarem se blíží kouli) a </a:t>
            </a:r>
          </a:p>
          <a:p>
            <a:pPr lvl="0"/>
            <a:r>
              <a:rPr lang="cs-CZ" b="1" dirty="0"/>
              <a:t>fibrilární – </a:t>
            </a:r>
            <a:r>
              <a:rPr lang="cs-CZ" dirty="0"/>
              <a:t>skleroproteiny, které jsou ve </a:t>
            </a:r>
            <a:r>
              <a:rPr lang="cs-CZ" b="1" dirty="0"/>
              <a:t>vodě nerozpustné</a:t>
            </a:r>
            <a:r>
              <a:rPr lang="cs-CZ" dirty="0"/>
              <a:t>, mají vláknitou strukturu a v organismu plní podpůrnou a strukturní funkci (např. kolagen, keratin). </a:t>
            </a:r>
          </a:p>
          <a:p>
            <a:pPr marL="0" indent="0">
              <a:buNone/>
            </a:pPr>
            <a:r>
              <a:rPr lang="cs-CZ" dirty="0"/>
              <a:t>Podle složení </a:t>
            </a:r>
          </a:p>
          <a:p>
            <a:r>
              <a:rPr lang="cs-CZ" b="1" dirty="0"/>
              <a:t>jednoduché</a:t>
            </a:r>
            <a:r>
              <a:rPr lang="cs-CZ" dirty="0"/>
              <a:t> (obsahují pouze </a:t>
            </a:r>
            <a:r>
              <a:rPr lang="cs-CZ" b="1" dirty="0"/>
              <a:t>AMK</a:t>
            </a:r>
            <a:r>
              <a:rPr lang="cs-CZ" dirty="0"/>
              <a:t>) </a:t>
            </a:r>
          </a:p>
          <a:p>
            <a:pPr lvl="0"/>
            <a:r>
              <a:rPr lang="cs-CZ" b="1" dirty="0"/>
              <a:t>složené</a:t>
            </a:r>
            <a:r>
              <a:rPr lang="cs-CZ" dirty="0"/>
              <a:t> (obsahují </a:t>
            </a:r>
            <a:r>
              <a:rPr lang="cs-CZ" b="1" dirty="0"/>
              <a:t>i nebílkovinnou část</a:t>
            </a:r>
            <a:r>
              <a:rPr lang="cs-CZ" dirty="0"/>
              <a:t>  - např. lipidy - lipoproteiny, sacharidy - glykoproteiny, nukleotidy - nukleoproteiny). </a:t>
            </a:r>
          </a:p>
          <a:p>
            <a:pPr marL="0" indent="0">
              <a:buNone/>
            </a:pPr>
            <a:r>
              <a:rPr lang="cs-CZ" dirty="0"/>
              <a:t>Z hlediska výskytu v organismu je lze rozdělit na </a:t>
            </a:r>
          </a:p>
          <a:p>
            <a:pPr lvl="0"/>
            <a:r>
              <a:rPr lang="cs-CZ" dirty="0"/>
              <a:t>svalové, krevní (plazmatické) a mléčné. </a:t>
            </a:r>
          </a:p>
          <a:p>
            <a:pPr marL="0" indent="0">
              <a:buNone/>
            </a:pPr>
            <a:r>
              <a:rPr lang="cs-CZ" dirty="0"/>
              <a:t>Podle funkce, kterou v organismu zajišťují, je můžeme rozdělit na:</a:t>
            </a:r>
          </a:p>
          <a:p>
            <a:r>
              <a:rPr lang="cs-CZ" dirty="0"/>
              <a:t>·         </a:t>
            </a:r>
            <a:r>
              <a:rPr lang="cs-CZ" b="1" dirty="0"/>
              <a:t>enzymy</a:t>
            </a:r>
            <a:r>
              <a:rPr lang="cs-CZ" dirty="0"/>
              <a:t> - katalyzují biochemické reakce (podrobněji viz kapitola 7)</a:t>
            </a:r>
          </a:p>
          <a:p>
            <a:r>
              <a:rPr lang="cs-CZ" dirty="0"/>
              <a:t>·         </a:t>
            </a:r>
            <a:r>
              <a:rPr lang="cs-CZ" b="1" dirty="0"/>
              <a:t>strukturální </a:t>
            </a:r>
            <a:r>
              <a:rPr lang="cs-CZ" dirty="0"/>
              <a:t>proteiny – převážně fibrilární, plní podpůrné funkce, poskytují buněčnou nebo tělesnou oporu (kosti, šlachy a kůže - kolagen, vlasy a nehty – kreatin)</a:t>
            </a:r>
          </a:p>
          <a:p>
            <a:r>
              <a:rPr lang="cs-CZ" dirty="0"/>
              <a:t>·         </a:t>
            </a:r>
            <a:r>
              <a:rPr lang="cs-CZ" b="1" dirty="0"/>
              <a:t>transportní</a:t>
            </a:r>
            <a:r>
              <a:rPr lang="cs-CZ" dirty="0"/>
              <a:t> proteiny – přenos látek krevním oběhem nebo přes buněčnou membránu (albumin – bilirubin, mastné kyseliny; transferin – železo; lipoproteiny – cholesterol; hemoglobin – kyslík)</a:t>
            </a:r>
          </a:p>
          <a:p>
            <a:r>
              <a:rPr lang="cs-CZ" dirty="0"/>
              <a:t>·         </a:t>
            </a:r>
            <a:r>
              <a:rPr lang="cs-CZ" b="1" dirty="0"/>
              <a:t>kontraktilní </a:t>
            </a:r>
            <a:r>
              <a:rPr lang="cs-CZ" dirty="0"/>
              <a:t>proteiny- aktin a </a:t>
            </a:r>
            <a:r>
              <a:rPr lang="cs-CZ" dirty="0" err="1"/>
              <a:t>myosin</a:t>
            </a:r>
            <a:r>
              <a:rPr lang="cs-CZ" dirty="0"/>
              <a:t>, fibrilární, umožňují pohyb (kontrakci a relaxaci) svalů</a:t>
            </a:r>
          </a:p>
          <a:p>
            <a:r>
              <a:rPr lang="cs-CZ" dirty="0"/>
              <a:t>·        </a:t>
            </a:r>
            <a:r>
              <a:rPr lang="cs-CZ" b="1" dirty="0"/>
              <a:t> protilátky </a:t>
            </a:r>
            <a:r>
              <a:rPr lang="cs-CZ" dirty="0"/>
              <a:t>– imunoglobuliny, obrana proti infekci</a:t>
            </a:r>
          </a:p>
          <a:p>
            <a:r>
              <a:rPr lang="cs-CZ" dirty="0"/>
              <a:t>·         </a:t>
            </a:r>
            <a:r>
              <a:rPr lang="cs-CZ" b="1" dirty="0"/>
              <a:t>hormony</a:t>
            </a:r>
            <a:r>
              <a:rPr lang="cs-CZ" dirty="0"/>
              <a:t> – regulační funkce (insulin)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87579584"/>
      </p:ext>
    </p:extLst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109947"/>
            <a:ext cx="10515600" cy="883111"/>
          </a:xfrm>
        </p:spPr>
        <p:txBody>
          <a:bodyPr>
            <a:normAutofit/>
          </a:bodyPr>
          <a:lstStyle/>
          <a:p>
            <a:pPr algn="ctr"/>
            <a:r>
              <a:rPr lang="cs-CZ" sz="4000" b="1" dirty="0">
                <a:solidFill>
                  <a:srgbClr val="0070C0"/>
                </a:solidFill>
              </a:rPr>
              <a:t>94. Rozdělení proteinů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85135" y="884904"/>
            <a:ext cx="11906865" cy="5973096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cs-CZ" dirty="0"/>
              <a:t>Na rozdělení proteinů neexistuje žádný univerzální systém, můžeme je klasifikovat z několika hledisek.</a:t>
            </a:r>
          </a:p>
          <a:p>
            <a:pPr marL="0" indent="0">
              <a:buNone/>
            </a:pPr>
            <a:r>
              <a:rPr lang="cs-CZ" dirty="0"/>
              <a:t>Na základě rozpustnosti a tvaru  </a:t>
            </a:r>
          </a:p>
          <a:p>
            <a:pPr lvl="0"/>
            <a:r>
              <a:rPr lang="cs-CZ" b="1" dirty="0">
                <a:solidFill>
                  <a:srgbClr val="0070C0"/>
                </a:solidFill>
              </a:rPr>
              <a:t>g………</a:t>
            </a:r>
            <a:r>
              <a:rPr lang="cs-CZ" b="1" dirty="0"/>
              <a:t> - </a:t>
            </a:r>
            <a:r>
              <a:rPr lang="cs-CZ" dirty="0" err="1"/>
              <a:t>sféroproteiny</a:t>
            </a:r>
            <a:r>
              <a:rPr lang="cs-CZ" dirty="0"/>
              <a:t> (např. albumin, globuliny; jsou </a:t>
            </a:r>
            <a:r>
              <a:rPr lang="cs-CZ" b="1" dirty="0">
                <a:solidFill>
                  <a:srgbClr val="0070C0"/>
                </a:solidFill>
              </a:rPr>
              <a:t>r…….é v. </a:t>
            </a:r>
            <a:r>
              <a:rPr lang="cs-CZ" b="1" dirty="0" err="1">
                <a:solidFill>
                  <a:srgbClr val="0070C0"/>
                </a:solidFill>
              </a:rPr>
              <a:t>v..ě</a:t>
            </a:r>
            <a:r>
              <a:rPr lang="cs-CZ" b="1" dirty="0">
                <a:solidFill>
                  <a:srgbClr val="0070C0"/>
                </a:solidFill>
              </a:rPr>
              <a:t> </a:t>
            </a:r>
            <a:r>
              <a:rPr lang="cs-CZ" dirty="0"/>
              <a:t>a svým tvarem se blíží kouli) a </a:t>
            </a:r>
          </a:p>
          <a:p>
            <a:pPr lvl="0"/>
            <a:r>
              <a:rPr lang="cs-CZ" b="1" dirty="0">
                <a:solidFill>
                  <a:srgbClr val="0070C0"/>
                </a:solidFill>
              </a:rPr>
              <a:t>f……..í</a:t>
            </a:r>
            <a:r>
              <a:rPr lang="cs-CZ" b="1" dirty="0"/>
              <a:t> – </a:t>
            </a:r>
            <a:r>
              <a:rPr lang="cs-CZ" dirty="0"/>
              <a:t>skleroproteiny, které jsou ve </a:t>
            </a:r>
            <a:r>
              <a:rPr lang="cs-CZ" b="1" dirty="0" err="1">
                <a:solidFill>
                  <a:srgbClr val="0070C0"/>
                </a:solidFill>
              </a:rPr>
              <a:t>v..ě</a:t>
            </a:r>
            <a:r>
              <a:rPr lang="cs-CZ" b="1" dirty="0">
                <a:solidFill>
                  <a:srgbClr val="0070C0"/>
                </a:solidFill>
              </a:rPr>
              <a:t> n………é</a:t>
            </a:r>
            <a:r>
              <a:rPr lang="cs-CZ" dirty="0"/>
              <a:t>, mají vláknitou strukturu a v organismu plní podpůrnou a strukturní funkci (např. kolagen, keratin). </a:t>
            </a:r>
          </a:p>
          <a:p>
            <a:pPr marL="0" indent="0">
              <a:buNone/>
            </a:pPr>
            <a:r>
              <a:rPr lang="cs-CZ" dirty="0"/>
              <a:t>Podle složení </a:t>
            </a:r>
          </a:p>
          <a:p>
            <a:r>
              <a:rPr lang="cs-CZ" b="1" dirty="0">
                <a:solidFill>
                  <a:srgbClr val="0070C0"/>
                </a:solidFill>
              </a:rPr>
              <a:t>J……..é</a:t>
            </a:r>
            <a:r>
              <a:rPr lang="cs-CZ" dirty="0"/>
              <a:t> (obsahují pouze </a:t>
            </a:r>
            <a:r>
              <a:rPr lang="cs-CZ" b="1" dirty="0">
                <a:solidFill>
                  <a:srgbClr val="0070C0"/>
                </a:solidFill>
              </a:rPr>
              <a:t>…</a:t>
            </a:r>
            <a:r>
              <a:rPr lang="cs-CZ" dirty="0"/>
              <a:t>) </a:t>
            </a:r>
          </a:p>
          <a:p>
            <a:pPr lvl="0"/>
            <a:r>
              <a:rPr lang="cs-CZ" b="1" dirty="0">
                <a:solidFill>
                  <a:srgbClr val="0070C0"/>
                </a:solidFill>
              </a:rPr>
              <a:t>S…..é</a:t>
            </a:r>
            <a:r>
              <a:rPr lang="cs-CZ" dirty="0"/>
              <a:t> (obsahují </a:t>
            </a:r>
            <a:r>
              <a:rPr lang="cs-CZ" b="1" dirty="0">
                <a:solidFill>
                  <a:srgbClr val="0070C0"/>
                </a:solidFill>
              </a:rPr>
              <a:t>…</a:t>
            </a:r>
            <a:r>
              <a:rPr lang="cs-CZ" dirty="0">
                <a:solidFill>
                  <a:srgbClr val="0070C0"/>
                </a:solidFill>
              </a:rPr>
              <a:t> </a:t>
            </a:r>
            <a:r>
              <a:rPr lang="cs-CZ" b="1" dirty="0">
                <a:solidFill>
                  <a:srgbClr val="0070C0"/>
                </a:solidFill>
              </a:rPr>
              <a:t>i n………..u </a:t>
            </a:r>
            <a:r>
              <a:rPr lang="cs-CZ" b="1" dirty="0" err="1">
                <a:solidFill>
                  <a:srgbClr val="0070C0"/>
                </a:solidFill>
              </a:rPr>
              <a:t>č..t</a:t>
            </a:r>
            <a:r>
              <a:rPr lang="cs-CZ" dirty="0"/>
              <a:t>  - např. lipidy - lipoproteiny, sacharidy - glykoproteiny, nukleotidy - nukleoproteiny). </a:t>
            </a:r>
          </a:p>
          <a:p>
            <a:pPr marL="0" indent="0">
              <a:buNone/>
            </a:pPr>
            <a:r>
              <a:rPr lang="cs-CZ" dirty="0"/>
              <a:t>Z hlediska výskytu v organismu je lze rozdělit na </a:t>
            </a:r>
          </a:p>
          <a:p>
            <a:pPr lvl="0"/>
            <a:r>
              <a:rPr lang="cs-CZ" dirty="0"/>
              <a:t>svalové, krevní (plazmatické) a mléčné. </a:t>
            </a:r>
          </a:p>
          <a:p>
            <a:pPr marL="0" indent="0">
              <a:buNone/>
            </a:pPr>
            <a:r>
              <a:rPr lang="cs-CZ" dirty="0"/>
              <a:t>Podle funkce, kterou v organismu zajišťují, je můžeme rozdělit na:</a:t>
            </a:r>
          </a:p>
          <a:p>
            <a:r>
              <a:rPr lang="cs-CZ" dirty="0"/>
              <a:t>·         </a:t>
            </a:r>
            <a:r>
              <a:rPr lang="cs-CZ" b="1" dirty="0">
                <a:solidFill>
                  <a:srgbClr val="0070C0"/>
                </a:solidFill>
              </a:rPr>
              <a:t>e….y</a:t>
            </a:r>
            <a:r>
              <a:rPr lang="cs-CZ" dirty="0"/>
              <a:t> - katalyzují biochemické reakce (podrobněji viz kapitola 7)</a:t>
            </a:r>
          </a:p>
          <a:p>
            <a:r>
              <a:rPr lang="cs-CZ" dirty="0"/>
              <a:t>·         </a:t>
            </a:r>
            <a:r>
              <a:rPr lang="cs-CZ" b="1" dirty="0">
                <a:solidFill>
                  <a:srgbClr val="0070C0"/>
                </a:solidFill>
              </a:rPr>
              <a:t>s……….í</a:t>
            </a:r>
            <a:r>
              <a:rPr lang="cs-CZ" b="1" dirty="0"/>
              <a:t> </a:t>
            </a:r>
            <a:r>
              <a:rPr lang="cs-CZ" dirty="0"/>
              <a:t>proteiny – převážně fibrilární, plní podpůrné funkce, poskytují buněčnou nebo tělesnou oporu (kosti, šlachy a kůže - kolagen, vlasy a nehty – kreatin)</a:t>
            </a:r>
          </a:p>
          <a:p>
            <a:r>
              <a:rPr lang="cs-CZ" dirty="0"/>
              <a:t>·        </a:t>
            </a:r>
            <a:r>
              <a:rPr lang="cs-CZ" dirty="0">
                <a:solidFill>
                  <a:srgbClr val="0070C0"/>
                </a:solidFill>
              </a:rPr>
              <a:t> </a:t>
            </a:r>
            <a:r>
              <a:rPr lang="cs-CZ" b="1" dirty="0">
                <a:solidFill>
                  <a:srgbClr val="0070C0"/>
                </a:solidFill>
              </a:rPr>
              <a:t>t………í</a:t>
            </a:r>
            <a:r>
              <a:rPr lang="cs-CZ" dirty="0">
                <a:solidFill>
                  <a:srgbClr val="0070C0"/>
                </a:solidFill>
              </a:rPr>
              <a:t> </a:t>
            </a:r>
            <a:r>
              <a:rPr lang="cs-CZ" dirty="0"/>
              <a:t>proteiny – přenos látek krevním oběhem nebo přes buněčnou membránu (albumin – bilirubin, mastné kyseliny; transferin – železo; lipoproteiny – cholesterol; hemoglobin – kyslík)</a:t>
            </a:r>
          </a:p>
          <a:p>
            <a:r>
              <a:rPr lang="cs-CZ" dirty="0"/>
              <a:t>·         </a:t>
            </a:r>
            <a:r>
              <a:rPr lang="cs-CZ" b="1" dirty="0">
                <a:solidFill>
                  <a:srgbClr val="0070C0"/>
                </a:solidFill>
              </a:rPr>
              <a:t>k……….í</a:t>
            </a:r>
            <a:r>
              <a:rPr lang="cs-CZ" b="1" dirty="0"/>
              <a:t> </a:t>
            </a:r>
            <a:r>
              <a:rPr lang="cs-CZ" dirty="0"/>
              <a:t>proteiny- aktin a </a:t>
            </a:r>
            <a:r>
              <a:rPr lang="cs-CZ" dirty="0" err="1"/>
              <a:t>myosin</a:t>
            </a:r>
            <a:r>
              <a:rPr lang="cs-CZ" dirty="0"/>
              <a:t>, fibrilární, umožňují pohyb (kontrakci a relaxaci) svalů</a:t>
            </a:r>
          </a:p>
          <a:p>
            <a:r>
              <a:rPr lang="cs-CZ" dirty="0"/>
              <a:t>·        </a:t>
            </a:r>
            <a:r>
              <a:rPr lang="cs-CZ" b="1" dirty="0"/>
              <a:t> </a:t>
            </a:r>
            <a:r>
              <a:rPr lang="cs-CZ" b="1" dirty="0">
                <a:solidFill>
                  <a:srgbClr val="0070C0"/>
                </a:solidFill>
              </a:rPr>
              <a:t>p……..y</a:t>
            </a:r>
            <a:r>
              <a:rPr lang="cs-CZ" b="1" dirty="0"/>
              <a:t> </a:t>
            </a:r>
            <a:r>
              <a:rPr lang="cs-CZ" dirty="0"/>
              <a:t>– imunoglobuliny, obrana proti infekci</a:t>
            </a:r>
          </a:p>
          <a:p>
            <a:r>
              <a:rPr lang="cs-CZ" dirty="0"/>
              <a:t>·         </a:t>
            </a:r>
            <a:r>
              <a:rPr lang="cs-CZ" b="1" dirty="0">
                <a:solidFill>
                  <a:srgbClr val="0070C0"/>
                </a:solidFill>
              </a:rPr>
              <a:t>h…..y</a:t>
            </a:r>
            <a:r>
              <a:rPr lang="cs-CZ" dirty="0"/>
              <a:t> – regulační funkce (insulin)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72400885"/>
      </p:ext>
    </p:extLst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7484" y="428599"/>
            <a:ext cx="11932221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>
                <a:solidFill>
                  <a:srgbClr val="FF0000"/>
                </a:solidFill>
              </a:rPr>
              <a:t>Struktura proteinů</a:t>
            </a:r>
            <a:br>
              <a:rPr lang="cs-CZ" dirty="0"/>
            </a:br>
            <a:r>
              <a:rPr lang="cs-CZ" dirty="0">
                <a:hlinkClick r:id="rId2"/>
              </a:rPr>
              <a:t>https://youtu.be/wvTv8TqWC48?si=BUyV3-s-0v3VezfK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7484" y="1091381"/>
            <a:ext cx="12044516" cy="5653548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cs-CZ" dirty="0"/>
              <a:t> </a:t>
            </a:r>
          </a:p>
          <a:p>
            <a:pPr lvl="0"/>
            <a:r>
              <a:rPr lang="cs-CZ" dirty="0"/>
              <a:t>Primární struktura polypeptidového řetězce je </a:t>
            </a:r>
          </a:p>
          <a:p>
            <a:pPr lvl="1"/>
            <a:r>
              <a:rPr lang="cs-CZ" dirty="0"/>
              <a:t>určena pořadím jednotlivých AMK </a:t>
            </a:r>
          </a:p>
          <a:p>
            <a:pPr lvl="1"/>
            <a:r>
              <a:rPr lang="cs-CZ" dirty="0"/>
              <a:t>je geneticky kódovaná v DNA  </a:t>
            </a:r>
          </a:p>
          <a:p>
            <a:pPr lvl="1"/>
            <a:r>
              <a:rPr lang="cs-CZ" dirty="0"/>
              <a:t>ovlivňuje biologickou aktivitu (</a:t>
            </a:r>
            <a:r>
              <a:rPr lang="cs-CZ" b="1" dirty="0"/>
              <a:t>náhrada jediné AMK může snížit, nebo úplně odstranit biologickou aktivitu proteinu, čímž může být příčinou mnoha dědičných poruch</a:t>
            </a:r>
            <a:r>
              <a:rPr lang="cs-CZ" dirty="0"/>
              <a:t>). </a:t>
            </a:r>
          </a:p>
          <a:p>
            <a:pPr lvl="0"/>
            <a:r>
              <a:rPr lang="cs-CZ" dirty="0"/>
              <a:t>Sekundární struktura  </a:t>
            </a:r>
          </a:p>
          <a:p>
            <a:pPr lvl="1"/>
            <a:r>
              <a:rPr lang="cs-CZ" dirty="0"/>
              <a:t>Je prostorové uspořádání řetězce AMK </a:t>
            </a:r>
          </a:p>
          <a:p>
            <a:pPr lvl="1"/>
            <a:r>
              <a:rPr lang="cs-CZ" dirty="0"/>
              <a:t>vzniká tvorbou </a:t>
            </a:r>
            <a:r>
              <a:rPr lang="cs-CZ" b="1" dirty="0"/>
              <a:t>vodíkových můstků </a:t>
            </a:r>
            <a:r>
              <a:rPr lang="cs-CZ" dirty="0"/>
              <a:t>(</a:t>
            </a:r>
            <a:r>
              <a:rPr lang="cs-CZ" b="1" dirty="0"/>
              <a:t>mezi atomem kyslíku z –CO- skupiny a vodíku ze skupiny –NH-</a:t>
            </a:r>
            <a:r>
              <a:rPr lang="cs-CZ" dirty="0"/>
              <a:t>, případně –OH) a </a:t>
            </a:r>
          </a:p>
          <a:p>
            <a:pPr lvl="1"/>
            <a:r>
              <a:rPr lang="cs-CZ" dirty="0"/>
              <a:t>zaujímá tvar α – šroubovice (v rámci stejné oblasti řetězce) nebo β – skládaného listu (mezi dvěma řetězci nebo z různých oblastí jednoho řetězce). </a:t>
            </a:r>
          </a:p>
          <a:p>
            <a:pPr lvl="1"/>
            <a:r>
              <a:rPr lang="cs-CZ" dirty="0"/>
              <a:t>sekundární struktury velkých bílkovin jsou organizovány do domén, jejichž vzájemné vztahy popisuje </a:t>
            </a:r>
          </a:p>
          <a:p>
            <a:pPr lvl="0"/>
            <a:r>
              <a:rPr lang="cs-CZ" b="1" dirty="0"/>
              <a:t>Terciární struktura</a:t>
            </a:r>
            <a:endParaRPr lang="cs-CZ" dirty="0"/>
          </a:p>
          <a:p>
            <a:pPr lvl="1"/>
            <a:r>
              <a:rPr lang="cs-CZ" dirty="0"/>
              <a:t>Je to energeticky nejvýhodnější konformace, která je udržovaná disulfidovými můstky, iontovými a hydrofobními interakcemi. </a:t>
            </a:r>
          </a:p>
          <a:p>
            <a:pPr lvl="1"/>
            <a:r>
              <a:rPr lang="cs-CZ" dirty="0"/>
              <a:t>Bílkoviny tvořené dvěma nebo více polypeptidovými řetězci (podjednotkami) zaujímají </a:t>
            </a:r>
          </a:p>
          <a:p>
            <a:pPr lvl="0"/>
            <a:r>
              <a:rPr lang="cs-CZ" b="1" dirty="0"/>
              <a:t>Kvartérní strukturu</a:t>
            </a:r>
            <a:r>
              <a:rPr lang="cs-CZ" dirty="0"/>
              <a:t>. </a:t>
            </a:r>
          </a:p>
          <a:p>
            <a:pPr marL="0" lvl="0" indent="0">
              <a:buNone/>
            </a:pPr>
            <a:r>
              <a:rPr lang="cs-CZ" dirty="0"/>
              <a:t>Proteiny tedy dělíme na primární, sekundární, terciární a kvartérní.</a:t>
            </a:r>
          </a:p>
        </p:txBody>
      </p:sp>
    </p:spTree>
    <p:extLst>
      <p:ext uri="{BB962C8B-B14F-4D97-AF65-F5344CB8AC3E}">
        <p14:creationId xmlns:p14="http://schemas.microsoft.com/office/powerpoint/2010/main" val="4231621042"/>
      </p:ext>
    </p:extLst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>
                <a:solidFill>
                  <a:srgbClr val="0070C0"/>
                </a:solidFill>
              </a:rPr>
              <a:t>95. Struktura proteinů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Co může způsobit náhrada i jediné AMK v peptidovém řetězci? </a:t>
            </a:r>
          </a:p>
          <a:p>
            <a:r>
              <a:rPr lang="cs-CZ" dirty="0"/>
              <a:t>…………………………………………………………………………………………………..</a:t>
            </a:r>
          </a:p>
          <a:p>
            <a:endParaRPr lang="cs-CZ" dirty="0"/>
          </a:p>
          <a:p>
            <a:r>
              <a:rPr lang="cs-CZ" dirty="0"/>
              <a:t>Kde vznikají vodíkové můstky?</a:t>
            </a:r>
          </a:p>
          <a:p>
            <a:r>
              <a:rPr lang="cs-CZ" dirty="0"/>
              <a:t>……………………………………………………………………………………………………</a:t>
            </a:r>
          </a:p>
        </p:txBody>
      </p:sp>
    </p:spTree>
    <p:extLst>
      <p:ext uri="{BB962C8B-B14F-4D97-AF65-F5344CB8AC3E}">
        <p14:creationId xmlns:p14="http://schemas.microsoft.com/office/powerpoint/2010/main" val="3438472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07026" y="1"/>
            <a:ext cx="10515600" cy="904568"/>
          </a:xfrm>
        </p:spPr>
        <p:txBody>
          <a:bodyPr/>
          <a:lstStyle/>
          <a:p>
            <a:r>
              <a:rPr lang="cs-CZ" dirty="0">
                <a:solidFill>
                  <a:srgbClr val="FF0000"/>
                </a:solidFill>
              </a:rPr>
              <a:t>Jak se rozlišují zkumavky podle barev?</a:t>
            </a:r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58701308"/>
              </p:ext>
            </p:extLst>
          </p:nvPr>
        </p:nvGraphicFramePr>
        <p:xfrm>
          <a:off x="377183" y="746793"/>
          <a:ext cx="11322995" cy="57732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61450">
                  <a:extLst>
                    <a:ext uri="{9D8B030D-6E8A-4147-A177-3AD203B41FA5}">
                      <a16:colId xmlns:a16="http://schemas.microsoft.com/office/drawing/2014/main" val="3267255078"/>
                    </a:ext>
                  </a:extLst>
                </a:gridCol>
                <a:gridCol w="2979173">
                  <a:extLst>
                    <a:ext uri="{9D8B030D-6E8A-4147-A177-3AD203B41FA5}">
                      <a16:colId xmlns:a16="http://schemas.microsoft.com/office/drawing/2014/main" val="4222264280"/>
                    </a:ext>
                  </a:extLst>
                </a:gridCol>
                <a:gridCol w="3038168">
                  <a:extLst>
                    <a:ext uri="{9D8B030D-6E8A-4147-A177-3AD203B41FA5}">
                      <a16:colId xmlns:a16="http://schemas.microsoft.com/office/drawing/2014/main" val="2572779177"/>
                    </a:ext>
                  </a:extLst>
                </a:gridCol>
                <a:gridCol w="3844204">
                  <a:extLst>
                    <a:ext uri="{9D8B030D-6E8A-4147-A177-3AD203B41FA5}">
                      <a16:colId xmlns:a16="http://schemas.microsoft.com/office/drawing/2014/main" val="744679081"/>
                    </a:ext>
                  </a:extLst>
                </a:gridCol>
              </a:tblGrid>
              <a:tr h="36380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Barevný kód zátky</a:t>
                      </a:r>
                      <a:endParaRPr lang="cs-CZ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 err="1">
                          <a:effectLst/>
                        </a:rPr>
                        <a:t>Antikoagulans</a:t>
                      </a:r>
                      <a:endParaRPr lang="cs-CZ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Biologický materiál</a:t>
                      </a:r>
                      <a:endParaRPr lang="cs-CZ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Poznámka</a:t>
                      </a:r>
                      <a:endParaRPr lang="cs-CZ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 anchor="ctr"/>
                </a:tc>
                <a:extLst>
                  <a:ext uri="{0D108BD9-81ED-4DB2-BD59-A6C34878D82A}">
                    <a16:rowId xmlns:a16="http://schemas.microsoft.com/office/drawing/2014/main" val="160300299"/>
                  </a:ext>
                </a:extLst>
              </a:tr>
              <a:tr h="36380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solidFill>
                            <a:srgbClr val="FF0000"/>
                          </a:solidFill>
                          <a:effectLst/>
                        </a:rPr>
                        <a:t>červená</a:t>
                      </a:r>
                      <a:endParaRPr lang="cs-CZ" sz="20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není</a:t>
                      </a:r>
                      <a:endParaRPr lang="cs-CZ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sérum</a:t>
                      </a:r>
                      <a:endParaRPr lang="cs-CZ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prvky, enzymy</a:t>
                      </a:r>
                      <a:endParaRPr lang="cs-CZ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 anchor="ctr"/>
                </a:tc>
                <a:extLst>
                  <a:ext uri="{0D108BD9-81ED-4DB2-BD59-A6C34878D82A}">
                    <a16:rowId xmlns:a16="http://schemas.microsoft.com/office/drawing/2014/main" val="135478616"/>
                  </a:ext>
                </a:extLst>
              </a:tr>
              <a:tr h="63424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/>
                        </a:rPr>
                        <a:t>světle modrá</a:t>
                      </a:r>
                      <a:endParaRPr lang="cs-CZ" sz="2000" dirty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citrát sodný</a:t>
                      </a:r>
                      <a:endParaRPr lang="cs-CZ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plazma nebo plná krev</a:t>
                      </a:r>
                      <a:endParaRPr lang="cs-CZ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vyšetření hemokoagulace (PT, INR, a PTT)</a:t>
                      </a:r>
                      <a:endParaRPr lang="cs-CZ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 anchor="ctr"/>
                </a:tc>
                <a:extLst>
                  <a:ext uri="{0D108BD9-81ED-4DB2-BD59-A6C34878D82A}">
                    <a16:rowId xmlns:a16="http://schemas.microsoft.com/office/drawing/2014/main" val="258292913"/>
                  </a:ext>
                </a:extLst>
              </a:tr>
              <a:tr h="36380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solidFill>
                            <a:schemeClr val="tx1"/>
                          </a:solidFill>
                          <a:effectLst/>
                        </a:rPr>
                        <a:t>černá</a:t>
                      </a:r>
                      <a:endParaRPr lang="cs-CZ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citrát sodný</a:t>
                      </a:r>
                      <a:endParaRPr lang="cs-CZ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plazma nebo plná krev</a:t>
                      </a:r>
                      <a:endParaRPr lang="cs-CZ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sedimentace (FW)</a:t>
                      </a:r>
                      <a:endParaRPr lang="cs-CZ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 anchor="ctr"/>
                </a:tc>
                <a:extLst>
                  <a:ext uri="{0D108BD9-81ED-4DB2-BD59-A6C34878D82A}">
                    <a16:rowId xmlns:a16="http://schemas.microsoft.com/office/drawing/2014/main" val="4289210460"/>
                  </a:ext>
                </a:extLst>
              </a:tr>
              <a:tr h="36380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solidFill>
                            <a:srgbClr val="FFFF00"/>
                          </a:solidFill>
                          <a:effectLst/>
                        </a:rPr>
                        <a:t>zlatá</a:t>
                      </a:r>
                      <a:endParaRPr lang="cs-CZ" sz="2000" dirty="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není</a:t>
                      </a:r>
                      <a:endParaRPr lang="cs-CZ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sérum</a:t>
                      </a:r>
                      <a:endParaRPr lang="cs-CZ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obsahuje </a:t>
                      </a:r>
                      <a:r>
                        <a:rPr lang="cs-CZ" sz="2000" dirty="0" err="1">
                          <a:effectLst/>
                        </a:rPr>
                        <a:t>separátový</a:t>
                      </a:r>
                      <a:r>
                        <a:rPr lang="cs-CZ" sz="2000" dirty="0">
                          <a:effectLst/>
                        </a:rPr>
                        <a:t> gel</a:t>
                      </a:r>
                      <a:endParaRPr lang="cs-CZ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 anchor="ctr"/>
                </a:tc>
                <a:extLst>
                  <a:ext uri="{0D108BD9-81ED-4DB2-BD59-A6C34878D82A}">
                    <a16:rowId xmlns:a16="http://schemas.microsoft.com/office/drawing/2014/main" val="148239758"/>
                  </a:ext>
                </a:extLst>
              </a:tr>
              <a:tr h="63424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solidFill>
                            <a:srgbClr val="00B050"/>
                          </a:solidFill>
                          <a:effectLst/>
                        </a:rPr>
                        <a:t>zelená</a:t>
                      </a:r>
                      <a:endParaRPr lang="cs-CZ" sz="2000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heparin</a:t>
                      </a:r>
                      <a:endParaRPr lang="cs-CZ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plazma nebo plná krev</a:t>
                      </a:r>
                      <a:endParaRPr lang="cs-CZ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porfyriny, katecholaminy, chloridy</a:t>
                      </a:r>
                      <a:endParaRPr lang="cs-CZ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 anchor="ctr"/>
                </a:tc>
                <a:extLst>
                  <a:ext uri="{0D108BD9-81ED-4DB2-BD59-A6C34878D82A}">
                    <a16:rowId xmlns:a16="http://schemas.microsoft.com/office/drawing/2014/main" val="3369377683"/>
                  </a:ext>
                </a:extLst>
              </a:tr>
              <a:tr h="36380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solidFill>
                            <a:srgbClr val="7030A0"/>
                          </a:solidFill>
                          <a:effectLst/>
                        </a:rPr>
                        <a:t>fialová</a:t>
                      </a:r>
                      <a:endParaRPr lang="cs-CZ" sz="2000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EDTA</a:t>
                      </a:r>
                      <a:endParaRPr lang="cs-CZ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plazma nebo plná krev</a:t>
                      </a:r>
                      <a:endParaRPr lang="cs-CZ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hematologická vyšetření</a:t>
                      </a:r>
                      <a:endParaRPr lang="cs-CZ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 anchor="ctr"/>
                </a:tc>
                <a:extLst>
                  <a:ext uri="{0D108BD9-81ED-4DB2-BD59-A6C34878D82A}">
                    <a16:rowId xmlns:a16="http://schemas.microsoft.com/office/drawing/2014/main" val="1097371050"/>
                  </a:ext>
                </a:extLst>
              </a:tr>
              <a:tr h="63424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solidFill>
                            <a:schemeClr val="tx2">
                              <a:lumMod val="40000"/>
                              <a:lumOff val="60000"/>
                            </a:schemeClr>
                          </a:solidFill>
                          <a:effectLst/>
                        </a:rPr>
                        <a:t>šedá</a:t>
                      </a:r>
                      <a:endParaRPr lang="cs-CZ" sz="2000" dirty="0">
                        <a:solidFill>
                          <a:schemeClr val="tx2">
                            <a:lumMod val="40000"/>
                            <a:lumOff val="6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oxalát, fluorid, jodoacetát</a:t>
                      </a:r>
                      <a:endParaRPr lang="cs-CZ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plazma nebo plná krev</a:t>
                      </a:r>
                      <a:endParaRPr lang="cs-CZ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glykémie (stabilizace hladiny glukosy až 24 hod.)</a:t>
                      </a:r>
                      <a:endParaRPr lang="cs-CZ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 anchor="ctr"/>
                </a:tc>
                <a:extLst>
                  <a:ext uri="{0D108BD9-81ED-4DB2-BD59-A6C34878D82A}">
                    <a16:rowId xmlns:a16="http://schemas.microsoft.com/office/drawing/2014/main" val="2685112739"/>
                  </a:ext>
                </a:extLst>
              </a:tr>
              <a:tr h="144556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solidFill>
                            <a:srgbClr val="002060"/>
                          </a:solidFill>
                          <a:effectLst/>
                        </a:rPr>
                        <a:t>tmavě modrá</a:t>
                      </a:r>
                      <a:endParaRPr lang="cs-CZ" sz="20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není nebo EDTA</a:t>
                      </a:r>
                      <a:endParaRPr lang="cs-CZ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sérum nebo plazma nebo plná krev</a:t>
                      </a:r>
                      <a:endParaRPr lang="cs-CZ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výhradně plast s garantovaným množstvím kontaminujících látek, stopové prvky a RNA analýzy</a:t>
                      </a:r>
                      <a:endParaRPr lang="cs-CZ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 anchor="ctr"/>
                </a:tc>
                <a:extLst>
                  <a:ext uri="{0D108BD9-81ED-4DB2-BD59-A6C34878D82A}">
                    <a16:rowId xmlns:a16="http://schemas.microsoft.com/office/drawing/2014/main" val="38484330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72184412"/>
      </p:ext>
    </p:extLst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525294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>
                <a:solidFill>
                  <a:srgbClr val="FF0000"/>
                </a:solidFill>
              </a:rPr>
              <a:t>Štěpení proteinů</a:t>
            </a:r>
            <a:br>
              <a:rPr lang="cs-CZ" b="1" dirty="0">
                <a:solidFill>
                  <a:srgbClr val="FF0000"/>
                </a:solidFill>
              </a:rPr>
            </a:br>
            <a:r>
              <a:rPr lang="cs-CZ" dirty="0">
                <a:hlinkClick r:id="rId2"/>
              </a:rPr>
              <a:t>https://youtu.be/vwlwtY4kuUQ?si=SPRW1JHL6ITM8mkg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425678"/>
            <a:ext cx="12192000" cy="5432322"/>
          </a:xfrm>
        </p:spPr>
        <p:txBody>
          <a:bodyPr>
            <a:normAutofit fontScale="92500" lnSpcReduction="20000"/>
          </a:bodyPr>
          <a:lstStyle/>
          <a:p>
            <a:r>
              <a:rPr lang="cs-CZ" dirty="0"/>
              <a:t>Potravou přijaté proteiny jsou </a:t>
            </a:r>
          </a:p>
          <a:p>
            <a:pPr lvl="1"/>
            <a:r>
              <a:rPr lang="cs-CZ" dirty="0"/>
              <a:t>v trávicím traktu postupně rozštěpeny </a:t>
            </a:r>
            <a:r>
              <a:rPr lang="cs-CZ" b="1" dirty="0"/>
              <a:t>proteolytickými enzymy</a:t>
            </a:r>
            <a:r>
              <a:rPr lang="cs-CZ" dirty="0"/>
              <a:t> – </a:t>
            </a:r>
            <a:r>
              <a:rPr lang="cs-CZ" b="1" dirty="0" err="1"/>
              <a:t>proteasami</a:t>
            </a:r>
            <a:r>
              <a:rPr lang="cs-CZ" dirty="0"/>
              <a:t> na molekuly peptidů, které jsou </a:t>
            </a:r>
          </a:p>
          <a:p>
            <a:pPr lvl="1"/>
            <a:r>
              <a:rPr lang="cs-CZ" dirty="0"/>
              <a:t>dále hydrolyzovány působením </a:t>
            </a:r>
            <a:r>
              <a:rPr lang="cs-CZ" b="1" dirty="0" err="1"/>
              <a:t>aminopeptidas</a:t>
            </a:r>
            <a:r>
              <a:rPr lang="cs-CZ" b="1" dirty="0"/>
              <a:t> </a:t>
            </a:r>
            <a:r>
              <a:rPr lang="cs-CZ" dirty="0"/>
              <a:t>na jednotlivé aminokyseliny. </a:t>
            </a:r>
          </a:p>
          <a:p>
            <a:pPr lvl="1"/>
            <a:r>
              <a:rPr lang="cs-CZ" dirty="0"/>
              <a:t>aminokyseliny můžou sloužit jako zdroj stavebních jednotek pro syntézu tělu vlastních proteinů -</a:t>
            </a:r>
            <a:r>
              <a:rPr lang="cs-CZ" b="1" dirty="0"/>
              <a:t>proteosyntézu</a:t>
            </a:r>
            <a:r>
              <a:rPr lang="cs-CZ" dirty="0"/>
              <a:t>, nebo jsou </a:t>
            </a:r>
          </a:p>
          <a:p>
            <a:pPr lvl="1"/>
            <a:r>
              <a:rPr lang="cs-CZ" dirty="0"/>
              <a:t>degradovány a </a:t>
            </a:r>
            <a:r>
              <a:rPr lang="cs-CZ" b="1" dirty="0"/>
              <a:t>využity jako zdroj energie</a:t>
            </a:r>
            <a:r>
              <a:rPr lang="cs-CZ" dirty="0"/>
              <a:t>.</a:t>
            </a:r>
          </a:p>
          <a:p>
            <a:r>
              <a:rPr lang="cs-CZ" dirty="0"/>
              <a:t>Endogenní proteiny (uvolněné do oběhu stárnutím buněk) jsou </a:t>
            </a:r>
          </a:p>
          <a:p>
            <a:pPr lvl="1"/>
            <a:r>
              <a:rPr lang="cs-CZ" dirty="0"/>
              <a:t>opět </a:t>
            </a:r>
            <a:r>
              <a:rPr lang="cs-CZ" b="1" dirty="0"/>
              <a:t>štěpeny proteolytickými enzymy </a:t>
            </a:r>
            <a:r>
              <a:rPr lang="cs-CZ" dirty="0"/>
              <a:t>až na jednotlivé AMK, které jsou </a:t>
            </a:r>
          </a:p>
          <a:p>
            <a:pPr lvl="1"/>
            <a:r>
              <a:rPr lang="cs-CZ" dirty="0"/>
              <a:t>dále </a:t>
            </a:r>
            <a:r>
              <a:rPr lang="cs-CZ" b="1" dirty="0"/>
              <a:t>využity pro novou proteosyntézu</a:t>
            </a:r>
            <a:r>
              <a:rPr lang="cs-CZ" dirty="0"/>
              <a:t>. </a:t>
            </a:r>
          </a:p>
          <a:p>
            <a:pPr lvl="1"/>
            <a:r>
              <a:rPr lang="cs-CZ" dirty="0"/>
              <a:t>v krevním oběhu proto dochází ke změnám koncentrací některých proteinů v průběhu několika hodin nebo dnů.</a:t>
            </a:r>
          </a:p>
          <a:p>
            <a:r>
              <a:rPr lang="cs-CZ" dirty="0"/>
              <a:t>Za fyziologických podmínek není většina proteinů vylučována močí. </a:t>
            </a:r>
          </a:p>
          <a:p>
            <a:pPr lvl="1"/>
            <a:r>
              <a:rPr lang="cs-CZ" dirty="0"/>
              <a:t>Glomerulární filtrací se do moče dostávají pouze bílkoviny </a:t>
            </a:r>
            <a:r>
              <a:rPr lang="cs-CZ" b="1" dirty="0"/>
              <a:t>s molekulovou hmotností menší než 60 000 </a:t>
            </a:r>
            <a:r>
              <a:rPr lang="cs-CZ" dirty="0"/>
              <a:t>(např. amylasa). </a:t>
            </a:r>
          </a:p>
          <a:p>
            <a:pPr lvl="1"/>
            <a:r>
              <a:rPr lang="cs-CZ" dirty="0"/>
              <a:t>Takto mohou do moče přecházet i určité fragmenty imunoglobulinů, které jsou produkovány u některých typů kostních nádorů a jejich nález má proto značný klinický význam.</a:t>
            </a:r>
          </a:p>
        </p:txBody>
      </p:sp>
    </p:spTree>
    <p:extLst>
      <p:ext uri="{BB962C8B-B14F-4D97-AF65-F5344CB8AC3E}">
        <p14:creationId xmlns:p14="http://schemas.microsoft.com/office/powerpoint/2010/main" val="3555256357"/>
      </p:ext>
    </p:extLst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>
                <a:solidFill>
                  <a:srgbClr val="0070C0"/>
                </a:solidFill>
              </a:rPr>
              <a:t>96. Štěpení proteinů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2"/>
          </p:nvPr>
        </p:nvSpPr>
        <p:spPr>
          <a:xfrm>
            <a:off x="6172200" y="1469845"/>
            <a:ext cx="5181600" cy="470711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cs-CZ" dirty="0"/>
              <a:t>Potravou přijaté proteiny jsou</a:t>
            </a:r>
          </a:p>
          <a:p>
            <a:r>
              <a:rPr lang="cs-CZ" dirty="0"/>
              <a:t> …………………………………….……</a:t>
            </a:r>
          </a:p>
          <a:p>
            <a:r>
              <a:rPr lang="cs-CZ" dirty="0"/>
              <a:t>………………………………….………</a:t>
            </a:r>
          </a:p>
          <a:p>
            <a:r>
              <a:rPr lang="cs-CZ" dirty="0"/>
              <a:t>…………………………………….……</a:t>
            </a:r>
          </a:p>
          <a:p>
            <a:r>
              <a:rPr lang="cs-CZ" dirty="0"/>
              <a:t>………………………………………….</a:t>
            </a:r>
          </a:p>
          <a:p>
            <a:pPr marL="0" indent="0">
              <a:buNone/>
            </a:pPr>
            <a:r>
              <a:rPr lang="cs-CZ" dirty="0"/>
              <a:t>Endogenní proteiny</a:t>
            </a:r>
          </a:p>
          <a:p>
            <a:r>
              <a:rPr lang="cs-CZ" dirty="0"/>
              <a:t>…………………………….……………</a:t>
            </a:r>
          </a:p>
          <a:p>
            <a:r>
              <a:rPr lang="cs-CZ" dirty="0"/>
              <a:t>………………………………………….</a:t>
            </a:r>
          </a:p>
          <a:p>
            <a:endParaRPr lang="cs-CZ" dirty="0"/>
          </a:p>
          <a:p>
            <a:r>
              <a:rPr lang="cs-CZ" dirty="0"/>
              <a:t>Jaké bílkoviny se vylučují do moči?....................................</a:t>
            </a:r>
          </a:p>
        </p:txBody>
      </p:sp>
      <p:pic>
        <p:nvPicPr>
          <p:cNvPr id="7170" name="Picture 2" descr="Biochemie - vzdělávací portál, Traveni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684" y="1469845"/>
            <a:ext cx="5182891" cy="4707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160421" y="6176963"/>
            <a:ext cx="56641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hlinkClick r:id="rId3"/>
              </a:rPr>
              <a:t>http://www.studiumbiochemie.cz/travicisoustava.html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91700259"/>
      </p:ext>
    </p:extLst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-314351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cs-CZ" dirty="0"/>
              <a:t> </a:t>
            </a:r>
            <a:br>
              <a:rPr lang="cs-CZ" dirty="0"/>
            </a:br>
            <a:r>
              <a:rPr lang="cs-CZ" b="1" dirty="0">
                <a:solidFill>
                  <a:srgbClr val="FF0000"/>
                </a:solidFill>
              </a:rPr>
              <a:t>Které bílkoviny patří mezi reaktanty akutní fáze?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cs-CZ" dirty="0"/>
              <a:t>V                            se v různých koncentracích vyskytuje celá řada                  s rozličnou funkcí, většina z nich je syntetizována v </a:t>
            </a:r>
          </a:p>
          <a:p>
            <a:endParaRPr lang="cs-CZ" dirty="0"/>
          </a:p>
          <a:p>
            <a:r>
              <a:rPr lang="cs-CZ" dirty="0"/>
              <a:t>Specifickou skupinu                    tvoří tzv. </a:t>
            </a:r>
            <a:r>
              <a:rPr lang="cs-CZ" b="1" dirty="0"/>
              <a:t>reaktanty akutní fáze zánětu</a:t>
            </a:r>
            <a:r>
              <a:rPr lang="cs-CZ" dirty="0"/>
              <a:t>, </a:t>
            </a:r>
          </a:p>
          <a:p>
            <a:pPr lvl="1"/>
            <a:r>
              <a:rPr lang="cs-CZ" dirty="0"/>
              <a:t>což jsou proteiny měnící svoji koncentraci v odpovědi na akutní zánět nebo u nekróz tkáně. Podle toho jestli jejich koncentrace klesají či stoupají, rozlišujeme tzv. </a:t>
            </a:r>
            <a:r>
              <a:rPr lang="cs-CZ" b="1" dirty="0"/>
              <a:t>negativní</a:t>
            </a:r>
            <a:r>
              <a:rPr lang="cs-CZ" dirty="0"/>
              <a:t> respektive </a:t>
            </a:r>
            <a:r>
              <a:rPr lang="cs-CZ" b="1" dirty="0"/>
              <a:t>pozitivní </a:t>
            </a:r>
            <a:r>
              <a:rPr lang="cs-CZ" dirty="0"/>
              <a:t>reaktanty akutní fáze. </a:t>
            </a:r>
          </a:p>
          <a:p>
            <a:pPr lvl="0"/>
            <a:r>
              <a:rPr lang="cs-CZ" dirty="0"/>
              <a:t>K negativním reaktantům se řadí </a:t>
            </a:r>
            <a:r>
              <a:rPr lang="cs-CZ" b="1" dirty="0"/>
              <a:t>albumin, </a:t>
            </a:r>
            <a:r>
              <a:rPr lang="cs-CZ" b="1" dirty="0" err="1"/>
              <a:t>prealbumin</a:t>
            </a:r>
            <a:r>
              <a:rPr lang="cs-CZ" b="1" dirty="0"/>
              <a:t> </a:t>
            </a:r>
            <a:r>
              <a:rPr lang="cs-CZ" dirty="0"/>
              <a:t>a</a:t>
            </a:r>
            <a:r>
              <a:rPr lang="cs-CZ" b="1" dirty="0"/>
              <a:t> transferin</a:t>
            </a:r>
            <a:r>
              <a:rPr lang="cs-CZ" dirty="0"/>
              <a:t> a </a:t>
            </a:r>
          </a:p>
          <a:p>
            <a:pPr lvl="0"/>
            <a:r>
              <a:rPr lang="cs-CZ" dirty="0"/>
              <a:t>k pozitivním reaktantům </a:t>
            </a:r>
            <a:r>
              <a:rPr lang="cs-CZ" b="1" dirty="0"/>
              <a:t>C-reaktivní protein</a:t>
            </a:r>
            <a:r>
              <a:rPr lang="cs-CZ" dirty="0"/>
              <a:t>, </a:t>
            </a:r>
            <a:r>
              <a:rPr lang="cs-CZ" b="1" dirty="0"/>
              <a:t>α1-antitrypsin, fibrinogen, </a:t>
            </a:r>
            <a:r>
              <a:rPr lang="cs-CZ" b="1" dirty="0" err="1"/>
              <a:t>haptoglobin</a:t>
            </a:r>
            <a:r>
              <a:rPr lang="cs-CZ" b="1" dirty="0"/>
              <a:t> </a:t>
            </a:r>
            <a:r>
              <a:rPr lang="cs-CZ" dirty="0"/>
              <a:t>a</a:t>
            </a:r>
            <a:r>
              <a:rPr lang="cs-CZ" b="1" dirty="0"/>
              <a:t> </a:t>
            </a:r>
            <a:r>
              <a:rPr lang="cs-CZ" b="1" dirty="0" err="1"/>
              <a:t>ceruloplasmin</a:t>
            </a:r>
            <a:r>
              <a:rPr lang="cs-CZ" dirty="0"/>
              <a:t>. </a:t>
            </a:r>
          </a:p>
          <a:p>
            <a:r>
              <a:rPr lang="cs-CZ" dirty="0"/>
              <a:t>Další významnou skupinou proteinů jsou </a:t>
            </a:r>
            <a:r>
              <a:rPr lang="cs-CZ" b="1" dirty="0"/>
              <a:t>imunoglobuliny</a:t>
            </a:r>
            <a:r>
              <a:rPr lang="cs-CZ" dirty="0"/>
              <a:t> (</a:t>
            </a:r>
            <a:r>
              <a:rPr lang="cs-CZ" dirty="0" err="1"/>
              <a:t>Ig</a:t>
            </a:r>
            <a:r>
              <a:rPr lang="cs-CZ" dirty="0"/>
              <a:t>) – protilátky, které jsou produkovány B-lymfocyty a přímo se účastní imunitní odpovědi (humorální imunita). Imunoglobuliny lze rozdělit do pěti tříd: </a:t>
            </a:r>
            <a:r>
              <a:rPr lang="cs-CZ" dirty="0" err="1"/>
              <a:t>IgG</a:t>
            </a:r>
            <a:r>
              <a:rPr lang="cs-CZ" dirty="0"/>
              <a:t>, </a:t>
            </a:r>
            <a:r>
              <a:rPr lang="cs-CZ" dirty="0" err="1"/>
              <a:t>IgA</a:t>
            </a:r>
            <a:r>
              <a:rPr lang="cs-CZ" dirty="0"/>
              <a:t>, </a:t>
            </a:r>
            <a:r>
              <a:rPr lang="cs-CZ" dirty="0" err="1"/>
              <a:t>IgM</a:t>
            </a:r>
            <a:r>
              <a:rPr lang="cs-CZ" dirty="0"/>
              <a:t>, </a:t>
            </a:r>
            <a:r>
              <a:rPr lang="cs-CZ" dirty="0" err="1"/>
              <a:t>IgD</a:t>
            </a:r>
            <a:r>
              <a:rPr lang="cs-CZ" dirty="0"/>
              <a:t> a </a:t>
            </a:r>
            <a:r>
              <a:rPr lang="cs-CZ" dirty="0" err="1"/>
              <a:t>IgE</a:t>
            </a:r>
            <a:r>
              <a:rPr lang="cs-CZ" dirty="0"/>
              <a:t>. Přehled klinicky významných plazmatických proteinů a příčiny změn jejich koncentrací ukazuje tabulka </a:t>
            </a:r>
          </a:p>
        </p:txBody>
      </p:sp>
      <p:sp>
        <p:nvSpPr>
          <p:cNvPr id="4" name="Obdélník 3"/>
          <p:cNvSpPr/>
          <p:nvPr/>
        </p:nvSpPr>
        <p:spPr>
          <a:xfrm>
            <a:off x="3115062" y="6176963"/>
            <a:ext cx="64958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hlinkClick r:id="rId2"/>
              </a:rPr>
              <a:t>https://youtu.be/x-UpE_2KVtg?si=OntXESivmiGONIPI</a:t>
            </a:r>
            <a:endParaRPr lang="cs-CZ" dirty="0"/>
          </a:p>
          <a:p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2287" y="2125363"/>
            <a:ext cx="879294" cy="636156"/>
          </a:xfrm>
          <a:prstGeom prst="rect">
            <a:avLst/>
          </a:prstGeom>
        </p:spPr>
      </p:pic>
      <p:pic>
        <p:nvPicPr>
          <p:cNvPr id="7" name="Picture 2" descr="Researchers study protein ancestors to understand their role in growth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2602" y="1657543"/>
            <a:ext cx="1038280" cy="71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Researchers study protein ancestors to understand their role in growth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1111" y="2370164"/>
            <a:ext cx="1038280" cy="71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5"/>
          <a:srcRect l="22440" t="9039" r="5292"/>
          <a:stretch/>
        </p:blipFill>
        <p:spPr>
          <a:xfrm>
            <a:off x="1673737" y="1259064"/>
            <a:ext cx="1180674" cy="796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021218"/>
      </p:ext>
    </p:extLst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-710"/>
            <a:ext cx="11903242" cy="1325563"/>
          </a:xfrm>
        </p:spPr>
        <p:txBody>
          <a:bodyPr>
            <a:normAutofit/>
          </a:bodyPr>
          <a:lstStyle/>
          <a:p>
            <a:r>
              <a:rPr lang="cs-CZ" dirty="0"/>
              <a:t> </a:t>
            </a:r>
            <a:br>
              <a:rPr lang="cs-CZ" dirty="0"/>
            </a:br>
            <a:r>
              <a:rPr lang="cs-CZ" sz="4000" b="1" dirty="0">
                <a:solidFill>
                  <a:srgbClr val="0070C0"/>
                </a:solidFill>
              </a:rPr>
              <a:t>97. Které bílkoviny patří mezi reaktanty akutní fáze?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4379" y="1825625"/>
            <a:ext cx="11758863" cy="4351338"/>
          </a:xfrm>
        </p:spPr>
        <p:txBody>
          <a:bodyPr>
            <a:normAutofit fontScale="85000" lnSpcReduction="20000"/>
          </a:bodyPr>
          <a:lstStyle/>
          <a:p>
            <a:r>
              <a:rPr lang="cs-CZ" dirty="0"/>
              <a:t>V krevní plazmě se v různých koncentracích vyskytuje celá řada proteinů s rozličnou funkcí, většina z nich je syntetizována v </a:t>
            </a:r>
          </a:p>
          <a:p>
            <a:endParaRPr lang="cs-CZ" dirty="0"/>
          </a:p>
          <a:p>
            <a:r>
              <a:rPr lang="cs-CZ" dirty="0"/>
              <a:t>Specifickou skupinu proteinů tvoří tzv. </a:t>
            </a:r>
            <a:r>
              <a:rPr lang="cs-CZ" b="1" dirty="0"/>
              <a:t>reaktanty akutní fáze zánětu</a:t>
            </a:r>
            <a:r>
              <a:rPr lang="cs-CZ" dirty="0"/>
              <a:t>, </a:t>
            </a:r>
          </a:p>
          <a:p>
            <a:pPr lvl="1"/>
            <a:r>
              <a:rPr lang="cs-CZ" dirty="0"/>
              <a:t>což jsou proteiny měnící svoji koncentraci v odpovědi na akutní zánět nebo u nekróz tkáně. Podle toho jestli jejich koncentrace klesají či stoupají, rozlišujeme tzv. </a:t>
            </a:r>
            <a:r>
              <a:rPr lang="cs-CZ" b="1" dirty="0"/>
              <a:t>negativní</a:t>
            </a:r>
            <a:r>
              <a:rPr lang="cs-CZ" dirty="0"/>
              <a:t> respektive </a:t>
            </a:r>
            <a:r>
              <a:rPr lang="cs-CZ" b="1" dirty="0"/>
              <a:t>pozitivní </a:t>
            </a:r>
            <a:r>
              <a:rPr lang="cs-CZ" dirty="0"/>
              <a:t>reaktanty akutní fáze. </a:t>
            </a:r>
          </a:p>
          <a:p>
            <a:pPr lvl="0"/>
            <a:r>
              <a:rPr lang="cs-CZ" dirty="0">
                <a:solidFill>
                  <a:srgbClr val="0070C0"/>
                </a:solidFill>
              </a:rPr>
              <a:t>K negativním reaktantům se řadí a…………….., p…………………….. , t…………….. </a:t>
            </a:r>
          </a:p>
          <a:p>
            <a:pPr lvl="0"/>
            <a:r>
              <a:rPr lang="cs-CZ" dirty="0">
                <a:solidFill>
                  <a:srgbClr val="0070C0"/>
                </a:solidFill>
              </a:rPr>
              <a:t>k pozitivním reaktantům C………………………., α1………………………, f………………………., h……………………… a c……………………………….. </a:t>
            </a:r>
          </a:p>
          <a:p>
            <a:r>
              <a:rPr lang="cs-CZ" dirty="0"/>
              <a:t>Další významnou skupinou proteinů jsou </a:t>
            </a:r>
            <a:r>
              <a:rPr lang="cs-CZ" b="1" dirty="0"/>
              <a:t>imunoglobuliny</a:t>
            </a:r>
            <a:r>
              <a:rPr lang="cs-CZ" dirty="0"/>
              <a:t> (</a:t>
            </a:r>
            <a:r>
              <a:rPr lang="cs-CZ" dirty="0" err="1"/>
              <a:t>Ig</a:t>
            </a:r>
            <a:r>
              <a:rPr lang="cs-CZ" dirty="0"/>
              <a:t>) – protilátky, které jsou produkovány B-lymfocyty a přímo se účastní imunitní odpovědi (humorální imunita). Imunoglobuliny lze rozdělit do pěti tříd: </a:t>
            </a:r>
            <a:r>
              <a:rPr lang="cs-CZ" dirty="0" err="1"/>
              <a:t>IgG</a:t>
            </a:r>
            <a:r>
              <a:rPr lang="cs-CZ" dirty="0"/>
              <a:t>, </a:t>
            </a:r>
            <a:r>
              <a:rPr lang="cs-CZ" dirty="0" err="1"/>
              <a:t>IgA</a:t>
            </a:r>
            <a:r>
              <a:rPr lang="cs-CZ" dirty="0"/>
              <a:t>, </a:t>
            </a:r>
            <a:r>
              <a:rPr lang="cs-CZ" dirty="0" err="1"/>
              <a:t>IgM</a:t>
            </a:r>
            <a:r>
              <a:rPr lang="cs-CZ" dirty="0"/>
              <a:t>, </a:t>
            </a:r>
            <a:r>
              <a:rPr lang="cs-CZ" dirty="0" err="1"/>
              <a:t>IgD</a:t>
            </a:r>
            <a:r>
              <a:rPr lang="cs-CZ" dirty="0"/>
              <a:t> a </a:t>
            </a:r>
            <a:r>
              <a:rPr lang="cs-CZ" dirty="0" err="1"/>
              <a:t>IgE</a:t>
            </a:r>
            <a:r>
              <a:rPr lang="cs-CZ" dirty="0"/>
              <a:t>. Přehled klinicky významných plazmatických proteinů a příčiny změn jejich koncentrací ukazuje tabulka </a:t>
            </a:r>
          </a:p>
        </p:txBody>
      </p:sp>
      <p:sp>
        <p:nvSpPr>
          <p:cNvPr id="4" name="Obdélník 3"/>
          <p:cNvSpPr/>
          <p:nvPr/>
        </p:nvSpPr>
        <p:spPr>
          <a:xfrm>
            <a:off x="3115062" y="6176963"/>
            <a:ext cx="64958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hlinkClick r:id="rId2"/>
              </a:rPr>
              <a:t>https://youtu.be/x-UpE_2KVtg?si=OntXESivmiGONIPI</a:t>
            </a:r>
            <a:endParaRPr lang="cs-CZ" dirty="0"/>
          </a:p>
          <a:p>
            <a:endParaRPr lang="cs-CZ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4572" y="2149643"/>
            <a:ext cx="1042147" cy="753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223574"/>
      </p:ext>
    </p:extLst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5627356"/>
              </p:ext>
            </p:extLst>
          </p:nvPr>
        </p:nvGraphicFramePr>
        <p:xfrm>
          <a:off x="838200" y="365126"/>
          <a:ext cx="6639816" cy="103342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25355">
                  <a:extLst>
                    <a:ext uri="{9D8B030D-6E8A-4147-A177-3AD203B41FA5}">
                      <a16:colId xmlns:a16="http://schemas.microsoft.com/office/drawing/2014/main" val="3048675652"/>
                    </a:ext>
                  </a:extLst>
                </a:gridCol>
                <a:gridCol w="1858361">
                  <a:extLst>
                    <a:ext uri="{9D8B030D-6E8A-4147-A177-3AD203B41FA5}">
                      <a16:colId xmlns:a16="http://schemas.microsoft.com/office/drawing/2014/main" val="1247342182"/>
                    </a:ext>
                  </a:extLst>
                </a:gridCol>
                <a:gridCol w="1162569">
                  <a:extLst>
                    <a:ext uri="{9D8B030D-6E8A-4147-A177-3AD203B41FA5}">
                      <a16:colId xmlns:a16="http://schemas.microsoft.com/office/drawing/2014/main" val="2705971286"/>
                    </a:ext>
                  </a:extLst>
                </a:gridCol>
                <a:gridCol w="2693531">
                  <a:extLst>
                    <a:ext uri="{9D8B030D-6E8A-4147-A177-3AD203B41FA5}">
                      <a16:colId xmlns:a16="http://schemas.microsoft.com/office/drawing/2014/main" val="836298862"/>
                    </a:ext>
                  </a:extLst>
                </a:gridCol>
              </a:tblGrid>
              <a:tr h="14034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400">
                          <a:effectLst/>
                        </a:rPr>
                        <a:t>Protein</a:t>
                      </a:r>
                      <a:endParaRPr lang="cs-CZ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99" marR="27299" marT="13650" marB="1365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400">
                          <a:effectLst/>
                        </a:rPr>
                        <a:t>Funkce</a:t>
                      </a:r>
                      <a:endParaRPr lang="cs-CZ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99" marR="27299" marT="13650" marB="1365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400">
                          <a:effectLst/>
                        </a:rPr>
                        <a:t>Snížené hodnoty</a:t>
                      </a:r>
                      <a:endParaRPr lang="cs-CZ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99" marR="27299" marT="13650" marB="1365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400">
                          <a:effectLst/>
                        </a:rPr>
                        <a:t>Zvýšené hodnoty</a:t>
                      </a:r>
                      <a:endParaRPr lang="cs-CZ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99" marR="27299" marT="13650" marB="13650" anchor="ctr"/>
                </a:tc>
                <a:extLst>
                  <a:ext uri="{0D108BD9-81ED-4DB2-BD59-A6C34878D82A}">
                    <a16:rowId xmlns:a16="http://schemas.microsoft.com/office/drawing/2014/main" val="3340960417"/>
                  </a:ext>
                </a:extLst>
              </a:tr>
              <a:tr h="54440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 err="1">
                          <a:effectLst/>
                        </a:rPr>
                        <a:t>Prealbumin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99" marR="27299" marT="13650" marB="1365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transport hormonů štítné žlázy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99" marR="27299" marT="13650" marB="1365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malnutrice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akutní fáze zánětu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jaterní poruchy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maligní tumory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ztráty bílkovin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99" marR="27299" marT="13650" marB="1365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chronické infekce močových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cest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99" marR="27299" marT="13650" marB="13650"/>
                </a:tc>
                <a:extLst>
                  <a:ext uri="{0D108BD9-81ED-4DB2-BD59-A6C34878D82A}">
                    <a16:rowId xmlns:a16="http://schemas.microsoft.com/office/drawing/2014/main" val="1301744156"/>
                  </a:ext>
                </a:extLst>
              </a:tr>
              <a:tr h="64541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Albumin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99" marR="27299" marT="13650" marB="1365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nejvýznamnější transportní protein, udržení onkotického tlaku, proteinová rezerva organismu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99" marR="27299" marT="13650" marB="1365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akutní fáze zánětu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jaterní léze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nekrózy tkání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maligní tumory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ztráty bílkovin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malnutrice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99" marR="27299" marT="13650" marB="1365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dehydratace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průjmy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99" marR="27299" marT="13650" marB="13650"/>
                </a:tc>
                <a:extLst>
                  <a:ext uri="{0D108BD9-81ED-4DB2-BD59-A6C34878D82A}">
                    <a16:rowId xmlns:a16="http://schemas.microsoft.com/office/drawing/2014/main" val="3131939295"/>
                  </a:ext>
                </a:extLst>
              </a:tr>
              <a:tr h="115049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α1-antitrypsin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(α1-inhibitor proteas)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99" marR="27299" marT="13650" marB="1365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inhibitor serinových proteas (např. elastasa)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99" marR="27299" marT="13650" marB="1365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plicní choroby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těžké jaterní poškození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nefrotický syndrom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malnutrice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kachexie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vrozená deficience - onemocnění plic (emfyzém) a jater (cirhóza)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99" marR="27299" marT="13650" marB="1365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akutní a chronické záněty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maligní tumory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nekrózy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hematologické abnormality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pobyt ve znečištěném ovzduší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gravidita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99" marR="27299" marT="13650" marB="13650"/>
                </a:tc>
                <a:extLst>
                  <a:ext uri="{0D108BD9-81ED-4DB2-BD59-A6C34878D82A}">
                    <a16:rowId xmlns:a16="http://schemas.microsoft.com/office/drawing/2014/main" val="1335203166"/>
                  </a:ext>
                </a:extLst>
              </a:tr>
              <a:tr h="74643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α1-kyselý glykoprotein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(orosomukoid)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99" marR="27299" marT="13650" marB="1365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inaktivace progesteronu, ovlivňuje farmakokinetiku bazických farmak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99" marR="27299" marT="13650" marB="1365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jaterní poškození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akutní renální poškození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malnutrice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kachexie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perorální antikoncepce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99" marR="27299" marT="13650" marB="1365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akutní a chronické záněty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maligní tumory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kolagenózy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stresový syndrom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 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99" marR="27299" marT="13650" marB="13650"/>
                </a:tc>
                <a:extLst>
                  <a:ext uri="{0D108BD9-81ED-4DB2-BD59-A6C34878D82A}">
                    <a16:rowId xmlns:a16="http://schemas.microsoft.com/office/drawing/2014/main" val="3570275444"/>
                  </a:ext>
                </a:extLst>
              </a:tr>
              <a:tr h="44339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Haptoglobin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99" marR="27299" marT="13650" marB="1365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vychytává volný hemoglobin a transportuje ho do retikuloendoteliálního systému k odbourání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99" marR="27299" marT="13650" marB="1365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jaterní onemocnění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hemolytické anémie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99" marR="27299" marT="13650" marB="1365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akutní záněty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maligní tumory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infarkt myokardu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99" marR="27299" marT="13650" marB="13650"/>
                </a:tc>
                <a:extLst>
                  <a:ext uri="{0D108BD9-81ED-4DB2-BD59-A6C34878D82A}">
                    <a16:rowId xmlns:a16="http://schemas.microsoft.com/office/drawing/2014/main" val="2956048086"/>
                  </a:ext>
                </a:extLst>
              </a:tr>
              <a:tr h="54440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Ceruloplasmin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99" marR="27299" marT="13650" marB="1365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vazba a přenos mědi (váže až 90 % mědi v séru), oxidasová aktivita (polyaminové a polyfenolové substráty)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99" marR="27299" marT="13650" marB="1365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Wilsonova choroba podvýživa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hepatitida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syndrom ztráty bílkovin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99" marR="27299" marT="13650" marB="1365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akutní a chronické záněty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maligní tumory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gravidita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hormonální antikoncepce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 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99" marR="27299" marT="13650" marB="13650"/>
                </a:tc>
                <a:extLst>
                  <a:ext uri="{0D108BD9-81ED-4DB2-BD59-A6C34878D82A}">
                    <a16:rowId xmlns:a16="http://schemas.microsoft.com/office/drawing/2014/main" val="211822247"/>
                  </a:ext>
                </a:extLst>
              </a:tr>
              <a:tr h="64541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Transferin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99" marR="27299" marT="13650" marB="1365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transport a vychytávání volného železa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99" marR="27299" marT="13650" marB="1365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nemoci ledvin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maligní tumory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akutní a chronické záněty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pokročilé jaterní poruchy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99" marR="27299" marT="13650" marB="1365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anémie - nedostatek železa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infekční hepatitida (časná fáze)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gravidita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99" marR="27299" marT="13650" marB="13650"/>
                </a:tc>
                <a:extLst>
                  <a:ext uri="{0D108BD9-81ED-4DB2-BD59-A6C34878D82A}">
                    <a16:rowId xmlns:a16="http://schemas.microsoft.com/office/drawing/2014/main" val="209125863"/>
                  </a:ext>
                </a:extLst>
              </a:tr>
              <a:tr h="44339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Fibrinogen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99" marR="27299" marT="13650" marB="1365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součást koagulační kaskády, prekurzor fibrinu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99" marR="27299" marT="13650" marB="1365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disseminované nitrožilní srážení krve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99" marR="27299" marT="13650" marB="1365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zánět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99" marR="27299" marT="13650" marB="13650"/>
                </a:tc>
                <a:extLst>
                  <a:ext uri="{0D108BD9-81ED-4DB2-BD59-A6C34878D82A}">
                    <a16:rowId xmlns:a16="http://schemas.microsoft.com/office/drawing/2014/main" val="1494656866"/>
                  </a:ext>
                </a:extLst>
              </a:tr>
              <a:tr h="34237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C-reaktivní protein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99" marR="27299" marT="13650" marB="1365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aktivace komplementu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99" marR="27299" marT="13650" marB="1365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není známa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99" marR="27299" marT="13650" marB="1365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akutní zánět (bakteriální)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maligní tumory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nekrózy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99" marR="27299" marT="13650" marB="13650"/>
                </a:tc>
                <a:extLst>
                  <a:ext uri="{0D108BD9-81ED-4DB2-BD59-A6C34878D82A}">
                    <a16:rowId xmlns:a16="http://schemas.microsoft.com/office/drawing/2014/main" val="1162691015"/>
                  </a:ext>
                </a:extLst>
              </a:tr>
              <a:tr h="14034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IgG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99" marR="27299" marT="13650" marB="1365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pozdní protilátky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99" marR="27299" marT="13650" marB="1365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99" marR="27299" marT="13650" marB="1365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chronický zánět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99" marR="27299" marT="13650" marB="13650"/>
                </a:tc>
                <a:extLst>
                  <a:ext uri="{0D108BD9-81ED-4DB2-BD59-A6C34878D82A}">
                    <a16:rowId xmlns:a16="http://schemas.microsoft.com/office/drawing/2014/main" val="48820414"/>
                  </a:ext>
                </a:extLst>
              </a:tr>
              <a:tr h="2413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IgA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99" marR="27299" marT="13650" marB="1365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protilátky slizniční imunity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99" marR="27299" marT="13650" marB="1365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99" marR="27299" marT="13650" marB="1365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záněty sliznic a jater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99" marR="27299" marT="13650" marB="13650"/>
                </a:tc>
                <a:extLst>
                  <a:ext uri="{0D108BD9-81ED-4DB2-BD59-A6C34878D82A}">
                    <a16:rowId xmlns:a16="http://schemas.microsoft.com/office/drawing/2014/main" val="1556435638"/>
                  </a:ext>
                </a:extLst>
              </a:tr>
              <a:tr h="2413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IgM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99" marR="27299" marT="13650" marB="1365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časné protilátky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99" marR="27299" marT="13650" marB="1365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99" marR="27299" marT="13650" marB="1365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akutní zánět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99" marR="27299" marT="13650" marB="13650"/>
                </a:tc>
                <a:extLst>
                  <a:ext uri="{0D108BD9-81ED-4DB2-BD59-A6C34878D82A}">
                    <a16:rowId xmlns:a16="http://schemas.microsoft.com/office/drawing/2014/main" val="32314343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23579550"/>
      </p:ext>
    </p:extLst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7316" y="365125"/>
            <a:ext cx="12034684" cy="1325563"/>
          </a:xfrm>
        </p:spPr>
        <p:txBody>
          <a:bodyPr>
            <a:normAutofit/>
          </a:bodyPr>
          <a:lstStyle/>
          <a:p>
            <a:r>
              <a:rPr lang="cs-CZ" sz="4000" b="1" dirty="0">
                <a:solidFill>
                  <a:srgbClr val="0070C0"/>
                </a:solidFill>
              </a:rPr>
              <a:t>98. Co zvyšuje/snižuje            v plazmě?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dirty="0"/>
              <a:t>odbourávání buněk …………………..………….</a:t>
            </a:r>
          </a:p>
          <a:p>
            <a:pPr lvl="0"/>
            <a:r>
              <a:rPr lang="cs-CZ" dirty="0"/>
              <a:t>snížená syntéza nebo zvýšené ztráty močí……………………. </a:t>
            </a:r>
          </a:p>
          <a:p>
            <a:pPr lvl="0"/>
            <a:endParaRPr lang="cs-CZ" dirty="0"/>
          </a:p>
          <a:p>
            <a:pPr marL="0" lvl="0" indent="0">
              <a:buNone/>
            </a:pPr>
            <a:r>
              <a:rPr lang="cs-CZ" dirty="0"/>
              <a:t>Proto někdy z diagnostického hlediska stačí průkaz přítomnosti              ve vzorku, jindy je nutné stanovit koncentraci               k čemuž v klinické biochemii slouží celá řada technik od nespecifických testů až po speciální specifické metody.</a:t>
            </a:r>
          </a:p>
        </p:txBody>
      </p:sp>
      <p:pic>
        <p:nvPicPr>
          <p:cNvPr id="5" name="Picture 2" descr="Researchers study protein ancestors to understand their role in growth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5322" y="689225"/>
            <a:ext cx="1038280" cy="71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Researchers study protein ancestors to understand their role in growth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0601" y="3737789"/>
            <a:ext cx="767846" cy="527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Researchers study protein ancestors to understand their role in growth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6963" y="3210910"/>
            <a:ext cx="767846" cy="527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0680706"/>
      </p:ext>
    </p:extLst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7316" y="365125"/>
            <a:ext cx="12034684" cy="1325563"/>
          </a:xfrm>
        </p:spPr>
        <p:txBody>
          <a:bodyPr/>
          <a:lstStyle/>
          <a:p>
            <a:r>
              <a:rPr lang="cs-CZ" sz="4000" b="1" dirty="0">
                <a:solidFill>
                  <a:srgbClr val="0070C0"/>
                </a:solidFill>
              </a:rPr>
              <a:t>98. Co zvyšuje/snižuje            v plazmě?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13487" y="1868874"/>
            <a:ext cx="10515600" cy="4351338"/>
          </a:xfrm>
        </p:spPr>
        <p:txBody>
          <a:bodyPr/>
          <a:lstStyle/>
          <a:p>
            <a:pPr lvl="0"/>
            <a:r>
              <a:rPr lang="cs-CZ" dirty="0"/>
              <a:t>odbourávání buněk                                           </a:t>
            </a:r>
            <a:r>
              <a:rPr lang="cs-CZ" dirty="0">
                <a:solidFill>
                  <a:srgbClr val="0070C0"/>
                </a:solidFill>
              </a:rPr>
              <a:t>proteiny zvyšuje</a:t>
            </a:r>
          </a:p>
          <a:p>
            <a:pPr lvl="0"/>
            <a:r>
              <a:rPr lang="cs-CZ" dirty="0"/>
              <a:t>snížená syntéza nebo zvýšené ztráty močí </a:t>
            </a:r>
            <a:r>
              <a:rPr lang="cs-CZ" dirty="0">
                <a:solidFill>
                  <a:srgbClr val="0070C0"/>
                </a:solidFill>
              </a:rPr>
              <a:t>proteiny snižuje</a:t>
            </a:r>
          </a:p>
          <a:p>
            <a:pPr marL="0" lvl="0" indent="0">
              <a:buNone/>
            </a:pPr>
            <a:endParaRPr lang="cs-CZ" dirty="0"/>
          </a:p>
          <a:p>
            <a:pPr marL="0" lvl="0" indent="0">
              <a:buNone/>
            </a:pPr>
            <a:r>
              <a:rPr lang="cs-CZ" dirty="0"/>
              <a:t>Proto někdy pro dg. stačí průkaz přítomnosti              ve vzorku, jindy je nutné stanovit koncentraci</a:t>
            </a:r>
          </a:p>
        </p:txBody>
      </p:sp>
      <p:pic>
        <p:nvPicPr>
          <p:cNvPr id="5" name="Picture 2" descr="Researchers study protein ancestors to understand their role in growth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3356" y="671595"/>
            <a:ext cx="1038280" cy="71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Researchers study protein ancestors to understand their role in growth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5462" y="1639174"/>
            <a:ext cx="1038280" cy="71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Researchers study protein ancestors to understand their role in growth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3774" y="1639174"/>
            <a:ext cx="1038280" cy="71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Researchers study protein ancestors to understand their role in growth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8949" y="1639174"/>
            <a:ext cx="1038280" cy="71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Researchers study protein ancestors to understand their role in growth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590433" y="2514600"/>
            <a:ext cx="355167" cy="243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Researchers study protein ancestors to understand their role in growth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742" y="3122116"/>
            <a:ext cx="1038280" cy="71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Researchers study protein ancestors to understand their role in growth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5230" y="3834737"/>
            <a:ext cx="1038280" cy="71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1779296"/>
      </p:ext>
    </p:extLst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02531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cs-CZ" sz="4000" b="1" dirty="0">
                <a:solidFill>
                  <a:srgbClr val="FF0000"/>
                </a:solidFill>
              </a:rPr>
              <a:t>K čemu slouží ELFO?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55644" y="1325563"/>
            <a:ext cx="8210143" cy="5678352"/>
          </a:xfrm>
        </p:spPr>
        <p:txBody>
          <a:bodyPr>
            <a:normAutofit fontScale="70000" lnSpcReduction="20000"/>
          </a:bodyPr>
          <a:lstStyle/>
          <a:p>
            <a:r>
              <a:rPr lang="cs-CZ" dirty="0"/>
              <a:t>Fyziologická koncentrace celkových plazmatických                       je </a:t>
            </a:r>
            <a:r>
              <a:rPr lang="cs-CZ" b="1" dirty="0"/>
              <a:t>65-85 </a:t>
            </a:r>
            <a:r>
              <a:rPr lang="cs-CZ" dirty="0"/>
              <a:t>g/l, </a:t>
            </a:r>
          </a:p>
          <a:p>
            <a:pPr lvl="1"/>
            <a:r>
              <a:rPr lang="cs-CZ" dirty="0"/>
              <a:t>↑: dehydratace, intenzivní cvičení, infekce, nádory</a:t>
            </a:r>
          </a:p>
          <a:p>
            <a:pPr lvl="1"/>
            <a:r>
              <a:rPr lang="cs-CZ" dirty="0"/>
              <a:t>↓ GIT nádory, onemocnění jater, podvýživa</a:t>
            </a:r>
          </a:p>
          <a:p>
            <a:r>
              <a:rPr lang="cs-CZ" dirty="0"/>
              <a:t>Jednou ze základních technik diagnostiky proteinů je elektroforéza, při které se                  dělí na </a:t>
            </a:r>
            <a:r>
              <a:rPr lang="cs-CZ" b="1" dirty="0"/>
              <a:t>5 </a:t>
            </a:r>
            <a:r>
              <a:rPr lang="cs-CZ" dirty="0"/>
              <a:t>frakcí (zón) podle pohyblivosti v elektrickém poli na:</a:t>
            </a:r>
          </a:p>
          <a:p>
            <a:r>
              <a:rPr lang="cs-CZ" dirty="0"/>
              <a:t>1) </a:t>
            </a:r>
            <a:r>
              <a:rPr lang="cs-CZ" b="1" dirty="0"/>
              <a:t>albumin</a:t>
            </a:r>
            <a:r>
              <a:rPr lang="cs-CZ" dirty="0"/>
              <a:t> – relativní zastoupení: 52–68 %</a:t>
            </a:r>
          </a:p>
          <a:p>
            <a:r>
              <a:rPr lang="cs-CZ" dirty="0"/>
              <a:t>2) </a:t>
            </a:r>
            <a:r>
              <a:rPr lang="el-GR" b="1" dirty="0"/>
              <a:t>α</a:t>
            </a:r>
            <a:r>
              <a:rPr lang="cs-CZ" b="1" dirty="0"/>
              <a:t>1 – globuliny </a:t>
            </a:r>
            <a:r>
              <a:rPr lang="cs-CZ" dirty="0"/>
              <a:t>– relativní zastoupení: 2,4–4,4 %</a:t>
            </a:r>
          </a:p>
          <a:p>
            <a:r>
              <a:rPr lang="cs-CZ" dirty="0"/>
              <a:t>3) </a:t>
            </a:r>
            <a:r>
              <a:rPr lang="el-GR" b="1" dirty="0"/>
              <a:t>α</a:t>
            </a:r>
            <a:r>
              <a:rPr lang="cs-CZ" b="1" dirty="0"/>
              <a:t>2 – globuliny </a:t>
            </a:r>
            <a:r>
              <a:rPr lang="cs-CZ" dirty="0"/>
              <a:t>– relativní zastoupení: 6,1–10,1 %</a:t>
            </a:r>
          </a:p>
          <a:p>
            <a:r>
              <a:rPr lang="cs-CZ" dirty="0"/>
              <a:t>4) </a:t>
            </a:r>
            <a:r>
              <a:rPr lang="el-GR" b="1" dirty="0"/>
              <a:t>β</a:t>
            </a:r>
            <a:r>
              <a:rPr lang="cs-CZ" b="1" dirty="0"/>
              <a:t> - globuliny </a:t>
            </a:r>
            <a:r>
              <a:rPr lang="cs-CZ" dirty="0"/>
              <a:t>– relativní zastoupení: 8,0–14,5 %</a:t>
            </a:r>
          </a:p>
          <a:p>
            <a:r>
              <a:rPr lang="cs-CZ" dirty="0"/>
              <a:t>5) </a:t>
            </a:r>
            <a:r>
              <a:rPr lang="el-GR" b="1" dirty="0"/>
              <a:t>γ</a:t>
            </a:r>
            <a:r>
              <a:rPr lang="cs-CZ" b="1" dirty="0"/>
              <a:t>- globuliny </a:t>
            </a:r>
            <a:r>
              <a:rPr lang="cs-CZ" dirty="0"/>
              <a:t>– relativní zastoupení: 10,0–21,0 %.</a:t>
            </a:r>
          </a:p>
          <a:p>
            <a:r>
              <a:rPr lang="cs-CZ" dirty="0"/>
              <a:t>Určitá změna elektroforetických frakcí souvisí s daným patologickým stavem např. </a:t>
            </a:r>
          </a:p>
          <a:p>
            <a:pPr lvl="1"/>
            <a:r>
              <a:rPr lang="cs-CZ" dirty="0"/>
              <a:t>↓ frakce albuminu: nefrotický </a:t>
            </a:r>
            <a:r>
              <a:rPr lang="cs-CZ" dirty="0" err="1"/>
              <a:t>sy</a:t>
            </a:r>
            <a:r>
              <a:rPr lang="cs-CZ" dirty="0"/>
              <a:t> </a:t>
            </a:r>
          </a:p>
          <a:p>
            <a:pPr lvl="1"/>
            <a:r>
              <a:rPr lang="cs-CZ" dirty="0"/>
              <a:t>↑ g- globuliny: infekce, záněty </a:t>
            </a:r>
          </a:p>
          <a:p>
            <a:r>
              <a:rPr lang="cs-CZ" dirty="0"/>
              <a:t>Fyziologické koncentrace nejvýznamnějších proteinů v plazmě, metody jejich stanovení a příslušnost k elektroforetické frakci jsou v tabulce. 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1054" y="839180"/>
            <a:ext cx="3360946" cy="2370948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4258" y="2727887"/>
            <a:ext cx="2352675" cy="1943100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39749" y="3774333"/>
            <a:ext cx="3452251" cy="2932686"/>
          </a:xfrm>
          <a:prstGeom prst="rect">
            <a:avLst/>
          </a:prstGeom>
        </p:spPr>
      </p:pic>
      <p:pic>
        <p:nvPicPr>
          <p:cNvPr id="8" name="Picture 2" descr="Researchers study protein ancestors to understand their role in growth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7347" y="1053019"/>
            <a:ext cx="906026" cy="621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Researchers study protein ancestors to understand their role in growth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8637" y="2394257"/>
            <a:ext cx="748508" cy="513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7291450"/>
      </p:ext>
    </p:extLst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02531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cs-CZ" sz="4000" b="1" dirty="0">
                <a:solidFill>
                  <a:srgbClr val="0070C0"/>
                </a:solidFill>
              </a:rPr>
              <a:t>99.K čemu slouží ELFO?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55644" y="1325563"/>
            <a:ext cx="8210143" cy="5678352"/>
          </a:xfrm>
        </p:spPr>
        <p:txBody>
          <a:bodyPr>
            <a:normAutofit fontScale="70000" lnSpcReduction="20000"/>
          </a:bodyPr>
          <a:lstStyle/>
          <a:p>
            <a:r>
              <a:rPr lang="cs-CZ" dirty="0"/>
              <a:t>Fyziologická koncentrace celkových plazmatických                       je </a:t>
            </a:r>
            <a:r>
              <a:rPr lang="cs-CZ" b="1" dirty="0">
                <a:solidFill>
                  <a:srgbClr val="0070C0"/>
                </a:solidFill>
              </a:rPr>
              <a:t>……..</a:t>
            </a:r>
            <a:r>
              <a:rPr lang="cs-CZ" b="1" dirty="0"/>
              <a:t> </a:t>
            </a:r>
            <a:r>
              <a:rPr lang="cs-CZ" dirty="0"/>
              <a:t>g/l, </a:t>
            </a:r>
          </a:p>
          <a:p>
            <a:pPr lvl="1"/>
            <a:r>
              <a:rPr lang="cs-CZ" dirty="0"/>
              <a:t>↑: dehydratace, intenzivní cvičení, infekce, nádory</a:t>
            </a:r>
          </a:p>
          <a:p>
            <a:pPr lvl="1"/>
            <a:r>
              <a:rPr lang="cs-CZ" dirty="0"/>
              <a:t>↓ GIT nádory, onemocnění jater, podvýživa</a:t>
            </a:r>
          </a:p>
          <a:p>
            <a:r>
              <a:rPr lang="cs-CZ" dirty="0"/>
              <a:t>Jednou ze základních technik diagnostiky proteinů je elektroforéza, při které se                  dělí na </a:t>
            </a:r>
            <a:r>
              <a:rPr lang="cs-CZ" b="1" dirty="0">
                <a:solidFill>
                  <a:srgbClr val="0070C0"/>
                </a:solidFill>
              </a:rPr>
              <a:t>.</a:t>
            </a:r>
            <a:r>
              <a:rPr lang="cs-CZ" b="1" dirty="0"/>
              <a:t> </a:t>
            </a:r>
            <a:r>
              <a:rPr lang="cs-CZ" dirty="0"/>
              <a:t>frakcí (zón) podle pohyblivosti v elektrickém poli na:</a:t>
            </a:r>
          </a:p>
          <a:p>
            <a:r>
              <a:rPr lang="cs-CZ" dirty="0"/>
              <a:t>1) </a:t>
            </a:r>
            <a:r>
              <a:rPr lang="cs-CZ" b="1" dirty="0">
                <a:solidFill>
                  <a:srgbClr val="0070C0"/>
                </a:solidFill>
              </a:rPr>
              <a:t>…….</a:t>
            </a:r>
            <a:r>
              <a:rPr lang="cs-CZ" dirty="0"/>
              <a:t> – relativní zastoupení: 52–68 %</a:t>
            </a:r>
          </a:p>
          <a:p>
            <a:r>
              <a:rPr lang="cs-CZ" dirty="0"/>
              <a:t>2) </a:t>
            </a:r>
            <a:r>
              <a:rPr lang="cs-CZ" b="1" dirty="0">
                <a:solidFill>
                  <a:srgbClr val="0070C0"/>
                </a:solidFill>
              </a:rPr>
              <a:t>………………..</a:t>
            </a:r>
            <a:r>
              <a:rPr lang="cs-CZ" dirty="0"/>
              <a:t>– relativní zastoupení: 2,4–4,4 %</a:t>
            </a:r>
          </a:p>
          <a:p>
            <a:r>
              <a:rPr lang="cs-CZ" dirty="0"/>
              <a:t>3) </a:t>
            </a:r>
            <a:r>
              <a:rPr lang="cs-CZ" b="1" dirty="0">
                <a:solidFill>
                  <a:srgbClr val="0070C0"/>
                </a:solidFill>
              </a:rPr>
              <a:t>………………..</a:t>
            </a:r>
            <a:r>
              <a:rPr lang="cs-CZ" dirty="0"/>
              <a:t>– relativní zastoupení: 6,1–10,1 %</a:t>
            </a:r>
          </a:p>
          <a:p>
            <a:r>
              <a:rPr lang="cs-CZ" dirty="0"/>
              <a:t>4) </a:t>
            </a:r>
            <a:r>
              <a:rPr lang="cs-CZ" b="1" dirty="0">
                <a:solidFill>
                  <a:srgbClr val="0070C0"/>
                </a:solidFill>
              </a:rPr>
              <a:t>………………..</a:t>
            </a:r>
            <a:r>
              <a:rPr lang="cs-CZ" dirty="0"/>
              <a:t>– relativní zastoupení: 8,0–14,5 %</a:t>
            </a:r>
          </a:p>
          <a:p>
            <a:r>
              <a:rPr lang="cs-CZ" dirty="0"/>
              <a:t>5) </a:t>
            </a:r>
            <a:r>
              <a:rPr lang="cs-CZ" b="1" dirty="0">
                <a:solidFill>
                  <a:srgbClr val="0070C0"/>
                </a:solidFill>
              </a:rPr>
              <a:t>………………..</a:t>
            </a:r>
            <a:r>
              <a:rPr lang="cs-CZ" dirty="0"/>
              <a:t>– relativní zastoupení: 10,0–21,0 %.</a:t>
            </a:r>
          </a:p>
          <a:p>
            <a:r>
              <a:rPr lang="cs-CZ" dirty="0"/>
              <a:t>Určitá změna elektroforetických frakcí souvisí s daným patologickým stavem např. </a:t>
            </a:r>
          </a:p>
          <a:p>
            <a:pPr lvl="1"/>
            <a:r>
              <a:rPr lang="cs-CZ" dirty="0"/>
              <a:t>↓ frakce albuminu: nefrotický </a:t>
            </a:r>
            <a:r>
              <a:rPr lang="cs-CZ" dirty="0" err="1"/>
              <a:t>sy</a:t>
            </a:r>
            <a:r>
              <a:rPr lang="cs-CZ" dirty="0"/>
              <a:t> </a:t>
            </a:r>
          </a:p>
          <a:p>
            <a:pPr lvl="1"/>
            <a:r>
              <a:rPr lang="cs-CZ" dirty="0"/>
              <a:t>↑ g- globuliny: infekce, záněty </a:t>
            </a:r>
          </a:p>
          <a:p>
            <a:r>
              <a:rPr lang="cs-CZ" dirty="0"/>
              <a:t>Fyziologické koncentrace nejvýznamnějších proteinů v plazmě, metody jejich stanovení a příslušnost k elektroforetické frakci jsou v tabulce. 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1054" y="839180"/>
            <a:ext cx="3360946" cy="2370948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4258" y="2727887"/>
            <a:ext cx="2352675" cy="1943100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39749" y="3774333"/>
            <a:ext cx="3452251" cy="2932686"/>
          </a:xfrm>
          <a:prstGeom prst="rect">
            <a:avLst/>
          </a:prstGeom>
        </p:spPr>
      </p:pic>
      <p:pic>
        <p:nvPicPr>
          <p:cNvPr id="8" name="Picture 2" descr="Researchers study protein ancestors to understand their role in growth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7347" y="1053019"/>
            <a:ext cx="906026" cy="621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Researchers study protein ancestors to understand their role in growth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8637" y="2394257"/>
            <a:ext cx="748508" cy="513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1390712"/>
      </p:ext>
    </p:extLst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>
                <a:solidFill>
                  <a:srgbClr val="0070C0"/>
                </a:solidFill>
              </a:rPr>
              <a:t>100. Spojte frakce ELFO s % zastoupením</a:t>
            </a:r>
          </a:p>
        </p:txBody>
      </p:sp>
      <p:sp>
        <p:nvSpPr>
          <p:cNvPr id="8" name="Zástupný symbol pro text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Frakce ELFO</a:t>
            </a:r>
          </a:p>
        </p:txBody>
      </p:sp>
      <p:sp>
        <p:nvSpPr>
          <p:cNvPr id="9" name="Zástupný symbol pro obsah 8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cs-CZ" b="1" dirty="0"/>
              <a:t>albumin</a:t>
            </a:r>
            <a:r>
              <a:rPr lang="cs-CZ" dirty="0"/>
              <a:t> </a:t>
            </a:r>
          </a:p>
          <a:p>
            <a:r>
              <a:rPr lang="el-GR" b="1" dirty="0"/>
              <a:t>α</a:t>
            </a:r>
            <a:r>
              <a:rPr lang="cs-CZ" b="1" dirty="0"/>
              <a:t>1 – globuliny </a:t>
            </a:r>
          </a:p>
          <a:p>
            <a:r>
              <a:rPr lang="el-GR" b="1" dirty="0"/>
              <a:t>α</a:t>
            </a:r>
            <a:r>
              <a:rPr lang="cs-CZ" b="1" dirty="0"/>
              <a:t>2 – globuliny</a:t>
            </a:r>
            <a:endParaRPr lang="cs-CZ" dirty="0"/>
          </a:p>
          <a:p>
            <a:r>
              <a:rPr lang="el-GR" b="1" dirty="0"/>
              <a:t>β</a:t>
            </a:r>
            <a:r>
              <a:rPr lang="cs-CZ" b="1" dirty="0"/>
              <a:t> - globuliny</a:t>
            </a:r>
            <a:endParaRPr lang="cs-CZ" dirty="0"/>
          </a:p>
          <a:p>
            <a:r>
              <a:rPr lang="el-GR" b="1" dirty="0"/>
              <a:t>γ</a:t>
            </a:r>
            <a:r>
              <a:rPr lang="cs-CZ" b="1" dirty="0"/>
              <a:t>- globuliny</a:t>
            </a:r>
            <a:endParaRPr lang="cs-CZ" dirty="0"/>
          </a:p>
        </p:txBody>
      </p:sp>
      <p:sp>
        <p:nvSpPr>
          <p:cNvPr id="10" name="Zástupný symbol pro text 9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cs-CZ" dirty="0"/>
              <a:t>Hodnoty v %</a:t>
            </a:r>
          </a:p>
        </p:txBody>
      </p:sp>
      <p:sp>
        <p:nvSpPr>
          <p:cNvPr id="11" name="Zástupný symbol pro obsah 10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cs-CZ" dirty="0"/>
              <a:t>8,0–14,5</a:t>
            </a:r>
          </a:p>
          <a:p>
            <a:r>
              <a:rPr lang="cs-CZ" dirty="0"/>
              <a:t>6,1–10,1</a:t>
            </a:r>
          </a:p>
          <a:p>
            <a:r>
              <a:rPr lang="cs-CZ" dirty="0"/>
              <a:t>10,0–21,0</a:t>
            </a:r>
          </a:p>
          <a:p>
            <a:r>
              <a:rPr lang="cs-CZ" dirty="0"/>
              <a:t>52–68 </a:t>
            </a:r>
          </a:p>
          <a:p>
            <a:r>
              <a:rPr lang="cs-CZ" dirty="0"/>
              <a:t>2,4–4,4 </a:t>
            </a:r>
          </a:p>
        </p:txBody>
      </p:sp>
    </p:spTree>
    <p:extLst>
      <p:ext uri="{BB962C8B-B14F-4D97-AF65-F5344CB8AC3E}">
        <p14:creationId xmlns:p14="http://schemas.microsoft.com/office/powerpoint/2010/main" val="31888221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2675" y="365125"/>
            <a:ext cx="12035481" cy="1325563"/>
          </a:xfrm>
        </p:spPr>
        <p:txBody>
          <a:bodyPr>
            <a:normAutofit/>
          </a:bodyPr>
          <a:lstStyle/>
          <a:p>
            <a:r>
              <a:rPr lang="cs-CZ" sz="4000" dirty="0">
                <a:solidFill>
                  <a:srgbClr val="0070C0"/>
                </a:solidFill>
              </a:rPr>
              <a:t>9. Jaké barvy zkumavek a jaká </a:t>
            </a:r>
            <a:r>
              <a:rPr lang="cs-CZ" sz="4000" dirty="0" err="1">
                <a:solidFill>
                  <a:srgbClr val="0070C0"/>
                </a:solidFill>
              </a:rPr>
              <a:t>antikoagulans</a:t>
            </a:r>
            <a:r>
              <a:rPr lang="cs-CZ" sz="4000" dirty="0">
                <a:solidFill>
                  <a:srgbClr val="0070C0"/>
                </a:solidFill>
              </a:rPr>
              <a:t> se používají pro stanovení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Vyberte si jeden odběrový systém</a:t>
            </a:r>
          </a:p>
          <a:p>
            <a:r>
              <a:rPr lang="cs-CZ" dirty="0"/>
              <a:t>Prvků (plazma)……………...…………………………………………………………………..</a:t>
            </a:r>
          </a:p>
          <a:p>
            <a:r>
              <a:rPr lang="cs-CZ" dirty="0"/>
              <a:t>SE………………………………..……………………………………………………………………..</a:t>
            </a:r>
          </a:p>
          <a:p>
            <a:r>
              <a:rPr lang="cs-CZ" dirty="0"/>
              <a:t>Glykémie…………………………….……………………………………………………………...</a:t>
            </a:r>
          </a:p>
          <a:p>
            <a:r>
              <a:rPr lang="cs-CZ" dirty="0"/>
              <a:t>Glykovaný </a:t>
            </a:r>
            <a:r>
              <a:rPr lang="cs-CZ" dirty="0" err="1"/>
              <a:t>Hb</a:t>
            </a:r>
            <a:r>
              <a:rPr lang="cs-CZ" dirty="0"/>
              <a:t>………………………………………………………………………………….…..</a:t>
            </a:r>
          </a:p>
          <a:p>
            <a:r>
              <a:rPr lang="cs-CZ" dirty="0"/>
              <a:t>Krevní skupina……………………………………………………………………………….……</a:t>
            </a:r>
          </a:p>
          <a:p>
            <a:r>
              <a:rPr lang="cs-CZ" dirty="0"/>
              <a:t>Koagulační faktory………………………………………………………………………………</a:t>
            </a:r>
          </a:p>
        </p:txBody>
      </p:sp>
    </p:spTree>
    <p:extLst>
      <p:ext uri="{BB962C8B-B14F-4D97-AF65-F5344CB8AC3E}">
        <p14:creationId xmlns:p14="http://schemas.microsoft.com/office/powerpoint/2010/main" val="2342231961"/>
      </p:ext>
    </p:extLst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>
                <a:solidFill>
                  <a:srgbClr val="0070C0"/>
                </a:solidFill>
              </a:rPr>
              <a:t>100. Spojte frakce ELFO s % zastoupením</a:t>
            </a:r>
          </a:p>
        </p:txBody>
      </p:sp>
      <p:sp>
        <p:nvSpPr>
          <p:cNvPr id="8" name="Zástupný symbol pro text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Frakce ELFO</a:t>
            </a:r>
          </a:p>
        </p:txBody>
      </p:sp>
      <p:sp>
        <p:nvSpPr>
          <p:cNvPr id="9" name="Zástupný symbol pro obsah 8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cs-CZ" b="1" dirty="0"/>
              <a:t>albumin</a:t>
            </a:r>
            <a:r>
              <a:rPr lang="cs-CZ" dirty="0"/>
              <a:t> </a:t>
            </a:r>
          </a:p>
          <a:p>
            <a:r>
              <a:rPr lang="el-GR" b="1" dirty="0"/>
              <a:t>α</a:t>
            </a:r>
            <a:r>
              <a:rPr lang="cs-CZ" b="1" dirty="0"/>
              <a:t>1 – globuliny </a:t>
            </a:r>
          </a:p>
          <a:p>
            <a:r>
              <a:rPr lang="el-GR" b="1" dirty="0"/>
              <a:t>α</a:t>
            </a:r>
            <a:r>
              <a:rPr lang="cs-CZ" b="1" dirty="0"/>
              <a:t>2 – globuliny</a:t>
            </a:r>
            <a:endParaRPr lang="cs-CZ" dirty="0"/>
          </a:p>
          <a:p>
            <a:r>
              <a:rPr lang="el-GR" b="1" dirty="0"/>
              <a:t>β</a:t>
            </a:r>
            <a:r>
              <a:rPr lang="cs-CZ" b="1" dirty="0"/>
              <a:t> - globuliny</a:t>
            </a:r>
            <a:endParaRPr lang="cs-CZ" dirty="0"/>
          </a:p>
          <a:p>
            <a:r>
              <a:rPr lang="el-GR" b="1" dirty="0"/>
              <a:t>γ</a:t>
            </a:r>
            <a:r>
              <a:rPr lang="cs-CZ" b="1" dirty="0"/>
              <a:t>- globuliny</a:t>
            </a:r>
            <a:endParaRPr lang="cs-CZ" dirty="0"/>
          </a:p>
        </p:txBody>
      </p:sp>
      <p:sp>
        <p:nvSpPr>
          <p:cNvPr id="10" name="Zástupný symbol pro text 9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cs-CZ" dirty="0"/>
              <a:t>Hodnoty v %</a:t>
            </a:r>
          </a:p>
        </p:txBody>
      </p:sp>
      <p:sp>
        <p:nvSpPr>
          <p:cNvPr id="11" name="Zástupný symbol pro obsah 10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cs-CZ" dirty="0"/>
              <a:t>8,0–14,5</a:t>
            </a:r>
          </a:p>
          <a:p>
            <a:r>
              <a:rPr lang="cs-CZ" dirty="0"/>
              <a:t>6,1–10,1</a:t>
            </a:r>
          </a:p>
          <a:p>
            <a:r>
              <a:rPr lang="cs-CZ" dirty="0"/>
              <a:t>10,0–21,0</a:t>
            </a:r>
          </a:p>
          <a:p>
            <a:r>
              <a:rPr lang="cs-CZ" dirty="0"/>
              <a:t>52–68 </a:t>
            </a:r>
          </a:p>
          <a:p>
            <a:r>
              <a:rPr lang="cs-CZ" dirty="0"/>
              <a:t>2,4–4,4 </a:t>
            </a:r>
          </a:p>
        </p:txBody>
      </p:sp>
      <p:cxnSp>
        <p:nvCxnSpPr>
          <p:cNvPr id="3" name="Přímá spojnice se šipkou 2"/>
          <p:cNvCxnSpPr/>
          <p:nvPr/>
        </p:nvCxnSpPr>
        <p:spPr>
          <a:xfrm>
            <a:off x="2619632" y="2718486"/>
            <a:ext cx="3669957" cy="15137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se šipkou 11"/>
          <p:cNvCxnSpPr/>
          <p:nvPr/>
        </p:nvCxnSpPr>
        <p:spPr>
          <a:xfrm>
            <a:off x="3198340" y="3319462"/>
            <a:ext cx="3140676" cy="13266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se šipkou 12"/>
          <p:cNvCxnSpPr/>
          <p:nvPr/>
        </p:nvCxnSpPr>
        <p:spPr>
          <a:xfrm flipV="1">
            <a:off x="3249827" y="3243649"/>
            <a:ext cx="2977978" cy="5774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se šipkou 13"/>
          <p:cNvCxnSpPr/>
          <p:nvPr/>
        </p:nvCxnSpPr>
        <p:spPr>
          <a:xfrm flipV="1">
            <a:off x="2933699" y="2726960"/>
            <a:ext cx="3324998" cy="15950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se šipkou 15"/>
          <p:cNvCxnSpPr/>
          <p:nvPr/>
        </p:nvCxnSpPr>
        <p:spPr>
          <a:xfrm flipV="1">
            <a:off x="2903837" y="3727235"/>
            <a:ext cx="3354860" cy="11244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9849551"/>
      </p:ext>
    </p:extLst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  <p:extLst/>
          </p:nvPr>
        </p:nvGraphicFramePr>
        <p:xfrm>
          <a:off x="838200" y="2721134"/>
          <a:ext cx="4423611" cy="3278265"/>
        </p:xfrm>
        <a:graphic>
          <a:graphicData uri="http://schemas.openxmlformats.org/drawingml/2006/table">
            <a:tbl>
              <a:tblPr/>
              <a:tblGrid>
                <a:gridCol w="1474537">
                  <a:extLst>
                    <a:ext uri="{9D8B030D-6E8A-4147-A177-3AD203B41FA5}">
                      <a16:colId xmlns:a16="http://schemas.microsoft.com/office/drawing/2014/main" val="3125243402"/>
                    </a:ext>
                  </a:extLst>
                </a:gridCol>
                <a:gridCol w="1474537">
                  <a:extLst>
                    <a:ext uri="{9D8B030D-6E8A-4147-A177-3AD203B41FA5}">
                      <a16:colId xmlns:a16="http://schemas.microsoft.com/office/drawing/2014/main" val="170055657"/>
                    </a:ext>
                  </a:extLst>
                </a:gridCol>
                <a:gridCol w="1474537">
                  <a:extLst>
                    <a:ext uri="{9D8B030D-6E8A-4147-A177-3AD203B41FA5}">
                      <a16:colId xmlns:a16="http://schemas.microsoft.com/office/drawing/2014/main" val="3773635596"/>
                    </a:ext>
                  </a:extLst>
                </a:gridCol>
              </a:tblGrid>
              <a:tr h="399621">
                <a:tc gridSpan="3">
                  <a:txBody>
                    <a:bodyPr/>
                    <a:lstStyle/>
                    <a:p>
                      <a:r>
                        <a:rPr lang="cs-CZ"/>
                        <a:t>Rerenční hodnoty jednotlivých elektroforetických frakcí</a:t>
                      </a:r>
                    </a:p>
                  </a:txBody>
                  <a:tcPr anchor="ctr">
                    <a:solidFill>
                      <a:srgbClr val="F9F9F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0445118"/>
                  </a:ext>
                </a:extLst>
              </a:tr>
              <a:tr h="399621">
                <a:tc>
                  <a:txBody>
                    <a:bodyPr/>
                    <a:lstStyle/>
                    <a:p>
                      <a:pPr algn="ctr"/>
                      <a:r>
                        <a:rPr lang="cs-CZ">
                          <a:effectLst/>
                        </a:rPr>
                        <a:t>Název frakce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>
                          <a:effectLst/>
                        </a:rPr>
                        <a:t>Hodnoty v relativních %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>
                          <a:effectLst/>
                        </a:rPr>
                        <a:t>Hodnoty v g/l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7445921"/>
                  </a:ext>
                </a:extLst>
              </a:tr>
              <a:tr h="399621">
                <a:tc>
                  <a:txBody>
                    <a:bodyPr/>
                    <a:lstStyle/>
                    <a:p>
                      <a:r>
                        <a:rPr lang="cs-CZ">
                          <a:effectLst/>
                        </a:rPr>
                        <a:t>Albumin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>
                          <a:effectLst/>
                        </a:rPr>
                        <a:t>55–69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>
                          <a:effectLst/>
                        </a:rPr>
                        <a:t>35–44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8562096"/>
                  </a:ext>
                </a:extLst>
              </a:tr>
              <a:tr h="399621">
                <a:tc>
                  <a:txBody>
                    <a:bodyPr/>
                    <a:lstStyle/>
                    <a:p>
                      <a:r>
                        <a:rPr lang="el-GR">
                          <a:effectLst/>
                        </a:rPr>
                        <a:t>α</a:t>
                      </a:r>
                      <a:r>
                        <a:rPr lang="el-GR" baseline="-25000">
                          <a:effectLst/>
                        </a:rPr>
                        <a:t>1</a:t>
                      </a:r>
                      <a:endParaRPr lang="el-GR">
                        <a:effectLst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>
                          <a:effectLst/>
                        </a:rPr>
                        <a:t>1,5–4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>
                          <a:effectLst/>
                        </a:rPr>
                        <a:t>1–3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4495055"/>
                  </a:ext>
                </a:extLst>
              </a:tr>
              <a:tr h="399621">
                <a:tc>
                  <a:txBody>
                    <a:bodyPr/>
                    <a:lstStyle/>
                    <a:p>
                      <a:r>
                        <a:rPr lang="el-GR">
                          <a:effectLst/>
                        </a:rPr>
                        <a:t>α</a:t>
                      </a:r>
                      <a:r>
                        <a:rPr lang="el-GR" baseline="-25000">
                          <a:effectLst/>
                        </a:rPr>
                        <a:t>2</a:t>
                      </a:r>
                      <a:endParaRPr lang="el-GR">
                        <a:effectLst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>
                          <a:effectLst/>
                        </a:rPr>
                        <a:t>8–13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>
                          <a:effectLst/>
                        </a:rPr>
                        <a:t>5–8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6728648"/>
                  </a:ext>
                </a:extLst>
              </a:tr>
              <a:tr h="399621">
                <a:tc>
                  <a:txBody>
                    <a:bodyPr/>
                    <a:lstStyle/>
                    <a:p>
                      <a:r>
                        <a:rPr lang="el-GR">
                          <a:effectLst/>
                        </a:rPr>
                        <a:t>β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>
                          <a:effectLst/>
                        </a:rPr>
                        <a:t>7–15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>
                          <a:effectLst/>
                        </a:rPr>
                        <a:t>4–10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6339646"/>
                  </a:ext>
                </a:extLst>
              </a:tr>
              <a:tr h="399621">
                <a:tc>
                  <a:txBody>
                    <a:bodyPr/>
                    <a:lstStyle/>
                    <a:p>
                      <a:r>
                        <a:rPr lang="el-GR">
                          <a:effectLst/>
                        </a:rPr>
                        <a:t>γ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>
                          <a:effectLst/>
                        </a:rPr>
                        <a:t>9–18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>
                          <a:effectLst/>
                        </a:rPr>
                        <a:t>5–12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7392185"/>
                  </a:ext>
                </a:extLst>
              </a:tr>
            </a:tbl>
          </a:graphicData>
        </a:graphic>
      </p:graphicFrame>
      <p:pic>
        <p:nvPicPr>
          <p:cNvPr id="1026" name="Picture 2" descr="https://www.wikiskripta.eu/sites/www.wikiskripta.eu/images/3/3c/Elektrofor%C3%A9z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5512" y="1690688"/>
            <a:ext cx="6010275" cy="4962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666638"/>
      </p:ext>
    </p:extLst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6768048"/>
              </p:ext>
            </p:extLst>
          </p:nvPr>
        </p:nvGraphicFramePr>
        <p:xfrm>
          <a:off x="1692613" y="0"/>
          <a:ext cx="8877063" cy="725938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44441">
                  <a:extLst>
                    <a:ext uri="{9D8B030D-6E8A-4147-A177-3AD203B41FA5}">
                      <a16:colId xmlns:a16="http://schemas.microsoft.com/office/drawing/2014/main" val="1246129427"/>
                    </a:ext>
                  </a:extLst>
                </a:gridCol>
                <a:gridCol w="1967566">
                  <a:extLst>
                    <a:ext uri="{9D8B030D-6E8A-4147-A177-3AD203B41FA5}">
                      <a16:colId xmlns:a16="http://schemas.microsoft.com/office/drawing/2014/main" val="3927306478"/>
                    </a:ext>
                  </a:extLst>
                </a:gridCol>
                <a:gridCol w="1346537">
                  <a:extLst>
                    <a:ext uri="{9D8B030D-6E8A-4147-A177-3AD203B41FA5}">
                      <a16:colId xmlns:a16="http://schemas.microsoft.com/office/drawing/2014/main" val="153901720"/>
                    </a:ext>
                  </a:extLst>
                </a:gridCol>
                <a:gridCol w="4118519">
                  <a:extLst>
                    <a:ext uri="{9D8B030D-6E8A-4147-A177-3AD203B41FA5}">
                      <a16:colId xmlns:a16="http://schemas.microsoft.com/office/drawing/2014/main" val="4032870292"/>
                    </a:ext>
                  </a:extLst>
                </a:gridCol>
              </a:tblGrid>
              <a:tr h="75124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Protein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58" marR="56358" marT="28179" marB="2817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Fyziologické rozmezí v plazmě [g/l]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58" marR="56358" marT="28179" marB="2817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Metoda stanovení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58" marR="56358" marT="28179" marB="2817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Elektroforetická frakce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58" marR="56358" marT="28179" marB="28179" anchor="ctr"/>
                </a:tc>
                <a:extLst>
                  <a:ext uri="{0D108BD9-81ED-4DB2-BD59-A6C34878D82A}">
                    <a16:rowId xmlns:a16="http://schemas.microsoft.com/office/drawing/2014/main" val="374434533"/>
                  </a:ext>
                </a:extLst>
              </a:tr>
              <a:tr h="31783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prealbumin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58" marR="56358" marT="28179" marB="2817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0,2–0,4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58" marR="56358" marT="28179" marB="2817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nefelometrie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58" marR="56358" marT="28179" marB="2817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 err="1">
                          <a:effectLst/>
                        </a:rPr>
                        <a:t>prealbumin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58" marR="56358" marT="28179" marB="28179"/>
                </a:tc>
                <a:extLst>
                  <a:ext uri="{0D108BD9-81ED-4DB2-BD59-A6C34878D82A}">
                    <a16:rowId xmlns:a16="http://schemas.microsoft.com/office/drawing/2014/main" val="398773995"/>
                  </a:ext>
                </a:extLst>
              </a:tr>
              <a:tr h="77713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albumin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58" marR="56358" marT="28179" marB="2817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sérum 35–53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moč &lt; 10mg/l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 err="1">
                          <a:effectLst/>
                        </a:rPr>
                        <a:t>likvor</a:t>
                      </a:r>
                      <a:r>
                        <a:rPr lang="cs-CZ" sz="1400" dirty="0">
                          <a:effectLst/>
                        </a:rPr>
                        <a:t> 120-300mg/l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58" marR="56358" marT="28179" marB="2817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fotometrie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58" marR="56358" marT="28179" marB="2817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albumin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58" marR="56358" marT="28179" marB="28179"/>
                </a:tc>
                <a:extLst>
                  <a:ext uri="{0D108BD9-81ED-4DB2-BD59-A6C34878D82A}">
                    <a16:rowId xmlns:a16="http://schemas.microsoft.com/office/drawing/2014/main" val="2601628092"/>
                  </a:ext>
                </a:extLst>
              </a:tr>
              <a:tr h="76773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a1-antitrypsin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(a1-inhibitor proteas)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58" marR="56358" marT="28179" marB="2817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0,9–2,0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58" marR="56358" marT="28179" marB="2817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nefelometrie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58" marR="56358" marT="28179" marB="28179" anchor="ctr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a1 - globuliny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58" marR="56358" marT="28179" marB="28179" anchor="ctr"/>
                </a:tc>
                <a:extLst>
                  <a:ext uri="{0D108BD9-81ED-4DB2-BD59-A6C34878D82A}">
                    <a16:rowId xmlns:a16="http://schemas.microsoft.com/office/drawing/2014/main" val="1313916318"/>
                  </a:ext>
                </a:extLst>
              </a:tr>
              <a:tr h="98581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a1-kyselý glykoprotein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(orosomukoid)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58" marR="56358" marT="28179" marB="2817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0,5–1,2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58" marR="56358" marT="28179" marB="2817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nefelometrie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58" marR="56358" marT="28179" marB="28179" anchor="ctr"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272809"/>
                  </a:ext>
                </a:extLst>
              </a:tr>
              <a:tr h="31783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haptoglobin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58" marR="56358" marT="28179" marB="2817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0,3–2,0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58" marR="56358" marT="28179" marB="2817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nefelometrie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58" marR="56358" marT="28179" marB="28179" anchor="ctr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a2 - globuliny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58" marR="56358" marT="28179" marB="28179" anchor="ctr"/>
                </a:tc>
                <a:extLst>
                  <a:ext uri="{0D108BD9-81ED-4DB2-BD59-A6C34878D82A}">
                    <a16:rowId xmlns:a16="http://schemas.microsoft.com/office/drawing/2014/main" val="3948134220"/>
                  </a:ext>
                </a:extLst>
              </a:tr>
              <a:tr h="31783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ceruloplasmin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58" marR="56358" marT="28179" marB="2817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0,2–0,6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58" marR="56358" marT="28179" marB="2817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nefelometrie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58" marR="56358" marT="28179" marB="28179" anchor="ctr"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8323167"/>
                  </a:ext>
                </a:extLst>
              </a:tr>
              <a:tr h="54122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transferin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58" marR="56358" marT="28179" marB="2817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2,0–3,6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58" marR="56358" marT="28179" marB="2817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imunoturbidimetrie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58" marR="56358" marT="28179" marB="28179" anchor="ctr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b - globuliny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58" marR="56358" marT="28179" marB="28179" anchor="ctr"/>
                </a:tc>
                <a:extLst>
                  <a:ext uri="{0D108BD9-81ED-4DB2-BD59-A6C34878D82A}">
                    <a16:rowId xmlns:a16="http://schemas.microsoft.com/office/drawing/2014/main" val="3709723802"/>
                  </a:ext>
                </a:extLst>
              </a:tr>
              <a:tr h="31783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fibrinogen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58" marR="56358" marT="28179" marB="2817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2–4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58" marR="56358" marT="28179" marB="2817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koagulačně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58" marR="56358" marT="28179" marB="28179" anchor="ctr"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6346686"/>
                  </a:ext>
                </a:extLst>
              </a:tr>
              <a:tr h="54122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C-reaktivní protein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58" marR="56358" marT="28179" marB="2817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&lt; 7 mg/l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58" marR="56358" marT="28179" marB="2817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turbidimetrie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58" marR="56358" marT="28179" marB="28179" anchor="ctr"/>
                </a:tc>
                <a:tc rowSpan="4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g- globuliny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58" marR="56358" marT="28179" marB="28179" anchor="ctr"/>
                </a:tc>
                <a:extLst>
                  <a:ext uri="{0D108BD9-81ED-4DB2-BD59-A6C34878D82A}">
                    <a16:rowId xmlns:a16="http://schemas.microsoft.com/office/drawing/2014/main" val="1301502116"/>
                  </a:ext>
                </a:extLst>
              </a:tr>
              <a:tr h="54122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IgG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58" marR="56358" marT="28179" marB="2817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7,0–16,0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58" marR="56358" marT="28179" marB="2817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 err="1">
                          <a:effectLst/>
                        </a:rPr>
                        <a:t>imunoturbidimetrie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58" marR="56358" marT="28179" marB="28179" anchor="ctr"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3646677"/>
                  </a:ext>
                </a:extLst>
              </a:tr>
              <a:tr h="54122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IgA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58" marR="56358" marT="28179" marB="2817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0,7–4,0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58" marR="56358" marT="28179" marB="2817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 err="1">
                          <a:effectLst/>
                        </a:rPr>
                        <a:t>imunoturbidimetrie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58" marR="56358" marT="28179" marB="28179" anchor="ctr"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9430960"/>
                  </a:ext>
                </a:extLst>
              </a:tr>
              <a:tr h="54122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IgM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58" marR="56358" marT="28179" marB="2817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0,4–2,3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58" marR="56358" marT="28179" marB="2817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 err="1">
                          <a:effectLst/>
                        </a:rPr>
                        <a:t>imunoturbidimetrie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58" marR="56358" marT="28179" marB="28179" anchor="ctr"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7030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01548278"/>
      </p:ext>
    </p:extLst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>
                <a:solidFill>
                  <a:srgbClr val="FF0000"/>
                </a:solidFill>
              </a:rPr>
              <a:t>ELFO princip metody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/>
              <a:t>Elektroforéza (ELFO) je založena na </a:t>
            </a:r>
            <a:r>
              <a:rPr lang="cs-CZ" b="1" dirty="0"/>
              <a:t>pohybu nabitých částic v elektrickém poli. Proteiny se pohybují směrem k anodě</a:t>
            </a:r>
            <a:r>
              <a:rPr lang="cs-CZ" dirty="0"/>
              <a:t>.</a:t>
            </a:r>
          </a:p>
          <a:p>
            <a:r>
              <a:rPr lang="cs-CZ" dirty="0"/>
              <a:t>Stanovované látky musí mít charakter </a:t>
            </a:r>
            <a:r>
              <a:rPr lang="cs-CZ" b="1" dirty="0"/>
              <a:t>iontů</a:t>
            </a:r>
            <a:r>
              <a:rPr lang="cs-CZ" dirty="0"/>
              <a:t> nebo amfolytů. Bílkoviny patří mezi amfolyty, které mohou nabývat kladného i záporného náboje v závislosti na </a:t>
            </a:r>
            <a:r>
              <a:rPr lang="cs-CZ" dirty="0">
                <a:hlinkClick r:id="rId2" tooltip="PH"/>
              </a:rPr>
              <a:t>pH</a:t>
            </a:r>
            <a:r>
              <a:rPr lang="cs-CZ" dirty="0"/>
              <a:t> pufru, při kterém elektroforéza probíhá. </a:t>
            </a:r>
          </a:p>
          <a:p>
            <a:r>
              <a:rPr lang="cs-CZ" b="1" dirty="0"/>
              <a:t>Je-li směs nabitých částic vystavena působení elektrického pole, začnou se molekuly látek pohybovat. </a:t>
            </a:r>
          </a:p>
          <a:p>
            <a:r>
              <a:rPr lang="cs-CZ" dirty="0"/>
              <a:t>Pohyblivost bílkovin je ovlivněna těmito faktory:</a:t>
            </a:r>
          </a:p>
          <a:p>
            <a:pPr lvl="1"/>
            <a:r>
              <a:rPr lang="cs-CZ" dirty="0"/>
              <a:t>charakterem dělené látky (velikost náboje, tvar a velikost molekul, relativní molekulová hmotnost);</a:t>
            </a:r>
          </a:p>
          <a:p>
            <a:pPr lvl="1"/>
            <a:r>
              <a:rPr lang="cs-CZ" dirty="0"/>
              <a:t>vlastnostmi prostředí, ve kterém dělení probíhá (hodnota pH, iontová síla, napětí, proud).</a:t>
            </a:r>
          </a:p>
          <a:p>
            <a:endParaRPr lang="cs-CZ" dirty="0"/>
          </a:p>
        </p:txBody>
      </p:sp>
      <p:sp>
        <p:nvSpPr>
          <p:cNvPr id="4" name="Obdélník 3"/>
          <p:cNvSpPr/>
          <p:nvPr/>
        </p:nvSpPr>
        <p:spPr>
          <a:xfrm>
            <a:off x="838199" y="5988734"/>
            <a:ext cx="97175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hlinkClick r:id="rId3"/>
              </a:rPr>
              <a:t>https://www.wikiskripta.eu/w/Elektrofor%C3%A9za_b%C3%ADlkovin_v_s%C3%A9ru</a:t>
            </a:r>
            <a:endParaRPr lang="cs-CZ" dirty="0"/>
          </a:p>
          <a:p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2717" y="281649"/>
            <a:ext cx="1541468" cy="1273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02218"/>
      </p:ext>
    </p:extLst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>
                <a:solidFill>
                  <a:srgbClr val="0070C0"/>
                </a:solidFill>
              </a:rPr>
              <a:t>101. ELFO princip metody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dirty="0"/>
              <a:t>Na jakém principu je založena Elektroforéza (ELFO) </a:t>
            </a:r>
          </a:p>
          <a:p>
            <a:r>
              <a:rPr lang="cs-CZ" b="1" dirty="0"/>
              <a:t>…………………………………………………………………………</a:t>
            </a:r>
          </a:p>
          <a:p>
            <a:r>
              <a:rPr lang="cs-CZ" dirty="0"/>
              <a:t>Jakým směrem se pohybují proteiny ?</a:t>
            </a:r>
          </a:p>
          <a:p>
            <a:r>
              <a:rPr lang="cs-CZ" b="1" dirty="0"/>
              <a:t>…………………………………………………………………………</a:t>
            </a:r>
          </a:p>
          <a:p>
            <a:r>
              <a:rPr lang="cs-CZ" dirty="0"/>
              <a:t>Jaký charakter musí mír stanovované látky? </a:t>
            </a:r>
          </a:p>
          <a:p>
            <a:r>
              <a:rPr lang="cs-CZ" b="1" dirty="0"/>
              <a:t>…………………………………………………………………………..</a:t>
            </a:r>
          </a:p>
          <a:p>
            <a:r>
              <a:rPr lang="cs-CZ" dirty="0"/>
              <a:t>Za jakých okolností se začnou nabité částice pohybovat? </a:t>
            </a:r>
          </a:p>
          <a:p>
            <a:r>
              <a:rPr lang="cs-CZ" b="1" dirty="0"/>
              <a:t>……………………………………………………………………………</a:t>
            </a:r>
          </a:p>
          <a:p>
            <a:r>
              <a:rPr lang="cs-CZ" dirty="0"/>
              <a:t>Čím je ovlivněna pohyblivost bílkovin </a:t>
            </a:r>
          </a:p>
          <a:p>
            <a:pPr lvl="1"/>
            <a:r>
              <a:rPr lang="cs-CZ" b="1" dirty="0"/>
              <a:t>…………………………………………………………………………………………………………………………………</a:t>
            </a:r>
          </a:p>
          <a:p>
            <a:pPr lvl="1"/>
            <a:r>
              <a:rPr lang="cs-CZ" b="1" dirty="0"/>
              <a:t>…………………………………………………………………………………………………………………………………</a:t>
            </a:r>
          </a:p>
          <a:p>
            <a:endParaRPr lang="cs-CZ" dirty="0"/>
          </a:p>
        </p:txBody>
      </p:sp>
      <p:sp>
        <p:nvSpPr>
          <p:cNvPr id="4" name="Obdélník 3"/>
          <p:cNvSpPr/>
          <p:nvPr/>
        </p:nvSpPr>
        <p:spPr>
          <a:xfrm>
            <a:off x="838199" y="5988734"/>
            <a:ext cx="97175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hlinkClick r:id="rId2"/>
              </a:rPr>
              <a:t>https://www.wikiskripta.eu/w/Elektrofor%C3%A9za_b%C3%ADlkovin_v_s%C3%A9ru</a:t>
            </a:r>
            <a:endParaRPr lang="cs-CZ" dirty="0"/>
          </a:p>
          <a:p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2717" y="281649"/>
            <a:ext cx="1541468" cy="1273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029951"/>
      </p:ext>
    </p:extLst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ELFO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 klinicko-biochemické praxi se nejčastěji setkáváme s elektroforézou </a:t>
            </a:r>
            <a:r>
              <a:rPr lang="cs-CZ" b="1" dirty="0"/>
              <a:t>na </a:t>
            </a:r>
            <a:r>
              <a:rPr lang="cs-CZ" b="1" dirty="0" err="1"/>
              <a:t>acetátcelulózových</a:t>
            </a:r>
            <a:r>
              <a:rPr lang="cs-CZ" b="1" dirty="0"/>
              <a:t> foliích nebo na </a:t>
            </a:r>
            <a:r>
              <a:rPr lang="cs-CZ" b="1" dirty="0" err="1"/>
              <a:t>agarózovém</a:t>
            </a:r>
            <a:r>
              <a:rPr lang="cs-CZ" b="1" dirty="0"/>
              <a:t> gelu</a:t>
            </a:r>
            <a:r>
              <a:rPr lang="cs-CZ" dirty="0"/>
              <a:t>. </a:t>
            </a:r>
          </a:p>
          <a:p>
            <a:r>
              <a:rPr lang="cs-CZ" dirty="0"/>
              <a:t>Molekuly se tedy dělí především podle svého náboje. 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84892003"/>
      </p:ext>
    </p:extLst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>
                <a:solidFill>
                  <a:srgbClr val="FF0000"/>
                </a:solidFill>
              </a:rPr>
              <a:t>ELFO provedení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cs-CZ" dirty="0"/>
              <a:t>Kapka séra je přidána na sklíčko s elektroforetickým </a:t>
            </a:r>
            <a:r>
              <a:rPr lang="cs-CZ" b="1" dirty="0" err="1"/>
              <a:t>agarózovým</a:t>
            </a:r>
            <a:r>
              <a:rPr lang="cs-CZ" b="1" dirty="0"/>
              <a:t> gelem</a:t>
            </a:r>
            <a:r>
              <a:rPr lang="cs-CZ" dirty="0"/>
              <a:t> </a:t>
            </a:r>
          </a:p>
          <a:p>
            <a:r>
              <a:rPr lang="cs-CZ" dirty="0"/>
              <a:t>rozprostřena po „startovní čáře“, kolmo na směr budoucího elektrického pole. </a:t>
            </a:r>
          </a:p>
          <a:p>
            <a:r>
              <a:rPr lang="cs-CZ" dirty="0"/>
              <a:t>poté je vystavena účinkům </a:t>
            </a:r>
            <a:r>
              <a:rPr lang="cs-CZ" b="1" dirty="0"/>
              <a:t>elektrického pole</a:t>
            </a:r>
            <a:r>
              <a:rPr lang="cs-CZ" dirty="0"/>
              <a:t> v elektroforetické vaně. </a:t>
            </a:r>
          </a:p>
          <a:p>
            <a:r>
              <a:rPr lang="cs-CZ" dirty="0"/>
              <a:t>vlivem elektrického pole začínají proteiny </a:t>
            </a:r>
            <a:r>
              <a:rPr lang="cs-CZ" b="1" dirty="0"/>
              <a:t>migrovat</a:t>
            </a:r>
            <a:r>
              <a:rPr lang="cs-CZ" dirty="0"/>
              <a:t> v </a:t>
            </a:r>
            <a:r>
              <a:rPr lang="cs-CZ" dirty="0" err="1"/>
              <a:t>agarózovém</a:t>
            </a:r>
            <a:r>
              <a:rPr lang="cs-CZ" dirty="0"/>
              <a:t> gelu. </a:t>
            </a:r>
            <a:r>
              <a:rPr lang="cs-CZ" dirty="0">
                <a:hlinkClick r:id="rId2"/>
              </a:rPr>
              <a:t>https://youtu.be/NL1usCc0n38?si=9iduTn8n6HIoH1m5</a:t>
            </a:r>
            <a:endParaRPr lang="cs-CZ" dirty="0"/>
          </a:p>
          <a:p>
            <a:r>
              <a:rPr lang="cs-CZ" dirty="0">
                <a:hlinkClick r:id="rId3"/>
              </a:rPr>
              <a:t>https://youtu.be/GUXKQBknYQo?si=ZgQnyJUa7VaJdCQA</a:t>
            </a:r>
            <a:r>
              <a:rPr lang="cs-CZ" dirty="0"/>
              <a:t> (názorné)</a:t>
            </a:r>
          </a:p>
          <a:p>
            <a:r>
              <a:rPr lang="cs-CZ" dirty="0">
                <a:hlinkClick r:id="rId4"/>
              </a:rPr>
              <a:t>https://youtu.be/ZDZUAleWX78?si=TU9__qwBfggVyE86</a:t>
            </a:r>
            <a:r>
              <a:rPr lang="cs-CZ" dirty="0"/>
              <a:t> (komiks)</a:t>
            </a:r>
          </a:p>
          <a:p>
            <a:endParaRPr lang="cs-CZ" dirty="0"/>
          </a:p>
          <a:p>
            <a:r>
              <a:rPr lang="cs-CZ" dirty="0"/>
              <a:t>Po uplynutí určité doby (např. 30 minut při napětí 120 V) se bílkoviny v gelu </a:t>
            </a:r>
            <a:r>
              <a:rPr lang="cs-CZ" b="1" dirty="0"/>
              <a:t>denaturují</a:t>
            </a:r>
            <a:r>
              <a:rPr lang="cs-CZ" dirty="0"/>
              <a:t> („fixují“), zpravidla působením </a:t>
            </a:r>
            <a:r>
              <a:rPr lang="cs-CZ" dirty="0">
                <a:hlinkClick r:id="rId5" tooltip="Alkohol"/>
              </a:rPr>
              <a:t>alkoholů</a:t>
            </a:r>
            <a:r>
              <a:rPr lang="cs-CZ" dirty="0"/>
              <a:t> (metanolu) a kyselin (kyseliny octové). Tím se zabrání jejich difuzi nebo vymytí z gelu v dalších krocích. </a:t>
            </a:r>
          </a:p>
          <a:p>
            <a:r>
              <a:rPr lang="cs-CZ" dirty="0"/>
              <a:t>Poté se bílkoviny </a:t>
            </a:r>
            <a:r>
              <a:rPr lang="cs-CZ" b="1" dirty="0"/>
              <a:t>obarví</a:t>
            </a:r>
            <a:r>
              <a:rPr lang="cs-CZ" dirty="0"/>
              <a:t> vhodným organickým barvivem (např. </a:t>
            </a:r>
            <a:r>
              <a:rPr lang="cs-CZ" dirty="0" err="1"/>
              <a:t>amidočerní</a:t>
            </a:r>
            <a:r>
              <a:rPr lang="cs-CZ" dirty="0"/>
              <a:t>). </a:t>
            </a:r>
          </a:p>
          <a:p>
            <a:r>
              <a:rPr lang="cs-CZ" dirty="0"/>
              <a:t>Poloha jednotlivých frakcí a koncentrace bílkovin v nich se poté hodnotí pomocí </a:t>
            </a:r>
            <a:r>
              <a:rPr lang="cs-CZ" dirty="0">
                <a:hlinkClick r:id="rId6" tooltip="Denzitometrie"/>
              </a:rPr>
              <a:t>denzitometrie</a:t>
            </a:r>
            <a:r>
              <a:rPr lang="cs-CZ" dirty="0"/>
              <a:t>.</a:t>
            </a:r>
          </a:p>
        </p:txBody>
      </p:sp>
      <p:sp>
        <p:nvSpPr>
          <p:cNvPr id="4" name="Obdélník 3"/>
          <p:cNvSpPr/>
          <p:nvPr/>
        </p:nvSpPr>
        <p:spPr>
          <a:xfrm>
            <a:off x="978569" y="6488668"/>
            <a:ext cx="83258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https://www.wikiskripta.eu/w/Elektrofor%C3%A9za_b%C3%ADlkovin_v_s%C3%A9ru</a:t>
            </a:r>
          </a:p>
        </p:txBody>
      </p:sp>
    </p:spTree>
    <p:extLst>
      <p:ext uri="{BB962C8B-B14F-4D97-AF65-F5344CB8AC3E}">
        <p14:creationId xmlns:p14="http://schemas.microsoft.com/office/powerpoint/2010/main" val="1716513407"/>
      </p:ext>
    </p:extLst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>
                <a:solidFill>
                  <a:srgbClr val="0070C0"/>
                </a:solidFill>
              </a:rPr>
              <a:t>102. ELFO provedení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cs-CZ" dirty="0"/>
              <a:t>Kapka séra je přidána na sklíčko s elektroforetickým </a:t>
            </a:r>
            <a:r>
              <a:rPr lang="cs-CZ" b="1" dirty="0">
                <a:solidFill>
                  <a:srgbClr val="0070C0"/>
                </a:solidFill>
              </a:rPr>
              <a:t>a……… g…..</a:t>
            </a:r>
            <a:r>
              <a:rPr lang="cs-CZ" dirty="0">
                <a:solidFill>
                  <a:srgbClr val="0070C0"/>
                </a:solidFill>
              </a:rPr>
              <a:t> </a:t>
            </a:r>
          </a:p>
          <a:p>
            <a:r>
              <a:rPr lang="cs-CZ" dirty="0"/>
              <a:t>rozprostřena po „startovní čáře“, kolmo na směr budoucího elektrického pole. </a:t>
            </a:r>
          </a:p>
          <a:p>
            <a:r>
              <a:rPr lang="cs-CZ" dirty="0"/>
              <a:t>poté je vystavena účinkům </a:t>
            </a:r>
            <a:r>
              <a:rPr lang="cs-CZ" b="1" dirty="0">
                <a:solidFill>
                  <a:srgbClr val="0070C0"/>
                </a:solidFill>
              </a:rPr>
              <a:t>e……….. p…</a:t>
            </a:r>
            <a:r>
              <a:rPr lang="cs-CZ" dirty="0"/>
              <a:t> v elektroforetické vaně. </a:t>
            </a:r>
          </a:p>
          <a:p>
            <a:r>
              <a:rPr lang="cs-CZ" dirty="0"/>
              <a:t>vlivem elektrického pole začínají proteiny </a:t>
            </a:r>
            <a:r>
              <a:rPr lang="cs-CZ" b="1" dirty="0">
                <a:solidFill>
                  <a:srgbClr val="0070C0"/>
                </a:solidFill>
              </a:rPr>
              <a:t>m…….</a:t>
            </a:r>
            <a:r>
              <a:rPr lang="cs-CZ" dirty="0"/>
              <a:t> v </a:t>
            </a:r>
            <a:r>
              <a:rPr lang="cs-CZ" dirty="0" err="1"/>
              <a:t>agarózovém</a:t>
            </a:r>
            <a:r>
              <a:rPr lang="cs-CZ" dirty="0"/>
              <a:t> gelu. </a:t>
            </a:r>
            <a:r>
              <a:rPr lang="cs-CZ" dirty="0">
                <a:hlinkClick r:id="rId2"/>
              </a:rPr>
              <a:t>https://youtu.be/NL1usCc0n38?si=9iduTn8n6HIoH1m5</a:t>
            </a:r>
            <a:endParaRPr lang="cs-CZ" dirty="0"/>
          </a:p>
          <a:p>
            <a:r>
              <a:rPr lang="cs-CZ" dirty="0">
                <a:hlinkClick r:id="rId3"/>
              </a:rPr>
              <a:t>https://youtu.be/GUXKQBknYQo?si=ZgQnyJUa7VaJdCQA</a:t>
            </a:r>
            <a:r>
              <a:rPr lang="cs-CZ" dirty="0"/>
              <a:t> (názorné)</a:t>
            </a:r>
          </a:p>
          <a:p>
            <a:r>
              <a:rPr lang="cs-CZ" dirty="0">
                <a:hlinkClick r:id="rId4"/>
              </a:rPr>
              <a:t>https://youtu.be/ZDZUAleWX78?si=TU9__qwBfggVyE86</a:t>
            </a:r>
            <a:r>
              <a:rPr lang="cs-CZ" dirty="0"/>
              <a:t> (komiks)</a:t>
            </a:r>
          </a:p>
          <a:p>
            <a:endParaRPr lang="cs-CZ" dirty="0"/>
          </a:p>
          <a:p>
            <a:r>
              <a:rPr lang="cs-CZ" dirty="0"/>
              <a:t>Po uplynutí určité doby (např. 30 minut při napětí 120 V) se bílkoviny v gelu </a:t>
            </a:r>
            <a:r>
              <a:rPr lang="cs-CZ" b="1" dirty="0">
                <a:solidFill>
                  <a:srgbClr val="0070C0"/>
                </a:solidFill>
              </a:rPr>
              <a:t>d………</a:t>
            </a:r>
            <a:r>
              <a:rPr lang="cs-CZ" dirty="0"/>
              <a:t> („fixují“), zpravidla působením alkoholů (metanolu) a kyselin (kyseliny octové). Tím se zabrání jejich difuzi nebo vymytí z gelu v dalších krocích. </a:t>
            </a:r>
          </a:p>
          <a:p>
            <a:r>
              <a:rPr lang="cs-CZ" dirty="0"/>
              <a:t>Poté se bílkoviny </a:t>
            </a:r>
            <a:r>
              <a:rPr lang="cs-CZ" b="1" dirty="0">
                <a:solidFill>
                  <a:srgbClr val="0070C0"/>
                </a:solidFill>
              </a:rPr>
              <a:t>o…..</a:t>
            </a:r>
            <a:r>
              <a:rPr lang="cs-CZ" dirty="0"/>
              <a:t> vhodným organickým barvivem (např. </a:t>
            </a:r>
            <a:r>
              <a:rPr lang="cs-CZ" dirty="0" err="1"/>
              <a:t>amidočerní</a:t>
            </a:r>
            <a:r>
              <a:rPr lang="cs-CZ" dirty="0"/>
              <a:t>). </a:t>
            </a:r>
          </a:p>
          <a:p>
            <a:r>
              <a:rPr lang="cs-CZ" dirty="0"/>
              <a:t>Poloha jednotlivých frakcí a koncentrace bílkovin v nich se poté hodnotí pomocí denzitometrie.</a:t>
            </a:r>
          </a:p>
        </p:txBody>
      </p:sp>
      <p:sp>
        <p:nvSpPr>
          <p:cNvPr id="4" name="Obdélník 3"/>
          <p:cNvSpPr/>
          <p:nvPr/>
        </p:nvSpPr>
        <p:spPr>
          <a:xfrm>
            <a:off x="978569" y="6488668"/>
            <a:ext cx="83258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https://www.wikiskripta.eu/w/Elektrofor%C3%A9za_b%C3%ADlkovin_v_s%C3%A9ru</a:t>
            </a:r>
          </a:p>
        </p:txBody>
      </p:sp>
    </p:spTree>
    <p:extLst>
      <p:ext uri="{BB962C8B-B14F-4D97-AF65-F5344CB8AC3E}">
        <p14:creationId xmlns:p14="http://schemas.microsoft.com/office/powerpoint/2010/main" val="3457773202"/>
      </p:ext>
    </p:extLst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ELFO u patologických stavů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hlinkClick r:id="rId2"/>
              </a:rPr>
              <a:t>https://www.wikiskripta.eu/w/Elektrofor%C3%A9za_b%C3%ADlkovin_v_s%C3%A9ru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92725755"/>
      </p:ext>
    </p:extLst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>
                <a:solidFill>
                  <a:srgbClr val="0070C0"/>
                </a:solidFill>
              </a:rPr>
              <a:t>103. Vysvětlete, jaké změny ELFO nastanou 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1. akutních </a:t>
            </a:r>
            <a:r>
              <a:rPr lang="cs-CZ" dirty="0" err="1"/>
              <a:t>inf</a:t>
            </a:r>
            <a:r>
              <a:rPr lang="cs-CZ" dirty="0"/>
              <a:t>. onemocnění……………………………………………………………</a:t>
            </a:r>
          </a:p>
          <a:p>
            <a:r>
              <a:rPr lang="cs-CZ" dirty="0"/>
              <a:t>2.chronického zánětu……………………………………………………………………..</a:t>
            </a:r>
          </a:p>
          <a:p>
            <a:r>
              <a:rPr lang="cs-CZ" dirty="0"/>
              <a:t>3. chronické RA aktivní………………………………………………………….………..</a:t>
            </a:r>
          </a:p>
          <a:p>
            <a:r>
              <a:rPr lang="cs-CZ" dirty="0"/>
              <a:t>4.chronického onemocnění jater…………………………………………………….</a:t>
            </a:r>
          </a:p>
          <a:p>
            <a:r>
              <a:rPr lang="cs-CZ" dirty="0"/>
              <a:t>5.nefrotického syndromu………………………………………………………………..</a:t>
            </a:r>
          </a:p>
          <a:p>
            <a:r>
              <a:rPr lang="cs-CZ" dirty="0"/>
              <a:t>6.myelomu………………………………………………………………………………………</a:t>
            </a:r>
          </a:p>
        </p:txBody>
      </p:sp>
    </p:spTree>
    <p:extLst>
      <p:ext uri="{BB962C8B-B14F-4D97-AF65-F5344CB8AC3E}">
        <p14:creationId xmlns:p14="http://schemas.microsoft.com/office/powerpoint/2010/main" val="35648669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36917" y="266750"/>
            <a:ext cx="11712103" cy="746504"/>
          </a:xfrm>
        </p:spPr>
        <p:txBody>
          <a:bodyPr>
            <a:normAutofit fontScale="90000"/>
          </a:bodyPr>
          <a:lstStyle/>
          <a:p>
            <a:r>
              <a:rPr lang="cs-CZ" dirty="0">
                <a:solidFill>
                  <a:srgbClr val="FF0000"/>
                </a:solidFill>
              </a:rPr>
              <a:t>Jak se provádí odběr venózní krve?</a:t>
            </a:r>
            <a:br>
              <a:rPr lang="cs-CZ" dirty="0">
                <a:solidFill>
                  <a:srgbClr val="FF0000"/>
                </a:solidFill>
              </a:rPr>
            </a:b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108953"/>
            <a:ext cx="11353800" cy="5330758"/>
          </a:xfrm>
        </p:spPr>
        <p:txBody>
          <a:bodyPr>
            <a:normAutofit fontScale="92500" lnSpcReduction="20000"/>
          </a:bodyPr>
          <a:lstStyle/>
          <a:p>
            <a:pPr marL="0" lvl="0" indent="0">
              <a:buNone/>
            </a:pPr>
            <a:r>
              <a:rPr lang="cs-CZ" b="1" dirty="0"/>
              <a:t>Během odběru</a:t>
            </a:r>
          </a:p>
          <a:p>
            <a:pPr lvl="0"/>
            <a:r>
              <a:rPr lang="cs-CZ" b="1" dirty="0"/>
              <a:t>turniket</a:t>
            </a:r>
            <a:r>
              <a:rPr lang="cs-CZ" dirty="0"/>
              <a:t>, dříve </a:t>
            </a:r>
            <a:r>
              <a:rPr lang="cs-CZ" dirty="0" err="1"/>
              <a:t>Esmarchovo</a:t>
            </a:r>
            <a:r>
              <a:rPr lang="cs-CZ" dirty="0"/>
              <a:t> </a:t>
            </a:r>
            <a:r>
              <a:rPr lang="cs-CZ" dirty="0" err="1"/>
              <a:t>zaškrcovadlo</a:t>
            </a:r>
            <a:r>
              <a:rPr lang="cs-CZ" dirty="0"/>
              <a:t> (nesprávně škrtidlo)</a:t>
            </a:r>
          </a:p>
          <a:p>
            <a:pPr lvl="0"/>
            <a:r>
              <a:rPr lang="cs-CZ" b="1" dirty="0"/>
              <a:t>uvolníme ihned </a:t>
            </a:r>
            <a:r>
              <a:rPr lang="cs-CZ" dirty="0"/>
              <a:t>po odkápnutí 1. kapky krve do zkumavky. Zaškrcení nad 3 min. vede ke změnám hladin některých analytů. </a:t>
            </a:r>
            <a:r>
              <a:rPr lang="cs-CZ" b="1" dirty="0"/>
              <a:t>Při odběru na stanovení laktátu jej použít nesmíme.</a:t>
            </a:r>
            <a:r>
              <a:rPr lang="cs-CZ" dirty="0"/>
              <a:t> </a:t>
            </a:r>
          </a:p>
          <a:p>
            <a:pPr lvl="0"/>
            <a:r>
              <a:rPr lang="cs-CZ" dirty="0"/>
              <a:t>dříve praktikované cvičení se zaťatou pěstí se již nedoporučuje, vede ke zvýšení hladin draslíku či laktátu)</a:t>
            </a:r>
          </a:p>
          <a:p>
            <a:pPr lvl="0"/>
            <a:r>
              <a:rPr lang="cs-CZ" dirty="0"/>
              <a:t>místo vpichu </a:t>
            </a:r>
            <a:r>
              <a:rPr lang="cs-CZ" b="1" dirty="0"/>
              <a:t>dezinfikujeme</a:t>
            </a:r>
            <a:endParaRPr lang="cs-CZ" dirty="0"/>
          </a:p>
          <a:p>
            <a:pPr lvl="0"/>
            <a:r>
              <a:rPr lang="cs-CZ" dirty="0"/>
              <a:t>žílu napichujeme až po úplném </a:t>
            </a:r>
            <a:r>
              <a:rPr lang="cs-CZ" b="1" dirty="0"/>
              <a:t>oschnutí</a:t>
            </a:r>
            <a:r>
              <a:rPr lang="cs-CZ" dirty="0"/>
              <a:t> dezinfekčního prostředku, aby nedošlo k hemolýze. </a:t>
            </a:r>
          </a:p>
          <a:p>
            <a:pPr lvl="0"/>
            <a:r>
              <a:rPr lang="cs-CZ" dirty="0"/>
              <a:t>Při odběru na stanovení alkoholu musí být použit </a:t>
            </a:r>
          </a:p>
          <a:p>
            <a:pPr marL="0" lvl="0" indent="0">
              <a:buNone/>
            </a:pPr>
            <a:r>
              <a:rPr lang="cs-CZ" dirty="0"/>
              <a:t>  </a:t>
            </a:r>
            <a:r>
              <a:rPr lang="cs-CZ" b="1" dirty="0"/>
              <a:t>bezalkoholový</a:t>
            </a:r>
            <a:r>
              <a:rPr lang="cs-CZ" dirty="0"/>
              <a:t> </a:t>
            </a:r>
            <a:r>
              <a:rPr lang="cs-CZ" b="1" dirty="0"/>
              <a:t>dezinfekční prostředek</a:t>
            </a:r>
          </a:p>
          <a:p>
            <a:pPr lvl="0"/>
            <a:r>
              <a:rPr lang="cs-CZ" dirty="0"/>
              <a:t>Předpokládaného místa vpichu se zásadně nedotýkáme. </a:t>
            </a:r>
          </a:p>
          <a:p>
            <a:pPr lvl="0"/>
            <a:r>
              <a:rPr lang="cs-CZ" b="1" dirty="0"/>
              <a:t>Úhel </a:t>
            </a:r>
            <a:r>
              <a:rPr lang="cs-CZ" dirty="0"/>
              <a:t>mezi paží a stříkačkou má být asi </a:t>
            </a:r>
            <a:r>
              <a:rPr lang="cs-CZ" b="1" dirty="0"/>
              <a:t>15</a:t>
            </a:r>
            <a:r>
              <a:rPr lang="cs-CZ" b="1" baseline="30000" dirty="0"/>
              <a:t>o</a:t>
            </a:r>
            <a:r>
              <a:rPr lang="cs-CZ" b="1" dirty="0"/>
              <a:t>.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4378" y="4567337"/>
            <a:ext cx="3727622" cy="2290663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778213" y="6342434"/>
            <a:ext cx="65369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hlinkClick r:id="rId3"/>
              </a:rPr>
              <a:t>https://youtu.be/k2R85u5YjLg?si=ch57_V8SrR_DBakk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5798726"/>
      </p:ext>
    </p:extLst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rgbClr val="0070C0"/>
                </a:solidFill>
              </a:rPr>
              <a:t>103. Vysvětlete, jaké změny ELFO nastanou u</a:t>
            </a:r>
            <a:endParaRPr lang="cs-CZ" dirty="0">
              <a:solidFill>
                <a:srgbClr val="0070C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1. akutních </a:t>
            </a:r>
            <a:r>
              <a:rPr lang="cs-CZ" dirty="0" err="1"/>
              <a:t>inf</a:t>
            </a:r>
            <a:r>
              <a:rPr lang="cs-CZ" dirty="0"/>
              <a:t>. onemocnění         </a:t>
            </a:r>
            <a:r>
              <a:rPr lang="cs-CZ" dirty="0">
                <a:solidFill>
                  <a:srgbClr val="0070C0"/>
                </a:solidFill>
              </a:rPr>
              <a:t>↓Al   ↑ </a:t>
            </a:r>
            <a:r>
              <a:rPr lang="el-GR" dirty="0">
                <a:solidFill>
                  <a:srgbClr val="0070C0"/>
                </a:solidFill>
              </a:rPr>
              <a:t>α</a:t>
            </a:r>
            <a:r>
              <a:rPr lang="cs-CZ" dirty="0">
                <a:solidFill>
                  <a:srgbClr val="0070C0"/>
                </a:solidFill>
              </a:rPr>
              <a:t>1   ↑ </a:t>
            </a:r>
            <a:r>
              <a:rPr lang="el-GR" dirty="0">
                <a:solidFill>
                  <a:srgbClr val="0070C0"/>
                </a:solidFill>
              </a:rPr>
              <a:t>α</a:t>
            </a:r>
            <a:r>
              <a:rPr lang="cs-CZ" dirty="0">
                <a:solidFill>
                  <a:srgbClr val="0070C0"/>
                </a:solidFill>
              </a:rPr>
              <a:t>2 </a:t>
            </a:r>
          </a:p>
          <a:p>
            <a:r>
              <a:rPr lang="cs-CZ" dirty="0"/>
              <a:t>2.chronického zánětu                   </a:t>
            </a:r>
            <a:r>
              <a:rPr lang="cs-CZ" dirty="0">
                <a:solidFill>
                  <a:srgbClr val="0070C0"/>
                </a:solidFill>
              </a:rPr>
              <a:t>↓/N Al                                             ↑ </a:t>
            </a:r>
            <a:r>
              <a:rPr lang="el-GR" dirty="0">
                <a:solidFill>
                  <a:srgbClr val="0070C0"/>
                </a:solidFill>
              </a:rPr>
              <a:t>γ</a:t>
            </a:r>
            <a:endParaRPr lang="cs-CZ" dirty="0"/>
          </a:p>
          <a:p>
            <a:r>
              <a:rPr lang="cs-CZ" dirty="0"/>
              <a:t>3. chronické RA aktivní</a:t>
            </a:r>
            <a:r>
              <a:rPr lang="cs-CZ" dirty="0">
                <a:solidFill>
                  <a:srgbClr val="0070C0"/>
                </a:solidFill>
              </a:rPr>
              <a:t>                  ↓Al   ↑ </a:t>
            </a:r>
            <a:r>
              <a:rPr lang="el-GR" dirty="0">
                <a:solidFill>
                  <a:srgbClr val="0070C0"/>
                </a:solidFill>
              </a:rPr>
              <a:t>α</a:t>
            </a:r>
            <a:r>
              <a:rPr lang="cs-CZ" dirty="0">
                <a:solidFill>
                  <a:srgbClr val="0070C0"/>
                </a:solidFill>
              </a:rPr>
              <a:t>1   ↑ </a:t>
            </a:r>
            <a:r>
              <a:rPr lang="el-GR" dirty="0">
                <a:solidFill>
                  <a:srgbClr val="0070C0"/>
                </a:solidFill>
              </a:rPr>
              <a:t>α</a:t>
            </a:r>
            <a:r>
              <a:rPr lang="cs-CZ" dirty="0">
                <a:solidFill>
                  <a:srgbClr val="0070C0"/>
                </a:solidFill>
              </a:rPr>
              <a:t>2                        ↑ </a:t>
            </a:r>
            <a:r>
              <a:rPr lang="el-GR" dirty="0">
                <a:solidFill>
                  <a:srgbClr val="0070C0"/>
                </a:solidFill>
              </a:rPr>
              <a:t>γ</a:t>
            </a:r>
            <a:endParaRPr lang="cs-CZ" dirty="0">
              <a:solidFill>
                <a:srgbClr val="0070C0"/>
              </a:solidFill>
            </a:endParaRPr>
          </a:p>
          <a:p>
            <a:r>
              <a:rPr lang="cs-CZ" dirty="0"/>
              <a:t>4.chronického onemocnění jater </a:t>
            </a:r>
            <a:r>
              <a:rPr lang="cs-CZ" dirty="0">
                <a:solidFill>
                  <a:srgbClr val="0070C0"/>
                </a:solidFill>
              </a:rPr>
              <a:t>↓Al   ↓ </a:t>
            </a:r>
            <a:r>
              <a:rPr lang="el-GR" dirty="0">
                <a:solidFill>
                  <a:srgbClr val="0070C0"/>
                </a:solidFill>
              </a:rPr>
              <a:t>α</a:t>
            </a:r>
            <a:r>
              <a:rPr lang="cs-CZ" dirty="0">
                <a:solidFill>
                  <a:srgbClr val="0070C0"/>
                </a:solidFill>
              </a:rPr>
              <a:t>1   ↓ </a:t>
            </a:r>
            <a:r>
              <a:rPr lang="el-GR" dirty="0">
                <a:solidFill>
                  <a:srgbClr val="0070C0"/>
                </a:solidFill>
              </a:rPr>
              <a:t>α</a:t>
            </a:r>
            <a:r>
              <a:rPr lang="cs-CZ" dirty="0">
                <a:solidFill>
                  <a:srgbClr val="0070C0"/>
                </a:solidFill>
              </a:rPr>
              <a:t>2      ↓ </a:t>
            </a:r>
            <a:r>
              <a:rPr lang="el-GR" dirty="0">
                <a:solidFill>
                  <a:srgbClr val="0070C0"/>
                </a:solidFill>
              </a:rPr>
              <a:t>β</a:t>
            </a:r>
            <a:r>
              <a:rPr lang="cs-CZ" dirty="0">
                <a:solidFill>
                  <a:srgbClr val="0070C0"/>
                </a:solidFill>
              </a:rPr>
              <a:t>          ↓ </a:t>
            </a:r>
            <a:r>
              <a:rPr lang="el-GR" dirty="0">
                <a:solidFill>
                  <a:srgbClr val="0070C0"/>
                </a:solidFill>
              </a:rPr>
              <a:t>γ </a:t>
            </a:r>
            <a:r>
              <a:rPr lang="cs-CZ" dirty="0"/>
              <a:t>5.nefrotického syndromu              </a:t>
            </a:r>
            <a:r>
              <a:rPr lang="cs-CZ" dirty="0">
                <a:solidFill>
                  <a:srgbClr val="0070C0"/>
                </a:solidFill>
              </a:rPr>
              <a:t>↓Al                ↑ </a:t>
            </a:r>
            <a:r>
              <a:rPr lang="el-GR" dirty="0">
                <a:solidFill>
                  <a:srgbClr val="0070C0"/>
                </a:solidFill>
              </a:rPr>
              <a:t>α</a:t>
            </a:r>
            <a:r>
              <a:rPr lang="cs-CZ" dirty="0">
                <a:solidFill>
                  <a:srgbClr val="0070C0"/>
                </a:solidFill>
              </a:rPr>
              <a:t>2      ↑ </a:t>
            </a:r>
            <a:r>
              <a:rPr lang="el-GR" dirty="0">
                <a:solidFill>
                  <a:srgbClr val="0070C0"/>
                </a:solidFill>
              </a:rPr>
              <a:t>β </a:t>
            </a:r>
            <a:r>
              <a:rPr lang="cs-CZ" dirty="0">
                <a:solidFill>
                  <a:srgbClr val="0070C0"/>
                </a:solidFill>
              </a:rPr>
              <a:t>      ↓/N </a:t>
            </a:r>
            <a:r>
              <a:rPr lang="el-GR" dirty="0">
                <a:solidFill>
                  <a:srgbClr val="0070C0"/>
                </a:solidFill>
              </a:rPr>
              <a:t>γ </a:t>
            </a:r>
            <a:endParaRPr lang="cs-CZ" dirty="0"/>
          </a:p>
          <a:p>
            <a:r>
              <a:rPr lang="cs-CZ" dirty="0"/>
              <a:t>6.myelomu                                      </a:t>
            </a:r>
            <a:r>
              <a:rPr lang="cs-CZ" dirty="0">
                <a:solidFill>
                  <a:srgbClr val="0070C0"/>
                </a:solidFill>
              </a:rPr>
              <a:t> ↓Al   ↓ </a:t>
            </a:r>
            <a:r>
              <a:rPr lang="el-GR" dirty="0">
                <a:solidFill>
                  <a:srgbClr val="0070C0"/>
                </a:solidFill>
              </a:rPr>
              <a:t>α</a:t>
            </a:r>
            <a:r>
              <a:rPr lang="cs-CZ" dirty="0">
                <a:solidFill>
                  <a:srgbClr val="0070C0"/>
                </a:solidFill>
              </a:rPr>
              <a:t>1   ↓ </a:t>
            </a:r>
            <a:r>
              <a:rPr lang="el-GR" dirty="0">
                <a:solidFill>
                  <a:srgbClr val="0070C0"/>
                </a:solidFill>
              </a:rPr>
              <a:t>α</a:t>
            </a:r>
            <a:r>
              <a:rPr lang="cs-CZ" dirty="0">
                <a:solidFill>
                  <a:srgbClr val="0070C0"/>
                </a:solidFill>
              </a:rPr>
              <a:t>2      ↑ </a:t>
            </a:r>
            <a:r>
              <a:rPr lang="el-GR" dirty="0">
                <a:solidFill>
                  <a:srgbClr val="0070C0"/>
                </a:solidFill>
              </a:rPr>
              <a:t>β </a:t>
            </a:r>
            <a:r>
              <a:rPr lang="cs-CZ" dirty="0">
                <a:solidFill>
                  <a:srgbClr val="0070C0"/>
                </a:solidFill>
              </a:rPr>
              <a:t>         ↑ </a:t>
            </a:r>
            <a:r>
              <a:rPr lang="el-GR" dirty="0">
                <a:solidFill>
                  <a:srgbClr val="0070C0"/>
                </a:solidFill>
              </a:rPr>
              <a:t>γ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29367080"/>
      </p:ext>
    </p:extLst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FF0000"/>
                </a:solidFill>
              </a:rPr>
              <a:t>Pro jaké stavy je typická           </a:t>
            </a:r>
            <a:r>
              <a:rPr lang="cs-CZ" dirty="0" err="1">
                <a:solidFill>
                  <a:srgbClr val="FF0000"/>
                </a:solidFill>
              </a:rPr>
              <a:t>urie</a:t>
            </a:r>
            <a:r>
              <a:rPr lang="cs-CZ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456657"/>
            <a:ext cx="12044516" cy="3275764"/>
          </a:xfrm>
        </p:spPr>
        <p:txBody>
          <a:bodyPr>
            <a:normAutofit fontScale="85000" lnSpcReduction="20000"/>
          </a:bodyPr>
          <a:lstStyle/>
          <a:p>
            <a:r>
              <a:rPr lang="cs-CZ" dirty="0"/>
              <a:t>Pro posouzení většiny klinických stavů stačí průkaz přítomnosti                    v</a:t>
            </a:r>
            <a:r>
              <a:rPr lang="cs-CZ" b="1" dirty="0"/>
              <a:t> </a:t>
            </a:r>
          </a:p>
          <a:p>
            <a:r>
              <a:rPr lang="cs-CZ" dirty="0"/>
              <a:t>Stanovení koncentrace určitého                 se provádí ve sbírané moči. </a:t>
            </a:r>
          </a:p>
          <a:p>
            <a:pPr lvl="0"/>
            <a:r>
              <a:rPr lang="cs-CZ" dirty="0"/>
              <a:t>Fyziologická koncentrace                v moči je</a:t>
            </a:r>
            <a:r>
              <a:rPr lang="cs-CZ" b="1" dirty="0"/>
              <a:t> 0,15 g/24 </a:t>
            </a:r>
            <a:r>
              <a:rPr lang="cs-CZ" dirty="0"/>
              <a:t>hodin</a:t>
            </a:r>
          </a:p>
          <a:p>
            <a:pPr lvl="0"/>
            <a:r>
              <a:rPr lang="cs-CZ" dirty="0"/>
              <a:t>K proteinurii může docházet u </a:t>
            </a:r>
          </a:p>
          <a:p>
            <a:pPr lvl="1"/>
            <a:r>
              <a:rPr lang="cs-CZ" dirty="0"/>
              <a:t>poškození </a:t>
            </a:r>
            <a:r>
              <a:rPr lang="cs-CZ" b="1" dirty="0"/>
              <a:t>ledvin</a:t>
            </a:r>
            <a:r>
              <a:rPr lang="cs-CZ" dirty="0"/>
              <a:t> - způsobena především zvýšeným vylučováním albuminu (albuminurie). </a:t>
            </a:r>
          </a:p>
          <a:p>
            <a:pPr lvl="1"/>
            <a:r>
              <a:rPr lang="cs-CZ" b="1" dirty="0"/>
              <a:t>mnohočetného myelomu</a:t>
            </a:r>
            <a:r>
              <a:rPr lang="cs-CZ" dirty="0"/>
              <a:t> </a:t>
            </a:r>
          </a:p>
          <a:p>
            <a:pPr lvl="1"/>
            <a:r>
              <a:rPr lang="cs-CZ" b="1" dirty="0"/>
              <a:t>hypertonie </a:t>
            </a:r>
          </a:p>
          <a:p>
            <a:pPr lvl="1"/>
            <a:r>
              <a:rPr lang="cs-CZ" b="1" dirty="0"/>
              <a:t>DM</a:t>
            </a:r>
            <a:r>
              <a:rPr lang="cs-CZ" dirty="0"/>
              <a:t> - dochází ke zvýšeným ztrátám albuminu v kapilárních cévách tzv. </a:t>
            </a:r>
            <a:r>
              <a:rPr lang="cs-CZ" b="1" dirty="0" err="1"/>
              <a:t>mikroalbuminurii</a:t>
            </a:r>
            <a:r>
              <a:rPr lang="cs-CZ" dirty="0"/>
              <a:t>, která je ukazatelem cévního poškození (</a:t>
            </a:r>
            <a:r>
              <a:rPr lang="cs-CZ" b="1" dirty="0"/>
              <a:t>diabetická nefropatie </a:t>
            </a:r>
            <a:r>
              <a:rPr lang="cs-CZ" dirty="0"/>
              <a:t>a</a:t>
            </a:r>
            <a:r>
              <a:rPr lang="cs-CZ" b="1" dirty="0"/>
              <a:t> retinopatie</a:t>
            </a:r>
            <a:r>
              <a:rPr lang="cs-CZ" dirty="0"/>
              <a:t>). </a:t>
            </a:r>
          </a:p>
          <a:p>
            <a:pPr lvl="0"/>
            <a:r>
              <a:rPr lang="cs-CZ" dirty="0"/>
              <a:t>Nízká koncentrace                  nemá klinický význam.</a:t>
            </a:r>
          </a:p>
          <a:p>
            <a:endParaRPr lang="cs-CZ" dirty="0"/>
          </a:p>
        </p:txBody>
      </p:sp>
      <p:pic>
        <p:nvPicPr>
          <p:cNvPr id="2050" name="Picture 2" descr="Axon: MGUS, mnohočetný myel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8958" y="4786923"/>
            <a:ext cx="3368842" cy="2099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1684" y="4252161"/>
            <a:ext cx="3908759" cy="2605840"/>
          </a:xfrm>
          <a:prstGeom prst="rect">
            <a:avLst/>
          </a:prstGeom>
        </p:spPr>
      </p:pic>
      <p:pic>
        <p:nvPicPr>
          <p:cNvPr id="6" name="Picture 2" descr="Researchers study protein ancestors to understand their role in growth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5233" y="554581"/>
            <a:ext cx="1038280" cy="71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Researchers study protein ancestors to understand their role in growth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6916" y="1267202"/>
            <a:ext cx="893047" cy="612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Researchers study protein ancestors to understand their role in growth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7885" y="1745190"/>
            <a:ext cx="683715" cy="469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Researchers study protein ancestors to understand their role in growth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694" y="4209276"/>
            <a:ext cx="1038280" cy="71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5"/>
          <a:srcRect l="20158" r="46158" b="10383"/>
          <a:stretch/>
        </p:blipFill>
        <p:spPr>
          <a:xfrm>
            <a:off x="9679485" y="1198920"/>
            <a:ext cx="393650" cy="586495"/>
          </a:xfrm>
          <a:prstGeom prst="rect">
            <a:avLst/>
          </a:prstGeom>
        </p:spPr>
      </p:pic>
      <p:pic>
        <p:nvPicPr>
          <p:cNvPr id="13" name="Picture 2" descr="Researchers study protein ancestors to understand their role in growth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6752" y="2163558"/>
            <a:ext cx="683715" cy="469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iabetes • TissuPath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1670" y="4999203"/>
            <a:ext cx="1858797" cy="1858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8707" y="5459037"/>
            <a:ext cx="1956977" cy="1246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238584"/>
      </p:ext>
    </p:extLst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 b="1" dirty="0">
                <a:solidFill>
                  <a:srgbClr val="0070C0"/>
                </a:solidFill>
              </a:rPr>
              <a:t>104. Pro jaké stavy je typická           </a:t>
            </a:r>
            <a:r>
              <a:rPr lang="cs-CZ" sz="4000" b="1" dirty="0" err="1">
                <a:solidFill>
                  <a:srgbClr val="0070C0"/>
                </a:solidFill>
              </a:rPr>
              <a:t>urie</a:t>
            </a:r>
            <a:r>
              <a:rPr lang="cs-CZ" sz="4000" b="1" dirty="0">
                <a:solidFill>
                  <a:srgbClr val="0070C0"/>
                </a:solidFill>
              </a:rPr>
              <a:t>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456657"/>
            <a:ext cx="12044516" cy="3275764"/>
          </a:xfrm>
        </p:spPr>
        <p:txBody>
          <a:bodyPr>
            <a:normAutofit fontScale="85000" lnSpcReduction="20000"/>
          </a:bodyPr>
          <a:lstStyle/>
          <a:p>
            <a:r>
              <a:rPr lang="cs-CZ" dirty="0"/>
              <a:t>Pro posouzení většiny klinických stavů stačí průkaz přítomnosti                    v</a:t>
            </a:r>
            <a:r>
              <a:rPr lang="cs-CZ" b="1" dirty="0"/>
              <a:t> </a:t>
            </a:r>
          </a:p>
          <a:p>
            <a:r>
              <a:rPr lang="cs-CZ" dirty="0"/>
              <a:t>Stanovení koncentrace určitého                 se provádí ve sbírané moči. </a:t>
            </a:r>
          </a:p>
          <a:p>
            <a:pPr lvl="0"/>
            <a:r>
              <a:rPr lang="cs-CZ" dirty="0"/>
              <a:t>Fyziologická koncentrace                v moči je</a:t>
            </a:r>
            <a:r>
              <a:rPr lang="cs-CZ" b="1" dirty="0"/>
              <a:t> </a:t>
            </a:r>
            <a:r>
              <a:rPr lang="cs-CZ" b="1" dirty="0">
                <a:solidFill>
                  <a:srgbClr val="0070C0"/>
                </a:solidFill>
              </a:rPr>
              <a:t>……………….. </a:t>
            </a:r>
            <a:r>
              <a:rPr lang="cs-CZ" dirty="0"/>
              <a:t>hodin</a:t>
            </a:r>
          </a:p>
          <a:p>
            <a:pPr lvl="0"/>
            <a:r>
              <a:rPr lang="cs-CZ" dirty="0"/>
              <a:t>K proteinurii může docházet u </a:t>
            </a:r>
          </a:p>
          <a:p>
            <a:pPr lvl="1"/>
            <a:r>
              <a:rPr lang="cs-CZ" dirty="0"/>
              <a:t>poškození </a:t>
            </a:r>
            <a:r>
              <a:rPr lang="cs-CZ" dirty="0">
                <a:solidFill>
                  <a:srgbClr val="0070C0"/>
                </a:solidFill>
              </a:rPr>
              <a:t>………………</a:t>
            </a:r>
            <a:r>
              <a:rPr lang="cs-CZ" dirty="0"/>
              <a:t> - způsobena především zvýšeným vylučováním albuminu (albuminurie). </a:t>
            </a:r>
          </a:p>
          <a:p>
            <a:pPr lvl="1"/>
            <a:r>
              <a:rPr lang="cs-CZ" dirty="0">
                <a:solidFill>
                  <a:srgbClr val="0070C0"/>
                </a:solidFill>
              </a:rPr>
              <a:t>……………………………………</a:t>
            </a:r>
            <a:r>
              <a:rPr lang="cs-CZ" dirty="0"/>
              <a:t> </a:t>
            </a:r>
          </a:p>
          <a:p>
            <a:pPr lvl="1"/>
            <a:r>
              <a:rPr lang="cs-CZ" dirty="0">
                <a:solidFill>
                  <a:srgbClr val="0070C0"/>
                </a:solidFill>
              </a:rPr>
              <a:t>………………………….</a:t>
            </a:r>
          </a:p>
          <a:p>
            <a:pPr lvl="1"/>
            <a:r>
              <a:rPr lang="cs-CZ" dirty="0">
                <a:solidFill>
                  <a:srgbClr val="0070C0"/>
                </a:solidFill>
              </a:rPr>
              <a:t>..</a:t>
            </a:r>
            <a:r>
              <a:rPr lang="cs-CZ" dirty="0"/>
              <a:t> - dochází ke zvýšeným ztrátám albuminu v kapilárních cévách tzv. </a:t>
            </a:r>
            <a:r>
              <a:rPr lang="cs-CZ" b="1" dirty="0">
                <a:solidFill>
                  <a:srgbClr val="0070C0"/>
                </a:solidFill>
              </a:rPr>
              <a:t>m…………..i</a:t>
            </a:r>
            <a:r>
              <a:rPr lang="cs-CZ" dirty="0"/>
              <a:t>, která je ukazatelem cévního poškození (</a:t>
            </a:r>
            <a:r>
              <a:rPr lang="cs-CZ" b="1" dirty="0">
                <a:solidFill>
                  <a:srgbClr val="0070C0"/>
                </a:solidFill>
              </a:rPr>
              <a:t>d……..á n………e </a:t>
            </a:r>
            <a:r>
              <a:rPr lang="cs-CZ" dirty="0"/>
              <a:t>a</a:t>
            </a:r>
            <a:r>
              <a:rPr lang="cs-CZ" b="1" dirty="0">
                <a:solidFill>
                  <a:srgbClr val="0070C0"/>
                </a:solidFill>
              </a:rPr>
              <a:t> r………e</a:t>
            </a:r>
            <a:r>
              <a:rPr lang="cs-CZ" dirty="0"/>
              <a:t>). </a:t>
            </a:r>
          </a:p>
          <a:p>
            <a:pPr lvl="0"/>
            <a:r>
              <a:rPr lang="cs-CZ" dirty="0"/>
              <a:t>Nízká koncentrace                  nemá klinický význam.</a:t>
            </a:r>
          </a:p>
          <a:p>
            <a:endParaRPr lang="cs-CZ" dirty="0"/>
          </a:p>
        </p:txBody>
      </p:sp>
      <p:pic>
        <p:nvPicPr>
          <p:cNvPr id="2050" name="Picture 2" descr="Axon: MGUS, mnohočetný myel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8958" y="4786923"/>
            <a:ext cx="3368842" cy="2099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1684" y="4252161"/>
            <a:ext cx="3908759" cy="2605840"/>
          </a:xfrm>
          <a:prstGeom prst="rect">
            <a:avLst/>
          </a:prstGeom>
        </p:spPr>
      </p:pic>
      <p:pic>
        <p:nvPicPr>
          <p:cNvPr id="6" name="Picture 2" descr="Researchers study protein ancestors to understand their role in growth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5567" y="627476"/>
            <a:ext cx="1038280" cy="71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Researchers study protein ancestors to understand their role in growth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6916" y="1267202"/>
            <a:ext cx="893047" cy="612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Researchers study protein ancestors to understand their role in growth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7885" y="1745190"/>
            <a:ext cx="683715" cy="469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Researchers study protein ancestors to understand their role in growth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694" y="4209276"/>
            <a:ext cx="1038280" cy="71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5"/>
          <a:srcRect l="20158" r="46158" b="10383"/>
          <a:stretch/>
        </p:blipFill>
        <p:spPr>
          <a:xfrm>
            <a:off x="9734799" y="692523"/>
            <a:ext cx="962527" cy="1434058"/>
          </a:xfrm>
          <a:prstGeom prst="rect">
            <a:avLst/>
          </a:prstGeom>
        </p:spPr>
      </p:pic>
      <p:pic>
        <p:nvPicPr>
          <p:cNvPr id="13" name="Picture 2" descr="Researchers study protein ancestors to understand their role in growth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6752" y="2163558"/>
            <a:ext cx="683715" cy="469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iabetes • TissuPath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1670" y="4999203"/>
            <a:ext cx="1858797" cy="1858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8707" y="5459037"/>
            <a:ext cx="1956977" cy="1246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505659"/>
      </p:ext>
    </p:extLst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78408" y="958683"/>
            <a:ext cx="12074013" cy="1325563"/>
          </a:xfrm>
        </p:spPr>
        <p:txBody>
          <a:bodyPr>
            <a:normAutofit fontScale="90000"/>
          </a:bodyPr>
          <a:lstStyle/>
          <a:p>
            <a:r>
              <a:rPr lang="cs-CZ" b="1" dirty="0">
                <a:solidFill>
                  <a:srgbClr val="FF0000"/>
                </a:solidFill>
              </a:rPr>
              <a:t>K čemu slouží enzymy?</a:t>
            </a:r>
            <a:br>
              <a:rPr lang="cs-CZ" b="1" dirty="0">
                <a:solidFill>
                  <a:srgbClr val="FF0000"/>
                </a:solidFill>
              </a:rPr>
            </a:br>
            <a:r>
              <a:rPr lang="cs-CZ" dirty="0"/>
              <a:t>https://youtu.be/yk14dOOvwMk?si=kPRIT2ohiCqGBry-</a:t>
            </a:r>
            <a:br>
              <a:rPr lang="cs-CZ" dirty="0"/>
            </a:br>
            <a:r>
              <a:rPr lang="cs-CZ" dirty="0">
                <a:hlinkClick r:id="rId2"/>
              </a:rPr>
              <a:t>https://www.youtube.com/watch?v=ozdO1mLXBQE</a:t>
            </a:r>
            <a:br>
              <a:rPr lang="cs-CZ" dirty="0"/>
            </a:br>
            <a:br>
              <a:rPr lang="cs-CZ" dirty="0"/>
            </a:b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825624"/>
            <a:ext cx="12191999" cy="4671429"/>
          </a:xfrm>
        </p:spPr>
        <p:txBody>
          <a:bodyPr>
            <a:normAutofit fontScale="92500" lnSpcReduction="20000"/>
          </a:bodyPr>
          <a:lstStyle/>
          <a:p>
            <a:r>
              <a:rPr lang="cs-CZ" dirty="0">
                <a:solidFill>
                  <a:srgbClr val="FF0000"/>
                </a:solidFill>
              </a:rPr>
              <a:t>Enzymy</a:t>
            </a:r>
            <a:r>
              <a:rPr lang="cs-CZ" dirty="0"/>
              <a:t> jsou součástí všech živých systémů a slouží v nich jako </a:t>
            </a:r>
            <a:r>
              <a:rPr lang="cs-CZ" b="1" dirty="0"/>
              <a:t>biokatalyzátory</a:t>
            </a:r>
            <a:r>
              <a:rPr lang="cs-CZ" dirty="0"/>
              <a:t> urychlující chemické reakce. </a:t>
            </a:r>
          </a:p>
          <a:p>
            <a:pPr lvl="0"/>
            <a:r>
              <a:rPr lang="cs-CZ" dirty="0"/>
              <a:t>Při </a:t>
            </a:r>
            <a:r>
              <a:rPr lang="cs-CZ" dirty="0">
                <a:solidFill>
                  <a:srgbClr val="FF0000"/>
                </a:solidFill>
              </a:rPr>
              <a:t>enzym</a:t>
            </a:r>
            <a:r>
              <a:rPr lang="cs-CZ" dirty="0"/>
              <a:t>atických reakcích se </a:t>
            </a:r>
            <a:r>
              <a:rPr lang="cs-CZ" dirty="0">
                <a:solidFill>
                  <a:srgbClr val="00B050"/>
                </a:solidFill>
              </a:rPr>
              <a:t>substrát (nebo několik substrátů</a:t>
            </a:r>
            <a:r>
              <a:rPr lang="cs-CZ" dirty="0"/>
              <a:t>) přeměňuje na </a:t>
            </a:r>
            <a:r>
              <a:rPr lang="cs-CZ" dirty="0">
                <a:solidFill>
                  <a:srgbClr val="3333CC"/>
                </a:solidFill>
              </a:rPr>
              <a:t>produkt</a:t>
            </a:r>
            <a:r>
              <a:rPr lang="cs-CZ" dirty="0"/>
              <a:t>.</a:t>
            </a:r>
          </a:p>
          <a:p>
            <a:pPr lvl="0"/>
            <a:r>
              <a:rPr lang="cs-CZ" dirty="0">
                <a:solidFill>
                  <a:srgbClr val="FF0000"/>
                </a:solidFill>
              </a:rPr>
              <a:t>Enzymy</a:t>
            </a:r>
            <a:r>
              <a:rPr lang="cs-CZ" dirty="0"/>
              <a:t> jsou </a:t>
            </a:r>
          </a:p>
          <a:p>
            <a:pPr lvl="1"/>
            <a:r>
              <a:rPr lang="cs-CZ" b="1" dirty="0"/>
              <a:t>druhově </a:t>
            </a:r>
            <a:r>
              <a:rPr lang="cs-CZ" dirty="0"/>
              <a:t>(každý biologický druh má své vlastní </a:t>
            </a:r>
            <a:r>
              <a:rPr lang="cs-CZ" dirty="0">
                <a:solidFill>
                  <a:srgbClr val="FF0000"/>
                </a:solidFill>
              </a:rPr>
              <a:t>enzymy</a:t>
            </a:r>
            <a:r>
              <a:rPr lang="cs-CZ" dirty="0"/>
              <a:t>), </a:t>
            </a:r>
          </a:p>
          <a:p>
            <a:pPr lvl="1"/>
            <a:r>
              <a:rPr lang="cs-CZ" b="1" dirty="0"/>
              <a:t>účinkově</a:t>
            </a:r>
            <a:r>
              <a:rPr lang="cs-CZ" dirty="0"/>
              <a:t> (každá biochemická reakce má svůj </a:t>
            </a:r>
            <a:r>
              <a:rPr lang="cs-CZ" dirty="0">
                <a:solidFill>
                  <a:srgbClr val="FF0000"/>
                </a:solidFill>
              </a:rPr>
              <a:t>enzym</a:t>
            </a:r>
            <a:r>
              <a:rPr lang="cs-CZ" b="1" dirty="0"/>
              <a:t> </a:t>
            </a:r>
            <a:r>
              <a:rPr lang="cs-CZ" dirty="0"/>
              <a:t>a</a:t>
            </a:r>
            <a:r>
              <a:rPr lang="cs-CZ" b="1" dirty="0"/>
              <a:t> </a:t>
            </a:r>
            <a:endParaRPr lang="cs-CZ" dirty="0"/>
          </a:p>
          <a:p>
            <a:pPr lvl="1"/>
            <a:r>
              <a:rPr lang="cs-CZ" b="1" dirty="0"/>
              <a:t>substrátově specifické </a:t>
            </a:r>
            <a:r>
              <a:rPr lang="cs-CZ" dirty="0"/>
              <a:t>(každý </a:t>
            </a:r>
            <a:r>
              <a:rPr lang="cs-CZ" dirty="0">
                <a:solidFill>
                  <a:srgbClr val="00B050"/>
                </a:solidFill>
              </a:rPr>
              <a:t>substrát</a:t>
            </a:r>
            <a:r>
              <a:rPr lang="cs-CZ" dirty="0"/>
              <a:t> má svůj </a:t>
            </a:r>
            <a:r>
              <a:rPr lang="cs-CZ" dirty="0">
                <a:solidFill>
                  <a:srgbClr val="FF0000"/>
                </a:solidFill>
              </a:rPr>
              <a:t>enzym</a:t>
            </a:r>
            <a:r>
              <a:rPr lang="cs-CZ" dirty="0"/>
              <a:t>). </a:t>
            </a:r>
          </a:p>
          <a:p>
            <a:pPr marL="0" indent="0">
              <a:buNone/>
            </a:pPr>
            <a:r>
              <a:rPr lang="cs-CZ" dirty="0"/>
              <a:t>Předností </a:t>
            </a:r>
            <a:r>
              <a:rPr lang="cs-CZ" dirty="0">
                <a:solidFill>
                  <a:srgbClr val="FF0000"/>
                </a:solidFill>
              </a:rPr>
              <a:t>enzymů </a:t>
            </a:r>
            <a:r>
              <a:rPr lang="cs-CZ" dirty="0"/>
              <a:t>jako katalyzátorů biochemických reakcí je jejich schopnost fungovat při nízké reakční teplotě (20–40 °C) a možnost snadné regulace jejich účinku a to i na několika úrovních.</a:t>
            </a:r>
          </a:p>
          <a:p>
            <a:r>
              <a:rPr lang="cs-CZ" dirty="0"/>
              <a:t>Podle místa působení můžeme </a:t>
            </a:r>
            <a:r>
              <a:rPr lang="cs-CZ" dirty="0">
                <a:solidFill>
                  <a:srgbClr val="FF0000"/>
                </a:solidFill>
              </a:rPr>
              <a:t>enzymy</a:t>
            </a:r>
            <a:r>
              <a:rPr lang="cs-CZ" dirty="0"/>
              <a:t> rozdělit na </a:t>
            </a:r>
            <a:r>
              <a:rPr lang="cs-CZ" b="1" dirty="0"/>
              <a:t>intracelulární</a:t>
            </a:r>
            <a:r>
              <a:rPr lang="cs-CZ" dirty="0"/>
              <a:t> a </a:t>
            </a:r>
            <a:r>
              <a:rPr lang="cs-CZ" b="1" dirty="0"/>
              <a:t>extracelulární</a:t>
            </a:r>
            <a:r>
              <a:rPr lang="cs-CZ" dirty="0"/>
              <a:t>. </a:t>
            </a:r>
          </a:p>
          <a:p>
            <a:pPr lvl="1"/>
            <a:r>
              <a:rPr lang="cs-CZ" dirty="0"/>
              <a:t>Většina </a:t>
            </a:r>
            <a:r>
              <a:rPr lang="cs-CZ" dirty="0">
                <a:solidFill>
                  <a:srgbClr val="FF0000"/>
                </a:solidFill>
              </a:rPr>
              <a:t>enzymů</a:t>
            </a:r>
            <a:r>
              <a:rPr lang="cs-CZ" dirty="0"/>
              <a:t> působí uvnitř buňky, ve které vznikly; </a:t>
            </a:r>
          </a:p>
          <a:p>
            <a:pPr lvl="1"/>
            <a:r>
              <a:rPr lang="cs-CZ" dirty="0"/>
              <a:t>extracelulární </a:t>
            </a:r>
            <a:r>
              <a:rPr lang="cs-CZ" dirty="0">
                <a:solidFill>
                  <a:srgbClr val="FF0000"/>
                </a:solidFill>
              </a:rPr>
              <a:t>enzymy</a:t>
            </a:r>
            <a:r>
              <a:rPr lang="cs-CZ" dirty="0"/>
              <a:t> jsou z buněk vylučovány do tělních tekutin (krev, trávicí šťávy).  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7042484" y="5614737"/>
            <a:ext cx="5037221" cy="1243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3985" y="2983833"/>
            <a:ext cx="4286752" cy="1235242"/>
          </a:xfrm>
          <a:prstGeom prst="rect">
            <a:avLst/>
          </a:prstGeom>
        </p:spPr>
      </p:pic>
      <p:sp>
        <p:nvSpPr>
          <p:cNvPr id="8" name="Obdélník 7"/>
          <p:cNvSpPr/>
          <p:nvPr/>
        </p:nvSpPr>
        <p:spPr>
          <a:xfrm>
            <a:off x="2582048" y="6488668"/>
            <a:ext cx="606537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hlinkClick r:id="rId4"/>
              </a:rPr>
              <a:t>http://www.studiumbiochemie.cz/prirodni_latky_enzymy.html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37686751"/>
      </p:ext>
    </p:extLst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78408" y="958683"/>
            <a:ext cx="12074013" cy="1325563"/>
          </a:xfrm>
        </p:spPr>
        <p:txBody>
          <a:bodyPr>
            <a:normAutofit fontScale="90000"/>
          </a:bodyPr>
          <a:lstStyle/>
          <a:p>
            <a:r>
              <a:rPr lang="cs-CZ" b="1" dirty="0">
                <a:solidFill>
                  <a:srgbClr val="0070C0"/>
                </a:solidFill>
              </a:rPr>
              <a:t>105. K čemu slouží enzymy?</a:t>
            </a:r>
            <a:br>
              <a:rPr lang="cs-CZ" b="1" dirty="0">
                <a:solidFill>
                  <a:srgbClr val="0070C0"/>
                </a:solidFill>
              </a:rPr>
            </a:br>
            <a:br>
              <a:rPr lang="cs-CZ" b="1" dirty="0">
                <a:solidFill>
                  <a:srgbClr val="0070C0"/>
                </a:solidFill>
              </a:rPr>
            </a:b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7987" y="1825624"/>
            <a:ext cx="11995355" cy="4671429"/>
          </a:xfrm>
        </p:spPr>
        <p:txBody>
          <a:bodyPr>
            <a:normAutofit fontScale="92500" lnSpcReduction="20000"/>
          </a:bodyPr>
          <a:lstStyle/>
          <a:p>
            <a:r>
              <a:rPr lang="cs-CZ" b="1" dirty="0">
                <a:solidFill>
                  <a:srgbClr val="FF0000"/>
                </a:solidFill>
              </a:rPr>
              <a:t>……………</a:t>
            </a:r>
            <a:r>
              <a:rPr lang="cs-CZ" dirty="0"/>
              <a:t> jsou součástí všech živých systémů a slouží v nich jako </a:t>
            </a:r>
            <a:r>
              <a:rPr lang="cs-CZ" b="1" dirty="0">
                <a:solidFill>
                  <a:srgbClr val="0070C0"/>
                </a:solidFill>
              </a:rPr>
              <a:t>b………………….y</a:t>
            </a:r>
            <a:r>
              <a:rPr lang="cs-CZ" dirty="0">
                <a:solidFill>
                  <a:srgbClr val="0070C0"/>
                </a:solidFill>
              </a:rPr>
              <a:t> </a:t>
            </a:r>
            <a:r>
              <a:rPr lang="cs-CZ" dirty="0"/>
              <a:t>urychlující chemické reakce. </a:t>
            </a:r>
          </a:p>
          <a:p>
            <a:pPr lvl="0"/>
            <a:r>
              <a:rPr lang="cs-CZ" dirty="0"/>
              <a:t>Při enzymatických reakcích se </a:t>
            </a:r>
            <a:r>
              <a:rPr lang="cs-CZ" dirty="0">
                <a:solidFill>
                  <a:srgbClr val="00B050"/>
                </a:solidFill>
              </a:rPr>
              <a:t>………………………………..</a:t>
            </a:r>
            <a:r>
              <a:rPr lang="cs-CZ" dirty="0"/>
              <a:t> přeměňuje na </a:t>
            </a:r>
            <a:r>
              <a:rPr lang="cs-CZ" dirty="0">
                <a:solidFill>
                  <a:srgbClr val="3333CC"/>
                </a:solidFill>
              </a:rPr>
              <a:t>produkt</a:t>
            </a:r>
            <a:r>
              <a:rPr lang="cs-CZ" dirty="0"/>
              <a:t>.</a:t>
            </a:r>
          </a:p>
          <a:p>
            <a:pPr lvl="0"/>
            <a:r>
              <a:rPr lang="cs-CZ" dirty="0">
                <a:solidFill>
                  <a:srgbClr val="FF0000"/>
                </a:solidFill>
              </a:rPr>
              <a:t>…………….</a:t>
            </a:r>
            <a:r>
              <a:rPr lang="cs-CZ" dirty="0"/>
              <a:t> jsou </a:t>
            </a:r>
          </a:p>
          <a:p>
            <a:pPr lvl="1"/>
            <a:r>
              <a:rPr lang="cs-CZ" b="1" dirty="0"/>
              <a:t>druhově </a:t>
            </a:r>
            <a:r>
              <a:rPr lang="cs-CZ" dirty="0"/>
              <a:t>(každý biologický druh má své vlastní </a:t>
            </a:r>
            <a:r>
              <a:rPr lang="cs-CZ" dirty="0">
                <a:solidFill>
                  <a:srgbClr val="FF0000"/>
                </a:solidFill>
              </a:rPr>
              <a:t>………….</a:t>
            </a:r>
            <a:r>
              <a:rPr lang="cs-CZ" dirty="0"/>
              <a:t>), </a:t>
            </a:r>
          </a:p>
          <a:p>
            <a:pPr lvl="1"/>
            <a:r>
              <a:rPr lang="cs-CZ" b="1" dirty="0"/>
              <a:t>účinkově</a:t>
            </a:r>
            <a:r>
              <a:rPr lang="cs-CZ" dirty="0"/>
              <a:t> (každá biochemická reakce má svůj </a:t>
            </a:r>
            <a:r>
              <a:rPr lang="cs-CZ" dirty="0">
                <a:solidFill>
                  <a:srgbClr val="FF0000"/>
                </a:solidFill>
              </a:rPr>
              <a:t>............</a:t>
            </a:r>
            <a:r>
              <a:rPr lang="cs-CZ" b="1" dirty="0"/>
              <a:t> </a:t>
            </a:r>
            <a:r>
              <a:rPr lang="cs-CZ" dirty="0"/>
              <a:t>a</a:t>
            </a:r>
            <a:r>
              <a:rPr lang="cs-CZ" b="1" dirty="0"/>
              <a:t> </a:t>
            </a:r>
            <a:endParaRPr lang="cs-CZ" dirty="0"/>
          </a:p>
          <a:p>
            <a:pPr lvl="1"/>
            <a:r>
              <a:rPr lang="cs-CZ" b="1" dirty="0"/>
              <a:t>substrátově specifické </a:t>
            </a:r>
            <a:r>
              <a:rPr lang="cs-CZ" dirty="0"/>
              <a:t>(každý </a:t>
            </a:r>
            <a:r>
              <a:rPr lang="cs-CZ" dirty="0">
                <a:solidFill>
                  <a:srgbClr val="00B050"/>
                </a:solidFill>
              </a:rPr>
              <a:t>………….</a:t>
            </a:r>
            <a:r>
              <a:rPr lang="cs-CZ" dirty="0"/>
              <a:t> má svůj </a:t>
            </a:r>
            <a:r>
              <a:rPr lang="cs-CZ" dirty="0">
                <a:solidFill>
                  <a:srgbClr val="FF0000"/>
                </a:solidFill>
              </a:rPr>
              <a:t>…………….</a:t>
            </a:r>
            <a:r>
              <a:rPr lang="cs-CZ" dirty="0"/>
              <a:t>). </a:t>
            </a:r>
          </a:p>
          <a:p>
            <a:pPr marL="0" indent="0">
              <a:buNone/>
            </a:pPr>
            <a:r>
              <a:rPr lang="cs-CZ" dirty="0"/>
              <a:t>Předností </a:t>
            </a:r>
            <a:r>
              <a:rPr lang="cs-CZ" dirty="0">
                <a:solidFill>
                  <a:srgbClr val="FF0000"/>
                </a:solidFill>
              </a:rPr>
              <a:t>…………… </a:t>
            </a:r>
            <a:r>
              <a:rPr lang="cs-CZ" dirty="0"/>
              <a:t>jako katalyzátorů biochemických reakcí je jejich schopnost fungovat při nízké reakční teplotě (20–40 °C) a možnost snadné regulace jejich účinku a to i na několika úrovních.</a:t>
            </a:r>
          </a:p>
          <a:p>
            <a:r>
              <a:rPr lang="cs-CZ" dirty="0"/>
              <a:t>Podle místa působení můžeme </a:t>
            </a:r>
            <a:r>
              <a:rPr lang="cs-CZ" dirty="0">
                <a:solidFill>
                  <a:srgbClr val="FF0000"/>
                </a:solidFill>
              </a:rPr>
              <a:t>………….</a:t>
            </a:r>
            <a:r>
              <a:rPr lang="cs-CZ" dirty="0"/>
              <a:t> rozdělit na </a:t>
            </a:r>
            <a:r>
              <a:rPr lang="cs-CZ" b="1" dirty="0"/>
              <a:t>intracelulární</a:t>
            </a:r>
            <a:r>
              <a:rPr lang="cs-CZ" dirty="0"/>
              <a:t> a </a:t>
            </a:r>
            <a:r>
              <a:rPr lang="cs-CZ" b="1" dirty="0"/>
              <a:t>extracelulární</a:t>
            </a:r>
            <a:r>
              <a:rPr lang="cs-CZ" dirty="0"/>
              <a:t>. </a:t>
            </a:r>
          </a:p>
          <a:p>
            <a:pPr lvl="1"/>
            <a:r>
              <a:rPr lang="cs-CZ" dirty="0"/>
              <a:t>Většina </a:t>
            </a:r>
            <a:r>
              <a:rPr lang="cs-CZ" dirty="0">
                <a:solidFill>
                  <a:srgbClr val="FF0000"/>
                </a:solidFill>
              </a:rPr>
              <a:t>……………………</a:t>
            </a:r>
            <a:r>
              <a:rPr lang="cs-CZ" dirty="0"/>
              <a:t> působí uvnitř buňky, ve které vznikly; </a:t>
            </a:r>
          </a:p>
          <a:p>
            <a:pPr lvl="1"/>
            <a:r>
              <a:rPr lang="cs-CZ" dirty="0"/>
              <a:t>Extracelulární </a:t>
            </a:r>
            <a:r>
              <a:rPr lang="cs-CZ" dirty="0">
                <a:solidFill>
                  <a:srgbClr val="FF0000"/>
                </a:solidFill>
              </a:rPr>
              <a:t>..............</a:t>
            </a:r>
            <a:r>
              <a:rPr lang="cs-CZ" dirty="0"/>
              <a:t> jsou z buněk vylučovány do tělních tekutin (krev, trávicí šťávy).  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7042484" y="5614737"/>
            <a:ext cx="5037221" cy="1243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3985" y="2983832"/>
            <a:ext cx="4286752" cy="1406817"/>
          </a:xfrm>
          <a:prstGeom prst="rect">
            <a:avLst/>
          </a:prstGeom>
        </p:spPr>
      </p:pic>
      <p:sp>
        <p:nvSpPr>
          <p:cNvPr id="8" name="Obdélník 7"/>
          <p:cNvSpPr/>
          <p:nvPr/>
        </p:nvSpPr>
        <p:spPr>
          <a:xfrm>
            <a:off x="2582048" y="6488668"/>
            <a:ext cx="606537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hlinkClick r:id="rId3"/>
              </a:rPr>
              <a:t>http://www.studiumbiochemie.cz/prirodni_latky_enzymy.html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62221437"/>
      </p:ext>
    </p:extLst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>
                <a:solidFill>
                  <a:srgbClr val="FF0000"/>
                </a:solidFill>
              </a:rPr>
              <a:t>Enzymy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8155" y="1406014"/>
            <a:ext cx="12083845" cy="5545392"/>
          </a:xfrm>
        </p:spPr>
        <p:txBody>
          <a:bodyPr>
            <a:normAutofit lnSpcReduction="10000"/>
          </a:bodyPr>
          <a:lstStyle/>
          <a:p>
            <a:pPr lvl="0"/>
            <a:r>
              <a:rPr lang="cs-CZ" dirty="0"/>
              <a:t>bílkovinná část enzymu se nazývá </a:t>
            </a:r>
            <a:r>
              <a:rPr lang="cs-CZ" b="1" dirty="0"/>
              <a:t>apoenzym</a:t>
            </a:r>
            <a:r>
              <a:rPr lang="cs-CZ" dirty="0"/>
              <a:t> </a:t>
            </a:r>
          </a:p>
          <a:p>
            <a:pPr lvl="0"/>
            <a:r>
              <a:rPr lang="cs-CZ" dirty="0"/>
              <a:t>nebílkovinná část enzymu je </a:t>
            </a:r>
            <a:r>
              <a:rPr lang="cs-CZ" b="1" dirty="0" err="1"/>
              <a:t>kofaktor</a:t>
            </a:r>
            <a:r>
              <a:rPr lang="cs-CZ" dirty="0"/>
              <a:t>. </a:t>
            </a:r>
          </a:p>
          <a:p>
            <a:pPr lvl="1"/>
            <a:r>
              <a:rPr lang="cs-CZ" dirty="0" err="1"/>
              <a:t>Kofaktorem</a:t>
            </a:r>
            <a:r>
              <a:rPr lang="cs-CZ" dirty="0"/>
              <a:t> může být </a:t>
            </a:r>
            <a:r>
              <a:rPr lang="cs-CZ" b="1" dirty="0"/>
              <a:t>anorganická</a:t>
            </a:r>
            <a:r>
              <a:rPr lang="cs-CZ" dirty="0"/>
              <a:t> látka (kovový iont, </a:t>
            </a:r>
          </a:p>
          <a:p>
            <a:pPr marL="457200" lvl="1" indent="0">
              <a:buNone/>
            </a:pPr>
            <a:r>
              <a:rPr lang="cs-CZ" dirty="0"/>
              <a:t>např. Zn</a:t>
            </a:r>
            <a:r>
              <a:rPr lang="cs-CZ" baseline="30000" dirty="0"/>
              <a:t>2+</a:t>
            </a:r>
            <a:r>
              <a:rPr lang="cs-CZ" dirty="0"/>
              <a:t>, Fe</a:t>
            </a:r>
            <a:r>
              <a:rPr lang="cs-CZ" baseline="30000" dirty="0"/>
              <a:t>2+</a:t>
            </a:r>
            <a:r>
              <a:rPr lang="cs-CZ" dirty="0"/>
              <a:t>, Cu</a:t>
            </a:r>
            <a:r>
              <a:rPr lang="cs-CZ" baseline="30000" dirty="0"/>
              <a:t>2+</a:t>
            </a:r>
            <a:r>
              <a:rPr lang="cs-CZ" dirty="0"/>
              <a:t>, Mg</a:t>
            </a:r>
            <a:r>
              <a:rPr lang="cs-CZ" baseline="30000" dirty="0"/>
              <a:t>2+</a:t>
            </a:r>
            <a:r>
              <a:rPr lang="cs-CZ" dirty="0"/>
              <a:t>), enzym se nazývá </a:t>
            </a:r>
            <a:r>
              <a:rPr lang="cs-CZ" dirty="0" err="1"/>
              <a:t>metaloenzym</a:t>
            </a:r>
            <a:endParaRPr lang="cs-CZ" dirty="0"/>
          </a:p>
          <a:p>
            <a:pPr lvl="1"/>
            <a:r>
              <a:rPr lang="cs-CZ" b="1" dirty="0"/>
              <a:t>organická</a:t>
            </a:r>
            <a:r>
              <a:rPr lang="cs-CZ" dirty="0"/>
              <a:t> sloučenina – enzym se nazývá koenzym </a:t>
            </a:r>
          </a:p>
          <a:p>
            <a:pPr lvl="1"/>
            <a:r>
              <a:rPr lang="cs-CZ" b="1" dirty="0"/>
              <a:t>obě</a:t>
            </a:r>
            <a:r>
              <a:rPr lang="cs-CZ" dirty="0"/>
              <a:t> složky najednou </a:t>
            </a:r>
          </a:p>
          <a:p>
            <a:pPr marL="457200" lvl="1" indent="0">
              <a:buNone/>
            </a:pPr>
            <a:r>
              <a:rPr lang="cs-CZ" dirty="0" err="1"/>
              <a:t>Kofaktory</a:t>
            </a:r>
            <a:r>
              <a:rPr lang="cs-CZ" dirty="0"/>
              <a:t> mohou být </a:t>
            </a:r>
          </a:p>
          <a:p>
            <a:pPr marL="914400" lvl="2" indent="0">
              <a:buNone/>
            </a:pPr>
            <a:r>
              <a:rPr lang="cs-CZ" dirty="0"/>
              <a:t>integrální součástí enzymu (stálá vazba, takto vázané koenzymy se nazývají </a:t>
            </a:r>
            <a:r>
              <a:rPr lang="cs-CZ" b="1" dirty="0" err="1"/>
              <a:t>prostetické</a:t>
            </a:r>
            <a:r>
              <a:rPr lang="cs-CZ" b="1" dirty="0"/>
              <a:t> skupiny</a:t>
            </a:r>
            <a:r>
              <a:rPr lang="cs-CZ" dirty="0"/>
              <a:t>) nebo </a:t>
            </a:r>
          </a:p>
          <a:p>
            <a:pPr marL="914400" lvl="2" indent="0">
              <a:buNone/>
            </a:pPr>
            <a:r>
              <a:rPr lang="cs-CZ" dirty="0"/>
              <a:t>na enzym </a:t>
            </a:r>
            <a:r>
              <a:rPr lang="cs-CZ" b="1" dirty="0"/>
              <a:t>vázány volně</a:t>
            </a:r>
            <a:r>
              <a:rPr lang="cs-CZ" dirty="0"/>
              <a:t> (přechodná vazba). </a:t>
            </a:r>
          </a:p>
          <a:p>
            <a:pPr marL="457200" lvl="1" indent="0">
              <a:buNone/>
            </a:pPr>
            <a:r>
              <a:rPr lang="cs-CZ" dirty="0"/>
              <a:t>Komplex apoenzymu a </a:t>
            </a:r>
            <a:r>
              <a:rPr lang="cs-CZ" dirty="0" err="1"/>
              <a:t>kofaktoru</a:t>
            </a:r>
            <a:r>
              <a:rPr lang="cs-CZ" dirty="0"/>
              <a:t> tvoří katalyticky aktivní </a:t>
            </a:r>
            <a:r>
              <a:rPr lang="cs-CZ" b="1" dirty="0"/>
              <a:t>holoenzym</a:t>
            </a:r>
            <a:r>
              <a:rPr lang="cs-CZ" dirty="0"/>
              <a:t>. </a:t>
            </a:r>
          </a:p>
          <a:p>
            <a:pPr marL="457200" lvl="1" indent="0">
              <a:buNone/>
            </a:pPr>
            <a:r>
              <a:rPr lang="cs-CZ" dirty="0"/>
              <a:t>Oblast </a:t>
            </a:r>
            <a:r>
              <a:rPr lang="cs-CZ" dirty="0">
                <a:solidFill>
                  <a:srgbClr val="FF0000"/>
                </a:solidFill>
              </a:rPr>
              <a:t>enzymu</a:t>
            </a:r>
            <a:r>
              <a:rPr lang="cs-CZ" dirty="0"/>
              <a:t>, kde dochází k vazbě </a:t>
            </a:r>
            <a:r>
              <a:rPr lang="cs-CZ" dirty="0">
                <a:solidFill>
                  <a:srgbClr val="00B050"/>
                </a:solidFill>
              </a:rPr>
              <a:t>substrátu</a:t>
            </a:r>
            <a:r>
              <a:rPr lang="cs-CZ" dirty="0"/>
              <a:t>, se nazývá </a:t>
            </a:r>
            <a:r>
              <a:rPr lang="cs-CZ" b="1" dirty="0"/>
              <a:t>aktivní místo</a:t>
            </a:r>
            <a:r>
              <a:rPr lang="cs-CZ" dirty="0"/>
              <a:t> enzymu. </a:t>
            </a:r>
          </a:p>
          <a:p>
            <a:pPr marL="457200" lvl="1" indent="0">
              <a:buNone/>
            </a:pPr>
            <a:r>
              <a:rPr lang="cs-CZ" dirty="0"/>
              <a:t>V aktivním místě se rozlišují skupiny odpovědné za vazbu substrátu (</a:t>
            </a:r>
            <a:r>
              <a:rPr lang="cs-CZ" b="1" dirty="0"/>
              <a:t>vazebné místo</a:t>
            </a:r>
            <a:r>
              <a:rPr lang="cs-CZ" dirty="0"/>
              <a:t>) a skupiny odpovědné za vlastní chemickou přeměnu (katalytické skupiny, katalytické místo). </a:t>
            </a:r>
          </a:p>
          <a:p>
            <a:pPr marL="457200" lvl="1" indent="0">
              <a:buNone/>
            </a:pPr>
            <a:r>
              <a:rPr lang="cs-CZ" b="1" dirty="0"/>
              <a:t>Prostorové uspořádání (konformace) aktivního místa určuje substrátovou specifitu – aktivní místo musí svým tvarem přesně odpovídat tvaru molekuly substrátu.</a:t>
            </a:r>
          </a:p>
        </p:txBody>
      </p:sp>
      <p:pic>
        <p:nvPicPr>
          <p:cNvPr id="4098" name="Picture 2" descr="Biochemie - vzdělávací portál, Přírodní látk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4674" y="914223"/>
            <a:ext cx="4339171" cy="2589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ál 3"/>
          <p:cNvSpPr/>
          <p:nvPr/>
        </p:nvSpPr>
        <p:spPr>
          <a:xfrm>
            <a:off x="7744673" y="770021"/>
            <a:ext cx="1270990" cy="2470484"/>
          </a:xfrm>
          <a:prstGeom prst="ellipse">
            <a:avLst/>
          </a:prstGeom>
          <a:solidFill>
            <a:srgbClr val="92D050">
              <a:alpha val="50000"/>
            </a:srgbClr>
          </a:solidFill>
          <a:ln>
            <a:solidFill>
              <a:srgbClr val="92D050">
                <a:alpha val="21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vál 4"/>
          <p:cNvSpPr/>
          <p:nvPr/>
        </p:nvSpPr>
        <p:spPr>
          <a:xfrm>
            <a:off x="10323095" y="1949116"/>
            <a:ext cx="1868905" cy="1291389"/>
          </a:xfrm>
          <a:prstGeom prst="ellipse">
            <a:avLst/>
          </a:prstGeom>
          <a:solidFill>
            <a:schemeClr val="accent1">
              <a:alpha val="5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vál 5"/>
          <p:cNvSpPr/>
          <p:nvPr/>
        </p:nvSpPr>
        <p:spPr>
          <a:xfrm>
            <a:off x="8710862" y="1690688"/>
            <a:ext cx="1734656" cy="1813400"/>
          </a:xfrm>
          <a:prstGeom prst="ellipse">
            <a:avLst/>
          </a:prstGeom>
          <a:solidFill>
            <a:srgbClr val="FF0000">
              <a:alpha val="48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blouk 10"/>
          <p:cNvSpPr/>
          <p:nvPr/>
        </p:nvSpPr>
        <p:spPr>
          <a:xfrm>
            <a:off x="5662864" y="365125"/>
            <a:ext cx="4552076" cy="2201612"/>
          </a:xfrm>
          <a:prstGeom prst="arc">
            <a:avLst>
              <a:gd name="adj1" fmla="val 10906083"/>
              <a:gd name="adj2" fmla="val 245049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88603579"/>
      </p:ext>
    </p:extLst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0070C0"/>
                </a:solidFill>
              </a:rPr>
              <a:t>106. Enzymy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Nakreslete obrázek z předchozího snímku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Které 3 složky budou na obrázku ?</a:t>
            </a:r>
          </a:p>
          <a:p>
            <a:r>
              <a:rPr lang="cs-CZ" dirty="0"/>
              <a:t>…………………………………….</a:t>
            </a:r>
          </a:p>
          <a:p>
            <a:r>
              <a:rPr lang="cs-CZ" dirty="0"/>
              <a:t>…………………………………….</a:t>
            </a:r>
          </a:p>
          <a:p>
            <a:r>
              <a:rPr lang="cs-CZ" dirty="0"/>
              <a:t>…………………………………….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7302843" y="1495167"/>
            <a:ext cx="4176583" cy="2585323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08602497"/>
      </p:ext>
    </p:extLst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5085" y="209483"/>
            <a:ext cx="4550923" cy="1325563"/>
          </a:xfrm>
        </p:spPr>
        <p:txBody>
          <a:bodyPr>
            <a:normAutofit/>
          </a:bodyPr>
          <a:lstStyle/>
          <a:p>
            <a:r>
              <a:rPr lang="cs-CZ" sz="4000" dirty="0">
                <a:solidFill>
                  <a:srgbClr val="FF0000"/>
                </a:solidFill>
              </a:rPr>
              <a:t>Názvosloví enzymů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8323" y="1825624"/>
            <a:ext cx="11916696" cy="4938969"/>
          </a:xfrm>
        </p:spPr>
        <p:txBody>
          <a:bodyPr>
            <a:normAutofit fontScale="92500" lnSpcReduction="20000"/>
          </a:bodyPr>
          <a:lstStyle/>
          <a:p>
            <a:r>
              <a:rPr lang="cs-CZ" dirty="0"/>
              <a:t>Celá řada enzymů má </a:t>
            </a:r>
            <a:r>
              <a:rPr lang="cs-CZ" b="1" dirty="0"/>
              <a:t>triviální</a:t>
            </a:r>
            <a:r>
              <a:rPr lang="cs-CZ" dirty="0"/>
              <a:t> název, zakončený koncovkou –in (např. ptyalin, pepsin, trypsin, erepsin). </a:t>
            </a:r>
          </a:p>
          <a:p>
            <a:r>
              <a:rPr lang="cs-CZ" b="1" dirty="0"/>
              <a:t>Systematický</a:t>
            </a:r>
            <a:r>
              <a:rPr lang="cs-CZ" dirty="0"/>
              <a:t> název enzymu je tvořen označením substrátu, názvu katalyzované reakce a zakončením  –</a:t>
            </a:r>
            <a:r>
              <a:rPr lang="cs-CZ" dirty="0" err="1"/>
              <a:t>asa</a:t>
            </a:r>
            <a:r>
              <a:rPr lang="cs-CZ" dirty="0"/>
              <a:t> (např. laktát-</a:t>
            </a:r>
            <a:r>
              <a:rPr lang="cs-CZ" dirty="0" err="1"/>
              <a:t>dehydrogen</a:t>
            </a:r>
            <a:r>
              <a:rPr lang="cs-CZ" dirty="0"/>
              <a:t>-</a:t>
            </a:r>
            <a:r>
              <a:rPr lang="cs-CZ" b="1" dirty="0"/>
              <a:t> </a:t>
            </a:r>
            <a:r>
              <a:rPr lang="cs-CZ" dirty="0" err="1"/>
              <a:t>asa</a:t>
            </a:r>
            <a:r>
              <a:rPr lang="cs-CZ" dirty="0"/>
              <a:t>). </a:t>
            </a:r>
          </a:p>
          <a:p>
            <a:r>
              <a:rPr lang="cs-CZ" dirty="0"/>
              <a:t>Podle typu katalyzované reakce rozdělujeme enzymy celkem do šesti tříd:</a:t>
            </a:r>
          </a:p>
          <a:p>
            <a:pPr lvl="1"/>
            <a:r>
              <a:rPr lang="cs-CZ" b="1" dirty="0" err="1"/>
              <a:t>oxidoreduktasy</a:t>
            </a:r>
            <a:r>
              <a:rPr lang="cs-CZ" dirty="0"/>
              <a:t> – katalyzují </a:t>
            </a:r>
            <a:r>
              <a:rPr lang="cs-CZ" dirty="0" err="1"/>
              <a:t>oxidoredukční</a:t>
            </a:r>
            <a:r>
              <a:rPr lang="cs-CZ" dirty="0"/>
              <a:t> reakce (přenos el., H+ nebo O2)</a:t>
            </a:r>
          </a:p>
          <a:p>
            <a:pPr lvl="1"/>
            <a:r>
              <a:rPr lang="cs-CZ" b="1" dirty="0" err="1"/>
              <a:t>transferasy</a:t>
            </a:r>
            <a:r>
              <a:rPr lang="cs-CZ" b="1" dirty="0"/>
              <a:t> </a:t>
            </a:r>
            <a:r>
              <a:rPr lang="cs-CZ" dirty="0"/>
              <a:t>– katalyzují přenos skupin atomů</a:t>
            </a:r>
          </a:p>
          <a:p>
            <a:pPr lvl="1"/>
            <a:r>
              <a:rPr lang="cs-CZ" b="1" dirty="0" err="1"/>
              <a:t>hydrolasy</a:t>
            </a:r>
            <a:r>
              <a:rPr lang="cs-CZ" dirty="0"/>
              <a:t> – katalyzují hydrolytické štěpení vazeb</a:t>
            </a:r>
          </a:p>
          <a:p>
            <a:pPr lvl="1"/>
            <a:r>
              <a:rPr lang="cs-CZ" b="1" dirty="0" err="1"/>
              <a:t>lyasy</a:t>
            </a:r>
            <a:r>
              <a:rPr lang="cs-CZ" b="1" dirty="0"/>
              <a:t> </a:t>
            </a:r>
            <a:r>
              <a:rPr lang="cs-CZ" dirty="0"/>
              <a:t>- katalyzují </a:t>
            </a:r>
            <a:r>
              <a:rPr lang="cs-CZ" dirty="0" err="1"/>
              <a:t>nehydrolytické</a:t>
            </a:r>
            <a:r>
              <a:rPr lang="cs-CZ" dirty="0"/>
              <a:t> štěpení vazeb</a:t>
            </a:r>
          </a:p>
          <a:p>
            <a:pPr lvl="1"/>
            <a:r>
              <a:rPr lang="cs-CZ" b="1" dirty="0" err="1"/>
              <a:t>isomerasy</a:t>
            </a:r>
            <a:r>
              <a:rPr lang="cs-CZ" dirty="0"/>
              <a:t> – katalyzují </a:t>
            </a:r>
            <a:r>
              <a:rPr lang="cs-CZ" dirty="0" err="1"/>
              <a:t>isomerační</a:t>
            </a:r>
            <a:r>
              <a:rPr lang="cs-CZ" dirty="0"/>
              <a:t> reakce</a:t>
            </a:r>
          </a:p>
          <a:p>
            <a:pPr lvl="1"/>
            <a:r>
              <a:rPr lang="cs-CZ" b="1" dirty="0" err="1"/>
              <a:t>ligasy</a:t>
            </a:r>
            <a:r>
              <a:rPr lang="cs-CZ" dirty="0"/>
              <a:t> – katalyzují tvorbu vazeb spojených se spotřebou energie (např. za současného rozkladu ATP)</a:t>
            </a:r>
          </a:p>
          <a:p>
            <a:pPr marL="0" indent="0">
              <a:buNone/>
            </a:pPr>
            <a:r>
              <a:rPr lang="cs-CZ" dirty="0"/>
              <a:t>Každému enzymu je přiřazen speciální EC (Enzyme </a:t>
            </a:r>
            <a:r>
              <a:rPr lang="cs-CZ" dirty="0" err="1"/>
              <a:t>Commission</a:t>
            </a:r>
            <a:r>
              <a:rPr lang="cs-CZ" dirty="0"/>
              <a:t>) kód podle International Union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Biochemistry</a:t>
            </a:r>
            <a:r>
              <a:rPr lang="cs-CZ" dirty="0"/>
              <a:t> (IUB).</a:t>
            </a:r>
          </a:p>
        </p:txBody>
      </p:sp>
      <p:pic>
        <p:nvPicPr>
          <p:cNvPr id="5122" name="Picture 2" descr="1g Enzym pektináza | Refraktometr-eshop.c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1583" y="95352"/>
            <a:ext cx="3999428" cy="1654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9517429"/>
      </p:ext>
    </p:extLst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/>
              <a:t>Oxidoreduktázy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-224589" y="1809583"/>
            <a:ext cx="12416589" cy="4351338"/>
          </a:xfrm>
        </p:spPr>
        <p:txBody>
          <a:bodyPr/>
          <a:lstStyle/>
          <a:p>
            <a:r>
              <a:rPr lang="cs-CZ" dirty="0"/>
              <a:t>katalyzují </a:t>
            </a:r>
            <a:r>
              <a:rPr lang="cs-CZ" dirty="0" err="1"/>
              <a:t>oxidoredukční</a:t>
            </a:r>
            <a:r>
              <a:rPr lang="cs-CZ" dirty="0"/>
              <a:t> reakce (tj. přenos elektronů, protonů nebo reakce s kyslíkem). </a:t>
            </a:r>
          </a:p>
          <a:p>
            <a:r>
              <a:rPr lang="cs-CZ" dirty="0"/>
              <a:t>např. </a:t>
            </a:r>
            <a:r>
              <a:rPr lang="cs-CZ" b="1" dirty="0" err="1"/>
              <a:t>alkoholdehydrogenasa</a:t>
            </a:r>
            <a:r>
              <a:rPr lang="cs-CZ" dirty="0"/>
              <a:t> (</a:t>
            </a:r>
            <a:r>
              <a:rPr lang="cs-CZ" b="1" dirty="0"/>
              <a:t>ADH</a:t>
            </a:r>
            <a:r>
              <a:rPr lang="cs-CZ" dirty="0"/>
              <a:t>) katalyzuje přeměnu </a:t>
            </a:r>
            <a:r>
              <a:rPr lang="cs-CZ" dirty="0" err="1"/>
              <a:t>ethanolu</a:t>
            </a:r>
            <a:r>
              <a:rPr lang="cs-CZ" dirty="0"/>
              <a:t> na acetaldehyd a </a:t>
            </a:r>
          </a:p>
          <a:p>
            <a:r>
              <a:rPr lang="cs-CZ" b="1" dirty="0" err="1"/>
              <a:t>laktátdehydrogenasa</a:t>
            </a:r>
            <a:r>
              <a:rPr lang="cs-CZ" dirty="0"/>
              <a:t> (</a:t>
            </a:r>
            <a:r>
              <a:rPr lang="cs-CZ" b="1" dirty="0"/>
              <a:t>LDH</a:t>
            </a:r>
            <a:r>
              <a:rPr lang="cs-CZ" dirty="0"/>
              <a:t>), která katalyzuje přeměnu pyruvátu na laktát  (LDH nespecifický </a:t>
            </a:r>
            <a:r>
              <a:rPr lang="cs-CZ" dirty="0" err="1"/>
              <a:t>marker</a:t>
            </a:r>
            <a:r>
              <a:rPr lang="cs-CZ" dirty="0"/>
              <a:t> rozpadu buněk)</a:t>
            </a:r>
          </a:p>
          <a:p>
            <a:r>
              <a:rPr lang="cs-CZ" dirty="0">
                <a:hlinkClick r:id="rId2"/>
              </a:rPr>
              <a:t>http://www.studiumbiochemie.cz/prirodni_latky_enzymy.html</a:t>
            </a:r>
            <a:endParaRPr lang="cs-CZ" dirty="0"/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</p:txBody>
      </p:sp>
      <p:pic>
        <p:nvPicPr>
          <p:cNvPr id="2050" name="Picture 2" descr="https://upload.wikimedia.org/wikipedia/commons/thumb/8/8a/Cori_Cycle.SVG/1024px-Cori_Cycle.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880" y="4110539"/>
            <a:ext cx="5169235" cy="2584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7908758" y="5021179"/>
            <a:ext cx="42832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hlinkClick r:id="rId4"/>
              </a:rPr>
              <a:t>https://www.wikiskripta.eu/w/Lakt%C3%A1t#/media/Soubor:Cori_Cycle.SVG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92446560"/>
      </p:ext>
    </p:extLst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/>
              <a:t>Transferázy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katalyzují přenos skupin atomů</a:t>
            </a:r>
          </a:p>
          <a:p>
            <a:r>
              <a:rPr lang="cs-CZ" dirty="0"/>
              <a:t>Např.  </a:t>
            </a:r>
            <a:r>
              <a:rPr lang="cs-CZ" b="1" dirty="0" err="1"/>
              <a:t>aminotransferasa</a:t>
            </a:r>
            <a:r>
              <a:rPr lang="cs-CZ" b="1" dirty="0"/>
              <a:t> </a:t>
            </a:r>
            <a:r>
              <a:rPr lang="cs-CZ" dirty="0"/>
              <a:t>nebo</a:t>
            </a:r>
            <a:r>
              <a:rPr lang="cs-CZ" b="1" dirty="0"/>
              <a:t> </a:t>
            </a:r>
            <a:r>
              <a:rPr lang="cs-CZ" b="1" dirty="0" err="1"/>
              <a:t>glutamyltransferasa</a:t>
            </a:r>
            <a:r>
              <a:rPr lang="cs-CZ" dirty="0"/>
              <a:t>, katalyzující přenos aminoskupin.</a:t>
            </a:r>
          </a:p>
          <a:p>
            <a:pPr marL="0" indent="0">
              <a:buNone/>
            </a:pPr>
            <a:br>
              <a:rPr lang="cs-CZ" dirty="0"/>
            </a:br>
            <a:r>
              <a:rPr lang="cs-CZ" dirty="0">
                <a:hlinkClick r:id="rId2"/>
              </a:rPr>
              <a:t>http://www.studiumbiochemie.cz/prirodni_latky_enzymy.html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189907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30739" y="75220"/>
            <a:ext cx="11712103" cy="1325563"/>
          </a:xfrm>
        </p:spPr>
        <p:txBody>
          <a:bodyPr>
            <a:normAutofit/>
          </a:bodyPr>
          <a:lstStyle/>
          <a:p>
            <a:r>
              <a:rPr lang="cs-CZ" sz="4000" dirty="0">
                <a:solidFill>
                  <a:srgbClr val="0070C0"/>
                </a:solidFill>
              </a:rPr>
              <a:t>10. Jak se provádí odběr venózní krve?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108953"/>
            <a:ext cx="11353800" cy="5330758"/>
          </a:xfrm>
        </p:spPr>
        <p:txBody>
          <a:bodyPr>
            <a:normAutofit lnSpcReduction="10000"/>
          </a:bodyPr>
          <a:lstStyle/>
          <a:p>
            <a:pPr lvl="0"/>
            <a:r>
              <a:rPr lang="cs-CZ" dirty="0"/>
              <a:t>Pro usnadnění odběru používáme většinou </a:t>
            </a:r>
            <a:r>
              <a:rPr lang="cs-CZ" b="1" dirty="0">
                <a:solidFill>
                  <a:srgbClr val="0070C0"/>
                </a:solidFill>
              </a:rPr>
              <a:t>…………</a:t>
            </a:r>
            <a:r>
              <a:rPr lang="cs-CZ" dirty="0">
                <a:solidFill>
                  <a:srgbClr val="0070C0"/>
                </a:solidFill>
              </a:rPr>
              <a:t>,</a:t>
            </a:r>
            <a:r>
              <a:rPr lang="cs-CZ" dirty="0"/>
              <a:t> z dřívějších dob známý jako </a:t>
            </a:r>
            <a:r>
              <a:rPr lang="cs-CZ" dirty="0" err="1"/>
              <a:t>Esmarchovo</a:t>
            </a:r>
            <a:r>
              <a:rPr lang="cs-CZ" dirty="0"/>
              <a:t> </a:t>
            </a:r>
            <a:r>
              <a:rPr lang="cs-CZ" dirty="0" err="1"/>
              <a:t>zaškrcovadlo</a:t>
            </a:r>
            <a:r>
              <a:rPr lang="cs-CZ" dirty="0"/>
              <a:t> (nesprávně škrtidlo), je však třeba jej </a:t>
            </a:r>
            <a:r>
              <a:rPr lang="cs-CZ" b="1" dirty="0">
                <a:solidFill>
                  <a:srgbClr val="0070C0"/>
                </a:solidFill>
              </a:rPr>
              <a:t>……………</a:t>
            </a:r>
            <a:r>
              <a:rPr lang="cs-CZ" dirty="0"/>
              <a:t>po odkápnutí první kapky krve do zkumavky. Delší zaškrcení (nad 3 min.) vede ke změnám hladin některých analytů. </a:t>
            </a:r>
            <a:r>
              <a:rPr lang="cs-CZ" b="1" dirty="0"/>
              <a:t>Při odběru na stanovení laktátu jej použít </a:t>
            </a:r>
            <a:r>
              <a:rPr lang="cs-CZ" b="1" dirty="0">
                <a:solidFill>
                  <a:srgbClr val="0070C0"/>
                </a:solidFill>
              </a:rPr>
              <a:t>………………</a:t>
            </a:r>
            <a:endParaRPr lang="cs-CZ" dirty="0">
              <a:solidFill>
                <a:srgbClr val="0070C0"/>
              </a:solidFill>
            </a:endParaRPr>
          </a:p>
          <a:p>
            <a:pPr lvl="0"/>
            <a:r>
              <a:rPr lang="cs-CZ" dirty="0"/>
              <a:t>Dříve praktikované cvičení se zaťatou pěstí se dnes již nedoporučuje (vede ke zvýšení hladin např. draslíku či laktátu).</a:t>
            </a:r>
          </a:p>
          <a:p>
            <a:pPr lvl="0"/>
            <a:r>
              <a:rPr lang="cs-CZ" dirty="0"/>
              <a:t>Místo vpichu </a:t>
            </a:r>
            <a:r>
              <a:rPr lang="cs-CZ" b="1" dirty="0">
                <a:solidFill>
                  <a:srgbClr val="0070C0"/>
                </a:solidFill>
              </a:rPr>
              <a:t>……………………</a:t>
            </a:r>
            <a:r>
              <a:rPr lang="cs-CZ" dirty="0"/>
              <a:t>, žílu napichujeme až po úplném oschnutí dezinfekčního prostředku, aby nedošlo k hemolýze. </a:t>
            </a:r>
          </a:p>
          <a:p>
            <a:pPr lvl="0"/>
            <a:r>
              <a:rPr lang="cs-CZ" dirty="0"/>
              <a:t>Při odběru na stanovení alkoholu musí být použit </a:t>
            </a:r>
          </a:p>
          <a:p>
            <a:pPr marL="0" lvl="0" indent="0">
              <a:buNone/>
            </a:pPr>
            <a:r>
              <a:rPr lang="cs-CZ" dirty="0"/>
              <a:t>   dezinfekční prostředek, který alkohol </a:t>
            </a:r>
            <a:r>
              <a:rPr lang="cs-CZ" dirty="0">
                <a:solidFill>
                  <a:srgbClr val="0070C0"/>
                </a:solidFill>
              </a:rPr>
              <a:t>…………………..</a:t>
            </a:r>
            <a:r>
              <a:rPr lang="cs-CZ" dirty="0"/>
              <a:t> </a:t>
            </a:r>
          </a:p>
          <a:p>
            <a:pPr lvl="0"/>
            <a:r>
              <a:rPr lang="cs-CZ" dirty="0"/>
              <a:t>Předpokládaného místa vpichu se zásadně nedotýkáme. </a:t>
            </a:r>
          </a:p>
          <a:p>
            <a:pPr lvl="0"/>
            <a:r>
              <a:rPr lang="cs-CZ" b="1" dirty="0"/>
              <a:t>Úhel </a:t>
            </a:r>
            <a:r>
              <a:rPr lang="cs-CZ" dirty="0"/>
              <a:t>mezi paží a stříkačkou má být asi </a:t>
            </a:r>
            <a:r>
              <a:rPr lang="cs-CZ" b="1" dirty="0">
                <a:solidFill>
                  <a:srgbClr val="0070C0"/>
                </a:solidFill>
              </a:rPr>
              <a:t>……</a:t>
            </a:r>
            <a:r>
              <a:rPr lang="cs-CZ" b="1" dirty="0"/>
              <a:t>.</a:t>
            </a:r>
            <a:r>
              <a:rPr lang="cs-CZ" b="1" baseline="30000" dirty="0"/>
              <a:t>o</a:t>
            </a:r>
            <a:r>
              <a:rPr lang="cs-CZ" b="1" dirty="0"/>
              <a:t>.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1438" y="4491789"/>
            <a:ext cx="3850562" cy="2366211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778213" y="6342434"/>
            <a:ext cx="65369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hlinkClick r:id="rId3"/>
              </a:rPr>
              <a:t>https://youtu.be/k2R85u5YjLg?si=ch57_V8SrR_DBakk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11716707"/>
      </p:ext>
    </p:extLst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/>
              <a:t>Hydrolázy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Katalyzuje rozkladnou reakci, kde je činitelem voda. Katalyzuje tedy hydrolytické štěpení.</a:t>
            </a:r>
          </a:p>
          <a:p>
            <a:endParaRPr lang="cs-CZ" dirty="0"/>
          </a:p>
          <a:p>
            <a:r>
              <a:rPr lang="cs-CZ" dirty="0"/>
              <a:t>A-B+H</a:t>
            </a:r>
            <a:r>
              <a:rPr lang="cs-CZ" sz="2000" dirty="0"/>
              <a:t>2</a:t>
            </a:r>
            <a:r>
              <a:rPr lang="cs-CZ" dirty="0"/>
              <a:t>O  →   A-OH + B-H</a:t>
            </a:r>
          </a:p>
          <a:p>
            <a:endParaRPr lang="cs-CZ" dirty="0"/>
          </a:p>
          <a:p>
            <a:r>
              <a:rPr lang="cs-CZ" dirty="0"/>
              <a:t>Původní látka je vodou rozkládána na nové produkty. </a:t>
            </a:r>
          </a:p>
          <a:p>
            <a:endParaRPr lang="cs-CZ" dirty="0"/>
          </a:p>
          <a:p>
            <a:r>
              <a:rPr lang="cs-CZ" dirty="0"/>
              <a:t>Např.: amyláza, chymotrypsin, laktáza, lipáza, trypsin, ureáza, pepsin aj. </a:t>
            </a:r>
            <a:r>
              <a:rPr lang="cs-CZ" dirty="0">
                <a:hlinkClick r:id="rId2"/>
              </a:rPr>
              <a:t>https://cs.wikipedia.org/wiki/Hydrol%C3%A1za</a:t>
            </a:r>
            <a:endParaRPr lang="cs-CZ" dirty="0"/>
          </a:p>
          <a:p>
            <a:endParaRPr lang="cs-CZ" dirty="0"/>
          </a:p>
        </p:txBody>
      </p:sp>
      <p:cxnSp>
        <p:nvCxnSpPr>
          <p:cNvPr id="5" name="Přímá spojnice se šipkou 4"/>
          <p:cNvCxnSpPr/>
          <p:nvPr/>
        </p:nvCxnSpPr>
        <p:spPr>
          <a:xfrm>
            <a:off x="2679032" y="2807368"/>
            <a:ext cx="0" cy="4170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ovéPole 5"/>
          <p:cNvSpPr txBox="1"/>
          <p:nvPr/>
        </p:nvSpPr>
        <p:spPr>
          <a:xfrm>
            <a:off x="2727159" y="2782273"/>
            <a:ext cx="18448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Hydroláza, reakcí se nemění</a:t>
            </a:r>
          </a:p>
        </p:txBody>
      </p:sp>
    </p:spTree>
    <p:extLst>
      <p:ext uri="{BB962C8B-B14F-4D97-AF65-F5344CB8AC3E}">
        <p14:creationId xmlns:p14="http://schemas.microsoft.com/office/powerpoint/2010/main" val="604391110"/>
      </p:ext>
    </p:extLst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5085" y="209483"/>
            <a:ext cx="6400493" cy="1325563"/>
          </a:xfrm>
        </p:spPr>
        <p:txBody>
          <a:bodyPr>
            <a:normAutofit/>
          </a:bodyPr>
          <a:lstStyle/>
          <a:p>
            <a:r>
              <a:rPr lang="cs-CZ" sz="4000" b="1" dirty="0">
                <a:solidFill>
                  <a:srgbClr val="0070C0"/>
                </a:solidFill>
              </a:rPr>
              <a:t>107. Názvosloví enzymů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8323" y="1825624"/>
            <a:ext cx="11916696" cy="4938969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Celá řada enzymů má </a:t>
            </a:r>
            <a:r>
              <a:rPr lang="cs-CZ" b="1" dirty="0">
                <a:solidFill>
                  <a:srgbClr val="0070C0"/>
                </a:solidFill>
              </a:rPr>
              <a:t>t…….í</a:t>
            </a:r>
            <a:r>
              <a:rPr lang="cs-CZ" dirty="0"/>
              <a:t> název, zakončený koncovkou –in (např. ptyalin, pepsin, trypsin, erepsin). </a:t>
            </a:r>
          </a:p>
          <a:p>
            <a:r>
              <a:rPr lang="cs-CZ" b="1" dirty="0">
                <a:solidFill>
                  <a:srgbClr val="0070C0"/>
                </a:solidFill>
              </a:rPr>
              <a:t>S……….ý</a:t>
            </a:r>
            <a:r>
              <a:rPr lang="cs-CZ" dirty="0"/>
              <a:t> název enzymu je tvořen označením substrátu, názvu katalyzované reakce a zakončením  –</a:t>
            </a:r>
            <a:r>
              <a:rPr lang="cs-CZ" dirty="0" err="1"/>
              <a:t>asa</a:t>
            </a:r>
            <a:r>
              <a:rPr lang="cs-CZ" dirty="0"/>
              <a:t> (např. laktát-</a:t>
            </a:r>
            <a:r>
              <a:rPr lang="cs-CZ" dirty="0" err="1"/>
              <a:t>dehydrogen</a:t>
            </a:r>
            <a:r>
              <a:rPr lang="cs-CZ" dirty="0"/>
              <a:t>-</a:t>
            </a:r>
            <a:r>
              <a:rPr lang="cs-CZ" b="1" dirty="0"/>
              <a:t> </a:t>
            </a:r>
            <a:r>
              <a:rPr lang="cs-CZ" dirty="0" err="1"/>
              <a:t>asa</a:t>
            </a:r>
            <a:r>
              <a:rPr lang="cs-CZ" dirty="0"/>
              <a:t>). </a:t>
            </a:r>
          </a:p>
          <a:p>
            <a:r>
              <a:rPr lang="cs-CZ" dirty="0"/>
              <a:t>Podle typu katalyzované reakce rozdělujeme enzymy celkem do šesti tříd:</a:t>
            </a:r>
          </a:p>
          <a:p>
            <a:pPr lvl="1"/>
            <a:r>
              <a:rPr lang="cs-CZ" b="1" dirty="0">
                <a:solidFill>
                  <a:srgbClr val="0070C0"/>
                </a:solidFill>
              </a:rPr>
              <a:t>o………….y</a:t>
            </a:r>
            <a:r>
              <a:rPr lang="cs-CZ" dirty="0"/>
              <a:t> – katalyzují </a:t>
            </a:r>
            <a:r>
              <a:rPr lang="cs-CZ" dirty="0" err="1"/>
              <a:t>oxidoredukční</a:t>
            </a:r>
            <a:r>
              <a:rPr lang="cs-CZ" dirty="0"/>
              <a:t> reakce (přenos el., H+ nebo O2)</a:t>
            </a:r>
          </a:p>
          <a:p>
            <a:pPr lvl="1"/>
            <a:r>
              <a:rPr lang="cs-CZ" b="1" dirty="0">
                <a:solidFill>
                  <a:srgbClr val="0070C0"/>
                </a:solidFill>
              </a:rPr>
              <a:t>t……….y</a:t>
            </a:r>
            <a:r>
              <a:rPr lang="cs-CZ" dirty="0"/>
              <a:t> – katalyzují přenos skupin atomů</a:t>
            </a:r>
          </a:p>
          <a:p>
            <a:pPr lvl="1"/>
            <a:r>
              <a:rPr lang="cs-CZ" b="1" dirty="0">
                <a:solidFill>
                  <a:srgbClr val="0070C0"/>
                </a:solidFill>
              </a:rPr>
              <a:t>h……..y</a:t>
            </a:r>
            <a:r>
              <a:rPr lang="cs-CZ" dirty="0"/>
              <a:t> – katalyzují hydrolytické štěpení vazeb</a:t>
            </a:r>
          </a:p>
          <a:p>
            <a:pPr lvl="1"/>
            <a:r>
              <a:rPr lang="cs-CZ" b="1" dirty="0">
                <a:solidFill>
                  <a:srgbClr val="0070C0"/>
                </a:solidFill>
              </a:rPr>
              <a:t>l…y</a:t>
            </a:r>
            <a:r>
              <a:rPr lang="cs-CZ" dirty="0"/>
              <a:t> - katalyzují </a:t>
            </a:r>
            <a:r>
              <a:rPr lang="cs-CZ" dirty="0" err="1"/>
              <a:t>nehydrolytické</a:t>
            </a:r>
            <a:r>
              <a:rPr lang="cs-CZ" dirty="0"/>
              <a:t> štěpení vazeb</a:t>
            </a:r>
          </a:p>
          <a:p>
            <a:pPr lvl="1"/>
            <a:r>
              <a:rPr lang="cs-CZ" b="1" dirty="0">
                <a:solidFill>
                  <a:srgbClr val="0070C0"/>
                </a:solidFill>
              </a:rPr>
              <a:t>i…….y</a:t>
            </a:r>
            <a:r>
              <a:rPr lang="cs-CZ" dirty="0"/>
              <a:t> – katalyzují </a:t>
            </a:r>
            <a:r>
              <a:rPr lang="cs-CZ" dirty="0" err="1"/>
              <a:t>isomerační</a:t>
            </a:r>
            <a:r>
              <a:rPr lang="cs-CZ" dirty="0"/>
              <a:t> reakce</a:t>
            </a:r>
          </a:p>
          <a:p>
            <a:pPr lvl="1"/>
            <a:r>
              <a:rPr lang="cs-CZ" b="1" dirty="0">
                <a:solidFill>
                  <a:srgbClr val="0070C0"/>
                </a:solidFill>
              </a:rPr>
              <a:t>l….y</a:t>
            </a:r>
            <a:r>
              <a:rPr lang="cs-CZ" dirty="0"/>
              <a:t> – katalyzují tvorbu vazeb spojených se spotřebou energie (např. za současného rozkladu ATP)</a:t>
            </a:r>
          </a:p>
          <a:p>
            <a:pPr marL="0" indent="0">
              <a:buNone/>
            </a:pPr>
            <a:r>
              <a:rPr lang="cs-CZ" dirty="0"/>
              <a:t>Každému enzymu je přiřazen speciální EC (Enzyme </a:t>
            </a:r>
            <a:r>
              <a:rPr lang="cs-CZ" dirty="0" err="1"/>
              <a:t>Commission</a:t>
            </a:r>
            <a:r>
              <a:rPr lang="cs-CZ" dirty="0"/>
              <a:t>) kód podle International Union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Biochemistry</a:t>
            </a:r>
            <a:r>
              <a:rPr lang="cs-CZ" dirty="0"/>
              <a:t> (IUB).</a:t>
            </a:r>
          </a:p>
        </p:txBody>
      </p:sp>
      <p:pic>
        <p:nvPicPr>
          <p:cNvPr id="5122" name="Picture 2" descr="1g Enzym pektináza | Refraktometr-eshop.c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1583" y="95352"/>
            <a:ext cx="3999428" cy="1654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9777036"/>
      </p:ext>
    </p:extLst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4379" y="99218"/>
            <a:ext cx="7908758" cy="1325563"/>
          </a:xfrm>
        </p:spPr>
        <p:txBody>
          <a:bodyPr/>
          <a:lstStyle/>
          <a:p>
            <a:r>
              <a:rPr lang="cs-CZ" sz="4000" b="1" dirty="0">
                <a:solidFill>
                  <a:srgbClr val="FF0000"/>
                </a:solidFill>
              </a:rPr>
              <a:t>Co ovlivňuje enzymovou aktivitu </a:t>
            </a:r>
            <a:r>
              <a:rPr lang="cs-CZ" dirty="0"/>
              <a:t>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4379" y="1636295"/>
            <a:ext cx="12047621" cy="5221704"/>
          </a:xfrm>
        </p:spPr>
        <p:txBody>
          <a:bodyPr>
            <a:normAutofit fontScale="92500" lnSpcReduction="20000"/>
          </a:bodyPr>
          <a:lstStyle/>
          <a:p>
            <a:r>
              <a:rPr lang="cs-CZ" b="1" dirty="0"/>
              <a:t>teplota, pH, koncentrace </a:t>
            </a:r>
            <a:r>
              <a:rPr lang="cs-CZ" dirty="0"/>
              <a:t>substrátu/ů, </a:t>
            </a:r>
            <a:r>
              <a:rPr lang="cs-CZ" b="1" dirty="0"/>
              <a:t>aktivátory/ inhibitory</a:t>
            </a:r>
            <a:r>
              <a:rPr lang="cs-CZ" dirty="0"/>
              <a:t> </a:t>
            </a:r>
          </a:p>
          <a:p>
            <a:r>
              <a:rPr lang="cs-CZ" dirty="0"/>
              <a:t>zpravidla platí, že se vzrůstající teplotou </a:t>
            </a:r>
            <a:r>
              <a:rPr lang="cs-CZ" b="1" dirty="0"/>
              <a:t>roste </a:t>
            </a:r>
            <a:r>
              <a:rPr lang="cs-CZ" dirty="0"/>
              <a:t>rychlost katalyzované reakce</a:t>
            </a:r>
          </a:p>
          <a:p>
            <a:r>
              <a:rPr lang="cs-CZ" dirty="0"/>
              <a:t>pokud však teplota přesáhne kritickou mez (55–60 °C), dochází ke ztrátě aktivity způsobené </a:t>
            </a:r>
            <a:r>
              <a:rPr lang="cs-CZ" b="1" dirty="0"/>
              <a:t>denaturací </a:t>
            </a:r>
            <a:r>
              <a:rPr lang="cs-CZ" dirty="0"/>
              <a:t>proteinu.</a:t>
            </a:r>
            <a:r>
              <a:rPr lang="cs-CZ" b="1" dirty="0"/>
              <a:t> </a:t>
            </a:r>
          </a:p>
          <a:p>
            <a:r>
              <a:rPr lang="cs-CZ" dirty="0"/>
              <a:t>většina enzymů je aktivních jen v úzkém rozpětí </a:t>
            </a:r>
            <a:r>
              <a:rPr lang="cs-CZ" b="1" dirty="0"/>
              <a:t>pH </a:t>
            </a:r>
            <a:r>
              <a:rPr lang="cs-CZ" dirty="0"/>
              <a:t>a to většinou v neutrálním či slabě kyselém prostředí (výjimkou jsou žaludeční </a:t>
            </a:r>
            <a:r>
              <a:rPr lang="cs-CZ" dirty="0" err="1"/>
              <a:t>proteasy</a:t>
            </a:r>
            <a:r>
              <a:rPr lang="cs-CZ" dirty="0"/>
              <a:t>). </a:t>
            </a:r>
          </a:p>
          <a:p>
            <a:r>
              <a:rPr lang="cs-CZ" dirty="0"/>
              <a:t>enzymovou aktivitu lze ovlivnit též </a:t>
            </a:r>
          </a:p>
          <a:p>
            <a:pPr lvl="1"/>
            <a:r>
              <a:rPr lang="cs-CZ" b="1" dirty="0"/>
              <a:t>aktivátory</a:t>
            </a:r>
            <a:r>
              <a:rPr lang="cs-CZ" dirty="0"/>
              <a:t> – látky stimulující aktivitu enzymu (např. ionty kovů) nebo </a:t>
            </a:r>
          </a:p>
          <a:p>
            <a:pPr lvl="1"/>
            <a:r>
              <a:rPr lang="cs-CZ" b="1" dirty="0"/>
              <a:t>inhibitory</a:t>
            </a:r>
            <a:r>
              <a:rPr lang="cs-CZ" dirty="0"/>
              <a:t> – látky snižující aktivitu enzymu. </a:t>
            </a:r>
          </a:p>
          <a:p>
            <a:pPr marL="457200" lvl="1" indent="0">
              <a:buNone/>
            </a:pPr>
            <a:r>
              <a:rPr lang="cs-CZ" dirty="0"/>
              <a:t>Podle mechanismu působení inhibitorů rozlišujeme několik typů enzymové inhibice. Základní rozdělení je na inhibici nevratnou (ireverzibilní) a vratnou (reverzibilní).</a:t>
            </a:r>
          </a:p>
          <a:p>
            <a:endParaRPr lang="cs-CZ" dirty="0"/>
          </a:p>
          <a:p>
            <a:r>
              <a:rPr lang="cs-CZ" dirty="0"/>
              <a:t>regulace katalytické aktivity enzymu je možná dvěma způsoby a to buďto ovlivněním</a:t>
            </a:r>
          </a:p>
          <a:p>
            <a:pPr lvl="1"/>
            <a:r>
              <a:rPr lang="cs-CZ" dirty="0"/>
              <a:t>množství enzymu nebo: ovlivněno jeho syntézou, sekrecí do místa účinku a jeho odbouráváním. </a:t>
            </a:r>
          </a:p>
          <a:p>
            <a:pPr lvl="1"/>
            <a:r>
              <a:rPr lang="cs-CZ" dirty="0"/>
              <a:t>aktivity: je regulována prostřednictvím strukturních a konformačních změn enzymu.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5380" y="0"/>
            <a:ext cx="3936620" cy="1424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050886"/>
      </p:ext>
    </p:extLst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4378" y="99218"/>
            <a:ext cx="8177897" cy="1325563"/>
          </a:xfrm>
        </p:spPr>
        <p:txBody>
          <a:bodyPr/>
          <a:lstStyle/>
          <a:p>
            <a:r>
              <a:rPr lang="cs-CZ" sz="4000" b="1" dirty="0">
                <a:solidFill>
                  <a:srgbClr val="0070C0"/>
                </a:solidFill>
              </a:rPr>
              <a:t>108. Co ovlivňuje enzymovou aktivitu </a:t>
            </a:r>
            <a:r>
              <a:rPr lang="cs-CZ" dirty="0">
                <a:solidFill>
                  <a:srgbClr val="0070C0"/>
                </a:solidFill>
              </a:rPr>
              <a:t>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4379" y="1636295"/>
            <a:ext cx="12047621" cy="5221704"/>
          </a:xfrm>
        </p:spPr>
        <p:txBody>
          <a:bodyPr>
            <a:normAutofit fontScale="92500" lnSpcReduction="20000"/>
          </a:bodyPr>
          <a:lstStyle/>
          <a:p>
            <a:r>
              <a:rPr lang="cs-CZ" b="1" dirty="0">
                <a:solidFill>
                  <a:srgbClr val="0070C0"/>
                </a:solidFill>
              </a:rPr>
              <a:t>t…..a</a:t>
            </a:r>
            <a:r>
              <a:rPr lang="cs-CZ" b="1" dirty="0"/>
              <a:t>, </a:t>
            </a:r>
            <a:r>
              <a:rPr lang="cs-CZ" b="1" dirty="0">
                <a:solidFill>
                  <a:srgbClr val="0070C0"/>
                </a:solidFill>
              </a:rPr>
              <a:t>p.</a:t>
            </a:r>
            <a:r>
              <a:rPr lang="cs-CZ" b="1" dirty="0"/>
              <a:t>, </a:t>
            </a:r>
            <a:r>
              <a:rPr lang="cs-CZ" b="1" dirty="0">
                <a:solidFill>
                  <a:srgbClr val="0070C0"/>
                </a:solidFill>
              </a:rPr>
              <a:t>k……….e</a:t>
            </a:r>
            <a:r>
              <a:rPr lang="cs-CZ" b="1" dirty="0"/>
              <a:t> </a:t>
            </a:r>
            <a:r>
              <a:rPr lang="cs-CZ" dirty="0"/>
              <a:t>substrátu/ů, </a:t>
            </a:r>
            <a:r>
              <a:rPr lang="cs-CZ" b="1" dirty="0">
                <a:solidFill>
                  <a:srgbClr val="0070C0"/>
                </a:solidFill>
              </a:rPr>
              <a:t>a………y/ i………y</a:t>
            </a:r>
            <a:r>
              <a:rPr lang="cs-CZ" dirty="0">
                <a:solidFill>
                  <a:srgbClr val="0070C0"/>
                </a:solidFill>
              </a:rPr>
              <a:t> </a:t>
            </a:r>
          </a:p>
          <a:p>
            <a:r>
              <a:rPr lang="cs-CZ" dirty="0"/>
              <a:t>zpravidla platí, že se vzrůstající teplotou </a:t>
            </a:r>
            <a:r>
              <a:rPr lang="cs-CZ" b="1" dirty="0">
                <a:solidFill>
                  <a:srgbClr val="0070C0"/>
                </a:solidFill>
              </a:rPr>
              <a:t>r…e</a:t>
            </a:r>
            <a:r>
              <a:rPr lang="cs-CZ" b="1" dirty="0"/>
              <a:t> </a:t>
            </a:r>
            <a:r>
              <a:rPr lang="cs-CZ" dirty="0"/>
              <a:t>rychlost</a:t>
            </a:r>
            <a:r>
              <a:rPr lang="cs-CZ" b="1" dirty="0"/>
              <a:t> </a:t>
            </a:r>
            <a:r>
              <a:rPr lang="cs-CZ" dirty="0"/>
              <a:t>katalyzované reakce</a:t>
            </a:r>
          </a:p>
          <a:p>
            <a:r>
              <a:rPr lang="cs-CZ" dirty="0"/>
              <a:t>pokud však teplota přesáhne kritickou mez (55–60 °C), dochází ke ztrátě aktivity způsobené </a:t>
            </a:r>
            <a:r>
              <a:rPr lang="cs-CZ" b="1" dirty="0">
                <a:solidFill>
                  <a:srgbClr val="0070C0"/>
                </a:solidFill>
              </a:rPr>
              <a:t>d……..í</a:t>
            </a:r>
            <a:r>
              <a:rPr lang="cs-CZ" b="1" dirty="0"/>
              <a:t> </a:t>
            </a:r>
            <a:r>
              <a:rPr lang="cs-CZ" dirty="0"/>
              <a:t>proteinu.</a:t>
            </a:r>
            <a:r>
              <a:rPr lang="cs-CZ" b="1" dirty="0"/>
              <a:t> </a:t>
            </a:r>
          </a:p>
          <a:p>
            <a:r>
              <a:rPr lang="cs-CZ" dirty="0"/>
              <a:t>většina enzymů je aktivních jen v úzkém rozpětí </a:t>
            </a:r>
            <a:r>
              <a:rPr lang="cs-CZ" b="1" dirty="0">
                <a:solidFill>
                  <a:srgbClr val="0070C0"/>
                </a:solidFill>
              </a:rPr>
              <a:t>p.</a:t>
            </a:r>
            <a:r>
              <a:rPr lang="cs-CZ" b="1" dirty="0"/>
              <a:t> </a:t>
            </a:r>
            <a:r>
              <a:rPr lang="cs-CZ" dirty="0"/>
              <a:t>a to většinou v neutrálním či slabě kyselém prostředí (výjimkou jsou žaludeční </a:t>
            </a:r>
            <a:r>
              <a:rPr lang="cs-CZ" dirty="0" err="1"/>
              <a:t>proteasy</a:t>
            </a:r>
            <a:r>
              <a:rPr lang="cs-CZ" dirty="0"/>
              <a:t>). </a:t>
            </a:r>
          </a:p>
          <a:p>
            <a:r>
              <a:rPr lang="cs-CZ" dirty="0"/>
              <a:t>enzymovou aktivitu lze ovlivnit též </a:t>
            </a:r>
          </a:p>
          <a:p>
            <a:pPr lvl="1"/>
            <a:r>
              <a:rPr lang="cs-CZ" b="1" dirty="0">
                <a:solidFill>
                  <a:srgbClr val="0070C0"/>
                </a:solidFill>
              </a:rPr>
              <a:t>a……..y</a:t>
            </a:r>
            <a:r>
              <a:rPr lang="cs-CZ" dirty="0"/>
              <a:t> – látky stimulující aktivitu enzymu (např. ionty kovů) nebo </a:t>
            </a:r>
          </a:p>
          <a:p>
            <a:pPr lvl="1"/>
            <a:r>
              <a:rPr lang="cs-CZ" b="1" dirty="0">
                <a:solidFill>
                  <a:srgbClr val="0070C0"/>
                </a:solidFill>
              </a:rPr>
              <a:t>i……..y</a:t>
            </a:r>
            <a:r>
              <a:rPr lang="cs-CZ" dirty="0"/>
              <a:t> – látky snižující aktivitu enzymu. </a:t>
            </a:r>
          </a:p>
          <a:p>
            <a:pPr marL="457200" lvl="1" indent="0">
              <a:buNone/>
            </a:pPr>
            <a:r>
              <a:rPr lang="cs-CZ" dirty="0"/>
              <a:t>Podle mechanismu působení inhibitorů rozlišujeme několik typů enzymové inhibice. Základní rozdělení je na inhibici nevratnou (ireverzibilní) a vratnou (reverzibilní).</a:t>
            </a:r>
          </a:p>
          <a:p>
            <a:endParaRPr lang="cs-CZ" dirty="0"/>
          </a:p>
          <a:p>
            <a:r>
              <a:rPr lang="cs-CZ" dirty="0"/>
              <a:t>regulace katalytické aktivity enzymu je možná dvěma způsoby a to buďto ovlivněním</a:t>
            </a:r>
          </a:p>
          <a:p>
            <a:pPr lvl="1"/>
            <a:r>
              <a:rPr lang="cs-CZ" dirty="0"/>
              <a:t>množství enzymu nebo: ovlivněno jeho syntézou, sekrecí do místa účinku a jeho odbouráváním. </a:t>
            </a:r>
          </a:p>
          <a:p>
            <a:pPr lvl="1"/>
            <a:r>
              <a:rPr lang="cs-CZ" dirty="0"/>
              <a:t>aktivity: je regulována prostřednictvím strukturních a konformačních změn enzymu.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5380" y="0"/>
            <a:ext cx="3936620" cy="1424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9520"/>
      </p:ext>
    </p:extLst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  </a:t>
            </a:r>
            <a:r>
              <a:rPr lang="cs-CZ" sz="4000" b="1" dirty="0"/>
              <a:t>Co je </a:t>
            </a:r>
            <a:r>
              <a:rPr lang="cs-CZ" sz="4000" b="1" dirty="0" err="1"/>
              <a:t>katal</a:t>
            </a:r>
            <a:r>
              <a:rPr lang="cs-CZ" sz="4000" b="1" dirty="0"/>
              <a:t>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524000"/>
            <a:ext cx="10515600" cy="5213683"/>
          </a:xfrm>
        </p:spPr>
        <p:txBody>
          <a:bodyPr>
            <a:normAutofit fontScale="85000" lnSpcReduction="20000"/>
          </a:bodyPr>
          <a:lstStyle/>
          <a:p>
            <a:r>
              <a:rPr lang="cs-CZ" dirty="0"/>
              <a:t>Vyšetřovaným materiálem pro stanovení enzymů v laboratořích klinické biochemie je plazma, do které jsou enzymy vylučovány tkáňovými buňkami nebo jsou uvolňovány při jejich poškození či rozpadu. </a:t>
            </a:r>
          </a:p>
          <a:p>
            <a:r>
              <a:rPr lang="cs-CZ" dirty="0"/>
              <a:t>U enzymů se nestanovuje jejich koncentrace, nýbrž </a:t>
            </a:r>
            <a:r>
              <a:rPr lang="cs-CZ" b="1" dirty="0"/>
              <a:t>katalytická aktivita</a:t>
            </a:r>
            <a:r>
              <a:rPr lang="cs-CZ" dirty="0"/>
              <a:t>, která je </a:t>
            </a:r>
            <a:r>
              <a:rPr lang="cs-CZ" b="1" dirty="0"/>
              <a:t>mírou přeměny substrátu na produkt. </a:t>
            </a:r>
          </a:p>
          <a:p>
            <a:r>
              <a:rPr lang="cs-CZ" dirty="0"/>
              <a:t>Standardní jednotkou enzymové aktivity je mezinárodní jednotka enzymové aktivity IU, ale v laboratorní praxi se používá jednotka </a:t>
            </a:r>
            <a:r>
              <a:rPr lang="cs-CZ" b="1" dirty="0" err="1"/>
              <a:t>katal</a:t>
            </a:r>
            <a:r>
              <a:rPr lang="cs-CZ" b="1" dirty="0"/>
              <a:t> (1IU = 16,67nkat)</a:t>
            </a:r>
            <a:r>
              <a:rPr lang="cs-CZ" dirty="0"/>
              <a:t>. </a:t>
            </a:r>
            <a:r>
              <a:rPr lang="cs-CZ" b="1" dirty="0"/>
              <a:t>Jednotka aktivity </a:t>
            </a:r>
            <a:r>
              <a:rPr lang="cs-CZ" dirty="0"/>
              <a:t>se vztahuje na litr vyšetřované tekutiny (plazmy). </a:t>
            </a:r>
          </a:p>
          <a:p>
            <a:r>
              <a:rPr lang="cs-CZ" dirty="0"/>
              <a:t>Za patologických stavů, které jsou doprovázeny destrukcí tkáně, dochází k uvolňování příslušných specifických enzymů do krevního oběhu a jejich stanovení se využívá ke zjištění druhu a rozsahu poškození. </a:t>
            </a:r>
          </a:p>
          <a:p>
            <a:r>
              <a:rPr lang="cs-CZ" dirty="0"/>
              <a:t>Pro diagnostické účely je podstatná správná interpretace laboratorních výsledků, která vychází ze znalosti </a:t>
            </a:r>
          </a:p>
          <a:p>
            <a:pPr lvl="1"/>
            <a:r>
              <a:rPr lang="cs-CZ" b="1" dirty="0"/>
              <a:t>tkáňové specificity enzymů</a:t>
            </a:r>
            <a:r>
              <a:rPr lang="cs-CZ" dirty="0"/>
              <a:t> a</a:t>
            </a:r>
          </a:p>
          <a:p>
            <a:pPr lvl="1"/>
            <a:r>
              <a:rPr lang="cs-CZ" b="1" dirty="0"/>
              <a:t>míry zvýšení aktivity enzymů</a:t>
            </a:r>
            <a:r>
              <a:rPr lang="cs-CZ" dirty="0"/>
              <a:t> včetně doby, po kterou tato změna přetrvává. </a:t>
            </a:r>
          </a:p>
          <a:p>
            <a:pPr marL="0" indent="0">
              <a:buNone/>
            </a:pPr>
            <a:r>
              <a:rPr lang="cs-CZ" dirty="0"/>
              <a:t>Přehled klinicky významných enzymů a příčiny změn jejich aktivity v plazmě ukazuje tabulka 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79118474"/>
      </p:ext>
    </p:extLst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graphicFrame>
        <p:nvGraphicFramePr>
          <p:cNvPr id="7" name="Zástupný symbol pro obsah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03405091"/>
              </p:ext>
            </p:extLst>
          </p:nvPr>
        </p:nvGraphicFramePr>
        <p:xfrm>
          <a:off x="726831" y="0"/>
          <a:ext cx="5658337" cy="1108139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62707">
                  <a:extLst>
                    <a:ext uri="{9D8B030D-6E8A-4147-A177-3AD203B41FA5}">
                      <a16:colId xmlns:a16="http://schemas.microsoft.com/office/drawing/2014/main" val="4183322801"/>
                    </a:ext>
                  </a:extLst>
                </a:gridCol>
                <a:gridCol w="973480">
                  <a:extLst>
                    <a:ext uri="{9D8B030D-6E8A-4147-A177-3AD203B41FA5}">
                      <a16:colId xmlns:a16="http://schemas.microsoft.com/office/drawing/2014/main" val="1342021667"/>
                    </a:ext>
                  </a:extLst>
                </a:gridCol>
                <a:gridCol w="878766">
                  <a:extLst>
                    <a:ext uri="{9D8B030D-6E8A-4147-A177-3AD203B41FA5}">
                      <a16:colId xmlns:a16="http://schemas.microsoft.com/office/drawing/2014/main" val="542263409"/>
                    </a:ext>
                  </a:extLst>
                </a:gridCol>
                <a:gridCol w="922215">
                  <a:extLst>
                    <a:ext uri="{9D8B030D-6E8A-4147-A177-3AD203B41FA5}">
                      <a16:colId xmlns:a16="http://schemas.microsoft.com/office/drawing/2014/main" val="3699876927"/>
                    </a:ext>
                  </a:extLst>
                </a:gridCol>
                <a:gridCol w="2321169">
                  <a:extLst>
                    <a:ext uri="{9D8B030D-6E8A-4147-A177-3AD203B41FA5}">
                      <a16:colId xmlns:a16="http://schemas.microsoft.com/office/drawing/2014/main" val="1246472912"/>
                    </a:ext>
                  </a:extLst>
                </a:gridCol>
              </a:tblGrid>
              <a:tr h="62250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000">
                          <a:effectLst/>
                        </a:rPr>
                        <a:t>Enzym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0" marR="27310" marT="13655" marB="1365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000">
                          <a:effectLst/>
                        </a:rPr>
                        <a:t>Aktivita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000">
                          <a:effectLst/>
                        </a:rPr>
                        <a:t>v plazmě [mkat/l]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0" marR="27310" marT="13655" marB="1365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000">
                          <a:effectLst/>
                        </a:rPr>
                        <a:t>Funkce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0" marR="27310" marT="13655" marB="1365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000">
                          <a:effectLst/>
                        </a:rPr>
                        <a:t>Snížené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000">
                          <a:effectLst/>
                        </a:rPr>
                        <a:t>hodnoty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0" marR="27310" marT="13655" marB="1365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000" dirty="0">
                          <a:effectLst/>
                        </a:rPr>
                        <a:t>Zvýšené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000" dirty="0">
                          <a:effectLst/>
                        </a:rPr>
                        <a:t>hodnoty</a:t>
                      </a:r>
                      <a:endParaRPr lang="cs-CZ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0" marR="27310" marT="13655" marB="13655" anchor="ctr"/>
                </a:tc>
                <a:extLst>
                  <a:ext uri="{0D108BD9-81ED-4DB2-BD59-A6C34878D82A}">
                    <a16:rowId xmlns:a16="http://schemas.microsoft.com/office/drawing/2014/main" val="3554990643"/>
                  </a:ext>
                </a:extLst>
              </a:tr>
              <a:tr h="72482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000">
                          <a:effectLst/>
                        </a:rPr>
                        <a:t>ALT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0" marR="27310" marT="13655" marB="1365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000">
                          <a:effectLst/>
                        </a:rPr>
                        <a:t>0,1-0,78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0" marR="27310" marT="13655" marB="13655" anchor="ctr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000">
                          <a:effectLst/>
                        </a:rPr>
                        <a:t>katalyzují přenos aminoskupiny na oxokyseliny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0" marR="27310" marT="13655" marB="13655" anchor="ctr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000">
                          <a:effectLst/>
                        </a:rPr>
                        <a:t>deficit vitaminu B6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0" marR="27310" marT="13655" marB="1365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000">
                          <a:effectLst/>
                        </a:rPr>
                        <a:t>poškození jater (virová hepatitida)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000">
                          <a:effectLst/>
                        </a:rPr>
                        <a:t>sepse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000">
                          <a:effectLst/>
                        </a:rPr>
                        <a:t>po požití alkoholu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0" marR="27310" marT="13655" marB="13655" anchor="ctr"/>
                </a:tc>
                <a:extLst>
                  <a:ext uri="{0D108BD9-81ED-4DB2-BD59-A6C34878D82A}">
                    <a16:rowId xmlns:a16="http://schemas.microsoft.com/office/drawing/2014/main" val="2367205547"/>
                  </a:ext>
                </a:extLst>
              </a:tr>
              <a:tr h="72482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000">
                          <a:effectLst/>
                        </a:rPr>
                        <a:t>AST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0" marR="27310" marT="13655" marB="1365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000">
                          <a:effectLst/>
                        </a:rPr>
                        <a:t>0,1-0,72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0" marR="27310" marT="13655" marB="13655" anchor="ctr"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000">
                          <a:effectLst/>
                        </a:rPr>
                        <a:t>poškození jater (virová hepatitida)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000">
                          <a:effectLst/>
                        </a:rPr>
                        <a:t>infarkt myokardu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000">
                          <a:effectLst/>
                        </a:rPr>
                        <a:t>onemocnění kosterních svalů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0" marR="27310" marT="13655" marB="13655" anchor="ctr"/>
                </a:tc>
                <a:extLst>
                  <a:ext uri="{0D108BD9-81ED-4DB2-BD59-A6C34878D82A}">
                    <a16:rowId xmlns:a16="http://schemas.microsoft.com/office/drawing/2014/main" val="3386878356"/>
                  </a:ext>
                </a:extLst>
              </a:tr>
              <a:tr h="71753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000">
                          <a:effectLst/>
                        </a:rPr>
                        <a:t>GMT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0" marR="27310" marT="13655" marB="1365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000">
                          <a:effectLst/>
                        </a:rPr>
                        <a:t>muži: 0,14-0,84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000">
                          <a:effectLst/>
                        </a:rPr>
                        <a:t>ženy: 0,14-0,68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0" marR="27310" marT="13655" marB="1365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000">
                          <a:effectLst/>
                        </a:rPr>
                        <a:t>přenos aminokyselin přes buněčné membrány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0" marR="27310" marT="13655" marB="1365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000">
                          <a:effectLst/>
                        </a:rPr>
                        <a:t> 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0" marR="27310" marT="13655" marB="1365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000" dirty="0">
                          <a:effectLst/>
                        </a:rPr>
                        <a:t>obstrukce žlučových cest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000" dirty="0">
                          <a:effectLst/>
                        </a:rPr>
                        <a:t>jaterní choroby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000" dirty="0">
                          <a:effectLst/>
                        </a:rPr>
                        <a:t>chronický alkoholismus</a:t>
                      </a:r>
                      <a:endParaRPr lang="cs-CZ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0" marR="27310" marT="13655" marB="13655" anchor="ctr"/>
                </a:tc>
                <a:extLst>
                  <a:ext uri="{0D108BD9-81ED-4DB2-BD59-A6C34878D82A}">
                    <a16:rowId xmlns:a16="http://schemas.microsoft.com/office/drawing/2014/main" val="3103752523"/>
                  </a:ext>
                </a:extLst>
              </a:tr>
              <a:tr h="101286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000">
                          <a:effectLst/>
                        </a:rPr>
                        <a:t>ALP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0" marR="27310" marT="13655" marB="1365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000">
                          <a:effectLst/>
                        </a:rPr>
                        <a:t>0,66-2,2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0" marR="27310" marT="13655" marB="1365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000">
                          <a:effectLst/>
                        </a:rPr>
                        <a:t>hydrolýza monoesterů kyseliny fosforečné v alkalickém prostředí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0" marR="27310" marT="13655" marB="1365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000">
                          <a:effectLst/>
                        </a:rPr>
                        <a:t>těžké anemie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000">
                          <a:effectLst/>
                        </a:rPr>
                        <a:t>kurděje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000">
                          <a:effectLst/>
                        </a:rPr>
                        <a:t>kretenismus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000">
                          <a:effectLst/>
                        </a:rPr>
                        <a:t> 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0" marR="27310" marT="13655" marB="1365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000">
                          <a:effectLst/>
                        </a:rPr>
                        <a:t>fyziologicky u rostoucích dětí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000">
                          <a:effectLst/>
                        </a:rPr>
                        <a:t>choroby kostí, žlučových cest a jater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0" marR="27310" marT="13655" marB="13655" anchor="ctr"/>
                </a:tc>
                <a:extLst>
                  <a:ext uri="{0D108BD9-81ED-4DB2-BD59-A6C34878D82A}">
                    <a16:rowId xmlns:a16="http://schemas.microsoft.com/office/drawing/2014/main" val="3793650650"/>
                  </a:ext>
                </a:extLst>
              </a:tr>
              <a:tr h="125792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000">
                          <a:effectLst/>
                        </a:rPr>
                        <a:t>ACP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0" marR="27310" marT="13655" marB="1365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000">
                          <a:effectLst/>
                        </a:rPr>
                        <a:t>muži: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000">
                          <a:effectLst/>
                        </a:rPr>
                        <a:t>0-108 nkat/l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000">
                          <a:effectLst/>
                        </a:rPr>
                        <a:t>ženy: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000">
                          <a:effectLst/>
                        </a:rPr>
                        <a:t>0-92 nkat/l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000">
                          <a:effectLst/>
                        </a:rPr>
                        <a:t> 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0" marR="27310" marT="13655" marB="1365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000">
                          <a:effectLst/>
                        </a:rPr>
                        <a:t>hydrolýza monoesterů kyseliny fosforečné v kyselém prostředí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0" marR="27310" marT="13655" marB="1365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000">
                          <a:effectLst/>
                        </a:rPr>
                        <a:t> 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0" marR="27310" marT="13655" marB="1365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000">
                          <a:effectLst/>
                        </a:rPr>
                        <a:t>choroby prostaty a kostí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000">
                          <a:effectLst/>
                        </a:rPr>
                        <a:t> 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0" marR="27310" marT="13655" marB="13655" anchor="ctr"/>
                </a:tc>
                <a:extLst>
                  <a:ext uri="{0D108BD9-81ED-4DB2-BD59-A6C34878D82A}">
                    <a16:rowId xmlns:a16="http://schemas.microsoft.com/office/drawing/2014/main" val="2501483218"/>
                  </a:ext>
                </a:extLst>
              </a:tr>
              <a:tr h="72482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000">
                          <a:effectLst/>
                        </a:rPr>
                        <a:t>PCP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0" marR="27310" marT="13655" marB="1365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000">
                          <a:effectLst/>
                        </a:rPr>
                        <a:t>muži: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000">
                          <a:effectLst/>
                        </a:rPr>
                        <a:t>0-43 nkat/l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000">
                          <a:effectLst/>
                        </a:rPr>
                        <a:t> 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0" marR="27310" marT="13655" marB="1365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000">
                          <a:effectLst/>
                        </a:rPr>
                        <a:t>tkáňově specifická ACP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0" marR="27310" marT="13655" marB="1365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000">
                          <a:effectLst/>
                        </a:rPr>
                        <a:t> 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0" marR="27310" marT="13655" marB="1365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000">
                          <a:effectLst/>
                        </a:rPr>
                        <a:t>nádorová onemocnění prostaty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000">
                          <a:effectLst/>
                        </a:rPr>
                        <a:t> 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0" marR="27310" marT="13655" marB="13655" anchor="ctr"/>
                </a:tc>
                <a:extLst>
                  <a:ext uri="{0D108BD9-81ED-4DB2-BD59-A6C34878D82A}">
                    <a16:rowId xmlns:a16="http://schemas.microsoft.com/office/drawing/2014/main" val="2118033068"/>
                  </a:ext>
                </a:extLst>
              </a:tr>
              <a:tr h="72482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000">
                          <a:effectLst/>
                        </a:rPr>
                        <a:t>LD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0" marR="27310" marT="13655" marB="1365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000">
                          <a:effectLst/>
                        </a:rPr>
                        <a:t>2,25-3,75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0" marR="27310" marT="13655" marB="1365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000">
                          <a:effectLst/>
                        </a:rPr>
                        <a:t>reverzibilní přeměna pyruvátu na laktát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0" marR="27310" marT="13655" marB="1365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000">
                          <a:effectLst/>
                        </a:rPr>
                        <a:t> 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0" marR="27310" marT="13655" marB="1365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000" dirty="0">
                          <a:effectLst/>
                        </a:rPr>
                        <a:t>infarkt myokardu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000" dirty="0">
                          <a:effectLst/>
                        </a:rPr>
                        <a:t>hematologické choroby, svalové nemoci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000" dirty="0">
                          <a:effectLst/>
                        </a:rPr>
                        <a:t>akutní hepatitidy a ledvinové choroby</a:t>
                      </a:r>
                      <a:endParaRPr lang="cs-CZ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0" marR="27310" marT="13655" marB="13655" anchor="ctr"/>
                </a:tc>
                <a:extLst>
                  <a:ext uri="{0D108BD9-81ED-4DB2-BD59-A6C34878D82A}">
                    <a16:rowId xmlns:a16="http://schemas.microsoft.com/office/drawing/2014/main" val="781661766"/>
                  </a:ext>
                </a:extLst>
              </a:tr>
              <a:tr h="121750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000">
                          <a:effectLst/>
                        </a:rPr>
                        <a:t>CK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0" marR="27310" marT="13655" marB="1365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000">
                          <a:effectLst/>
                        </a:rPr>
                        <a:t>muži: 0,2-4,3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000">
                          <a:effectLst/>
                        </a:rPr>
                        <a:t>ženy: 0,2-3,1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000">
                          <a:effectLst/>
                        </a:rPr>
                        <a:t> 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0" marR="27310" marT="13655" marB="1365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000">
                          <a:effectLst/>
                        </a:rPr>
                        <a:t>fosforylace kreatinu na kreatinfosfát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0" marR="27310" marT="13655" marB="1365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000">
                          <a:effectLst/>
                        </a:rPr>
                        <a:t>hyperfunkce štítné žlázy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000">
                          <a:effectLst/>
                        </a:rPr>
                        <a:t>snížení svalové hmoty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000">
                          <a:effectLst/>
                        </a:rPr>
                        <a:t>chronický alkoholizmus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0" marR="27310" marT="13655" marB="1365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000">
                          <a:effectLst/>
                        </a:rPr>
                        <a:t>infarkt myokardu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000">
                          <a:effectLst/>
                        </a:rPr>
                        <a:t>onemocnění kosterních svalů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000">
                          <a:effectLst/>
                        </a:rPr>
                        <a:t>svalové křeče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000">
                          <a:effectLst/>
                        </a:rPr>
                        <a:t>svalová traumata při poraněních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0" marR="27310" marT="13655" marB="13655" anchor="ctr"/>
                </a:tc>
                <a:extLst>
                  <a:ext uri="{0D108BD9-81ED-4DB2-BD59-A6C34878D82A}">
                    <a16:rowId xmlns:a16="http://schemas.microsoft.com/office/drawing/2014/main" val="3725160700"/>
                  </a:ext>
                </a:extLst>
              </a:tr>
              <a:tr h="101286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000">
                          <a:effectLst/>
                        </a:rPr>
                        <a:t>CHE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0" marR="27310" marT="13655" marB="1365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000">
                          <a:effectLst/>
                        </a:rPr>
                        <a:t>87-190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0" marR="27310" marT="13655" marB="1365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000">
                          <a:effectLst/>
                        </a:rPr>
                        <a:t>katalyzuje hydrolýzu esterů cholinu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0" marR="27310" marT="13655" marB="1365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000">
                          <a:effectLst/>
                        </a:rPr>
                        <a:t>poruchy proteosyntézy při těžké hepatopatii i při proteinové malnutrici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0" marR="27310" marT="13655" marB="1365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000">
                          <a:effectLst/>
                        </a:rPr>
                        <a:t>nefrotický syndrom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000">
                          <a:effectLst/>
                        </a:rPr>
                        <a:t>alkoholizmus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000">
                          <a:effectLst/>
                        </a:rPr>
                        <a:t> 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0" marR="27310" marT="13655" marB="13655" anchor="ctr"/>
                </a:tc>
                <a:extLst>
                  <a:ext uri="{0D108BD9-81ED-4DB2-BD59-A6C34878D82A}">
                    <a16:rowId xmlns:a16="http://schemas.microsoft.com/office/drawing/2014/main" val="1630140634"/>
                  </a:ext>
                </a:extLst>
              </a:tr>
              <a:tr h="72482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000">
                          <a:effectLst/>
                        </a:rPr>
                        <a:t>α-amylasa celková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0" marR="27310" marT="13655" marB="1365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000">
                          <a:effectLst/>
                        </a:rPr>
                        <a:t>sérum: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000">
                          <a:effectLst/>
                        </a:rPr>
                        <a:t>0,30-1,67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000">
                          <a:effectLst/>
                        </a:rPr>
                        <a:t>moč: do 7,67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0" marR="27310" marT="13655" marB="13655" anchor="ctr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000">
                          <a:effectLst/>
                        </a:rPr>
                        <a:t>hydrolýza vnitřních glykosidových vazeb ve škrobu a glykogenu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0" marR="27310" marT="13655" marB="1365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000">
                          <a:effectLst/>
                        </a:rPr>
                        <a:t> 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0" marR="27310" marT="13655" marB="13655" anchor="ctr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000">
                          <a:effectLst/>
                        </a:rPr>
                        <a:t>akutní pankreatitida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000">
                          <a:effectLst/>
                        </a:rPr>
                        <a:t>snížené vylučování amylázy ledvinami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000">
                          <a:effectLst/>
                        </a:rPr>
                        <a:t> 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0" marR="27310" marT="13655" marB="13655" anchor="ctr"/>
                </a:tc>
                <a:extLst>
                  <a:ext uri="{0D108BD9-81ED-4DB2-BD59-A6C34878D82A}">
                    <a16:rowId xmlns:a16="http://schemas.microsoft.com/office/drawing/2014/main" val="3125096620"/>
                  </a:ext>
                </a:extLst>
              </a:tr>
              <a:tr h="72482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000">
                          <a:effectLst/>
                        </a:rPr>
                        <a:t>α-amylasa pankreatická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0" marR="27310" marT="13655" marB="1365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000">
                          <a:effectLst/>
                        </a:rPr>
                        <a:t>sérum: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000">
                          <a:effectLst/>
                        </a:rPr>
                        <a:t>0,22-0,88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000">
                          <a:effectLst/>
                        </a:rPr>
                        <a:t>moč: do 5,83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0" marR="27310" marT="13655" marB="13655" anchor="ctr"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000">
                          <a:effectLst/>
                        </a:rPr>
                        <a:t> 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0" marR="27310" marT="13655" marB="13655" anchor="ctr"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8267331"/>
                  </a:ext>
                </a:extLst>
              </a:tr>
              <a:tr h="88905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000">
                          <a:effectLst/>
                        </a:rPr>
                        <a:t>lipasa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0" marR="27310" marT="13655" marB="1365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000">
                          <a:effectLst/>
                        </a:rPr>
                        <a:t>0,0-1,0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0" marR="27310" marT="13655" marB="1365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000">
                          <a:effectLst/>
                        </a:rPr>
                        <a:t>hydrolýza triacylglycerolů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0" marR="27310" marT="13655" marB="1365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000">
                          <a:effectLst/>
                        </a:rPr>
                        <a:t> 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0" marR="27310" marT="13655" marB="1365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000" dirty="0">
                          <a:effectLst/>
                        </a:rPr>
                        <a:t>akutní pankreatitida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000" dirty="0">
                          <a:effectLst/>
                        </a:rPr>
                        <a:t>akutní otrava alkoholem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000" dirty="0">
                          <a:effectLst/>
                        </a:rPr>
                        <a:t>zranění břicha při nehodách nebo chirurgickém zásahu</a:t>
                      </a:r>
                      <a:endParaRPr lang="cs-CZ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0" marR="27310" marT="13655" marB="13655" anchor="ctr"/>
                </a:tc>
                <a:extLst>
                  <a:ext uri="{0D108BD9-81ED-4DB2-BD59-A6C34878D82A}">
                    <a16:rowId xmlns:a16="http://schemas.microsoft.com/office/drawing/2014/main" val="1521178608"/>
                  </a:ext>
                </a:extLst>
              </a:tr>
            </a:tbl>
          </a:graphicData>
        </a:graphic>
      </p:graphicFrame>
      <p:sp>
        <p:nvSpPr>
          <p:cNvPr id="8" name="TextovéPole 7"/>
          <p:cNvSpPr txBox="1"/>
          <p:nvPr/>
        </p:nvSpPr>
        <p:spPr>
          <a:xfrm>
            <a:off x="6867728" y="1926077"/>
            <a:ext cx="433853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ALT: </a:t>
            </a:r>
            <a:r>
              <a:rPr lang="cs-CZ" b="1" dirty="0" err="1"/>
              <a:t>alaninaminotransferasa</a:t>
            </a:r>
            <a:r>
              <a:rPr lang="cs-CZ" b="1" dirty="0"/>
              <a:t> </a:t>
            </a:r>
          </a:p>
          <a:p>
            <a:r>
              <a:rPr lang="cs-CZ" b="1" dirty="0"/>
              <a:t>AST: </a:t>
            </a:r>
            <a:r>
              <a:rPr lang="cs-CZ" b="1" dirty="0" err="1"/>
              <a:t>aspartátaminotransferasa</a:t>
            </a:r>
            <a:endParaRPr lang="cs-CZ" b="1" dirty="0"/>
          </a:p>
          <a:p>
            <a:r>
              <a:rPr lang="cs-CZ" b="1" dirty="0"/>
              <a:t>GMT: g-</a:t>
            </a:r>
            <a:r>
              <a:rPr lang="cs-CZ" b="1" dirty="0" err="1"/>
              <a:t>glutamyltransferasa</a:t>
            </a:r>
            <a:endParaRPr lang="cs-CZ" b="1" dirty="0"/>
          </a:p>
          <a:p>
            <a:r>
              <a:rPr lang="cs-CZ" b="1" dirty="0"/>
              <a:t> ALP: alkalická </a:t>
            </a:r>
            <a:r>
              <a:rPr lang="cs-CZ" b="1" dirty="0" err="1"/>
              <a:t>fosfatasa</a:t>
            </a:r>
            <a:endParaRPr lang="cs-CZ" b="1" dirty="0"/>
          </a:p>
          <a:p>
            <a:r>
              <a:rPr lang="cs-CZ" b="1" dirty="0"/>
              <a:t> ACP: kyselá </a:t>
            </a:r>
            <a:r>
              <a:rPr lang="cs-CZ" b="1" dirty="0" err="1"/>
              <a:t>fosfatasa</a:t>
            </a:r>
            <a:endParaRPr lang="cs-CZ" b="1" dirty="0"/>
          </a:p>
          <a:p>
            <a:r>
              <a:rPr lang="cs-CZ" b="1" dirty="0"/>
              <a:t> PCP: prostatická kyselá </a:t>
            </a:r>
            <a:r>
              <a:rPr lang="cs-CZ" b="1" dirty="0" err="1"/>
              <a:t>fosfatasa</a:t>
            </a:r>
            <a:endParaRPr lang="cs-CZ" b="1" dirty="0"/>
          </a:p>
          <a:p>
            <a:r>
              <a:rPr lang="cs-CZ" b="1" dirty="0"/>
              <a:t> LD: </a:t>
            </a:r>
            <a:r>
              <a:rPr lang="cs-CZ" b="1" dirty="0" err="1"/>
              <a:t>laktátdehydrogenasa</a:t>
            </a:r>
            <a:endParaRPr lang="cs-CZ" b="1" dirty="0"/>
          </a:p>
          <a:p>
            <a:r>
              <a:rPr lang="cs-CZ" b="1" dirty="0"/>
              <a:t> CK: </a:t>
            </a:r>
            <a:r>
              <a:rPr lang="cs-CZ" b="1" dirty="0" err="1"/>
              <a:t>kreatinkinasa</a:t>
            </a:r>
            <a:endParaRPr lang="cs-CZ" b="1" dirty="0"/>
          </a:p>
          <a:p>
            <a:r>
              <a:rPr lang="cs-CZ" b="1" dirty="0"/>
              <a:t> CHE: </a:t>
            </a:r>
            <a:r>
              <a:rPr lang="cs-CZ" b="1" dirty="0" err="1"/>
              <a:t>cholinesterasa</a:t>
            </a:r>
            <a:endParaRPr lang="cs-CZ" b="1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0766508"/>
      </p:ext>
    </p:extLst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>
                <a:solidFill>
                  <a:srgbClr val="FF0000"/>
                </a:solidFill>
              </a:rPr>
              <a:t>ABR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2506662"/>
            <a:ext cx="12192000" cy="4351338"/>
          </a:xfrm>
        </p:spPr>
        <p:txBody>
          <a:bodyPr>
            <a:normAutofit fontScale="92500" lnSpcReduction="20000"/>
          </a:bodyPr>
          <a:lstStyle/>
          <a:p>
            <a:r>
              <a:rPr lang="cs-CZ" dirty="0"/>
              <a:t>Rovnováha mezi </a:t>
            </a:r>
            <a:r>
              <a:rPr lang="cs-CZ" b="1" dirty="0"/>
              <a:t>tvorbou</a:t>
            </a:r>
            <a:r>
              <a:rPr lang="cs-CZ" dirty="0"/>
              <a:t> a </a:t>
            </a:r>
            <a:r>
              <a:rPr lang="cs-CZ" b="1" dirty="0"/>
              <a:t>vylučováním</a:t>
            </a:r>
            <a:r>
              <a:rPr lang="cs-CZ" dirty="0"/>
              <a:t> </a:t>
            </a:r>
            <a:r>
              <a:rPr lang="cs-CZ" b="1" dirty="0"/>
              <a:t>kyselin</a:t>
            </a:r>
            <a:r>
              <a:rPr lang="cs-CZ" dirty="0"/>
              <a:t> a </a:t>
            </a:r>
            <a:r>
              <a:rPr lang="cs-CZ" b="1" dirty="0"/>
              <a:t>zásad,</a:t>
            </a:r>
            <a:r>
              <a:rPr lang="cs-CZ" dirty="0"/>
              <a:t> tedy stálá hodnota </a:t>
            </a:r>
            <a:r>
              <a:rPr lang="cs-CZ" b="1" dirty="0"/>
              <a:t>pH</a:t>
            </a:r>
            <a:r>
              <a:rPr lang="cs-CZ" dirty="0"/>
              <a:t> prostředí je označována jako </a:t>
            </a:r>
            <a:r>
              <a:rPr lang="cs-CZ" b="1" dirty="0"/>
              <a:t>acidobazická rovnováha</a:t>
            </a:r>
            <a:r>
              <a:rPr lang="cs-CZ" dirty="0"/>
              <a:t> (ABR). </a:t>
            </a:r>
          </a:p>
          <a:p>
            <a:r>
              <a:rPr lang="cs-CZ" dirty="0"/>
              <a:t>Stabilita pH vnitřního prostředí je zajišťována především </a:t>
            </a:r>
            <a:r>
              <a:rPr lang="cs-CZ" b="1" dirty="0" err="1"/>
              <a:t>pufračními</a:t>
            </a:r>
            <a:r>
              <a:rPr lang="cs-CZ" b="1" dirty="0"/>
              <a:t> </a:t>
            </a:r>
            <a:r>
              <a:rPr lang="cs-CZ" dirty="0"/>
              <a:t>(</a:t>
            </a:r>
            <a:r>
              <a:rPr lang="cs-CZ" b="1" dirty="0"/>
              <a:t>nárazníkovými</a:t>
            </a:r>
            <a:r>
              <a:rPr lang="cs-CZ" dirty="0"/>
              <a:t>) systémy. </a:t>
            </a:r>
          </a:p>
          <a:p>
            <a:r>
              <a:rPr lang="cs-CZ" dirty="0"/>
              <a:t>Udržování ABR je nutnou podmínkou pro </a:t>
            </a:r>
          </a:p>
          <a:p>
            <a:r>
              <a:rPr lang="cs-CZ" dirty="0"/>
              <a:t>zajištění stálého vnitřního prostředí –</a:t>
            </a:r>
            <a:r>
              <a:rPr lang="cs-CZ" b="1" dirty="0"/>
              <a:t>homeostázy-</a:t>
            </a:r>
            <a:r>
              <a:rPr lang="cs-CZ" dirty="0"/>
              <a:t> organismu a to jak na úrovni </a:t>
            </a:r>
          </a:p>
          <a:p>
            <a:pPr lvl="1"/>
            <a:r>
              <a:rPr lang="cs-CZ" dirty="0"/>
              <a:t>nitrobuněčné </a:t>
            </a:r>
            <a:r>
              <a:rPr lang="cs-CZ" b="1" dirty="0"/>
              <a:t>intracelulárně</a:t>
            </a:r>
            <a:r>
              <a:rPr lang="cs-CZ" dirty="0"/>
              <a:t> tak </a:t>
            </a:r>
          </a:p>
          <a:p>
            <a:pPr lvl="1"/>
            <a:r>
              <a:rPr lang="cs-CZ" dirty="0"/>
              <a:t>mimobuněčné </a:t>
            </a:r>
            <a:r>
              <a:rPr lang="cs-CZ" b="1" dirty="0"/>
              <a:t>extracelulárně</a:t>
            </a:r>
            <a:r>
              <a:rPr lang="cs-CZ" dirty="0"/>
              <a:t> </a:t>
            </a:r>
          </a:p>
          <a:p>
            <a:r>
              <a:rPr lang="cs-CZ" dirty="0"/>
              <a:t>Již velmi malá odchylka v hodnotách pH </a:t>
            </a:r>
          </a:p>
          <a:p>
            <a:pPr lvl="1"/>
            <a:r>
              <a:rPr lang="cs-CZ" dirty="0"/>
              <a:t>ovlivní buněčný a energetický metabolismus</a:t>
            </a:r>
          </a:p>
          <a:p>
            <a:pPr lvl="1"/>
            <a:r>
              <a:rPr lang="cs-CZ" dirty="0"/>
              <a:t>změní konformaci proteinů a tím i jejich vlastnosti (např. aktivitu enzymů),</a:t>
            </a:r>
          </a:p>
          <a:p>
            <a:pPr lvl="1"/>
            <a:r>
              <a:rPr lang="cs-CZ" dirty="0"/>
              <a:t>transport látek a další životně důležité pochody (vazbu O2 na </a:t>
            </a:r>
            <a:r>
              <a:rPr lang="cs-CZ" dirty="0" err="1"/>
              <a:t>Hb</a:t>
            </a:r>
            <a:r>
              <a:rPr lang="cs-CZ" dirty="0"/>
              <a:t>).</a:t>
            </a:r>
          </a:p>
        </p:txBody>
      </p:sp>
      <p:pic>
        <p:nvPicPr>
          <p:cNvPr id="4098" name="Picture 2" descr="7. Acidobazická rovnováha • Funkce buněk a lidského těl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2003" y="0"/>
            <a:ext cx="4128620" cy="2506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8775" y="-44317"/>
            <a:ext cx="3405688" cy="2550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530802"/>
      </p:ext>
    </p:extLst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26541" y="56206"/>
            <a:ext cx="10515600" cy="1325563"/>
          </a:xfrm>
        </p:spPr>
        <p:txBody>
          <a:bodyPr>
            <a:normAutofit/>
          </a:bodyPr>
          <a:lstStyle/>
          <a:p>
            <a:r>
              <a:rPr lang="cs-CZ" sz="4000" b="1" dirty="0">
                <a:solidFill>
                  <a:srgbClr val="0070C0"/>
                </a:solidFill>
              </a:rPr>
              <a:t>109. ABR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2506662"/>
            <a:ext cx="12192000" cy="4351338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Rovnováha mezi </a:t>
            </a:r>
            <a:r>
              <a:rPr lang="cs-CZ" b="1" dirty="0">
                <a:solidFill>
                  <a:srgbClr val="0070C0"/>
                </a:solidFill>
              </a:rPr>
              <a:t>t…..u</a:t>
            </a:r>
            <a:r>
              <a:rPr lang="cs-CZ" dirty="0"/>
              <a:t> a </a:t>
            </a:r>
            <a:r>
              <a:rPr lang="cs-CZ" b="1" dirty="0">
                <a:solidFill>
                  <a:srgbClr val="0070C0"/>
                </a:solidFill>
              </a:rPr>
              <a:t>v………m</a:t>
            </a:r>
            <a:r>
              <a:rPr lang="cs-CZ" dirty="0"/>
              <a:t> </a:t>
            </a:r>
            <a:r>
              <a:rPr lang="cs-CZ" b="1" dirty="0">
                <a:solidFill>
                  <a:srgbClr val="0070C0"/>
                </a:solidFill>
              </a:rPr>
              <a:t>k…..n</a:t>
            </a:r>
            <a:r>
              <a:rPr lang="cs-CZ" dirty="0"/>
              <a:t> a </a:t>
            </a:r>
            <a:r>
              <a:rPr lang="cs-CZ" b="1" dirty="0">
                <a:solidFill>
                  <a:srgbClr val="0070C0"/>
                </a:solidFill>
              </a:rPr>
              <a:t>z…d</a:t>
            </a:r>
            <a:r>
              <a:rPr lang="cs-CZ" b="1" dirty="0"/>
              <a:t>,</a:t>
            </a:r>
            <a:r>
              <a:rPr lang="cs-CZ" dirty="0"/>
              <a:t> tedy stálá hodnota </a:t>
            </a:r>
            <a:r>
              <a:rPr lang="cs-CZ" b="1" dirty="0">
                <a:solidFill>
                  <a:srgbClr val="0070C0"/>
                </a:solidFill>
              </a:rPr>
              <a:t>p.</a:t>
            </a:r>
            <a:r>
              <a:rPr lang="cs-CZ" dirty="0"/>
              <a:t> prostředí je označována jako </a:t>
            </a:r>
            <a:r>
              <a:rPr lang="cs-CZ" b="1" dirty="0"/>
              <a:t>acidobazická rovnováha</a:t>
            </a:r>
            <a:r>
              <a:rPr lang="cs-CZ" dirty="0"/>
              <a:t> (ABR). </a:t>
            </a:r>
          </a:p>
          <a:p>
            <a:r>
              <a:rPr lang="cs-CZ" dirty="0"/>
              <a:t>Stabilita pH vnitřního prostředí je zajišťována především </a:t>
            </a:r>
            <a:r>
              <a:rPr lang="cs-CZ" b="1" dirty="0">
                <a:solidFill>
                  <a:srgbClr val="0070C0"/>
                </a:solidFill>
              </a:rPr>
              <a:t>p……..i </a:t>
            </a:r>
            <a:r>
              <a:rPr lang="cs-CZ" dirty="0"/>
              <a:t>(</a:t>
            </a:r>
            <a:r>
              <a:rPr lang="cs-CZ" b="1" dirty="0">
                <a:solidFill>
                  <a:srgbClr val="0070C0"/>
                </a:solidFill>
              </a:rPr>
              <a:t>n………..i</a:t>
            </a:r>
            <a:r>
              <a:rPr lang="cs-CZ" dirty="0"/>
              <a:t>) systémy. </a:t>
            </a:r>
          </a:p>
          <a:p>
            <a:r>
              <a:rPr lang="cs-CZ" dirty="0"/>
              <a:t>Udržování ABR je nutnou podmínkou pro </a:t>
            </a:r>
          </a:p>
          <a:p>
            <a:r>
              <a:rPr lang="cs-CZ" dirty="0"/>
              <a:t>zajištění stálého vnitřního prostředí –</a:t>
            </a:r>
            <a:r>
              <a:rPr lang="cs-CZ" b="1" dirty="0">
                <a:solidFill>
                  <a:srgbClr val="0070C0"/>
                </a:solidFill>
              </a:rPr>
              <a:t>h…….y</a:t>
            </a:r>
            <a:r>
              <a:rPr lang="cs-CZ" b="1" dirty="0"/>
              <a:t>-</a:t>
            </a:r>
            <a:r>
              <a:rPr lang="cs-CZ" dirty="0"/>
              <a:t> organismu a to jak na úrovni </a:t>
            </a:r>
          </a:p>
          <a:p>
            <a:pPr lvl="1"/>
            <a:r>
              <a:rPr lang="cs-CZ" dirty="0"/>
              <a:t>nitrobuněčné </a:t>
            </a:r>
            <a:r>
              <a:rPr lang="cs-CZ" b="1" dirty="0">
                <a:solidFill>
                  <a:srgbClr val="0070C0"/>
                </a:solidFill>
              </a:rPr>
              <a:t>i………..ě</a:t>
            </a:r>
            <a:r>
              <a:rPr lang="cs-CZ" dirty="0"/>
              <a:t> tak </a:t>
            </a:r>
          </a:p>
          <a:p>
            <a:pPr lvl="1"/>
            <a:r>
              <a:rPr lang="cs-CZ" dirty="0"/>
              <a:t>mimobuněčné </a:t>
            </a:r>
            <a:r>
              <a:rPr lang="cs-CZ" b="1" dirty="0">
                <a:solidFill>
                  <a:srgbClr val="0070C0"/>
                </a:solidFill>
              </a:rPr>
              <a:t>e…………ě</a:t>
            </a:r>
            <a:r>
              <a:rPr lang="cs-CZ" dirty="0"/>
              <a:t> </a:t>
            </a:r>
          </a:p>
          <a:p>
            <a:r>
              <a:rPr lang="cs-CZ" dirty="0"/>
              <a:t>Již velmi malá odchylka v hodnotách pH </a:t>
            </a:r>
          </a:p>
          <a:p>
            <a:pPr lvl="1"/>
            <a:r>
              <a:rPr lang="cs-CZ" dirty="0"/>
              <a:t>ovlivní buněčný a energetický metabolismus</a:t>
            </a:r>
          </a:p>
          <a:p>
            <a:pPr lvl="1"/>
            <a:r>
              <a:rPr lang="cs-CZ" dirty="0"/>
              <a:t>změní konformaci proteinů a tím i jejich vlastnosti (např. aktivitu enzymů),</a:t>
            </a:r>
          </a:p>
          <a:p>
            <a:pPr lvl="1"/>
            <a:r>
              <a:rPr lang="cs-CZ" dirty="0"/>
              <a:t>transport látek a další životně důležité pochody (vazbu O2 na </a:t>
            </a:r>
            <a:r>
              <a:rPr lang="cs-CZ" dirty="0" err="1"/>
              <a:t>Hb</a:t>
            </a:r>
            <a:r>
              <a:rPr lang="cs-CZ" dirty="0"/>
              <a:t>).</a:t>
            </a:r>
          </a:p>
        </p:txBody>
      </p:sp>
      <p:pic>
        <p:nvPicPr>
          <p:cNvPr id="4098" name="Picture 2" descr="7. Acidobazická rovnováha • Funkce buněk a lidského těl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2003" y="0"/>
            <a:ext cx="4128620" cy="2506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8775" y="-44317"/>
            <a:ext cx="3405688" cy="2550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159983"/>
      </p:ext>
    </p:extLst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3741" y="278628"/>
            <a:ext cx="10515600" cy="1325563"/>
          </a:xfrm>
        </p:spPr>
        <p:txBody>
          <a:bodyPr/>
          <a:lstStyle/>
          <a:p>
            <a:r>
              <a:rPr lang="cs-CZ" b="1" dirty="0">
                <a:solidFill>
                  <a:srgbClr val="FF0000"/>
                </a:solidFill>
              </a:rPr>
              <a:t>Acidobazická rovnováha</a:t>
            </a:r>
          </a:p>
        </p:txBody>
      </p:sp>
      <p:pic>
        <p:nvPicPr>
          <p:cNvPr id="4098" name="Picture 2" descr="Téma: Acidobazická rovnováha a její poruchy « Tvorba a ověření  e-learningového prostředí pro integraci výuky preklinických a klinických  předmětů na LF a FZV UP Olomouc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842" y="2027573"/>
            <a:ext cx="7165969" cy="4212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4986" y="2791326"/>
            <a:ext cx="4406593" cy="2727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487253"/>
      </p:ext>
    </p:extLst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6674" y="172619"/>
            <a:ext cx="11614484" cy="1325563"/>
          </a:xfrm>
        </p:spPr>
        <p:txBody>
          <a:bodyPr/>
          <a:lstStyle/>
          <a:p>
            <a:r>
              <a:rPr lang="cs-CZ" dirty="0"/>
              <a:t> </a:t>
            </a:r>
            <a:br>
              <a:rPr lang="cs-CZ" dirty="0"/>
            </a:br>
            <a:r>
              <a:rPr lang="cs-CZ" sz="4000" b="1" dirty="0">
                <a:solidFill>
                  <a:srgbClr val="FF0000"/>
                </a:solidFill>
              </a:rPr>
              <a:t>Jaké mechanismy udržují stálé pH v krvi 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6674" y="1825624"/>
            <a:ext cx="11614484" cy="4879975"/>
          </a:xfrm>
        </p:spPr>
        <p:txBody>
          <a:bodyPr>
            <a:normAutofit lnSpcReduction="10000"/>
          </a:bodyPr>
          <a:lstStyle/>
          <a:p>
            <a:r>
              <a:rPr lang="cs-CZ" dirty="0"/>
              <a:t>Na udržování ABR, která je metabolismem neustále narušována, se svojí činností podílejí některé orgány </a:t>
            </a:r>
          </a:p>
          <a:p>
            <a:pPr lvl="0"/>
            <a:r>
              <a:rPr lang="cs-CZ" dirty="0"/>
              <a:t>plíce (</a:t>
            </a:r>
            <a:r>
              <a:rPr lang="cs-CZ" b="1" dirty="0"/>
              <a:t>respirační regulace</a:t>
            </a:r>
            <a:r>
              <a:rPr lang="cs-CZ" dirty="0"/>
              <a:t>)</a:t>
            </a:r>
          </a:p>
          <a:p>
            <a:pPr lvl="0"/>
            <a:r>
              <a:rPr lang="cs-CZ" dirty="0"/>
              <a:t>ledviny (</a:t>
            </a:r>
            <a:r>
              <a:rPr lang="cs-CZ" b="1" dirty="0"/>
              <a:t>renální regulace</a:t>
            </a:r>
            <a:r>
              <a:rPr lang="cs-CZ" dirty="0"/>
              <a:t>) </a:t>
            </a:r>
          </a:p>
          <a:p>
            <a:pPr lvl="0"/>
            <a:r>
              <a:rPr lang="cs-CZ" dirty="0"/>
              <a:t>játra (jaterní regulace)</a:t>
            </a:r>
          </a:p>
          <a:p>
            <a:pPr lvl="0"/>
            <a:r>
              <a:rPr lang="cs-CZ" dirty="0"/>
              <a:t>nárazníkové systémy (extra- a intracelulární </a:t>
            </a:r>
            <a:r>
              <a:rPr lang="cs-CZ" b="1" dirty="0"/>
              <a:t>nárazníkové roztoky - pufry</a:t>
            </a:r>
            <a:r>
              <a:rPr lang="cs-CZ" dirty="0"/>
              <a:t>).</a:t>
            </a:r>
          </a:p>
          <a:p>
            <a:r>
              <a:rPr lang="cs-CZ" dirty="0"/>
              <a:t>Obecně jsou pufry roztoky </a:t>
            </a:r>
          </a:p>
          <a:p>
            <a:pPr lvl="1"/>
            <a:r>
              <a:rPr lang="cs-CZ" dirty="0"/>
              <a:t>slabých kyselin a jejich solí odvozených od silných zásad, nebo </a:t>
            </a:r>
          </a:p>
          <a:p>
            <a:pPr lvl="1"/>
            <a:r>
              <a:rPr lang="cs-CZ" dirty="0"/>
              <a:t>slabých zásad a jejich solí odvozených od silných kyselin. </a:t>
            </a:r>
          </a:p>
          <a:p>
            <a:r>
              <a:rPr lang="cs-CZ" dirty="0"/>
              <a:t>Výsledné pH pufru je dáno jejich vzájemným poměrem, hodnotu pH pufru lze vypočítat pomocí </a:t>
            </a:r>
            <a:r>
              <a:rPr lang="cs-CZ" dirty="0" err="1"/>
              <a:t>Henderson-Hasselbalchovy</a:t>
            </a:r>
            <a:r>
              <a:rPr lang="cs-CZ" dirty="0"/>
              <a:t> rovnice. </a:t>
            </a:r>
          </a:p>
        </p:txBody>
      </p:sp>
    </p:spTree>
    <p:extLst>
      <p:ext uri="{BB962C8B-B14F-4D97-AF65-F5344CB8AC3E}">
        <p14:creationId xmlns:p14="http://schemas.microsoft.com/office/powerpoint/2010/main" val="13108483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5643" y="365126"/>
            <a:ext cx="12036357" cy="568940"/>
          </a:xfrm>
        </p:spPr>
        <p:txBody>
          <a:bodyPr>
            <a:normAutofit fontScale="90000"/>
          </a:bodyPr>
          <a:lstStyle/>
          <a:p>
            <a:r>
              <a:rPr lang="cs-CZ" dirty="0">
                <a:solidFill>
                  <a:srgbClr val="FF0000"/>
                </a:solidFill>
              </a:rPr>
              <a:t>Jaké se dodržuje pořadí při vícenásobném odběru?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55644" y="1322963"/>
            <a:ext cx="11848946" cy="5535038"/>
          </a:xfrm>
        </p:spPr>
        <p:txBody>
          <a:bodyPr>
            <a:normAutofit/>
          </a:bodyPr>
          <a:lstStyle/>
          <a:p>
            <a:endParaRPr lang="cs-CZ" dirty="0"/>
          </a:p>
          <a:p>
            <a:pPr marL="0" indent="0">
              <a:buNone/>
            </a:pPr>
            <a:r>
              <a:rPr lang="cs-CZ" dirty="0"/>
              <a:t>1. nádobky pro odběr </a:t>
            </a:r>
            <a:r>
              <a:rPr lang="cs-CZ" b="1" dirty="0"/>
              <a:t>hemokultury</a:t>
            </a:r>
          </a:p>
          <a:p>
            <a:pPr marL="0" indent="0">
              <a:buNone/>
            </a:pPr>
            <a:r>
              <a:rPr lang="cs-CZ" dirty="0"/>
              <a:t>2. zkumavky </a:t>
            </a:r>
            <a:r>
              <a:rPr lang="cs-CZ" b="1" dirty="0"/>
              <a:t>bez aditiv </a:t>
            </a:r>
            <a:r>
              <a:rPr lang="cs-CZ" dirty="0"/>
              <a:t>(přísad)</a:t>
            </a:r>
          </a:p>
          <a:p>
            <a:pPr marL="0" indent="0">
              <a:buNone/>
            </a:pPr>
            <a:r>
              <a:rPr lang="cs-CZ" dirty="0"/>
              <a:t>3. zkumavky pro vyšetření </a:t>
            </a:r>
            <a:r>
              <a:rPr lang="cs-CZ" b="1" dirty="0" err="1"/>
              <a:t>hemokoagulace</a:t>
            </a:r>
            <a:endParaRPr lang="cs-CZ" b="1" dirty="0"/>
          </a:p>
          <a:p>
            <a:pPr marL="0" indent="0">
              <a:buNone/>
            </a:pPr>
            <a:r>
              <a:rPr lang="cs-CZ" dirty="0"/>
              <a:t>4. zkumavky pro </a:t>
            </a:r>
            <a:r>
              <a:rPr lang="cs-CZ" b="1" dirty="0"/>
              <a:t>SE</a:t>
            </a:r>
          </a:p>
          <a:p>
            <a:pPr marL="0" indent="0">
              <a:buNone/>
            </a:pPr>
            <a:r>
              <a:rPr lang="cs-CZ" dirty="0"/>
              <a:t>5. zkumavky </a:t>
            </a:r>
            <a:r>
              <a:rPr lang="cs-CZ" b="1" dirty="0"/>
              <a:t>s aditivy </a:t>
            </a:r>
            <a:r>
              <a:rPr lang="cs-CZ" dirty="0"/>
              <a:t>(přísadami)</a:t>
            </a:r>
          </a:p>
          <a:p>
            <a:r>
              <a:rPr lang="cs-CZ" dirty="0"/>
              <a:t>Všechny zkumavky s aditivy musíme ihned po odběru dokonale promíchat jemným </a:t>
            </a:r>
            <a:r>
              <a:rPr lang="cs-CZ" b="1" dirty="0"/>
              <a:t>opakovaným obracením zkumavky</a:t>
            </a:r>
            <a:r>
              <a:rPr lang="cs-CZ" dirty="0"/>
              <a:t>, nedostatečné promíchání může ovlivnit laboratorní výsledky. </a:t>
            </a:r>
          </a:p>
          <a:p>
            <a:r>
              <a:rPr lang="cs-CZ" b="1" dirty="0"/>
              <a:t>Zásadně se zkumavkou netřepáme</a:t>
            </a:r>
            <a:r>
              <a:rPr lang="cs-CZ" dirty="0"/>
              <a:t>, aby nedošlo k hemolýze.</a:t>
            </a:r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8850113"/>
      </p:ext>
    </p:extLst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09863" y="0"/>
            <a:ext cx="10515600" cy="1325563"/>
          </a:xfrm>
        </p:spPr>
        <p:txBody>
          <a:bodyPr>
            <a:normAutofit/>
          </a:bodyPr>
          <a:lstStyle/>
          <a:p>
            <a:r>
              <a:rPr lang="cs-CZ" sz="4000" b="1" dirty="0">
                <a:solidFill>
                  <a:srgbClr val="FF0000"/>
                </a:solidFill>
              </a:rPr>
              <a:t>Jaká je funkce nárazníkového sytému v krvi?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28337" y="1825624"/>
            <a:ext cx="12063663" cy="5032375"/>
          </a:xfrm>
        </p:spPr>
        <p:txBody>
          <a:bodyPr>
            <a:normAutofit lnSpcReduction="10000"/>
          </a:bodyPr>
          <a:lstStyle/>
          <a:p>
            <a:r>
              <a:rPr lang="cs-CZ" dirty="0"/>
              <a:t>Význam pufrů v regulaci ABR spočívá v jejich schopnosti </a:t>
            </a:r>
            <a:r>
              <a:rPr lang="cs-CZ" b="1" dirty="0"/>
              <a:t>vázat </a:t>
            </a:r>
            <a:r>
              <a:rPr lang="cs-CZ" dirty="0"/>
              <a:t>vznikající </a:t>
            </a:r>
            <a:r>
              <a:rPr lang="cs-CZ" b="1" dirty="0"/>
              <a:t>H</a:t>
            </a:r>
            <a:r>
              <a:rPr lang="cs-CZ" b="1" baseline="30000" dirty="0"/>
              <a:t>+</a:t>
            </a:r>
            <a:r>
              <a:rPr lang="cs-CZ" dirty="0"/>
              <a:t> neutralizační reakcí.</a:t>
            </a:r>
          </a:p>
          <a:p>
            <a:r>
              <a:rPr lang="cs-CZ" dirty="0"/>
              <a:t>Nárazníkové systémy reagují na změny pH bezprostředně po jejich vzniku, ale jejich kompenzace není dostatečná. </a:t>
            </a:r>
          </a:p>
          <a:p>
            <a:r>
              <a:rPr lang="cs-CZ" dirty="0"/>
              <a:t>Následná regulace uplatňovaná činností orgánů nastupuje pomalu, ale při normální funkci orgánů dochází k úplnému odstranění poruchy.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Nárazníkové systémy</a:t>
            </a:r>
          </a:p>
          <a:p>
            <a:r>
              <a:rPr lang="cs-CZ" dirty="0"/>
              <a:t>Akutní změny pH v organismu jsou během několika sekund regulovány nárazníkovými systémy v krvi, které rozdělujeme na dva základní typy:</a:t>
            </a:r>
          </a:p>
          <a:p>
            <a:pPr lvl="1"/>
            <a:r>
              <a:rPr lang="cs-CZ" b="1" dirty="0"/>
              <a:t>I.  hydrogenuhličitanový</a:t>
            </a:r>
            <a:r>
              <a:rPr lang="cs-CZ" dirty="0"/>
              <a:t> (</a:t>
            </a:r>
            <a:r>
              <a:rPr lang="cs-CZ" dirty="0" err="1"/>
              <a:t>bikarbonátový</a:t>
            </a:r>
            <a:r>
              <a:rPr lang="cs-CZ" dirty="0"/>
              <a:t>)  – převážně extracelulární</a:t>
            </a:r>
          </a:p>
          <a:p>
            <a:pPr lvl="1"/>
            <a:r>
              <a:rPr lang="cs-CZ" b="1" dirty="0"/>
              <a:t>II. ostatní - </a:t>
            </a:r>
            <a:r>
              <a:rPr lang="cs-CZ" b="1" dirty="0" err="1"/>
              <a:t>nehydrogenuhličitanové</a:t>
            </a:r>
            <a:r>
              <a:rPr lang="cs-CZ" b="1" dirty="0"/>
              <a:t> </a:t>
            </a:r>
            <a:r>
              <a:rPr lang="cs-CZ" dirty="0"/>
              <a:t>(</a:t>
            </a:r>
            <a:r>
              <a:rPr lang="cs-CZ" dirty="0" err="1"/>
              <a:t>nebikarbonátové</a:t>
            </a:r>
            <a:r>
              <a:rPr lang="cs-CZ" dirty="0"/>
              <a:t>) – převážně intracelulární</a:t>
            </a:r>
          </a:p>
        </p:txBody>
      </p:sp>
    </p:spTree>
    <p:extLst>
      <p:ext uri="{BB962C8B-B14F-4D97-AF65-F5344CB8AC3E}">
        <p14:creationId xmlns:p14="http://schemas.microsoft.com/office/powerpoint/2010/main" val="1388008407"/>
      </p:ext>
    </p:extLst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>
            <a:normAutofit/>
          </a:bodyPr>
          <a:lstStyle/>
          <a:p>
            <a:r>
              <a:rPr lang="cs-CZ" sz="4000" b="1" dirty="0">
                <a:solidFill>
                  <a:srgbClr val="FF0000"/>
                </a:solidFill>
              </a:rPr>
              <a:t>Jaké jsou nárazníkové systémy v krvi?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898359"/>
            <a:ext cx="12192000" cy="5959642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cs-CZ" dirty="0"/>
              <a:t>I</a:t>
            </a:r>
            <a:r>
              <a:rPr lang="cs-CZ" b="1" dirty="0"/>
              <a:t>. Hydrogenuhličitanový nárazníkový systém</a:t>
            </a:r>
          </a:p>
          <a:p>
            <a:r>
              <a:rPr lang="cs-CZ" b="1" dirty="0"/>
              <a:t>Hydrogenuhličitanový nárazník</a:t>
            </a:r>
            <a:r>
              <a:rPr lang="cs-CZ" dirty="0"/>
              <a:t> působí především v krevní plazmě a je tvořen </a:t>
            </a:r>
          </a:p>
          <a:p>
            <a:pPr lvl="0"/>
            <a:r>
              <a:rPr lang="cs-CZ" dirty="0"/>
              <a:t>slabou kyselinou uhličitou a </a:t>
            </a:r>
          </a:p>
          <a:p>
            <a:pPr lvl="0"/>
            <a:r>
              <a:rPr lang="cs-CZ" dirty="0"/>
              <a:t>hydrogenuhličitanovým aniontem. </a:t>
            </a:r>
          </a:p>
          <a:p>
            <a:pPr lvl="0"/>
            <a:r>
              <a:rPr lang="cs-CZ" dirty="0"/>
              <a:t>V regulaci ABR má největší význam, protože je to</a:t>
            </a:r>
            <a:r>
              <a:rPr lang="cs-CZ" b="1" dirty="0"/>
              <a:t> systém otevřený</a:t>
            </a:r>
            <a:r>
              <a:rPr lang="cs-CZ" dirty="0"/>
              <a:t>, ve kterém se koncentrace jeho složek může regulovat jak vydechováním (respirací), tak vylučováním ledvinami. Hydrogenuhličitanový systém se skládá z disociované kyseliny uhličité </a:t>
            </a:r>
          </a:p>
          <a:p>
            <a:pPr lvl="0"/>
            <a:r>
              <a:rPr lang="cs-CZ" dirty="0"/>
              <a:t>(na H</a:t>
            </a:r>
            <a:r>
              <a:rPr lang="cs-CZ" baseline="30000" dirty="0"/>
              <a:t>+ </a:t>
            </a:r>
            <a:r>
              <a:rPr lang="cs-CZ" dirty="0"/>
              <a:t>a HCO</a:t>
            </a:r>
            <a:r>
              <a:rPr lang="cs-CZ" baseline="-25000" dirty="0"/>
              <a:t>3</a:t>
            </a:r>
            <a:r>
              <a:rPr lang="cs-CZ" baseline="30000" dirty="0"/>
              <a:t>-</a:t>
            </a:r>
            <a:r>
              <a:rPr lang="cs-CZ" dirty="0"/>
              <a:t>) a z CO</a:t>
            </a:r>
            <a:r>
              <a:rPr lang="cs-CZ" baseline="-25000" dirty="0"/>
              <a:t>2</a:t>
            </a:r>
            <a:r>
              <a:rPr lang="cs-CZ" dirty="0"/>
              <a:t> (CO</a:t>
            </a:r>
            <a:r>
              <a:rPr lang="cs-CZ" baseline="-25000" dirty="0"/>
              <a:t>2</a:t>
            </a:r>
            <a:r>
              <a:rPr lang="cs-CZ" dirty="0"/>
              <a:t> rozpuštěný v tělních tekutinách a CO</a:t>
            </a:r>
            <a:r>
              <a:rPr lang="cs-CZ" baseline="-25000" dirty="0"/>
              <a:t>2</a:t>
            </a:r>
            <a:r>
              <a:rPr lang="cs-CZ" dirty="0"/>
              <a:t> v plynné fázi).</a:t>
            </a:r>
          </a:p>
          <a:p>
            <a:endParaRPr lang="cs-CZ" dirty="0"/>
          </a:p>
          <a:p>
            <a:r>
              <a:rPr lang="cs-CZ" dirty="0"/>
              <a:t>CO</a:t>
            </a:r>
            <a:r>
              <a:rPr lang="cs-CZ" baseline="-25000" dirty="0"/>
              <a:t>2</a:t>
            </a:r>
            <a:r>
              <a:rPr lang="cs-CZ" dirty="0"/>
              <a:t> + H</a:t>
            </a:r>
            <a:r>
              <a:rPr lang="cs-CZ" baseline="-25000" dirty="0"/>
              <a:t>2</a:t>
            </a:r>
            <a:r>
              <a:rPr lang="cs-CZ" dirty="0"/>
              <a:t>O ↔ H</a:t>
            </a:r>
            <a:r>
              <a:rPr lang="cs-CZ" baseline="-25000" dirty="0"/>
              <a:t>2</a:t>
            </a:r>
            <a:r>
              <a:rPr lang="cs-CZ" dirty="0"/>
              <a:t>CO</a:t>
            </a:r>
            <a:r>
              <a:rPr lang="cs-CZ" baseline="-25000" dirty="0"/>
              <a:t>3</a:t>
            </a:r>
            <a:r>
              <a:rPr lang="cs-CZ" dirty="0"/>
              <a:t> ↔ HCO</a:t>
            </a:r>
            <a:r>
              <a:rPr lang="cs-CZ" baseline="-25000" dirty="0"/>
              <a:t>3</a:t>
            </a:r>
            <a:r>
              <a:rPr lang="cs-CZ" baseline="30000" dirty="0"/>
              <a:t>-</a:t>
            </a:r>
            <a:r>
              <a:rPr lang="cs-CZ" dirty="0"/>
              <a:t> + H</a:t>
            </a:r>
            <a:r>
              <a:rPr lang="cs-CZ" baseline="30000" dirty="0"/>
              <a:t>+</a:t>
            </a:r>
            <a:endParaRPr lang="cs-CZ" dirty="0"/>
          </a:p>
          <a:p>
            <a:endParaRPr lang="cs-CZ" dirty="0"/>
          </a:p>
          <a:p>
            <a:r>
              <a:rPr lang="cs-CZ" dirty="0"/>
              <a:t>CO</a:t>
            </a:r>
            <a:r>
              <a:rPr lang="cs-CZ" baseline="-25000" dirty="0"/>
              <a:t>2</a:t>
            </a:r>
            <a:r>
              <a:rPr lang="cs-CZ" dirty="0"/>
              <a:t> vznikající metabolickými ději ve tkáních je vylučován plícemi a jeho koncentrace je tedy regulována respirací a označuje se jako </a:t>
            </a:r>
            <a:r>
              <a:rPr lang="cs-CZ" b="1" dirty="0"/>
              <a:t>respirační složka systému</a:t>
            </a:r>
            <a:r>
              <a:rPr lang="cs-CZ" dirty="0"/>
              <a:t>. </a:t>
            </a:r>
          </a:p>
          <a:p>
            <a:r>
              <a:rPr lang="cs-CZ" dirty="0"/>
              <a:t>Koncentraci CO</a:t>
            </a:r>
            <a:r>
              <a:rPr lang="cs-CZ" baseline="-25000" dirty="0"/>
              <a:t>2 </a:t>
            </a:r>
            <a:r>
              <a:rPr lang="cs-CZ" dirty="0"/>
              <a:t>v krvi nelze měřit, proto se v laboratorní diagnostice vyjadřuje jako </a:t>
            </a:r>
            <a:r>
              <a:rPr lang="cs-CZ" b="1" dirty="0"/>
              <a:t>parciální tlak oxidu uhličitého (pCO</a:t>
            </a:r>
            <a:r>
              <a:rPr lang="cs-CZ" b="1" baseline="-25000" dirty="0"/>
              <a:t>2</a:t>
            </a:r>
            <a:r>
              <a:rPr lang="cs-CZ" b="1" dirty="0"/>
              <a:t>)</a:t>
            </a:r>
            <a:r>
              <a:rPr lang="cs-CZ" dirty="0"/>
              <a:t> – </a:t>
            </a:r>
          </a:p>
          <a:p>
            <a:r>
              <a:rPr lang="cs-CZ" dirty="0"/>
              <a:t>podle Henryho zákona je množství rozpuštěného CO</a:t>
            </a:r>
            <a:r>
              <a:rPr lang="cs-CZ" baseline="-25000" dirty="0"/>
              <a:t>2</a:t>
            </a:r>
            <a:r>
              <a:rPr lang="cs-CZ" dirty="0"/>
              <a:t>  přímo úměrné jeho parciálnímu tlaku nad tekutinou.</a:t>
            </a:r>
          </a:p>
        </p:txBody>
      </p:sp>
    </p:spTree>
    <p:extLst>
      <p:ext uri="{BB962C8B-B14F-4D97-AF65-F5344CB8AC3E}">
        <p14:creationId xmlns:p14="http://schemas.microsoft.com/office/powerpoint/2010/main" val="4079525721"/>
      </p:ext>
    </p:extLst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28337" y="160420"/>
            <a:ext cx="12063663" cy="6497053"/>
          </a:xfrm>
        </p:spPr>
        <p:txBody>
          <a:bodyPr>
            <a:normAutofit fontScale="92500" lnSpcReduction="20000"/>
          </a:bodyPr>
          <a:lstStyle/>
          <a:p>
            <a:r>
              <a:rPr lang="cs-CZ" b="1" dirty="0"/>
              <a:t>Respirační regulace</a:t>
            </a:r>
            <a:r>
              <a:rPr lang="cs-CZ" dirty="0"/>
              <a:t> se uskutečňuje prostřednictvím </a:t>
            </a:r>
          </a:p>
          <a:p>
            <a:r>
              <a:rPr lang="cs-CZ" dirty="0"/>
              <a:t>zadržování CO</a:t>
            </a:r>
            <a:r>
              <a:rPr lang="cs-CZ" baseline="-25000" dirty="0"/>
              <a:t>2 </a:t>
            </a:r>
            <a:r>
              <a:rPr lang="cs-CZ" dirty="0"/>
              <a:t>nebo naopak </a:t>
            </a:r>
          </a:p>
          <a:p>
            <a:r>
              <a:rPr lang="cs-CZ" dirty="0"/>
              <a:t>vydechování CO</a:t>
            </a:r>
            <a:r>
              <a:rPr lang="cs-CZ" baseline="-25000" dirty="0"/>
              <a:t>2</a:t>
            </a:r>
            <a:r>
              <a:rPr lang="cs-CZ" dirty="0"/>
              <a:t> z organizmu a to změnou dechové frekvence (</a:t>
            </a:r>
            <a:r>
              <a:rPr lang="cs-CZ" dirty="0" err="1"/>
              <a:t>hypo</a:t>
            </a:r>
            <a:r>
              <a:rPr lang="cs-CZ" dirty="0"/>
              <a:t>- a hyperventilací plic). </a:t>
            </a:r>
          </a:p>
          <a:p>
            <a:r>
              <a:rPr lang="cs-CZ" dirty="0"/>
              <a:t>Plicní regulace nastupuje během několika minut a maximálního efektu dosahuje do 12-24 hodin.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hyperventilace → snížení pCO</a:t>
            </a:r>
            <a:r>
              <a:rPr lang="cs-CZ" baseline="-25000" dirty="0"/>
              <a:t>2</a:t>
            </a:r>
            <a:r>
              <a:rPr lang="cs-CZ" dirty="0"/>
              <a:t> → alkalizace → alkalóza</a:t>
            </a:r>
          </a:p>
          <a:p>
            <a:r>
              <a:rPr lang="cs-CZ" dirty="0"/>
              <a:t>hypoventilace → zvýšení pCO</a:t>
            </a:r>
            <a:r>
              <a:rPr lang="cs-CZ" baseline="-25000" dirty="0"/>
              <a:t>2</a:t>
            </a:r>
            <a:r>
              <a:rPr lang="cs-CZ" dirty="0"/>
              <a:t> → okyselení → acidóza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Anion HCO</a:t>
            </a:r>
            <a:r>
              <a:rPr lang="cs-CZ" baseline="-25000" dirty="0"/>
              <a:t>3</a:t>
            </a:r>
            <a:r>
              <a:rPr lang="cs-CZ" baseline="30000" dirty="0"/>
              <a:t>-</a:t>
            </a:r>
            <a:r>
              <a:rPr lang="cs-CZ" dirty="0"/>
              <a:t> je označován jako </a:t>
            </a:r>
            <a:r>
              <a:rPr lang="cs-CZ" b="1" dirty="0"/>
              <a:t>metabolická složka systému</a:t>
            </a:r>
            <a:r>
              <a:rPr lang="cs-CZ" dirty="0"/>
              <a:t> a jeho koncentrace v arteriální krvi je regulována činností ledvin.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b="1" dirty="0"/>
              <a:t>Renální regulace</a:t>
            </a:r>
            <a:r>
              <a:rPr lang="cs-CZ" dirty="0"/>
              <a:t> je uskutečňována prostřednictvím zvýšení nebo snížení zpětné resorpce HCO</a:t>
            </a:r>
            <a:r>
              <a:rPr lang="cs-CZ" baseline="-25000" dirty="0"/>
              <a:t>3</a:t>
            </a:r>
            <a:r>
              <a:rPr lang="cs-CZ" baseline="30000" dirty="0"/>
              <a:t>-</a:t>
            </a:r>
            <a:r>
              <a:rPr lang="cs-CZ" dirty="0"/>
              <a:t> a zadržováním nebo zvýšeným vylučováním H</a:t>
            </a:r>
            <a:r>
              <a:rPr lang="cs-CZ" baseline="30000" dirty="0"/>
              <a:t>+</a:t>
            </a:r>
            <a:r>
              <a:rPr lang="cs-CZ" dirty="0"/>
              <a:t> - v ledvinách se podle potřeby tvoří </a:t>
            </a:r>
            <a:r>
              <a:rPr lang="cs-CZ" b="1" dirty="0"/>
              <a:t>kyselá nebo alkalická moč</a:t>
            </a:r>
            <a:r>
              <a:rPr lang="cs-CZ" dirty="0"/>
              <a:t>. </a:t>
            </a:r>
          </a:p>
          <a:p>
            <a:r>
              <a:rPr lang="cs-CZ" dirty="0"/>
              <a:t>Nastupuje obvykle za 1-2 hodiny a maximálního efektu dosahuje za 2-5 dnů.</a:t>
            </a:r>
          </a:p>
        </p:txBody>
      </p:sp>
    </p:spTree>
    <p:extLst>
      <p:ext uri="{BB962C8B-B14F-4D97-AF65-F5344CB8AC3E}">
        <p14:creationId xmlns:p14="http://schemas.microsoft.com/office/powerpoint/2010/main" val="847051066"/>
      </p:ext>
    </p:extLst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>
                <a:solidFill>
                  <a:srgbClr val="FF0000"/>
                </a:solidFill>
              </a:rPr>
              <a:t>Nárazníkový systém</a:t>
            </a:r>
          </a:p>
        </p:txBody>
      </p:sp>
      <p:pic>
        <p:nvPicPr>
          <p:cNvPr id="6146" name="Picture 2" descr="Tento projekt je spolufinancován Evropským sociálním fondem, - ppt stáhnout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82561" y="1366215"/>
            <a:ext cx="6836347" cy="5127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3680593"/>
      </p:ext>
    </p:extLst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 err="1">
                <a:solidFill>
                  <a:srgbClr val="FF0000"/>
                </a:solidFill>
              </a:rPr>
              <a:t>Bikarbonátový</a:t>
            </a:r>
            <a:r>
              <a:rPr lang="cs-CZ" sz="4000" b="1" dirty="0">
                <a:solidFill>
                  <a:srgbClr val="FF0000"/>
                </a:solidFill>
              </a:rPr>
              <a:t> </a:t>
            </a:r>
            <a:r>
              <a:rPr lang="cs-CZ" sz="4000" b="1" dirty="0" err="1">
                <a:solidFill>
                  <a:srgbClr val="FF0000"/>
                </a:solidFill>
              </a:rPr>
              <a:t>pufrační</a:t>
            </a:r>
            <a:r>
              <a:rPr lang="cs-CZ" sz="4000" b="1" dirty="0">
                <a:solidFill>
                  <a:srgbClr val="FF0000"/>
                </a:solidFill>
              </a:rPr>
              <a:t> systém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-1" y="1440614"/>
            <a:ext cx="7956885" cy="4351338"/>
          </a:xfrm>
        </p:spPr>
        <p:txBody>
          <a:bodyPr>
            <a:normAutofit fontScale="77500" lnSpcReduction="20000"/>
          </a:bodyPr>
          <a:lstStyle/>
          <a:p>
            <a:r>
              <a:rPr lang="cs-CZ" b="1" dirty="0"/>
              <a:t>Hydrogenuhličitanový </a:t>
            </a:r>
            <a:r>
              <a:rPr lang="cs-CZ" b="1" dirty="0" err="1"/>
              <a:t>pufrační</a:t>
            </a:r>
            <a:r>
              <a:rPr lang="cs-CZ" b="1" dirty="0"/>
              <a:t> systém</a:t>
            </a:r>
            <a:r>
              <a:rPr lang="cs-CZ" dirty="0"/>
              <a:t> (</a:t>
            </a:r>
            <a:r>
              <a:rPr lang="cs-CZ" i="1" dirty="0" err="1"/>
              <a:t>bikarbonátový</a:t>
            </a:r>
            <a:r>
              <a:rPr lang="cs-CZ" dirty="0"/>
              <a:t>) je nejdůležitějším a nejúčinnějším tlumivým systémem v těle. </a:t>
            </a:r>
          </a:p>
          <a:p>
            <a:r>
              <a:rPr lang="cs-CZ" dirty="0"/>
              <a:t>zejména v krvi, kde zastává až 53 % </a:t>
            </a:r>
            <a:r>
              <a:rPr lang="cs-CZ" dirty="0" err="1"/>
              <a:t>pufrační</a:t>
            </a:r>
            <a:r>
              <a:rPr lang="cs-CZ" dirty="0"/>
              <a:t> kapacity.</a:t>
            </a:r>
          </a:p>
          <a:p>
            <a:r>
              <a:rPr lang="cs-CZ" dirty="0"/>
              <a:t> dobré schopnosti udržet stabilní  pH především proto, že se koncentrace obou složek může na sobě nezávisle měnit – </a:t>
            </a:r>
            <a:r>
              <a:rPr lang="cs-CZ" b="1" dirty="0"/>
              <a:t>CO</a:t>
            </a:r>
            <a:r>
              <a:rPr lang="cs-CZ" b="1" baseline="-25000" dirty="0"/>
              <a:t>2</a:t>
            </a:r>
            <a:r>
              <a:rPr lang="cs-CZ" dirty="0"/>
              <a:t> dýcháním, </a:t>
            </a:r>
            <a:r>
              <a:rPr lang="cs-CZ" b="1" dirty="0"/>
              <a:t>HCO</a:t>
            </a:r>
            <a:r>
              <a:rPr lang="cs-CZ" b="1" baseline="-25000" dirty="0"/>
              <a:t>3</a:t>
            </a:r>
            <a:r>
              <a:rPr lang="cs-CZ" b="1" baseline="30000" dirty="0"/>
              <a:t>-</a:t>
            </a:r>
            <a:r>
              <a:rPr lang="cs-CZ" dirty="0"/>
              <a:t> činností ledvin a jater. </a:t>
            </a:r>
          </a:p>
          <a:p>
            <a:r>
              <a:rPr lang="cs-CZ" dirty="0"/>
              <a:t>Proto se hydrogenuhličitanový pufr v těle označuje jako </a:t>
            </a:r>
            <a:r>
              <a:rPr lang="cs-CZ" b="1" dirty="0"/>
              <a:t>otevřený </a:t>
            </a:r>
            <a:r>
              <a:rPr lang="cs-CZ" b="1" dirty="0" err="1"/>
              <a:t>pufrační</a:t>
            </a:r>
            <a:r>
              <a:rPr lang="cs-CZ" b="1" dirty="0"/>
              <a:t> systém</a:t>
            </a:r>
            <a:r>
              <a:rPr lang="cs-CZ" dirty="0"/>
              <a:t>.</a:t>
            </a:r>
          </a:p>
          <a:p>
            <a:r>
              <a:rPr lang="cs-CZ" dirty="0"/>
              <a:t>CO2+H2O↔HCO3-  + H+</a:t>
            </a:r>
          </a:p>
          <a:p>
            <a:r>
              <a:rPr lang="cs-CZ" dirty="0"/>
              <a:t>Největší </a:t>
            </a:r>
            <a:r>
              <a:rPr lang="cs-CZ" dirty="0" err="1"/>
              <a:t>pufrační</a:t>
            </a:r>
            <a:r>
              <a:rPr lang="cs-CZ" dirty="0"/>
              <a:t> kapacitu mají pufry složené ze slabých kyselin a jejich solí (resp. slabých zásad a jejich solí) o stejné látkové koncentraci, tedy přesněji, u nichž je </a:t>
            </a:r>
            <a:r>
              <a:rPr lang="cs-CZ" b="1" dirty="0"/>
              <a:t>pH = </a:t>
            </a:r>
            <a:r>
              <a:rPr lang="cs-CZ" b="1" dirty="0" err="1"/>
              <a:t>pK</a:t>
            </a:r>
            <a:r>
              <a:rPr lang="cs-CZ" b="1" baseline="-25000" dirty="0" err="1"/>
              <a:t>A</a:t>
            </a:r>
            <a:r>
              <a:rPr lang="cs-CZ" dirty="0"/>
              <a:t>. Optimální hodnota pH krve je </a:t>
            </a:r>
            <a:r>
              <a:rPr lang="cs-CZ" b="1" dirty="0"/>
              <a:t>7,4</a:t>
            </a:r>
            <a:r>
              <a:rPr lang="cs-CZ" dirty="0"/>
              <a:t> ± 0,04. </a:t>
            </a:r>
          </a:p>
          <a:p>
            <a:r>
              <a:rPr lang="cs-CZ" dirty="0"/>
              <a:t>Hodnota </a:t>
            </a:r>
            <a:r>
              <a:rPr lang="cs-CZ" dirty="0" err="1"/>
              <a:t>pK</a:t>
            </a:r>
            <a:r>
              <a:rPr lang="cs-CZ" baseline="-25000" dirty="0" err="1"/>
              <a:t>A</a:t>
            </a:r>
            <a:r>
              <a:rPr lang="cs-CZ" dirty="0"/>
              <a:t> u </a:t>
            </a:r>
            <a:r>
              <a:rPr lang="cs-CZ" dirty="0" err="1"/>
              <a:t>bikarbonátového</a:t>
            </a:r>
            <a:r>
              <a:rPr lang="cs-CZ" dirty="0"/>
              <a:t> pufru je </a:t>
            </a:r>
            <a:r>
              <a:rPr lang="cs-CZ" b="1" dirty="0"/>
              <a:t>6,1</a:t>
            </a:r>
            <a:r>
              <a:rPr lang="cs-CZ" dirty="0"/>
              <a:t>. </a:t>
            </a:r>
          </a:p>
        </p:txBody>
      </p:sp>
      <p:pic>
        <p:nvPicPr>
          <p:cNvPr id="7179" name="Picture 11" descr="https://www.wikiskripta.eu/sites/www.wikiskripta.eu/images/9/9c/Bicarbonate_buffe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9112" y="1628364"/>
            <a:ext cx="4336214" cy="4509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Obdélník 11"/>
          <p:cNvSpPr/>
          <p:nvPr/>
        </p:nvSpPr>
        <p:spPr>
          <a:xfrm>
            <a:off x="513348" y="5961330"/>
            <a:ext cx="83579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hlinkClick r:id="rId3"/>
              </a:rPr>
              <a:t>https://www.wikiskripta.eu/w/Hydrogenuhli%C4%8Ditanov%C3%BD_pufr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51480337"/>
      </p:ext>
    </p:extLst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>
                <a:solidFill>
                  <a:srgbClr val="FF0000"/>
                </a:solidFill>
              </a:rPr>
              <a:t>Hemoglobinový </a:t>
            </a:r>
            <a:r>
              <a:rPr lang="cs-CZ" sz="4000" b="1" dirty="0" err="1">
                <a:solidFill>
                  <a:srgbClr val="FF0000"/>
                </a:solidFill>
              </a:rPr>
              <a:t>pufrační</a:t>
            </a:r>
            <a:r>
              <a:rPr lang="cs-CZ" sz="4000" b="1" dirty="0">
                <a:solidFill>
                  <a:srgbClr val="FF0000"/>
                </a:solidFill>
              </a:rPr>
              <a:t> systém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2505" y="1443790"/>
            <a:ext cx="11999495" cy="5414210"/>
          </a:xfrm>
        </p:spPr>
        <p:txBody>
          <a:bodyPr>
            <a:normAutofit fontScale="92500" lnSpcReduction="20000"/>
          </a:bodyPr>
          <a:lstStyle/>
          <a:p>
            <a:r>
              <a:rPr lang="cs-CZ" dirty="0"/>
              <a:t>Proteiny patří díky své vysoké koncentraci, zvláště uvnitř buňky, mezi nejhojnější pufry v lidském organismu.</a:t>
            </a:r>
            <a:br>
              <a:rPr lang="cs-CZ" dirty="0"/>
            </a:br>
            <a:r>
              <a:rPr lang="cs-CZ" dirty="0"/>
              <a:t>PH buněk, které je lehce nižší než pH v extracelulární tekutině, se nicméně mění přibližně úměrně s pH v extracelulární tekutině. </a:t>
            </a:r>
          </a:p>
          <a:p>
            <a:r>
              <a:rPr lang="cs-CZ" dirty="0"/>
              <a:t>Dochází k mírné difusi iontů H</a:t>
            </a:r>
            <a:r>
              <a:rPr lang="cs-CZ" baseline="30000" dirty="0"/>
              <a:t>+</a:t>
            </a:r>
            <a:r>
              <a:rPr lang="cs-CZ" dirty="0"/>
              <a:t> a HCO</a:t>
            </a:r>
            <a:r>
              <a:rPr lang="cs-CZ" baseline="-25000" dirty="0"/>
              <a:t>3</a:t>
            </a:r>
            <a:r>
              <a:rPr lang="cs-CZ" baseline="30000" dirty="0"/>
              <a:t>-</a:t>
            </a:r>
            <a:r>
              <a:rPr lang="cs-CZ" dirty="0"/>
              <a:t> skrz buněčnou membránu, a to i přesto že tyto ionty vyžadují několik hodin k tomu, aby se dostaly do rovnováhy s extracelulární tekutinou. Výjimkou je rychlé ustanovení rovnováhy, které s objevuje v červených krvinkách.</a:t>
            </a:r>
          </a:p>
          <a:p>
            <a:r>
              <a:rPr lang="cs-CZ" dirty="0"/>
              <a:t>Oxid uhličitý (CO</a:t>
            </a:r>
            <a:r>
              <a:rPr lang="cs-CZ" baseline="-25000" dirty="0"/>
              <a:t>2</a:t>
            </a:r>
            <a:r>
              <a:rPr lang="cs-CZ" dirty="0"/>
              <a:t>) je schopen rychle difundovat skrz všechny buněčné membrány. Tato difuse prvků </a:t>
            </a:r>
            <a:r>
              <a:rPr lang="cs-CZ" dirty="0" err="1"/>
              <a:t>bikarbonátového</a:t>
            </a:r>
            <a:r>
              <a:rPr lang="cs-CZ" dirty="0"/>
              <a:t> </a:t>
            </a:r>
            <a:r>
              <a:rPr lang="cs-CZ" dirty="0" err="1"/>
              <a:t>pufrovacího</a:t>
            </a:r>
            <a:r>
              <a:rPr lang="cs-CZ" dirty="0"/>
              <a:t> systému způsobuje změnu pH intracelulární tekutiny v případě, že se změní pH v extracelulární tekutině. </a:t>
            </a:r>
          </a:p>
          <a:p>
            <a:r>
              <a:rPr lang="cs-CZ" dirty="0"/>
              <a:t>Z toho důvodu </a:t>
            </a:r>
            <a:r>
              <a:rPr lang="cs-CZ" dirty="0" err="1"/>
              <a:t>pufrovací</a:t>
            </a:r>
            <a:r>
              <a:rPr lang="cs-CZ" dirty="0"/>
              <a:t> systém uvnitř buňky pomáhá zabránit změnám v pH extracelulární tekutiny. </a:t>
            </a:r>
          </a:p>
          <a:p>
            <a:r>
              <a:rPr lang="cs-CZ" dirty="0"/>
              <a:t>Může trvat ale i několik hodin, než </a:t>
            </a:r>
            <a:r>
              <a:rPr lang="cs-CZ" dirty="0" err="1"/>
              <a:t>pufrovací</a:t>
            </a:r>
            <a:r>
              <a:rPr lang="cs-CZ" dirty="0"/>
              <a:t> systém uvnitř buňky dosáhne maximální efektivity.</a:t>
            </a:r>
          </a:p>
          <a:p>
            <a:r>
              <a:rPr lang="cs-CZ" dirty="0">
                <a:hlinkClick r:id="rId2"/>
              </a:rPr>
              <a:t>https://www.wikiskripta.eu/w/Hemoglobin_jako_pufr</a:t>
            </a:r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98771849"/>
      </p:ext>
    </p:extLst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II. Ostatní nárazníkové systémy</a:t>
            </a:r>
            <a:br>
              <a:rPr lang="cs-CZ" dirty="0"/>
            </a:br>
            <a:r>
              <a:rPr lang="cs-CZ" dirty="0"/>
              <a:t>Jaký je princip </a:t>
            </a:r>
            <a:r>
              <a:rPr lang="cs-CZ" dirty="0" err="1"/>
              <a:t>Hb</a:t>
            </a:r>
            <a:r>
              <a:rPr lang="cs-CZ" dirty="0"/>
              <a:t> nárazníku?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2523" y="1825624"/>
            <a:ext cx="12074769" cy="5032375"/>
          </a:xfrm>
        </p:spPr>
        <p:txBody>
          <a:bodyPr>
            <a:normAutofit fontScale="85000" lnSpcReduction="10000"/>
          </a:bodyPr>
          <a:lstStyle/>
          <a:p>
            <a:pPr marL="0" lvl="0" indent="0">
              <a:buNone/>
            </a:pPr>
            <a:r>
              <a:rPr lang="cs-CZ" b="1" dirty="0"/>
              <a:t>Hemoglobinový nárazník </a:t>
            </a:r>
            <a:r>
              <a:rPr lang="cs-CZ" dirty="0"/>
              <a:t>se skládá z </a:t>
            </a:r>
            <a:r>
              <a:rPr lang="cs-CZ" dirty="0" err="1"/>
              <a:t>Hb</a:t>
            </a:r>
            <a:r>
              <a:rPr lang="cs-CZ" dirty="0"/>
              <a:t> a HbO</a:t>
            </a:r>
            <a:r>
              <a:rPr lang="cs-CZ" baseline="-25000" dirty="0"/>
              <a:t>2</a:t>
            </a:r>
            <a:r>
              <a:rPr lang="cs-CZ" dirty="0"/>
              <a:t> (oxyhemoglobin)</a:t>
            </a:r>
          </a:p>
          <a:p>
            <a:pPr lvl="0"/>
            <a:r>
              <a:rPr lang="cs-CZ" dirty="0"/>
              <a:t>působí v</a:t>
            </a:r>
            <a:r>
              <a:rPr lang="cs-CZ" b="1" dirty="0"/>
              <a:t> </a:t>
            </a:r>
            <a:r>
              <a:rPr lang="cs-CZ" dirty="0"/>
              <a:t>Ery a je těsně spjatý s přenosem O</a:t>
            </a:r>
            <a:r>
              <a:rPr lang="cs-CZ" baseline="-25000" dirty="0"/>
              <a:t>2</a:t>
            </a:r>
            <a:r>
              <a:rPr lang="cs-CZ" dirty="0"/>
              <a:t> </a:t>
            </a:r>
          </a:p>
          <a:p>
            <a:pPr lvl="0"/>
            <a:r>
              <a:rPr lang="cs-CZ" dirty="0" err="1"/>
              <a:t>Hb</a:t>
            </a:r>
            <a:r>
              <a:rPr lang="cs-CZ" dirty="0"/>
              <a:t> udržuje stálé pH transportem protonů H</a:t>
            </a:r>
            <a:r>
              <a:rPr lang="cs-CZ" baseline="30000" dirty="0"/>
              <a:t>+</a:t>
            </a:r>
            <a:r>
              <a:rPr lang="cs-CZ" dirty="0"/>
              <a:t> z tkání do plic, kdy </a:t>
            </a:r>
            <a:r>
              <a:rPr lang="cs-CZ" dirty="0" err="1"/>
              <a:t>Hb</a:t>
            </a:r>
            <a:r>
              <a:rPr lang="cs-CZ" dirty="0"/>
              <a:t> s navázanými H</a:t>
            </a:r>
            <a:r>
              <a:rPr lang="cs-CZ" baseline="30000" dirty="0"/>
              <a:t>+</a:t>
            </a:r>
            <a:r>
              <a:rPr lang="cs-CZ" dirty="0"/>
              <a:t> je venózní krví přiváděn do plic, kde se </a:t>
            </a:r>
            <a:r>
              <a:rPr lang="cs-CZ" dirty="0" err="1"/>
              <a:t>Hb</a:t>
            </a:r>
            <a:r>
              <a:rPr lang="cs-CZ" dirty="0"/>
              <a:t> saturuje kyslíkem -vzniká oxyhemoglobin HbO</a:t>
            </a:r>
            <a:r>
              <a:rPr lang="cs-CZ" baseline="-25000" dirty="0"/>
              <a:t>2</a:t>
            </a:r>
            <a:r>
              <a:rPr lang="cs-CZ" dirty="0"/>
              <a:t> při současné ztrátě H</a:t>
            </a:r>
            <a:r>
              <a:rPr lang="cs-CZ" baseline="30000" dirty="0"/>
              <a:t>+</a:t>
            </a:r>
            <a:r>
              <a:rPr lang="cs-CZ" dirty="0"/>
              <a:t>. Kationty H</a:t>
            </a:r>
            <a:r>
              <a:rPr lang="cs-CZ" baseline="30000" dirty="0"/>
              <a:t>+</a:t>
            </a:r>
            <a:r>
              <a:rPr lang="cs-CZ" dirty="0"/>
              <a:t> jsou následně zapojeny do hydrogenuhličitanového </a:t>
            </a:r>
            <a:r>
              <a:rPr lang="cs-CZ" dirty="0" err="1"/>
              <a:t>pufračního</a:t>
            </a:r>
            <a:r>
              <a:rPr lang="cs-CZ" dirty="0"/>
              <a:t> systému.</a:t>
            </a:r>
          </a:p>
          <a:p>
            <a:pPr lvl="0"/>
            <a:r>
              <a:rPr lang="cs-CZ" dirty="0"/>
              <a:t>Z plic je HbO</a:t>
            </a:r>
            <a:r>
              <a:rPr lang="cs-CZ" baseline="-25000" dirty="0"/>
              <a:t>2 </a:t>
            </a:r>
            <a:r>
              <a:rPr lang="cs-CZ" dirty="0"/>
              <a:t>transportován arteriálním oběhem do tkání, kde jsou buněčným metabolismem produkovány protony H</a:t>
            </a:r>
            <a:r>
              <a:rPr lang="cs-CZ" baseline="30000" dirty="0"/>
              <a:t>+</a:t>
            </a:r>
            <a:r>
              <a:rPr lang="cs-CZ" dirty="0"/>
              <a:t>, které vytěsňují kyslík z vazby na HbO</a:t>
            </a:r>
            <a:r>
              <a:rPr lang="cs-CZ" baseline="-25000" dirty="0"/>
              <a:t>2</a:t>
            </a:r>
            <a:r>
              <a:rPr lang="cs-CZ" dirty="0"/>
              <a:t> za opětného vzniku </a:t>
            </a:r>
            <a:r>
              <a:rPr lang="cs-CZ" dirty="0" err="1"/>
              <a:t>Hb</a:t>
            </a:r>
            <a:r>
              <a:rPr lang="cs-CZ" dirty="0"/>
              <a:t>.</a:t>
            </a:r>
          </a:p>
          <a:p>
            <a:pPr marL="0" indent="0">
              <a:buNone/>
            </a:pPr>
            <a:r>
              <a:rPr lang="cs-CZ" b="1" dirty="0"/>
              <a:t>Proteinový </a:t>
            </a:r>
            <a:r>
              <a:rPr lang="cs-CZ" b="1" dirty="0" err="1"/>
              <a:t>pufrační</a:t>
            </a:r>
            <a:r>
              <a:rPr lang="cs-CZ" b="1" dirty="0"/>
              <a:t> systém</a:t>
            </a:r>
            <a:r>
              <a:rPr lang="cs-CZ" dirty="0"/>
              <a:t> využívá amfoterních vlastností bílkovin a je hlavní složkou </a:t>
            </a:r>
            <a:r>
              <a:rPr lang="cs-CZ" dirty="0" err="1"/>
              <a:t>nehydrogenuhličitanové</a:t>
            </a:r>
            <a:r>
              <a:rPr lang="cs-CZ" dirty="0"/>
              <a:t> </a:t>
            </a:r>
            <a:r>
              <a:rPr lang="cs-CZ" dirty="0" err="1"/>
              <a:t>pufrační</a:t>
            </a:r>
            <a:r>
              <a:rPr lang="cs-CZ" dirty="0"/>
              <a:t> kapacity plazmy. </a:t>
            </a:r>
            <a:r>
              <a:rPr lang="cs-CZ" dirty="0" err="1"/>
              <a:t>Pufračně</a:t>
            </a:r>
            <a:r>
              <a:rPr lang="cs-CZ" dirty="0"/>
              <a:t> působí v molekulách proteinů skupiny -NH</a:t>
            </a:r>
            <a:r>
              <a:rPr lang="cs-CZ" baseline="-25000" dirty="0"/>
              <a:t>2</a:t>
            </a:r>
            <a:r>
              <a:rPr lang="cs-CZ" dirty="0"/>
              <a:t> a -COO</a:t>
            </a:r>
            <a:r>
              <a:rPr lang="cs-CZ" baseline="30000" dirty="0"/>
              <a:t>-</a:t>
            </a:r>
            <a:r>
              <a:rPr lang="cs-CZ" dirty="0"/>
              <a:t> postranních řetězců aminokyselin.</a:t>
            </a:r>
          </a:p>
          <a:p>
            <a:pPr marL="0" indent="0">
              <a:buNone/>
            </a:pPr>
            <a:r>
              <a:rPr lang="cs-CZ" b="1" dirty="0"/>
              <a:t>Fosfátový </a:t>
            </a:r>
            <a:r>
              <a:rPr lang="cs-CZ" b="1" dirty="0" err="1"/>
              <a:t>pufrační</a:t>
            </a:r>
            <a:r>
              <a:rPr lang="cs-CZ" b="1" dirty="0"/>
              <a:t> systém</a:t>
            </a:r>
            <a:r>
              <a:rPr lang="cs-CZ" dirty="0"/>
              <a:t> je výrazným intracelulárním nárazníkem. Konstantní pH v buňkách udržuje vylučováním vodíkových iontů močí. V plazmě a erytrocytech tvoří minoritní složku.</a:t>
            </a:r>
          </a:p>
          <a:p>
            <a:pPr marL="0" indent="0">
              <a:buNone/>
            </a:pPr>
            <a:r>
              <a:rPr lang="cs-CZ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4161747201"/>
      </p:ext>
    </p:extLst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3740" y="142703"/>
            <a:ext cx="10515600" cy="1325563"/>
          </a:xfrm>
        </p:spPr>
        <p:txBody>
          <a:bodyPr>
            <a:normAutofit/>
          </a:bodyPr>
          <a:lstStyle/>
          <a:p>
            <a:r>
              <a:rPr lang="cs-CZ" sz="4000" b="1" dirty="0">
                <a:solidFill>
                  <a:srgbClr val="FF0000"/>
                </a:solidFill>
              </a:rPr>
              <a:t>Fosfátový </a:t>
            </a:r>
            <a:r>
              <a:rPr lang="cs-CZ" sz="4000" b="1" dirty="0" err="1">
                <a:solidFill>
                  <a:srgbClr val="FF0000"/>
                </a:solidFill>
              </a:rPr>
              <a:t>pufrační</a:t>
            </a:r>
            <a:r>
              <a:rPr lang="cs-CZ" sz="4000" b="1" dirty="0">
                <a:solidFill>
                  <a:srgbClr val="FF0000"/>
                </a:solidFill>
              </a:rPr>
              <a:t> systém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2295" y="1395664"/>
            <a:ext cx="12079705" cy="5462336"/>
          </a:xfrm>
        </p:spPr>
        <p:txBody>
          <a:bodyPr>
            <a:normAutofit fontScale="92500" lnSpcReduction="20000"/>
          </a:bodyPr>
          <a:lstStyle/>
          <a:p>
            <a:r>
              <a:rPr lang="cs-CZ" dirty="0"/>
              <a:t>Ačkoliv není </a:t>
            </a:r>
            <a:r>
              <a:rPr lang="cs-CZ" b="1" dirty="0"/>
              <a:t>fosfátový pufr</a:t>
            </a:r>
            <a:r>
              <a:rPr lang="cs-CZ" dirty="0"/>
              <a:t> příliš významným činitelem v udržování pH extracelulární tekutiny, hraje hlavní roli v udržování ABR </a:t>
            </a:r>
            <a:r>
              <a:rPr lang="cs-CZ" b="1" dirty="0"/>
              <a:t>intracelulárně</a:t>
            </a:r>
            <a:r>
              <a:rPr lang="cs-CZ" dirty="0"/>
              <a:t> a v </a:t>
            </a:r>
            <a:r>
              <a:rPr lang="cs-CZ" b="1" dirty="0"/>
              <a:t>ledvinných tubulech</a:t>
            </a:r>
            <a:r>
              <a:rPr lang="cs-CZ" dirty="0"/>
              <a:t>. Rovnovážná konstanta </a:t>
            </a:r>
            <a:r>
              <a:rPr lang="cs-CZ" dirty="0" err="1"/>
              <a:t>pK</a:t>
            </a:r>
            <a:r>
              <a:rPr lang="cs-CZ" dirty="0"/>
              <a:t> systému je 6,8, což je blízko normálnímu pH, které je 7,4, proto tento nárazník stále operuje s téměř maximální </a:t>
            </a:r>
            <a:r>
              <a:rPr lang="cs-CZ" dirty="0" err="1"/>
              <a:t>pufrační</a:t>
            </a:r>
            <a:r>
              <a:rPr lang="cs-CZ" dirty="0"/>
              <a:t> silou.</a:t>
            </a:r>
          </a:p>
          <a:p>
            <a:r>
              <a:rPr lang="cs-CZ" dirty="0"/>
              <a:t>Hlavními složkami tohoto pufru jsou:</a:t>
            </a:r>
          </a:p>
          <a:p>
            <a:r>
              <a:rPr lang="cs-CZ" b="1" dirty="0"/>
              <a:t>H</a:t>
            </a:r>
            <a:r>
              <a:rPr lang="cs-CZ" b="1" baseline="-25000" dirty="0"/>
              <a:t>2</a:t>
            </a:r>
            <a:r>
              <a:rPr lang="cs-CZ" b="1" dirty="0"/>
              <a:t>PO</a:t>
            </a:r>
            <a:r>
              <a:rPr lang="cs-CZ" b="1" baseline="-25000" dirty="0"/>
              <a:t>4</a:t>
            </a:r>
            <a:r>
              <a:rPr lang="cs-CZ" b="1" baseline="30000" dirty="0"/>
              <a:t>−</a:t>
            </a:r>
            <a:r>
              <a:rPr lang="cs-CZ" dirty="0"/>
              <a:t> – </a:t>
            </a:r>
            <a:r>
              <a:rPr lang="cs-CZ" dirty="0" err="1"/>
              <a:t>acidická</a:t>
            </a:r>
            <a:r>
              <a:rPr lang="cs-CZ" dirty="0"/>
              <a:t> složka pufru → NaH</a:t>
            </a:r>
            <a:r>
              <a:rPr lang="cs-CZ" baseline="-25000" dirty="0"/>
              <a:t>2</a:t>
            </a:r>
            <a:r>
              <a:rPr lang="cs-CZ" dirty="0"/>
              <a:t>PO</a:t>
            </a:r>
            <a:r>
              <a:rPr lang="cs-CZ" baseline="-25000" dirty="0"/>
              <a:t>4</a:t>
            </a:r>
            <a:endParaRPr lang="cs-CZ" dirty="0"/>
          </a:p>
          <a:p>
            <a:r>
              <a:rPr lang="cs-CZ" b="1" dirty="0"/>
              <a:t>HPO</a:t>
            </a:r>
            <a:r>
              <a:rPr lang="cs-CZ" b="1" baseline="-25000" dirty="0"/>
              <a:t>4</a:t>
            </a:r>
            <a:r>
              <a:rPr lang="cs-CZ" b="1" baseline="30000" dirty="0"/>
              <a:t>−2</a:t>
            </a:r>
            <a:r>
              <a:rPr lang="cs-CZ" dirty="0"/>
              <a:t> – bazická složka pufru → Na</a:t>
            </a:r>
            <a:r>
              <a:rPr lang="cs-CZ" baseline="-25000" dirty="0"/>
              <a:t>2</a:t>
            </a:r>
            <a:r>
              <a:rPr lang="cs-CZ" dirty="0"/>
              <a:t>HPO</a:t>
            </a:r>
            <a:r>
              <a:rPr lang="cs-CZ" baseline="-25000" dirty="0"/>
              <a:t>4</a:t>
            </a:r>
            <a:endParaRPr lang="cs-CZ" dirty="0"/>
          </a:p>
          <a:p>
            <a:r>
              <a:rPr lang="cs-CZ" dirty="0"/>
              <a:t>Při přidání silné kyseliny (</a:t>
            </a:r>
            <a:r>
              <a:rPr lang="cs-CZ" dirty="0" err="1"/>
              <a:t>HCl</a:t>
            </a:r>
            <a:r>
              <a:rPr lang="cs-CZ" dirty="0"/>
              <a:t>, H2SO4) přijímá HPO4-2  vodíkový kationt</a:t>
            </a:r>
          </a:p>
          <a:p>
            <a:r>
              <a:rPr lang="cs-CZ" b="1" dirty="0" err="1"/>
              <a:t>HCl</a:t>
            </a:r>
            <a:r>
              <a:rPr lang="cs-CZ" b="1" dirty="0"/>
              <a:t> + Na</a:t>
            </a:r>
            <a:r>
              <a:rPr lang="cs-CZ" b="1" baseline="-25000" dirty="0"/>
              <a:t>2</a:t>
            </a:r>
            <a:r>
              <a:rPr lang="cs-CZ" b="1" dirty="0"/>
              <a:t>HPO</a:t>
            </a:r>
            <a:r>
              <a:rPr lang="cs-CZ" b="1" baseline="-25000" dirty="0"/>
              <a:t>4</a:t>
            </a:r>
            <a:r>
              <a:rPr lang="cs-CZ" b="1" dirty="0"/>
              <a:t>→ NaH</a:t>
            </a:r>
            <a:r>
              <a:rPr lang="cs-CZ" b="1" baseline="-25000" dirty="0"/>
              <a:t>2</a:t>
            </a:r>
            <a:r>
              <a:rPr lang="cs-CZ" b="1" dirty="0"/>
              <a:t>PO</a:t>
            </a:r>
            <a:r>
              <a:rPr lang="cs-CZ" b="1" baseline="-25000" dirty="0"/>
              <a:t>4</a:t>
            </a:r>
            <a:r>
              <a:rPr lang="cs-CZ" b="1" dirty="0"/>
              <a:t> + </a:t>
            </a:r>
            <a:r>
              <a:rPr lang="cs-CZ" b="1" dirty="0" err="1"/>
              <a:t>NaCl</a:t>
            </a:r>
            <a:endParaRPr lang="cs-CZ" b="1" dirty="0"/>
          </a:p>
          <a:p>
            <a:r>
              <a:rPr lang="cs-CZ" dirty="0"/>
              <a:t>Silná kyselina je tak nahrazena velmi slabou kyselinou NaH</a:t>
            </a:r>
            <a:r>
              <a:rPr lang="cs-CZ" baseline="-25000" dirty="0"/>
              <a:t>2</a:t>
            </a:r>
            <a:r>
              <a:rPr lang="cs-CZ" dirty="0"/>
              <a:t>PO</a:t>
            </a:r>
            <a:r>
              <a:rPr lang="cs-CZ" baseline="-25000" dirty="0"/>
              <a:t>4</a:t>
            </a:r>
            <a:r>
              <a:rPr lang="cs-CZ" dirty="0"/>
              <a:t>.</a:t>
            </a:r>
          </a:p>
          <a:p>
            <a:r>
              <a:rPr lang="cs-CZ" dirty="0"/>
              <a:t>Při přidání silné báze (</a:t>
            </a:r>
            <a:r>
              <a:rPr lang="cs-CZ" dirty="0" err="1"/>
              <a:t>NaOH</a:t>
            </a:r>
            <a:r>
              <a:rPr lang="cs-CZ" dirty="0"/>
              <a:t>) je skupina OH</a:t>
            </a:r>
            <a:r>
              <a:rPr lang="cs-CZ" baseline="30000" dirty="0"/>
              <a:t>−</a:t>
            </a:r>
            <a:r>
              <a:rPr lang="cs-CZ" dirty="0"/>
              <a:t> pufrována H</a:t>
            </a:r>
            <a:r>
              <a:rPr lang="cs-CZ" baseline="-25000" dirty="0"/>
              <a:t>2</a:t>
            </a:r>
            <a:r>
              <a:rPr lang="cs-CZ" dirty="0"/>
              <a:t>PO</a:t>
            </a:r>
            <a:r>
              <a:rPr lang="cs-CZ" baseline="-25000" dirty="0"/>
              <a:t>4</a:t>
            </a:r>
            <a:r>
              <a:rPr lang="cs-CZ" baseline="30000" dirty="0"/>
              <a:t>−</a:t>
            </a:r>
            <a:r>
              <a:rPr lang="cs-CZ" dirty="0"/>
              <a:t> za vzniku vody.</a:t>
            </a:r>
          </a:p>
          <a:p>
            <a:r>
              <a:rPr lang="cs-CZ" b="1" dirty="0" err="1"/>
              <a:t>NaOH</a:t>
            </a:r>
            <a:r>
              <a:rPr lang="cs-CZ" b="1" dirty="0"/>
              <a:t> + NaH</a:t>
            </a:r>
            <a:r>
              <a:rPr lang="cs-CZ" b="1" baseline="-25000" dirty="0"/>
              <a:t>2</a:t>
            </a:r>
            <a:r>
              <a:rPr lang="cs-CZ" b="1" dirty="0"/>
              <a:t>PO</a:t>
            </a:r>
            <a:r>
              <a:rPr lang="cs-CZ" b="1" baseline="-25000" dirty="0"/>
              <a:t>4</a:t>
            </a:r>
            <a:r>
              <a:rPr lang="cs-CZ" b="1" dirty="0"/>
              <a:t>→ Na</a:t>
            </a:r>
            <a:r>
              <a:rPr lang="cs-CZ" b="1" baseline="-25000" dirty="0"/>
              <a:t>2</a:t>
            </a:r>
            <a:r>
              <a:rPr lang="cs-CZ" b="1" dirty="0"/>
              <a:t>HPO</a:t>
            </a:r>
            <a:r>
              <a:rPr lang="cs-CZ" b="1" baseline="-25000" dirty="0"/>
              <a:t>4</a:t>
            </a:r>
            <a:r>
              <a:rPr lang="cs-CZ" b="1" dirty="0"/>
              <a:t> + H</a:t>
            </a:r>
            <a:r>
              <a:rPr lang="cs-CZ" b="1" baseline="-25000" dirty="0"/>
              <a:t>2</a:t>
            </a:r>
            <a:r>
              <a:rPr lang="cs-CZ" b="1" dirty="0"/>
              <a:t>O</a:t>
            </a:r>
          </a:p>
          <a:p>
            <a:r>
              <a:rPr lang="cs-CZ" dirty="0"/>
              <a:t>V tomto případě je tedy silná báze nahrazena slabou bází, a sice Na</a:t>
            </a:r>
            <a:r>
              <a:rPr lang="cs-CZ" baseline="-25000" dirty="0"/>
              <a:t>2</a:t>
            </a:r>
            <a:r>
              <a:rPr lang="cs-CZ" dirty="0"/>
              <a:t>HPO</a:t>
            </a:r>
            <a:r>
              <a:rPr lang="cs-CZ" baseline="-25000" dirty="0"/>
              <a:t>4</a:t>
            </a:r>
            <a:r>
              <a:rPr lang="cs-CZ" dirty="0"/>
              <a:t>.</a:t>
            </a:r>
            <a:endParaRPr lang="cs-CZ" b="1" dirty="0"/>
          </a:p>
          <a:p>
            <a:r>
              <a:rPr lang="cs-CZ" dirty="0">
                <a:hlinkClick r:id="rId2"/>
              </a:rPr>
              <a:t>https://www.wikiskripta.eu/w/Fosf%C3%A1tov%C3%BD_pufr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4309475"/>
      </p:ext>
    </p:extLst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>
                <a:solidFill>
                  <a:srgbClr val="FF0000"/>
                </a:solidFill>
              </a:rPr>
              <a:t>Proteinový </a:t>
            </a:r>
            <a:r>
              <a:rPr lang="cs-CZ" sz="4000" b="1" dirty="0" err="1">
                <a:solidFill>
                  <a:srgbClr val="FF0000"/>
                </a:solidFill>
              </a:rPr>
              <a:t>pufrační</a:t>
            </a:r>
            <a:r>
              <a:rPr lang="cs-CZ" sz="4000" b="1" dirty="0">
                <a:solidFill>
                  <a:srgbClr val="FF0000"/>
                </a:solidFill>
              </a:rPr>
              <a:t> systém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cs-CZ" dirty="0"/>
              <a:t>Proteiny jsou složené z AMK propojených peptidickými vazbami. </a:t>
            </a:r>
          </a:p>
          <a:p>
            <a:r>
              <a:rPr lang="cs-CZ" dirty="0"/>
              <a:t>AMK obsahují nejméně jednu aminovou (-NH</a:t>
            </a:r>
            <a:r>
              <a:rPr lang="cs-CZ" baseline="-25000" dirty="0"/>
              <a:t>2</a:t>
            </a:r>
            <a:r>
              <a:rPr lang="cs-CZ" dirty="0"/>
              <a:t>) a karboxylovou (-COOH) skupinu. </a:t>
            </a:r>
          </a:p>
          <a:p>
            <a:r>
              <a:rPr lang="cs-CZ" dirty="0"/>
              <a:t>Postranní řetězce aminokyselin obsahují volné aminové a karboxylové skupiny.</a:t>
            </a:r>
          </a:p>
          <a:p>
            <a:r>
              <a:rPr lang="cs-CZ" dirty="0"/>
              <a:t>V případě hrozící změny pH extracelulární tekutiny dochází u volných aminových a karboxylových skupin ke dvěma reakcím, které se snaží hrozící změnu pH odvrátit:</a:t>
            </a:r>
          </a:p>
          <a:p>
            <a:pPr lvl="1"/>
            <a:r>
              <a:rPr lang="cs-CZ" dirty="0"/>
              <a:t>disociace karboxylové (-COOH) skupiny na (-COO</a:t>
            </a:r>
            <a:r>
              <a:rPr lang="cs-CZ" baseline="30000" dirty="0"/>
              <a:t>-</a:t>
            </a:r>
            <a:r>
              <a:rPr lang="cs-CZ" dirty="0"/>
              <a:t>) a (-H</a:t>
            </a:r>
            <a:r>
              <a:rPr lang="cs-CZ" baseline="30000" dirty="0"/>
              <a:t>+</a:t>
            </a:r>
            <a:r>
              <a:rPr lang="cs-CZ" dirty="0"/>
              <a:t>);</a:t>
            </a:r>
          </a:p>
          <a:p>
            <a:pPr lvl="1"/>
            <a:r>
              <a:rPr lang="cs-CZ" dirty="0"/>
              <a:t>(-NH</a:t>
            </a:r>
            <a:r>
              <a:rPr lang="cs-CZ" baseline="-25000" dirty="0"/>
              <a:t>2</a:t>
            </a:r>
            <a:r>
              <a:rPr lang="cs-CZ" dirty="0"/>
              <a:t>) přijme (-H</a:t>
            </a:r>
            <a:r>
              <a:rPr lang="cs-CZ" baseline="30000" dirty="0"/>
              <a:t>+</a:t>
            </a:r>
            <a:r>
              <a:rPr lang="cs-CZ" dirty="0"/>
              <a:t>) za vzniku (-NH</a:t>
            </a:r>
            <a:r>
              <a:rPr lang="cs-CZ" baseline="-25000" dirty="0"/>
              <a:t>3</a:t>
            </a:r>
            <a:r>
              <a:rPr lang="cs-CZ" baseline="30000" dirty="0"/>
              <a:t>+</a:t>
            </a:r>
            <a:r>
              <a:rPr lang="cs-CZ" dirty="0"/>
              <a:t>).</a:t>
            </a:r>
          </a:p>
          <a:p>
            <a:r>
              <a:rPr lang="cs-CZ" dirty="0"/>
              <a:t>Tak dochází k pufrování extracelulárního prostředí.</a:t>
            </a:r>
          </a:p>
          <a:p>
            <a:r>
              <a:rPr lang="cs-CZ" dirty="0">
                <a:hlinkClick r:id="rId2"/>
              </a:rPr>
              <a:t>https://www.wikiskripta.eu/w/Proteinov%C3%BD_pufra%C4%8Dn%C3%AD_syst%C3%A9m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01666055"/>
      </p:ext>
    </p:extLst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0070C0"/>
                </a:solidFill>
              </a:rPr>
              <a:t>108. Jaké nárazníkové systémy znáte?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1…………………………………………………………………………………….</a:t>
            </a:r>
          </a:p>
          <a:p>
            <a:r>
              <a:rPr lang="cs-CZ" dirty="0"/>
              <a:t>2…………………………………………………………………………………….</a:t>
            </a:r>
          </a:p>
          <a:p>
            <a:r>
              <a:rPr lang="cs-CZ" dirty="0"/>
              <a:t>3…………………………………………………………………………………….</a:t>
            </a:r>
          </a:p>
          <a:p>
            <a:r>
              <a:rPr lang="cs-CZ" dirty="0"/>
              <a:t>4…………………………………………………………………………………….</a:t>
            </a:r>
          </a:p>
        </p:txBody>
      </p:sp>
    </p:spTree>
    <p:extLst>
      <p:ext uri="{BB962C8B-B14F-4D97-AF65-F5344CB8AC3E}">
        <p14:creationId xmlns:p14="http://schemas.microsoft.com/office/powerpoint/2010/main" val="38090603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365125"/>
            <a:ext cx="12140513" cy="1325563"/>
          </a:xfrm>
        </p:spPr>
        <p:txBody>
          <a:bodyPr>
            <a:normAutofit/>
          </a:bodyPr>
          <a:lstStyle/>
          <a:p>
            <a:r>
              <a:rPr lang="cs-CZ" sz="4000" dirty="0">
                <a:solidFill>
                  <a:srgbClr val="0070C0"/>
                </a:solidFill>
              </a:rPr>
              <a:t>11. Pořadí při vícenásobném odběru: doplňte  odběry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1.</a:t>
            </a:r>
          </a:p>
          <a:p>
            <a:r>
              <a:rPr lang="cs-CZ" dirty="0"/>
              <a:t>2.</a:t>
            </a:r>
          </a:p>
          <a:p>
            <a:r>
              <a:rPr lang="cs-CZ" dirty="0"/>
              <a:t>3.</a:t>
            </a:r>
          </a:p>
          <a:p>
            <a:r>
              <a:rPr lang="cs-CZ" dirty="0"/>
              <a:t>4.</a:t>
            </a:r>
          </a:p>
          <a:p>
            <a:r>
              <a:rPr lang="cs-CZ" dirty="0"/>
              <a:t>5.</a:t>
            </a:r>
          </a:p>
        </p:txBody>
      </p:sp>
    </p:spTree>
    <p:extLst>
      <p:ext uri="{BB962C8B-B14F-4D97-AF65-F5344CB8AC3E}">
        <p14:creationId xmlns:p14="http://schemas.microsoft.com/office/powerpoint/2010/main" val="580491196"/>
      </p:ext>
    </p:extLst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816768" y="0"/>
            <a:ext cx="10515600" cy="1325563"/>
          </a:xfrm>
        </p:spPr>
        <p:txBody>
          <a:bodyPr/>
          <a:lstStyle/>
          <a:p>
            <a:r>
              <a:rPr lang="cs-CZ" dirty="0"/>
              <a:t>Jaká vyšetření zahrnuje dg. ABR?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475874"/>
            <a:ext cx="12192000" cy="53821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/>
              <a:t>Komplexní laboratorní diagnostika poruch ABR zahrnuje:</a:t>
            </a:r>
          </a:p>
          <a:p>
            <a:r>
              <a:rPr lang="cs-CZ" dirty="0"/>
              <a:t>stanovení základních parametrů: pH, pCO</a:t>
            </a:r>
            <a:r>
              <a:rPr lang="cs-CZ" baseline="-25000" dirty="0"/>
              <a:t>2</a:t>
            </a:r>
            <a:r>
              <a:rPr lang="cs-CZ" dirty="0"/>
              <a:t>, pO</a:t>
            </a:r>
            <a:r>
              <a:rPr lang="cs-CZ" baseline="-25000" dirty="0"/>
              <a:t>2</a:t>
            </a:r>
            <a:endParaRPr lang="cs-CZ" dirty="0"/>
          </a:p>
          <a:p>
            <a:r>
              <a:rPr lang="cs-CZ" dirty="0"/>
              <a:t>stanovení odvozených parametrů výpočtem: </a:t>
            </a:r>
          </a:p>
          <a:p>
            <a:pPr lvl="1"/>
            <a:r>
              <a:rPr lang="cs-CZ" dirty="0"/>
              <a:t>koncentrace aktuálních hydrogenuhličitanů </a:t>
            </a:r>
          </a:p>
          <a:p>
            <a:pPr lvl="1"/>
            <a:r>
              <a:rPr lang="cs-CZ" dirty="0"/>
              <a:t>koncentrace standard­ních hydrogenuhličitanů</a:t>
            </a:r>
          </a:p>
          <a:p>
            <a:pPr lvl="1"/>
            <a:r>
              <a:rPr lang="cs-CZ" dirty="0"/>
              <a:t>celkový pCO</a:t>
            </a:r>
            <a:r>
              <a:rPr lang="cs-CZ" baseline="-25000" dirty="0"/>
              <a:t>2</a:t>
            </a:r>
            <a:endParaRPr lang="cs-CZ" dirty="0"/>
          </a:p>
          <a:p>
            <a:pPr lvl="1"/>
            <a:r>
              <a:rPr lang="cs-CZ" dirty="0"/>
              <a:t>saturace </a:t>
            </a:r>
            <a:r>
              <a:rPr lang="cs-CZ" dirty="0" err="1"/>
              <a:t>Hb</a:t>
            </a:r>
            <a:r>
              <a:rPr lang="cs-CZ" dirty="0"/>
              <a:t> kyslíkem </a:t>
            </a:r>
          </a:p>
          <a:p>
            <a:pPr lvl="1"/>
            <a:r>
              <a:rPr lang="cs-CZ" dirty="0"/>
              <a:t>odchylka bází (Base </a:t>
            </a:r>
            <a:r>
              <a:rPr lang="cs-CZ" dirty="0" err="1"/>
              <a:t>Excess</a:t>
            </a:r>
            <a:r>
              <a:rPr lang="cs-CZ" dirty="0"/>
              <a:t> BE)</a:t>
            </a:r>
          </a:p>
          <a:p>
            <a:r>
              <a:rPr lang="cs-CZ" dirty="0"/>
              <a:t>ostatní vyšetření – stanovení koncentrace Na</a:t>
            </a:r>
            <a:r>
              <a:rPr lang="cs-CZ" baseline="30000" dirty="0"/>
              <a:t>+</a:t>
            </a:r>
            <a:r>
              <a:rPr lang="cs-CZ" dirty="0"/>
              <a:t>, K</a:t>
            </a:r>
            <a:r>
              <a:rPr lang="cs-CZ" baseline="30000" dirty="0"/>
              <a:t>+</a:t>
            </a:r>
            <a:r>
              <a:rPr lang="cs-CZ" dirty="0"/>
              <a:t>, Ca</a:t>
            </a:r>
            <a:r>
              <a:rPr lang="cs-CZ" baseline="30000" dirty="0"/>
              <a:t>2+</a:t>
            </a:r>
            <a:r>
              <a:rPr lang="cs-CZ" dirty="0"/>
              <a:t> , Mg</a:t>
            </a:r>
            <a:r>
              <a:rPr lang="cs-CZ" baseline="30000" dirty="0"/>
              <a:t>2+</a:t>
            </a:r>
            <a:r>
              <a:rPr lang="cs-CZ" dirty="0"/>
              <a:t> , CI</a:t>
            </a:r>
            <a:r>
              <a:rPr lang="cs-CZ" baseline="30000" dirty="0"/>
              <a:t>-</a:t>
            </a:r>
            <a:r>
              <a:rPr lang="cs-CZ" dirty="0"/>
              <a:t>, laktátu,</a:t>
            </a:r>
          </a:p>
          <a:p>
            <a:r>
              <a:rPr lang="cs-CZ" dirty="0"/>
              <a:t>ostatní odvozené parametry - </a:t>
            </a:r>
            <a:r>
              <a:rPr lang="cs-CZ" dirty="0" err="1"/>
              <a:t>pufrové</a:t>
            </a:r>
            <a:r>
              <a:rPr lang="cs-CZ" dirty="0"/>
              <a:t> báze séra (</a:t>
            </a:r>
            <a:r>
              <a:rPr lang="cs-CZ" dirty="0" err="1"/>
              <a:t>Buffer</a:t>
            </a:r>
            <a:r>
              <a:rPr lang="cs-CZ" dirty="0"/>
              <a:t> Base - </a:t>
            </a:r>
            <a:r>
              <a:rPr lang="cs-CZ" dirty="0" err="1"/>
              <a:t>BBs</a:t>
            </a:r>
            <a:r>
              <a:rPr lang="cs-CZ" dirty="0"/>
              <a:t>), rozdíl silných iontů (</a:t>
            </a:r>
            <a:r>
              <a:rPr lang="cs-CZ" dirty="0" err="1"/>
              <a:t>Strong</a:t>
            </a:r>
            <a:r>
              <a:rPr lang="cs-CZ" dirty="0"/>
              <a:t> Ion </a:t>
            </a:r>
            <a:r>
              <a:rPr lang="cs-CZ" dirty="0" err="1"/>
              <a:t>Difference</a:t>
            </a:r>
            <a:r>
              <a:rPr lang="cs-CZ" dirty="0"/>
              <a:t> SID), aniontová mezera (Anion Gap AG).</a:t>
            </a:r>
          </a:p>
        </p:txBody>
      </p:sp>
    </p:spTree>
    <p:extLst>
      <p:ext uri="{BB962C8B-B14F-4D97-AF65-F5344CB8AC3E}">
        <p14:creationId xmlns:p14="http://schemas.microsoft.com/office/powerpoint/2010/main" val="3939019074"/>
      </p:ext>
    </p:extLst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Odvozené parametry ABR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-112295" y="1171074"/>
            <a:ext cx="12304295" cy="5686926"/>
          </a:xfrm>
        </p:spPr>
        <p:txBody>
          <a:bodyPr>
            <a:normAutofit fontScale="77500" lnSpcReduction="20000"/>
          </a:bodyPr>
          <a:lstStyle/>
          <a:p>
            <a:r>
              <a:rPr lang="cs-CZ" b="1" dirty="0"/>
              <a:t>Aktuální hydrogenuhličitany</a:t>
            </a:r>
            <a:r>
              <a:rPr lang="cs-CZ" dirty="0"/>
              <a:t> vyjadřují koncentraci HCO</a:t>
            </a:r>
            <a:r>
              <a:rPr lang="cs-CZ" baseline="-25000" dirty="0"/>
              <a:t>3</a:t>
            </a:r>
            <a:r>
              <a:rPr lang="cs-CZ" baseline="30000" dirty="0"/>
              <a:t>- </a:t>
            </a:r>
            <a:r>
              <a:rPr lang="cs-CZ" dirty="0"/>
              <a:t>v litru krve nasycené kyslíkem za aktuálních podmínek (pCO</a:t>
            </a:r>
            <a:r>
              <a:rPr lang="cs-CZ" baseline="-25000" dirty="0"/>
              <a:t>2</a:t>
            </a:r>
            <a:r>
              <a:rPr lang="cs-CZ" dirty="0"/>
              <a:t> a teplota pacienta).</a:t>
            </a:r>
          </a:p>
          <a:p>
            <a:r>
              <a:rPr lang="cs-CZ" b="1" dirty="0"/>
              <a:t>Standardní hydrogenuhličitany</a:t>
            </a:r>
            <a:r>
              <a:rPr lang="cs-CZ" dirty="0"/>
              <a:t> vyjadřují koncentraci HCO</a:t>
            </a:r>
            <a:r>
              <a:rPr lang="cs-CZ" baseline="-25000" dirty="0"/>
              <a:t>3</a:t>
            </a:r>
            <a:r>
              <a:rPr lang="cs-CZ" baseline="30000" dirty="0"/>
              <a:t>- </a:t>
            </a:r>
            <a:r>
              <a:rPr lang="cs-CZ" dirty="0"/>
              <a:t>v litru krve nasycené kyslíkem při teplotě 37°C a pCO</a:t>
            </a:r>
            <a:r>
              <a:rPr lang="cs-CZ" baseline="-25000" dirty="0"/>
              <a:t>2 </a:t>
            </a:r>
            <a:r>
              <a:rPr lang="cs-CZ" dirty="0"/>
              <a:t>5,33 </a:t>
            </a:r>
            <a:r>
              <a:rPr lang="cs-CZ" dirty="0" err="1"/>
              <a:t>kPa</a:t>
            </a:r>
            <a:r>
              <a:rPr lang="cs-CZ" dirty="0"/>
              <a:t>.</a:t>
            </a:r>
          </a:p>
          <a:p>
            <a:r>
              <a:rPr lang="cs-CZ" b="1" dirty="0"/>
              <a:t>Saturace </a:t>
            </a:r>
            <a:r>
              <a:rPr lang="cs-CZ" b="1" dirty="0" err="1"/>
              <a:t>Hb</a:t>
            </a:r>
            <a:r>
              <a:rPr lang="cs-CZ" b="1" dirty="0"/>
              <a:t> kyslíkem</a:t>
            </a:r>
            <a:r>
              <a:rPr lang="cs-CZ" dirty="0"/>
              <a:t> vyjadřuje podíl oxyhemoglobinu a efektivního hemoglobinu (</a:t>
            </a:r>
            <a:r>
              <a:rPr lang="cs-CZ" dirty="0" err="1"/>
              <a:t>Hb</a:t>
            </a:r>
            <a:r>
              <a:rPr lang="cs-CZ" dirty="0"/>
              <a:t> který se zúčastňuje přenosu kyslíku).</a:t>
            </a:r>
          </a:p>
          <a:p>
            <a:r>
              <a:rPr lang="cs-CZ" b="1" dirty="0"/>
              <a:t>Base </a:t>
            </a:r>
            <a:r>
              <a:rPr lang="cs-CZ" b="1" dirty="0" err="1"/>
              <a:t>Excess</a:t>
            </a:r>
            <a:r>
              <a:rPr lang="cs-CZ" dirty="0"/>
              <a:t> vyjadřuje množství bází, které je potřeba ubrat nebo přidat k jednomu litru krve, aby se pH vrátilo k hodnotě 7,4.</a:t>
            </a:r>
          </a:p>
          <a:p>
            <a:r>
              <a:rPr lang="cs-CZ" b="1" dirty="0" err="1"/>
              <a:t>Buffer</a:t>
            </a:r>
            <a:r>
              <a:rPr lang="cs-CZ" b="1" dirty="0"/>
              <a:t> Base</a:t>
            </a:r>
            <a:r>
              <a:rPr lang="cs-CZ" dirty="0"/>
              <a:t> je celkové množství nárazníkových bází v jednom litru krve při aktuálním pH, pCO</a:t>
            </a:r>
            <a:r>
              <a:rPr lang="cs-CZ" baseline="-25000" dirty="0"/>
              <a:t>2 </a:t>
            </a:r>
            <a:r>
              <a:rPr lang="cs-CZ" dirty="0"/>
              <a:t>a koncentraci </a:t>
            </a:r>
            <a:r>
              <a:rPr lang="cs-CZ" dirty="0" err="1"/>
              <a:t>Hb</a:t>
            </a:r>
            <a:r>
              <a:rPr lang="cs-CZ" dirty="0"/>
              <a:t>.</a:t>
            </a:r>
          </a:p>
          <a:p>
            <a:r>
              <a:rPr lang="cs-CZ" b="1" dirty="0"/>
              <a:t>Anion Gap</a:t>
            </a:r>
            <a:r>
              <a:rPr lang="cs-CZ" dirty="0"/>
              <a:t> vyjadřuje koncentraci všech běžně nestanovovaných aniontů v plazmě a používá se k diferenciální diagnostice MAC. Popisuje tedy odchylky v koncentraci </a:t>
            </a:r>
            <a:r>
              <a:rPr lang="cs-CZ" dirty="0" err="1"/>
              <a:t>ketokyselin</a:t>
            </a:r>
            <a:r>
              <a:rPr lang="cs-CZ" dirty="0"/>
              <a:t>, laktátu, fosfátů, síranů.</a:t>
            </a:r>
          </a:p>
          <a:p>
            <a:r>
              <a:rPr lang="cs-CZ" dirty="0"/>
              <a:t>Zvýšené hodnoty:</a:t>
            </a:r>
          </a:p>
          <a:p>
            <a:r>
              <a:rPr lang="cs-CZ" dirty="0"/>
              <a:t>-       snížená koncentrace měřených kationů a zvýšená koncentrace neměřených aniontů</a:t>
            </a:r>
          </a:p>
          <a:p>
            <a:r>
              <a:rPr lang="cs-CZ" dirty="0"/>
              <a:t>Snížené hodnoty:</a:t>
            </a:r>
          </a:p>
          <a:p>
            <a:r>
              <a:rPr lang="cs-CZ" dirty="0"/>
              <a:t>-       zvýšená koncentrace měřených kationů a snížená koncentrace neměřených aniontů</a:t>
            </a:r>
          </a:p>
          <a:p>
            <a:r>
              <a:rPr lang="cs-CZ" b="1" dirty="0" err="1"/>
              <a:t>Strong</a:t>
            </a:r>
            <a:r>
              <a:rPr lang="cs-CZ" b="1" dirty="0"/>
              <a:t> Ion Diference</a:t>
            </a:r>
            <a:r>
              <a:rPr lang="cs-CZ" dirty="0"/>
              <a:t> udává součet aniontů slabých kyselin (HCO</a:t>
            </a:r>
            <a:r>
              <a:rPr lang="cs-CZ" baseline="-25000" dirty="0"/>
              <a:t>3</a:t>
            </a:r>
            <a:r>
              <a:rPr lang="cs-CZ" baseline="30000" dirty="0"/>
              <a:t>-</a:t>
            </a:r>
            <a:r>
              <a:rPr lang="cs-CZ" dirty="0"/>
              <a:t>, proteinů, reziduálních aniontů); je dán rozdílem koncentrací iontů silných kyselin a silných bází.</a:t>
            </a:r>
          </a:p>
        </p:txBody>
      </p:sp>
    </p:spTree>
    <p:extLst>
      <p:ext uri="{BB962C8B-B14F-4D97-AF65-F5344CB8AC3E}">
        <p14:creationId xmlns:p14="http://schemas.microsoft.com/office/powerpoint/2010/main" val="1367489463"/>
      </p:ext>
    </p:extLst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158077"/>
            <a:ext cx="9125465" cy="1325563"/>
          </a:xfrm>
        </p:spPr>
        <p:txBody>
          <a:bodyPr>
            <a:normAutofit/>
          </a:bodyPr>
          <a:lstStyle/>
          <a:p>
            <a:r>
              <a:rPr lang="cs-CZ" sz="4000" b="1" dirty="0">
                <a:solidFill>
                  <a:srgbClr val="FF0000"/>
                </a:solidFill>
              </a:rPr>
              <a:t>Jaký je rozdíl mezi acidózou a alkalózou?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7232" y="1481749"/>
            <a:ext cx="8948615" cy="4973760"/>
          </a:xfrm>
        </p:spPr>
        <p:txBody>
          <a:bodyPr>
            <a:normAutofit fontScale="70000" lnSpcReduction="20000"/>
          </a:bodyPr>
          <a:lstStyle/>
          <a:p>
            <a:r>
              <a:rPr lang="cs-CZ" b="1" dirty="0"/>
              <a:t>Acidóza</a:t>
            </a:r>
            <a:r>
              <a:rPr lang="cs-CZ" dirty="0"/>
              <a:t> označuje klinický stav, kdy je  pH arteriální krve &lt; 7,36 (</a:t>
            </a:r>
            <a:r>
              <a:rPr lang="cs-CZ" dirty="0" err="1"/>
              <a:t>acidémie</a:t>
            </a:r>
            <a:r>
              <a:rPr lang="cs-CZ" dirty="0"/>
              <a:t>); dochází k hromadění kyselých nebo ztrátě alkalických metabolitů.</a:t>
            </a:r>
          </a:p>
          <a:p>
            <a:r>
              <a:rPr lang="cs-CZ" dirty="0"/>
              <a:t> </a:t>
            </a:r>
            <a:r>
              <a:rPr lang="cs-CZ" b="1" dirty="0"/>
              <a:t>Alkalóza</a:t>
            </a:r>
            <a:r>
              <a:rPr lang="cs-CZ" dirty="0"/>
              <a:t> označuje klinický stav, kdy je  pH arteriální krve &gt; 7,44 (</a:t>
            </a:r>
            <a:r>
              <a:rPr lang="cs-CZ" dirty="0" err="1"/>
              <a:t>alkalémie</a:t>
            </a:r>
            <a:r>
              <a:rPr lang="cs-CZ" dirty="0"/>
              <a:t>); znamená ztrátu kyselých nebo nahromadění alkalických metabolitů.</a:t>
            </a:r>
          </a:p>
          <a:p>
            <a:r>
              <a:rPr lang="cs-CZ" dirty="0"/>
              <a:t>Acidóza i alkalóza může vznikat z respiračních i metabolických příčin. Kombinací těchto extrémních stavů rozeznáváme čtyři typy jednoduchých poruch ABR: </a:t>
            </a:r>
          </a:p>
          <a:p>
            <a:pPr lvl="1"/>
            <a:r>
              <a:rPr lang="cs-CZ" dirty="0"/>
              <a:t>respirační acidózu (RAC), </a:t>
            </a:r>
          </a:p>
          <a:p>
            <a:pPr lvl="1"/>
            <a:r>
              <a:rPr lang="cs-CZ" dirty="0"/>
              <a:t>respirační alkalózu (RAL), </a:t>
            </a:r>
          </a:p>
          <a:p>
            <a:pPr lvl="1"/>
            <a:r>
              <a:rPr lang="cs-CZ" dirty="0"/>
              <a:t>metabolickou acidózu (MAC) a </a:t>
            </a:r>
          </a:p>
          <a:p>
            <a:pPr lvl="1"/>
            <a:r>
              <a:rPr lang="cs-CZ" dirty="0"/>
              <a:t>metabolickou alkalózu (MAL). </a:t>
            </a:r>
          </a:p>
          <a:p>
            <a:r>
              <a:rPr lang="cs-CZ" dirty="0"/>
              <a:t>Při současném výskytu dvou nebo více jednoduchých poruch ABR vznikají kombinované poruchy.</a:t>
            </a:r>
          </a:p>
          <a:p>
            <a:endParaRPr lang="cs-CZ" dirty="0"/>
          </a:p>
          <a:p>
            <a:r>
              <a:rPr lang="cs-CZ" dirty="0"/>
              <a:t>K </a:t>
            </a:r>
            <a:r>
              <a:rPr lang="cs-CZ" b="1" dirty="0"/>
              <a:t>fyziologickým změnám</a:t>
            </a:r>
            <a:r>
              <a:rPr lang="cs-CZ" dirty="0"/>
              <a:t> parametrů ABR dochází v těhotenství: těhotná žena </a:t>
            </a:r>
            <a:r>
              <a:rPr lang="cs-CZ" dirty="0" err="1"/>
              <a:t>hyperventiluje</a:t>
            </a:r>
            <a:r>
              <a:rPr lang="cs-CZ" dirty="0"/>
              <a:t>, čímž dochází ke snížení pCO</a:t>
            </a:r>
            <a:r>
              <a:rPr lang="cs-CZ" baseline="-25000" dirty="0"/>
              <a:t>2</a:t>
            </a:r>
            <a:r>
              <a:rPr lang="cs-CZ" dirty="0"/>
              <a:t> a respirační alkalóze, která je kompenzovaná metabolickou acidózou snížením koncentrace HCO</a:t>
            </a:r>
            <a:r>
              <a:rPr lang="cs-CZ" baseline="-25000" dirty="0"/>
              <a:t>3</a:t>
            </a:r>
            <a:r>
              <a:rPr lang="cs-CZ" baseline="30000" dirty="0"/>
              <a:t>-</a:t>
            </a:r>
            <a:r>
              <a:rPr lang="cs-CZ" dirty="0"/>
              <a:t> i </a:t>
            </a:r>
            <a:r>
              <a:rPr lang="cs-CZ" dirty="0" err="1"/>
              <a:t>BBs</a:t>
            </a:r>
            <a:r>
              <a:rPr lang="cs-CZ" dirty="0"/>
              <a:t> (viz kap. 8.3) v plazmě.</a:t>
            </a:r>
          </a:p>
          <a:p>
            <a:endParaRPr lang="cs-CZ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2042" y="75197"/>
            <a:ext cx="2628900" cy="1743075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0984" y="3581589"/>
            <a:ext cx="2619375" cy="1743075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40984" y="5392754"/>
            <a:ext cx="2689958" cy="1457325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12653" y="1913299"/>
            <a:ext cx="2718289" cy="1600200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4011" y="5745580"/>
            <a:ext cx="1271337" cy="1112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0489"/>
      </p:ext>
    </p:extLst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Jaké jsou příčiny respirační a metabolické acidózy a alkalózy?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1601" y="1825625"/>
            <a:ext cx="11879384" cy="4351338"/>
          </a:xfrm>
        </p:spPr>
        <p:txBody>
          <a:bodyPr>
            <a:normAutofit lnSpcReduction="10000"/>
          </a:bodyPr>
          <a:lstStyle/>
          <a:p>
            <a:r>
              <a:rPr lang="cs-CZ" b="1" dirty="0"/>
              <a:t>Respirační poruchy</a:t>
            </a:r>
            <a:r>
              <a:rPr lang="cs-CZ" dirty="0"/>
              <a:t> přímo souvisejí s funkcí plic a vedou ke </a:t>
            </a:r>
            <a:r>
              <a:rPr lang="cs-CZ" b="1" dirty="0"/>
              <a:t>změně pH v důsledku změny pCO</a:t>
            </a:r>
            <a:r>
              <a:rPr lang="cs-CZ" b="1" baseline="-25000" dirty="0"/>
              <a:t>2</a:t>
            </a:r>
            <a:r>
              <a:rPr lang="cs-CZ" dirty="0"/>
              <a:t>. </a:t>
            </a:r>
          </a:p>
          <a:p>
            <a:r>
              <a:rPr lang="cs-CZ" dirty="0"/>
              <a:t>Primárně jsou respirační poruchy kompenzovány činností ledvin. Cílem kompenzace je vrátit pH krve na fyziologickou hodnotu.</a:t>
            </a:r>
          </a:p>
          <a:p>
            <a:endParaRPr lang="cs-CZ" dirty="0"/>
          </a:p>
          <a:p>
            <a:r>
              <a:rPr lang="cs-CZ" b="1" dirty="0"/>
              <a:t>Metabolické poruchy</a:t>
            </a:r>
            <a:r>
              <a:rPr lang="cs-CZ" dirty="0"/>
              <a:t> se vyznačují </a:t>
            </a:r>
          </a:p>
          <a:p>
            <a:pPr lvl="1"/>
            <a:r>
              <a:rPr lang="cs-CZ" dirty="0"/>
              <a:t>bud' nadměrnou produkcí vodíkových iontů, nebo </a:t>
            </a:r>
          </a:p>
          <a:p>
            <a:pPr lvl="1"/>
            <a:r>
              <a:rPr lang="cs-CZ" dirty="0"/>
              <a:t>sníženou schopností vylučovat je z těla a vedou ke </a:t>
            </a:r>
            <a:r>
              <a:rPr lang="cs-CZ" b="1" dirty="0"/>
              <a:t>změně pH v důsledku změny koncentrace HCO</a:t>
            </a:r>
            <a:r>
              <a:rPr lang="cs-CZ" b="1" baseline="-25000" dirty="0"/>
              <a:t>3</a:t>
            </a:r>
            <a:r>
              <a:rPr lang="cs-CZ" b="1" baseline="30000" dirty="0"/>
              <a:t>-</a:t>
            </a:r>
            <a:r>
              <a:rPr lang="cs-CZ" dirty="0"/>
              <a:t>. </a:t>
            </a:r>
          </a:p>
          <a:p>
            <a:r>
              <a:rPr lang="cs-CZ" dirty="0"/>
              <a:t>Primárně metabolické poruchy jsou kompenzovány respiračně.</a:t>
            </a:r>
          </a:p>
        </p:txBody>
      </p:sp>
    </p:spTree>
    <p:extLst>
      <p:ext uri="{BB962C8B-B14F-4D97-AF65-F5344CB8AC3E}">
        <p14:creationId xmlns:p14="http://schemas.microsoft.com/office/powerpoint/2010/main" val="1353494378"/>
      </p:ext>
    </p:extLst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Respirační acidóza, respirační alkalóza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524000"/>
            <a:ext cx="10515600" cy="5486399"/>
          </a:xfrm>
        </p:spPr>
        <p:txBody>
          <a:bodyPr>
            <a:normAutofit fontScale="70000" lnSpcReduction="20000"/>
          </a:bodyPr>
          <a:lstStyle/>
          <a:p>
            <a:r>
              <a:rPr lang="cs-CZ" b="1" dirty="0"/>
              <a:t>Respirační acidóza</a:t>
            </a:r>
            <a:r>
              <a:rPr lang="cs-CZ" dirty="0"/>
              <a:t> je způsobena </a:t>
            </a:r>
          </a:p>
          <a:p>
            <a:r>
              <a:rPr lang="cs-CZ" dirty="0"/>
              <a:t>hromaděním CO</a:t>
            </a:r>
            <a:r>
              <a:rPr lang="cs-CZ" baseline="-25000" dirty="0"/>
              <a:t>2</a:t>
            </a:r>
            <a:r>
              <a:rPr lang="cs-CZ" dirty="0"/>
              <a:t> v krvi (</a:t>
            </a:r>
            <a:r>
              <a:rPr lang="cs-CZ" dirty="0" err="1"/>
              <a:t>hyperkapnie</a:t>
            </a:r>
            <a:r>
              <a:rPr lang="cs-CZ" dirty="0"/>
              <a:t>) poklesem alveolární ventilace – dochází k nerovnováze mezi produkcí CO</a:t>
            </a:r>
            <a:r>
              <a:rPr lang="cs-CZ" baseline="-25000" dirty="0"/>
              <a:t>2</a:t>
            </a:r>
            <a:r>
              <a:rPr lang="cs-CZ" dirty="0"/>
              <a:t> v tkáních a jeho nedostatečným vylučováním plícemi. </a:t>
            </a:r>
          </a:p>
          <a:p>
            <a:r>
              <a:rPr lang="cs-CZ" dirty="0"/>
              <a:t>příčinou mohou být například nemoci dýchacích cest (astma), plicní onemocnění (zánět, edém) nebo zranění hrudníku. </a:t>
            </a:r>
          </a:p>
          <a:p>
            <a:r>
              <a:rPr lang="cs-CZ" dirty="0"/>
              <a:t>RAC může mít akutní nebo chronický průběh, u kterého dochází k úpravě pH na normální hodnoty renální kompenzací a pacient se postupně adaptuje na vyšší pCO</a:t>
            </a:r>
            <a:r>
              <a:rPr lang="cs-CZ" baseline="-25000" dirty="0"/>
              <a:t>2</a:t>
            </a:r>
            <a:r>
              <a:rPr lang="cs-CZ" dirty="0"/>
              <a:t>.</a:t>
            </a:r>
          </a:p>
          <a:p>
            <a:endParaRPr lang="cs-CZ" dirty="0"/>
          </a:p>
          <a:p>
            <a:r>
              <a:rPr lang="cs-CZ" dirty="0"/>
              <a:t>Primární příčinou </a:t>
            </a:r>
            <a:r>
              <a:rPr lang="cs-CZ" b="1" dirty="0"/>
              <a:t>respirační alkalózy</a:t>
            </a:r>
            <a:r>
              <a:rPr lang="cs-CZ" dirty="0"/>
              <a:t> je </a:t>
            </a:r>
          </a:p>
          <a:p>
            <a:r>
              <a:rPr lang="cs-CZ" dirty="0"/>
              <a:t>převládající vylučování CO</a:t>
            </a:r>
            <a:r>
              <a:rPr lang="cs-CZ" baseline="-25000" dirty="0"/>
              <a:t>2 </a:t>
            </a:r>
            <a:r>
              <a:rPr lang="cs-CZ" dirty="0"/>
              <a:t>nad jeho produkcí v tkáních, kde je množství vznikajícího CO</a:t>
            </a:r>
            <a:r>
              <a:rPr lang="cs-CZ" baseline="-25000" dirty="0"/>
              <a:t>2</a:t>
            </a:r>
            <a:r>
              <a:rPr lang="cs-CZ" dirty="0"/>
              <a:t> relativně konstantní a RAL je proto </a:t>
            </a:r>
          </a:p>
          <a:p>
            <a:r>
              <a:rPr lang="cs-CZ" dirty="0"/>
              <a:t>hyperventilací plic (zrychleným dýcháním). Hyperventilace vede k poklesu koncentrace CO</a:t>
            </a:r>
            <a:r>
              <a:rPr lang="cs-CZ" baseline="-25000" dirty="0"/>
              <a:t>2 </a:t>
            </a:r>
            <a:r>
              <a:rPr lang="cs-CZ" dirty="0"/>
              <a:t>v krvi (</a:t>
            </a:r>
            <a:r>
              <a:rPr lang="cs-CZ" dirty="0" err="1"/>
              <a:t>hypokapnii</a:t>
            </a:r>
            <a:r>
              <a:rPr lang="cs-CZ" dirty="0"/>
              <a:t>) a může být způsobena například </a:t>
            </a:r>
          </a:p>
          <a:p>
            <a:r>
              <a:rPr lang="cs-CZ" dirty="0"/>
              <a:t>centrální stimulací dechového centra (při strachu, bolesti, horečce, cévní mozkové příhodě, mozkových nádorech) nebo</a:t>
            </a:r>
          </a:p>
          <a:p>
            <a:r>
              <a:rPr lang="cs-CZ" dirty="0"/>
              <a:t> toxickým drážděním dechového centra v </a:t>
            </a:r>
            <a:r>
              <a:rPr lang="cs-CZ" dirty="0" err="1"/>
              <a:t>ranných</a:t>
            </a:r>
            <a:r>
              <a:rPr lang="cs-CZ" dirty="0"/>
              <a:t> stadiích při předávkování aspirinem. </a:t>
            </a:r>
          </a:p>
          <a:p>
            <a:r>
              <a:rPr lang="cs-CZ" dirty="0"/>
              <a:t>poruchou v udržování hladiny CO</a:t>
            </a:r>
            <a:r>
              <a:rPr lang="cs-CZ" baseline="-25000" dirty="0"/>
              <a:t>2</a:t>
            </a:r>
            <a:r>
              <a:rPr lang="cs-CZ" dirty="0"/>
              <a:t> trpí také často pacienti připojení na mechanické ventilátory plic.</a:t>
            </a:r>
          </a:p>
        </p:txBody>
      </p:sp>
    </p:spTree>
    <p:extLst>
      <p:ext uri="{BB962C8B-B14F-4D97-AF65-F5344CB8AC3E}">
        <p14:creationId xmlns:p14="http://schemas.microsoft.com/office/powerpoint/2010/main" val="421307289"/>
      </p:ext>
    </p:extLst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Metabolická acidóza, metabolická alkalóza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60421" y="1507958"/>
            <a:ext cx="12031579" cy="5350042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cs-CZ" b="1" dirty="0"/>
              <a:t>Metabolická </a:t>
            </a:r>
            <a:r>
              <a:rPr lang="cs-CZ" b="1" dirty="0">
                <a:solidFill>
                  <a:srgbClr val="0070C0"/>
                </a:solidFill>
              </a:rPr>
              <a:t>……………..</a:t>
            </a:r>
            <a:r>
              <a:rPr lang="cs-CZ" dirty="0"/>
              <a:t> je způsobena </a:t>
            </a:r>
          </a:p>
          <a:p>
            <a:r>
              <a:rPr lang="cs-CZ" dirty="0"/>
              <a:t>nahromaděním netěkavých kyselin nebo ztrátou HCO</a:t>
            </a:r>
            <a:r>
              <a:rPr lang="cs-CZ" baseline="-25000" dirty="0"/>
              <a:t>3</a:t>
            </a:r>
            <a:r>
              <a:rPr lang="cs-CZ" baseline="30000" dirty="0"/>
              <a:t>-</a:t>
            </a:r>
            <a:r>
              <a:rPr lang="cs-CZ" dirty="0"/>
              <a:t> z extracelulární tekutiny. </a:t>
            </a:r>
          </a:p>
          <a:p>
            <a:r>
              <a:rPr lang="cs-CZ" dirty="0"/>
              <a:t>klinicky nejčastější porucha ABR, která se vyznačuje nízkým pH v krvi a sníženou koncentrací HCO</a:t>
            </a:r>
            <a:r>
              <a:rPr lang="cs-CZ" baseline="-25000" dirty="0"/>
              <a:t>3</a:t>
            </a:r>
            <a:r>
              <a:rPr lang="cs-CZ" baseline="30000" dirty="0"/>
              <a:t>-</a:t>
            </a:r>
            <a:r>
              <a:rPr lang="cs-CZ" dirty="0"/>
              <a:t>. Podle příčiny můžeme MAC klasifikovat jako: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b="1" dirty="0" err="1"/>
              <a:t>ketoacidóza</a:t>
            </a:r>
            <a:r>
              <a:rPr lang="cs-CZ" dirty="0"/>
              <a:t> - nadměrná produkce H</a:t>
            </a:r>
            <a:r>
              <a:rPr lang="cs-CZ" baseline="30000" dirty="0"/>
              <a:t>+</a:t>
            </a:r>
            <a:r>
              <a:rPr lang="cs-CZ" dirty="0"/>
              <a:t> (</a:t>
            </a:r>
            <a:r>
              <a:rPr lang="cs-CZ" dirty="0" err="1"/>
              <a:t>kys</a:t>
            </a:r>
            <a:r>
              <a:rPr lang="cs-CZ" dirty="0"/>
              <a:t>. </a:t>
            </a:r>
            <a:r>
              <a:rPr lang="cs-CZ" dirty="0" err="1"/>
              <a:t>acetoctové</a:t>
            </a:r>
            <a:r>
              <a:rPr lang="cs-CZ" dirty="0"/>
              <a:t>, </a:t>
            </a:r>
            <a:r>
              <a:rPr lang="cs-CZ" dirty="0" err="1"/>
              <a:t>kys</a:t>
            </a:r>
            <a:r>
              <a:rPr lang="cs-CZ" dirty="0"/>
              <a:t>. β-</a:t>
            </a:r>
            <a:r>
              <a:rPr lang="cs-CZ" dirty="0" err="1"/>
              <a:t>hydroxymáselné</a:t>
            </a:r>
            <a:r>
              <a:rPr lang="cs-CZ" dirty="0"/>
              <a:t>, </a:t>
            </a:r>
            <a:r>
              <a:rPr lang="cs-CZ" dirty="0" err="1"/>
              <a:t>kys</a:t>
            </a:r>
            <a:r>
              <a:rPr lang="cs-CZ" dirty="0"/>
              <a:t>. mléčné) při dekompenzaci diabetu, při hladovění, alkoholismu</a:t>
            </a:r>
          </a:p>
          <a:p>
            <a:r>
              <a:rPr lang="cs-CZ" b="1" dirty="0"/>
              <a:t>laktátová acidóza</a:t>
            </a:r>
            <a:r>
              <a:rPr lang="cs-CZ" dirty="0"/>
              <a:t> - hromadění kyseliny mléčné (při nedostatečné </a:t>
            </a:r>
            <a:r>
              <a:rPr lang="cs-CZ" dirty="0" err="1"/>
              <a:t>oxygenaci</a:t>
            </a:r>
            <a:r>
              <a:rPr lang="cs-CZ" dirty="0"/>
              <a:t> krve, poruše </a:t>
            </a:r>
            <a:r>
              <a:rPr lang="cs-CZ" dirty="0" err="1"/>
              <a:t>perfuze</a:t>
            </a:r>
            <a:r>
              <a:rPr lang="cs-CZ" dirty="0"/>
              <a:t> tkání; fyziologicky při anaerobní fyzické zátěži)</a:t>
            </a:r>
          </a:p>
          <a:p>
            <a:r>
              <a:rPr lang="cs-CZ" dirty="0"/>
              <a:t>normální anion gap (</a:t>
            </a:r>
            <a:r>
              <a:rPr lang="cs-CZ" dirty="0" err="1"/>
              <a:t>hyperchlorémie</a:t>
            </a:r>
            <a:r>
              <a:rPr lang="cs-CZ" dirty="0"/>
              <a:t>):</a:t>
            </a:r>
          </a:p>
          <a:p>
            <a:pPr lvl="1"/>
            <a:r>
              <a:rPr lang="cs-CZ" dirty="0"/>
              <a:t>renální tubulární acidóza - zvýšené ztráty HCO</a:t>
            </a:r>
            <a:r>
              <a:rPr lang="cs-CZ" baseline="-25000" dirty="0"/>
              <a:t>3</a:t>
            </a:r>
            <a:r>
              <a:rPr lang="cs-CZ" baseline="30000" dirty="0"/>
              <a:t>-</a:t>
            </a:r>
            <a:endParaRPr lang="cs-CZ" dirty="0"/>
          </a:p>
          <a:p>
            <a:pPr lvl="1"/>
            <a:r>
              <a:rPr lang="cs-CZ" dirty="0"/>
              <a:t>acidóza při zvýšené ztrátě HCO</a:t>
            </a:r>
            <a:r>
              <a:rPr lang="cs-CZ" baseline="-25000" dirty="0"/>
              <a:t>3</a:t>
            </a:r>
            <a:r>
              <a:rPr lang="cs-CZ" baseline="30000" dirty="0"/>
              <a:t>-</a:t>
            </a:r>
            <a:r>
              <a:rPr lang="cs-CZ" dirty="0"/>
              <a:t> ze střeva (při těžkých průjmech).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Nejčastější příčinou </a:t>
            </a:r>
            <a:r>
              <a:rPr lang="cs-CZ" b="1" dirty="0"/>
              <a:t>metabolické </a:t>
            </a:r>
            <a:r>
              <a:rPr lang="cs-CZ" b="1" dirty="0">
                <a:solidFill>
                  <a:srgbClr val="0070C0"/>
                </a:solidFill>
              </a:rPr>
              <a:t>………………….</a:t>
            </a:r>
            <a:r>
              <a:rPr lang="cs-CZ" dirty="0"/>
              <a:t> je ztráta kyselin (</a:t>
            </a:r>
            <a:r>
              <a:rPr lang="cs-CZ" dirty="0" err="1"/>
              <a:t>HCl</a:t>
            </a:r>
            <a:r>
              <a:rPr lang="cs-CZ" dirty="0"/>
              <a:t>) při </a:t>
            </a:r>
          </a:p>
          <a:p>
            <a:pPr marL="457200" lvl="1" indent="0">
              <a:buNone/>
            </a:pPr>
            <a:r>
              <a:rPr lang="cs-CZ" dirty="0"/>
              <a:t>zvracení nebo  zvýšený příjem hydrogenuhličitanů (infuze, některé složky potravy).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2310" y="4744482"/>
            <a:ext cx="2821656" cy="2113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419562"/>
      </p:ext>
    </p:extLst>
  </p:cSld>
  <p:clrMapOvr>
    <a:masterClrMapping/>
  </p:clrMapOvr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>
                <a:solidFill>
                  <a:srgbClr val="FF0000"/>
                </a:solidFill>
              </a:rPr>
              <a:t>Acidobazická rovnováha</a:t>
            </a:r>
          </a:p>
        </p:txBody>
      </p:sp>
      <p:pic>
        <p:nvPicPr>
          <p:cNvPr id="5122" name="Picture 2" descr="Poruchy ABR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2968" y="1504088"/>
            <a:ext cx="9176084" cy="4973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9295997"/>
      </p:ext>
    </p:extLst>
  </p:cSld>
  <p:clrMapOvr>
    <a:masterClrMapping/>
  </p:clrMapOvr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>
                <a:solidFill>
                  <a:srgbClr val="0070C0"/>
                </a:solidFill>
              </a:rPr>
              <a:t>109. Popište příčiny MAC, MAL, RAC, RAL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MAC………………………………………………………………………………….</a:t>
            </a:r>
          </a:p>
          <a:p>
            <a:r>
              <a:rPr lang="cs-CZ" dirty="0"/>
              <a:t>MAL………………………………………………………………………………….</a:t>
            </a:r>
          </a:p>
          <a:p>
            <a:r>
              <a:rPr lang="cs-CZ" dirty="0"/>
              <a:t>RAC…………………………………………………………………………………..</a:t>
            </a:r>
          </a:p>
          <a:p>
            <a:r>
              <a:rPr lang="cs-CZ" dirty="0"/>
              <a:t>RAL……………………………………………………………………………………</a:t>
            </a:r>
          </a:p>
        </p:txBody>
      </p:sp>
    </p:spTree>
    <p:extLst>
      <p:ext uri="{BB962C8B-B14F-4D97-AF65-F5344CB8AC3E}">
        <p14:creationId xmlns:p14="http://schemas.microsoft.com/office/powerpoint/2010/main" val="3452398427"/>
      </p:ext>
    </p:extLst>
  </p:cSld>
  <p:clrMapOvr>
    <a:masterClrMapping/>
  </p:clrMapOvr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r>
              <a:rPr lang="cs-CZ" sz="4000" b="1" dirty="0">
                <a:solidFill>
                  <a:srgbClr val="FF0000"/>
                </a:solidFill>
              </a:rPr>
              <a:t>Proč má krev stálou tendenci k okyselování?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34462" y="1155032"/>
            <a:ext cx="11119338" cy="5644353"/>
          </a:xfrm>
        </p:spPr>
        <p:txBody>
          <a:bodyPr>
            <a:normAutofit fontScale="77500" lnSpcReduction="20000"/>
          </a:bodyPr>
          <a:lstStyle/>
          <a:p>
            <a:r>
              <a:rPr lang="cs-CZ" dirty="0"/>
              <a:t>Produkce </a:t>
            </a:r>
            <a:r>
              <a:rPr lang="cs-CZ" b="1" dirty="0"/>
              <a:t>kationtu H</a:t>
            </a:r>
            <a:r>
              <a:rPr lang="cs-CZ" b="1" baseline="30000" dirty="0"/>
              <a:t>+</a:t>
            </a:r>
            <a:r>
              <a:rPr lang="cs-CZ" baseline="30000" dirty="0"/>
              <a:t> </a:t>
            </a:r>
            <a:r>
              <a:rPr lang="cs-CZ" dirty="0"/>
              <a:t>(přesněji H</a:t>
            </a:r>
            <a:r>
              <a:rPr lang="cs-CZ" baseline="-25000" dirty="0"/>
              <a:t>3</a:t>
            </a:r>
            <a:r>
              <a:rPr lang="cs-CZ" dirty="0"/>
              <a:t>O</a:t>
            </a:r>
            <a:r>
              <a:rPr lang="cs-CZ" baseline="30000" dirty="0"/>
              <a:t>+</a:t>
            </a:r>
            <a:r>
              <a:rPr lang="cs-CZ" dirty="0"/>
              <a:t>) v organismu</a:t>
            </a:r>
          </a:p>
          <a:p>
            <a:r>
              <a:rPr lang="cs-CZ" dirty="0"/>
              <a:t>Vodíkové ionty vznikají metabolismem (katabolismem) jednotlivých biomolekul.  </a:t>
            </a:r>
          </a:p>
          <a:p>
            <a:r>
              <a:rPr lang="cs-CZ" dirty="0">
                <a:solidFill>
                  <a:srgbClr val="FF0000"/>
                </a:solidFill>
              </a:rPr>
              <a:t>Koncovým produktem katabolismu sacharidů </a:t>
            </a:r>
            <a:r>
              <a:rPr lang="cs-CZ" dirty="0"/>
              <a:t>je </a:t>
            </a:r>
            <a:r>
              <a:rPr lang="cs-CZ" b="1" dirty="0"/>
              <a:t>acetylkoenzym A</a:t>
            </a:r>
            <a:r>
              <a:rPr lang="cs-CZ" dirty="0"/>
              <a:t> (CH</a:t>
            </a:r>
            <a:r>
              <a:rPr lang="cs-CZ" baseline="-25000" dirty="0"/>
              <a:t>3</a:t>
            </a:r>
            <a:r>
              <a:rPr lang="cs-CZ" dirty="0"/>
              <a:t>CO-SCoA) a </a:t>
            </a:r>
            <a:r>
              <a:rPr lang="cs-CZ" b="1" dirty="0"/>
              <a:t>oxid uhličitý </a:t>
            </a:r>
            <a:r>
              <a:rPr lang="cs-CZ" dirty="0"/>
              <a:t>(CO</a:t>
            </a:r>
            <a:r>
              <a:rPr lang="cs-CZ" baseline="-25000" dirty="0"/>
              <a:t>2</a:t>
            </a:r>
            <a:r>
              <a:rPr lang="cs-CZ" dirty="0"/>
              <a:t>); </a:t>
            </a:r>
          </a:p>
          <a:p>
            <a:pPr lvl="0"/>
            <a:r>
              <a:rPr lang="cs-CZ" dirty="0">
                <a:solidFill>
                  <a:srgbClr val="FF0000"/>
                </a:solidFill>
              </a:rPr>
              <a:t>Při odbourávání mastných kyselin </a:t>
            </a:r>
            <a:r>
              <a:rPr lang="cs-CZ" dirty="0"/>
              <a:t>vzniká </a:t>
            </a:r>
            <a:r>
              <a:rPr lang="cs-CZ" dirty="0" err="1"/>
              <a:t>acetylCoA</a:t>
            </a:r>
            <a:r>
              <a:rPr lang="cs-CZ" dirty="0"/>
              <a:t> a H</a:t>
            </a:r>
            <a:r>
              <a:rPr lang="cs-CZ" baseline="30000" dirty="0"/>
              <a:t>+</a:t>
            </a:r>
            <a:r>
              <a:rPr lang="cs-CZ" dirty="0"/>
              <a:t> v podobě NADH+H</a:t>
            </a:r>
            <a:r>
              <a:rPr lang="cs-CZ" baseline="30000" dirty="0"/>
              <a:t>+ </a:t>
            </a:r>
            <a:r>
              <a:rPr lang="cs-CZ" dirty="0"/>
              <a:t>či FADH</a:t>
            </a:r>
            <a:r>
              <a:rPr lang="cs-CZ" baseline="-25000" dirty="0"/>
              <a:t>2</a:t>
            </a:r>
            <a:r>
              <a:rPr lang="cs-CZ" dirty="0"/>
              <a:t> </a:t>
            </a:r>
          </a:p>
          <a:p>
            <a:pPr lvl="1"/>
            <a:r>
              <a:rPr lang="cs-CZ" sz="2500" dirty="0"/>
              <a:t>NADH a NADPH jsou koenzymy </a:t>
            </a:r>
            <a:r>
              <a:rPr lang="cs-CZ" sz="2500" i="1" dirty="0"/>
              <a:t>oxidačně-redukčních reakcí</a:t>
            </a:r>
            <a:r>
              <a:rPr lang="cs-CZ" sz="2500" dirty="0"/>
              <a:t> v buňce. Jsou to přenašeči atomů vodíku včetně elektronů. přesněji, jak NAD</a:t>
            </a:r>
            <a:r>
              <a:rPr lang="cs-CZ" sz="2500" baseline="30000" dirty="0"/>
              <a:t>+</a:t>
            </a:r>
            <a:r>
              <a:rPr lang="cs-CZ" sz="2500" dirty="0"/>
              <a:t>, tak i NADP</a:t>
            </a:r>
            <a:r>
              <a:rPr lang="cs-CZ" sz="2500" baseline="30000" dirty="0"/>
              <a:t>+</a:t>
            </a:r>
            <a:r>
              <a:rPr lang="cs-CZ" sz="2500" dirty="0"/>
              <a:t> akceptují</a:t>
            </a:r>
            <a:r>
              <a:rPr lang="cs-CZ" sz="2500" i="1" dirty="0"/>
              <a:t> </a:t>
            </a:r>
            <a:r>
              <a:rPr lang="cs-CZ" sz="2500" b="1" i="1" dirty="0"/>
              <a:t>hydridový anion H</a:t>
            </a:r>
            <a:r>
              <a:rPr lang="cs-CZ" sz="2500" b="1" i="1" baseline="30000" dirty="0"/>
              <a:t>−</a:t>
            </a:r>
            <a:r>
              <a:rPr lang="cs-CZ" sz="2500" dirty="0"/>
              <a:t>, přijímají </a:t>
            </a:r>
            <a:r>
              <a:rPr lang="cs-CZ" sz="2500" b="1" i="1" dirty="0"/>
              <a:t>dva elektrony</a:t>
            </a:r>
            <a:r>
              <a:rPr lang="cs-CZ" sz="2500" dirty="0"/>
              <a:t> a</a:t>
            </a:r>
            <a:r>
              <a:rPr lang="cs-CZ" sz="2500" b="1" dirty="0"/>
              <a:t> </a:t>
            </a:r>
            <a:r>
              <a:rPr lang="cs-CZ" sz="2500" b="1" i="1" dirty="0"/>
              <a:t>proton, </a:t>
            </a:r>
            <a:r>
              <a:rPr lang="cs-CZ" sz="2500" i="1" dirty="0"/>
              <a:t>FADH</a:t>
            </a:r>
            <a:r>
              <a:rPr lang="cs-CZ" sz="2500" dirty="0"/>
              <a:t> Redukovaná forma FADH</a:t>
            </a:r>
            <a:r>
              <a:rPr lang="cs-CZ" sz="2500" baseline="-25000" dirty="0"/>
              <a:t>2</a:t>
            </a:r>
            <a:r>
              <a:rPr lang="cs-CZ" sz="2500" dirty="0"/>
              <a:t> vzniká zejména v </a:t>
            </a:r>
            <a:r>
              <a:rPr lang="cs-CZ" sz="2500" dirty="0">
                <a:hlinkClick r:id="rId2" tooltip="Citrátový cyklus"/>
              </a:rPr>
              <a:t>Krebsově cyklu</a:t>
            </a:r>
            <a:r>
              <a:rPr lang="cs-CZ" sz="2500" dirty="0"/>
              <a:t> při </a:t>
            </a:r>
            <a:r>
              <a:rPr lang="cs-CZ" sz="2500" dirty="0">
                <a:hlinkClick r:id="rId3" tooltip="Dehydrogenace"/>
              </a:rPr>
              <a:t>dehydrogenaci</a:t>
            </a:r>
            <a:r>
              <a:rPr lang="cs-CZ" sz="2500" dirty="0"/>
              <a:t> </a:t>
            </a:r>
            <a:r>
              <a:rPr lang="cs-CZ" sz="2500" dirty="0" err="1">
                <a:hlinkClick r:id="rId4" tooltip="Sukcinát"/>
              </a:rPr>
              <a:t>sukcinátu</a:t>
            </a:r>
            <a:r>
              <a:rPr lang="cs-CZ" sz="2500" dirty="0"/>
              <a:t> na </a:t>
            </a:r>
            <a:r>
              <a:rPr lang="cs-CZ" sz="2500" dirty="0" err="1">
                <a:hlinkClick r:id="rId5" tooltip="Fumarát"/>
              </a:rPr>
              <a:t>fumarát</a:t>
            </a:r>
            <a:r>
              <a:rPr lang="cs-CZ" sz="2500" dirty="0"/>
              <a:t>. </a:t>
            </a:r>
          </a:p>
          <a:p>
            <a:pPr lvl="1"/>
            <a:r>
              <a:rPr lang="cs-CZ" dirty="0"/>
              <a:t>FADH</a:t>
            </a:r>
            <a:r>
              <a:rPr lang="cs-CZ" baseline="-25000" dirty="0"/>
              <a:t>2</a:t>
            </a:r>
            <a:r>
              <a:rPr lang="cs-CZ" dirty="0"/>
              <a:t> je schopen přenášet </a:t>
            </a:r>
            <a:r>
              <a:rPr lang="cs-CZ" dirty="0">
                <a:hlinkClick r:id="rId6" tooltip="Elektron"/>
              </a:rPr>
              <a:t>elektrony</a:t>
            </a:r>
            <a:r>
              <a:rPr lang="cs-CZ" dirty="0"/>
              <a:t> a </a:t>
            </a:r>
            <a:r>
              <a:rPr lang="cs-CZ" dirty="0">
                <a:hlinkClick r:id="rId7" tooltip="Vodík"/>
              </a:rPr>
              <a:t>vodíkové</a:t>
            </a:r>
            <a:r>
              <a:rPr lang="cs-CZ" dirty="0"/>
              <a:t> atomy z Krebsova cyklu do </a:t>
            </a:r>
            <a:r>
              <a:rPr lang="cs-CZ" dirty="0">
                <a:hlinkClick r:id="rId8" tooltip="Elektronový transportní řetězec"/>
              </a:rPr>
              <a:t>elektronového transportního řetězce</a:t>
            </a:r>
            <a:r>
              <a:rPr lang="cs-CZ" dirty="0"/>
              <a:t> (</a:t>
            </a:r>
            <a:r>
              <a:rPr lang="cs-CZ" dirty="0">
                <a:hlinkClick r:id="rId9" tooltip="Dýchací řetězec"/>
              </a:rPr>
              <a:t>dýchací řetězec</a:t>
            </a:r>
            <a:r>
              <a:rPr lang="cs-CZ" dirty="0"/>
              <a:t>), na jehož konci se uskutečňuje syntéza </a:t>
            </a:r>
            <a:r>
              <a:rPr lang="cs-CZ" dirty="0">
                <a:hlinkClick r:id="rId10" tooltip="Adenosintrifosfát"/>
              </a:rPr>
              <a:t>ATP</a:t>
            </a:r>
            <a:r>
              <a:rPr lang="cs-CZ" dirty="0"/>
              <a:t>.</a:t>
            </a:r>
            <a:r>
              <a:rPr lang="cs-CZ" baseline="30000" dirty="0">
                <a:hlinkClick r:id="rId11"/>
              </a:rPr>
              <a:t>[2]</a:t>
            </a:r>
            <a:r>
              <a:rPr lang="cs-CZ" dirty="0"/>
              <a:t> Je tak důležitým nosičem </a:t>
            </a:r>
            <a:r>
              <a:rPr lang="cs-CZ" dirty="0">
                <a:hlinkClick r:id="rId6" tooltip="Elektron"/>
              </a:rPr>
              <a:t>elektronů</a:t>
            </a:r>
            <a:r>
              <a:rPr lang="cs-CZ" dirty="0"/>
              <a:t> v různých </a:t>
            </a:r>
            <a:r>
              <a:rPr lang="cs-CZ" dirty="0">
                <a:hlinkClick r:id="rId12" tooltip="Prokaryota"/>
              </a:rPr>
              <a:t>prokaryotických</a:t>
            </a:r>
            <a:r>
              <a:rPr lang="cs-CZ" dirty="0"/>
              <a:t> a </a:t>
            </a:r>
            <a:r>
              <a:rPr lang="cs-CZ" dirty="0">
                <a:hlinkClick r:id="rId13" tooltip="Eukaryota"/>
              </a:rPr>
              <a:t>eukaryotických</a:t>
            </a:r>
            <a:r>
              <a:rPr lang="cs-CZ" dirty="0"/>
              <a:t> </a:t>
            </a:r>
            <a:r>
              <a:rPr lang="cs-CZ" dirty="0">
                <a:hlinkClick r:id="rId14" tooltip="Metabolismus"/>
              </a:rPr>
              <a:t>metabolických</a:t>
            </a:r>
            <a:r>
              <a:rPr lang="cs-CZ" dirty="0"/>
              <a:t> procesech (oxidační </a:t>
            </a:r>
            <a:r>
              <a:rPr lang="cs-CZ" dirty="0">
                <a:hlinkClick r:id="rId15" tooltip="Fosforylace"/>
              </a:rPr>
              <a:t>fosforylace</a:t>
            </a:r>
            <a:r>
              <a:rPr lang="cs-CZ" dirty="0"/>
              <a:t>, </a:t>
            </a:r>
            <a:r>
              <a:rPr lang="el-GR" dirty="0"/>
              <a:t>β </a:t>
            </a:r>
            <a:r>
              <a:rPr lang="cs-CZ" dirty="0"/>
              <a:t>oxidace </a:t>
            </a:r>
            <a:r>
              <a:rPr lang="cs-CZ" dirty="0">
                <a:hlinkClick r:id="rId16" tooltip="Mastná kyselina"/>
              </a:rPr>
              <a:t>mastných kyselin</a:t>
            </a:r>
            <a:r>
              <a:rPr lang="cs-CZ" dirty="0"/>
              <a:t> a další redoxní reakce). Na rozdíl od </a:t>
            </a:r>
            <a:r>
              <a:rPr lang="cs-CZ" dirty="0">
                <a:hlinkClick r:id="rId17" tooltip="Nikotinamidadenindinukleotid"/>
              </a:rPr>
              <a:t>NAD+</a:t>
            </a:r>
            <a:r>
              <a:rPr lang="cs-CZ" dirty="0"/>
              <a:t> může FAD přenášet jednotlivé elektrony. </a:t>
            </a:r>
            <a:r>
              <a:rPr lang="cs-CZ" dirty="0">
                <a:hlinkClick r:id="rId18" tooltip="Oxidoreduktáza"/>
              </a:rPr>
              <a:t>Oxidoreduktázy</a:t>
            </a:r>
            <a:r>
              <a:rPr lang="cs-CZ" dirty="0"/>
              <a:t> tak mohou aktivovat molekulární kyslík pomocí FAD.</a:t>
            </a:r>
            <a:endParaRPr lang="cs-CZ" sz="1700" dirty="0"/>
          </a:p>
          <a:p>
            <a:pPr lvl="0"/>
            <a:r>
              <a:rPr lang="cs-CZ" dirty="0">
                <a:solidFill>
                  <a:srgbClr val="FF0000"/>
                </a:solidFill>
              </a:rPr>
              <a:t>Proteiny (aminokyseliny) jsou </a:t>
            </a:r>
            <a:r>
              <a:rPr lang="cs-CZ" dirty="0" err="1">
                <a:solidFill>
                  <a:srgbClr val="FF0000"/>
                </a:solidFill>
              </a:rPr>
              <a:t>katabolisovány</a:t>
            </a:r>
            <a:r>
              <a:rPr lang="cs-CZ" dirty="0">
                <a:solidFill>
                  <a:srgbClr val="FF0000"/>
                </a:solidFill>
              </a:rPr>
              <a:t> </a:t>
            </a:r>
            <a:r>
              <a:rPr lang="cs-CZ" dirty="0"/>
              <a:t>na močovinu a rovněž </a:t>
            </a:r>
            <a:r>
              <a:rPr lang="cs-CZ" b="1" dirty="0"/>
              <a:t>CO</a:t>
            </a:r>
            <a:r>
              <a:rPr lang="cs-CZ" b="1" baseline="-25000" dirty="0"/>
              <a:t>2</a:t>
            </a:r>
            <a:r>
              <a:rPr lang="cs-CZ" dirty="0"/>
              <a:t>. </a:t>
            </a:r>
          </a:p>
          <a:p>
            <a:r>
              <a:rPr lang="cs-CZ" dirty="0"/>
              <a:t>Vzniklý CO</a:t>
            </a:r>
            <a:r>
              <a:rPr lang="cs-CZ" baseline="-25000" dirty="0"/>
              <a:t>2</a:t>
            </a:r>
            <a:r>
              <a:rPr lang="cs-CZ" dirty="0"/>
              <a:t> tvoří s vodou kyselinu uhličitou (H</a:t>
            </a:r>
            <a:r>
              <a:rPr lang="cs-CZ" baseline="-25000" dirty="0"/>
              <a:t>2</a:t>
            </a:r>
            <a:r>
              <a:rPr lang="cs-CZ" dirty="0"/>
              <a:t>CO</a:t>
            </a:r>
            <a:r>
              <a:rPr lang="cs-CZ" baseline="-25000" dirty="0"/>
              <a:t>3</a:t>
            </a:r>
            <a:r>
              <a:rPr lang="cs-CZ" dirty="0"/>
              <a:t>), která disociuje na </a:t>
            </a:r>
            <a:r>
              <a:rPr lang="cs-CZ" b="1" dirty="0"/>
              <a:t>hydrogenuhličitan</a:t>
            </a:r>
            <a:r>
              <a:rPr lang="cs-CZ" dirty="0"/>
              <a:t> (HCO</a:t>
            </a:r>
            <a:r>
              <a:rPr lang="cs-CZ" baseline="-25000" dirty="0"/>
              <a:t>3</a:t>
            </a:r>
            <a:r>
              <a:rPr lang="cs-CZ" baseline="30000" dirty="0"/>
              <a:t>-</a:t>
            </a:r>
            <a:r>
              <a:rPr lang="cs-CZ" dirty="0"/>
              <a:t>) a </a:t>
            </a:r>
            <a:r>
              <a:rPr lang="cs-CZ" b="1" dirty="0"/>
              <a:t>kation H</a:t>
            </a:r>
            <a:r>
              <a:rPr lang="cs-CZ" b="1" baseline="30000" dirty="0"/>
              <a:t>+</a:t>
            </a:r>
            <a:r>
              <a:rPr lang="cs-CZ" dirty="0"/>
              <a:t>/</a:t>
            </a:r>
            <a:r>
              <a:rPr lang="cs-CZ" b="1" dirty="0"/>
              <a:t>H</a:t>
            </a:r>
            <a:r>
              <a:rPr lang="cs-CZ" b="1" baseline="-25000" dirty="0"/>
              <a:t>3</a:t>
            </a:r>
            <a:r>
              <a:rPr lang="cs-CZ" b="1" dirty="0"/>
              <a:t>O</a:t>
            </a:r>
            <a:r>
              <a:rPr lang="cs-CZ" b="1" baseline="30000" dirty="0"/>
              <a:t>+</a:t>
            </a:r>
            <a:r>
              <a:rPr lang="cs-CZ" dirty="0"/>
              <a:t>.</a:t>
            </a:r>
          </a:p>
          <a:p>
            <a:r>
              <a:rPr lang="cs-CZ" dirty="0"/>
              <a:t>Katabolismem proteinů obsahujících síru vzniká </a:t>
            </a:r>
            <a:r>
              <a:rPr lang="cs-CZ" b="1" dirty="0"/>
              <a:t>kyselina sírová</a:t>
            </a:r>
            <a:r>
              <a:rPr lang="cs-CZ" dirty="0"/>
              <a:t>, </a:t>
            </a:r>
          </a:p>
          <a:p>
            <a:pPr lvl="0"/>
            <a:r>
              <a:rPr lang="cs-CZ" dirty="0"/>
              <a:t>fosfolipidů </a:t>
            </a:r>
            <a:r>
              <a:rPr lang="cs-CZ" b="1" dirty="0"/>
              <a:t>kyselina fosforečná</a:t>
            </a:r>
            <a:r>
              <a:rPr lang="cs-CZ" dirty="0"/>
              <a:t>; </a:t>
            </a:r>
          </a:p>
          <a:p>
            <a:pPr lvl="0"/>
            <a:r>
              <a:rPr lang="cs-CZ" dirty="0"/>
              <a:t>anaerobní glykolýzou se tvoří </a:t>
            </a:r>
            <a:r>
              <a:rPr lang="cs-CZ" b="1" dirty="0"/>
              <a:t>kyselina mléčná (laktát).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11266" name="Picture 2" descr="Formula Kimia Urea Foto Stok - Unduh Gambar Sekarang - Belajar - Kegiatan,  Desain - Subjek, Formula kimia - iStock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5857" y="4721932"/>
            <a:ext cx="1435886" cy="2077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5820730"/>
      </p:ext>
    </p:extLst>
  </p:cSld>
  <p:clrMapOvr>
    <a:masterClrMapping/>
  </p:clrMapOvr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71018123"/>
              </p:ext>
            </p:extLst>
          </p:nvPr>
        </p:nvGraphicFramePr>
        <p:xfrm>
          <a:off x="0" y="2"/>
          <a:ext cx="12192000" cy="685799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966554">
                  <a:extLst>
                    <a:ext uri="{9D8B030D-6E8A-4147-A177-3AD203B41FA5}">
                      <a16:colId xmlns:a16="http://schemas.microsoft.com/office/drawing/2014/main" val="2278298420"/>
                    </a:ext>
                  </a:extLst>
                </a:gridCol>
                <a:gridCol w="6225446">
                  <a:extLst>
                    <a:ext uri="{9D8B030D-6E8A-4147-A177-3AD203B41FA5}">
                      <a16:colId xmlns:a16="http://schemas.microsoft.com/office/drawing/2014/main" val="1799019274"/>
                    </a:ext>
                  </a:extLst>
                </a:gridCol>
              </a:tblGrid>
              <a:tr h="67669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800" dirty="0">
                          <a:effectLst/>
                        </a:rPr>
                        <a:t>parametr</a:t>
                      </a:r>
                      <a:endParaRPr lang="cs-CZ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800" dirty="0">
                          <a:effectLst/>
                        </a:rPr>
                        <a:t>interval</a:t>
                      </a:r>
                      <a:endParaRPr lang="cs-CZ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/>
                </a:tc>
                <a:extLst>
                  <a:ext uri="{0D108BD9-81ED-4DB2-BD59-A6C34878D82A}">
                    <a16:rowId xmlns:a16="http://schemas.microsoft.com/office/drawing/2014/main" val="4147203456"/>
                  </a:ext>
                </a:extLst>
              </a:tr>
              <a:tr h="67669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800">
                          <a:effectLst/>
                        </a:rPr>
                        <a:t>pH</a:t>
                      </a:r>
                      <a:endParaRPr lang="cs-CZ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800" dirty="0">
                          <a:effectLst/>
                        </a:rPr>
                        <a:t>7,36 -7,44</a:t>
                      </a:r>
                      <a:endParaRPr lang="cs-CZ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/>
                </a:tc>
                <a:extLst>
                  <a:ext uri="{0D108BD9-81ED-4DB2-BD59-A6C34878D82A}">
                    <a16:rowId xmlns:a16="http://schemas.microsoft.com/office/drawing/2014/main" val="1936764405"/>
                  </a:ext>
                </a:extLst>
              </a:tr>
              <a:tr h="144447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800">
                          <a:effectLst/>
                        </a:rPr>
                        <a:t>pCO</a:t>
                      </a:r>
                      <a:r>
                        <a:rPr lang="cs-CZ" sz="2800" baseline="-25000">
                          <a:effectLst/>
                        </a:rPr>
                        <a:t>2</a:t>
                      </a:r>
                      <a:endParaRPr lang="cs-CZ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800" dirty="0">
                          <a:effectLst/>
                        </a:rPr>
                        <a:t>M 4,8 – 6,4 </a:t>
                      </a:r>
                      <a:r>
                        <a:rPr lang="cs-CZ" sz="2800" dirty="0" err="1">
                          <a:effectLst/>
                        </a:rPr>
                        <a:t>kPa</a:t>
                      </a:r>
                      <a:endParaRPr lang="cs-CZ" sz="28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800" dirty="0">
                          <a:effectLst/>
                        </a:rPr>
                        <a:t>Ž  4,4 – 5,7 </a:t>
                      </a:r>
                      <a:r>
                        <a:rPr lang="cs-CZ" sz="2800" dirty="0" err="1">
                          <a:effectLst/>
                        </a:rPr>
                        <a:t>kPa</a:t>
                      </a:r>
                      <a:endParaRPr lang="cs-CZ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/>
                </a:tc>
                <a:extLst>
                  <a:ext uri="{0D108BD9-81ED-4DB2-BD59-A6C34878D82A}">
                    <a16:rowId xmlns:a16="http://schemas.microsoft.com/office/drawing/2014/main" val="1882693284"/>
                  </a:ext>
                </a:extLst>
              </a:tr>
              <a:tr h="67669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800">
                          <a:effectLst/>
                        </a:rPr>
                        <a:t>pO</a:t>
                      </a:r>
                      <a:r>
                        <a:rPr lang="cs-CZ" sz="2800" baseline="-25000">
                          <a:effectLst/>
                        </a:rPr>
                        <a:t>2</a:t>
                      </a:r>
                      <a:endParaRPr lang="cs-CZ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800" dirty="0">
                          <a:effectLst/>
                        </a:rPr>
                        <a:t>10,4 – 14,3 </a:t>
                      </a:r>
                      <a:r>
                        <a:rPr lang="cs-CZ" sz="2800" dirty="0" err="1">
                          <a:effectLst/>
                        </a:rPr>
                        <a:t>kPa</a:t>
                      </a:r>
                      <a:endParaRPr lang="cs-CZ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/>
                </a:tc>
                <a:extLst>
                  <a:ext uri="{0D108BD9-81ED-4DB2-BD59-A6C34878D82A}">
                    <a16:rowId xmlns:a16="http://schemas.microsoft.com/office/drawing/2014/main" val="14063140"/>
                  </a:ext>
                </a:extLst>
              </a:tr>
              <a:tr h="67669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800">
                          <a:effectLst/>
                        </a:rPr>
                        <a:t>HCO</a:t>
                      </a:r>
                      <a:r>
                        <a:rPr lang="cs-CZ" sz="2800" baseline="-25000">
                          <a:effectLst/>
                        </a:rPr>
                        <a:t>3</a:t>
                      </a:r>
                      <a:r>
                        <a:rPr lang="cs-CZ" sz="2800" baseline="30000">
                          <a:effectLst/>
                        </a:rPr>
                        <a:t>-</a:t>
                      </a:r>
                      <a:endParaRPr lang="cs-CZ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800" dirty="0">
                          <a:effectLst/>
                        </a:rPr>
                        <a:t>22 – 26 </a:t>
                      </a:r>
                      <a:r>
                        <a:rPr lang="cs-CZ" sz="2800" dirty="0" err="1">
                          <a:effectLst/>
                        </a:rPr>
                        <a:t>mmol</a:t>
                      </a:r>
                      <a:r>
                        <a:rPr lang="cs-CZ" sz="2800" dirty="0">
                          <a:effectLst/>
                        </a:rPr>
                        <a:t>/l</a:t>
                      </a:r>
                      <a:endParaRPr lang="cs-CZ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/>
                </a:tc>
                <a:extLst>
                  <a:ext uri="{0D108BD9-81ED-4DB2-BD59-A6C34878D82A}">
                    <a16:rowId xmlns:a16="http://schemas.microsoft.com/office/drawing/2014/main" val="2311147412"/>
                  </a:ext>
                </a:extLst>
              </a:tr>
              <a:tr h="67669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800">
                          <a:effectLst/>
                        </a:rPr>
                        <a:t>BE</a:t>
                      </a:r>
                      <a:endParaRPr lang="cs-CZ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800" dirty="0">
                          <a:effectLst/>
                        </a:rPr>
                        <a:t>± 2 </a:t>
                      </a:r>
                      <a:r>
                        <a:rPr lang="cs-CZ" sz="2800" dirty="0" err="1">
                          <a:effectLst/>
                        </a:rPr>
                        <a:t>mmol</a:t>
                      </a:r>
                      <a:r>
                        <a:rPr lang="cs-CZ" sz="2800" dirty="0">
                          <a:effectLst/>
                        </a:rPr>
                        <a:t>/l</a:t>
                      </a:r>
                      <a:endParaRPr lang="cs-CZ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/>
                </a:tc>
                <a:extLst>
                  <a:ext uri="{0D108BD9-81ED-4DB2-BD59-A6C34878D82A}">
                    <a16:rowId xmlns:a16="http://schemas.microsoft.com/office/drawing/2014/main" val="1020747052"/>
                  </a:ext>
                </a:extLst>
              </a:tr>
              <a:tr h="67669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800">
                          <a:effectLst/>
                        </a:rPr>
                        <a:t>BB</a:t>
                      </a:r>
                      <a:endParaRPr lang="cs-CZ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800" dirty="0">
                          <a:effectLst/>
                        </a:rPr>
                        <a:t>44 – 53 </a:t>
                      </a:r>
                      <a:r>
                        <a:rPr lang="cs-CZ" sz="2800" dirty="0" err="1">
                          <a:effectLst/>
                        </a:rPr>
                        <a:t>mmol</a:t>
                      </a:r>
                      <a:r>
                        <a:rPr lang="cs-CZ" sz="2800" dirty="0">
                          <a:effectLst/>
                        </a:rPr>
                        <a:t>/l</a:t>
                      </a:r>
                      <a:endParaRPr lang="cs-CZ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/>
                </a:tc>
                <a:extLst>
                  <a:ext uri="{0D108BD9-81ED-4DB2-BD59-A6C34878D82A}">
                    <a16:rowId xmlns:a16="http://schemas.microsoft.com/office/drawing/2014/main" val="4223880145"/>
                  </a:ext>
                </a:extLst>
              </a:tr>
              <a:tr h="67669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800">
                          <a:effectLst/>
                        </a:rPr>
                        <a:t>AG</a:t>
                      </a:r>
                      <a:endParaRPr lang="cs-CZ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800" dirty="0">
                          <a:effectLst/>
                        </a:rPr>
                        <a:t>14 – 18 </a:t>
                      </a:r>
                      <a:r>
                        <a:rPr lang="cs-CZ" sz="2800" dirty="0" err="1">
                          <a:effectLst/>
                        </a:rPr>
                        <a:t>mmol</a:t>
                      </a:r>
                      <a:r>
                        <a:rPr lang="cs-CZ" sz="2800" dirty="0">
                          <a:effectLst/>
                        </a:rPr>
                        <a:t>/l</a:t>
                      </a:r>
                      <a:endParaRPr lang="cs-CZ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/>
                </a:tc>
                <a:extLst>
                  <a:ext uri="{0D108BD9-81ED-4DB2-BD59-A6C34878D82A}">
                    <a16:rowId xmlns:a16="http://schemas.microsoft.com/office/drawing/2014/main" val="1044691413"/>
                  </a:ext>
                </a:extLst>
              </a:tr>
              <a:tr h="67669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800">
                          <a:effectLst/>
                        </a:rPr>
                        <a:t>Saturace Hb</a:t>
                      </a:r>
                      <a:endParaRPr lang="cs-CZ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800" dirty="0">
                          <a:effectLst/>
                        </a:rPr>
                        <a:t>94 – 99 %</a:t>
                      </a:r>
                      <a:endParaRPr lang="cs-CZ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/>
                </a:tc>
                <a:extLst>
                  <a:ext uri="{0D108BD9-81ED-4DB2-BD59-A6C34878D82A}">
                    <a16:rowId xmlns:a16="http://schemas.microsoft.com/office/drawing/2014/main" val="27166976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549201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30740" y="0"/>
            <a:ext cx="10515600" cy="1325563"/>
          </a:xfrm>
        </p:spPr>
        <p:txBody>
          <a:bodyPr/>
          <a:lstStyle/>
          <a:p>
            <a:r>
              <a:rPr lang="cs-CZ" dirty="0">
                <a:solidFill>
                  <a:srgbClr val="FF0000"/>
                </a:solidFill>
              </a:rPr>
              <a:t>Jak se provádí odběr arteriální krve?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30740" y="1342417"/>
            <a:ext cx="8579796" cy="5515582"/>
          </a:xfrm>
        </p:spPr>
        <p:txBody>
          <a:bodyPr>
            <a:normAutofit fontScale="77500" lnSpcReduction="20000"/>
          </a:bodyPr>
          <a:lstStyle/>
          <a:p>
            <a:r>
              <a:rPr lang="cs-CZ" dirty="0"/>
              <a:t>odběr z arterie provádí buď lékař, nebo vyškolený pracovník. </a:t>
            </a:r>
          </a:p>
          <a:p>
            <a:r>
              <a:rPr lang="cs-CZ" b="1" dirty="0"/>
              <a:t>a. </a:t>
            </a:r>
            <a:r>
              <a:rPr lang="cs-CZ" b="1" dirty="0" err="1"/>
              <a:t>radialis</a:t>
            </a:r>
            <a:r>
              <a:rPr lang="cs-CZ" b="1" dirty="0"/>
              <a:t>/</a:t>
            </a:r>
            <a:r>
              <a:rPr lang="cs-CZ" b="1" dirty="0" err="1"/>
              <a:t>brachialis</a:t>
            </a:r>
            <a:r>
              <a:rPr lang="cs-CZ" b="1" dirty="0"/>
              <a:t>/</a:t>
            </a:r>
            <a:r>
              <a:rPr lang="cs-CZ" b="1" dirty="0" err="1"/>
              <a:t>femoralis</a:t>
            </a:r>
            <a:endParaRPr lang="cs-CZ" b="1" dirty="0"/>
          </a:p>
          <a:p>
            <a:r>
              <a:rPr lang="cs-CZ" dirty="0"/>
              <a:t>u novorozenců je nejvhodnější odběr z katétru zavedeného do </a:t>
            </a:r>
            <a:r>
              <a:rPr lang="cs-CZ" b="1" dirty="0"/>
              <a:t>pupečníkové arterie</a:t>
            </a:r>
            <a:r>
              <a:rPr lang="cs-CZ" dirty="0"/>
              <a:t>.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b="1" dirty="0"/>
              <a:t>Jaká je indikace odběru arteriální krve?</a:t>
            </a:r>
          </a:p>
          <a:p>
            <a:r>
              <a:rPr lang="cs-CZ" b="1" dirty="0"/>
              <a:t>Krevní plyny</a:t>
            </a:r>
            <a:r>
              <a:rPr lang="cs-CZ" dirty="0"/>
              <a:t>: proto je důležité odstranit vzduch z jehly</a:t>
            </a:r>
          </a:p>
          <a:p>
            <a:pPr marL="0" indent="0">
              <a:buNone/>
            </a:pPr>
            <a:r>
              <a:rPr lang="cs-CZ" dirty="0"/>
              <a:t>   a mrtvého prostoru stříkačky (např. propláchnutím roztokem heparinu). 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odběr arteriální krve se někdy nahrazuje odběrem krve </a:t>
            </a:r>
            <a:r>
              <a:rPr lang="cs-CZ" b="1" dirty="0" err="1"/>
              <a:t>arterializované</a:t>
            </a:r>
            <a:r>
              <a:rPr lang="cs-CZ" dirty="0"/>
              <a:t> (kapilární krev odebraná </a:t>
            </a:r>
            <a:r>
              <a:rPr lang="cs-CZ" b="1" dirty="0"/>
              <a:t>z prohřátého prstu nebo ušního lalůčku). </a:t>
            </a:r>
          </a:p>
          <a:p>
            <a:r>
              <a:rPr lang="cs-CZ" dirty="0"/>
              <a:t>důležitý anaerobní průběh odběru – kapka nesmí stékat po prstu, kapilára musí být bez bublin. </a:t>
            </a:r>
          </a:p>
          <a:p>
            <a:r>
              <a:rPr lang="cs-CZ" dirty="0"/>
              <a:t>při nedodržení anaerobních podmínek při odběru nebo nedostatečném prokrvení vyšetření ztrácí svůj význam!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5" name="Picture 4" descr="Biochemie v medicíně Vladimíra Kvasnicová. - ppt stáhnou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527" y="1325563"/>
            <a:ext cx="3826214" cy="4805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8193" y="2306376"/>
            <a:ext cx="1898334" cy="1421918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7801289" y="6211668"/>
            <a:ext cx="41228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https://www.wikihow.com/Find-Your-Brachial-Pulse</a:t>
            </a:r>
          </a:p>
        </p:txBody>
      </p:sp>
    </p:spTree>
    <p:extLst>
      <p:ext uri="{BB962C8B-B14F-4D97-AF65-F5344CB8AC3E}">
        <p14:creationId xmlns:p14="http://schemas.microsoft.com/office/powerpoint/2010/main" val="2210502118"/>
      </p:ext>
    </p:extLst>
  </p:cSld>
  <p:clrMapOvr>
    <a:masterClrMapping/>
  </p:clrMapOvr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92768" y="124494"/>
            <a:ext cx="10515600" cy="1325563"/>
          </a:xfrm>
        </p:spPr>
        <p:txBody>
          <a:bodyPr>
            <a:normAutofit/>
          </a:bodyPr>
          <a:lstStyle/>
          <a:p>
            <a:r>
              <a:rPr lang="cs-CZ" sz="4000" b="1" dirty="0">
                <a:solidFill>
                  <a:srgbClr val="FF0000"/>
                </a:solidFill>
              </a:rPr>
              <a:t>Hormony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203158"/>
            <a:ext cx="12192000" cy="5654841"/>
          </a:xfrm>
        </p:spPr>
        <p:txBody>
          <a:bodyPr>
            <a:normAutofit fontScale="85000" lnSpcReduction="20000"/>
          </a:bodyPr>
          <a:lstStyle/>
          <a:p>
            <a:r>
              <a:rPr lang="cs-CZ" dirty="0"/>
              <a:t>Hormony jsou látky různého chemického složení </a:t>
            </a:r>
          </a:p>
          <a:p>
            <a:pPr lvl="1"/>
            <a:r>
              <a:rPr lang="cs-CZ" dirty="0"/>
              <a:t>s regulační funkcí </a:t>
            </a:r>
          </a:p>
          <a:p>
            <a:pPr lvl="1"/>
            <a:r>
              <a:rPr lang="cs-CZ" dirty="0"/>
              <a:t>vytvářené v organismu a </a:t>
            </a:r>
          </a:p>
          <a:p>
            <a:pPr lvl="1"/>
            <a:r>
              <a:rPr lang="cs-CZ" dirty="0"/>
              <a:t>k místu svého určení přenášené tělními krví </a:t>
            </a:r>
            <a:endParaRPr lang="cs-CZ" sz="2800" dirty="0"/>
          </a:p>
          <a:p>
            <a:pPr lvl="0"/>
            <a:r>
              <a:rPr lang="cs-CZ" dirty="0"/>
              <a:t>Hormonální regulace je </a:t>
            </a:r>
          </a:p>
          <a:p>
            <a:pPr lvl="1"/>
            <a:r>
              <a:rPr lang="cs-CZ" dirty="0"/>
              <a:t>typická pro </a:t>
            </a:r>
            <a:r>
              <a:rPr lang="cs-CZ" b="1" dirty="0"/>
              <a:t>vyšší</a:t>
            </a:r>
            <a:r>
              <a:rPr lang="cs-CZ" dirty="0"/>
              <a:t> organismy a v organismu </a:t>
            </a:r>
          </a:p>
          <a:p>
            <a:pPr lvl="1"/>
            <a:r>
              <a:rPr lang="cs-CZ" dirty="0"/>
              <a:t>ovlivňuje děje </a:t>
            </a:r>
            <a:r>
              <a:rPr lang="cs-CZ" b="1" dirty="0"/>
              <a:t>pomalé</a:t>
            </a:r>
            <a:r>
              <a:rPr lang="cs-CZ" dirty="0"/>
              <a:t>. </a:t>
            </a:r>
          </a:p>
          <a:p>
            <a:pPr lvl="0"/>
            <a:r>
              <a:rPr lang="cs-CZ" dirty="0"/>
              <a:t>Je schopna ovlivnit současně orgány (tkáně, buňky) v různých částech organismu. </a:t>
            </a:r>
            <a:endParaRPr lang="cs-CZ" sz="3200" dirty="0"/>
          </a:p>
          <a:p>
            <a:pPr lvl="0"/>
            <a:r>
              <a:rPr lang="cs-CZ" dirty="0"/>
              <a:t>Hormony na cílové buňky působí tzv. receptorovým mechanismem a jejich působení je látkové. </a:t>
            </a:r>
            <a:endParaRPr lang="cs-CZ" sz="3200" dirty="0"/>
          </a:p>
          <a:p>
            <a:pPr lvl="0"/>
            <a:r>
              <a:rPr lang="cs-CZ" dirty="0"/>
              <a:t>Účinnost hormonů je závislá na přítomnosti látek schopných hormon rozeznat a interagovat s ním, tyto látky jsou nazývány </a:t>
            </a:r>
            <a:r>
              <a:rPr lang="cs-CZ" b="1" dirty="0"/>
              <a:t>receptory - </a:t>
            </a:r>
            <a:r>
              <a:rPr lang="cs-CZ" dirty="0"/>
              <a:t>jsou jednoduché či složené proteiny. Receptory mohou být umístěny buďto </a:t>
            </a:r>
            <a:endParaRPr lang="cs-CZ" sz="3200" dirty="0"/>
          </a:p>
          <a:p>
            <a:pPr lvl="1"/>
            <a:r>
              <a:rPr lang="cs-CZ" b="1" dirty="0"/>
              <a:t>na povrchu cílových buněk</a:t>
            </a:r>
            <a:r>
              <a:rPr lang="cs-CZ" dirty="0"/>
              <a:t> jako součást buněčné membrány a pak působí prostřednictvím tzv. druhých poslů na enzymy uvnitř buňky tzv. efektory a vyvolávají změny ve smyslu zvýšení nebo snížení aktivity určitého biochemického procesu nebo řetězce reakcí, nebo </a:t>
            </a:r>
            <a:endParaRPr lang="cs-CZ" sz="2800" dirty="0"/>
          </a:p>
          <a:p>
            <a:pPr lvl="1"/>
            <a:r>
              <a:rPr lang="cs-CZ" b="1" dirty="0"/>
              <a:t>intracelulárně,</a:t>
            </a:r>
            <a:r>
              <a:rPr lang="cs-CZ" dirty="0"/>
              <a:t> kde působí jako regulátory genové exprese. </a:t>
            </a:r>
            <a:endParaRPr lang="cs-CZ" sz="2800" dirty="0"/>
          </a:p>
          <a:p>
            <a:r>
              <a:rPr lang="cs-CZ" dirty="0"/>
              <a:t>Hormony, jejich struktura, funkce, mechanismus působení a klinické projevy jejich nadbytku či nedostatku spolu s diagnostikou a léčbou onemocnění jsou předmětem </a:t>
            </a:r>
            <a:r>
              <a:rPr lang="cs-CZ" b="1" dirty="0"/>
              <a:t>endokrinologie</a:t>
            </a:r>
            <a:r>
              <a:rPr lang="cs-CZ" dirty="0"/>
              <a:t>.</a:t>
            </a:r>
            <a:endParaRPr lang="cs-CZ" sz="3200" dirty="0"/>
          </a:p>
          <a:p>
            <a:pPr marL="0" indent="0">
              <a:buNone/>
            </a:pPr>
            <a:endParaRPr lang="cs-CZ" sz="3200" dirty="0"/>
          </a:p>
        </p:txBody>
      </p:sp>
      <p:pic>
        <p:nvPicPr>
          <p:cNvPr id="12290" name="Picture 2" descr="Hormony se váže na receptory na plazmatické membráně. Samotný hormon je první posel. Vazba na receptory aktivuje druhý posla uvnitř buňky (způsobuje intracelulární účinky)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3599" y="882315"/>
            <a:ext cx="3004628" cy="2279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Axon: Příprava na test z endokrinního systém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9428" y="1042737"/>
            <a:ext cx="2585898" cy="2113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9245411"/>
      </p:ext>
    </p:extLst>
  </p:cSld>
  <p:clrMapOvr>
    <a:masterClrMapping/>
  </p:clrMapOvr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Hormony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60421" y="1379622"/>
            <a:ext cx="12031579" cy="547837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dirty="0"/>
              <a:t>Hormony lze rozdělovat na základě jejich původu, tedy podle </a:t>
            </a:r>
          </a:p>
          <a:p>
            <a:pPr lvl="0"/>
            <a:r>
              <a:rPr lang="cs-CZ" dirty="0"/>
              <a:t>žláz, ve kterých jsou vytvářeny, podle </a:t>
            </a:r>
          </a:p>
          <a:p>
            <a:pPr lvl="0"/>
            <a:r>
              <a:rPr lang="cs-CZ" dirty="0"/>
              <a:t>jejich chemického složení a podle </a:t>
            </a:r>
          </a:p>
          <a:p>
            <a:pPr lvl="0"/>
            <a:r>
              <a:rPr lang="cs-CZ" dirty="0"/>
              <a:t>mechanismu jejich působení.</a:t>
            </a:r>
          </a:p>
          <a:p>
            <a:pPr marL="0" indent="0">
              <a:buNone/>
            </a:pPr>
            <a:r>
              <a:rPr lang="cs-CZ" dirty="0"/>
              <a:t>Rozdělení hormonů na základě místa jejich vytváření je asi nejběžnějším způsobem klasifikace hormonů, i když ne zcela bezproblémovým. </a:t>
            </a:r>
          </a:p>
          <a:p>
            <a:r>
              <a:rPr lang="cs-CZ" dirty="0"/>
              <a:t>Některé hormony jsou totiž vytvářeny i v jiných místech než v dané endokrinní žláze (např. </a:t>
            </a:r>
            <a:r>
              <a:rPr lang="cs-CZ" dirty="0" err="1"/>
              <a:t>somatostatin</a:t>
            </a:r>
            <a:r>
              <a:rPr lang="cs-CZ" dirty="0"/>
              <a:t>: </a:t>
            </a:r>
            <a:r>
              <a:rPr lang="cs-CZ" dirty="0" err="1"/>
              <a:t>hypothalamus</a:t>
            </a:r>
            <a:r>
              <a:rPr lang="cs-CZ" dirty="0"/>
              <a:t> x pankreas, estrogeny: Graafovy folikuly x fibroblasty pojiva).</a:t>
            </a:r>
          </a:p>
          <a:p>
            <a:r>
              <a:rPr lang="cs-CZ" dirty="0"/>
              <a:t>Mezi žlázy s vnitřní sekrecí (endokrinní žlázy) se řadí hypofýza, štítná žláza, kůra a dřeň nadledvin, gonády, epifýza, insulární aparát pankreatu a </a:t>
            </a:r>
            <a:r>
              <a:rPr lang="cs-CZ" dirty="0" err="1"/>
              <a:t>příštitná</a:t>
            </a:r>
            <a:r>
              <a:rPr lang="cs-CZ" dirty="0"/>
              <a:t> tělíska. </a:t>
            </a:r>
          </a:p>
          <a:p>
            <a:r>
              <a:rPr lang="cs-CZ" dirty="0"/>
              <a:t>Hormony jsou dále vytvářeny v neuroendokrinních jádrech </a:t>
            </a:r>
            <a:r>
              <a:rPr lang="cs-CZ" dirty="0" err="1"/>
              <a:t>hypothalamu</a:t>
            </a:r>
            <a:r>
              <a:rPr lang="cs-CZ" dirty="0"/>
              <a:t> a v gastrointestinálním traktu (GIT).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28279217"/>
      </p:ext>
    </p:extLst>
  </p:cSld>
  <p:clrMapOvr>
    <a:masterClrMapping/>
  </p:clrMapOvr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4984" y="246564"/>
            <a:ext cx="4525353" cy="1325563"/>
          </a:xfrm>
        </p:spPr>
        <p:txBody>
          <a:bodyPr/>
          <a:lstStyle/>
          <a:p>
            <a:r>
              <a:rPr lang="cs-CZ" dirty="0"/>
              <a:t>Hypofýza</a:t>
            </a:r>
          </a:p>
        </p:txBody>
      </p:sp>
      <p:pic>
        <p:nvPicPr>
          <p:cNvPr id="8196" name="Picture 4" descr="Vyšetření funkce hypofýzy – WikiSkript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132" y="0"/>
            <a:ext cx="670094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Kapitola 7. Endokrinní systém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984" y="1818690"/>
            <a:ext cx="5312774" cy="3747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4800398"/>
      </p:ext>
    </p:extLst>
  </p:cSld>
  <p:clrMapOvr>
    <a:masterClrMapping/>
  </p:clrMapOvr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170" name="Picture 2" descr="Hormóny a ich funkcia v našom tele: Ktoré sú tie najdôležitejšie? -  STREETWORKOUT.cz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5895" y="0"/>
            <a:ext cx="693018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7764044"/>
      </p:ext>
    </p:extLst>
  </p:cSld>
  <p:clrMapOvr>
    <a:masterClrMapping/>
  </p:clrMapOvr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/>
              <a:t>Jak se dělí hormony 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68967" y="1520824"/>
            <a:ext cx="11710737" cy="4912059"/>
          </a:xfrm>
        </p:spPr>
        <p:txBody>
          <a:bodyPr>
            <a:normAutofit fontScale="85000" lnSpcReduction="20000"/>
          </a:bodyPr>
          <a:lstStyle/>
          <a:p>
            <a:r>
              <a:rPr lang="cs-CZ" dirty="0"/>
              <a:t>a)    peptidy </a:t>
            </a:r>
          </a:p>
          <a:p>
            <a:pPr lvl="1"/>
            <a:r>
              <a:rPr lang="cs-CZ" dirty="0"/>
              <a:t>hormony hypofýzy a </a:t>
            </a:r>
            <a:r>
              <a:rPr lang="cs-CZ" dirty="0" err="1"/>
              <a:t>hypothalamu</a:t>
            </a:r>
            <a:endParaRPr lang="cs-CZ" dirty="0"/>
          </a:p>
          <a:p>
            <a:pPr lvl="1"/>
            <a:r>
              <a:rPr lang="cs-CZ" dirty="0"/>
              <a:t>atriový </a:t>
            </a:r>
            <a:r>
              <a:rPr lang="cs-CZ" dirty="0" err="1"/>
              <a:t>natriuretický</a:t>
            </a:r>
            <a:r>
              <a:rPr lang="cs-CZ" dirty="0"/>
              <a:t> hormon, </a:t>
            </a:r>
          </a:p>
          <a:p>
            <a:pPr lvl="1"/>
            <a:r>
              <a:rPr lang="cs-CZ" dirty="0"/>
              <a:t>insulin, </a:t>
            </a:r>
            <a:r>
              <a:rPr lang="cs-CZ" dirty="0" err="1"/>
              <a:t>glukagon</a:t>
            </a:r>
            <a:r>
              <a:rPr lang="cs-CZ" dirty="0"/>
              <a:t>, hormony GIT, </a:t>
            </a:r>
          </a:p>
          <a:p>
            <a:pPr lvl="1"/>
            <a:r>
              <a:rPr lang="cs-CZ" dirty="0"/>
              <a:t>kalcitonin, parathormon </a:t>
            </a:r>
          </a:p>
          <a:p>
            <a:pPr lvl="1"/>
            <a:r>
              <a:rPr lang="cs-CZ" dirty="0" err="1"/>
              <a:t>choriogonadotropin</a:t>
            </a:r>
            <a:endParaRPr lang="cs-CZ" dirty="0"/>
          </a:p>
          <a:p>
            <a:r>
              <a:rPr lang="cs-CZ" dirty="0"/>
              <a:t>b)    deriváty aminokyselin</a:t>
            </a:r>
          </a:p>
          <a:p>
            <a:pPr lvl="1"/>
            <a:r>
              <a:rPr lang="cs-CZ" dirty="0"/>
              <a:t>serotonin, melatonin</a:t>
            </a:r>
          </a:p>
          <a:p>
            <a:pPr lvl="1"/>
            <a:r>
              <a:rPr lang="cs-CZ" dirty="0"/>
              <a:t>katecholaminy </a:t>
            </a:r>
          </a:p>
          <a:p>
            <a:pPr lvl="1"/>
            <a:r>
              <a:rPr lang="cs-CZ" dirty="0"/>
              <a:t>hormony štítné žlázy</a:t>
            </a:r>
          </a:p>
          <a:p>
            <a:r>
              <a:rPr lang="cs-CZ" dirty="0"/>
              <a:t>c)    steroidy</a:t>
            </a:r>
          </a:p>
          <a:p>
            <a:pPr lvl="1"/>
            <a:r>
              <a:rPr lang="cs-CZ" dirty="0"/>
              <a:t>kortikoidy, </a:t>
            </a:r>
          </a:p>
          <a:p>
            <a:pPr lvl="1"/>
            <a:r>
              <a:rPr lang="cs-CZ" dirty="0" err="1"/>
              <a:t>gestageny</a:t>
            </a:r>
            <a:r>
              <a:rPr lang="cs-CZ" dirty="0"/>
              <a:t>, estrogeny a androgeny</a:t>
            </a:r>
          </a:p>
          <a:p>
            <a:r>
              <a:rPr lang="cs-CZ" dirty="0"/>
              <a:t>d)    deriváty MK– deriváty kyseliny arachidonové- </a:t>
            </a:r>
            <a:r>
              <a:rPr lang="cs-CZ" dirty="0" err="1"/>
              <a:t>protaglandiny</a:t>
            </a:r>
            <a:r>
              <a:rPr lang="cs-CZ" dirty="0"/>
              <a:t>, </a:t>
            </a:r>
            <a:r>
              <a:rPr lang="cs-CZ" dirty="0" err="1"/>
              <a:t>tromboxany</a:t>
            </a:r>
            <a:r>
              <a:rPr lang="cs-CZ" dirty="0"/>
              <a:t>, </a:t>
            </a:r>
            <a:r>
              <a:rPr lang="cs-CZ" dirty="0" err="1"/>
              <a:t>prostacykliny</a:t>
            </a:r>
            <a:r>
              <a:rPr lang="cs-CZ" dirty="0"/>
              <a:t>, </a:t>
            </a:r>
            <a:r>
              <a:rPr lang="cs-CZ" dirty="0" err="1"/>
              <a:t>leukotrieny</a:t>
            </a:r>
            <a:r>
              <a:rPr lang="cs-CZ" dirty="0"/>
              <a:t>, nejsou to hormony v pravém slova smyslu, spíše modifikátory účinku hormonů.</a:t>
            </a:r>
          </a:p>
        </p:txBody>
      </p:sp>
      <p:pic>
        <p:nvPicPr>
          <p:cNvPr id="9218" name="Picture 2" descr="Ideální poměr Omega 3 a 6 mastných kyselin | Výživová Therapie | Therapie |  Daflex System ONLIN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7417" y="365125"/>
            <a:ext cx="4815805" cy="4815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5619943"/>
      </p:ext>
    </p:extLst>
  </p:cSld>
  <p:clrMapOvr>
    <a:masterClrMapping/>
  </p:clrMapOvr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0677" y="365125"/>
            <a:ext cx="11949723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/>
              <a:t>Podle mechanismu jejich působení se hormony dělí na hormony působící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92768" y="1690688"/>
            <a:ext cx="6140116" cy="4351338"/>
          </a:xfrm>
        </p:spPr>
        <p:txBody>
          <a:bodyPr>
            <a:normAutofit fontScale="92500"/>
          </a:bodyPr>
          <a:lstStyle/>
          <a:p>
            <a:r>
              <a:rPr lang="cs-CZ" dirty="0"/>
              <a:t>a)    přes receptory na povrchu buněk</a:t>
            </a:r>
          </a:p>
          <a:p>
            <a:pPr lvl="1"/>
            <a:r>
              <a:rPr lang="cs-CZ" dirty="0"/>
              <a:t>1.    prostřednictvím G proteinů a cyklických </a:t>
            </a:r>
            <a:r>
              <a:rPr lang="cs-CZ" dirty="0" err="1"/>
              <a:t>nukleosidmonofosfátů</a:t>
            </a:r>
            <a:r>
              <a:rPr lang="cs-CZ" dirty="0"/>
              <a:t> jako druhých poslů (např.: katecholaminy, </a:t>
            </a:r>
            <a:r>
              <a:rPr lang="cs-CZ" dirty="0" err="1"/>
              <a:t>glukagon</a:t>
            </a:r>
            <a:r>
              <a:rPr lang="cs-CZ" dirty="0"/>
              <a:t>, </a:t>
            </a:r>
            <a:r>
              <a:rPr lang="cs-CZ" dirty="0" err="1"/>
              <a:t>liberiny</a:t>
            </a:r>
            <a:r>
              <a:rPr lang="cs-CZ" dirty="0"/>
              <a:t>, atriový </a:t>
            </a:r>
            <a:r>
              <a:rPr lang="cs-CZ" dirty="0" err="1"/>
              <a:t>natriuretický</a:t>
            </a:r>
            <a:r>
              <a:rPr lang="cs-CZ" dirty="0"/>
              <a:t> hormon)</a:t>
            </a:r>
          </a:p>
          <a:p>
            <a:pPr lvl="1"/>
            <a:r>
              <a:rPr lang="cs-CZ" dirty="0"/>
              <a:t>2.    prostřednictvím G-proteinů a jiných druhých poslů jako např. Ca</a:t>
            </a:r>
            <a:r>
              <a:rPr lang="cs-CZ" baseline="30000" dirty="0"/>
              <a:t>2+</a:t>
            </a:r>
            <a:endParaRPr lang="cs-CZ" dirty="0"/>
          </a:p>
          <a:p>
            <a:pPr lvl="1"/>
            <a:r>
              <a:rPr lang="cs-CZ" dirty="0"/>
              <a:t>3.    bez G-proteinů, katalytickou funkci má samotný receptor (např.: insulin)</a:t>
            </a:r>
          </a:p>
          <a:p>
            <a:r>
              <a:rPr lang="cs-CZ" dirty="0"/>
              <a:t>b)    přes intracelulární receptory (steroidní hormony, hormony štítné žlázy).</a:t>
            </a:r>
          </a:p>
        </p:txBody>
      </p:sp>
      <p:pic>
        <p:nvPicPr>
          <p:cNvPr id="10242" name="Picture 2" descr="Target cell Royalty Free Vector Image - VectorStoc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0021" y="4125580"/>
            <a:ext cx="3015915" cy="2732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2085" y="1401929"/>
            <a:ext cx="4042609" cy="2479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280900"/>
      </p:ext>
    </p:extLst>
  </p:cSld>
  <p:clrMapOvr>
    <a:masterClrMapping/>
  </p:clrMapOvr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23096314"/>
              </p:ext>
            </p:extLst>
          </p:nvPr>
        </p:nvGraphicFramePr>
        <p:xfrm>
          <a:off x="173182" y="365125"/>
          <a:ext cx="10990633" cy="3153082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82899">
                  <a:extLst>
                    <a:ext uri="{9D8B030D-6E8A-4147-A177-3AD203B41FA5}">
                      <a16:colId xmlns:a16="http://schemas.microsoft.com/office/drawing/2014/main" val="3919525626"/>
                    </a:ext>
                  </a:extLst>
                </a:gridCol>
                <a:gridCol w="4503867">
                  <a:extLst>
                    <a:ext uri="{9D8B030D-6E8A-4147-A177-3AD203B41FA5}">
                      <a16:colId xmlns:a16="http://schemas.microsoft.com/office/drawing/2014/main" val="302932038"/>
                    </a:ext>
                  </a:extLst>
                </a:gridCol>
                <a:gridCol w="4503867">
                  <a:extLst>
                    <a:ext uri="{9D8B030D-6E8A-4147-A177-3AD203B41FA5}">
                      <a16:colId xmlns:a16="http://schemas.microsoft.com/office/drawing/2014/main" val="2929140115"/>
                    </a:ext>
                  </a:extLst>
                </a:gridCol>
              </a:tblGrid>
              <a:tr h="9318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">
                          <a:effectLst/>
                        </a:rPr>
                        <a:t>Místo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">
                          <a:effectLst/>
                        </a:rPr>
                        <a:t>tvorby</a:t>
                      </a:r>
                      <a:endParaRPr lang="cs-CZ" sz="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233" marR="13233" marT="6616" marB="6616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">
                          <a:effectLst/>
                        </a:rPr>
                        <a:t>Hormon</a:t>
                      </a:r>
                      <a:endParaRPr lang="cs-CZ" sz="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233" marR="13233" marT="6616" marB="6616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">
                          <a:effectLst/>
                        </a:rPr>
                        <a:t>Funkce</a:t>
                      </a:r>
                      <a:endParaRPr lang="cs-CZ" sz="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233" marR="13233" marT="6616" marB="6616" anchor="ctr"/>
                </a:tc>
                <a:extLst>
                  <a:ext uri="{0D108BD9-81ED-4DB2-BD59-A6C34878D82A}">
                    <a16:rowId xmlns:a16="http://schemas.microsoft.com/office/drawing/2014/main" val="3448057359"/>
                  </a:ext>
                </a:extLst>
              </a:tr>
              <a:tr h="124332">
                <a:tc rowSpan="7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 dirty="0">
                          <a:effectLst/>
                        </a:rPr>
                        <a:t>Adenohypofýza</a:t>
                      </a:r>
                      <a:endParaRPr lang="cs-CZ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233" marR="13233" marT="6616" marB="6616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">
                          <a:effectLst/>
                        </a:rPr>
                        <a:t>Somatotropin –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">
                          <a:effectLst/>
                        </a:rPr>
                        <a:t>růstový hormon (STH)</a:t>
                      </a:r>
                      <a:endParaRPr lang="cs-CZ" sz="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233" marR="13233" marT="6616" marB="6616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">
                          <a:effectLst/>
                        </a:rPr>
                        <a:t>·   podporuje růst prakticky všech buněk a tkání (nejdůležitější kostní a svalová tkáň)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">
                          <a:effectLst/>
                        </a:rPr>
                        <a:t>·   ovlivňuje vychytávání glukosy buňkami</a:t>
                      </a:r>
                      <a:endParaRPr lang="cs-CZ" sz="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233" marR="13233" marT="6616" marB="6616" anchor="ctr"/>
                </a:tc>
                <a:extLst>
                  <a:ext uri="{0D108BD9-81ED-4DB2-BD59-A6C34878D82A}">
                    <a16:rowId xmlns:a16="http://schemas.microsoft.com/office/drawing/2014/main" val="2592307537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" dirty="0">
                          <a:effectLst/>
                        </a:rPr>
                        <a:t>Thyreotropin (TSH)</a:t>
                      </a:r>
                      <a:endParaRPr lang="cs-CZ" sz="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233" marR="13233" marT="6616" marB="6616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">
                          <a:effectLst/>
                        </a:rPr>
                        <a:t>·   stimuluje folikulární buňky štítné žlázy k uvolňování T3 a T4</a:t>
                      </a:r>
                      <a:endParaRPr lang="cs-CZ" sz="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233" marR="13233" marT="6616" marB="6616" anchor="ctr"/>
                </a:tc>
                <a:extLst>
                  <a:ext uri="{0D108BD9-81ED-4DB2-BD59-A6C34878D82A}">
                    <a16:rowId xmlns:a16="http://schemas.microsoft.com/office/drawing/2014/main" val="2730531705"/>
                  </a:ext>
                </a:extLst>
              </a:tr>
              <a:tr h="75536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">
                          <a:effectLst/>
                        </a:rPr>
                        <a:t>Adrenokortikotropní hormon - kortikotropin (ACTH)</a:t>
                      </a:r>
                      <a:endParaRPr lang="cs-CZ" sz="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233" marR="13233" marT="6616" marB="6616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">
                          <a:effectLst/>
                        </a:rPr>
                        <a:t>·   stimuluje produkci kortikosteroidů v kůře nadledvin</a:t>
                      </a:r>
                      <a:endParaRPr lang="cs-CZ" sz="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233" marR="13233" marT="6616" marB="6616" anchor="ctr"/>
                </a:tc>
                <a:extLst>
                  <a:ext uri="{0D108BD9-81ED-4DB2-BD59-A6C34878D82A}">
                    <a16:rowId xmlns:a16="http://schemas.microsoft.com/office/drawing/2014/main" val="1142196470"/>
                  </a:ext>
                </a:extLst>
              </a:tr>
              <a:tr h="93180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">
                          <a:effectLst/>
                        </a:rPr>
                        <a:t>Prolaktin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">
                          <a:effectLst/>
                        </a:rPr>
                        <a:t>(PRL)</a:t>
                      </a:r>
                      <a:endParaRPr lang="cs-CZ" sz="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233" marR="13233" marT="6616" marB="6616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">
                          <a:effectLst/>
                        </a:rPr>
                        <a:t>·   ovlivňuje růst a funkci mléčné žlázy (u žen)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">
                          <a:effectLst/>
                        </a:rPr>
                        <a:t>·   řadí se mezi tumorové markery</a:t>
                      </a:r>
                      <a:endParaRPr lang="cs-CZ" sz="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233" marR="13233" marT="6616" marB="6616" anchor="ctr"/>
                </a:tc>
                <a:extLst>
                  <a:ext uri="{0D108BD9-81ED-4DB2-BD59-A6C34878D82A}">
                    <a16:rowId xmlns:a16="http://schemas.microsoft.com/office/drawing/2014/main" val="1550310823"/>
                  </a:ext>
                </a:extLst>
              </a:tr>
              <a:tr h="315378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effectLst/>
                        </a:rPr>
                        <a:t>Luteinizační hormon – </a:t>
                      </a:r>
                      <a:r>
                        <a:rPr lang="cs-CZ" sz="1800" dirty="0" err="1">
                          <a:effectLst/>
                        </a:rPr>
                        <a:t>lutropin</a:t>
                      </a:r>
                      <a:r>
                        <a:rPr lang="cs-CZ" sz="1800" dirty="0">
                          <a:effectLst/>
                        </a:rPr>
                        <a:t> (LH)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233" marR="13233" marT="6616" marB="6616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effectLst/>
                        </a:rPr>
                        <a:t>·   stimuluje tvorbu androgenů v tzv. </a:t>
                      </a:r>
                      <a:r>
                        <a:rPr lang="cs-CZ" sz="1800" dirty="0" err="1">
                          <a:effectLst/>
                        </a:rPr>
                        <a:t>Leydigových</a:t>
                      </a:r>
                      <a:r>
                        <a:rPr lang="cs-CZ" sz="1800" dirty="0">
                          <a:effectLst/>
                        </a:rPr>
                        <a:t> buňkách varlat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effectLst/>
                        </a:rPr>
                        <a:t>·   stimuluje </a:t>
                      </a:r>
                      <a:r>
                        <a:rPr lang="cs-CZ" sz="1800" dirty="0" err="1">
                          <a:effectLst/>
                        </a:rPr>
                        <a:t>steroidogenesi</a:t>
                      </a:r>
                      <a:r>
                        <a:rPr lang="cs-CZ" sz="1800" dirty="0">
                          <a:effectLst/>
                        </a:rPr>
                        <a:t> v kůře nadledvin (u mužů)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effectLst/>
                        </a:rPr>
                        <a:t>·   stimuluje tvorbu pohlavních steroidů ve vaječnících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effectLst/>
                        </a:rPr>
                        <a:t>·   podílí se na cyklických změnách funkce ženských reprodukčních orgánů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233" marR="13233" marT="6616" marB="6616" anchor="ctr"/>
                </a:tc>
                <a:extLst>
                  <a:ext uri="{0D108BD9-81ED-4DB2-BD59-A6C34878D82A}">
                    <a16:rowId xmlns:a16="http://schemas.microsoft.com/office/drawing/2014/main" val="3599918728"/>
                  </a:ext>
                </a:extLst>
              </a:tr>
              <a:tr h="204279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effectLst/>
                        </a:rPr>
                        <a:t>Folikuly stimulující hormon – </a:t>
                      </a:r>
                      <a:r>
                        <a:rPr lang="cs-CZ" sz="1800" dirty="0" err="1">
                          <a:effectLst/>
                        </a:rPr>
                        <a:t>folitropin</a:t>
                      </a:r>
                      <a:r>
                        <a:rPr lang="cs-CZ" sz="1800" dirty="0">
                          <a:effectLst/>
                        </a:rPr>
                        <a:t> (FSH)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233" marR="13233" marT="6616" marB="6616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effectLst/>
                        </a:rPr>
                        <a:t>·   ovlivňuje zrání spermií v semenotvorných kanálcích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effectLst/>
                        </a:rPr>
                        <a:t>·   stimuluje tvorbu sexuálních steroidů ve vaječnících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effectLst/>
                        </a:rPr>
                        <a:t>·   podílí se na cyklických změnách funkce ženských reprodukčních orgánů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233" marR="13233" marT="6616" marB="6616" anchor="ctr"/>
                </a:tc>
                <a:extLst>
                  <a:ext uri="{0D108BD9-81ED-4DB2-BD59-A6C34878D82A}">
                    <a16:rowId xmlns:a16="http://schemas.microsoft.com/office/drawing/2014/main" val="2286436888"/>
                  </a:ext>
                </a:extLst>
              </a:tr>
              <a:tr h="44385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effectLst/>
                        </a:rPr>
                        <a:t>Melanocyty stimulující hormon (MSH)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233" marR="13233" marT="6616" marB="6616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effectLst/>
                        </a:rPr>
                        <a:t>·   působí v kožních buňkách  -melanocytech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233" marR="13233" marT="6616" marB="6616" anchor="ctr"/>
                </a:tc>
                <a:extLst>
                  <a:ext uri="{0D108BD9-81ED-4DB2-BD59-A6C34878D82A}">
                    <a16:rowId xmlns:a16="http://schemas.microsoft.com/office/drawing/2014/main" val="4157635276"/>
                  </a:ext>
                </a:extLst>
              </a:tr>
              <a:tr h="75536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>
                          <a:effectLst/>
                        </a:rPr>
                        <a:t>Neurohypofýza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>
                          <a:effectLst/>
                        </a:rPr>
                        <a:t>Hypothalamus (tvorba)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233" marR="13233" marT="6616" marB="6616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effectLst/>
                        </a:rPr>
                        <a:t>Oxytocin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233" marR="13233" marT="6616" marB="6616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effectLst/>
                        </a:rPr>
                        <a:t>·   uplatňuje se při reprodukci, hlavně při porodu a během laktace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233" marR="13233" marT="6616" marB="6616" anchor="ctr"/>
                </a:tc>
                <a:extLst>
                  <a:ext uri="{0D108BD9-81ED-4DB2-BD59-A6C34878D82A}">
                    <a16:rowId xmlns:a16="http://schemas.microsoft.com/office/drawing/2014/main" val="1366866612"/>
                  </a:ext>
                </a:extLst>
              </a:tr>
              <a:tr h="155484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effectLst/>
                        </a:rPr>
                        <a:t>Vasopresin - adiuretin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233" marR="13233" marT="6616" marB="6616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effectLst/>
                        </a:rPr>
                        <a:t>·   reguluje příjem a výdej vody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effectLst/>
                        </a:rPr>
                        <a:t>·   zajišťuje stálost vnitřního prostředí – udržuje poměr mezi obsahem vody v buňkách a v extracelulární tekutině a jejím celkovým objemem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233" marR="13233" marT="6616" marB="6616" anchor="ctr"/>
                </a:tc>
                <a:extLst>
                  <a:ext uri="{0D108BD9-81ED-4DB2-BD59-A6C34878D82A}">
                    <a16:rowId xmlns:a16="http://schemas.microsoft.com/office/drawing/2014/main" val="1119555273"/>
                  </a:ext>
                </a:extLst>
              </a:tr>
              <a:tr h="44385">
                <a:tc rowSpan="7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>
                          <a:effectLst/>
                        </a:rPr>
                        <a:t>Hypothalamus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233" marR="13233" marT="6616" marB="6616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 err="1">
                          <a:effectLst/>
                        </a:rPr>
                        <a:t>Somatoliberin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233" marR="13233" marT="6616" marB="6616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effectLst/>
                        </a:rPr>
                        <a:t>·   stimuluje sekreci a biosyntézu STH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233" marR="13233" marT="6616" marB="6616" anchor="ctr"/>
                </a:tc>
                <a:extLst>
                  <a:ext uri="{0D108BD9-81ED-4DB2-BD59-A6C34878D82A}">
                    <a16:rowId xmlns:a16="http://schemas.microsoft.com/office/drawing/2014/main" val="2810632034"/>
                  </a:ext>
                </a:extLst>
              </a:tr>
              <a:tr h="44385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effectLst/>
                        </a:rPr>
                        <a:t>Somatostatin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233" marR="13233" marT="6616" marB="6616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effectLst/>
                        </a:rPr>
                        <a:t>·   inhibuje sekreci TSH a sekreci a biosyntézu STH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233" marR="13233" marT="6616" marB="6616" anchor="ctr"/>
                </a:tc>
                <a:extLst>
                  <a:ext uri="{0D108BD9-81ED-4DB2-BD59-A6C34878D82A}">
                    <a16:rowId xmlns:a16="http://schemas.microsoft.com/office/drawing/2014/main" val="1574610921"/>
                  </a:ext>
                </a:extLst>
              </a:tr>
              <a:tr h="93180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 err="1">
                          <a:effectLst/>
                        </a:rPr>
                        <a:t>Somatomediny</a:t>
                      </a:r>
                      <a:r>
                        <a:rPr lang="cs-CZ" sz="1800" dirty="0">
                          <a:effectLst/>
                        </a:rPr>
                        <a:t> – růstové faktory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233" marR="13233" marT="6616" marB="6616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effectLst/>
                        </a:rPr>
                        <a:t>·   regulace genové exprese a proteosyntézy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effectLst/>
                        </a:rPr>
                        <a:t>·   působí </a:t>
                      </a:r>
                      <a:r>
                        <a:rPr lang="cs-CZ" sz="1800" dirty="0" err="1">
                          <a:effectLst/>
                        </a:rPr>
                        <a:t>parakrinně</a:t>
                      </a:r>
                      <a:r>
                        <a:rPr lang="cs-CZ" sz="1800" dirty="0">
                          <a:effectLst/>
                        </a:rPr>
                        <a:t> na sousední buňky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233" marR="13233" marT="6616" marB="6616" anchor="ctr"/>
                </a:tc>
                <a:extLst>
                  <a:ext uri="{0D108BD9-81ED-4DB2-BD59-A6C34878D82A}">
                    <a16:rowId xmlns:a16="http://schemas.microsoft.com/office/drawing/2014/main" val="888283209"/>
                  </a:ext>
                </a:extLst>
              </a:tr>
              <a:tr h="44385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effectLst/>
                        </a:rPr>
                        <a:t>Tyreoliberin (TRH)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233" marR="13233" marT="6616" marB="6616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effectLst/>
                        </a:rPr>
                        <a:t>·   řídí a stimuluje výdej a tvorbu TSH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233" marR="13233" marT="6616" marB="6616" anchor="ctr"/>
                </a:tc>
                <a:extLst>
                  <a:ext uri="{0D108BD9-81ED-4DB2-BD59-A6C34878D82A}">
                    <a16:rowId xmlns:a16="http://schemas.microsoft.com/office/drawing/2014/main" val="735463170"/>
                  </a:ext>
                </a:extLst>
              </a:tr>
              <a:tr h="44385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effectLst/>
                        </a:rPr>
                        <a:t>Kortikoliberin (CRH)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233" marR="13233" marT="6616" marB="6616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effectLst/>
                        </a:rPr>
                        <a:t>·   stimuluje sekreci ACTH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233" marR="13233" marT="6616" marB="6616" anchor="ctr"/>
                </a:tc>
                <a:extLst>
                  <a:ext uri="{0D108BD9-81ED-4DB2-BD59-A6C34878D82A}">
                    <a16:rowId xmlns:a16="http://schemas.microsoft.com/office/drawing/2014/main" val="1794808529"/>
                  </a:ext>
                </a:extLst>
              </a:tr>
              <a:tr h="75536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effectLst/>
                        </a:rPr>
                        <a:t>Gonadoliberin (GnRH)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233" marR="13233" marT="6616" marB="6616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effectLst/>
                        </a:rPr>
                        <a:t>·   stimuluje výdej a syntézu LH a FSH v </a:t>
                      </a:r>
                      <a:r>
                        <a:rPr lang="cs-CZ" sz="1800" dirty="0" err="1">
                          <a:effectLst/>
                        </a:rPr>
                        <a:t>gonadotropech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233" marR="13233" marT="6616" marB="6616" anchor="ctr"/>
                </a:tc>
                <a:extLst>
                  <a:ext uri="{0D108BD9-81ED-4DB2-BD59-A6C34878D82A}">
                    <a16:rowId xmlns:a16="http://schemas.microsoft.com/office/drawing/2014/main" val="2059756019"/>
                  </a:ext>
                </a:extLst>
              </a:tr>
              <a:tr h="93180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effectLst/>
                        </a:rPr>
                        <a:t>Prolaktin inhibující faktor (PIF)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233" marR="13233" marT="6616" marB="6616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effectLst/>
                        </a:rPr>
                        <a:t>·   řídí výdej prolaktinu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effectLst/>
                        </a:rPr>
                        <a:t>·   jedná se o dopamin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233" marR="13233" marT="6616" marB="6616" anchor="ctr"/>
                </a:tc>
                <a:extLst>
                  <a:ext uri="{0D108BD9-81ED-4DB2-BD59-A6C34878D82A}">
                    <a16:rowId xmlns:a16="http://schemas.microsoft.com/office/drawing/2014/main" val="4074993377"/>
                  </a:ext>
                </a:extLst>
              </a:tr>
              <a:tr h="93180">
                <a:tc row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>
                          <a:effectLst/>
                        </a:rPr>
                        <a:t>Štítná žláza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233" marR="13233" marT="6616" marB="6616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effectLst/>
                        </a:rPr>
                        <a:t>Tyroxin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effectLst/>
                        </a:rPr>
                        <a:t>(T</a:t>
                      </a:r>
                      <a:r>
                        <a:rPr lang="cs-CZ" sz="1800" baseline="-25000">
                          <a:effectLst/>
                        </a:rPr>
                        <a:t>4</a:t>
                      </a:r>
                      <a:r>
                        <a:rPr lang="cs-CZ" sz="1800">
                          <a:effectLst/>
                        </a:rPr>
                        <a:t>)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233" marR="13233" marT="6616" marB="6616" anchor="ctr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effectLst/>
                        </a:rPr>
                        <a:t>·   působí na vývoj CNS, regulátory nervového přenosu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effectLst/>
                        </a:rPr>
                        <a:t>·   ovlivňují celkovou energetickou bilanci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effectLst/>
                        </a:rPr>
                        <a:t>·   </a:t>
                      </a:r>
                      <a:r>
                        <a:rPr lang="cs-CZ" sz="1800" dirty="0" err="1">
                          <a:effectLst/>
                        </a:rPr>
                        <a:t>termogenní</a:t>
                      </a:r>
                      <a:r>
                        <a:rPr lang="cs-CZ" sz="1800" dirty="0">
                          <a:effectLst/>
                        </a:rPr>
                        <a:t> </a:t>
                      </a:r>
                      <a:r>
                        <a:rPr lang="cs-CZ" sz="1800" dirty="0" err="1">
                          <a:effectLst/>
                        </a:rPr>
                        <a:t>působky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233" marR="13233" marT="6616" marB="6616" anchor="ctr"/>
                </a:tc>
                <a:extLst>
                  <a:ext uri="{0D108BD9-81ED-4DB2-BD59-A6C34878D82A}">
                    <a16:rowId xmlns:a16="http://schemas.microsoft.com/office/drawing/2014/main" val="3622435262"/>
                  </a:ext>
                </a:extLst>
              </a:tr>
              <a:tr h="93180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 err="1">
                          <a:effectLst/>
                        </a:rPr>
                        <a:t>Trijodthyronin</a:t>
                      </a:r>
                      <a:endParaRPr lang="cs-CZ" sz="18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effectLst/>
                        </a:rPr>
                        <a:t>(T</a:t>
                      </a:r>
                      <a:r>
                        <a:rPr lang="cs-CZ" sz="1800" baseline="-25000" dirty="0">
                          <a:effectLst/>
                        </a:rPr>
                        <a:t>3</a:t>
                      </a:r>
                      <a:r>
                        <a:rPr lang="cs-CZ" sz="1800" dirty="0">
                          <a:effectLst/>
                        </a:rPr>
                        <a:t>)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233" marR="13233" marT="6616" marB="6616" anchor="ctr"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5191235"/>
                  </a:ext>
                </a:extLst>
              </a:tr>
              <a:tr h="141975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effectLst/>
                        </a:rPr>
                        <a:t>Kalcitonin (CT)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233" marR="13233" marT="6616" marB="6616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effectLst/>
                        </a:rPr>
                        <a:t>·   antagonistou PTH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effectLst/>
                        </a:rPr>
                        <a:t>·   snižuje hladinu Ca</a:t>
                      </a:r>
                      <a:r>
                        <a:rPr lang="cs-CZ" sz="1800" baseline="30000" dirty="0">
                          <a:effectLst/>
                        </a:rPr>
                        <a:t>2+</a:t>
                      </a:r>
                      <a:r>
                        <a:rPr lang="cs-CZ" sz="1800" dirty="0">
                          <a:effectLst/>
                        </a:rPr>
                        <a:t> v krvi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effectLst/>
                        </a:rPr>
                        <a:t>·   tumorový </a:t>
                      </a:r>
                      <a:r>
                        <a:rPr lang="cs-CZ" sz="1800" dirty="0" err="1">
                          <a:effectLst/>
                        </a:rPr>
                        <a:t>marker</a:t>
                      </a:r>
                      <a:r>
                        <a:rPr lang="cs-CZ" sz="1800" dirty="0">
                          <a:effectLst/>
                        </a:rPr>
                        <a:t> (nádory štítné žlázy)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233" marR="13233" marT="6616" marB="6616" anchor="ctr"/>
                </a:tc>
                <a:extLst>
                  <a:ext uri="{0D108BD9-81ED-4DB2-BD59-A6C34878D82A}">
                    <a16:rowId xmlns:a16="http://schemas.microsoft.com/office/drawing/2014/main" val="264069364"/>
                  </a:ext>
                </a:extLst>
              </a:tr>
              <a:tr h="9318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>
                          <a:effectLst/>
                        </a:rPr>
                        <a:t>Příštitná tělíska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233" marR="13233" marT="6616" marB="6616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effectLst/>
                        </a:rPr>
                        <a:t>Parathormon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effectLst/>
                        </a:rPr>
                        <a:t>(PTH)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233" marR="13233" marT="6616" marB="6616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effectLst/>
                        </a:rPr>
                        <a:t>·   vyvolává zvýšení hladiny Ca</a:t>
                      </a:r>
                      <a:r>
                        <a:rPr lang="cs-CZ" sz="1800" baseline="30000" dirty="0">
                          <a:effectLst/>
                        </a:rPr>
                        <a:t>2+</a:t>
                      </a:r>
                      <a:r>
                        <a:rPr lang="cs-CZ" sz="1800" dirty="0">
                          <a:effectLst/>
                        </a:rPr>
                        <a:t> v krvi: </a:t>
                      </a:r>
                      <a:r>
                        <a:rPr lang="cs-CZ" sz="1800" dirty="0" err="1">
                          <a:effectLst/>
                        </a:rPr>
                        <a:t>osteolýzou</a:t>
                      </a:r>
                      <a:r>
                        <a:rPr lang="cs-CZ" sz="1800" dirty="0">
                          <a:effectLst/>
                        </a:rPr>
                        <a:t>, resorpcí Ca</a:t>
                      </a:r>
                      <a:r>
                        <a:rPr lang="cs-CZ" sz="1800" baseline="30000" dirty="0">
                          <a:effectLst/>
                        </a:rPr>
                        <a:t>2+</a:t>
                      </a:r>
                      <a:r>
                        <a:rPr lang="cs-CZ" sz="1800" dirty="0">
                          <a:effectLst/>
                        </a:rPr>
                        <a:t> ledvinami a tenkým střevem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233" marR="13233" marT="6616" marB="6616" anchor="ctr"/>
                </a:tc>
                <a:extLst>
                  <a:ext uri="{0D108BD9-81ED-4DB2-BD59-A6C34878D82A}">
                    <a16:rowId xmlns:a16="http://schemas.microsoft.com/office/drawing/2014/main" val="3013033195"/>
                  </a:ext>
                </a:extLst>
              </a:tr>
              <a:tr h="17312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>
                          <a:effectLst/>
                        </a:rPr>
                        <a:t>Epifýza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233" marR="13233" marT="6616" marB="6616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effectLst/>
                        </a:rPr>
                        <a:t>Melatonin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233" marR="13233" marT="6616" marB="6616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effectLst/>
                        </a:rPr>
                        <a:t>·   kontroluje denní rytmus výdeje dalších hormonů - gonadotropinů a pohlavních hormonů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effectLst/>
                        </a:rPr>
                        <a:t>·   „biologické hodiny“ člověka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effectLst/>
                        </a:rPr>
                        <a:t>·   antioxidant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233" marR="13233" marT="6616" marB="6616" anchor="ctr"/>
                </a:tc>
                <a:extLst>
                  <a:ext uri="{0D108BD9-81ED-4DB2-BD59-A6C34878D82A}">
                    <a16:rowId xmlns:a16="http://schemas.microsoft.com/office/drawing/2014/main" val="3612619062"/>
                  </a:ext>
                </a:extLst>
              </a:tr>
              <a:tr h="506425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>
                          <a:effectLst/>
                        </a:rPr>
                        <a:t>Kůra nadledvin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233" marR="13233" marT="6616" marB="6616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effectLst/>
                        </a:rPr>
                        <a:t>Kortisol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effectLst/>
                        </a:rPr>
                        <a:t> 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233" marR="13233" marT="6616" marB="6616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effectLst/>
                        </a:rPr>
                        <a:t>·   stimuluje glukoneogenezi, </a:t>
                      </a:r>
                      <a:r>
                        <a:rPr lang="cs-CZ" sz="1800" dirty="0" err="1">
                          <a:effectLst/>
                        </a:rPr>
                        <a:t>glykogenezi</a:t>
                      </a:r>
                      <a:endParaRPr lang="cs-CZ" sz="18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effectLst/>
                        </a:rPr>
                        <a:t>·   snižuje vychytávání glukózy svaly a trávicím traktem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effectLst/>
                        </a:rPr>
                        <a:t>·   navozuje rozpad proteinů a demineralizaci kostní tkáně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effectLst/>
                        </a:rPr>
                        <a:t>·   stimuluje CNS, zvyšuje její dráždivost a emoční labilitu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effectLst/>
                        </a:rPr>
                        <a:t>·   ovlivňuje děje, probíhající při zánětu, alergických reakcích a při imunitní odpovědi – protizánětlivé, </a:t>
                      </a:r>
                      <a:r>
                        <a:rPr lang="cs-CZ" sz="1800" dirty="0" err="1">
                          <a:effectLst/>
                        </a:rPr>
                        <a:t>antialergenní</a:t>
                      </a:r>
                      <a:r>
                        <a:rPr lang="cs-CZ" sz="1800" dirty="0">
                          <a:effectLst/>
                        </a:rPr>
                        <a:t>, imunosupresivní, </a:t>
                      </a:r>
                      <a:r>
                        <a:rPr lang="cs-CZ" sz="1800" dirty="0" err="1">
                          <a:effectLst/>
                        </a:rPr>
                        <a:t>antiproliferativní</a:t>
                      </a:r>
                      <a:r>
                        <a:rPr lang="cs-CZ" sz="1800" dirty="0">
                          <a:effectLst/>
                        </a:rPr>
                        <a:t> účinky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effectLst/>
                        </a:rPr>
                        <a:t>·   stimulace buněčné diferenciace a buněčné smrti - </a:t>
                      </a:r>
                      <a:r>
                        <a:rPr lang="cs-CZ" sz="1800" dirty="0" err="1">
                          <a:effectLst/>
                        </a:rPr>
                        <a:t>apoptózy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233" marR="13233" marT="6616" marB="6616" anchor="ctr"/>
                </a:tc>
                <a:extLst>
                  <a:ext uri="{0D108BD9-81ED-4DB2-BD59-A6C34878D82A}">
                    <a16:rowId xmlns:a16="http://schemas.microsoft.com/office/drawing/2014/main" val="115125751"/>
                  </a:ext>
                </a:extLst>
              </a:tr>
              <a:tr h="155484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effectLst/>
                        </a:rPr>
                        <a:t>Aldosteron (ALD)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233" marR="13233" marT="6616" marB="6616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effectLst/>
                        </a:rPr>
                        <a:t>·   udržení rovnováhy v koncentraci elektrolytů - především sodných a draselných iontů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effectLst/>
                        </a:rPr>
                        <a:t>·   resorpci vody a Na</a:t>
                      </a:r>
                      <a:r>
                        <a:rPr lang="cs-CZ" sz="1800" baseline="30000" dirty="0">
                          <a:effectLst/>
                        </a:rPr>
                        <a:t>+</a:t>
                      </a:r>
                      <a:r>
                        <a:rPr lang="cs-CZ" sz="1800" dirty="0">
                          <a:effectLst/>
                        </a:rPr>
                        <a:t> v ledvinách a vylučování K</a:t>
                      </a:r>
                      <a:r>
                        <a:rPr lang="cs-CZ" sz="1800" baseline="30000" dirty="0">
                          <a:effectLst/>
                        </a:rPr>
                        <a:t>+</a:t>
                      </a:r>
                      <a:r>
                        <a:rPr lang="cs-CZ" sz="1800" dirty="0">
                          <a:effectLst/>
                        </a:rPr>
                        <a:t> a H</a:t>
                      </a:r>
                      <a:r>
                        <a:rPr lang="cs-CZ" sz="1800" baseline="30000" dirty="0">
                          <a:effectLst/>
                        </a:rPr>
                        <a:t>+</a:t>
                      </a:r>
                      <a:r>
                        <a:rPr lang="cs-CZ" sz="1800" dirty="0">
                          <a:effectLst/>
                        </a:rPr>
                        <a:t> iontů do moči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233" marR="13233" marT="6616" marB="6616" anchor="ctr"/>
                </a:tc>
                <a:extLst>
                  <a:ext uri="{0D108BD9-81ED-4DB2-BD59-A6C34878D82A}">
                    <a16:rowId xmlns:a16="http://schemas.microsoft.com/office/drawing/2014/main" val="2037757205"/>
                  </a:ext>
                </a:extLst>
              </a:tr>
              <a:tr h="190771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 dirty="0">
                          <a:effectLst/>
                        </a:rPr>
                        <a:t>Dřeň nadledvin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 dirty="0">
                          <a:effectLst/>
                        </a:rPr>
                        <a:t>„Katecholaminy“</a:t>
                      </a:r>
                      <a:endParaRPr lang="cs-CZ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233" marR="13233" marT="6616" marB="6616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effectLst/>
                        </a:rPr>
                        <a:t>Adrenalin - epinefrin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233" marR="13233" marT="6616" marB="6616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effectLst/>
                        </a:rPr>
                        <a:t>·   hormon stresové reakce, </a:t>
                      </a:r>
                      <a:r>
                        <a:rPr lang="cs-CZ" sz="1800" dirty="0" err="1">
                          <a:effectLst/>
                        </a:rPr>
                        <a:t>neurotransmitér</a:t>
                      </a:r>
                      <a:endParaRPr lang="cs-CZ" sz="18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effectLst/>
                        </a:rPr>
                        <a:t>·   </a:t>
                      </a:r>
                      <a:r>
                        <a:rPr lang="cs-CZ" sz="1800" dirty="0" err="1">
                          <a:effectLst/>
                        </a:rPr>
                        <a:t>bronchodilatace</a:t>
                      </a:r>
                      <a:r>
                        <a:rPr lang="cs-CZ" sz="1800" dirty="0">
                          <a:effectLst/>
                        </a:rPr>
                        <a:t>; urychlení srdeční činnosti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effectLst/>
                        </a:rPr>
                        <a:t>·   aktivace potních žláz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effectLst/>
                        </a:rPr>
                        <a:t>·   zvyšuje hladinu </a:t>
                      </a:r>
                      <a:r>
                        <a:rPr lang="cs-CZ" sz="1800" dirty="0" err="1">
                          <a:effectLst/>
                        </a:rPr>
                        <a:t>glukagonu</a:t>
                      </a:r>
                      <a:r>
                        <a:rPr lang="cs-CZ" sz="1800" dirty="0">
                          <a:effectLst/>
                        </a:rPr>
                        <a:t>, snižuje hladinu insulinu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233" marR="13233" marT="6616" marB="6616" anchor="ctr"/>
                </a:tc>
                <a:extLst>
                  <a:ext uri="{0D108BD9-81ED-4DB2-BD59-A6C34878D82A}">
                    <a16:rowId xmlns:a16="http://schemas.microsoft.com/office/drawing/2014/main" val="3599826034"/>
                  </a:ext>
                </a:extLst>
              </a:tr>
              <a:tr h="141975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effectLst/>
                        </a:rPr>
                        <a:t>Noradrenalin – norepinefrin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233" marR="13233" marT="6616" marB="6616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effectLst/>
                        </a:rPr>
                        <a:t>·   hormon, hlavně však </a:t>
                      </a:r>
                      <a:r>
                        <a:rPr lang="cs-CZ" sz="1800" dirty="0" err="1">
                          <a:effectLst/>
                        </a:rPr>
                        <a:t>neurotransmitér</a:t>
                      </a:r>
                      <a:endParaRPr lang="cs-CZ" sz="18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effectLst/>
                        </a:rPr>
                        <a:t>·   urychluje srdeční tep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effectLst/>
                        </a:rPr>
                        <a:t>·   zvyšuje rozklad glykogenu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233" marR="13233" marT="6616" marB="6616" anchor="ctr"/>
                </a:tc>
                <a:extLst>
                  <a:ext uri="{0D108BD9-81ED-4DB2-BD59-A6C34878D82A}">
                    <a16:rowId xmlns:a16="http://schemas.microsoft.com/office/drawing/2014/main" val="2423974674"/>
                  </a:ext>
                </a:extLst>
              </a:tr>
              <a:tr h="377682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>
                          <a:effectLst/>
                        </a:rPr>
                        <a:t>Langerhansovy ostrůvky pankreatu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233" marR="13233" marT="6616" marB="6616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effectLst/>
                        </a:rPr>
                        <a:t>Insulin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233" marR="13233" marT="6616" marB="6616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effectLst/>
                        </a:rPr>
                        <a:t>·   způsobuje snížení koncentrace glukosy v krevním oběhu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effectLst/>
                        </a:rPr>
                        <a:t>·   aktivuje některé z enzymů glykolýzy (</a:t>
                      </a:r>
                      <a:r>
                        <a:rPr lang="cs-CZ" sz="1800" dirty="0" err="1">
                          <a:effectLst/>
                        </a:rPr>
                        <a:t>fosfofruktokinasu</a:t>
                      </a:r>
                      <a:r>
                        <a:rPr lang="cs-CZ" sz="1800" dirty="0">
                          <a:effectLst/>
                        </a:rPr>
                        <a:t>, </a:t>
                      </a:r>
                      <a:r>
                        <a:rPr lang="cs-CZ" sz="1800" dirty="0" err="1">
                          <a:effectLst/>
                        </a:rPr>
                        <a:t>glukokinasu</a:t>
                      </a:r>
                      <a:r>
                        <a:rPr lang="cs-CZ" sz="1800" dirty="0">
                          <a:effectLst/>
                        </a:rPr>
                        <a:t>, </a:t>
                      </a:r>
                      <a:r>
                        <a:rPr lang="cs-CZ" sz="1800" dirty="0" err="1">
                          <a:effectLst/>
                        </a:rPr>
                        <a:t>fosfoenolpyruvát</a:t>
                      </a:r>
                      <a:r>
                        <a:rPr lang="cs-CZ" sz="1800" dirty="0">
                          <a:effectLst/>
                        </a:rPr>
                        <a:t> </a:t>
                      </a:r>
                      <a:r>
                        <a:rPr lang="cs-CZ" sz="1800" dirty="0" err="1">
                          <a:effectLst/>
                        </a:rPr>
                        <a:t>kinasu</a:t>
                      </a:r>
                      <a:r>
                        <a:rPr lang="cs-CZ" sz="1800" dirty="0">
                          <a:effectLst/>
                        </a:rPr>
                        <a:t>)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effectLst/>
                        </a:rPr>
                        <a:t>·   ve svalu a v tukové tkáni podporuje transport glukosy do buněk, v játrech stimuluje tvorbu glykogenu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effectLst/>
                        </a:rPr>
                        <a:t>·   stimuluje transport aminokyselin do buněk a následnou proteosyntézu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233" marR="13233" marT="6616" marB="6616" anchor="ctr"/>
                </a:tc>
                <a:extLst>
                  <a:ext uri="{0D108BD9-81ED-4DB2-BD59-A6C34878D82A}">
                    <a16:rowId xmlns:a16="http://schemas.microsoft.com/office/drawing/2014/main" val="2623512849"/>
                  </a:ext>
                </a:extLst>
              </a:tr>
              <a:tr h="173127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effectLst/>
                        </a:rPr>
                        <a:t>Glukagon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233" marR="13233" marT="6616" marB="6616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effectLst/>
                        </a:rPr>
                        <a:t>·   zvyšuje hladiny glukosy v oběhu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effectLst/>
                        </a:rPr>
                        <a:t>·   stimuluje </a:t>
                      </a:r>
                      <a:r>
                        <a:rPr lang="cs-CZ" sz="1800" dirty="0" err="1">
                          <a:effectLst/>
                        </a:rPr>
                        <a:t>glykogenolýzu</a:t>
                      </a:r>
                      <a:r>
                        <a:rPr lang="cs-CZ" sz="1800" dirty="0">
                          <a:effectLst/>
                        </a:rPr>
                        <a:t> a glukoneogenesi v játrech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effectLst/>
                        </a:rPr>
                        <a:t>·   aktivuje </a:t>
                      </a:r>
                      <a:r>
                        <a:rPr lang="cs-CZ" sz="1800" dirty="0" err="1">
                          <a:effectLst/>
                        </a:rPr>
                        <a:t>fosfoenolpyruvát-karboxy-kinasu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233" marR="13233" marT="6616" marB="6616" anchor="ctr"/>
                </a:tc>
                <a:extLst>
                  <a:ext uri="{0D108BD9-81ED-4DB2-BD59-A6C34878D82A}">
                    <a16:rowId xmlns:a16="http://schemas.microsoft.com/office/drawing/2014/main" val="2512735019"/>
                  </a:ext>
                </a:extLst>
              </a:tr>
              <a:tr h="124332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>
                          <a:effectLst/>
                        </a:rPr>
                        <a:t>Leydigovy buňky varlat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>
                          <a:effectLst/>
                        </a:rPr>
                        <a:t>(androgeny)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233" marR="13233" marT="6616" marB="6616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>
                          <a:effectLst/>
                        </a:rPr>
                        <a:t>Testosteron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233" marR="13233" marT="6616" marB="6616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>
                          <a:effectLst/>
                        </a:rPr>
                        <a:t>·   odpovědný za vývoj a funkci mužského reprodukčního systému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>
                          <a:effectLst/>
                        </a:rPr>
                        <a:t>·   tvorba svalové hmoty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233" marR="13233" marT="6616" marB="6616" anchor="ctr"/>
                </a:tc>
                <a:extLst>
                  <a:ext uri="{0D108BD9-81ED-4DB2-BD59-A6C34878D82A}">
                    <a16:rowId xmlns:a16="http://schemas.microsoft.com/office/drawing/2014/main" val="4238686372"/>
                  </a:ext>
                </a:extLst>
              </a:tr>
              <a:tr h="124332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>
                          <a:effectLst/>
                        </a:rPr>
                        <a:t>Dihydrotestosteron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233" marR="13233" marT="6616" marB="6616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 dirty="0">
                          <a:effectLst/>
                        </a:rPr>
                        <a:t>·   odpovědný za vývoj a funkci mužského reprodukčního systému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 dirty="0">
                          <a:effectLst/>
                        </a:rPr>
                        <a:t>·   odpovědný za vývoj druhotných pohlavních znaků</a:t>
                      </a:r>
                      <a:endParaRPr lang="cs-CZ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233" marR="13233" marT="6616" marB="6616" anchor="ctr"/>
                </a:tc>
                <a:extLst>
                  <a:ext uri="{0D108BD9-81ED-4DB2-BD59-A6C34878D82A}">
                    <a16:rowId xmlns:a16="http://schemas.microsoft.com/office/drawing/2014/main" val="1589407380"/>
                  </a:ext>
                </a:extLst>
              </a:tr>
              <a:tr h="44385">
                <a:tc row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>
                          <a:effectLst/>
                        </a:rPr>
                        <a:t>Ženské gonády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233" marR="13233" marT="6616" marB="6616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>
                          <a:effectLst/>
                        </a:rPr>
                        <a:t>Estradiol, estriol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233" marR="13233" marT="6616" marB="6616" anchor="ctr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>
                          <a:effectLst/>
                        </a:rPr>
                        <a:t>·   ovlivňují vývoj sekundárních pohlavních znaků ženského těla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>
                          <a:effectLst/>
                        </a:rPr>
                        <a:t>·   ovlivňují periodický vývoj děložní sliznice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>
                          <a:effectLst/>
                        </a:rPr>
                        <a:t>·   zabraňují řídnutí kostí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233" marR="13233" marT="6616" marB="6616" anchor="ctr"/>
                </a:tc>
                <a:extLst>
                  <a:ext uri="{0D108BD9-81ED-4DB2-BD59-A6C34878D82A}">
                    <a16:rowId xmlns:a16="http://schemas.microsoft.com/office/drawing/2014/main" val="2884653003"/>
                  </a:ext>
                </a:extLst>
              </a:tr>
              <a:tr h="128743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 dirty="0">
                          <a:effectLst/>
                        </a:rPr>
                        <a:t>Estron</a:t>
                      </a:r>
                      <a:endParaRPr lang="cs-CZ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233" marR="13233" marT="6616" marB="6616" anchor="ctr"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3280830"/>
                  </a:ext>
                </a:extLst>
              </a:tr>
              <a:tr h="93180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>
                          <a:effectLst/>
                        </a:rPr>
                        <a:t>Progesteron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233" marR="13233" marT="6616" marB="6616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 dirty="0">
                          <a:effectLst/>
                        </a:rPr>
                        <a:t>·   navozuje sekreční fázi menstruačního cyklu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 dirty="0">
                          <a:effectLst/>
                        </a:rPr>
                        <a:t>·    podporuje růst děložní sliznice po ovulaci</a:t>
                      </a:r>
                      <a:endParaRPr lang="cs-CZ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233" marR="13233" marT="6616" marB="6616" anchor="ctr"/>
                </a:tc>
                <a:extLst>
                  <a:ext uri="{0D108BD9-81ED-4DB2-BD59-A6C34878D82A}">
                    <a16:rowId xmlns:a16="http://schemas.microsoft.com/office/drawing/2014/main" val="1039278547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0" y="13156"/>
            <a:ext cx="58263786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kumimoji="0" lang="cs-CZ" altLang="cs-CZ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2911452"/>
      </p:ext>
    </p:extLst>
  </p:cSld>
  <p:clrMapOvr>
    <a:masterClrMapping/>
  </p:clrMapOvr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6463" y="0"/>
            <a:ext cx="11177337" cy="1325563"/>
          </a:xfrm>
        </p:spPr>
        <p:txBody>
          <a:bodyPr>
            <a:normAutofit/>
          </a:bodyPr>
          <a:lstStyle/>
          <a:p>
            <a:r>
              <a:rPr lang="cs-CZ" sz="4000" b="1" dirty="0">
                <a:solidFill>
                  <a:srgbClr val="FF0000"/>
                </a:solidFill>
              </a:rPr>
              <a:t>Jaké hormony se běžně vyšetřují?</a:t>
            </a:r>
            <a:br>
              <a:rPr lang="cs-CZ" sz="4000" b="1" dirty="0">
                <a:solidFill>
                  <a:srgbClr val="FF0000"/>
                </a:solidFill>
              </a:rPr>
            </a:br>
            <a:endParaRPr lang="cs-CZ" sz="4000" b="1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6463" y="914400"/>
            <a:ext cx="12015537" cy="5743074"/>
          </a:xfrm>
        </p:spPr>
        <p:txBody>
          <a:bodyPr>
            <a:normAutofit/>
          </a:bodyPr>
          <a:lstStyle/>
          <a:p>
            <a:pPr lvl="0"/>
            <a:r>
              <a:rPr lang="cs-CZ" dirty="0"/>
              <a:t>sérové hladiny těhotenského hormonu (</a:t>
            </a:r>
            <a:r>
              <a:rPr lang="cs-CZ" dirty="0" err="1"/>
              <a:t>choriogonadotropin</a:t>
            </a:r>
            <a:r>
              <a:rPr lang="cs-CZ" dirty="0"/>
              <a:t> - </a:t>
            </a:r>
            <a:r>
              <a:rPr lang="cs-CZ" dirty="0" err="1"/>
              <a:t>hCG</a:t>
            </a:r>
            <a:r>
              <a:rPr lang="cs-CZ" dirty="0"/>
              <a:t>) a </a:t>
            </a:r>
            <a:endParaRPr lang="cs-CZ" sz="3200" dirty="0"/>
          </a:p>
          <a:p>
            <a:pPr lvl="0"/>
            <a:r>
              <a:rPr lang="cs-CZ" dirty="0"/>
              <a:t>dvou hormonů spojených s funkcí štítné žlázy a to TSH (TTH) a volného tyroxinu. </a:t>
            </a:r>
          </a:p>
          <a:p>
            <a:pPr marL="0" lvl="0" indent="0">
              <a:buNone/>
            </a:pPr>
            <a:endParaRPr lang="cs-CZ" sz="3200" dirty="0"/>
          </a:p>
          <a:p>
            <a:r>
              <a:rPr lang="cs-CZ" dirty="0"/>
              <a:t>V rámci speciálních vyšetření se stanovují hladiny </a:t>
            </a:r>
            <a:endParaRPr lang="cs-CZ" sz="3200" dirty="0"/>
          </a:p>
          <a:p>
            <a:pPr lvl="1"/>
            <a:r>
              <a:rPr lang="cs-CZ" dirty="0"/>
              <a:t>hormonů štítné žlázy, kůry nadledvin, adenohypofýzy, příštítných tělísek či pohlavních gonád. </a:t>
            </a:r>
          </a:p>
          <a:p>
            <a:pPr lvl="1"/>
            <a:r>
              <a:rPr lang="cs-CZ" dirty="0"/>
              <a:t>insulinu- </a:t>
            </a:r>
            <a:r>
              <a:rPr lang="cs-CZ" dirty="0" err="1"/>
              <a:t>insulinémie</a:t>
            </a:r>
            <a:endParaRPr lang="cs-CZ" dirty="0"/>
          </a:p>
          <a:p>
            <a:pPr lvl="1"/>
            <a:r>
              <a:rPr lang="cs-CZ" dirty="0"/>
              <a:t>metabolitů hormonů, ne vlastní hormony. </a:t>
            </a:r>
          </a:p>
          <a:p>
            <a:pPr marL="457200" lvl="1" indent="0">
              <a:buNone/>
            </a:pPr>
            <a:r>
              <a:rPr lang="cs-CZ" dirty="0"/>
              <a:t>Do moči nejsou vylučovány hormony peptidové či bílkovinné povahy (výjimkou je </a:t>
            </a:r>
            <a:r>
              <a:rPr lang="cs-CZ" dirty="0" err="1"/>
              <a:t>hCG</a:t>
            </a:r>
            <a:r>
              <a:rPr lang="cs-CZ" dirty="0"/>
              <a:t>).</a:t>
            </a:r>
            <a:endParaRPr lang="cs-CZ" sz="2800" dirty="0"/>
          </a:p>
          <a:p>
            <a:r>
              <a:rPr lang="cs-CZ" dirty="0"/>
              <a:t>Přehled stanovení vybraných hormonů spolu s klinickou aplikací podává </a:t>
            </a:r>
            <a:r>
              <a:rPr lang="cs-CZ" b="1" dirty="0"/>
              <a:t>tabulka 9.2.</a:t>
            </a:r>
            <a:endParaRPr lang="cs-CZ" sz="3200" b="1" dirty="0"/>
          </a:p>
        </p:txBody>
      </p:sp>
    </p:spTree>
    <p:extLst>
      <p:ext uri="{BB962C8B-B14F-4D97-AF65-F5344CB8AC3E}">
        <p14:creationId xmlns:p14="http://schemas.microsoft.com/office/powerpoint/2010/main" val="1133778933"/>
      </p:ext>
    </p:extLst>
  </p:cSld>
  <p:clrMapOvr>
    <a:masterClrMapping/>
  </p:clrMapOvr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19350972"/>
              </p:ext>
            </p:extLst>
          </p:nvPr>
        </p:nvGraphicFramePr>
        <p:xfrm>
          <a:off x="3035030" y="194558"/>
          <a:ext cx="6595352" cy="1798008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84646">
                  <a:extLst>
                    <a:ext uri="{9D8B030D-6E8A-4147-A177-3AD203B41FA5}">
                      <a16:colId xmlns:a16="http://schemas.microsoft.com/office/drawing/2014/main" val="1102882649"/>
                    </a:ext>
                  </a:extLst>
                </a:gridCol>
                <a:gridCol w="830979">
                  <a:extLst>
                    <a:ext uri="{9D8B030D-6E8A-4147-A177-3AD203B41FA5}">
                      <a16:colId xmlns:a16="http://schemas.microsoft.com/office/drawing/2014/main" val="2220396115"/>
                    </a:ext>
                  </a:extLst>
                </a:gridCol>
                <a:gridCol w="2309249">
                  <a:extLst>
                    <a:ext uri="{9D8B030D-6E8A-4147-A177-3AD203B41FA5}">
                      <a16:colId xmlns:a16="http://schemas.microsoft.com/office/drawing/2014/main" val="1018479060"/>
                    </a:ext>
                  </a:extLst>
                </a:gridCol>
                <a:gridCol w="2370478">
                  <a:extLst>
                    <a:ext uri="{9D8B030D-6E8A-4147-A177-3AD203B41FA5}">
                      <a16:colId xmlns:a16="http://schemas.microsoft.com/office/drawing/2014/main" val="2883619468"/>
                    </a:ext>
                  </a:extLst>
                </a:gridCol>
              </a:tblGrid>
              <a:tr h="42495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 dirty="0">
                          <a:effectLst/>
                        </a:rPr>
                        <a:t>Hormon</a:t>
                      </a:r>
                      <a:endParaRPr lang="cs-CZ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288" marR="20288" marT="10144" marB="10144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 dirty="0">
                          <a:effectLst/>
                        </a:rPr>
                        <a:t>Metoda stanovení</a:t>
                      </a:r>
                      <a:endParaRPr lang="cs-CZ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288" marR="20288" marT="10144" marB="10144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>
                          <a:effectLst/>
                        </a:rPr>
                        <a:t>Projevy nadbytku (hyperfunkce) -  a s tím spojená onemocnění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288" marR="20288" marT="10144" marB="10144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>
                          <a:effectLst/>
                        </a:rPr>
                        <a:t>Projevy nedostatku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>
                          <a:effectLst/>
                        </a:rPr>
                        <a:t>(hypofunkce) –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>
                          <a:effectLst/>
                        </a:rPr>
                        <a:t>a s tím spojená onemocnění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288" marR="20288" marT="10144" marB="10144"/>
                </a:tc>
                <a:extLst>
                  <a:ext uri="{0D108BD9-81ED-4DB2-BD59-A6C34878D82A}">
                    <a16:rowId xmlns:a16="http://schemas.microsoft.com/office/drawing/2014/main" val="2998077746"/>
                  </a:ext>
                </a:extLst>
              </a:tr>
              <a:tr h="25218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>
                          <a:effectLst/>
                        </a:rPr>
                        <a:t>STH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288" marR="20288" marT="10144" marB="10144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>
                          <a:effectLst/>
                        </a:rPr>
                        <a:t>IRMA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>
                          <a:effectLst/>
                        </a:rPr>
                        <a:t>sérum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288" marR="20288" marT="10144" marB="10144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 dirty="0">
                          <a:effectLst/>
                        </a:rPr>
                        <a:t>v dětství dochází k nadměrnému vzrůstu (gigantismus)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 dirty="0">
                          <a:effectLst/>
                        </a:rPr>
                        <a:t>v dospělosti ke vzniku </a:t>
                      </a:r>
                      <a:r>
                        <a:rPr lang="cs-CZ" sz="1200" dirty="0" err="1">
                          <a:effectLst/>
                        </a:rPr>
                        <a:t>akromegálií</a:t>
                      </a:r>
                      <a:endParaRPr lang="cs-CZ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288" marR="20288" marT="10144" marB="10144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>
                          <a:effectLst/>
                        </a:rPr>
                        <a:t>v dětství vzniká trpaslictví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>
                          <a:effectLst/>
                        </a:rPr>
                        <a:t> (nanismus)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288" marR="20288" marT="10144" marB="10144"/>
                </a:tc>
                <a:extLst>
                  <a:ext uri="{0D108BD9-81ED-4DB2-BD59-A6C34878D82A}">
                    <a16:rowId xmlns:a16="http://schemas.microsoft.com/office/drawing/2014/main" val="4116950634"/>
                  </a:ext>
                </a:extLst>
              </a:tr>
              <a:tr h="77048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>
                          <a:effectLst/>
                        </a:rPr>
                        <a:t>Prolaktin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288" marR="20288" marT="10144" marB="10144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>
                          <a:effectLst/>
                        </a:rPr>
                        <a:t>CLIA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>
                          <a:effectLst/>
                        </a:rPr>
                        <a:t>sérum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288" marR="20288" marT="10144" marB="10144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 dirty="0">
                          <a:effectLst/>
                        </a:rPr>
                        <a:t>ztráta sexuálního apetitu, neočekávaná laktace, vynechávání menstruace a neplodnost u žen a dysfunkce pohlavních žláz, zmenšení varlat, zvětšení prsů u mužů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 dirty="0">
                          <a:effectLst/>
                        </a:rPr>
                        <a:t>- hypofyzární adenomy a </a:t>
                      </a:r>
                      <a:r>
                        <a:rPr lang="cs-CZ" sz="1200" dirty="0" err="1">
                          <a:effectLst/>
                        </a:rPr>
                        <a:t>mikroadenomy</a:t>
                      </a:r>
                      <a:r>
                        <a:rPr lang="cs-CZ" sz="1200" dirty="0">
                          <a:effectLst/>
                        </a:rPr>
                        <a:t> (</a:t>
                      </a:r>
                      <a:r>
                        <a:rPr lang="cs-CZ" sz="1200" dirty="0" err="1">
                          <a:effectLst/>
                        </a:rPr>
                        <a:t>prolaktinomy</a:t>
                      </a:r>
                      <a:r>
                        <a:rPr lang="cs-CZ" sz="1200" dirty="0">
                          <a:effectLst/>
                        </a:rPr>
                        <a:t>), funkční a organické poruchy hypofyzární regulace</a:t>
                      </a:r>
                      <a:endParaRPr lang="cs-CZ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288" marR="20288" marT="10144" marB="10144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 dirty="0">
                          <a:effectLst/>
                        </a:rPr>
                        <a:t>dysfunkce vaječníků u žen,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 dirty="0">
                          <a:effectLst/>
                        </a:rPr>
                        <a:t>erektilní dysfunkce,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 dirty="0">
                          <a:effectLst/>
                        </a:rPr>
                        <a:t> hypofunkce semenných váčků a </a:t>
                      </a:r>
                      <a:r>
                        <a:rPr lang="cs-CZ" sz="1200" dirty="0" err="1">
                          <a:effectLst/>
                        </a:rPr>
                        <a:t>hypoandrogenismus</a:t>
                      </a:r>
                      <a:endParaRPr lang="cs-CZ" sz="12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 dirty="0">
                          <a:effectLst/>
                        </a:rPr>
                        <a:t> u mužů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 dirty="0">
                          <a:effectLst/>
                        </a:rPr>
                        <a:t>- </a:t>
                      </a:r>
                      <a:r>
                        <a:rPr lang="cs-CZ" sz="1200" dirty="0" err="1">
                          <a:effectLst/>
                        </a:rPr>
                        <a:t>Sheehanův</a:t>
                      </a:r>
                      <a:r>
                        <a:rPr lang="cs-CZ" sz="1200" dirty="0">
                          <a:effectLst/>
                        </a:rPr>
                        <a:t> syndrom</a:t>
                      </a:r>
                      <a:endParaRPr lang="cs-CZ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288" marR="20288" marT="10144" marB="10144"/>
                </a:tc>
                <a:extLst>
                  <a:ext uri="{0D108BD9-81ED-4DB2-BD59-A6C34878D82A}">
                    <a16:rowId xmlns:a16="http://schemas.microsoft.com/office/drawing/2014/main" val="877693669"/>
                  </a:ext>
                </a:extLst>
              </a:tr>
              <a:tr h="163431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>
                          <a:effectLst/>
                        </a:rPr>
                        <a:t>adenohypofýzy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288" marR="20288" marT="10144" marB="10144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>
                          <a:effectLst/>
                        </a:rPr>
                        <a:t> 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288" marR="20288" marT="10144" marB="10144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>
                          <a:effectLst/>
                        </a:rPr>
                        <a:t>hyperpituitarismus: útlak optického chiasmatu a různé poruchy vidění, většinou způsobena adenomem – nadprodukce hormonu podle buněk, kterými je tvořen, útlak ostatních sekretorických buněk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288" marR="20288" marT="10144" marB="10144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 dirty="0" err="1">
                          <a:effectLst/>
                        </a:rPr>
                        <a:t>hypopituitarismus</a:t>
                      </a:r>
                      <a:r>
                        <a:rPr lang="cs-CZ" sz="1200" dirty="0">
                          <a:effectLst/>
                        </a:rPr>
                        <a:t>: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 dirty="0">
                          <a:effectLst/>
                        </a:rPr>
                        <a:t>pokles funkčnosti hormonů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 dirty="0">
                          <a:effectLst/>
                        </a:rPr>
                        <a:t> adenohypofýzy –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 dirty="0" err="1">
                          <a:effectLst/>
                        </a:rPr>
                        <a:t>nedostatk</a:t>
                      </a:r>
                      <a:r>
                        <a:rPr lang="cs-CZ" sz="1200" dirty="0">
                          <a:effectLst/>
                        </a:rPr>
                        <a:t> </a:t>
                      </a:r>
                      <a:r>
                        <a:rPr lang="cs-CZ" sz="1200" dirty="0" err="1">
                          <a:effectLst/>
                        </a:rPr>
                        <a:t>kortisolu</a:t>
                      </a:r>
                      <a:r>
                        <a:rPr lang="cs-CZ" sz="1200" dirty="0">
                          <a:effectLst/>
                        </a:rPr>
                        <a:t>,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 dirty="0" err="1">
                          <a:effectLst/>
                        </a:rPr>
                        <a:t>tyreoidních</a:t>
                      </a:r>
                      <a:r>
                        <a:rPr lang="cs-CZ" sz="1200" dirty="0">
                          <a:effectLst/>
                        </a:rPr>
                        <a:t> hormonů,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 dirty="0">
                          <a:effectLst/>
                        </a:rPr>
                        <a:t>příznaky Diabetes </a:t>
                      </a:r>
                      <a:r>
                        <a:rPr lang="cs-CZ" sz="1200" dirty="0" err="1">
                          <a:effectLst/>
                        </a:rPr>
                        <a:t>insipidus</a:t>
                      </a:r>
                      <a:r>
                        <a:rPr lang="cs-CZ" sz="1200" dirty="0">
                          <a:effectLst/>
                        </a:rPr>
                        <a:t>,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 dirty="0">
                          <a:effectLst/>
                        </a:rPr>
                        <a:t>ztráta funkce pohlavních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 dirty="0">
                          <a:effectLst/>
                        </a:rPr>
                        <a:t> orgánů a vymizením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 dirty="0">
                          <a:effectLst/>
                        </a:rPr>
                        <a:t>sekundárních pohlavních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 dirty="0">
                          <a:effectLst/>
                        </a:rPr>
                        <a:t> znaků</a:t>
                      </a:r>
                      <a:endParaRPr lang="cs-CZ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288" marR="20288" marT="10144" marB="10144"/>
                </a:tc>
                <a:extLst>
                  <a:ext uri="{0D108BD9-81ED-4DB2-BD59-A6C34878D82A}">
                    <a16:rowId xmlns:a16="http://schemas.microsoft.com/office/drawing/2014/main" val="3208459479"/>
                  </a:ext>
                </a:extLst>
              </a:tr>
              <a:tr h="25218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>
                          <a:effectLst/>
                        </a:rPr>
                        <a:t>Vasopresin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288" marR="20288" marT="10144" marB="10144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>
                          <a:effectLst/>
                        </a:rPr>
                        <a:t>-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288" marR="20288" marT="10144" marB="10144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>
                          <a:effectLst/>
                        </a:rPr>
                        <a:t>syndrom neadekvátní sekrece ADH:způsobuje zadržování vody, hypoosmolalitu, hyponatrémii, svalovou slabost, poruchy vědomí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288" marR="20288" marT="10144" marB="10144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 dirty="0">
                          <a:effectLst/>
                        </a:rPr>
                        <a:t>nadměrné vylučování tekutin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 dirty="0">
                          <a:effectLst/>
                        </a:rPr>
                        <a:t>- Diabetes </a:t>
                      </a:r>
                      <a:r>
                        <a:rPr lang="cs-CZ" sz="1200" dirty="0" err="1">
                          <a:effectLst/>
                        </a:rPr>
                        <a:t>insipidus</a:t>
                      </a:r>
                      <a:r>
                        <a:rPr lang="cs-CZ" sz="1200" dirty="0">
                          <a:effectLst/>
                        </a:rPr>
                        <a:t> – žíznivka</a:t>
                      </a:r>
                      <a:endParaRPr lang="cs-CZ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288" marR="20288" marT="10144" marB="10144"/>
                </a:tc>
                <a:extLst>
                  <a:ext uri="{0D108BD9-81ED-4DB2-BD59-A6C34878D82A}">
                    <a16:rowId xmlns:a16="http://schemas.microsoft.com/office/drawing/2014/main" val="721238111"/>
                  </a:ext>
                </a:extLst>
              </a:tr>
              <a:tr h="25218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>
                          <a:effectLst/>
                        </a:rPr>
                        <a:t>T</a:t>
                      </a:r>
                      <a:r>
                        <a:rPr lang="cs-CZ" sz="1200" baseline="-25000">
                          <a:effectLst/>
                        </a:rPr>
                        <a:t>4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288" marR="20288" marT="10144" marB="10144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>
                          <a:effectLst/>
                        </a:rPr>
                        <a:t>CLIA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>
                          <a:effectLst/>
                        </a:rPr>
                        <a:t>sérum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288" marR="20288" marT="10144" marB="10144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>
                          <a:effectLst/>
                        </a:rPr>
                        <a:t>hypertyreóza: urychlení metabolismu, váhový úbytek, nespavost, zvýšené pocení, pocit horka, únava, bušení srdce, arytmie, tachykardie a v některých případech zvětšení štítné žlázy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>
                          <a:effectLst/>
                        </a:rPr>
                        <a:t>- autoimunitní onemocnění, adenomy, karcinomy štítné žlázy, nadprodukce TSH, Basedowova choroba, Gravesova choroba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288" marR="20288" marT="10144" marB="10144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 dirty="0">
                          <a:effectLst/>
                        </a:rPr>
                        <a:t>hypotyreóza: únava, zimomřivost, poruchy paměti, pomalé psychomotorické tempo, dušnost po námaze, hrubý hlas, zácpa, suchá kůže, váhový přírůstek, anemie, zpomalení metabolismu a snížení bazálního metabolizmu u těžkého stavu až bezvědomí, hypotermie, hypotenze s rozvojem šokového stavu tzv. myxedémového </a:t>
                      </a:r>
                      <a:r>
                        <a:rPr lang="cs-CZ" sz="1200" dirty="0" err="1">
                          <a:effectLst/>
                        </a:rPr>
                        <a:t>komatu</a:t>
                      </a:r>
                      <a:endParaRPr lang="cs-CZ" sz="12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 dirty="0">
                          <a:effectLst/>
                        </a:rPr>
                        <a:t>- autoimunitní onemocnění, odebrání štítné žlázy, snížená sekrece TSH, těžký nedostatek jódu v potravě – kretenismus</a:t>
                      </a:r>
                      <a:endParaRPr lang="cs-CZ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288" marR="20288" marT="10144" marB="10144"/>
                </a:tc>
                <a:extLst>
                  <a:ext uri="{0D108BD9-81ED-4DB2-BD59-A6C34878D82A}">
                    <a16:rowId xmlns:a16="http://schemas.microsoft.com/office/drawing/2014/main" val="4253468015"/>
                  </a:ext>
                </a:extLst>
              </a:tr>
              <a:tr h="49346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>
                          <a:effectLst/>
                        </a:rPr>
                        <a:t>T</a:t>
                      </a:r>
                      <a:r>
                        <a:rPr lang="cs-CZ" sz="1200" baseline="-25000">
                          <a:effectLst/>
                        </a:rPr>
                        <a:t>3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288" marR="20288" marT="10144" marB="10144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 dirty="0">
                          <a:effectLst/>
                        </a:rPr>
                        <a:t>CLIA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 dirty="0">
                          <a:effectLst/>
                        </a:rPr>
                        <a:t>sérum</a:t>
                      </a:r>
                      <a:endParaRPr lang="cs-CZ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288" marR="20288" marT="10144" marB="10144"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1476287"/>
                  </a:ext>
                </a:extLst>
              </a:tr>
              <a:tr h="49297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>
                          <a:effectLst/>
                        </a:rPr>
                        <a:t>PTH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288" marR="20288" marT="10144" marB="10144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>
                          <a:effectLst/>
                        </a:rPr>
                        <a:t>ECLIA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>
                          <a:effectLst/>
                        </a:rPr>
                        <a:t>sérum, plazma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288" marR="20288" marT="10144" marB="10144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>
                          <a:effectLst/>
                        </a:rPr>
                        <a:t>primární hyperparthyroidismus: autonomní, abnormální sekrece PTH – slabost, nausea, zvracení, nechutenství, bolest kostí a svalů, polyurie, polydipsie, ledvinné kameny, osteoporóza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>
                          <a:effectLst/>
                        </a:rPr>
                        <a:t>sekundární hyperparthyroidismus: nadměrná produkce PTH jako odpověď na hypokalcémii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288" marR="20288" marT="10144" marB="10144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 dirty="0">
                          <a:effectLst/>
                        </a:rPr>
                        <a:t>snížené hladiny Ca</a:t>
                      </a:r>
                      <a:r>
                        <a:rPr lang="cs-CZ" sz="1200" baseline="30000" dirty="0">
                          <a:effectLst/>
                        </a:rPr>
                        <a:t>2+</a:t>
                      </a:r>
                      <a:r>
                        <a:rPr lang="cs-CZ" sz="1200" dirty="0">
                          <a:effectLst/>
                        </a:rPr>
                        <a:t> v krvi, zvýšené vylučování Ca</a:t>
                      </a:r>
                      <a:r>
                        <a:rPr lang="cs-CZ" sz="1200" baseline="30000" dirty="0">
                          <a:effectLst/>
                        </a:rPr>
                        <a:t>2+ </a:t>
                      </a:r>
                      <a:r>
                        <a:rPr lang="cs-CZ" sz="1200" dirty="0">
                          <a:effectLst/>
                        </a:rPr>
                        <a:t>močí, svalové křeče a tenze, ledvinové kameny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 dirty="0">
                          <a:effectLst/>
                        </a:rPr>
                        <a:t>- autoimunitní onemocnění, odstranění příštítných tělísek, </a:t>
                      </a:r>
                      <a:r>
                        <a:rPr lang="cs-CZ" sz="1200" dirty="0" err="1">
                          <a:effectLst/>
                        </a:rPr>
                        <a:t>DiGeorge</a:t>
                      </a:r>
                      <a:r>
                        <a:rPr lang="cs-CZ" sz="1200" dirty="0">
                          <a:effectLst/>
                        </a:rPr>
                        <a:t> syndrom</a:t>
                      </a:r>
                      <a:endParaRPr lang="cs-CZ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288" marR="20288" marT="10144" marB="10144"/>
                </a:tc>
                <a:extLst>
                  <a:ext uri="{0D108BD9-81ED-4DB2-BD59-A6C34878D82A}">
                    <a16:rowId xmlns:a16="http://schemas.microsoft.com/office/drawing/2014/main" val="265450506"/>
                  </a:ext>
                </a:extLst>
              </a:tr>
              <a:tr h="25218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>
                          <a:effectLst/>
                        </a:rPr>
                        <a:t>Kortisol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>
                          <a:effectLst/>
                        </a:rPr>
                        <a:t> 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288" marR="20288" marT="10144" marB="10144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>
                          <a:effectLst/>
                        </a:rPr>
                        <a:t>sérum, moč, sliny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288" marR="20288" marT="10144" marB="10144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>
                          <a:effectLst/>
                        </a:rPr>
                        <a:t>- Cushingova choroba, tumor nadledvin, akutní infekce, těžké popáleniny, šok, stres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288" marR="20288" marT="10144" marB="10144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 dirty="0">
                          <a:effectLst/>
                        </a:rPr>
                        <a:t>- </a:t>
                      </a:r>
                      <a:r>
                        <a:rPr lang="cs-CZ" sz="1200" dirty="0" err="1">
                          <a:effectLst/>
                        </a:rPr>
                        <a:t>Addisonova</a:t>
                      </a:r>
                      <a:r>
                        <a:rPr lang="cs-CZ" sz="1200" dirty="0">
                          <a:effectLst/>
                        </a:rPr>
                        <a:t> choroba, autoimunitní onemocnění, nedostatečnost hypofýzy</a:t>
                      </a:r>
                      <a:endParaRPr lang="cs-CZ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288" marR="20288" marT="10144" marB="10144"/>
                </a:tc>
                <a:extLst>
                  <a:ext uri="{0D108BD9-81ED-4DB2-BD59-A6C34878D82A}">
                    <a16:rowId xmlns:a16="http://schemas.microsoft.com/office/drawing/2014/main" val="2517515193"/>
                  </a:ext>
                </a:extLst>
              </a:tr>
              <a:tr h="2736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>
                          <a:effectLst/>
                        </a:rPr>
                        <a:t>Aldosteron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288" marR="20288" marT="10144" marB="10144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>
                          <a:effectLst/>
                        </a:rPr>
                        <a:t>EIA, RIA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>
                          <a:effectLst/>
                        </a:rPr>
                        <a:t>sérum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288" marR="20288" marT="10144" marB="10144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>
                          <a:effectLst/>
                        </a:rPr>
                        <a:t>hypertenze a hypokalémie, svalová slabost, polyurie a bolesti hlavy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>
                          <a:effectLst/>
                        </a:rPr>
                        <a:t>- Connův syndrom, Bartterův syndrom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288" marR="20288" marT="10144" marB="10144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 dirty="0" err="1">
                          <a:effectLst/>
                        </a:rPr>
                        <a:t>hyponatrémie</a:t>
                      </a:r>
                      <a:r>
                        <a:rPr lang="cs-CZ" sz="1200" dirty="0">
                          <a:effectLst/>
                        </a:rPr>
                        <a:t> a </a:t>
                      </a:r>
                      <a:r>
                        <a:rPr lang="cs-CZ" sz="1200" dirty="0" err="1">
                          <a:effectLst/>
                        </a:rPr>
                        <a:t>hyperkalémie</a:t>
                      </a:r>
                      <a:endParaRPr lang="cs-CZ" sz="12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 dirty="0">
                          <a:effectLst/>
                        </a:rPr>
                        <a:t>- primární adrenální insuficience, diabetes, vrozená adrenální hyperplazie, </a:t>
                      </a:r>
                      <a:r>
                        <a:rPr lang="cs-CZ" sz="1200" dirty="0" err="1">
                          <a:effectLst/>
                        </a:rPr>
                        <a:t>Addisonova</a:t>
                      </a:r>
                      <a:r>
                        <a:rPr lang="cs-CZ" sz="1200" dirty="0">
                          <a:effectLst/>
                        </a:rPr>
                        <a:t> choroba</a:t>
                      </a:r>
                      <a:endParaRPr lang="cs-CZ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288" marR="20288" marT="10144" marB="10144"/>
                </a:tc>
                <a:extLst>
                  <a:ext uri="{0D108BD9-81ED-4DB2-BD59-A6C34878D82A}">
                    <a16:rowId xmlns:a16="http://schemas.microsoft.com/office/drawing/2014/main" val="3236603983"/>
                  </a:ext>
                </a:extLst>
              </a:tr>
              <a:tr h="25218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>
                          <a:effectLst/>
                        </a:rPr>
                        <a:t>Insulin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288" marR="20288" marT="10144" marB="10144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>
                          <a:effectLst/>
                        </a:rPr>
                        <a:t>ECLIA, RIA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>
                          <a:effectLst/>
                        </a:rPr>
                        <a:t>sérum, plazma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288" marR="20288" marT="10144" marB="10144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>
                          <a:effectLst/>
                        </a:rPr>
                        <a:t>hypoglykémie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>
                          <a:effectLst/>
                        </a:rPr>
                        <a:t>- insulinoma (tumor b-buněk pankreatu)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288" marR="20288" marT="10144" marB="10144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 dirty="0">
                          <a:effectLst/>
                        </a:rPr>
                        <a:t>hyperglykémie, glykosurie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 dirty="0">
                          <a:effectLst/>
                        </a:rPr>
                        <a:t>- Diabetes </a:t>
                      </a:r>
                      <a:r>
                        <a:rPr lang="cs-CZ" sz="1200" dirty="0" err="1">
                          <a:effectLst/>
                        </a:rPr>
                        <a:t>mellitus</a:t>
                      </a:r>
                      <a:r>
                        <a:rPr lang="cs-CZ" sz="1200" dirty="0">
                          <a:effectLst/>
                        </a:rPr>
                        <a:t>, metabolický syndrom, </a:t>
                      </a:r>
                      <a:r>
                        <a:rPr lang="cs-CZ" sz="1200" dirty="0" err="1">
                          <a:effectLst/>
                        </a:rPr>
                        <a:t>polycystický</a:t>
                      </a:r>
                      <a:r>
                        <a:rPr lang="cs-CZ" sz="1200" dirty="0">
                          <a:effectLst/>
                        </a:rPr>
                        <a:t> syndrom ovarií</a:t>
                      </a:r>
                      <a:endParaRPr lang="cs-CZ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288" marR="20288" marT="10144" marB="10144"/>
                </a:tc>
                <a:extLst>
                  <a:ext uri="{0D108BD9-81ED-4DB2-BD59-A6C34878D82A}">
                    <a16:rowId xmlns:a16="http://schemas.microsoft.com/office/drawing/2014/main" val="1111143782"/>
                  </a:ext>
                </a:extLst>
              </a:tr>
              <a:tr h="25218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>
                          <a:effectLst/>
                        </a:rPr>
                        <a:t>Glukagon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288" marR="20288" marT="10144" marB="10144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>
                          <a:effectLst/>
                        </a:rPr>
                        <a:t> 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288" marR="20288" marT="10144" marB="10144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>
                          <a:effectLst/>
                        </a:rPr>
                        <a:t>Hyperglykémie, snížená hladina aminokyselin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>
                          <a:effectLst/>
                        </a:rPr>
                        <a:t>- glukagonoma (tumor pankreatu)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288" marR="20288" marT="10144" marB="10144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  <a:endParaRPr lang="cs-CZ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288" marR="20288" marT="10144" marB="10144"/>
                </a:tc>
                <a:extLst>
                  <a:ext uri="{0D108BD9-81ED-4DB2-BD59-A6C34878D82A}">
                    <a16:rowId xmlns:a16="http://schemas.microsoft.com/office/drawing/2014/main" val="1222248762"/>
                  </a:ext>
                </a:extLst>
              </a:tr>
              <a:tr h="38331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>
                          <a:effectLst/>
                        </a:rPr>
                        <a:t>Testosteron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288" marR="20288" marT="10144" marB="10144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>
                          <a:effectLst/>
                        </a:rPr>
                        <a:t>CLIA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>
                          <a:effectLst/>
                        </a:rPr>
                        <a:t>sérum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288" marR="20288" marT="10144" marB="10144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>
                          <a:effectLst/>
                        </a:rPr>
                        <a:t> 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288" marR="20288" marT="10144" marB="10144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 dirty="0">
                          <a:effectLst/>
                        </a:rPr>
                        <a:t>primární </a:t>
                      </a:r>
                      <a:r>
                        <a:rPr lang="cs-CZ" sz="1200" dirty="0" err="1">
                          <a:effectLst/>
                        </a:rPr>
                        <a:t>hypotestosteronismus</a:t>
                      </a:r>
                      <a:r>
                        <a:rPr lang="cs-CZ" sz="1200" dirty="0">
                          <a:effectLst/>
                        </a:rPr>
                        <a:t>: abnormálně snížená produkce testosteronu, dysfunkce varlat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 dirty="0">
                          <a:effectLst/>
                        </a:rPr>
                        <a:t>sekundární </a:t>
                      </a:r>
                      <a:r>
                        <a:rPr lang="cs-CZ" sz="1200" dirty="0" err="1">
                          <a:effectLst/>
                        </a:rPr>
                        <a:t>hypotestosteronismus</a:t>
                      </a:r>
                      <a:r>
                        <a:rPr lang="cs-CZ" sz="1200" dirty="0">
                          <a:effectLst/>
                        </a:rPr>
                        <a:t>:  hypotalamická dysfunkce</a:t>
                      </a:r>
                      <a:endParaRPr lang="cs-CZ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288" marR="20288" marT="10144" marB="10144"/>
                </a:tc>
                <a:extLst>
                  <a:ext uri="{0D108BD9-81ED-4DB2-BD59-A6C34878D82A}">
                    <a16:rowId xmlns:a16="http://schemas.microsoft.com/office/drawing/2014/main" val="3413276844"/>
                  </a:ext>
                </a:extLst>
              </a:tr>
              <a:tr h="42495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>
                          <a:effectLst/>
                        </a:rPr>
                        <a:t>Estradiol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288" marR="20288" marT="10144" marB="10144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>
                          <a:effectLst/>
                        </a:rPr>
                        <a:t>CLIA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>
                          <a:effectLst/>
                        </a:rPr>
                        <a:t>sérum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288" marR="20288" marT="10144" marB="10144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>
                          <a:effectLst/>
                        </a:rPr>
                        <a:t>pozastavení menstruačního cyklu, podpora růstu plodu u těhotných žen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>
                          <a:effectLst/>
                        </a:rPr>
                        <a:t>zvětšená prostata a získání ženských pohlavních znaků u mužů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>
                          <a:effectLst/>
                        </a:rPr>
                        <a:t>- během těhotenství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288" marR="20288" marT="10144" marB="10144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  <a:endParaRPr lang="cs-CZ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288" marR="20288" marT="10144" marB="10144"/>
                </a:tc>
                <a:extLst>
                  <a:ext uri="{0D108BD9-81ED-4DB2-BD59-A6C34878D82A}">
                    <a16:rowId xmlns:a16="http://schemas.microsoft.com/office/drawing/2014/main" val="2812863874"/>
                  </a:ext>
                </a:extLst>
              </a:tr>
              <a:tr h="25218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>
                          <a:effectLst/>
                        </a:rPr>
                        <a:t>Progesteron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288" marR="20288" marT="10144" marB="10144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>
                          <a:effectLst/>
                        </a:rPr>
                        <a:t>CLIA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>
                          <a:effectLst/>
                        </a:rPr>
                        <a:t>sérum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288" marR="20288" marT="10144" marB="10144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>
                          <a:effectLst/>
                        </a:rPr>
                        <a:t>- během těhotenství, u nádorů vaječníků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288" marR="20288" marT="10144" marB="10144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 dirty="0">
                          <a:effectLst/>
                        </a:rPr>
                        <a:t>- při poruchách menstruačního cyklu, u nedostatečně vyvinutých vaječníků</a:t>
                      </a:r>
                      <a:endParaRPr lang="cs-CZ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288" marR="20288" marT="10144" marB="10144"/>
                </a:tc>
                <a:extLst>
                  <a:ext uri="{0D108BD9-81ED-4DB2-BD59-A6C34878D82A}">
                    <a16:rowId xmlns:a16="http://schemas.microsoft.com/office/drawing/2014/main" val="13691076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4422161"/>
      </p:ext>
    </p:extLst>
  </p:cSld>
  <p:clrMapOvr>
    <a:masterClrMapping/>
  </p:clrMapOvr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>
                <a:solidFill>
                  <a:srgbClr val="FF0000"/>
                </a:solidFill>
              </a:rPr>
              <a:t>Rychlé testy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-1" y="1825624"/>
            <a:ext cx="12079705" cy="4912059"/>
          </a:xfrm>
        </p:spPr>
        <p:txBody>
          <a:bodyPr>
            <a:normAutofit/>
          </a:bodyPr>
          <a:lstStyle/>
          <a:p>
            <a:r>
              <a:rPr lang="cs-CZ" dirty="0"/>
              <a:t>Pro orientační (kvalitativní, </a:t>
            </a:r>
            <a:r>
              <a:rPr lang="cs-CZ" dirty="0" err="1"/>
              <a:t>semikvantitativní</a:t>
            </a:r>
            <a:r>
              <a:rPr lang="cs-CZ" dirty="0"/>
              <a:t>, kvantitativní) stanovení hladin některých biochemických parametrů v moči a krvi se používají </a:t>
            </a:r>
          </a:p>
          <a:p>
            <a:pPr lvl="1"/>
            <a:r>
              <a:rPr lang="cs-CZ" b="1" dirty="0"/>
              <a:t>diagnostické </a:t>
            </a:r>
            <a:r>
              <a:rPr lang="cs-CZ" b="1" dirty="0" err="1"/>
              <a:t>testační</a:t>
            </a:r>
            <a:r>
              <a:rPr lang="cs-CZ" b="1" dirty="0"/>
              <a:t> papírky</a:t>
            </a:r>
            <a:r>
              <a:rPr lang="cs-CZ" dirty="0"/>
              <a:t> nebo </a:t>
            </a:r>
          </a:p>
          <a:p>
            <a:pPr lvl="1"/>
            <a:r>
              <a:rPr lang="cs-CZ" dirty="0"/>
              <a:t>malé přenosné reflexní fotometry, </a:t>
            </a:r>
          </a:p>
          <a:p>
            <a:pPr lvl="1"/>
            <a:r>
              <a:rPr lang="cs-CZ" dirty="0"/>
              <a:t>případně </a:t>
            </a:r>
            <a:r>
              <a:rPr lang="cs-CZ" dirty="0" err="1"/>
              <a:t>amperometrické</a:t>
            </a:r>
            <a:r>
              <a:rPr lang="cs-CZ" dirty="0"/>
              <a:t> měřící přístroje.</a:t>
            </a:r>
          </a:p>
          <a:p>
            <a:r>
              <a:rPr lang="cs-CZ" dirty="0"/>
              <a:t>Předností vyšetření rychlými testy je </a:t>
            </a:r>
          </a:p>
          <a:p>
            <a:pPr lvl="1"/>
            <a:r>
              <a:rPr lang="cs-CZ" dirty="0"/>
              <a:t>snadná manipulace a obsluha měřících přístrojů a </a:t>
            </a:r>
          </a:p>
          <a:p>
            <a:pPr lvl="1"/>
            <a:r>
              <a:rPr lang="cs-CZ" dirty="0"/>
              <a:t>především dosažení rychlých a spolehlivých výsledků, díky nimž lze bezprostředně upravit dávkování léků (glykémie - insulin, CRP – antibiotika, PT – </a:t>
            </a:r>
            <a:r>
              <a:rPr lang="cs-CZ" dirty="0" err="1"/>
              <a:t>Warfarin</a:t>
            </a:r>
            <a:r>
              <a:rPr lang="cs-CZ" dirty="0"/>
              <a:t>). </a:t>
            </a:r>
          </a:p>
          <a:p>
            <a:pPr lvl="1"/>
            <a:r>
              <a:rPr lang="cs-CZ" dirty="0"/>
              <a:t>Lze je používat jak u lůžka hospitalizovaného pacienta,</a:t>
            </a:r>
          </a:p>
          <a:p>
            <a:pPr lvl="1"/>
            <a:r>
              <a:rPr lang="cs-CZ" dirty="0"/>
              <a:t>tak v ambulantní nebo domácí péči (např. u diabetiků pro monitorování glykémie glukometry).</a:t>
            </a:r>
          </a:p>
        </p:txBody>
      </p:sp>
    </p:spTree>
    <p:extLst>
      <p:ext uri="{BB962C8B-B14F-4D97-AF65-F5344CB8AC3E}">
        <p14:creationId xmlns:p14="http://schemas.microsoft.com/office/powerpoint/2010/main" val="38067487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Přehled témat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0769" y="1825624"/>
            <a:ext cx="10963031" cy="4911237"/>
          </a:xfrm>
        </p:spPr>
        <p:txBody>
          <a:bodyPr>
            <a:normAutofit/>
          </a:bodyPr>
          <a:lstStyle/>
          <a:p>
            <a:r>
              <a:rPr lang="cs-CZ" sz="4000" dirty="0"/>
              <a:t>Odběry, indikace vyšetření, co ovlivňuje výsledky</a:t>
            </a:r>
          </a:p>
          <a:p>
            <a:r>
              <a:rPr lang="cs-CZ" sz="4000" dirty="0"/>
              <a:t>Sacharidy, štěpení sacharidů, diabetes </a:t>
            </a:r>
            <a:r>
              <a:rPr lang="cs-CZ" sz="4000" dirty="0" err="1"/>
              <a:t>mellitus</a:t>
            </a:r>
            <a:endParaRPr lang="cs-CZ" sz="4000" dirty="0"/>
          </a:p>
          <a:p>
            <a:r>
              <a:rPr lang="cs-CZ" sz="4000" dirty="0"/>
              <a:t>Lipidy, štěpení lipidů</a:t>
            </a:r>
          </a:p>
          <a:p>
            <a:r>
              <a:rPr lang="cs-CZ" sz="4000" dirty="0"/>
              <a:t>Proteiny, štěpení proteinů</a:t>
            </a:r>
          </a:p>
          <a:p>
            <a:r>
              <a:rPr lang="cs-CZ" sz="4000" dirty="0"/>
              <a:t>Enzymy, hormony</a:t>
            </a:r>
          </a:p>
          <a:p>
            <a:r>
              <a:rPr lang="cs-CZ" sz="4000" dirty="0"/>
              <a:t>Rychlé testy, vyšetření funkce ledvin</a:t>
            </a:r>
          </a:p>
        </p:txBody>
      </p:sp>
    </p:spTree>
    <p:extLst>
      <p:ext uri="{BB962C8B-B14F-4D97-AF65-F5344CB8AC3E}">
        <p14:creationId xmlns:p14="http://schemas.microsoft.com/office/powerpoint/2010/main" val="57529857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30740" y="0"/>
            <a:ext cx="10515600" cy="1325563"/>
          </a:xfrm>
        </p:spPr>
        <p:txBody>
          <a:bodyPr>
            <a:normAutofit/>
          </a:bodyPr>
          <a:lstStyle/>
          <a:p>
            <a:r>
              <a:rPr lang="cs-CZ" sz="4000" dirty="0">
                <a:solidFill>
                  <a:srgbClr val="0070C0"/>
                </a:solidFill>
              </a:rPr>
              <a:t>12. Jak se provádí odběr arteriální krve?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30740" y="1342417"/>
            <a:ext cx="8579796" cy="5515582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cs-CZ" dirty="0"/>
              <a:t>Odběr z arterie provádí buď lékař, nebo vyškolený pracovník. </a:t>
            </a:r>
          </a:p>
          <a:p>
            <a:r>
              <a:rPr lang="cs-CZ" dirty="0" err="1"/>
              <a:t>arteria</a:t>
            </a:r>
            <a:r>
              <a:rPr lang="cs-CZ" dirty="0"/>
              <a:t> </a:t>
            </a:r>
            <a:r>
              <a:rPr lang="cs-CZ" dirty="0">
                <a:solidFill>
                  <a:srgbClr val="0070C0"/>
                </a:solidFill>
              </a:rPr>
              <a:t>……………./………………./……………….</a:t>
            </a:r>
          </a:p>
          <a:p>
            <a:r>
              <a:rPr lang="cs-CZ" dirty="0"/>
              <a:t>u novorozenců je nejvhodnější odběr z katétru zavedeného do </a:t>
            </a:r>
            <a:r>
              <a:rPr lang="cs-CZ" dirty="0">
                <a:solidFill>
                  <a:srgbClr val="0070C0"/>
                </a:solidFill>
              </a:rPr>
              <a:t>…………………</a:t>
            </a:r>
            <a:r>
              <a:rPr lang="cs-CZ" dirty="0"/>
              <a:t> arterie.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Jaká je indikace odběru arteriální krve?</a:t>
            </a:r>
          </a:p>
          <a:p>
            <a:r>
              <a:rPr lang="cs-CZ" dirty="0">
                <a:solidFill>
                  <a:srgbClr val="0070C0"/>
                </a:solidFill>
              </a:rPr>
              <a:t>………………………</a:t>
            </a:r>
            <a:r>
              <a:rPr lang="cs-CZ" dirty="0"/>
              <a:t>: proto je důležité odstranit vzduch </a:t>
            </a:r>
          </a:p>
          <a:p>
            <a:pPr marL="0" indent="0">
              <a:buNone/>
            </a:pPr>
            <a:r>
              <a:rPr lang="cs-CZ" dirty="0"/>
              <a:t>z jehly a mrtvého prostoru stříkačky (např. propláchnutím roztokem heparinu). 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Odběr arteriální krve se někdy nahrazuje odběrem krve </a:t>
            </a:r>
            <a:r>
              <a:rPr lang="cs-CZ" b="1" dirty="0" err="1"/>
              <a:t>arterializované</a:t>
            </a:r>
            <a:r>
              <a:rPr lang="cs-CZ" dirty="0"/>
              <a:t> (kapilární krev odebraná </a:t>
            </a:r>
            <a:r>
              <a:rPr lang="cs-CZ" dirty="0">
                <a:solidFill>
                  <a:srgbClr val="0070C0"/>
                </a:solidFill>
              </a:rPr>
              <a:t>…………………………….</a:t>
            </a:r>
          </a:p>
          <a:p>
            <a:r>
              <a:rPr lang="cs-CZ" dirty="0"/>
              <a:t>Podobně jako u arteriální krve je důležitý anaerobní průběh odběru – kapka nesmí stékat po prstu, kapilára musí být bez bublin. Při nedodržení anaerobních podmínek při odběru nebo nedostatečném prokrvení vyšetření ztrácí svůj význam!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5" name="Picture 4" descr="Biochemie v medicíně Vladimíra Kvasnicová. - ppt stáhnou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527" y="1325563"/>
            <a:ext cx="3826214" cy="4805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8193" y="2306376"/>
            <a:ext cx="1898334" cy="1421918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7801289" y="6211668"/>
            <a:ext cx="41228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https://www.wikihow.com/Find-Your-Brachial-Pulse</a:t>
            </a:r>
          </a:p>
        </p:txBody>
      </p:sp>
    </p:spTree>
    <p:extLst>
      <p:ext uri="{BB962C8B-B14F-4D97-AF65-F5344CB8AC3E}">
        <p14:creationId xmlns:p14="http://schemas.microsoft.com/office/powerpoint/2010/main" val="428610524"/>
      </p:ext>
    </p:extLst>
  </p:cSld>
  <p:clrMapOvr>
    <a:masterClrMapping/>
  </p:clrMapOvr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Laboratorní vyšetření moči | Interní propedeutika.cz 2.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6798" y="2621545"/>
            <a:ext cx="2486572" cy="1656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66675"/>
            <a:ext cx="7058526" cy="1325563"/>
          </a:xfrm>
        </p:spPr>
        <p:txBody>
          <a:bodyPr>
            <a:normAutofit/>
          </a:bodyPr>
          <a:lstStyle/>
          <a:p>
            <a:r>
              <a:rPr lang="cs-CZ" sz="4000" b="1" dirty="0">
                <a:solidFill>
                  <a:srgbClr val="FF0000"/>
                </a:solidFill>
              </a:rPr>
              <a:t>Vyšetření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491916"/>
            <a:ext cx="10700084" cy="5366083"/>
          </a:xfrm>
        </p:spPr>
        <p:txBody>
          <a:bodyPr>
            <a:normAutofit/>
          </a:bodyPr>
          <a:lstStyle/>
          <a:p>
            <a:r>
              <a:rPr lang="cs-CZ" dirty="0"/>
              <a:t>Orientační chemické vyšetření základních složek               se provádí </a:t>
            </a:r>
          </a:p>
          <a:p>
            <a:pPr lvl="1"/>
            <a:r>
              <a:rPr lang="cs-CZ" dirty="0"/>
              <a:t>diagnostickými </a:t>
            </a:r>
            <a:r>
              <a:rPr lang="cs-CZ" dirty="0" err="1"/>
              <a:t>testačními</a:t>
            </a:r>
            <a:r>
              <a:rPr lang="cs-CZ" dirty="0"/>
              <a:t> proužky: </a:t>
            </a:r>
            <a:r>
              <a:rPr lang="cs-CZ" b="1" dirty="0" err="1"/>
              <a:t>screening</a:t>
            </a:r>
            <a:r>
              <a:rPr lang="cs-CZ" dirty="0"/>
              <a:t> při rutinním vyšetření a </a:t>
            </a:r>
            <a:r>
              <a:rPr lang="cs-CZ" b="1" dirty="0"/>
              <a:t>monitorování</a:t>
            </a:r>
            <a:r>
              <a:rPr lang="cs-CZ" dirty="0"/>
              <a:t> následné léčby. Screeningové vyšetření           může odhalit počáteční příznaky </a:t>
            </a:r>
          </a:p>
          <a:p>
            <a:pPr lvl="2"/>
            <a:r>
              <a:rPr lang="cs-CZ" dirty="0"/>
              <a:t>onemocnění  </a:t>
            </a:r>
          </a:p>
          <a:p>
            <a:r>
              <a:rPr lang="cs-CZ" dirty="0"/>
              <a:t>Základní chemické vyšetření            zahrnuje </a:t>
            </a:r>
          </a:p>
          <a:p>
            <a:pPr lvl="1"/>
            <a:r>
              <a:rPr lang="cs-CZ" dirty="0" err="1"/>
              <a:t>semikvantitativní</a:t>
            </a:r>
            <a:r>
              <a:rPr lang="cs-CZ" dirty="0"/>
              <a:t> (případně kvalitativní nebo kvantitativní) stanovení pH, specifické hmotnosti, leukocytů, dusitanů, glukózy, bílkovin, ketolátek, kyseliny askorbové, </a:t>
            </a:r>
            <a:r>
              <a:rPr lang="cs-CZ" dirty="0" err="1"/>
              <a:t>urobilinogenu</a:t>
            </a:r>
            <a:r>
              <a:rPr lang="cs-CZ" dirty="0"/>
              <a:t>, bilirubinu a krve (erytrocytů resp. volného hemoglobinu nebo myoglobinu). </a:t>
            </a:r>
          </a:p>
          <a:p>
            <a:pPr lvl="1"/>
            <a:r>
              <a:rPr lang="cs-CZ" dirty="0"/>
              <a:t>fyziologicky se všechny tyto analyty v       vyskytují v minimálních koncentracích, které jsou </a:t>
            </a:r>
            <a:r>
              <a:rPr lang="cs-CZ" dirty="0" err="1"/>
              <a:t>testačními</a:t>
            </a:r>
            <a:r>
              <a:rPr lang="cs-CZ" dirty="0"/>
              <a:t> proužky neprokazatelné, ale při různých patologických stavech se jejich koncentrace zvyšuje na detekovatelné množství a stávají se patologickými součástmi 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/>
          <a:srcRect l="20158" r="46158" b="10383"/>
          <a:stretch/>
        </p:blipFill>
        <p:spPr>
          <a:xfrm>
            <a:off x="2566736" y="66675"/>
            <a:ext cx="962527" cy="1434058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3"/>
          <a:srcRect l="20158" r="46158" b="10383"/>
          <a:stretch/>
        </p:blipFill>
        <p:spPr>
          <a:xfrm>
            <a:off x="7315200" y="578766"/>
            <a:ext cx="962527" cy="1434058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3"/>
          <a:srcRect l="20158" r="46158" b="10383"/>
          <a:stretch/>
        </p:blipFill>
        <p:spPr>
          <a:xfrm>
            <a:off x="7636042" y="2294723"/>
            <a:ext cx="320842" cy="478018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3"/>
          <a:srcRect l="20158" r="46158" b="10383"/>
          <a:stretch/>
        </p:blipFill>
        <p:spPr>
          <a:xfrm>
            <a:off x="4732590" y="3445396"/>
            <a:ext cx="332975" cy="496095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3"/>
          <a:srcRect l="20158" r="46158" b="10383"/>
          <a:stretch/>
        </p:blipFill>
        <p:spPr>
          <a:xfrm>
            <a:off x="5414209" y="5023831"/>
            <a:ext cx="393033" cy="474037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3"/>
          <a:srcRect l="20158" r="46158" b="10383"/>
          <a:stretch/>
        </p:blipFill>
        <p:spPr>
          <a:xfrm>
            <a:off x="3828063" y="6140602"/>
            <a:ext cx="435896" cy="649436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7068" y="2621545"/>
            <a:ext cx="1176891" cy="913821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03107" y="2711513"/>
            <a:ext cx="1014372" cy="733883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05943" y="2650883"/>
            <a:ext cx="1289721" cy="855141"/>
          </a:xfrm>
          <a:prstGeom prst="rect">
            <a:avLst/>
          </a:prstGeom>
        </p:spPr>
      </p:pic>
      <p:pic>
        <p:nvPicPr>
          <p:cNvPr id="13320" name="Picture 8" descr="Diabetes • TissuPath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8114" y="2925974"/>
            <a:ext cx="955398" cy="955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7872839"/>
      </p:ext>
    </p:extLst>
  </p:cSld>
  <p:clrMapOvr>
    <a:masterClrMapping/>
  </p:clrMapOvr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Laboratorní vyšetření moči | Interní propedeutika.cz 2.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6798" y="2621545"/>
            <a:ext cx="2486572" cy="1656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820779" y="148412"/>
            <a:ext cx="7058526" cy="1325563"/>
          </a:xfrm>
        </p:spPr>
        <p:txBody>
          <a:bodyPr>
            <a:normAutofit/>
          </a:bodyPr>
          <a:lstStyle/>
          <a:p>
            <a:r>
              <a:rPr lang="cs-CZ" sz="4000" b="1" dirty="0">
                <a:solidFill>
                  <a:srgbClr val="0070C0"/>
                </a:solidFill>
              </a:rPr>
              <a:t>Vyšetření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491916"/>
            <a:ext cx="10700084" cy="5366083"/>
          </a:xfrm>
        </p:spPr>
        <p:txBody>
          <a:bodyPr>
            <a:normAutofit/>
          </a:bodyPr>
          <a:lstStyle/>
          <a:p>
            <a:r>
              <a:rPr lang="cs-CZ" dirty="0"/>
              <a:t>Orientační </a:t>
            </a:r>
            <a:r>
              <a:rPr lang="cs-CZ" dirty="0">
                <a:solidFill>
                  <a:srgbClr val="0070C0"/>
                </a:solidFill>
              </a:rPr>
              <a:t>…………………</a:t>
            </a:r>
            <a:r>
              <a:rPr lang="cs-CZ" dirty="0"/>
              <a:t>vyšetření základních složek               se provádí </a:t>
            </a:r>
          </a:p>
          <a:p>
            <a:pPr lvl="1"/>
            <a:r>
              <a:rPr lang="cs-CZ" dirty="0"/>
              <a:t>diagnostickými </a:t>
            </a:r>
            <a:r>
              <a:rPr lang="cs-CZ" dirty="0" err="1"/>
              <a:t>testačními</a:t>
            </a:r>
            <a:r>
              <a:rPr lang="cs-CZ" dirty="0"/>
              <a:t> proužky: </a:t>
            </a:r>
            <a:r>
              <a:rPr lang="cs-CZ" b="1" dirty="0">
                <a:solidFill>
                  <a:srgbClr val="0070C0"/>
                </a:solidFill>
              </a:rPr>
              <a:t>s.......g</a:t>
            </a:r>
            <a:r>
              <a:rPr lang="cs-CZ" dirty="0"/>
              <a:t> při rutinním vyšetření a </a:t>
            </a:r>
            <a:r>
              <a:rPr lang="cs-CZ" b="1" dirty="0">
                <a:solidFill>
                  <a:srgbClr val="0070C0"/>
                </a:solidFill>
              </a:rPr>
              <a:t>m………..</a:t>
            </a:r>
            <a:r>
              <a:rPr lang="cs-CZ" dirty="0"/>
              <a:t> následné léčby. Screeningové vyšetření           může odhalit počáteční příznaky </a:t>
            </a:r>
          </a:p>
          <a:p>
            <a:pPr lvl="2"/>
            <a:r>
              <a:rPr lang="cs-CZ" dirty="0"/>
              <a:t>onemocnění  </a:t>
            </a:r>
          </a:p>
          <a:p>
            <a:r>
              <a:rPr lang="cs-CZ" dirty="0"/>
              <a:t>Základní chemické vyšetření            zahrnuje </a:t>
            </a:r>
          </a:p>
          <a:p>
            <a:pPr lvl="1"/>
            <a:r>
              <a:rPr lang="cs-CZ" dirty="0" err="1"/>
              <a:t>semikvantitativní</a:t>
            </a:r>
            <a:r>
              <a:rPr lang="cs-CZ" dirty="0"/>
              <a:t> (případně kvalitativní nebo kvantitativní) stanovení pH, specifické hmotnosti, leukocytů, dusitanů, glukózy, bílkovin, ketolátek, kyseliny askorbové, </a:t>
            </a:r>
            <a:r>
              <a:rPr lang="cs-CZ" dirty="0" err="1"/>
              <a:t>urobilinogenu</a:t>
            </a:r>
            <a:r>
              <a:rPr lang="cs-CZ" dirty="0"/>
              <a:t>, bilirubinu a krve (erytrocytů resp. volného hemoglobinu nebo myoglobinu). </a:t>
            </a:r>
          </a:p>
          <a:p>
            <a:pPr lvl="1"/>
            <a:r>
              <a:rPr lang="cs-CZ" dirty="0"/>
              <a:t>Fyziologicky se všechny tyto analyty v        vyskytují v minimálních koncentracích, které jsou </a:t>
            </a:r>
            <a:r>
              <a:rPr lang="cs-CZ" dirty="0" err="1"/>
              <a:t>testačními</a:t>
            </a:r>
            <a:r>
              <a:rPr lang="cs-CZ" dirty="0"/>
              <a:t> proužky neprokazatelné, ale při různých patologických stavech se jejich koncentrace zvyšuje na detekovatelné množství a stávají se patologickými součástmi 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/>
          <a:srcRect l="20158" r="46158" b="10383"/>
          <a:stretch/>
        </p:blipFill>
        <p:spPr>
          <a:xfrm>
            <a:off x="4387515" y="52994"/>
            <a:ext cx="962527" cy="1434058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3"/>
          <a:srcRect l="20158" r="46158" b="10383"/>
          <a:stretch/>
        </p:blipFill>
        <p:spPr>
          <a:xfrm>
            <a:off x="7315200" y="578766"/>
            <a:ext cx="962527" cy="1434058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3"/>
          <a:srcRect l="20158" r="46158" b="10383"/>
          <a:stretch/>
        </p:blipFill>
        <p:spPr>
          <a:xfrm>
            <a:off x="5802355" y="2249211"/>
            <a:ext cx="320842" cy="478018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3"/>
          <a:srcRect l="20158" r="46158" b="10383"/>
          <a:stretch/>
        </p:blipFill>
        <p:spPr>
          <a:xfrm>
            <a:off x="4681229" y="3065074"/>
            <a:ext cx="332975" cy="496095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3"/>
          <a:srcRect l="20158" r="46158" b="10383"/>
          <a:stretch/>
        </p:blipFill>
        <p:spPr>
          <a:xfrm>
            <a:off x="5509426" y="4832301"/>
            <a:ext cx="393033" cy="474037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3"/>
          <a:srcRect l="20158" r="46158" b="10383"/>
          <a:stretch/>
        </p:blipFill>
        <p:spPr>
          <a:xfrm>
            <a:off x="5214442" y="5929942"/>
            <a:ext cx="435896" cy="649436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7068" y="2621545"/>
            <a:ext cx="650851" cy="505367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6342" y="2612440"/>
            <a:ext cx="711102" cy="514472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40048" y="2665504"/>
            <a:ext cx="695894" cy="461408"/>
          </a:xfrm>
          <a:prstGeom prst="rect">
            <a:avLst/>
          </a:prstGeom>
        </p:spPr>
      </p:pic>
      <p:pic>
        <p:nvPicPr>
          <p:cNvPr id="13320" name="Picture 8" descr="Diabetes • TissuPath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0972" y="2628352"/>
            <a:ext cx="747796" cy="747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0426069"/>
      </p:ext>
    </p:extLst>
  </p:cSld>
  <p:clrMapOvr>
    <a:masterClrMapping/>
  </p:clrMapOvr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Proužky test pro vyšetření moči DUS 10 PREMIUM 100ks za 523 Kč - Allegr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1944" y="1445846"/>
            <a:ext cx="5924884" cy="4443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4953000" cy="1325563"/>
          </a:xfrm>
        </p:spPr>
        <p:txBody>
          <a:bodyPr/>
          <a:lstStyle/>
          <a:p>
            <a:r>
              <a:rPr lang="cs-CZ" dirty="0" err="1"/>
              <a:t>Testační</a:t>
            </a:r>
            <a:r>
              <a:rPr lang="cs-CZ" dirty="0"/>
              <a:t> proužky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2523" y="1445846"/>
            <a:ext cx="12051323" cy="5412154"/>
          </a:xfrm>
        </p:spPr>
        <p:txBody>
          <a:bodyPr>
            <a:normAutofit fontScale="62500" lnSpcReduction="20000"/>
          </a:bodyPr>
          <a:lstStyle/>
          <a:p>
            <a:pPr lvl="0"/>
            <a:r>
              <a:rPr lang="cs-CZ" dirty="0"/>
              <a:t>vyrobeny z umělé hmoty, která slouží jako nosič pro indikační zóny impregnované reagenčními činidly ke stanovení jednotlivých analytů.</a:t>
            </a:r>
          </a:p>
          <a:p>
            <a:pPr lvl="0"/>
            <a:r>
              <a:rPr lang="cs-CZ" dirty="0"/>
              <a:t>Po namočení proužku do moče dochází k aktivaci činidel imobilizovaných v suchém stavu na reakčních ploškách proužku. </a:t>
            </a:r>
          </a:p>
          <a:p>
            <a:pPr lvl="0"/>
            <a:r>
              <a:rPr lang="cs-CZ" dirty="0"/>
              <a:t>Činidla jsou aktivována vodou, která je obsažena v měřeném vzorku, a reagují pak s příslušným analytem. </a:t>
            </a:r>
          </a:p>
          <a:p>
            <a:pPr lvl="0"/>
            <a:r>
              <a:rPr lang="cs-CZ" dirty="0"/>
              <a:t>Dochází k barevné kolorimetrické reakci, kterou je možno odečíst v předepsaném čase buď vizuálně, nebo reflexní fotometrií (spíše u vyšetření krve).</a:t>
            </a:r>
          </a:p>
          <a:p>
            <a:pPr marL="0" indent="0">
              <a:buNone/>
            </a:pPr>
            <a:endParaRPr lang="cs-CZ" dirty="0"/>
          </a:p>
          <a:p>
            <a:pPr lvl="0"/>
            <a:r>
              <a:rPr lang="cs-CZ" dirty="0"/>
              <a:t>monofunkční, polyfunkční nebo proužky pro speciální vyšetření. </a:t>
            </a:r>
          </a:p>
          <a:p>
            <a:r>
              <a:rPr lang="cs-CZ" b="1" dirty="0"/>
              <a:t>monofunkční</a:t>
            </a:r>
            <a:r>
              <a:rPr lang="cs-CZ" dirty="0"/>
              <a:t> proužky obsahují jednu indikační zónu pro </a:t>
            </a:r>
            <a:r>
              <a:rPr lang="cs-CZ" dirty="0" err="1"/>
              <a:t>semikvantitativní</a:t>
            </a:r>
            <a:r>
              <a:rPr lang="cs-CZ" dirty="0"/>
              <a:t> stanovení určitého analytu (např. </a:t>
            </a:r>
            <a:r>
              <a:rPr lang="cs-CZ" dirty="0" err="1"/>
              <a:t>glukoPHAN</a:t>
            </a:r>
            <a:r>
              <a:rPr lang="cs-CZ" dirty="0"/>
              <a:t> pro stanovení glukózy), </a:t>
            </a:r>
          </a:p>
          <a:p>
            <a:r>
              <a:rPr lang="cs-CZ" b="1" dirty="0"/>
              <a:t>polyfunkční </a:t>
            </a:r>
            <a:r>
              <a:rPr lang="cs-CZ" dirty="0"/>
              <a:t>proužky obsahují 2 až 11 </a:t>
            </a:r>
            <a:r>
              <a:rPr lang="cs-CZ" dirty="0" err="1"/>
              <a:t>semikvantitativních</a:t>
            </a:r>
            <a:r>
              <a:rPr lang="cs-CZ" dirty="0"/>
              <a:t> indikačních zón, které umožňují vyšetření několika biochemických parametrů najednou podle typu proužku (např.: </a:t>
            </a:r>
            <a:r>
              <a:rPr lang="cs-CZ" dirty="0" err="1"/>
              <a:t>heptaPHAN</a:t>
            </a:r>
            <a:r>
              <a:rPr lang="cs-CZ" dirty="0"/>
              <a:t> – pH, bílkovina, glukóza, ketony, </a:t>
            </a:r>
            <a:r>
              <a:rPr lang="cs-CZ" dirty="0" err="1"/>
              <a:t>urobilinogen</a:t>
            </a:r>
            <a:r>
              <a:rPr lang="cs-CZ" dirty="0"/>
              <a:t>, bilirubin a krev). </a:t>
            </a:r>
          </a:p>
          <a:p>
            <a:r>
              <a:rPr lang="cs-CZ" dirty="0"/>
              <a:t>Pro </a:t>
            </a:r>
            <a:r>
              <a:rPr lang="cs-CZ" dirty="0" err="1"/>
              <a:t>screening</a:t>
            </a:r>
            <a:r>
              <a:rPr lang="cs-CZ" dirty="0"/>
              <a:t> určitého onemocnění jsou určeny proužky s kombinací dvou a více indikačních zón zaměřených na vyšetření analytů souvisejících s daným onemocněním </a:t>
            </a:r>
          </a:p>
          <a:p>
            <a:pPr lvl="0"/>
            <a:r>
              <a:rPr lang="cs-CZ" dirty="0"/>
              <a:t>např.: </a:t>
            </a:r>
            <a:r>
              <a:rPr lang="cs-CZ" dirty="0" err="1"/>
              <a:t>diaPHAN</a:t>
            </a:r>
            <a:r>
              <a:rPr lang="cs-CZ" dirty="0"/>
              <a:t> pro </a:t>
            </a:r>
            <a:r>
              <a:rPr lang="cs-CZ" dirty="0" err="1"/>
              <a:t>screening</a:t>
            </a:r>
            <a:r>
              <a:rPr lang="cs-CZ" dirty="0"/>
              <a:t> DM – glukóza a ketony nebo </a:t>
            </a:r>
          </a:p>
          <a:p>
            <a:pPr lvl="0"/>
            <a:r>
              <a:rPr lang="cs-CZ" dirty="0" err="1"/>
              <a:t>tetraPHAN</a:t>
            </a:r>
            <a:r>
              <a:rPr lang="cs-CZ" dirty="0"/>
              <a:t> </a:t>
            </a:r>
            <a:r>
              <a:rPr lang="cs-CZ" dirty="0" err="1"/>
              <a:t>dia</a:t>
            </a:r>
            <a:r>
              <a:rPr lang="cs-CZ" dirty="0"/>
              <a:t> – pH, bílkoviny, glukóza a ketony</a:t>
            </a:r>
          </a:p>
          <a:p>
            <a:pPr lvl="0"/>
            <a:r>
              <a:rPr lang="cs-CZ" dirty="0"/>
              <a:t>Pro speciální vyšetření jsou určeny speciální proužky, například OVUTEST (</a:t>
            </a:r>
            <a:r>
              <a:rPr lang="cs-CZ" dirty="0" err="1"/>
              <a:t>imunoPHAN</a:t>
            </a:r>
            <a:r>
              <a:rPr lang="cs-CZ" dirty="0"/>
              <a:t> LH) k </a:t>
            </a:r>
            <a:r>
              <a:rPr lang="cs-CZ" dirty="0" err="1"/>
              <a:t>semikvantitativnímu</a:t>
            </a:r>
            <a:r>
              <a:rPr lang="cs-CZ" dirty="0"/>
              <a:t> stanovení luteinizačního hormonu nebo těhotenské testy od celé řady výrobců, které fungují na principu stanovení přítomnosti lidského choriového gonadotropinu (</a:t>
            </a:r>
            <a:r>
              <a:rPr lang="cs-CZ" dirty="0" err="1"/>
              <a:t>hCG</a:t>
            </a:r>
            <a:r>
              <a:rPr lang="cs-CZ" dirty="0"/>
              <a:t>) v moči.</a:t>
            </a:r>
          </a:p>
        </p:txBody>
      </p:sp>
    </p:spTree>
    <p:extLst>
      <p:ext uri="{BB962C8B-B14F-4D97-AF65-F5344CB8AC3E}">
        <p14:creationId xmlns:p14="http://schemas.microsoft.com/office/powerpoint/2010/main" val="4238914433"/>
      </p:ext>
    </p:extLst>
  </p:cSld>
  <p:clrMapOvr>
    <a:masterClrMapping/>
  </p:clrMapOvr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 descr="Proužky EASY TOUCH -glukóza 50 ks - ZP FLOREN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2312" y="128422"/>
            <a:ext cx="1686480" cy="1799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415" y="778212"/>
            <a:ext cx="9628143" cy="6079787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cs-CZ" dirty="0"/>
              <a:t>Vyšetření se zásadně provádí v </a:t>
            </a:r>
            <a:r>
              <a:rPr lang="cs-CZ" b="1" dirty="0"/>
              <a:t>čerstvé, nekonzervované (nativní) neodstředěné a dobře promíchané moči</a:t>
            </a:r>
            <a:r>
              <a:rPr lang="cs-CZ" dirty="0"/>
              <a:t> podle instrukcí výrobce </a:t>
            </a:r>
            <a:r>
              <a:rPr lang="cs-CZ" dirty="0" err="1"/>
              <a:t>testačního</a:t>
            </a:r>
            <a:r>
              <a:rPr lang="cs-CZ" dirty="0"/>
              <a:t> proužku. Obecně však platí tato pravidla:</a:t>
            </a:r>
          </a:p>
          <a:p>
            <a:r>
              <a:rPr lang="cs-CZ" dirty="0"/>
              <a:t>ze zásobní tuby vyjmeme pouze potřebný počet proužků, aniž bychom se dotkli reagenčních zón a tubu ihned uzavřeme</a:t>
            </a:r>
          </a:p>
          <a:p>
            <a:r>
              <a:rPr lang="cs-CZ" dirty="0"/>
              <a:t>proužek </a:t>
            </a:r>
            <a:r>
              <a:rPr lang="cs-CZ" b="1" dirty="0"/>
              <a:t>všemi reagenčními zónami</a:t>
            </a:r>
            <a:r>
              <a:rPr lang="cs-CZ" dirty="0"/>
              <a:t> ponoříme na 1-2 sekundy do vyšetřované moče</a:t>
            </a:r>
          </a:p>
          <a:p>
            <a:r>
              <a:rPr lang="cs-CZ" dirty="0"/>
              <a:t>přebytečnou moč hranou proužku otřeme o stěnu nádoby</a:t>
            </a:r>
          </a:p>
          <a:p>
            <a:r>
              <a:rPr lang="cs-CZ" dirty="0"/>
              <a:t>proužek cca jednu minutu necháme ležet (nebo držíme) ve </a:t>
            </a:r>
            <a:r>
              <a:rPr lang="cs-CZ" b="1" dirty="0"/>
              <a:t>vodorovné poloze</a:t>
            </a:r>
            <a:r>
              <a:rPr lang="cs-CZ" dirty="0"/>
              <a:t>, aby nedošlo ke smíchání činidel z jednotlivých reakčních zón</a:t>
            </a:r>
          </a:p>
          <a:p>
            <a:r>
              <a:rPr lang="cs-CZ" dirty="0"/>
              <a:t>po uplynutí reakční doby (většinou jedna minuta) uvedené v návodu výrobce podle typu proužku vizuálně vyhodnotíme zbarvení reagenčních zón s odpovídající barevnou stupnicí na etiketě obalu – </a:t>
            </a:r>
            <a:r>
              <a:rPr lang="cs-CZ" b="1" dirty="0"/>
              <a:t>proužek ke stupnici přikládáme ve směru vyznačeném šipkami</a:t>
            </a:r>
            <a:r>
              <a:rPr lang="cs-CZ" dirty="0"/>
              <a:t>, aby bylo dodrženo stejné pořadí analytů na stupnici a na proužku!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Proužky je nutné </a:t>
            </a:r>
            <a:r>
              <a:rPr lang="cs-CZ" b="1" dirty="0"/>
              <a:t>chránit před účinkem vzdušné vlhkosti, přímého slunečního světla a zvýšené teploty</a:t>
            </a:r>
            <a:r>
              <a:rPr lang="cs-CZ" dirty="0"/>
              <a:t>, proto se musí skladovat pouze v </a:t>
            </a:r>
            <a:r>
              <a:rPr lang="cs-CZ" b="1" dirty="0"/>
              <a:t>dobře uzavřených</a:t>
            </a:r>
            <a:r>
              <a:rPr lang="cs-CZ" dirty="0"/>
              <a:t> původních obalech na suchém a temném místě.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b="1" dirty="0"/>
              <a:t>Dalším analytem</a:t>
            </a:r>
            <a:r>
              <a:rPr lang="cs-CZ" dirty="0"/>
              <a:t>, jehož koncentrace v moči může být stanovena pomocí rychlého testu, je </a:t>
            </a:r>
            <a:r>
              <a:rPr lang="cs-CZ" b="1" dirty="0"/>
              <a:t>albumin</a:t>
            </a:r>
            <a:r>
              <a:rPr lang="cs-CZ" dirty="0"/>
              <a:t>. </a:t>
            </a:r>
          </a:p>
          <a:p>
            <a:r>
              <a:rPr lang="cs-CZ" dirty="0"/>
              <a:t>Jedná se o imunochemický test založený na principu </a:t>
            </a:r>
            <a:r>
              <a:rPr lang="cs-CZ" dirty="0" err="1"/>
              <a:t>imunofiltrace</a:t>
            </a:r>
            <a:r>
              <a:rPr lang="cs-CZ" dirty="0"/>
              <a:t> přes membránu napuštěnou monoklonální protilátkou proti albuminu. </a:t>
            </a:r>
          </a:p>
          <a:p>
            <a:pPr lvl="0"/>
            <a:r>
              <a:rPr lang="cs-CZ" dirty="0"/>
              <a:t>Vzorek moči se aplikuje na políčko s membránou v testovací kazetě a </a:t>
            </a:r>
          </a:p>
          <a:p>
            <a:pPr lvl="0"/>
            <a:r>
              <a:rPr lang="cs-CZ" dirty="0"/>
              <a:t>při průchodu membránou dojde k navázání albuminu na protilátku. </a:t>
            </a:r>
          </a:p>
          <a:p>
            <a:pPr lvl="0"/>
            <a:r>
              <a:rPr lang="cs-CZ" dirty="0"/>
              <a:t>Poté se na políčko aplikuje konjugační roztok s částečkami zlata navázanými na další monoklonální protilátku a</a:t>
            </a:r>
          </a:p>
          <a:p>
            <a:pPr lvl="0"/>
            <a:r>
              <a:rPr lang="cs-CZ" dirty="0"/>
              <a:t>v případě přítomnosti albuminu v moči dojde k červenému zabarvení membrány. Intenzita zbarvení odpovídá koncentraci albuminu a je změřena fotometricky.</a:t>
            </a:r>
          </a:p>
        </p:txBody>
      </p:sp>
      <p:pic>
        <p:nvPicPr>
          <p:cNvPr id="13320" name="Picture 8" descr="NycoCard™ U-Albumi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5210" y="4503654"/>
            <a:ext cx="2362739" cy="2169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25025" y="2471321"/>
            <a:ext cx="2466975" cy="184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144969"/>
      </p:ext>
    </p:extLst>
  </p:cSld>
  <p:clrMapOvr>
    <a:masterClrMapping/>
  </p:clrMapOvr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12969" y="0"/>
            <a:ext cx="3725985" cy="1325563"/>
          </a:xfrm>
        </p:spPr>
        <p:txBody>
          <a:bodyPr>
            <a:normAutofit/>
          </a:bodyPr>
          <a:lstStyle/>
          <a:p>
            <a:r>
              <a:rPr lang="cs-CZ" sz="4000" b="1" dirty="0">
                <a:solidFill>
                  <a:srgbClr val="FF0000"/>
                </a:solidFill>
              </a:rPr>
              <a:t>Vyšetření krve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416" y="1469292"/>
            <a:ext cx="9435638" cy="5388707"/>
          </a:xfrm>
        </p:spPr>
        <p:txBody>
          <a:bodyPr>
            <a:normAutofit fontScale="92500" lnSpcReduction="20000"/>
          </a:bodyPr>
          <a:lstStyle/>
          <a:p>
            <a:r>
              <a:rPr lang="cs-CZ" dirty="0"/>
              <a:t>V plné kapilární krvi se rychlými testy nejčastěji stanovuje </a:t>
            </a:r>
          </a:p>
          <a:p>
            <a:pPr lvl="1"/>
            <a:r>
              <a:rPr lang="cs-CZ" b="1" dirty="0"/>
              <a:t>Glykémie </a:t>
            </a:r>
            <a:r>
              <a:rPr lang="cs-CZ" dirty="0"/>
              <a:t>a to jak na lůžkových odděleních, tak v domácí péči. </a:t>
            </a:r>
          </a:p>
          <a:p>
            <a:pPr lvl="0"/>
            <a:r>
              <a:rPr lang="cs-CZ" dirty="0"/>
              <a:t>Ve specializovaných ambulancích se pomocí rychlých testů stanovuje např.</a:t>
            </a:r>
          </a:p>
          <a:p>
            <a:pPr lvl="1"/>
            <a:r>
              <a:rPr lang="cs-CZ" b="1" dirty="0"/>
              <a:t>protrombinový čas </a:t>
            </a:r>
            <a:r>
              <a:rPr lang="cs-CZ" dirty="0"/>
              <a:t>(PT), C – reaktivní protein (CRP) nebo </a:t>
            </a:r>
          </a:p>
          <a:p>
            <a:pPr lvl="1"/>
            <a:r>
              <a:rPr lang="cs-CZ" b="1" dirty="0"/>
              <a:t>lipidové parametry </a:t>
            </a:r>
            <a:r>
              <a:rPr lang="cs-CZ" dirty="0"/>
              <a:t>(celkový cholesterol, HDL cholesterol).</a:t>
            </a:r>
          </a:p>
          <a:p>
            <a:r>
              <a:rPr lang="cs-CZ" dirty="0"/>
              <a:t>Na </a:t>
            </a:r>
            <a:r>
              <a:rPr lang="cs-CZ" dirty="0" err="1"/>
              <a:t>testační</a:t>
            </a:r>
            <a:r>
              <a:rPr lang="cs-CZ" dirty="0"/>
              <a:t> proužky se do vyznačeného políčka nanáší </a:t>
            </a:r>
          </a:p>
          <a:p>
            <a:pPr lvl="1"/>
            <a:r>
              <a:rPr lang="cs-CZ" dirty="0"/>
              <a:t>kapka kapilární krve odebrané z konečků prstu </a:t>
            </a:r>
          </a:p>
          <a:p>
            <a:pPr lvl="1"/>
            <a:r>
              <a:rPr lang="cs-CZ" dirty="0"/>
              <a:t>někdy lze použít i krev venózní nebo sérum či plazmu</a:t>
            </a:r>
          </a:p>
          <a:p>
            <a:pPr lvl="1"/>
            <a:r>
              <a:rPr lang="cs-CZ" dirty="0"/>
              <a:t>a vyhodnocení testů (stanovení koncentrace) se provádí reflexními fotometry nebo </a:t>
            </a:r>
            <a:r>
              <a:rPr lang="cs-CZ" dirty="0" err="1"/>
              <a:t>amperometry</a:t>
            </a:r>
            <a:r>
              <a:rPr lang="cs-CZ" dirty="0"/>
              <a:t> (na rozdíl od vizuálního hodnocení při vyšetření moči). </a:t>
            </a:r>
          </a:p>
          <a:p>
            <a:r>
              <a:rPr lang="cs-CZ" dirty="0" err="1"/>
              <a:t>Testační</a:t>
            </a:r>
            <a:r>
              <a:rPr lang="cs-CZ" dirty="0"/>
              <a:t> proužky se do měřících přístrojů vkládají </a:t>
            </a:r>
          </a:p>
          <a:p>
            <a:pPr lvl="1"/>
            <a:r>
              <a:rPr lang="cs-CZ" dirty="0"/>
              <a:t>ještě </a:t>
            </a:r>
            <a:r>
              <a:rPr lang="cs-CZ" b="1" dirty="0"/>
              <a:t>před</a:t>
            </a:r>
            <a:r>
              <a:rPr lang="cs-CZ" dirty="0"/>
              <a:t> nanesením krve, </a:t>
            </a:r>
          </a:p>
          <a:p>
            <a:pPr lvl="1"/>
            <a:r>
              <a:rPr lang="cs-CZ" dirty="0"/>
              <a:t>důležitá je kontrola čísla </a:t>
            </a:r>
            <a:r>
              <a:rPr lang="cs-CZ" dirty="0" err="1"/>
              <a:t>testačního</a:t>
            </a:r>
            <a:r>
              <a:rPr lang="cs-CZ" dirty="0"/>
              <a:t> proužku s číslem proužku použitého pro kalibraci přístroje.</a:t>
            </a:r>
          </a:p>
        </p:txBody>
      </p:sp>
      <p:pic>
        <p:nvPicPr>
          <p:cNvPr id="2050" name="Picture 2" descr="Testovací proužky Accu Chek Performa 50ks - Příslušenství ke glukometrům -  Diabetici - Zdravotnické potřeby a pomůcky Polámaný mraveneček |  Zdravotnické potřeby a pomůcky Polámaný mraveneče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2100" y="2021305"/>
            <a:ext cx="2839900" cy="3653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8970677"/>
      </p:ext>
    </p:extLst>
  </p:cSld>
  <p:clrMapOvr>
    <a:masterClrMapping/>
  </p:clrMapOvr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12969" y="0"/>
            <a:ext cx="3725985" cy="1325563"/>
          </a:xfrm>
        </p:spPr>
        <p:txBody>
          <a:bodyPr>
            <a:normAutofit/>
          </a:bodyPr>
          <a:lstStyle/>
          <a:p>
            <a:r>
              <a:rPr lang="cs-CZ" sz="4000" b="1" dirty="0">
                <a:solidFill>
                  <a:srgbClr val="0070C0"/>
                </a:solidFill>
              </a:rPr>
              <a:t>Vyšetření krve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416" y="1469292"/>
            <a:ext cx="9435638" cy="5388707"/>
          </a:xfrm>
        </p:spPr>
        <p:txBody>
          <a:bodyPr>
            <a:normAutofit fontScale="92500" lnSpcReduction="20000"/>
          </a:bodyPr>
          <a:lstStyle/>
          <a:p>
            <a:r>
              <a:rPr lang="cs-CZ" dirty="0"/>
              <a:t>V plné kapilární krvi se rychlými testy nejčastěji stanovuje </a:t>
            </a:r>
          </a:p>
          <a:p>
            <a:pPr lvl="1"/>
            <a:r>
              <a:rPr lang="cs-CZ" b="1" dirty="0">
                <a:solidFill>
                  <a:srgbClr val="0070C0"/>
                </a:solidFill>
              </a:rPr>
              <a:t>G……e</a:t>
            </a:r>
            <a:r>
              <a:rPr lang="cs-CZ" b="1" dirty="0"/>
              <a:t> </a:t>
            </a:r>
            <a:r>
              <a:rPr lang="cs-CZ" dirty="0"/>
              <a:t>a to jak na lůžkových odděleních, tak v domácí péči. </a:t>
            </a:r>
          </a:p>
          <a:p>
            <a:pPr lvl="0"/>
            <a:r>
              <a:rPr lang="cs-CZ" dirty="0"/>
              <a:t>Ve specializovaných ambulancích se pomocí rychlých testů stanovuje např.</a:t>
            </a:r>
          </a:p>
          <a:p>
            <a:pPr lvl="1"/>
            <a:r>
              <a:rPr lang="cs-CZ" b="1" dirty="0">
                <a:solidFill>
                  <a:srgbClr val="0070C0"/>
                </a:solidFill>
              </a:rPr>
              <a:t>P………..ý </a:t>
            </a:r>
            <a:r>
              <a:rPr lang="cs-CZ" b="1" dirty="0" err="1">
                <a:solidFill>
                  <a:srgbClr val="0070C0"/>
                </a:solidFill>
              </a:rPr>
              <a:t>č.s</a:t>
            </a:r>
            <a:r>
              <a:rPr lang="cs-CZ" b="1" dirty="0">
                <a:solidFill>
                  <a:srgbClr val="0070C0"/>
                </a:solidFill>
              </a:rPr>
              <a:t> </a:t>
            </a:r>
            <a:r>
              <a:rPr lang="cs-CZ" dirty="0"/>
              <a:t>(PT), C – reaktivní protein (CRP) nebo </a:t>
            </a:r>
          </a:p>
          <a:p>
            <a:pPr lvl="1"/>
            <a:r>
              <a:rPr lang="cs-CZ" b="1" dirty="0">
                <a:solidFill>
                  <a:srgbClr val="0070C0"/>
                </a:solidFill>
              </a:rPr>
              <a:t>L……é p…….y </a:t>
            </a:r>
            <a:r>
              <a:rPr lang="cs-CZ" dirty="0"/>
              <a:t>(celkový cholesterol, HDL cholesterol).</a:t>
            </a:r>
          </a:p>
          <a:p>
            <a:r>
              <a:rPr lang="cs-CZ" dirty="0"/>
              <a:t>Na </a:t>
            </a:r>
            <a:r>
              <a:rPr lang="cs-CZ" dirty="0" err="1"/>
              <a:t>testační</a:t>
            </a:r>
            <a:r>
              <a:rPr lang="cs-CZ" dirty="0"/>
              <a:t> proužky se do vyznačeného políčka nanáší </a:t>
            </a:r>
          </a:p>
          <a:p>
            <a:pPr lvl="1"/>
            <a:r>
              <a:rPr lang="cs-CZ" dirty="0"/>
              <a:t>kapka kapilární krve odebrané z konečků prstu </a:t>
            </a:r>
          </a:p>
          <a:p>
            <a:pPr lvl="1"/>
            <a:r>
              <a:rPr lang="cs-CZ" dirty="0"/>
              <a:t>někdy lze použít i krev venózní nebo sérum či plazmu</a:t>
            </a:r>
          </a:p>
          <a:p>
            <a:pPr lvl="1"/>
            <a:r>
              <a:rPr lang="cs-CZ" dirty="0"/>
              <a:t>a vyhodnocení testů (stanovení koncentrace) se provádí reflexními fotometry nebo </a:t>
            </a:r>
            <a:r>
              <a:rPr lang="cs-CZ" dirty="0" err="1"/>
              <a:t>amperometry</a:t>
            </a:r>
            <a:r>
              <a:rPr lang="cs-CZ" dirty="0"/>
              <a:t> (na rozdíl od vizuálního hodnocení při vyšetření moči). </a:t>
            </a:r>
          </a:p>
          <a:p>
            <a:r>
              <a:rPr lang="cs-CZ" dirty="0" err="1"/>
              <a:t>Testační</a:t>
            </a:r>
            <a:r>
              <a:rPr lang="cs-CZ" dirty="0"/>
              <a:t> proužky se do měřících přístrojů vkládají </a:t>
            </a:r>
          </a:p>
          <a:p>
            <a:pPr lvl="1"/>
            <a:r>
              <a:rPr lang="cs-CZ" dirty="0"/>
              <a:t>ještě </a:t>
            </a:r>
            <a:r>
              <a:rPr lang="cs-CZ" b="1" dirty="0" err="1">
                <a:solidFill>
                  <a:srgbClr val="0070C0"/>
                </a:solidFill>
              </a:rPr>
              <a:t>p..d</a:t>
            </a:r>
            <a:r>
              <a:rPr lang="cs-CZ" dirty="0"/>
              <a:t> nanesením krve, </a:t>
            </a:r>
          </a:p>
          <a:p>
            <a:pPr lvl="1"/>
            <a:r>
              <a:rPr lang="cs-CZ" dirty="0"/>
              <a:t>důležitá je kontrola čísla </a:t>
            </a:r>
            <a:r>
              <a:rPr lang="cs-CZ" dirty="0" err="1"/>
              <a:t>testačního</a:t>
            </a:r>
            <a:r>
              <a:rPr lang="cs-CZ" dirty="0"/>
              <a:t> proužku s číslem proužku použitého pro kalibraci přístroje.</a:t>
            </a:r>
          </a:p>
        </p:txBody>
      </p:sp>
      <p:pic>
        <p:nvPicPr>
          <p:cNvPr id="2050" name="Picture 2" descr="Testovací proužky Accu Chek Performa 50ks - Příslušenství ke glukometrům -  Diabetici - Zdravotnické potřeby a pomůcky Polámaný mraveneček |  Zdravotnické potřeby a pomůcky Polámaný mraveneče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2100" y="2021305"/>
            <a:ext cx="2839900" cy="3653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5880649"/>
      </p:ext>
    </p:extLst>
  </p:cSld>
  <p:clrMapOvr>
    <a:masterClrMapping/>
  </p:clrMapOvr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56937" y="179220"/>
            <a:ext cx="5273842" cy="1325563"/>
          </a:xfrm>
        </p:spPr>
        <p:txBody>
          <a:bodyPr/>
          <a:lstStyle/>
          <a:p>
            <a:r>
              <a:rPr lang="cs-CZ" dirty="0"/>
              <a:t>Stanovení glykémie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2295" y="1203158"/>
            <a:ext cx="7716252" cy="5654842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cs-CZ" dirty="0"/>
              <a:t>Na principu reflexní fotometrie pracují starší typy glukometrů, do kterých se vkládá proužek, jehož </a:t>
            </a:r>
          </a:p>
          <a:p>
            <a:r>
              <a:rPr lang="cs-CZ" dirty="0"/>
              <a:t>reakční zóna obsahuje enzym </a:t>
            </a:r>
            <a:r>
              <a:rPr lang="cs-CZ" dirty="0" err="1"/>
              <a:t>glukózaoxidasu</a:t>
            </a:r>
            <a:r>
              <a:rPr lang="cs-CZ" dirty="0"/>
              <a:t>, která katalyzuje oxidaci glukózy na </a:t>
            </a:r>
            <a:r>
              <a:rPr lang="cs-CZ" dirty="0" err="1"/>
              <a:t>glukonát</a:t>
            </a:r>
            <a:r>
              <a:rPr lang="cs-CZ" dirty="0"/>
              <a:t> a peroxid vodíku. </a:t>
            </a:r>
          </a:p>
          <a:p>
            <a:r>
              <a:rPr lang="cs-CZ" dirty="0"/>
              <a:t>Ten redukuje chromogen za vzniku barevného produktu, který se detekuje reflexní fotometrií. </a:t>
            </a:r>
          </a:p>
          <a:p>
            <a:r>
              <a:rPr lang="cs-CZ" dirty="0"/>
              <a:t>Nevýhodou této metody je možnost ovlivnění výsledku vnějším světelným zdrojem, dlouhá doba měření a potřeba časté kalibrace glukometru.</a:t>
            </a:r>
          </a:p>
          <a:p>
            <a:pPr marL="0" indent="0">
              <a:buNone/>
            </a:pPr>
            <a:r>
              <a:rPr lang="cs-CZ" dirty="0"/>
              <a:t>Novější typy glukometrů pracují na principu měření elektrického proudu, jehož velikost odpovídá výsledné glykémii. </a:t>
            </a:r>
          </a:p>
          <a:p>
            <a:pPr marL="0" indent="0">
              <a:buNone/>
            </a:pPr>
            <a:r>
              <a:rPr lang="cs-CZ" dirty="0"/>
              <a:t>Vyšetřovaná krev se na proužek nenanáší, ale je do něj nasávána úzkou kapilárou. </a:t>
            </a:r>
          </a:p>
          <a:p>
            <a:pPr marL="0" indent="0">
              <a:buNone/>
            </a:pPr>
            <a:r>
              <a:rPr lang="cs-CZ" dirty="0"/>
              <a:t>chemickou reakcí opět vzniká z glukózy peroxid vodíku, který je tentokrát rozkládán na ionty, které vedou elektrický proud, a ten je glukometrem změřen.</a:t>
            </a:r>
          </a:p>
          <a:p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7899" y="1860884"/>
            <a:ext cx="4041059" cy="2689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592906"/>
      </p:ext>
    </p:extLst>
  </p:cSld>
  <p:clrMapOvr>
    <a:masterClrMapping/>
  </p:clrMapOvr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Koagulační vyšetření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04801" y="1825624"/>
            <a:ext cx="11726778" cy="4879975"/>
          </a:xfrm>
        </p:spPr>
        <p:txBody>
          <a:bodyPr/>
          <a:lstStyle/>
          <a:p>
            <a:r>
              <a:rPr lang="cs-CZ" dirty="0"/>
              <a:t>stanovení PT (</a:t>
            </a:r>
            <a:r>
              <a:rPr lang="cs-CZ" dirty="0" err="1"/>
              <a:t>Quick</a:t>
            </a:r>
            <a:r>
              <a:rPr lang="cs-CZ" dirty="0"/>
              <a:t>, INR - mezinárodní normalizovaný poměr) </a:t>
            </a:r>
          </a:p>
          <a:p>
            <a:r>
              <a:rPr lang="cs-CZ" dirty="0"/>
              <a:t>Podobně jako stanovení glykémie lze koagulační test provádět pomocí přenosných fotometrů nebo na </a:t>
            </a:r>
            <a:r>
              <a:rPr lang="cs-CZ" dirty="0" err="1"/>
              <a:t>amperometrických</a:t>
            </a:r>
            <a:r>
              <a:rPr lang="cs-CZ" dirty="0"/>
              <a:t> měřících přístrojích. </a:t>
            </a:r>
          </a:p>
          <a:p>
            <a:r>
              <a:rPr lang="cs-CZ" dirty="0"/>
              <a:t>Testovací proužek obsahuje tromboplastin, který po nanesení vzorku aktivuje koagulaci, což vede k tvorbě trombinu a v případě </a:t>
            </a:r>
            <a:r>
              <a:rPr lang="cs-CZ" dirty="0" err="1"/>
              <a:t>amperometrie</a:t>
            </a:r>
            <a:r>
              <a:rPr lang="cs-CZ" dirty="0"/>
              <a:t> k zastavení času (při vytvoření fibrinového vlákna proběhne elektrický impuls mezi elektrodami a zastaví se čas).</a:t>
            </a:r>
          </a:p>
          <a:p>
            <a:r>
              <a:rPr lang="cs-CZ" dirty="0"/>
              <a:t>Fotometrické </a:t>
            </a:r>
            <a:r>
              <a:rPr lang="cs-CZ" dirty="0" err="1"/>
              <a:t>koagulometry</a:t>
            </a:r>
            <a:r>
              <a:rPr lang="cs-CZ" dirty="0"/>
              <a:t> měří absorbanci (zákal) způsobený přítomností fibrinových vláken. Fotometrické stanovení je nevhodné u hemolytických, </a:t>
            </a:r>
            <a:r>
              <a:rPr lang="cs-CZ" dirty="0" err="1"/>
              <a:t>lipemických</a:t>
            </a:r>
            <a:r>
              <a:rPr lang="cs-CZ" dirty="0"/>
              <a:t> nebo ikterických vzorků</a:t>
            </a:r>
          </a:p>
        </p:txBody>
      </p:sp>
    </p:spTree>
    <p:extLst>
      <p:ext uri="{BB962C8B-B14F-4D97-AF65-F5344CB8AC3E}">
        <p14:creationId xmlns:p14="http://schemas.microsoft.com/office/powerpoint/2010/main" val="3637884077"/>
      </p:ext>
    </p:extLst>
  </p:cSld>
  <p:clrMapOvr>
    <a:masterClrMapping/>
  </p:clrMapOvr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rgbClr val="FF0000"/>
                </a:solidFill>
              </a:rPr>
              <a:t>CRP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04799" y="1825625"/>
            <a:ext cx="11742821" cy="4735596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Koncentrace CRP se stanovuje </a:t>
            </a:r>
            <a:r>
              <a:rPr lang="cs-CZ" dirty="0" err="1"/>
              <a:t>imunofiltrační</a:t>
            </a:r>
            <a:r>
              <a:rPr lang="cs-CZ" dirty="0"/>
              <a:t> metodou s fotometrickou detekcí. </a:t>
            </a:r>
          </a:p>
          <a:p>
            <a:r>
              <a:rPr lang="cs-CZ" dirty="0"/>
              <a:t>Princip metody je popsán výše u stanovení albuminu, rozdíl je pouze v navázané protilátce – zde se jedná o protilátku proti CRP.</a:t>
            </a:r>
          </a:p>
          <a:p>
            <a:endParaRPr lang="cs-CZ" dirty="0"/>
          </a:p>
          <a:p>
            <a:r>
              <a:rPr lang="cs-CZ" dirty="0"/>
              <a:t>CRP hodnoty </a:t>
            </a:r>
          </a:p>
          <a:p>
            <a:r>
              <a:rPr lang="cs-CZ" dirty="0"/>
              <a:t>do </a:t>
            </a:r>
            <a:r>
              <a:rPr lang="cs-CZ" b="1" dirty="0"/>
              <a:t>5</a:t>
            </a:r>
            <a:r>
              <a:rPr lang="cs-CZ" dirty="0"/>
              <a:t> mg/l - normální hodnota CRP u zdravého člověka. </a:t>
            </a:r>
          </a:p>
          <a:p>
            <a:r>
              <a:rPr lang="cs-CZ" b="1" dirty="0"/>
              <a:t>6 - 30 </a:t>
            </a:r>
            <a:r>
              <a:rPr lang="cs-CZ" dirty="0"/>
              <a:t>mg/l - mírná infekce, obvykle virového původu. Pokud příznaky infekce do 2 - 3 dnů neodezní, je vhodné test opakovat. </a:t>
            </a:r>
          </a:p>
          <a:p>
            <a:r>
              <a:rPr lang="cs-CZ" b="1" dirty="0"/>
              <a:t>31 - 200 </a:t>
            </a:r>
            <a:r>
              <a:rPr lang="cs-CZ" dirty="0"/>
              <a:t>mg/l - bakteriální infekce, zpravidla streptokoky nebo stafylokoky, vyžadující adekvátní léčbu.</a:t>
            </a:r>
          </a:p>
          <a:p>
            <a:r>
              <a:rPr lang="cs-CZ" dirty="0"/>
              <a:t>Nad </a:t>
            </a:r>
            <a:r>
              <a:rPr lang="cs-CZ" b="1" dirty="0"/>
              <a:t>200</a:t>
            </a:r>
            <a:r>
              <a:rPr lang="cs-CZ" dirty="0"/>
              <a:t> mg/l – vážná infekce</a:t>
            </a:r>
          </a:p>
        </p:txBody>
      </p:sp>
    </p:spTree>
    <p:extLst>
      <p:ext uri="{BB962C8B-B14F-4D97-AF65-F5344CB8AC3E}">
        <p14:creationId xmlns:p14="http://schemas.microsoft.com/office/powerpoint/2010/main" val="3576355043"/>
      </p:ext>
    </p:extLst>
  </p:cSld>
  <p:clrMapOvr>
    <a:masterClrMapping/>
  </p:clrMapOvr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rgbClr val="0070C0"/>
                </a:solidFill>
              </a:rPr>
              <a:t>CRP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04799" y="1825625"/>
            <a:ext cx="11742821" cy="4735596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Koncentrace CRP se stanovuje </a:t>
            </a:r>
            <a:r>
              <a:rPr lang="cs-CZ" dirty="0" err="1"/>
              <a:t>imunofiltrační</a:t>
            </a:r>
            <a:r>
              <a:rPr lang="cs-CZ" dirty="0"/>
              <a:t> metodou s fotometrickou detekcí. </a:t>
            </a:r>
          </a:p>
          <a:p>
            <a:r>
              <a:rPr lang="cs-CZ" dirty="0"/>
              <a:t>Princip metody je popsán výše u stanovení albuminu, rozdíl je pouze v navázané protilátce – zde se jedná o protilátku proti CRP.</a:t>
            </a:r>
          </a:p>
          <a:p>
            <a:endParaRPr lang="cs-CZ" dirty="0"/>
          </a:p>
          <a:p>
            <a:r>
              <a:rPr lang="cs-CZ" dirty="0"/>
              <a:t>CRP hodnoty </a:t>
            </a:r>
          </a:p>
          <a:p>
            <a:r>
              <a:rPr lang="cs-CZ" dirty="0"/>
              <a:t>do </a:t>
            </a:r>
            <a:r>
              <a:rPr lang="cs-CZ" b="1" dirty="0">
                <a:solidFill>
                  <a:srgbClr val="0070C0"/>
                </a:solidFill>
              </a:rPr>
              <a:t>.</a:t>
            </a:r>
            <a:r>
              <a:rPr lang="cs-CZ" dirty="0"/>
              <a:t> mg/l - normální hodnota CRP u zdravého člověka. </a:t>
            </a:r>
          </a:p>
          <a:p>
            <a:r>
              <a:rPr lang="cs-CZ" b="1" dirty="0">
                <a:solidFill>
                  <a:srgbClr val="0070C0"/>
                </a:solidFill>
              </a:rPr>
              <a:t>. </a:t>
            </a:r>
            <a:r>
              <a:rPr lang="cs-CZ" b="1" dirty="0"/>
              <a:t>-</a:t>
            </a:r>
            <a:r>
              <a:rPr lang="cs-CZ" b="1" dirty="0">
                <a:solidFill>
                  <a:srgbClr val="0070C0"/>
                </a:solidFill>
              </a:rPr>
              <a:t> .. </a:t>
            </a:r>
            <a:r>
              <a:rPr lang="cs-CZ" dirty="0"/>
              <a:t>mg/l - mírná infekce, obvykle virového původu. Pokud příznaky infekce do 2 - 3 dnů neodezní, je vhodné test opakovat. </a:t>
            </a:r>
          </a:p>
          <a:p>
            <a:r>
              <a:rPr lang="cs-CZ" b="1" dirty="0">
                <a:solidFill>
                  <a:srgbClr val="0070C0"/>
                </a:solidFill>
              </a:rPr>
              <a:t>.. </a:t>
            </a:r>
            <a:r>
              <a:rPr lang="cs-CZ" b="1" dirty="0"/>
              <a:t>-</a:t>
            </a:r>
            <a:r>
              <a:rPr lang="cs-CZ" b="1" dirty="0">
                <a:solidFill>
                  <a:srgbClr val="0070C0"/>
                </a:solidFill>
              </a:rPr>
              <a:t> … </a:t>
            </a:r>
            <a:r>
              <a:rPr lang="cs-CZ" dirty="0"/>
              <a:t>mg/l - bakteriální infekce, zpravidla streptokoky nebo stafylokoky, vyžadující adekvátní léčbu.</a:t>
            </a:r>
          </a:p>
          <a:p>
            <a:r>
              <a:rPr lang="cs-CZ" dirty="0"/>
              <a:t>Nad </a:t>
            </a:r>
            <a:r>
              <a:rPr lang="cs-CZ" b="1" dirty="0">
                <a:solidFill>
                  <a:srgbClr val="0070C0"/>
                </a:solidFill>
              </a:rPr>
              <a:t>… </a:t>
            </a:r>
            <a:r>
              <a:rPr lang="cs-CZ" dirty="0"/>
              <a:t>mg/l – vážná infekce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911230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FF0000"/>
                </a:solidFill>
              </a:rPr>
              <a:t>Jak se stanoví hladiny minerálů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b="1" dirty="0"/>
              <a:t>ODBĚR:</a:t>
            </a:r>
            <a:endParaRPr lang="cs-CZ" dirty="0"/>
          </a:p>
          <a:p>
            <a:r>
              <a:rPr lang="cs-CZ" dirty="0"/>
              <a:t>srážlivá venózní krev</a:t>
            </a:r>
          </a:p>
          <a:p>
            <a:r>
              <a:rPr lang="cs-CZ" dirty="0"/>
              <a:t>zabránit hemolýze</a:t>
            </a:r>
          </a:p>
          <a:p>
            <a:r>
              <a:rPr lang="cs-CZ" dirty="0"/>
              <a:t>je nutné do 30 minut oddělit sérum od krevního koláče – rychlý transport do laboratoře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30573689"/>
      </p:ext>
    </p:extLst>
  </p:cSld>
  <p:clrMapOvr>
    <a:masterClrMapping/>
  </p:clrMapOvr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 b="1" dirty="0">
                <a:solidFill>
                  <a:srgbClr val="FF0000"/>
                </a:solidFill>
              </a:rPr>
              <a:t>Jaká vyšetření se provádějí v </a:t>
            </a:r>
            <a:r>
              <a:rPr lang="cs-CZ" dirty="0"/>
              <a:t>               </a:t>
            </a:r>
            <a:r>
              <a:rPr lang="cs-CZ" sz="4000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415" y="1825624"/>
            <a:ext cx="11824677" cy="4958129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prenatální diagnostika a </a:t>
            </a:r>
            <a:r>
              <a:rPr lang="cs-CZ" dirty="0" err="1"/>
              <a:t>screening</a:t>
            </a:r>
            <a:endParaRPr lang="cs-CZ" dirty="0"/>
          </a:p>
          <a:p>
            <a:pPr lvl="1"/>
            <a:r>
              <a:rPr lang="cs-CZ" dirty="0"/>
              <a:t>soubor vyšetření a testů prováděných za účelem odhalení patologických stavů u dosud nenarozeného jedince, především stanovení míry rizika pro přítomnost </a:t>
            </a:r>
            <a:r>
              <a:rPr lang="cs-CZ" b="1" dirty="0"/>
              <a:t>vrozených vývojových vad </a:t>
            </a:r>
            <a:r>
              <a:rPr lang="cs-CZ" dirty="0"/>
              <a:t>(VVV) plodu (např. Downova syndromu - </a:t>
            </a:r>
            <a:r>
              <a:rPr lang="cs-CZ" dirty="0" err="1"/>
              <a:t>trisomie</a:t>
            </a:r>
            <a:r>
              <a:rPr lang="cs-CZ" dirty="0"/>
              <a:t> 21. chromosomu, </a:t>
            </a:r>
            <a:r>
              <a:rPr lang="cs-CZ" dirty="0" err="1"/>
              <a:t>Edwardsova</a:t>
            </a:r>
            <a:r>
              <a:rPr lang="cs-CZ" dirty="0"/>
              <a:t> syndromu - </a:t>
            </a:r>
            <a:r>
              <a:rPr lang="cs-CZ" dirty="0" err="1"/>
              <a:t>trisomie</a:t>
            </a:r>
            <a:r>
              <a:rPr lang="cs-CZ" dirty="0"/>
              <a:t> 18. chromosomu). </a:t>
            </a:r>
          </a:p>
          <a:p>
            <a:pPr lvl="1"/>
            <a:r>
              <a:rPr lang="cs-CZ" dirty="0"/>
              <a:t>řada těchto vyšetření je prováděna rutinně a během těhotenství mohou být doporučena a doplněna i další. </a:t>
            </a:r>
          </a:p>
          <a:p>
            <a:pPr lvl="1"/>
            <a:r>
              <a:rPr lang="cs-CZ" dirty="0"/>
              <a:t>mimo analytů vyšetřovaných v laboratořích klinické biochemie se v prenatální diagnostice významně uplatňují také zobrazovací metody a klinická genetika. </a:t>
            </a:r>
          </a:p>
          <a:p>
            <a:r>
              <a:rPr lang="cs-CZ" dirty="0"/>
              <a:t>Metodické přístupy jsou</a:t>
            </a:r>
          </a:p>
          <a:p>
            <a:r>
              <a:rPr lang="cs-CZ" b="1" dirty="0"/>
              <a:t>invazivní </a:t>
            </a:r>
            <a:r>
              <a:rPr lang="cs-CZ" dirty="0"/>
              <a:t>(např. odběr plodové vody </a:t>
            </a:r>
          </a:p>
          <a:p>
            <a:pPr lvl="1"/>
            <a:r>
              <a:rPr lang="cs-CZ" b="1" dirty="0" err="1"/>
              <a:t>amniocentéza</a:t>
            </a:r>
            <a:r>
              <a:rPr lang="cs-CZ" dirty="0"/>
              <a:t>, odběr pupečníkové krve plodu v děloze </a:t>
            </a:r>
          </a:p>
          <a:p>
            <a:pPr lvl="1"/>
            <a:r>
              <a:rPr lang="cs-CZ" b="1" dirty="0" err="1"/>
              <a:t>kordocentéza</a:t>
            </a:r>
            <a:r>
              <a:rPr lang="cs-CZ" dirty="0"/>
              <a:t>, odběr fetálních buněk - </a:t>
            </a:r>
            <a:r>
              <a:rPr lang="cs-CZ" b="1" dirty="0"/>
              <a:t>biopsie </a:t>
            </a:r>
            <a:r>
              <a:rPr lang="cs-CZ" b="1" dirty="0" err="1"/>
              <a:t>choria</a:t>
            </a:r>
            <a:r>
              <a:rPr lang="cs-CZ" dirty="0"/>
              <a:t> </a:t>
            </a:r>
          </a:p>
          <a:p>
            <a:pPr marL="0" indent="0">
              <a:buNone/>
            </a:pPr>
            <a:r>
              <a:rPr lang="cs-CZ" dirty="0"/>
              <a:t>i </a:t>
            </a:r>
            <a:r>
              <a:rPr lang="cs-CZ" b="1" dirty="0"/>
              <a:t>neinvazivní</a:t>
            </a:r>
            <a:r>
              <a:rPr lang="cs-CZ" dirty="0"/>
              <a:t> (např. ultrazvuk, biochemické vyšetření krve).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0594" y="365125"/>
            <a:ext cx="1951599" cy="1707649"/>
          </a:xfrm>
          <a:prstGeom prst="rect">
            <a:avLst/>
          </a:prstGeom>
        </p:spPr>
      </p:pic>
      <p:pic>
        <p:nvPicPr>
          <p:cNvPr id="14342" name="Picture 6" descr="al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776" y="4748463"/>
            <a:ext cx="3795949" cy="1826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7484947"/>
      </p:ext>
    </p:extLst>
  </p:cSld>
  <p:clrMapOvr>
    <a:masterClrMapping/>
  </p:clrMapOvr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 b="1" dirty="0">
                <a:solidFill>
                  <a:srgbClr val="0070C0"/>
                </a:solidFill>
              </a:rPr>
              <a:t>Jaká vyšetření se provádějí v</a:t>
            </a:r>
            <a:r>
              <a:rPr lang="cs-CZ" sz="4000" b="1" dirty="0">
                <a:solidFill>
                  <a:srgbClr val="FF0000"/>
                </a:solidFill>
              </a:rPr>
              <a:t> </a:t>
            </a:r>
            <a:r>
              <a:rPr lang="cs-CZ" dirty="0"/>
              <a:t>               </a:t>
            </a:r>
            <a:r>
              <a:rPr lang="cs-CZ" sz="4000" b="1" dirty="0">
                <a:solidFill>
                  <a:srgbClr val="0070C0"/>
                </a:solidFill>
              </a:rPr>
              <a:t>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415" y="1825624"/>
            <a:ext cx="11824677" cy="4958129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prenatální diagnostika a </a:t>
            </a:r>
            <a:r>
              <a:rPr lang="cs-CZ" dirty="0" err="1"/>
              <a:t>screening</a:t>
            </a:r>
            <a:endParaRPr lang="cs-CZ" dirty="0"/>
          </a:p>
          <a:p>
            <a:pPr lvl="1"/>
            <a:r>
              <a:rPr lang="cs-CZ" dirty="0"/>
              <a:t>soubor vyšetření a testů prováděných za účelem odhalení patologických stavů u dosud nenarozeného jedince, především stanovení míry rizika pro přítomnost </a:t>
            </a:r>
            <a:r>
              <a:rPr lang="cs-CZ" b="1" dirty="0">
                <a:solidFill>
                  <a:srgbClr val="0070C0"/>
                </a:solidFill>
              </a:rPr>
              <a:t>v……ch v…….ch </a:t>
            </a:r>
            <a:r>
              <a:rPr lang="cs-CZ" b="1" dirty="0" err="1">
                <a:solidFill>
                  <a:srgbClr val="0070C0"/>
                </a:solidFill>
              </a:rPr>
              <a:t>v.d</a:t>
            </a:r>
            <a:r>
              <a:rPr lang="cs-CZ" b="1" dirty="0">
                <a:solidFill>
                  <a:srgbClr val="0070C0"/>
                </a:solidFill>
              </a:rPr>
              <a:t> </a:t>
            </a:r>
            <a:r>
              <a:rPr lang="cs-CZ" dirty="0"/>
              <a:t>(VVV) plodu (např. Downova syndromu - </a:t>
            </a:r>
            <a:r>
              <a:rPr lang="cs-CZ" dirty="0" err="1"/>
              <a:t>trisomie</a:t>
            </a:r>
            <a:r>
              <a:rPr lang="cs-CZ" dirty="0"/>
              <a:t> 21. chromosomu, </a:t>
            </a:r>
            <a:r>
              <a:rPr lang="cs-CZ" dirty="0" err="1"/>
              <a:t>Edwardsova</a:t>
            </a:r>
            <a:r>
              <a:rPr lang="cs-CZ" dirty="0"/>
              <a:t> syndromu - </a:t>
            </a:r>
            <a:r>
              <a:rPr lang="cs-CZ" dirty="0" err="1"/>
              <a:t>trisomie</a:t>
            </a:r>
            <a:r>
              <a:rPr lang="cs-CZ" dirty="0"/>
              <a:t> 18. chromosomu). </a:t>
            </a:r>
          </a:p>
          <a:p>
            <a:pPr lvl="1"/>
            <a:r>
              <a:rPr lang="cs-CZ" dirty="0"/>
              <a:t>řada těchto vyšetření je prováděna rutinně a během těhotenství mohou být doporučena a doplněna i další. </a:t>
            </a:r>
          </a:p>
          <a:p>
            <a:pPr lvl="1"/>
            <a:r>
              <a:rPr lang="cs-CZ" dirty="0"/>
              <a:t>mimo analytů vyšetřovaných v laboratořích klinické biochemie se v prenatální diagnostice významně uplatňují také zobrazovací metody a klinická genetika. </a:t>
            </a:r>
          </a:p>
          <a:p>
            <a:r>
              <a:rPr lang="cs-CZ" dirty="0"/>
              <a:t>Metodické přístupy jsou</a:t>
            </a:r>
          </a:p>
          <a:p>
            <a:r>
              <a:rPr lang="cs-CZ" b="1" dirty="0">
                <a:solidFill>
                  <a:srgbClr val="0070C0"/>
                </a:solidFill>
              </a:rPr>
              <a:t>i……..</a:t>
            </a:r>
            <a:r>
              <a:rPr lang="cs-CZ" b="1" dirty="0"/>
              <a:t> </a:t>
            </a:r>
            <a:r>
              <a:rPr lang="cs-CZ" dirty="0"/>
              <a:t>(např. odběr plodové vody </a:t>
            </a:r>
          </a:p>
          <a:p>
            <a:pPr lvl="1"/>
            <a:r>
              <a:rPr lang="cs-CZ" b="1" dirty="0">
                <a:solidFill>
                  <a:srgbClr val="0070C0"/>
                </a:solidFill>
              </a:rPr>
              <a:t>a……….a</a:t>
            </a:r>
            <a:r>
              <a:rPr lang="cs-CZ" dirty="0"/>
              <a:t>, odběr pupečníkové krve plodu v děloze </a:t>
            </a:r>
          </a:p>
          <a:p>
            <a:pPr lvl="1"/>
            <a:r>
              <a:rPr lang="cs-CZ" b="1" dirty="0">
                <a:solidFill>
                  <a:srgbClr val="0070C0"/>
                </a:solidFill>
              </a:rPr>
              <a:t>k……….a</a:t>
            </a:r>
            <a:r>
              <a:rPr lang="cs-CZ" dirty="0"/>
              <a:t>, odběr fetálních buněk - </a:t>
            </a:r>
            <a:r>
              <a:rPr lang="cs-CZ" b="1" dirty="0"/>
              <a:t>biopsie </a:t>
            </a:r>
            <a:r>
              <a:rPr lang="cs-CZ" b="1" dirty="0" err="1"/>
              <a:t>choria</a:t>
            </a:r>
            <a:r>
              <a:rPr lang="cs-CZ" dirty="0"/>
              <a:t> </a:t>
            </a:r>
          </a:p>
          <a:p>
            <a:pPr marL="0" indent="0">
              <a:buNone/>
            </a:pPr>
            <a:r>
              <a:rPr lang="cs-CZ" dirty="0"/>
              <a:t>i </a:t>
            </a:r>
            <a:r>
              <a:rPr lang="cs-CZ" b="1" dirty="0">
                <a:solidFill>
                  <a:srgbClr val="0070C0"/>
                </a:solidFill>
              </a:rPr>
              <a:t>n……….</a:t>
            </a:r>
            <a:r>
              <a:rPr lang="cs-CZ" dirty="0"/>
              <a:t> (např. ultrazvuk, biochemické vyšetření krve).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0594" y="365125"/>
            <a:ext cx="1951599" cy="1707649"/>
          </a:xfrm>
          <a:prstGeom prst="rect">
            <a:avLst/>
          </a:prstGeom>
        </p:spPr>
      </p:pic>
      <p:pic>
        <p:nvPicPr>
          <p:cNvPr id="14342" name="Picture 6" descr="al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776" y="4748463"/>
            <a:ext cx="3795949" cy="1826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4443122"/>
      </p:ext>
    </p:extLst>
  </p:cSld>
  <p:clrMapOvr>
    <a:masterClrMapping/>
  </p:clrMapOvr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68422173"/>
              </p:ext>
            </p:extLst>
          </p:nvPr>
        </p:nvGraphicFramePr>
        <p:xfrm>
          <a:off x="1363578" y="365126"/>
          <a:ext cx="9176085" cy="6492875"/>
        </p:xfrm>
        <a:graphic>
          <a:graphicData uri="http://schemas.openxmlformats.org/drawingml/2006/table">
            <a:tbl>
              <a:tblPr/>
              <a:tblGrid>
                <a:gridCol w="3058695">
                  <a:extLst>
                    <a:ext uri="{9D8B030D-6E8A-4147-A177-3AD203B41FA5}">
                      <a16:colId xmlns:a16="http://schemas.microsoft.com/office/drawing/2014/main" val="4123537152"/>
                    </a:ext>
                  </a:extLst>
                </a:gridCol>
                <a:gridCol w="3058695">
                  <a:extLst>
                    <a:ext uri="{9D8B030D-6E8A-4147-A177-3AD203B41FA5}">
                      <a16:colId xmlns:a16="http://schemas.microsoft.com/office/drawing/2014/main" val="3788715046"/>
                    </a:ext>
                  </a:extLst>
                </a:gridCol>
                <a:gridCol w="3058695">
                  <a:extLst>
                    <a:ext uri="{9D8B030D-6E8A-4147-A177-3AD203B41FA5}">
                      <a16:colId xmlns:a16="http://schemas.microsoft.com/office/drawing/2014/main" val="3137986418"/>
                    </a:ext>
                  </a:extLst>
                </a:gridCol>
              </a:tblGrid>
              <a:tr h="550565">
                <a:tc>
                  <a:txBody>
                    <a:bodyPr/>
                    <a:lstStyle/>
                    <a:p>
                      <a:pPr algn="l" fontAlgn="t"/>
                      <a:r>
                        <a:rPr lang="cs-CZ" b="1">
                          <a:solidFill>
                            <a:srgbClr val="000000"/>
                          </a:solidFill>
                          <a:effectLst/>
                        </a:rPr>
                        <a:t>Rozdíly</a:t>
                      </a:r>
                      <a:endParaRPr lang="cs-CZ" b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95250" marR="95250" marT="28575" marB="28575">
                    <a:lnL w="9525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b="1">
                          <a:solidFill>
                            <a:srgbClr val="000000"/>
                          </a:solidFill>
                          <a:effectLst/>
                        </a:rPr>
                        <a:t>Biopsie choria</a:t>
                      </a:r>
                      <a:endParaRPr lang="cs-CZ" b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95250" marR="95250" marT="28575" marB="28575">
                    <a:lnL w="9525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b="1" dirty="0" err="1">
                          <a:solidFill>
                            <a:srgbClr val="000000"/>
                          </a:solidFill>
                          <a:effectLst/>
                        </a:rPr>
                        <a:t>Amniocentéza</a:t>
                      </a:r>
                      <a:endParaRPr lang="cs-CZ" b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95250" marR="95250" marT="28575" marB="28575">
                    <a:lnL w="9525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8911975"/>
                  </a:ext>
                </a:extLst>
              </a:tr>
              <a:tr h="1006206">
                <a:tc>
                  <a:txBody>
                    <a:bodyPr/>
                    <a:lstStyle/>
                    <a:p>
                      <a:pPr algn="l" fontAlgn="t"/>
                      <a:r>
                        <a:rPr lang="cs-CZ" b="0">
                          <a:solidFill>
                            <a:srgbClr val="000000"/>
                          </a:solidFill>
                          <a:effectLst/>
                        </a:rPr>
                        <a:t>Doba odběru</a:t>
                      </a:r>
                    </a:p>
                  </a:txBody>
                  <a:tcPr marL="95250" marR="95250" marT="28575" marB="28575">
                    <a:lnL w="9525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b="0">
                          <a:solidFill>
                            <a:srgbClr val="000000"/>
                          </a:solidFill>
                          <a:effectLst/>
                        </a:rPr>
                        <a:t>10. -14. týden těhotenství</a:t>
                      </a:r>
                    </a:p>
                  </a:txBody>
                  <a:tcPr marL="95250" marR="95250" marT="28575" marB="28575">
                    <a:lnL w="9525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b="0">
                          <a:solidFill>
                            <a:srgbClr val="000000"/>
                          </a:solidFill>
                          <a:effectLst/>
                        </a:rPr>
                        <a:t>od 16. týdne těhotenství</a:t>
                      </a:r>
                    </a:p>
                  </a:txBody>
                  <a:tcPr marL="95250" marR="95250" marT="28575" marB="28575">
                    <a:lnL w="9525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6443561"/>
                  </a:ext>
                </a:extLst>
              </a:tr>
              <a:tr h="550565">
                <a:tc>
                  <a:txBody>
                    <a:bodyPr/>
                    <a:lstStyle/>
                    <a:p>
                      <a:pPr algn="l" fontAlgn="t"/>
                      <a:r>
                        <a:rPr lang="cs-CZ" b="0">
                          <a:solidFill>
                            <a:srgbClr val="000000"/>
                          </a:solidFill>
                          <a:effectLst/>
                        </a:rPr>
                        <a:t>Riziko výkonu</a:t>
                      </a:r>
                    </a:p>
                  </a:txBody>
                  <a:tcPr marL="95250" marR="95250" marT="28575" marB="28575">
                    <a:lnL w="9525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b="0">
                          <a:solidFill>
                            <a:srgbClr val="000000"/>
                          </a:solidFill>
                          <a:effectLst/>
                        </a:rPr>
                        <a:t>0,22%</a:t>
                      </a:r>
                    </a:p>
                  </a:txBody>
                  <a:tcPr marL="95250" marR="95250" marT="28575" marB="28575">
                    <a:lnL w="9525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b="0">
                          <a:solidFill>
                            <a:srgbClr val="000000"/>
                          </a:solidFill>
                          <a:effectLst/>
                        </a:rPr>
                        <a:t>0,11%</a:t>
                      </a:r>
                    </a:p>
                  </a:txBody>
                  <a:tcPr marL="95250" marR="95250" marT="28575" marB="28575">
                    <a:lnL w="9525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1174643"/>
                  </a:ext>
                </a:extLst>
              </a:tr>
              <a:tr h="1006206">
                <a:tc>
                  <a:txBody>
                    <a:bodyPr/>
                    <a:lstStyle/>
                    <a:p>
                      <a:pPr algn="l" fontAlgn="t"/>
                      <a:r>
                        <a:rPr lang="cs-CZ" b="0">
                          <a:solidFill>
                            <a:srgbClr val="000000"/>
                          </a:solidFill>
                          <a:effectLst/>
                        </a:rPr>
                        <a:t>Výsledek</a:t>
                      </a:r>
                    </a:p>
                  </a:txBody>
                  <a:tcPr marL="95250" marR="95250" marT="28575" marB="28575">
                    <a:lnL w="9525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b="0">
                          <a:solidFill>
                            <a:srgbClr val="000000"/>
                          </a:solidFill>
                          <a:effectLst/>
                        </a:rPr>
                        <a:t>Rychlé stanovení do 48 hodin</a:t>
                      </a:r>
                    </a:p>
                  </a:txBody>
                  <a:tcPr marL="95250" marR="95250" marT="28575" marB="28575">
                    <a:lnL w="9525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b="0">
                          <a:solidFill>
                            <a:srgbClr val="000000"/>
                          </a:solidFill>
                          <a:effectLst/>
                        </a:rPr>
                        <a:t>Rychlé stanovení do 48 hodin</a:t>
                      </a:r>
                    </a:p>
                  </a:txBody>
                  <a:tcPr marL="95250" marR="95250" marT="28575" marB="28575">
                    <a:lnL w="9525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954999"/>
                  </a:ext>
                </a:extLst>
              </a:tr>
              <a:tr h="1006206">
                <a:tc>
                  <a:txBody>
                    <a:bodyPr/>
                    <a:lstStyle/>
                    <a:p>
                      <a:pPr algn="l" fontAlgn="t"/>
                      <a:endParaRPr lang="cs-CZ" b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95250" marR="95250" marT="28575" marB="28575">
                    <a:lnL w="9525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b="0">
                          <a:solidFill>
                            <a:srgbClr val="000000"/>
                          </a:solidFill>
                          <a:effectLst/>
                        </a:rPr>
                        <a:t>Kultivace klků 2-3 týdny</a:t>
                      </a:r>
                    </a:p>
                  </a:txBody>
                  <a:tcPr marL="95250" marR="95250" marT="28575" marB="28575">
                    <a:lnL w="9525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b="0">
                          <a:solidFill>
                            <a:srgbClr val="000000"/>
                          </a:solidFill>
                          <a:effectLst/>
                        </a:rPr>
                        <a:t>kultivace amniocytů 2-3 týdny po odběru</a:t>
                      </a:r>
                    </a:p>
                  </a:txBody>
                  <a:tcPr marL="95250" marR="95250" marT="28575" marB="28575">
                    <a:lnL w="9525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2041375"/>
                  </a:ext>
                </a:extLst>
              </a:tr>
              <a:tr h="2373127">
                <a:tc>
                  <a:txBody>
                    <a:bodyPr/>
                    <a:lstStyle/>
                    <a:p>
                      <a:pPr algn="l" fontAlgn="t"/>
                      <a:r>
                        <a:rPr lang="cs-CZ" b="0" dirty="0">
                          <a:solidFill>
                            <a:srgbClr val="000000"/>
                          </a:solidFill>
                          <a:effectLst/>
                        </a:rPr>
                        <a:t>Optimální pro stanovení</a:t>
                      </a:r>
                    </a:p>
                  </a:txBody>
                  <a:tcPr marL="95250" marR="95250" marT="28575" marB="28575">
                    <a:lnL w="9525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b="0">
                          <a:solidFill>
                            <a:srgbClr val="000000"/>
                          </a:solidFill>
                          <a:effectLst/>
                        </a:rPr>
                        <a:t>Početní odchylky chromozomů (např. syndromy Downův, Patauův, Edwardsův)</a:t>
                      </a:r>
                    </a:p>
                  </a:txBody>
                  <a:tcPr marL="95250" marR="95250" marT="28575" marB="28575">
                    <a:lnL w="9525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b="0" dirty="0">
                          <a:solidFill>
                            <a:srgbClr val="000000"/>
                          </a:solidFill>
                          <a:effectLst/>
                        </a:rPr>
                        <a:t>Změny struktury a početní odchylky chromozomů (Delece, translokace, Downův syndrom aj.)</a:t>
                      </a:r>
                    </a:p>
                  </a:txBody>
                  <a:tcPr marL="95250" marR="95250" marT="28575" marB="28575">
                    <a:lnL w="9525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42397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65023899"/>
      </p:ext>
    </p:extLst>
  </p:cSld>
  <p:clrMapOvr>
    <a:masterClrMapping/>
  </p:clrMapOvr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>
                <a:solidFill>
                  <a:srgbClr val="FF0000"/>
                </a:solidFill>
              </a:rPr>
              <a:t>UZG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1266" y="2855495"/>
            <a:ext cx="11969467" cy="400250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dirty="0"/>
              <a:t>Ultrazvukové vyšetření</a:t>
            </a:r>
            <a:r>
              <a:rPr lang="cs-CZ" b="1" dirty="0"/>
              <a:t> </a:t>
            </a:r>
            <a:r>
              <a:rPr lang="cs-CZ" dirty="0"/>
              <a:t>(UZG) </a:t>
            </a:r>
          </a:p>
          <a:p>
            <a:r>
              <a:rPr lang="cs-CZ" b="1" dirty="0"/>
              <a:t>zobrazovací</a:t>
            </a:r>
            <a:r>
              <a:rPr lang="cs-CZ" dirty="0"/>
              <a:t> metoda, která umožňuje </a:t>
            </a:r>
          </a:p>
          <a:p>
            <a:pPr lvl="1"/>
            <a:r>
              <a:rPr lang="cs-CZ" dirty="0"/>
              <a:t>Dg. viditelné </a:t>
            </a:r>
            <a:r>
              <a:rPr lang="cs-CZ" b="1" dirty="0"/>
              <a:t>VVV</a:t>
            </a:r>
            <a:r>
              <a:rPr lang="cs-CZ" dirty="0"/>
              <a:t> např. </a:t>
            </a:r>
          </a:p>
          <a:p>
            <a:pPr lvl="2"/>
            <a:r>
              <a:rPr lang="cs-CZ" dirty="0"/>
              <a:t>anencefalii – nedokončený vývoj mozku a lebky, </a:t>
            </a:r>
          </a:p>
          <a:p>
            <a:pPr lvl="2"/>
            <a:r>
              <a:rPr lang="cs-CZ" dirty="0"/>
              <a:t>spinu bifidu - otevřený rozštěp páteře) nebo např. </a:t>
            </a:r>
          </a:p>
          <a:p>
            <a:pPr lvl="1"/>
            <a:r>
              <a:rPr lang="cs-CZ" dirty="0"/>
              <a:t>přesně stanovit velikost, stáří a </a:t>
            </a:r>
            <a:r>
              <a:rPr lang="cs-CZ" b="1" dirty="0"/>
              <a:t>počet</a:t>
            </a:r>
            <a:r>
              <a:rPr lang="cs-CZ" dirty="0"/>
              <a:t> plodů, uložení </a:t>
            </a:r>
            <a:r>
              <a:rPr lang="cs-CZ" b="1" dirty="0"/>
              <a:t>placenty</a:t>
            </a:r>
            <a:r>
              <a:rPr lang="cs-CZ" dirty="0"/>
              <a:t>, množství </a:t>
            </a:r>
            <a:r>
              <a:rPr lang="cs-CZ" b="1" dirty="0"/>
              <a:t>plodové vody</a:t>
            </a:r>
            <a:r>
              <a:rPr lang="cs-CZ" dirty="0"/>
              <a:t>.</a:t>
            </a:r>
          </a:p>
          <a:p>
            <a:r>
              <a:rPr lang="cs-CZ" dirty="0"/>
              <a:t>Pod UZG kontrolou se provádějí také invazivní vyšetření, která jsou doporučována při pozitivním neinvazivním </a:t>
            </a:r>
            <a:r>
              <a:rPr lang="cs-CZ" dirty="0" err="1"/>
              <a:t>screeningu</a:t>
            </a:r>
            <a:r>
              <a:rPr lang="cs-CZ" dirty="0"/>
              <a:t>.</a:t>
            </a:r>
          </a:p>
          <a:p>
            <a:pPr lvl="1"/>
            <a:r>
              <a:rPr lang="cs-CZ" dirty="0"/>
              <a:t>Invazivní metody slouží k odběru biologického materiálu (vzorku tkáně plodu), který je dále vyšetřován v laboratořích molekulární biologie a genetiky s cílem vyloučit či potvrdit chromozomální aberace nebo geneticky podmíněné choroby.</a:t>
            </a:r>
          </a:p>
        </p:txBody>
      </p:sp>
      <p:pic>
        <p:nvPicPr>
          <p:cNvPr id="4100" name="Picture 4" descr="Těhotenství a ultrazvuk I - Ordinace.c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9949" y="365125"/>
            <a:ext cx="5372100" cy="2333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4971742"/>
      </p:ext>
    </p:extLst>
  </p:cSld>
  <p:clrMapOvr>
    <a:masterClrMapping/>
  </p:clrMapOvr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>
                <a:solidFill>
                  <a:srgbClr val="0070C0"/>
                </a:solidFill>
              </a:rPr>
              <a:t>UZG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1266" y="2855495"/>
            <a:ext cx="11969467" cy="400250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b="1" dirty="0"/>
              <a:t>Ultrazvukové vyšetření </a:t>
            </a:r>
            <a:r>
              <a:rPr lang="cs-CZ" dirty="0"/>
              <a:t>(UZG) </a:t>
            </a:r>
          </a:p>
          <a:p>
            <a:r>
              <a:rPr lang="cs-CZ" dirty="0">
                <a:solidFill>
                  <a:srgbClr val="0070C0"/>
                </a:solidFill>
              </a:rPr>
              <a:t>z………í </a:t>
            </a:r>
            <a:r>
              <a:rPr lang="cs-CZ" dirty="0"/>
              <a:t>metoda, která umožňuje </a:t>
            </a:r>
          </a:p>
          <a:p>
            <a:pPr lvl="1"/>
            <a:r>
              <a:rPr lang="cs-CZ" dirty="0"/>
              <a:t>Dg. viditelné </a:t>
            </a:r>
            <a:r>
              <a:rPr lang="cs-CZ" b="1" dirty="0">
                <a:solidFill>
                  <a:srgbClr val="0070C0"/>
                </a:solidFill>
              </a:rPr>
              <a:t>…</a:t>
            </a:r>
            <a:r>
              <a:rPr lang="cs-CZ" dirty="0"/>
              <a:t> např. </a:t>
            </a:r>
          </a:p>
          <a:p>
            <a:pPr lvl="2"/>
            <a:r>
              <a:rPr lang="cs-CZ" dirty="0"/>
              <a:t>anencefalii – nedokončený vývoj mozku a lebky, </a:t>
            </a:r>
          </a:p>
          <a:p>
            <a:pPr lvl="2"/>
            <a:r>
              <a:rPr lang="cs-CZ" dirty="0"/>
              <a:t>spinu bifidu - otevřený rozštěp páteře) nebo např. </a:t>
            </a:r>
          </a:p>
          <a:p>
            <a:pPr lvl="1"/>
            <a:r>
              <a:rPr lang="cs-CZ" dirty="0"/>
              <a:t>přesně stanovit velikost, stáří a </a:t>
            </a:r>
            <a:r>
              <a:rPr lang="cs-CZ" b="1" dirty="0">
                <a:solidFill>
                  <a:srgbClr val="0070C0"/>
                </a:solidFill>
              </a:rPr>
              <a:t>…..</a:t>
            </a:r>
            <a:r>
              <a:rPr lang="cs-CZ" dirty="0"/>
              <a:t> plodů, uložení </a:t>
            </a:r>
            <a:r>
              <a:rPr lang="cs-CZ" b="1" dirty="0">
                <a:solidFill>
                  <a:srgbClr val="0070C0"/>
                </a:solidFill>
              </a:rPr>
              <a:t>……..</a:t>
            </a:r>
            <a:r>
              <a:rPr lang="cs-CZ" dirty="0"/>
              <a:t>, množství </a:t>
            </a:r>
            <a:r>
              <a:rPr lang="cs-CZ" b="1" dirty="0">
                <a:solidFill>
                  <a:srgbClr val="0070C0"/>
                </a:solidFill>
              </a:rPr>
              <a:t>……. ….</a:t>
            </a:r>
          </a:p>
          <a:p>
            <a:r>
              <a:rPr lang="cs-CZ" dirty="0"/>
              <a:t>Pod UZG kontrolou se provádějí také invazivní vyšetření, která jsou doporučována při pozitivním neinvazivním </a:t>
            </a:r>
            <a:r>
              <a:rPr lang="cs-CZ" dirty="0" err="1"/>
              <a:t>screeningu</a:t>
            </a:r>
            <a:r>
              <a:rPr lang="cs-CZ" dirty="0"/>
              <a:t>.</a:t>
            </a:r>
          </a:p>
          <a:p>
            <a:pPr lvl="1"/>
            <a:r>
              <a:rPr lang="cs-CZ" dirty="0"/>
              <a:t>Invazivní metody slouží k odběru biologického materiálu (vzorku tkáně plodu), který je dále vyšetřován v laboratořích molekulární biologie a genetiky s cílem vyloučit či potvrdit chromozomální aberace nebo geneticky podmíněné choroby.</a:t>
            </a:r>
          </a:p>
        </p:txBody>
      </p:sp>
      <p:pic>
        <p:nvPicPr>
          <p:cNvPr id="4100" name="Picture 4" descr="Těhotenství a ultrazvuk I - Ordinace.c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9949" y="365125"/>
            <a:ext cx="5372100" cy="2333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8555451"/>
      </p:ext>
    </p:extLst>
  </p:cSld>
  <p:clrMapOvr>
    <a:masterClrMapping/>
  </p:clrMapOvr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>
            <a:normAutofit/>
          </a:bodyPr>
          <a:lstStyle/>
          <a:p>
            <a:r>
              <a:rPr lang="cs-CZ" sz="4000" b="1" dirty="0">
                <a:solidFill>
                  <a:srgbClr val="FF0000"/>
                </a:solidFill>
              </a:rPr>
              <a:t>Jaká vyšetření se provádí v 1., 2. a 3. trimestru           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5032375"/>
          </a:xfrm>
        </p:spPr>
        <p:txBody>
          <a:bodyPr/>
          <a:lstStyle/>
          <a:p>
            <a:r>
              <a:rPr lang="cs-CZ" dirty="0"/>
              <a:t>Dřívější schéma genetického </a:t>
            </a:r>
            <a:r>
              <a:rPr lang="cs-CZ" dirty="0" err="1"/>
              <a:t>screeningu</a:t>
            </a:r>
            <a:r>
              <a:rPr lang="cs-CZ" dirty="0"/>
              <a:t> </a:t>
            </a:r>
            <a:r>
              <a:rPr lang="cs-CZ" b="1" dirty="0"/>
              <a:t>VVV</a:t>
            </a:r>
            <a:r>
              <a:rPr lang="cs-CZ" dirty="0"/>
              <a:t> bylo rozděleno na</a:t>
            </a:r>
          </a:p>
          <a:p>
            <a:r>
              <a:rPr lang="cs-CZ" dirty="0"/>
              <a:t>I. trimestrální genetický </a:t>
            </a:r>
            <a:r>
              <a:rPr lang="cs-CZ" dirty="0" err="1"/>
              <a:t>screening</a:t>
            </a:r>
            <a:r>
              <a:rPr lang="cs-CZ" dirty="0"/>
              <a:t> - </a:t>
            </a:r>
          </a:p>
          <a:p>
            <a:pPr lvl="1"/>
            <a:r>
              <a:rPr lang="cs-CZ" dirty="0"/>
              <a:t>v </a:t>
            </a:r>
            <a:r>
              <a:rPr lang="cs-CZ" b="1" dirty="0"/>
              <a:t>9.–11. </a:t>
            </a:r>
            <a:r>
              <a:rPr lang="cs-CZ" dirty="0"/>
              <a:t>týdnu stanovení volné β podjednotky </a:t>
            </a:r>
            <a:r>
              <a:rPr lang="cs-CZ" b="1" dirty="0" err="1"/>
              <a:t>hCG</a:t>
            </a:r>
            <a:r>
              <a:rPr lang="cs-CZ" dirty="0"/>
              <a:t>, plazmatického proteinu A spojeného s těhotenstvím (</a:t>
            </a:r>
            <a:r>
              <a:rPr lang="cs-CZ" b="1" dirty="0"/>
              <a:t>PAPP-A</a:t>
            </a:r>
            <a:r>
              <a:rPr lang="cs-CZ" dirty="0"/>
              <a:t>) </a:t>
            </a:r>
          </a:p>
          <a:p>
            <a:pPr lvl="1"/>
            <a:r>
              <a:rPr lang="cs-CZ" dirty="0"/>
              <a:t>mezi </a:t>
            </a:r>
            <a:r>
              <a:rPr lang="cs-CZ" b="1" dirty="0"/>
              <a:t>11.–14. </a:t>
            </a:r>
            <a:r>
              <a:rPr lang="cs-CZ" dirty="0"/>
              <a:t>týdnem těhotenství ultrazvukové měření šíjového projasnění (</a:t>
            </a:r>
            <a:r>
              <a:rPr lang="cs-CZ" dirty="0" err="1"/>
              <a:t>nuchální</a:t>
            </a:r>
            <a:r>
              <a:rPr lang="cs-CZ" dirty="0"/>
              <a:t> </a:t>
            </a:r>
            <a:r>
              <a:rPr lang="cs-CZ" dirty="0" err="1"/>
              <a:t>translucence</a:t>
            </a:r>
            <a:r>
              <a:rPr lang="cs-CZ" dirty="0"/>
              <a:t> - </a:t>
            </a:r>
            <a:r>
              <a:rPr lang="cs-CZ" b="1" dirty="0"/>
              <a:t>NT</a:t>
            </a:r>
            <a:r>
              <a:rPr lang="cs-CZ" dirty="0"/>
              <a:t>)</a:t>
            </a:r>
          </a:p>
          <a:p>
            <a:r>
              <a:rPr lang="cs-CZ" dirty="0"/>
              <a:t>II. trimestrální genetický </a:t>
            </a:r>
            <a:r>
              <a:rPr lang="cs-CZ" dirty="0" err="1"/>
              <a:t>screening</a:t>
            </a:r>
            <a:r>
              <a:rPr lang="cs-CZ" dirty="0"/>
              <a:t> – provedení tzv. </a:t>
            </a:r>
            <a:r>
              <a:rPr lang="cs-CZ" b="1" dirty="0" err="1"/>
              <a:t>Tripple</a:t>
            </a:r>
            <a:r>
              <a:rPr lang="cs-CZ" b="1" dirty="0"/>
              <a:t> </a:t>
            </a:r>
            <a:r>
              <a:rPr lang="cs-CZ" dirty="0"/>
              <a:t>testu,</a:t>
            </a:r>
            <a:r>
              <a:rPr lang="cs-CZ" b="1" dirty="0"/>
              <a:t> </a:t>
            </a:r>
            <a:r>
              <a:rPr lang="cs-CZ" dirty="0"/>
              <a:t>který zahrnoval v </a:t>
            </a:r>
            <a:r>
              <a:rPr lang="cs-CZ" b="1" dirty="0"/>
              <a:t>16.</a:t>
            </a:r>
            <a:r>
              <a:rPr lang="cs-CZ" dirty="0"/>
              <a:t> týdnu těhotenství</a:t>
            </a:r>
          </a:p>
          <a:p>
            <a:pPr lvl="1"/>
            <a:r>
              <a:rPr lang="cs-CZ" dirty="0"/>
              <a:t>stanovení alfa – fetoproteinu (</a:t>
            </a:r>
            <a:r>
              <a:rPr lang="cs-CZ" b="1" dirty="0"/>
              <a:t>AFP</a:t>
            </a:r>
            <a:r>
              <a:rPr lang="cs-CZ" dirty="0"/>
              <a:t>), </a:t>
            </a:r>
          </a:p>
          <a:p>
            <a:pPr lvl="1"/>
            <a:r>
              <a:rPr lang="cs-CZ" dirty="0"/>
              <a:t>volné β podjednotky </a:t>
            </a:r>
            <a:r>
              <a:rPr lang="cs-CZ" b="1" dirty="0" err="1"/>
              <a:t>hCG</a:t>
            </a:r>
            <a:r>
              <a:rPr lang="cs-CZ" dirty="0"/>
              <a:t> a </a:t>
            </a:r>
          </a:p>
          <a:p>
            <a:pPr lvl="1"/>
            <a:r>
              <a:rPr lang="cs-CZ" dirty="0"/>
              <a:t>nekonjugovaného estriolu (</a:t>
            </a:r>
            <a:r>
              <a:rPr lang="cs-CZ" b="1" dirty="0"/>
              <a:t>uE3</a:t>
            </a:r>
            <a:r>
              <a:rPr lang="cs-CZ" dirty="0"/>
              <a:t>)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03568" y="625642"/>
            <a:ext cx="1217196" cy="106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054481"/>
      </p:ext>
    </p:extLst>
  </p:cSld>
  <p:clrMapOvr>
    <a:masterClrMapping/>
  </p:clrMapOvr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>
            <a:normAutofit/>
          </a:bodyPr>
          <a:lstStyle/>
          <a:p>
            <a:r>
              <a:rPr lang="cs-CZ" sz="4000" b="1" dirty="0">
                <a:solidFill>
                  <a:srgbClr val="0070C0"/>
                </a:solidFill>
              </a:rPr>
              <a:t>Jaká vyšetření se provádí v 1., 2. a 3. trimestru           </a:t>
            </a:r>
            <a:r>
              <a:rPr lang="cs-CZ" sz="4000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5032375"/>
          </a:xfrm>
        </p:spPr>
        <p:txBody>
          <a:bodyPr/>
          <a:lstStyle/>
          <a:p>
            <a:r>
              <a:rPr lang="cs-CZ" dirty="0"/>
              <a:t>Dřívější schéma genetického </a:t>
            </a:r>
            <a:r>
              <a:rPr lang="cs-CZ" dirty="0" err="1"/>
              <a:t>screeningu</a:t>
            </a:r>
            <a:r>
              <a:rPr lang="cs-CZ" dirty="0"/>
              <a:t> </a:t>
            </a:r>
            <a:r>
              <a:rPr lang="cs-CZ" dirty="0">
                <a:solidFill>
                  <a:srgbClr val="0070C0"/>
                </a:solidFill>
              </a:rPr>
              <a:t>…</a:t>
            </a:r>
            <a:r>
              <a:rPr lang="cs-CZ" dirty="0"/>
              <a:t> bylo rozděleno na</a:t>
            </a:r>
          </a:p>
          <a:p>
            <a:r>
              <a:rPr lang="cs-CZ" dirty="0"/>
              <a:t>I. trimestrální genetický </a:t>
            </a:r>
            <a:r>
              <a:rPr lang="cs-CZ" dirty="0" err="1"/>
              <a:t>screening</a:t>
            </a:r>
            <a:r>
              <a:rPr lang="cs-CZ" dirty="0"/>
              <a:t> - </a:t>
            </a:r>
          </a:p>
          <a:p>
            <a:pPr lvl="1"/>
            <a:r>
              <a:rPr lang="cs-CZ" dirty="0"/>
              <a:t>v </a:t>
            </a:r>
            <a:r>
              <a:rPr lang="cs-CZ" b="1" dirty="0">
                <a:solidFill>
                  <a:srgbClr val="0070C0"/>
                </a:solidFill>
              </a:rPr>
              <a:t>..</a:t>
            </a:r>
            <a:r>
              <a:rPr lang="cs-CZ" b="1" dirty="0"/>
              <a:t>–</a:t>
            </a:r>
            <a:r>
              <a:rPr lang="cs-CZ" b="1" dirty="0">
                <a:solidFill>
                  <a:srgbClr val="0070C0"/>
                </a:solidFill>
              </a:rPr>
              <a:t>...</a:t>
            </a:r>
            <a:r>
              <a:rPr lang="cs-CZ" b="1" dirty="0"/>
              <a:t> </a:t>
            </a:r>
            <a:r>
              <a:rPr lang="cs-CZ" dirty="0"/>
              <a:t>týdnu stanovení volné β podjednotky </a:t>
            </a:r>
            <a:r>
              <a:rPr lang="cs-CZ" b="1" dirty="0">
                <a:solidFill>
                  <a:srgbClr val="0070C0"/>
                </a:solidFill>
              </a:rPr>
              <a:t>…</a:t>
            </a:r>
            <a:r>
              <a:rPr lang="cs-CZ" dirty="0"/>
              <a:t>, plazmatického proteinu A spojeného s těhotenstvím (</a:t>
            </a:r>
            <a:r>
              <a:rPr lang="cs-CZ" b="1" dirty="0">
                <a:solidFill>
                  <a:srgbClr val="0070C0"/>
                </a:solidFill>
              </a:rPr>
              <a:t>……</a:t>
            </a:r>
            <a:r>
              <a:rPr lang="cs-CZ" dirty="0"/>
              <a:t>) </a:t>
            </a:r>
          </a:p>
          <a:p>
            <a:pPr lvl="1"/>
            <a:r>
              <a:rPr lang="cs-CZ" dirty="0"/>
              <a:t>mezi </a:t>
            </a:r>
            <a:r>
              <a:rPr lang="cs-CZ" b="1" dirty="0">
                <a:solidFill>
                  <a:srgbClr val="0070C0"/>
                </a:solidFill>
              </a:rPr>
              <a:t>...</a:t>
            </a:r>
            <a:r>
              <a:rPr lang="cs-CZ" b="1" dirty="0"/>
              <a:t>–</a:t>
            </a:r>
            <a:r>
              <a:rPr lang="cs-CZ" b="1" dirty="0">
                <a:solidFill>
                  <a:srgbClr val="0070C0"/>
                </a:solidFill>
              </a:rPr>
              <a:t>...</a:t>
            </a:r>
            <a:r>
              <a:rPr lang="cs-CZ" b="1" dirty="0"/>
              <a:t> </a:t>
            </a:r>
            <a:r>
              <a:rPr lang="cs-CZ" dirty="0"/>
              <a:t>týdnem těhotenství ultrazvukové měření šíjového projasnění (</a:t>
            </a:r>
            <a:r>
              <a:rPr lang="cs-CZ" dirty="0" err="1"/>
              <a:t>nuchální</a:t>
            </a:r>
            <a:r>
              <a:rPr lang="cs-CZ" dirty="0"/>
              <a:t> </a:t>
            </a:r>
            <a:r>
              <a:rPr lang="cs-CZ" dirty="0" err="1"/>
              <a:t>translucence</a:t>
            </a:r>
            <a:r>
              <a:rPr lang="cs-CZ" dirty="0"/>
              <a:t> - </a:t>
            </a:r>
            <a:r>
              <a:rPr lang="cs-CZ" b="1" dirty="0">
                <a:solidFill>
                  <a:srgbClr val="0070C0"/>
                </a:solidFill>
              </a:rPr>
              <a:t>..</a:t>
            </a:r>
            <a:r>
              <a:rPr lang="cs-CZ" dirty="0"/>
              <a:t>)</a:t>
            </a:r>
          </a:p>
          <a:p>
            <a:r>
              <a:rPr lang="cs-CZ" dirty="0"/>
              <a:t>II. trimestrální genetický </a:t>
            </a:r>
            <a:r>
              <a:rPr lang="cs-CZ" dirty="0" err="1"/>
              <a:t>screening</a:t>
            </a:r>
            <a:r>
              <a:rPr lang="cs-CZ" dirty="0"/>
              <a:t> – provedení tzv. </a:t>
            </a:r>
            <a:r>
              <a:rPr lang="cs-CZ" b="1" dirty="0">
                <a:solidFill>
                  <a:srgbClr val="0070C0"/>
                </a:solidFill>
              </a:rPr>
              <a:t>……. </a:t>
            </a:r>
            <a:r>
              <a:rPr lang="cs-CZ" dirty="0"/>
              <a:t>testu,</a:t>
            </a:r>
            <a:r>
              <a:rPr lang="cs-CZ" b="1" dirty="0"/>
              <a:t> </a:t>
            </a:r>
            <a:r>
              <a:rPr lang="cs-CZ" dirty="0"/>
              <a:t>který zahrnoval v </a:t>
            </a:r>
            <a:r>
              <a:rPr lang="cs-CZ" b="1" dirty="0">
                <a:solidFill>
                  <a:srgbClr val="0070C0"/>
                </a:solidFill>
              </a:rPr>
              <a:t>…</a:t>
            </a:r>
            <a:r>
              <a:rPr lang="cs-CZ" dirty="0"/>
              <a:t> týdnu těhotenství</a:t>
            </a:r>
          </a:p>
          <a:p>
            <a:pPr lvl="1"/>
            <a:r>
              <a:rPr lang="cs-CZ" dirty="0"/>
              <a:t>stanovení alfa – fetoproteinu (</a:t>
            </a:r>
            <a:r>
              <a:rPr lang="cs-CZ" b="1" dirty="0">
                <a:solidFill>
                  <a:srgbClr val="0070C0"/>
                </a:solidFill>
              </a:rPr>
              <a:t>…</a:t>
            </a:r>
            <a:r>
              <a:rPr lang="cs-CZ" dirty="0"/>
              <a:t>), </a:t>
            </a:r>
          </a:p>
          <a:p>
            <a:pPr lvl="1"/>
            <a:r>
              <a:rPr lang="cs-CZ" dirty="0"/>
              <a:t>volné β podjednotky </a:t>
            </a:r>
            <a:r>
              <a:rPr lang="cs-CZ" b="1" dirty="0">
                <a:solidFill>
                  <a:srgbClr val="0070C0"/>
                </a:solidFill>
              </a:rPr>
              <a:t>…</a:t>
            </a:r>
            <a:r>
              <a:rPr lang="cs-CZ" dirty="0"/>
              <a:t> a </a:t>
            </a:r>
          </a:p>
          <a:p>
            <a:pPr lvl="1"/>
            <a:r>
              <a:rPr lang="cs-CZ" dirty="0"/>
              <a:t>nekonjugovaného estriolu (</a:t>
            </a:r>
            <a:r>
              <a:rPr lang="cs-CZ" b="1" dirty="0">
                <a:solidFill>
                  <a:srgbClr val="0070C0"/>
                </a:solidFill>
              </a:rPr>
              <a:t>…</a:t>
            </a:r>
            <a:r>
              <a:rPr lang="cs-CZ" dirty="0"/>
              <a:t>)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03568" y="625642"/>
            <a:ext cx="1217196" cy="106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363461"/>
      </p:ext>
    </p:extLst>
  </p:cSld>
  <p:clrMapOvr>
    <a:masterClrMapping/>
  </p:clrMapOvr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>
                <a:solidFill>
                  <a:srgbClr val="FF0000"/>
                </a:solidFill>
              </a:rPr>
              <a:t>Kombinovaný </a:t>
            </a:r>
            <a:r>
              <a:rPr lang="cs-CZ" sz="4000" b="1" dirty="0" err="1">
                <a:solidFill>
                  <a:srgbClr val="FF0000"/>
                </a:solidFill>
              </a:rPr>
              <a:t>screening</a:t>
            </a:r>
            <a:endParaRPr lang="cs-CZ" sz="4000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" y="1825624"/>
            <a:ext cx="11967410" cy="484789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dirty="0"/>
              <a:t>Mezi 10.–14. týdnem                          je před triple testy, které často dávaly falešně pozitivní výsledek, dnes preferovaný </a:t>
            </a:r>
            <a:r>
              <a:rPr lang="cs-CZ" b="1" dirty="0"/>
              <a:t>kombinovaný </a:t>
            </a:r>
            <a:r>
              <a:rPr lang="cs-CZ" b="1" dirty="0" err="1"/>
              <a:t>screening</a:t>
            </a:r>
            <a:r>
              <a:rPr lang="cs-CZ" dirty="0"/>
              <a:t> , který kombinuje</a:t>
            </a:r>
          </a:p>
          <a:p>
            <a:pPr lvl="0"/>
            <a:r>
              <a:rPr lang="cs-CZ" dirty="0"/>
              <a:t>biochemické vyšetření krve matky (10.–11. týden - PAPP-A, β </a:t>
            </a:r>
            <a:r>
              <a:rPr lang="cs-CZ" dirty="0" err="1"/>
              <a:t>hCG</a:t>
            </a:r>
            <a:r>
              <a:rPr lang="cs-CZ" dirty="0"/>
              <a:t>) a </a:t>
            </a:r>
          </a:p>
          <a:p>
            <a:pPr lvl="0"/>
            <a:r>
              <a:rPr lang="cs-CZ" dirty="0"/>
              <a:t>cílené UZG vyšetření plodu ( 11.–14. týden - UZ měření NT a vyšetření přítomnosti nosní kůstky). </a:t>
            </a:r>
          </a:p>
          <a:p>
            <a:pPr marL="0" indent="0">
              <a:buNone/>
            </a:pPr>
            <a:r>
              <a:rPr lang="cs-CZ" dirty="0"/>
              <a:t>Posun diagnostiky většiny VVV na konec prvního trimestru umožnilo výrazné zlepšením rozlišovacích možností ultrazvukových přístrojů a přesnější objasnění závislosti hladin stanovovaných biochemických parametrů a výsledků UZ vyšetření. </a:t>
            </a:r>
          </a:p>
          <a:p>
            <a:pPr marL="0" indent="0">
              <a:buNone/>
            </a:pPr>
            <a:r>
              <a:rPr lang="cs-CZ" b="1" dirty="0"/>
              <a:t>Krev odebranou na stanovení β </a:t>
            </a:r>
            <a:r>
              <a:rPr lang="cs-CZ" b="1" dirty="0" err="1"/>
              <a:t>hCG</a:t>
            </a:r>
            <a:r>
              <a:rPr lang="cs-CZ" b="1" dirty="0"/>
              <a:t> je nutné co nejrychleji a v chladu doručit do laboratoře</a:t>
            </a:r>
            <a:r>
              <a:rPr lang="cs-CZ" dirty="0"/>
              <a:t>, protože při delším stání při laboratorní teplotě dochází k disociaci </a:t>
            </a:r>
            <a:r>
              <a:rPr lang="cs-CZ" dirty="0" err="1"/>
              <a:t>hCG</a:t>
            </a:r>
            <a:r>
              <a:rPr lang="cs-CZ" dirty="0"/>
              <a:t> na volné podjednotky a tudíž ke změně jejich koncentrací!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3590" y="1293186"/>
            <a:ext cx="1062790" cy="929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765271"/>
      </p:ext>
    </p:extLst>
  </p:cSld>
  <p:clrMapOvr>
    <a:masterClrMapping/>
  </p:clrMapOvr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2295" y="365125"/>
            <a:ext cx="12079705" cy="1325563"/>
          </a:xfrm>
        </p:spPr>
        <p:txBody>
          <a:bodyPr>
            <a:normAutofit fontScale="90000"/>
          </a:bodyPr>
          <a:lstStyle/>
          <a:p>
            <a:r>
              <a:rPr lang="cs-CZ" b="1" dirty="0">
                <a:solidFill>
                  <a:srgbClr val="FF0000"/>
                </a:solidFill>
              </a:rPr>
              <a:t>Ve 2. trimestru se u pacientek s negativním kombinovaným testem provádí</a:t>
            </a:r>
            <a:br>
              <a:rPr lang="cs-CZ" b="1" dirty="0">
                <a:solidFill>
                  <a:srgbClr val="FF0000"/>
                </a:solidFill>
              </a:rPr>
            </a:br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2295" y="1825624"/>
            <a:ext cx="11871158" cy="3131387"/>
          </a:xfrm>
        </p:spPr>
        <p:txBody>
          <a:bodyPr>
            <a:normAutofit lnSpcReduction="10000"/>
          </a:bodyPr>
          <a:lstStyle/>
          <a:p>
            <a:pPr marL="0" lvl="0" indent="0">
              <a:buNone/>
            </a:pPr>
            <a:r>
              <a:rPr lang="cs-CZ" dirty="0"/>
              <a:t>biochemický </a:t>
            </a:r>
            <a:r>
              <a:rPr lang="cs-CZ" dirty="0" err="1"/>
              <a:t>screening</a:t>
            </a:r>
            <a:r>
              <a:rPr lang="cs-CZ" dirty="0"/>
              <a:t>, který zahrnuje </a:t>
            </a:r>
          </a:p>
          <a:p>
            <a:r>
              <a:rPr lang="cs-CZ" dirty="0"/>
              <a:t>stanovení β </a:t>
            </a:r>
            <a:r>
              <a:rPr lang="cs-CZ" dirty="0" err="1"/>
              <a:t>hCG</a:t>
            </a:r>
            <a:r>
              <a:rPr lang="cs-CZ" dirty="0"/>
              <a:t> a AFP pro posouzení </a:t>
            </a:r>
            <a:r>
              <a:rPr lang="cs-CZ" b="1" dirty="0"/>
              <a:t>rizika VVV </a:t>
            </a:r>
            <a:r>
              <a:rPr lang="cs-CZ" dirty="0"/>
              <a:t>(pozitivní výsledek podobně jako u kombinovaného </a:t>
            </a:r>
            <a:r>
              <a:rPr lang="cs-CZ" dirty="0" err="1"/>
              <a:t>screeningu</a:t>
            </a:r>
            <a:r>
              <a:rPr lang="cs-CZ" dirty="0"/>
              <a:t> vede k doporučení invazivního vyšetření) a</a:t>
            </a:r>
          </a:p>
          <a:p>
            <a:r>
              <a:rPr lang="cs-CZ" dirty="0"/>
              <a:t>ve 28. týdnu </a:t>
            </a:r>
            <a:r>
              <a:rPr lang="cs-CZ" b="1" dirty="0" err="1"/>
              <a:t>Rh</a:t>
            </a:r>
            <a:r>
              <a:rPr lang="cs-CZ" b="1" dirty="0"/>
              <a:t> protilátky </a:t>
            </a:r>
            <a:r>
              <a:rPr lang="cs-CZ" dirty="0"/>
              <a:t>jako </a:t>
            </a:r>
            <a:r>
              <a:rPr lang="cs-CZ" dirty="0" err="1"/>
              <a:t>screening</a:t>
            </a:r>
            <a:r>
              <a:rPr lang="cs-CZ" dirty="0"/>
              <a:t> hemolýzy novorozence </a:t>
            </a:r>
          </a:p>
          <a:p>
            <a:pPr lvl="0"/>
            <a:r>
              <a:rPr lang="cs-CZ" dirty="0"/>
              <a:t>mezi 18.–23. týdnem druhé UZG vyšetření, tzv. </a:t>
            </a:r>
            <a:r>
              <a:rPr lang="cs-CZ" b="1" dirty="0"/>
              <a:t>orgánový ultrazvuk</a:t>
            </a:r>
            <a:r>
              <a:rPr lang="cs-CZ" dirty="0"/>
              <a:t>, který je zaměřen na hodnocení vývoje jednotlivých orgánů (srdce, mozku, ledvin, žaludku, končetin).</a:t>
            </a:r>
          </a:p>
        </p:txBody>
      </p:sp>
    </p:spTree>
    <p:extLst>
      <p:ext uri="{BB962C8B-B14F-4D97-AF65-F5344CB8AC3E}">
        <p14:creationId xmlns:p14="http://schemas.microsoft.com/office/powerpoint/2010/main" val="3600672341"/>
      </p:ext>
    </p:extLst>
  </p:cSld>
  <p:clrMapOvr>
    <a:masterClrMapping/>
  </p:clrMapOvr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>
                <a:solidFill>
                  <a:srgbClr val="FF0000"/>
                </a:solidFill>
              </a:rPr>
              <a:t>Ve 3. trimestru se může provést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2295" y="1825624"/>
            <a:ext cx="11967410" cy="503237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dirty="0"/>
          </a:p>
          <a:p>
            <a:pPr lvl="0"/>
            <a:r>
              <a:rPr lang="cs-CZ" dirty="0"/>
              <a:t>test na určení </a:t>
            </a:r>
            <a:r>
              <a:rPr lang="cs-CZ" b="1" dirty="0"/>
              <a:t>zralosti plic plodu - </a:t>
            </a:r>
            <a:r>
              <a:rPr lang="cs-CZ" dirty="0"/>
              <a:t>nedonošení novorozenci především diabetických matek bývají postiženi syndromem dechové tísně novorozence, stanovením poměru </a:t>
            </a:r>
            <a:r>
              <a:rPr lang="cs-CZ" dirty="0" err="1"/>
              <a:t>fosfatidylcholin</a:t>
            </a:r>
            <a:r>
              <a:rPr lang="cs-CZ" dirty="0"/>
              <a:t> : </a:t>
            </a:r>
            <a:r>
              <a:rPr lang="cs-CZ" dirty="0" err="1"/>
              <a:t>sfingomyelin</a:t>
            </a:r>
            <a:r>
              <a:rPr lang="cs-CZ" dirty="0"/>
              <a:t> v plodové vodě.</a:t>
            </a:r>
          </a:p>
          <a:p>
            <a:pPr lvl="0"/>
            <a:r>
              <a:rPr lang="cs-CZ" dirty="0"/>
              <a:t>Během těhotenství je dále důležité </a:t>
            </a:r>
            <a:r>
              <a:rPr lang="cs-CZ" b="1" dirty="0"/>
              <a:t>monitorování glykémie </a:t>
            </a:r>
            <a:r>
              <a:rPr lang="cs-CZ" dirty="0"/>
              <a:t>a případné provádění </a:t>
            </a:r>
            <a:r>
              <a:rPr lang="cs-CZ" dirty="0" err="1"/>
              <a:t>oGTT</a:t>
            </a:r>
            <a:r>
              <a:rPr lang="cs-CZ" dirty="0"/>
              <a:t> na potvrzení nebo vyloučení gestačního diabetu.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Pro </a:t>
            </a:r>
            <a:r>
              <a:rPr lang="cs-CZ" b="1" dirty="0"/>
              <a:t>výpočet rizika VVV</a:t>
            </a:r>
            <a:r>
              <a:rPr lang="cs-CZ" dirty="0"/>
              <a:t> je velmi důležité hodnotit výsledky </a:t>
            </a:r>
            <a:r>
              <a:rPr lang="cs-CZ" dirty="0" err="1"/>
              <a:t>screeningvých</a:t>
            </a:r>
            <a:r>
              <a:rPr lang="cs-CZ" dirty="0"/>
              <a:t> vyšetření v závislosti </a:t>
            </a:r>
            <a:r>
              <a:rPr lang="cs-CZ" b="1" dirty="0"/>
              <a:t>věku matky</a:t>
            </a:r>
            <a:r>
              <a:rPr lang="cs-CZ" dirty="0"/>
              <a:t> a na přesném stanovení </a:t>
            </a:r>
            <a:r>
              <a:rPr lang="cs-CZ" b="1" dirty="0"/>
              <a:t>stáří plodu</a:t>
            </a:r>
            <a:r>
              <a:rPr lang="cs-CZ" dirty="0"/>
              <a:t>!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3171310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FF0000"/>
                </a:solidFill>
              </a:rPr>
              <a:t>Jak se provádí odběr kapilární krve?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14009" y="1828800"/>
            <a:ext cx="11420272" cy="4644188"/>
          </a:xfrm>
        </p:spPr>
        <p:txBody>
          <a:bodyPr>
            <a:normAutofit/>
          </a:bodyPr>
          <a:lstStyle/>
          <a:p>
            <a:r>
              <a:rPr lang="cs-CZ" dirty="0"/>
              <a:t>při potřebě malého množství krve, např. pro </a:t>
            </a:r>
            <a:r>
              <a:rPr lang="cs-CZ" b="1" dirty="0"/>
              <a:t>stanovení glukosy</a:t>
            </a:r>
            <a:r>
              <a:rPr lang="cs-CZ" dirty="0"/>
              <a:t>. </a:t>
            </a:r>
          </a:p>
          <a:p>
            <a:r>
              <a:rPr lang="cs-CZ" dirty="0">
                <a:solidFill>
                  <a:srgbClr val="FF0000"/>
                </a:solidFill>
              </a:rPr>
              <a:t>u dospělých: bříško 3. nebo 4. prstu, ušní lalůček </a:t>
            </a:r>
            <a:r>
              <a:rPr lang="cs-CZ" dirty="0"/>
              <a:t>a u novorozenců </a:t>
            </a:r>
            <a:r>
              <a:rPr lang="cs-CZ" dirty="0">
                <a:solidFill>
                  <a:srgbClr val="FF0000"/>
                </a:solidFill>
              </a:rPr>
              <a:t>pata </a:t>
            </a:r>
          </a:p>
          <a:p>
            <a:pPr lvl="0"/>
            <a:r>
              <a:rPr lang="cs-CZ" dirty="0"/>
              <a:t>prst nemasírujeme- zkreslení výsledků</a:t>
            </a:r>
          </a:p>
          <a:p>
            <a:pPr lvl="0"/>
            <a:r>
              <a:rPr lang="cs-CZ" dirty="0"/>
              <a:t>není doporučován u pacientů se špatným </a:t>
            </a:r>
          </a:p>
          <a:p>
            <a:pPr marL="0" lvl="0" indent="0">
              <a:buNone/>
            </a:pPr>
            <a:r>
              <a:rPr lang="cs-CZ" dirty="0"/>
              <a:t>krevním oběhem.</a:t>
            </a:r>
          </a:p>
          <a:p>
            <a:pPr lvl="0"/>
            <a:r>
              <a:rPr lang="cs-CZ" dirty="0"/>
              <a:t>po oschnutí </a:t>
            </a:r>
            <a:r>
              <a:rPr lang="cs-CZ" dirty="0">
                <a:solidFill>
                  <a:srgbClr val="0070C0"/>
                </a:solidFill>
              </a:rPr>
              <a:t>…………………….</a:t>
            </a:r>
            <a:r>
              <a:rPr lang="cs-CZ" dirty="0"/>
              <a:t> prostředku vpich cca 2,5 mm </a:t>
            </a:r>
          </a:p>
          <a:p>
            <a:pPr lvl="0"/>
            <a:r>
              <a:rPr lang="cs-CZ" dirty="0"/>
              <a:t>první kapka se odsaje buničinou, </a:t>
            </a:r>
          </a:p>
          <a:p>
            <a:pPr lvl="0"/>
            <a:r>
              <a:rPr lang="cs-CZ" dirty="0"/>
              <a:t>další se nasají kapilárním efektem do </a:t>
            </a:r>
            <a:r>
              <a:rPr lang="cs-CZ" dirty="0" err="1"/>
              <a:t>heparinizované</a:t>
            </a:r>
            <a:r>
              <a:rPr lang="cs-CZ" dirty="0"/>
              <a:t> kapiláry. </a:t>
            </a:r>
          </a:p>
          <a:p>
            <a:pPr lvl="0"/>
            <a:r>
              <a:rPr lang="cs-CZ" dirty="0"/>
              <a:t>ve vzorku nesmí být </a:t>
            </a:r>
            <a:r>
              <a:rPr lang="cs-CZ" dirty="0">
                <a:solidFill>
                  <a:srgbClr val="0070C0"/>
                </a:solidFill>
              </a:rPr>
              <a:t>…………………</a:t>
            </a:r>
            <a:r>
              <a:rPr lang="cs-CZ" dirty="0"/>
              <a:t> vzduchu. </a:t>
            </a:r>
          </a:p>
          <a:p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2020" y="2786527"/>
            <a:ext cx="4311316" cy="160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907095"/>
      </p:ext>
    </p:extLst>
  </p:cSld>
  <p:clrMapOvr>
    <a:masterClrMapping/>
  </p:clrMapOvr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>
                <a:solidFill>
                  <a:srgbClr val="FF0000"/>
                </a:solidFill>
              </a:rPr>
              <a:t>Vyšetření funkce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12558" y="1536867"/>
            <a:ext cx="5883442" cy="4351338"/>
          </a:xfrm>
        </p:spPr>
        <p:txBody>
          <a:bodyPr/>
          <a:lstStyle/>
          <a:p>
            <a:r>
              <a:rPr lang="cs-CZ" dirty="0"/>
              <a:t>Tvorba moči začíná v glomerulu - filtrační část nefronu, kde vzniká primární moč, která se podobá plazmě, ale neobsahuje bílkoviny (jen amylázu, hemoglobin). </a:t>
            </a:r>
          </a:p>
          <a:p>
            <a:r>
              <a:rPr lang="cs-CZ" dirty="0"/>
              <a:t>Glomerulární filtrát se vstřebává v tubulech (vstřebávají se všechny látky pro organismus důležité - glukóza, aminokyseliny, minerály) a vzniká definitivní moč. </a:t>
            </a:r>
          </a:p>
        </p:txBody>
      </p:sp>
      <p:pic>
        <p:nvPicPr>
          <p:cNvPr id="5122" name="Picture 2" descr="Stock ilustrace Funkce Ledvin – stáhnout obrázek nyní - Aktivita, Ledvina -  Vnitřní orgán, Kyselina - iStoc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878" y="753979"/>
            <a:ext cx="5857122" cy="5857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8575" y="231804"/>
            <a:ext cx="1321593" cy="1438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955876"/>
      </p:ext>
    </p:extLst>
  </p:cSld>
  <p:clrMapOvr>
    <a:masterClrMapping/>
  </p:clrMapOvr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40632" y="365125"/>
            <a:ext cx="5550568" cy="1325563"/>
          </a:xfrm>
        </p:spPr>
        <p:txBody>
          <a:bodyPr/>
          <a:lstStyle/>
          <a:p>
            <a:r>
              <a:rPr lang="cs-CZ" b="1" dirty="0">
                <a:solidFill>
                  <a:srgbClr val="FF0000"/>
                </a:solidFill>
              </a:rPr>
              <a:t>Poruchy funkce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40632" y="1825624"/>
            <a:ext cx="11630526" cy="5032375"/>
          </a:xfrm>
        </p:spPr>
        <p:txBody>
          <a:bodyPr>
            <a:normAutofit fontScale="85000" lnSpcReduction="20000"/>
          </a:bodyPr>
          <a:lstStyle/>
          <a:p>
            <a:r>
              <a:rPr lang="cs-CZ" dirty="0"/>
              <a:t>primárně způsobeny postižením glomerulů (</a:t>
            </a:r>
            <a:r>
              <a:rPr lang="cs-CZ" b="1" dirty="0"/>
              <a:t>exkreční funkce</a:t>
            </a:r>
            <a:r>
              <a:rPr lang="cs-CZ" dirty="0"/>
              <a:t>) nebo</a:t>
            </a:r>
          </a:p>
          <a:p>
            <a:r>
              <a:rPr lang="cs-CZ" dirty="0"/>
              <a:t>tubulů (</a:t>
            </a:r>
            <a:r>
              <a:rPr lang="cs-CZ" b="1" dirty="0"/>
              <a:t>retenční funkce</a:t>
            </a:r>
            <a:r>
              <a:rPr lang="cs-CZ" dirty="0"/>
              <a:t>), </a:t>
            </a:r>
          </a:p>
          <a:p>
            <a:r>
              <a:rPr lang="cs-CZ" dirty="0"/>
              <a:t>později většinou dochází k postižení celého nefronu. </a:t>
            </a:r>
          </a:p>
          <a:p>
            <a:pPr marL="0" indent="0">
              <a:buNone/>
            </a:pPr>
            <a:r>
              <a:rPr lang="cs-CZ" dirty="0"/>
              <a:t>Při selhání funkce           se </a:t>
            </a:r>
          </a:p>
          <a:p>
            <a:r>
              <a:rPr lang="cs-CZ" dirty="0"/>
              <a:t>v moči objevují látky, které do ní nepatří nebo se normální součásti moči objevují ve zvýšených koncentracích; </a:t>
            </a:r>
          </a:p>
          <a:p>
            <a:r>
              <a:rPr lang="cs-CZ" dirty="0"/>
              <a:t>v plazmě může docházet ke zvýšení koncentrací odpadních (toxických) látek. </a:t>
            </a:r>
          </a:p>
          <a:p>
            <a:pPr marL="0" indent="0">
              <a:buNone/>
            </a:pPr>
            <a:r>
              <a:rPr lang="cs-CZ" dirty="0"/>
              <a:t>Mezi základní vyšetření funkce ledvin patří posouzení jejich </a:t>
            </a:r>
          </a:p>
          <a:p>
            <a:r>
              <a:rPr lang="cs-CZ" dirty="0"/>
              <a:t>exkreční schopnosti, která může být zjištěna na základě stanovení </a:t>
            </a:r>
            <a:r>
              <a:rPr lang="cs-CZ" b="1" dirty="0"/>
              <a:t>ledvinové </a:t>
            </a:r>
            <a:r>
              <a:rPr lang="cs-CZ" b="1" dirty="0" err="1"/>
              <a:t>clearence</a:t>
            </a:r>
            <a:r>
              <a:rPr lang="cs-CZ" dirty="0"/>
              <a:t>, která je definovaná jako objem krve, který je očištěn od určité látky za časovou jednotku. </a:t>
            </a:r>
          </a:p>
          <a:p>
            <a:r>
              <a:rPr lang="cs-CZ" dirty="0"/>
              <a:t>Mírou glomerulární filtrace je hodnota </a:t>
            </a:r>
            <a:r>
              <a:rPr lang="cs-CZ" b="1" dirty="0"/>
              <a:t>ledvinové </a:t>
            </a:r>
            <a:r>
              <a:rPr lang="cs-CZ" b="1" dirty="0" err="1"/>
              <a:t>clearence</a:t>
            </a:r>
            <a:r>
              <a:rPr lang="cs-CZ" b="1" dirty="0"/>
              <a:t> látek</a:t>
            </a:r>
            <a:r>
              <a:rPr lang="cs-CZ" dirty="0"/>
              <a:t>, které se v tubulech nevstřebávají a do moči se dostávají pouze glomerulární filtrací, proto je jejich koncentrace stejná jak v definitivní, tak i v primární moči a plazmě – jsou to tzv. </a:t>
            </a:r>
            <a:r>
              <a:rPr lang="cs-CZ" b="1" dirty="0"/>
              <a:t>látky bezprahové</a:t>
            </a:r>
            <a:r>
              <a:rPr lang="cs-CZ" dirty="0"/>
              <a:t>. (</a:t>
            </a:r>
            <a:r>
              <a:rPr lang="cs-CZ" dirty="0" err="1"/>
              <a:t>clearance</a:t>
            </a:r>
            <a:r>
              <a:rPr lang="cs-CZ" dirty="0"/>
              <a:t> kreatininu)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1410" y="331826"/>
            <a:ext cx="1248527" cy="1358862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4263" y="2860156"/>
            <a:ext cx="506454" cy="551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421962"/>
      </p:ext>
    </p:extLst>
  </p:cSld>
  <p:clrMapOvr>
    <a:masterClrMapping/>
  </p:clrMapOvr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>
                <a:solidFill>
                  <a:srgbClr val="FF0000"/>
                </a:solidFill>
              </a:rPr>
              <a:t>Poruchy funkce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28337" y="1825624"/>
            <a:ext cx="11855115" cy="5032375"/>
          </a:xfrm>
        </p:spPr>
        <p:txBody>
          <a:bodyPr>
            <a:normAutofit/>
          </a:bodyPr>
          <a:lstStyle/>
          <a:p>
            <a:r>
              <a:rPr lang="cs-CZ" dirty="0"/>
              <a:t>renální insuficience -          nedostatečnost, při které  jsou                            </a:t>
            </a:r>
            <a:r>
              <a:rPr lang="cs-CZ" b="1" dirty="0"/>
              <a:t>schopny udržet stabilitu vnitřního prostředí </a:t>
            </a:r>
            <a:r>
              <a:rPr lang="cs-CZ" dirty="0"/>
              <a:t>jen při dodržení určitých omezení (snížený příjem bílkovin, minerálů, tekutin)</a:t>
            </a:r>
          </a:p>
          <a:p>
            <a:r>
              <a:rPr lang="cs-CZ" dirty="0"/>
              <a:t>selhání             , při kterém již            </a:t>
            </a:r>
            <a:r>
              <a:rPr lang="cs-CZ" b="1" dirty="0"/>
              <a:t>nejsou schopny udržet stabilitu</a:t>
            </a:r>
            <a:r>
              <a:rPr lang="cs-CZ" dirty="0"/>
              <a:t> </a:t>
            </a:r>
            <a:r>
              <a:rPr lang="cs-CZ" b="1" dirty="0"/>
              <a:t>vnitřního prostředí</a:t>
            </a:r>
            <a:r>
              <a:rPr lang="cs-CZ" dirty="0"/>
              <a:t> ani za dodržení všech omezení a výrazně se zhoršují biochemické parametry.</a:t>
            </a:r>
          </a:p>
          <a:p>
            <a:r>
              <a:rPr lang="cs-CZ" dirty="0"/>
              <a:t>selhání              které je doprovázeno typickými klinickými příznaky (např. zvracení nalačno, průjmy, anémie) se označuje jako </a:t>
            </a:r>
          </a:p>
          <a:p>
            <a:pPr marL="0" indent="0">
              <a:buNone/>
            </a:pPr>
            <a:r>
              <a:rPr lang="cs-CZ" b="1" dirty="0"/>
              <a:t>   urémie</a:t>
            </a:r>
            <a:r>
              <a:rPr lang="cs-CZ" dirty="0"/>
              <a:t> a dochází při ní k intoxikaci organismu látkami, které jsou normálně   </a:t>
            </a:r>
          </a:p>
          <a:p>
            <a:pPr marL="0" indent="0">
              <a:buNone/>
            </a:pPr>
            <a:r>
              <a:rPr lang="cs-CZ" dirty="0"/>
              <a:t>   ledvinami vylučovány (např. kreatinin, močovina).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0903" y="207236"/>
            <a:ext cx="1424991" cy="155092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9182" y="819340"/>
            <a:ext cx="1313198" cy="1429248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7387" y="2916174"/>
            <a:ext cx="654971" cy="712852"/>
          </a:xfrm>
          <a:prstGeom prst="rect">
            <a:avLst/>
          </a:prstGeom>
        </p:spPr>
      </p:pic>
      <p:sp>
        <p:nvSpPr>
          <p:cNvPr id="10" name="AutoShape 8" descr="Funkce ledvin | Dial-Nefr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2" name="Obrázek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1432" y="2951097"/>
            <a:ext cx="622884" cy="677929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5483" y="4234712"/>
            <a:ext cx="666875" cy="725808"/>
          </a:xfrm>
          <a:prstGeom prst="rect">
            <a:avLst/>
          </a:prstGeom>
        </p:spPr>
      </p:pic>
      <p:sp>
        <p:nvSpPr>
          <p:cNvPr id="15" name="AutoShape 14" descr="Funkce ledvin | Dial-Nefro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7" name="Obrázek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9831" y="1649596"/>
            <a:ext cx="625517" cy="680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266538"/>
      </p:ext>
    </p:extLst>
  </p:cSld>
  <p:clrMapOvr>
    <a:masterClrMapping/>
  </p:clrMapOvr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2631" y="130664"/>
            <a:ext cx="6047154" cy="1325563"/>
          </a:xfrm>
        </p:spPr>
        <p:txBody>
          <a:bodyPr>
            <a:normAutofit/>
          </a:bodyPr>
          <a:lstStyle/>
          <a:p>
            <a:r>
              <a:rPr lang="cs-CZ" sz="4000" b="1" dirty="0">
                <a:solidFill>
                  <a:srgbClr val="FF0000"/>
                </a:solidFill>
              </a:rPr>
              <a:t>Vyšetření funkce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2523" y="1825624"/>
            <a:ext cx="11291277" cy="5032375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cs-CZ" dirty="0"/>
              <a:t>stanovení </a:t>
            </a:r>
          </a:p>
          <a:p>
            <a:r>
              <a:rPr lang="cs-CZ" b="1" dirty="0"/>
              <a:t>kreatininu</a:t>
            </a:r>
            <a:r>
              <a:rPr lang="cs-CZ" dirty="0"/>
              <a:t> (bezprahová látka), </a:t>
            </a:r>
          </a:p>
          <a:p>
            <a:r>
              <a:rPr lang="cs-CZ" b="1" dirty="0"/>
              <a:t>močoviny</a:t>
            </a:r>
            <a:r>
              <a:rPr lang="cs-CZ" dirty="0"/>
              <a:t>, </a:t>
            </a:r>
            <a:r>
              <a:rPr lang="cs-CZ" b="1" dirty="0"/>
              <a:t>kyseliny močové</a:t>
            </a:r>
            <a:r>
              <a:rPr lang="cs-CZ" dirty="0"/>
              <a:t> a </a:t>
            </a:r>
          </a:p>
          <a:p>
            <a:r>
              <a:rPr lang="cs-CZ" b="1" dirty="0" err="1"/>
              <a:t>clearence</a:t>
            </a:r>
            <a:r>
              <a:rPr lang="cs-CZ" b="1" dirty="0"/>
              <a:t> kreatininu</a:t>
            </a:r>
            <a:r>
              <a:rPr lang="cs-CZ" dirty="0"/>
              <a:t>. </a:t>
            </a:r>
          </a:p>
          <a:p>
            <a:r>
              <a:rPr lang="cs-CZ" dirty="0"/>
              <a:t>Jsou to pro organismus toxické látky, které se v tubulech vstřebávají jen velmi málo a přecházejí do definitivní moči; </a:t>
            </a:r>
          </a:p>
          <a:p>
            <a:r>
              <a:rPr lang="cs-CZ" dirty="0"/>
              <a:t>jejich koncentrace v moči je proto za fyziologických podmínek podstatně vyšší než v plazmě a organismus se jejich vylučováním zbavuje toxických metabolitů – </a:t>
            </a:r>
          </a:p>
          <a:p>
            <a:pPr lvl="1"/>
            <a:r>
              <a:rPr lang="cs-CZ" dirty="0"/>
              <a:t>močovina je produktem metabolismu bílkovin, </a:t>
            </a:r>
          </a:p>
          <a:p>
            <a:pPr lvl="1"/>
            <a:r>
              <a:rPr lang="cs-CZ" dirty="0"/>
              <a:t>kreatinin je produktem svalové činnosti a </a:t>
            </a:r>
          </a:p>
          <a:p>
            <a:pPr lvl="1"/>
            <a:r>
              <a:rPr lang="cs-CZ" dirty="0"/>
              <a:t>kyselina močová je produktem metabolismu purinů.</a:t>
            </a:r>
            <a:r>
              <a:rPr lang="cs-CZ" b="1" dirty="0"/>
              <a:t> </a:t>
            </a:r>
          </a:p>
          <a:p>
            <a:r>
              <a:rPr lang="cs-CZ" b="1" dirty="0"/>
              <a:t>Koncentraci močoviny a kreatininu stanovujeme vždy současně</a:t>
            </a:r>
            <a:r>
              <a:rPr lang="cs-CZ" dirty="0"/>
              <a:t>, protože pouze zvýšení obou látek v plazmě je charakteristickým ukazatelem poškození funkce. </a:t>
            </a:r>
          </a:p>
          <a:p>
            <a:pPr lvl="0"/>
            <a:r>
              <a:rPr lang="cs-CZ" dirty="0"/>
              <a:t>Stanovení obou analytů rovněž slouží pro kontrolu dialyzovaných pacientů. </a:t>
            </a:r>
          </a:p>
          <a:p>
            <a:pPr lvl="0"/>
            <a:r>
              <a:rPr lang="cs-CZ" dirty="0"/>
              <a:t>Při rozsáhlém krvácení do břišní dutiny (např.: při operacích) dochází k izolovanému zvýšení hladiny močoviny v séru – tento stav označujeme jako </a:t>
            </a:r>
            <a:r>
              <a:rPr lang="cs-CZ" b="1" dirty="0" err="1"/>
              <a:t>extrarenální</a:t>
            </a:r>
            <a:r>
              <a:rPr lang="cs-CZ" b="1" dirty="0"/>
              <a:t> urémii</a:t>
            </a:r>
            <a:r>
              <a:rPr lang="cs-CZ" dirty="0"/>
              <a:t>. Orientační fyziologické hodnoty a příčiny zvýšených hodnot dusíkatých nebílkovinných látek v krvi je uveden v tabulce 10.1.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1910" y="0"/>
            <a:ext cx="2047875" cy="222885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3347" y="5197642"/>
            <a:ext cx="401192" cy="436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714974"/>
      </p:ext>
    </p:extLst>
  </p:cSld>
  <p:clrMapOvr>
    <a:masterClrMapping/>
  </p:clrMapOvr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>
                <a:solidFill>
                  <a:srgbClr val="FF0000"/>
                </a:solidFill>
              </a:rPr>
              <a:t>Stanovení </a:t>
            </a:r>
            <a:r>
              <a:rPr lang="cs-CZ" sz="4000" b="1" dirty="0" err="1">
                <a:solidFill>
                  <a:srgbClr val="FF0000"/>
                </a:solidFill>
              </a:rPr>
              <a:t>clearence</a:t>
            </a:r>
            <a:r>
              <a:rPr lang="cs-CZ" sz="4000" b="1" dirty="0">
                <a:solidFill>
                  <a:srgbClr val="FF0000"/>
                </a:solidFill>
              </a:rPr>
              <a:t> kreatininu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32862" y="1825624"/>
            <a:ext cx="7729415" cy="4926867"/>
          </a:xfrm>
        </p:spPr>
        <p:txBody>
          <a:bodyPr>
            <a:normAutofit/>
          </a:bodyPr>
          <a:lstStyle/>
          <a:p>
            <a:r>
              <a:rPr lang="cs-CZ" dirty="0"/>
              <a:t>se provádí ve vzorku sbírané moči za 24 hod., </a:t>
            </a:r>
          </a:p>
          <a:p>
            <a:r>
              <a:rPr lang="cs-CZ" dirty="0"/>
              <a:t>důležité je přesné změření konečného objemu moči! </a:t>
            </a:r>
          </a:p>
          <a:p>
            <a:r>
              <a:rPr lang="cs-CZ" dirty="0"/>
              <a:t>Pro výpočet </a:t>
            </a:r>
            <a:r>
              <a:rPr lang="cs-CZ" b="1" dirty="0"/>
              <a:t>glomerulární filtrace (GF)</a:t>
            </a:r>
            <a:r>
              <a:rPr lang="cs-CZ" dirty="0"/>
              <a:t>, která odpovídá </a:t>
            </a:r>
            <a:r>
              <a:rPr lang="cs-CZ" dirty="0" err="1"/>
              <a:t>clearence</a:t>
            </a:r>
            <a:r>
              <a:rPr lang="cs-CZ" dirty="0"/>
              <a:t> kreatininu, je nutné stanovit rovněž </a:t>
            </a:r>
            <a:r>
              <a:rPr lang="cs-CZ" b="1" dirty="0"/>
              <a:t>koncentraci kreatininu v krvi </a:t>
            </a:r>
            <a:r>
              <a:rPr lang="cs-CZ" dirty="0"/>
              <a:t>odebrané kdykoliv během sběru moče. </a:t>
            </a:r>
          </a:p>
          <a:p>
            <a:r>
              <a:rPr lang="cs-CZ" dirty="0"/>
              <a:t>Hodnotu GF je potřeba především u dětí přepočítat na </a:t>
            </a:r>
            <a:r>
              <a:rPr lang="cs-CZ" b="1" dirty="0"/>
              <a:t>skutečný povrch těla</a:t>
            </a:r>
            <a:r>
              <a:rPr lang="cs-CZ" dirty="0"/>
              <a:t>, protože je závislá na objemu tělesných orgánů – získáme tak hodnotu korigované GF</a:t>
            </a:r>
          </a:p>
        </p:txBody>
      </p:sp>
      <p:pic>
        <p:nvPicPr>
          <p:cNvPr id="6146" name="Picture 2" descr="Způsoby odhadu glomerulární filtrace - PDF Free Downloa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262" y="2238346"/>
            <a:ext cx="4540738" cy="3386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2277" y="132307"/>
            <a:ext cx="1848355" cy="1873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86166"/>
      </p:ext>
    </p:extLst>
  </p:cSld>
  <p:clrMapOvr>
    <a:masterClrMapping/>
  </p:clrMapOvr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Jaké jsou příčiny zvýšené koncentrace v krvi močoviny, kreatininu a kyseliny močové?</a:t>
            </a:r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27142782"/>
              </p:ext>
            </p:extLst>
          </p:nvPr>
        </p:nvGraphicFramePr>
        <p:xfrm>
          <a:off x="78155" y="1690689"/>
          <a:ext cx="12113844" cy="516731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17883">
                  <a:extLst>
                    <a:ext uri="{9D8B030D-6E8A-4147-A177-3AD203B41FA5}">
                      <a16:colId xmlns:a16="http://schemas.microsoft.com/office/drawing/2014/main" val="1217309867"/>
                    </a:ext>
                  </a:extLst>
                </a:gridCol>
                <a:gridCol w="1518855">
                  <a:extLst>
                    <a:ext uri="{9D8B030D-6E8A-4147-A177-3AD203B41FA5}">
                      <a16:colId xmlns:a16="http://schemas.microsoft.com/office/drawing/2014/main" val="1293835819"/>
                    </a:ext>
                  </a:extLst>
                </a:gridCol>
                <a:gridCol w="1518855">
                  <a:extLst>
                    <a:ext uri="{9D8B030D-6E8A-4147-A177-3AD203B41FA5}">
                      <a16:colId xmlns:a16="http://schemas.microsoft.com/office/drawing/2014/main" val="3788848584"/>
                    </a:ext>
                  </a:extLst>
                </a:gridCol>
                <a:gridCol w="7558251">
                  <a:extLst>
                    <a:ext uri="{9D8B030D-6E8A-4147-A177-3AD203B41FA5}">
                      <a16:colId xmlns:a16="http://schemas.microsoft.com/office/drawing/2014/main" val="3541041076"/>
                    </a:ext>
                  </a:extLst>
                </a:gridCol>
              </a:tblGrid>
              <a:tr h="503498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 dirty="0">
                          <a:effectLst/>
                        </a:rPr>
                        <a:t>Analyt</a:t>
                      </a:r>
                      <a:endParaRPr lang="cs-CZ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 anchor="ctr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 dirty="0">
                          <a:effectLst/>
                        </a:rPr>
                        <a:t>Fyziologické rozmezí</a:t>
                      </a:r>
                      <a:endParaRPr lang="cs-CZ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 dirty="0">
                          <a:effectLst/>
                        </a:rPr>
                        <a:t>Příčiny zvýšené koncentrace v krvi</a:t>
                      </a:r>
                      <a:endParaRPr lang="cs-CZ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 anchor="ctr"/>
                </a:tc>
                <a:extLst>
                  <a:ext uri="{0D108BD9-81ED-4DB2-BD59-A6C34878D82A}">
                    <a16:rowId xmlns:a16="http://schemas.microsoft.com/office/drawing/2014/main" val="267927587"/>
                  </a:ext>
                </a:extLst>
              </a:tr>
              <a:tr h="1439487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>
                          <a:effectLst/>
                        </a:rPr>
                        <a:t>Plazma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>
                          <a:effectLst/>
                        </a:rPr>
                        <a:t>(μmol/l)</a:t>
                      </a:r>
                      <a:endParaRPr lang="cs-CZ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 dirty="0">
                          <a:effectLst/>
                        </a:rPr>
                        <a:t>Moč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 dirty="0">
                          <a:effectLst/>
                        </a:rPr>
                        <a:t>(</a:t>
                      </a:r>
                      <a:r>
                        <a:rPr lang="cs-CZ" sz="2000" dirty="0" err="1">
                          <a:effectLst/>
                        </a:rPr>
                        <a:t>mmol</a:t>
                      </a:r>
                      <a:r>
                        <a:rPr lang="cs-CZ" sz="2000" dirty="0">
                          <a:effectLst/>
                        </a:rPr>
                        <a:t>/24hod)</a:t>
                      </a:r>
                      <a:endParaRPr lang="cs-CZ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 anchor="ctr"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3833598"/>
                  </a:ext>
                </a:extLst>
              </a:tr>
              <a:tr h="107477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 dirty="0">
                          <a:effectLst/>
                        </a:rPr>
                        <a:t>Močovina</a:t>
                      </a:r>
                      <a:endParaRPr lang="cs-CZ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>
                          <a:effectLst/>
                        </a:rPr>
                        <a:t>2,5–8,5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>
                          <a:effectLst/>
                        </a:rPr>
                        <a:t>mmol/l</a:t>
                      </a:r>
                      <a:endParaRPr lang="cs-CZ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>
                          <a:effectLst/>
                        </a:rPr>
                        <a:t>333-583</a:t>
                      </a:r>
                      <a:endParaRPr lang="cs-CZ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 dirty="0">
                          <a:effectLst/>
                        </a:rPr>
                        <a:t>renální: pokles funkce ledvin; </a:t>
                      </a:r>
                      <a:r>
                        <a:rPr lang="cs-CZ" sz="2000" dirty="0" err="1">
                          <a:effectLst/>
                        </a:rPr>
                        <a:t>prerenální</a:t>
                      </a:r>
                      <a:r>
                        <a:rPr lang="cs-CZ" sz="2000" dirty="0">
                          <a:effectLst/>
                        </a:rPr>
                        <a:t>: popáleniny,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 dirty="0">
                          <a:effectLst/>
                        </a:rPr>
                        <a:t>krvácení do GIT, stres, šok</a:t>
                      </a:r>
                      <a:endParaRPr lang="cs-CZ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/>
                </a:tc>
                <a:extLst>
                  <a:ext uri="{0D108BD9-81ED-4DB2-BD59-A6C34878D82A}">
                    <a16:rowId xmlns:a16="http://schemas.microsoft.com/office/drawing/2014/main" val="3810071074"/>
                  </a:ext>
                </a:extLst>
              </a:tr>
              <a:tr h="107477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>
                          <a:effectLst/>
                        </a:rPr>
                        <a:t>Kreatinin</a:t>
                      </a:r>
                      <a:endParaRPr lang="cs-CZ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>
                          <a:effectLst/>
                        </a:rPr>
                        <a:t>M 50–115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>
                          <a:effectLst/>
                        </a:rPr>
                        <a:t>Ž 45-90</a:t>
                      </a:r>
                      <a:endParaRPr lang="cs-CZ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>
                          <a:effectLst/>
                        </a:rPr>
                        <a:t>4,5-18</a:t>
                      </a:r>
                      <a:endParaRPr lang="cs-CZ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 dirty="0">
                          <a:effectLst/>
                        </a:rPr>
                        <a:t>renální: pokles funkce ledvin; </a:t>
                      </a:r>
                      <a:r>
                        <a:rPr lang="cs-CZ" sz="2000" dirty="0" err="1">
                          <a:effectLst/>
                        </a:rPr>
                        <a:t>prerenální</a:t>
                      </a:r>
                      <a:r>
                        <a:rPr lang="cs-CZ" sz="2000" dirty="0">
                          <a:effectLst/>
                        </a:rPr>
                        <a:t>: poranění svalstva,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 dirty="0">
                          <a:effectLst/>
                        </a:rPr>
                        <a:t>popáleniny, extrémní svalová námaha</a:t>
                      </a:r>
                      <a:endParaRPr lang="cs-CZ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/>
                </a:tc>
                <a:extLst>
                  <a:ext uri="{0D108BD9-81ED-4DB2-BD59-A6C34878D82A}">
                    <a16:rowId xmlns:a16="http://schemas.microsoft.com/office/drawing/2014/main" val="2563938936"/>
                  </a:ext>
                </a:extLst>
              </a:tr>
              <a:tr h="107477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>
                          <a:effectLst/>
                        </a:rPr>
                        <a:t>Kyselina močová</a:t>
                      </a:r>
                      <a:endParaRPr lang="cs-CZ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>
                          <a:effectLst/>
                        </a:rPr>
                        <a:t>M 200-450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>
                          <a:effectLst/>
                        </a:rPr>
                        <a:t>Ž 140-380</a:t>
                      </a:r>
                      <a:endParaRPr lang="cs-CZ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>
                          <a:effectLst/>
                        </a:rPr>
                        <a:t>4,5-6</a:t>
                      </a:r>
                      <a:endParaRPr lang="cs-CZ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 dirty="0">
                          <a:effectLst/>
                        </a:rPr>
                        <a:t>renální: pokles funkce ledvin; </a:t>
                      </a:r>
                      <a:r>
                        <a:rPr lang="cs-CZ" sz="2000" dirty="0" err="1">
                          <a:effectLst/>
                        </a:rPr>
                        <a:t>prerenální</a:t>
                      </a:r>
                      <a:r>
                        <a:rPr lang="cs-CZ" sz="2000" dirty="0">
                          <a:effectLst/>
                        </a:rPr>
                        <a:t>: nádorová proliferace,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 dirty="0">
                          <a:effectLst/>
                        </a:rPr>
                        <a:t>hemolytické anemie, artritida, dna</a:t>
                      </a:r>
                      <a:endParaRPr lang="cs-CZ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/>
                </a:tc>
                <a:extLst>
                  <a:ext uri="{0D108BD9-81ED-4DB2-BD59-A6C34878D82A}">
                    <a16:rowId xmlns:a16="http://schemas.microsoft.com/office/drawing/2014/main" val="4885543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1284899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>
                <a:solidFill>
                  <a:srgbClr val="0070C0"/>
                </a:solidFill>
              </a:rPr>
              <a:t>13. Jak se provádí odběr kapilární krve?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14009" y="1828800"/>
            <a:ext cx="11420272" cy="4644188"/>
          </a:xfrm>
        </p:spPr>
        <p:txBody>
          <a:bodyPr>
            <a:normAutofit/>
          </a:bodyPr>
          <a:lstStyle/>
          <a:p>
            <a:r>
              <a:rPr lang="cs-CZ" dirty="0"/>
              <a:t>při potřebě malého množství krve, např. pro </a:t>
            </a:r>
            <a:r>
              <a:rPr lang="cs-CZ" b="1" dirty="0"/>
              <a:t>stanovení </a:t>
            </a:r>
            <a:r>
              <a:rPr lang="cs-CZ" b="1" dirty="0">
                <a:solidFill>
                  <a:srgbClr val="0070C0"/>
                </a:solidFill>
              </a:rPr>
              <a:t>…………...</a:t>
            </a:r>
            <a:r>
              <a:rPr lang="cs-CZ" dirty="0">
                <a:solidFill>
                  <a:srgbClr val="0070C0"/>
                </a:solidFill>
              </a:rPr>
              <a:t>. </a:t>
            </a:r>
          </a:p>
          <a:p>
            <a:r>
              <a:rPr lang="cs-CZ" dirty="0"/>
              <a:t>u dospělých: bříško </a:t>
            </a:r>
            <a:r>
              <a:rPr lang="cs-CZ" dirty="0">
                <a:solidFill>
                  <a:srgbClr val="0070C0"/>
                </a:solidFill>
              </a:rPr>
              <a:t>….</a:t>
            </a:r>
            <a:r>
              <a:rPr lang="cs-CZ" dirty="0"/>
              <a:t> nebo </a:t>
            </a:r>
            <a:r>
              <a:rPr lang="cs-CZ" dirty="0">
                <a:solidFill>
                  <a:srgbClr val="0070C0"/>
                </a:solidFill>
              </a:rPr>
              <a:t>…. </a:t>
            </a:r>
            <a:r>
              <a:rPr lang="cs-CZ" dirty="0"/>
              <a:t>prstu, ušní lalůček a u novorozenců </a:t>
            </a:r>
            <a:r>
              <a:rPr lang="cs-CZ" dirty="0">
                <a:solidFill>
                  <a:srgbClr val="0070C0"/>
                </a:solidFill>
              </a:rPr>
              <a:t>……..</a:t>
            </a:r>
          </a:p>
          <a:p>
            <a:pPr lvl="0"/>
            <a:r>
              <a:rPr lang="cs-CZ" dirty="0"/>
              <a:t>prst nemasírujeme- zkreslení výsledků</a:t>
            </a:r>
          </a:p>
          <a:p>
            <a:pPr lvl="0"/>
            <a:r>
              <a:rPr lang="cs-CZ" dirty="0"/>
              <a:t>není doporučován u pacientů se špatným </a:t>
            </a:r>
          </a:p>
          <a:p>
            <a:pPr marL="0" lvl="0" indent="0">
              <a:buNone/>
            </a:pPr>
            <a:r>
              <a:rPr lang="cs-CZ" dirty="0"/>
              <a:t>krevním oběhem.</a:t>
            </a:r>
          </a:p>
          <a:p>
            <a:pPr lvl="0"/>
            <a:r>
              <a:rPr lang="cs-CZ" dirty="0"/>
              <a:t>po oschnutí </a:t>
            </a:r>
            <a:r>
              <a:rPr lang="cs-CZ" dirty="0">
                <a:solidFill>
                  <a:srgbClr val="0070C0"/>
                </a:solidFill>
              </a:rPr>
              <a:t>…………………</a:t>
            </a:r>
            <a:r>
              <a:rPr lang="cs-CZ" dirty="0"/>
              <a:t> prostředku vpich cca 2,5 mm </a:t>
            </a:r>
          </a:p>
          <a:p>
            <a:pPr lvl="0"/>
            <a:r>
              <a:rPr lang="cs-CZ" dirty="0"/>
              <a:t>první kapka se </a:t>
            </a:r>
            <a:r>
              <a:rPr lang="cs-CZ" dirty="0">
                <a:solidFill>
                  <a:srgbClr val="0070C0"/>
                </a:solidFill>
              </a:rPr>
              <a:t>…………………….. </a:t>
            </a:r>
          </a:p>
          <a:p>
            <a:pPr lvl="0"/>
            <a:r>
              <a:rPr lang="cs-CZ" dirty="0"/>
              <a:t>další se nasají kapilárním efektem do </a:t>
            </a:r>
            <a:r>
              <a:rPr lang="cs-CZ" dirty="0" err="1"/>
              <a:t>heparinizované</a:t>
            </a:r>
            <a:r>
              <a:rPr lang="cs-CZ" dirty="0"/>
              <a:t> kapiláry. </a:t>
            </a:r>
          </a:p>
          <a:p>
            <a:pPr lvl="0"/>
            <a:r>
              <a:rPr lang="cs-CZ" dirty="0"/>
              <a:t>ve vzorku nesmí být </a:t>
            </a:r>
            <a:r>
              <a:rPr lang="cs-CZ" dirty="0">
                <a:solidFill>
                  <a:srgbClr val="0070C0"/>
                </a:solidFill>
              </a:rPr>
              <a:t>……………………….</a:t>
            </a:r>
            <a:r>
              <a:rPr lang="cs-CZ" dirty="0"/>
              <a:t> </a:t>
            </a:r>
          </a:p>
          <a:p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2965" y="2834004"/>
            <a:ext cx="4311316" cy="160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5759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FF0000"/>
                </a:solidFill>
              </a:rPr>
              <a:t>Co ovlivňuje složení odebrané krve?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825625"/>
            <a:ext cx="12192000" cy="4351338"/>
          </a:xfrm>
        </p:spPr>
        <p:txBody>
          <a:bodyPr/>
          <a:lstStyle/>
          <a:p>
            <a:pPr marL="0" indent="0">
              <a:buNone/>
            </a:pPr>
            <a:r>
              <a:rPr lang="cs-CZ" b="1" dirty="0"/>
              <a:t>Místo odběru – typ krve</a:t>
            </a:r>
            <a:endParaRPr lang="cs-CZ" dirty="0"/>
          </a:p>
          <a:p>
            <a:r>
              <a:rPr lang="cs-CZ" dirty="0"/>
              <a:t>Složení krve je značně ovlivněno </a:t>
            </a:r>
            <a:r>
              <a:rPr lang="cs-CZ" b="1" dirty="0"/>
              <a:t>místem odběru. </a:t>
            </a:r>
          </a:p>
          <a:p>
            <a:pPr lvl="0"/>
            <a:r>
              <a:rPr lang="cs-CZ" b="1" dirty="0"/>
              <a:t>Kapilární krev </a:t>
            </a:r>
          </a:p>
          <a:p>
            <a:pPr lvl="1"/>
            <a:r>
              <a:rPr lang="cs-CZ" dirty="0"/>
              <a:t>se více podobá arteriální než venózní krvi, především parametry ABR</a:t>
            </a:r>
          </a:p>
          <a:p>
            <a:pPr lvl="1"/>
            <a:r>
              <a:rPr lang="cs-CZ" dirty="0"/>
              <a:t>složení kapilární krve může ovlivnit i odběr z neprohřátých míst a </a:t>
            </a:r>
          </a:p>
          <a:p>
            <a:pPr lvl="1"/>
            <a:r>
              <a:rPr lang="cs-CZ" dirty="0"/>
              <a:t>její kontaminace intersticiální a intracelulární tekutinou- NEMAČKAT MÍSTO ODBĚRU</a:t>
            </a:r>
          </a:p>
          <a:p>
            <a:pPr lvl="1"/>
            <a:endParaRPr lang="cs-CZ" dirty="0"/>
          </a:p>
          <a:p>
            <a:pPr lvl="0"/>
            <a:r>
              <a:rPr lang="cs-CZ" b="1" dirty="0"/>
              <a:t>Hladina glukosy </a:t>
            </a:r>
            <a:r>
              <a:rPr lang="cs-CZ" dirty="0"/>
              <a:t>je </a:t>
            </a:r>
          </a:p>
          <a:p>
            <a:pPr lvl="1"/>
            <a:r>
              <a:rPr lang="cs-CZ" dirty="0"/>
              <a:t>ve venózní krvi nižší než v arteriální díky její spotřebě v tkáních. </a:t>
            </a:r>
          </a:p>
        </p:txBody>
      </p:sp>
    </p:spTree>
    <p:extLst>
      <p:ext uri="{BB962C8B-B14F-4D97-AF65-F5344CB8AC3E}">
        <p14:creationId xmlns:p14="http://schemas.microsoft.com/office/powerpoint/2010/main" val="288589305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>
                <a:solidFill>
                  <a:srgbClr val="0070C0"/>
                </a:solidFill>
              </a:rPr>
              <a:t>14. Typ krve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/>
              <a:t>Hladina glukosy </a:t>
            </a:r>
            <a:r>
              <a:rPr lang="cs-CZ" dirty="0"/>
              <a:t>je ve venózní krvi </a:t>
            </a:r>
            <a:r>
              <a:rPr lang="cs-CZ" dirty="0">
                <a:solidFill>
                  <a:srgbClr val="0070C0"/>
                </a:solidFill>
              </a:rPr>
              <a:t>…………….</a:t>
            </a:r>
            <a:r>
              <a:rPr lang="cs-CZ" dirty="0"/>
              <a:t>než v arteriální díky její spotřebě v tkáních.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5158816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45694" y="134269"/>
            <a:ext cx="10515600" cy="1325563"/>
          </a:xfrm>
        </p:spPr>
        <p:txBody>
          <a:bodyPr/>
          <a:lstStyle/>
          <a:p>
            <a:r>
              <a:rPr lang="cs-CZ" dirty="0">
                <a:solidFill>
                  <a:srgbClr val="FF0000"/>
                </a:solidFill>
              </a:rPr>
              <a:t>Co ovlivňuje složení odebrané krve?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08547" y="1459832"/>
            <a:ext cx="11678653" cy="5398168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cs-CZ" b="1" dirty="0"/>
              <a:t>Hemolýza = rozpad Ery s uvolněním </a:t>
            </a:r>
            <a:r>
              <a:rPr lang="cs-CZ" b="1" dirty="0" err="1"/>
              <a:t>Hb</a:t>
            </a:r>
            <a:endParaRPr lang="cs-CZ" dirty="0"/>
          </a:p>
          <a:p>
            <a:r>
              <a:rPr lang="cs-CZ" dirty="0"/>
              <a:t>Při hemolýze dochází ke kontaminaci séra či plazmy obsahem porušených erytrocytů. </a:t>
            </a:r>
          </a:p>
          <a:p>
            <a:pPr marL="0" indent="0">
              <a:buNone/>
            </a:pPr>
            <a:r>
              <a:rPr lang="cs-CZ" dirty="0"/>
              <a:t>Příčinou hemolýzy může být</a:t>
            </a:r>
          </a:p>
          <a:p>
            <a:pPr lvl="0"/>
            <a:r>
              <a:rPr lang="cs-CZ" dirty="0"/>
              <a:t>nedostatečně oschlý dezinfekční prostředek na místě vpichu</a:t>
            </a:r>
          </a:p>
          <a:p>
            <a:pPr lvl="0"/>
            <a:r>
              <a:rPr lang="cs-CZ" dirty="0"/>
              <a:t>vystavení krve mrazu nebo naopak </a:t>
            </a:r>
          </a:p>
          <a:p>
            <a:pPr lvl="0"/>
            <a:r>
              <a:rPr lang="cs-CZ" dirty="0"/>
              <a:t>vysoké teplotě při transportu</a:t>
            </a:r>
          </a:p>
          <a:p>
            <a:pPr lvl="0"/>
            <a:r>
              <a:rPr lang="cs-CZ" dirty="0"/>
              <a:t>mechanické poškození </a:t>
            </a:r>
            <a:r>
              <a:rPr lang="cs-CZ" dirty="0" err="1"/>
              <a:t>ery</a:t>
            </a:r>
            <a:r>
              <a:rPr lang="cs-CZ" dirty="0"/>
              <a:t> při nesprávném mícháni nesrážlivé krve</a:t>
            </a:r>
          </a:p>
          <a:p>
            <a:pPr lvl="0"/>
            <a:r>
              <a:rPr lang="cs-CZ" dirty="0"/>
              <a:t>nesprávný poměr objemu krve a antikoagulačního prostředku</a:t>
            </a:r>
          </a:p>
          <a:p>
            <a:pPr lvl="0"/>
            <a:r>
              <a:rPr lang="cs-CZ" dirty="0"/>
              <a:t>přítomnost vody v odběrové nádobce</a:t>
            </a:r>
          </a:p>
          <a:p>
            <a:r>
              <a:rPr lang="cs-CZ" dirty="0"/>
              <a:t>Častější bývá hemolýza u séra než u plazmy</a:t>
            </a:r>
          </a:p>
          <a:p>
            <a:r>
              <a:rPr lang="cs-CZ" dirty="0"/>
              <a:t>Laboratorní výsledky v hemolytických vzorcích jsou ovlivněny například zvýšenou koncentrací (aktivitou) těch analytů, které jsou především </a:t>
            </a:r>
            <a:r>
              <a:rPr lang="cs-CZ" dirty="0" err="1"/>
              <a:t>intraerytrocytární</a:t>
            </a:r>
            <a:r>
              <a:rPr lang="cs-CZ" dirty="0"/>
              <a:t> (draslík, </a:t>
            </a:r>
            <a:r>
              <a:rPr lang="cs-CZ" dirty="0" err="1"/>
              <a:t>laktátdehydrogenasa</a:t>
            </a:r>
            <a:r>
              <a:rPr lang="cs-CZ" dirty="0"/>
              <a:t>) nebo zvýšením absorbance při fotometrickém stanovení vlivem červeného zbarvení hemoglobinem.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9221" y="-1"/>
            <a:ext cx="2582779" cy="185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63368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45694" y="134269"/>
            <a:ext cx="10515600" cy="1325563"/>
          </a:xfrm>
        </p:spPr>
        <p:txBody>
          <a:bodyPr/>
          <a:lstStyle/>
          <a:p>
            <a:r>
              <a:rPr lang="cs-CZ" dirty="0">
                <a:solidFill>
                  <a:srgbClr val="0070C0"/>
                </a:solidFill>
              </a:rPr>
              <a:t>15. Co ovlivňuje složení odebrané krve?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" y="1459832"/>
            <a:ext cx="11887200" cy="539816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dirty="0">
                <a:solidFill>
                  <a:srgbClr val="0070C0"/>
                </a:solidFill>
              </a:rPr>
              <a:t>………………………….</a:t>
            </a:r>
            <a:r>
              <a:rPr lang="cs-CZ" dirty="0"/>
              <a:t> = rozpad Ery s uvolněním </a:t>
            </a:r>
            <a:r>
              <a:rPr lang="cs-CZ" dirty="0" err="1"/>
              <a:t>Hb</a:t>
            </a:r>
            <a:endParaRPr lang="cs-CZ" dirty="0"/>
          </a:p>
          <a:p>
            <a:r>
              <a:rPr lang="cs-CZ" dirty="0"/>
              <a:t>při </a:t>
            </a:r>
            <a:r>
              <a:rPr lang="cs-CZ" dirty="0">
                <a:solidFill>
                  <a:srgbClr val="0070C0"/>
                </a:solidFill>
              </a:rPr>
              <a:t>……………………</a:t>
            </a:r>
            <a:r>
              <a:rPr lang="cs-CZ" dirty="0"/>
              <a:t> dochází ke kontaminaci séra či plazmy obsahem porušených</a:t>
            </a:r>
          </a:p>
          <a:p>
            <a:r>
              <a:rPr lang="cs-CZ" dirty="0"/>
              <a:t>příčinou </a:t>
            </a:r>
            <a:r>
              <a:rPr lang="cs-CZ" dirty="0">
                <a:solidFill>
                  <a:srgbClr val="0070C0"/>
                </a:solidFill>
              </a:rPr>
              <a:t>……………………</a:t>
            </a:r>
            <a:r>
              <a:rPr lang="cs-CZ" dirty="0"/>
              <a:t> může být</a:t>
            </a:r>
          </a:p>
          <a:p>
            <a:pPr lvl="1"/>
            <a:r>
              <a:rPr lang="cs-CZ" dirty="0"/>
              <a:t>nedostatečně oschlý </a:t>
            </a:r>
            <a:r>
              <a:rPr lang="cs-CZ" dirty="0">
                <a:solidFill>
                  <a:srgbClr val="0070C0"/>
                </a:solidFill>
              </a:rPr>
              <a:t>…………………..</a:t>
            </a:r>
            <a:r>
              <a:rPr lang="cs-CZ" dirty="0"/>
              <a:t>prostředek na místě vpichu</a:t>
            </a:r>
          </a:p>
          <a:p>
            <a:pPr lvl="1"/>
            <a:r>
              <a:rPr lang="cs-CZ" dirty="0"/>
              <a:t>vystavení </a:t>
            </a:r>
            <a:r>
              <a:rPr lang="cs-CZ" dirty="0">
                <a:solidFill>
                  <a:srgbClr val="0070C0"/>
                </a:solidFill>
              </a:rPr>
              <a:t>……….</a:t>
            </a:r>
            <a:r>
              <a:rPr lang="cs-CZ" dirty="0"/>
              <a:t> mrazu nebo vysoké teplotě při transportu</a:t>
            </a:r>
          </a:p>
          <a:p>
            <a:pPr lvl="1"/>
            <a:r>
              <a:rPr lang="cs-CZ" dirty="0"/>
              <a:t>mechanické poškození              při nesprávném mícháni nesrážlivé krve</a:t>
            </a:r>
          </a:p>
          <a:p>
            <a:pPr lvl="1"/>
            <a:r>
              <a:rPr lang="cs-CZ" dirty="0"/>
              <a:t>nesprávný poměr objemu krve a antikoagulačního prostředku</a:t>
            </a:r>
          </a:p>
          <a:p>
            <a:pPr lvl="1"/>
            <a:r>
              <a:rPr lang="cs-CZ" dirty="0"/>
              <a:t>přítomnost vody v odběrové nádobce</a:t>
            </a:r>
          </a:p>
          <a:p>
            <a:r>
              <a:rPr lang="cs-CZ" dirty="0"/>
              <a:t>Častější bývá </a:t>
            </a:r>
            <a:r>
              <a:rPr lang="cs-CZ" dirty="0">
                <a:solidFill>
                  <a:srgbClr val="0070C0"/>
                </a:solidFill>
              </a:rPr>
              <a:t>………………………</a:t>
            </a:r>
            <a:r>
              <a:rPr lang="cs-CZ" dirty="0"/>
              <a:t> u séra než u plazmy</a:t>
            </a:r>
          </a:p>
          <a:p>
            <a:r>
              <a:rPr lang="cs-CZ" dirty="0"/>
              <a:t>Laboratorní výsledky v hemolytických vzorcích jsou ovlivněny například zvýšenou koncentrací (aktivitou) těch analytů, které jsou především </a:t>
            </a:r>
            <a:r>
              <a:rPr lang="cs-CZ" dirty="0" err="1"/>
              <a:t>intraerytrocytární</a:t>
            </a:r>
            <a:r>
              <a:rPr lang="cs-CZ" dirty="0"/>
              <a:t> (draslík, </a:t>
            </a:r>
            <a:r>
              <a:rPr lang="cs-CZ" dirty="0" err="1"/>
              <a:t>laktátdehydrogenasa</a:t>
            </a:r>
            <a:r>
              <a:rPr lang="cs-CZ" dirty="0"/>
              <a:t>) nebo zvýšením absorbance při fotometrickém stanovení vlivem červeného zbarvení hemoglobinem.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89236" y="1900368"/>
            <a:ext cx="614207" cy="442229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0063" y="3495572"/>
            <a:ext cx="614207" cy="442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48800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0070C0"/>
                </a:solidFill>
              </a:rPr>
              <a:t>16. Co ovlivňuje hemolýzu?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1</a:t>
            </a:r>
          </a:p>
          <a:p>
            <a:r>
              <a:rPr lang="cs-CZ" dirty="0"/>
              <a:t>2</a:t>
            </a:r>
          </a:p>
          <a:p>
            <a:r>
              <a:rPr lang="cs-CZ" dirty="0"/>
              <a:t>3</a:t>
            </a:r>
          </a:p>
          <a:p>
            <a:r>
              <a:rPr lang="cs-CZ" dirty="0"/>
              <a:t>4</a:t>
            </a:r>
          </a:p>
          <a:p>
            <a:r>
              <a:rPr lang="cs-CZ" dirty="0"/>
              <a:t>5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3242211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74031" y="0"/>
            <a:ext cx="10515600" cy="1325563"/>
          </a:xfrm>
        </p:spPr>
        <p:txBody>
          <a:bodyPr/>
          <a:lstStyle/>
          <a:p>
            <a:r>
              <a:rPr lang="cs-CZ" dirty="0">
                <a:solidFill>
                  <a:srgbClr val="FF0000"/>
                </a:solidFill>
              </a:rPr>
              <a:t>Co ovlivňuje složení odebrané krve?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76726" y="1325563"/>
            <a:ext cx="10515600" cy="4351338"/>
          </a:xfrm>
        </p:spPr>
        <p:txBody>
          <a:bodyPr/>
          <a:lstStyle/>
          <a:p>
            <a:r>
              <a:rPr lang="cs-CZ" b="1" dirty="0"/>
              <a:t>Chylózní či ikterické vzorky</a:t>
            </a:r>
            <a:endParaRPr lang="cs-CZ" dirty="0"/>
          </a:p>
          <a:p>
            <a:pPr lvl="0"/>
            <a:r>
              <a:rPr lang="cs-CZ" dirty="0"/>
              <a:t>v chylózním séru jsou výrazně zvýšeny </a:t>
            </a:r>
            <a:r>
              <a:rPr lang="cs-CZ" dirty="0" err="1"/>
              <a:t>triacylglyceroly</a:t>
            </a:r>
            <a:r>
              <a:rPr lang="cs-CZ" dirty="0"/>
              <a:t> (způsobují mléčný zákal)</a:t>
            </a:r>
          </a:p>
          <a:p>
            <a:pPr lvl="0"/>
            <a:r>
              <a:rPr lang="cs-CZ" dirty="0"/>
              <a:t>v ikterickém séru je zvýšen bilirubin (způsobuje intenzivně žluté zabarvení). </a:t>
            </a:r>
          </a:p>
          <a:p>
            <a:r>
              <a:rPr lang="cs-CZ" dirty="0"/>
              <a:t>Oba faktory výrazně ruší spektrofotometrické stanovení.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6042" y="4041370"/>
            <a:ext cx="4158665" cy="273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9437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Individuální práce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Vnitřní prostředí</a:t>
            </a:r>
          </a:p>
          <a:p>
            <a:r>
              <a:rPr lang="cs-CZ" dirty="0"/>
              <a:t>Onemocnění a poruchy vedoucí ke změně vnitřního prostředí</a:t>
            </a:r>
          </a:p>
          <a:p>
            <a:r>
              <a:rPr lang="cs-CZ" dirty="0"/>
              <a:t>Biologický materiál: </a:t>
            </a:r>
          </a:p>
          <a:p>
            <a:pPr lvl="1"/>
            <a:r>
              <a:rPr lang="cs-CZ" dirty="0" err="1"/>
              <a:t>preanalytická</a:t>
            </a:r>
            <a:r>
              <a:rPr lang="cs-CZ" dirty="0"/>
              <a:t> příprava </a:t>
            </a:r>
          </a:p>
          <a:p>
            <a:pPr lvl="1"/>
            <a:r>
              <a:rPr lang="cs-CZ" dirty="0"/>
              <a:t>indikace</a:t>
            </a:r>
          </a:p>
          <a:p>
            <a:pPr lvl="1"/>
            <a:r>
              <a:rPr lang="cs-CZ" dirty="0"/>
              <a:t>odběr</a:t>
            </a:r>
          </a:p>
          <a:p>
            <a:pPr lvl="1"/>
            <a:r>
              <a:rPr lang="cs-CZ" dirty="0"/>
              <a:t>interpretace biochemických vyšetření</a:t>
            </a:r>
          </a:p>
          <a:p>
            <a:r>
              <a:rPr lang="cs-CZ" dirty="0"/>
              <a:t>Orientační metody biochemických vyšetření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4473471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0070C0"/>
                </a:solidFill>
              </a:rPr>
              <a:t>17. Co ovlivňuje složení odebrané krve?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…………………………………………..</a:t>
            </a:r>
          </a:p>
          <a:p>
            <a:r>
              <a:rPr lang="cs-CZ" dirty="0"/>
              <a:t>…………………………………………..</a:t>
            </a:r>
          </a:p>
        </p:txBody>
      </p:sp>
    </p:spTree>
    <p:extLst>
      <p:ext uri="{BB962C8B-B14F-4D97-AF65-F5344CB8AC3E}">
        <p14:creationId xmlns:p14="http://schemas.microsoft.com/office/powerpoint/2010/main" val="214537010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76726" y="0"/>
            <a:ext cx="10515600" cy="1325563"/>
          </a:xfrm>
        </p:spPr>
        <p:txBody>
          <a:bodyPr/>
          <a:lstStyle/>
          <a:p>
            <a:r>
              <a:rPr lang="cs-CZ" dirty="0">
                <a:solidFill>
                  <a:srgbClr val="FF0000"/>
                </a:solidFill>
              </a:rPr>
              <a:t>Odběr moči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76725" y="1325562"/>
            <a:ext cx="11722769" cy="5347953"/>
          </a:xfrm>
        </p:spPr>
        <p:txBody>
          <a:bodyPr>
            <a:normAutofit/>
          </a:bodyPr>
          <a:lstStyle/>
          <a:p>
            <a:r>
              <a:rPr lang="cs-CZ" dirty="0"/>
              <a:t>Pro upřesnění diagnostiky je třeba analyzovat řadu</a:t>
            </a:r>
          </a:p>
          <a:p>
            <a:pPr marL="0" indent="0">
              <a:buNone/>
            </a:pPr>
            <a:r>
              <a:rPr lang="cs-CZ" dirty="0"/>
              <a:t>   parametrů nejen v krvi, ale i v moči. </a:t>
            </a:r>
          </a:p>
          <a:p>
            <a:pPr marL="0" indent="0">
              <a:buNone/>
            </a:pPr>
            <a:r>
              <a:rPr lang="cs-CZ" dirty="0"/>
              <a:t>Orientační biochemická analýza moči zahrnuje </a:t>
            </a:r>
          </a:p>
          <a:p>
            <a:pPr lvl="0"/>
            <a:r>
              <a:rPr lang="cs-CZ" b="1" dirty="0"/>
              <a:t>stanovení pH</a:t>
            </a:r>
          </a:p>
          <a:p>
            <a:pPr lvl="0"/>
            <a:r>
              <a:rPr lang="cs-CZ" dirty="0"/>
              <a:t>kvalitativní průkaz </a:t>
            </a:r>
            <a:r>
              <a:rPr lang="cs-CZ" b="1" dirty="0"/>
              <a:t>proteinů, glukosy, ketolátek, žlučových barviv a </a:t>
            </a:r>
            <a:r>
              <a:rPr lang="cs-CZ" b="1" dirty="0" err="1"/>
              <a:t>ery</a:t>
            </a:r>
            <a:endParaRPr lang="cs-CZ" b="1" dirty="0"/>
          </a:p>
          <a:p>
            <a:pPr lvl="0"/>
            <a:r>
              <a:rPr lang="cs-CZ" dirty="0"/>
              <a:t>kvantitativně se v moči stanovuje převážně </a:t>
            </a:r>
            <a:r>
              <a:rPr lang="cs-CZ" b="1" dirty="0"/>
              <a:t>bílkovina </a:t>
            </a:r>
            <a:r>
              <a:rPr lang="cs-CZ" dirty="0"/>
              <a:t>(proteinurie) a </a:t>
            </a:r>
            <a:r>
              <a:rPr lang="cs-CZ" b="1" dirty="0"/>
              <a:t>glukosa </a:t>
            </a:r>
            <a:r>
              <a:rPr lang="cs-CZ" dirty="0"/>
              <a:t>(glykosurie)</a:t>
            </a:r>
          </a:p>
          <a:p>
            <a:r>
              <a:rPr lang="cs-CZ" dirty="0"/>
              <a:t>kvalitativní i kvantitativní vyšetření moči vyžaduje správně provedený odběr, u kvantitativních vyšetření i dodržení časového intervalu sběru a přesné odměření objemu sbírané moči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7633" y="284627"/>
            <a:ext cx="4204367" cy="2362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40744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>
                <a:solidFill>
                  <a:srgbClr val="0070C0"/>
                </a:solidFill>
              </a:rPr>
              <a:t>18. Orientační biochemická analýza moči zahrnuje </a:t>
            </a:r>
            <a:br>
              <a:rPr lang="cs-CZ" dirty="0">
                <a:solidFill>
                  <a:srgbClr val="0070C0"/>
                </a:solidFill>
              </a:rPr>
            </a:br>
            <a:endParaRPr lang="cs-CZ" dirty="0">
              <a:solidFill>
                <a:srgbClr val="0070C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1</a:t>
            </a:r>
          </a:p>
          <a:p>
            <a:r>
              <a:rPr lang="cs-CZ" dirty="0"/>
              <a:t>2 kvalitativně</a:t>
            </a:r>
          </a:p>
          <a:p>
            <a:pPr lvl="1"/>
            <a:r>
              <a:rPr lang="cs-CZ" dirty="0"/>
              <a:t>..</a:t>
            </a:r>
          </a:p>
          <a:p>
            <a:pPr lvl="1"/>
            <a:r>
              <a:rPr lang="cs-CZ" dirty="0"/>
              <a:t>..</a:t>
            </a:r>
          </a:p>
          <a:p>
            <a:pPr lvl="1"/>
            <a:r>
              <a:rPr lang="cs-CZ" dirty="0"/>
              <a:t>..</a:t>
            </a:r>
          </a:p>
          <a:p>
            <a:pPr lvl="1"/>
            <a:r>
              <a:rPr lang="cs-CZ" dirty="0"/>
              <a:t>..</a:t>
            </a:r>
          </a:p>
          <a:p>
            <a:r>
              <a:rPr lang="cs-CZ" dirty="0"/>
              <a:t>3 kvantitativně</a:t>
            </a:r>
          </a:p>
          <a:p>
            <a:pPr lvl="1"/>
            <a:r>
              <a:rPr lang="cs-CZ" dirty="0"/>
              <a:t>..</a:t>
            </a:r>
          </a:p>
          <a:p>
            <a:pPr lvl="1"/>
            <a:r>
              <a:rPr lang="cs-CZ" dirty="0"/>
              <a:t>..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3392479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Odběr stolice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Častým vyšetřením stolice je test na okultní (skryté) krvácení, který je důležitý pro odhalení krvácejícího vředu nebo nádoru v zažívacím traktu. Vzorek stolice pacient odebere špachtlí do sterilní nádobky nebo spirálkou do speciální zkumavky ze tří míst stolice.</a:t>
            </a:r>
          </a:p>
          <a:p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3911" y="3605462"/>
            <a:ext cx="2964531" cy="2964531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4395537" y="6050313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dirty="0"/>
              <a:t>https://www.facebook.com/staymedik/photos/a.278704386274349/327751504702970/?type=3</a:t>
            </a: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2144" y="3605462"/>
            <a:ext cx="4827289" cy="2121729"/>
          </a:xfrm>
          <a:prstGeom prst="rect">
            <a:avLst/>
          </a:prstGeom>
        </p:spPr>
      </p:pic>
      <p:sp>
        <p:nvSpPr>
          <p:cNvPr id="9" name="Obdélník 8"/>
          <p:cNvSpPr/>
          <p:nvPr/>
        </p:nvSpPr>
        <p:spPr>
          <a:xfrm rot="5400000">
            <a:off x="8561653" y="3498864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dirty="0"/>
              <a:t>https://www.mcsalve.cz/toks-test-na-okultni-krvaceni-do-stolice/</a:t>
            </a:r>
          </a:p>
        </p:txBody>
      </p:sp>
    </p:spTree>
    <p:extLst>
      <p:ext uri="{BB962C8B-B14F-4D97-AF65-F5344CB8AC3E}">
        <p14:creationId xmlns:p14="http://schemas.microsoft.com/office/powerpoint/2010/main" val="144708987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0070C0"/>
                </a:solidFill>
              </a:rPr>
              <a:t>19. Co znamená barva stolice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Světlá až bílá……………………………….….…….</a:t>
            </a:r>
          </a:p>
          <a:p>
            <a:r>
              <a:rPr lang="cs-CZ" dirty="0"/>
              <a:t>Zelená…………………………………………………..</a:t>
            </a:r>
          </a:p>
          <a:p>
            <a:r>
              <a:rPr lang="cs-CZ" dirty="0"/>
              <a:t>Žlutá…………………………………………….……….</a:t>
            </a:r>
          </a:p>
          <a:p>
            <a:r>
              <a:rPr lang="cs-CZ" dirty="0"/>
              <a:t>Světle až tmavě hnědá…………….…………….</a:t>
            </a:r>
          </a:p>
          <a:p>
            <a:r>
              <a:rPr lang="cs-CZ" dirty="0"/>
              <a:t>Černá…………………………………………………….</a:t>
            </a:r>
          </a:p>
          <a:p>
            <a:r>
              <a:rPr lang="cs-CZ" dirty="0"/>
              <a:t>Červená…………………………………………………</a:t>
            </a:r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1735637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FF0000"/>
                </a:solidFill>
              </a:rPr>
              <a:t>Odběr plodové vody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Odběr plodové vody </a:t>
            </a:r>
            <a:r>
              <a:rPr lang="cs-CZ" b="1" dirty="0"/>
              <a:t>20 ml </a:t>
            </a:r>
            <a:r>
              <a:rPr lang="cs-CZ" dirty="0"/>
              <a:t>(</a:t>
            </a:r>
            <a:r>
              <a:rPr lang="cs-CZ" b="1" dirty="0" err="1"/>
              <a:t>amniocentéza</a:t>
            </a:r>
            <a:r>
              <a:rPr lang="cs-CZ" dirty="0"/>
              <a:t>) se provádí pro diagnostiku vrozených vad plodu, zjištění jeho zralosti, případně i intrauterinní infekce. Provádí jej lékař v lokální anestezii za současné kontroly ultrazvukem v </a:t>
            </a:r>
            <a:r>
              <a:rPr lang="cs-CZ" b="1" dirty="0"/>
              <a:t>15.-16. </a:t>
            </a:r>
            <a:r>
              <a:rPr lang="cs-CZ" dirty="0"/>
              <a:t>týdnu.</a:t>
            </a:r>
          </a:p>
          <a:p>
            <a:endParaRPr lang="cs-CZ" dirty="0"/>
          </a:p>
        </p:txBody>
      </p:sp>
      <p:pic>
        <p:nvPicPr>
          <p:cNvPr id="7170" name="Picture 2" descr="https://www.wikiskripta.eu/thumb.php?f=Amniocenteza.png&amp;width=3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8036" y="3149432"/>
            <a:ext cx="3580231" cy="3580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 rot="5400000">
            <a:off x="8588368" y="3816628"/>
            <a:ext cx="51217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https://www.wikiskripta.eu/w/Amniocent%C3%A9za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1219200" y="3561347"/>
            <a:ext cx="296778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Věková indikace (35 let)</a:t>
            </a:r>
          </a:p>
          <a:p>
            <a:r>
              <a:rPr lang="cs-CZ" dirty="0"/>
              <a:t>Dědičná onemocnění (cystická fibróza, hemofilie</a:t>
            </a:r>
          </a:p>
          <a:p>
            <a:r>
              <a:rPr lang="cs-CZ" dirty="0"/>
              <a:t>Opakované potraty v předchozích graviditách</a:t>
            </a:r>
          </a:p>
          <a:p>
            <a:r>
              <a:rPr lang="cs-CZ" dirty="0"/>
              <a:t>Svalová dystrofie</a:t>
            </a:r>
          </a:p>
          <a:p>
            <a:r>
              <a:rPr lang="cs-CZ" dirty="0"/>
              <a:t>Molekulárně genetické vyšetření</a:t>
            </a:r>
          </a:p>
          <a:p>
            <a:r>
              <a:rPr lang="cs-CZ" dirty="0"/>
              <a:t>Riziko 1:100 – 1:200</a:t>
            </a:r>
          </a:p>
        </p:txBody>
      </p:sp>
      <p:sp>
        <p:nvSpPr>
          <p:cNvPr id="6" name="Obdélník 5"/>
          <p:cNvSpPr/>
          <p:nvPr/>
        </p:nvSpPr>
        <p:spPr>
          <a:xfrm>
            <a:off x="779610" y="6160771"/>
            <a:ext cx="512178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hlinkClick r:id="rId3"/>
              </a:rPr>
              <a:t>https://www.wikiskripta.eu/w/Amniocent%C3%A9za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086904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0070C0"/>
                </a:solidFill>
              </a:rPr>
              <a:t>20. Jak se nazývá odběr plodové vody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solidFill>
                  <a:srgbClr val="0070C0"/>
                </a:solidFill>
              </a:rPr>
              <a:t>……………………………………………………………….</a:t>
            </a:r>
          </a:p>
          <a:p>
            <a:endParaRPr lang="cs-CZ" dirty="0"/>
          </a:p>
          <a:p>
            <a:endParaRPr lang="cs-CZ" dirty="0"/>
          </a:p>
          <a:p>
            <a:pPr marL="0" indent="0">
              <a:buNone/>
            </a:pPr>
            <a:r>
              <a:rPr lang="cs-CZ" dirty="0">
                <a:solidFill>
                  <a:srgbClr val="0070C0"/>
                </a:solidFill>
              </a:rPr>
              <a:t>Kolik se odebírá plodové vody?</a:t>
            </a:r>
          </a:p>
          <a:p>
            <a:r>
              <a:rPr lang="cs-CZ" dirty="0">
                <a:solidFill>
                  <a:srgbClr val="0070C0"/>
                </a:solidFill>
              </a:rPr>
              <a:t>……………………………………………………………..…</a:t>
            </a:r>
          </a:p>
          <a:p>
            <a:endParaRPr lang="cs-CZ" dirty="0"/>
          </a:p>
          <a:p>
            <a:pPr marL="0" indent="0">
              <a:buNone/>
            </a:pPr>
            <a:r>
              <a:rPr lang="cs-CZ" dirty="0">
                <a:solidFill>
                  <a:srgbClr val="0070C0"/>
                </a:solidFill>
              </a:rPr>
              <a:t>Ve kterém týdnu?</a:t>
            </a:r>
          </a:p>
          <a:p>
            <a:r>
              <a:rPr lang="cs-CZ" dirty="0">
                <a:solidFill>
                  <a:srgbClr val="0070C0"/>
                </a:solidFill>
              </a:rPr>
              <a:t>…………………………………………………………………</a:t>
            </a:r>
          </a:p>
        </p:txBody>
      </p:sp>
    </p:spTree>
    <p:extLst>
      <p:ext uri="{BB962C8B-B14F-4D97-AF65-F5344CB8AC3E}">
        <p14:creationId xmlns:p14="http://schemas.microsoft.com/office/powerpoint/2010/main" val="53553876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FF0000"/>
                </a:solidFill>
              </a:rPr>
              <a:t>Odběr mozkomíšního moku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199" y="1825625"/>
            <a:ext cx="11129093" cy="435133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cs-CZ" dirty="0"/>
              <a:t>Jaké jsou indikace k odběru mozkomíšního moku?</a:t>
            </a:r>
          </a:p>
          <a:p>
            <a:pPr marL="0" indent="0">
              <a:buNone/>
            </a:pPr>
            <a:r>
              <a:rPr lang="cs-CZ" dirty="0"/>
              <a:t>Vyšetření mozkomíšního moku je indikováno při </a:t>
            </a:r>
          </a:p>
          <a:p>
            <a:pPr marL="0" indent="0">
              <a:buNone/>
            </a:pPr>
            <a:r>
              <a:rPr lang="cs-CZ" dirty="0"/>
              <a:t>   podezření na </a:t>
            </a:r>
          </a:p>
          <a:p>
            <a:pPr lvl="0"/>
            <a:r>
              <a:rPr lang="cs-CZ" b="1" dirty="0"/>
              <a:t>demyelinizační choroby, meningitidu, encefalitidu </a:t>
            </a:r>
            <a:r>
              <a:rPr lang="cs-CZ" dirty="0"/>
              <a:t>nebo </a:t>
            </a:r>
            <a:r>
              <a:rPr lang="cs-CZ" b="1" dirty="0"/>
              <a:t>malignitu</a:t>
            </a:r>
            <a:r>
              <a:rPr lang="cs-CZ" dirty="0"/>
              <a:t>. </a:t>
            </a:r>
          </a:p>
          <a:p>
            <a:r>
              <a:rPr lang="cs-CZ" b="1" dirty="0"/>
              <a:t>od rána pít, 1 hod. před </a:t>
            </a:r>
            <a:r>
              <a:rPr lang="cs-CZ" dirty="0"/>
              <a:t>vypít </a:t>
            </a:r>
            <a:r>
              <a:rPr lang="cs-CZ" b="1" dirty="0"/>
              <a:t>kávu</a:t>
            </a:r>
            <a:r>
              <a:rPr lang="cs-CZ" dirty="0"/>
              <a:t> nebo </a:t>
            </a:r>
            <a:r>
              <a:rPr lang="cs-CZ" b="1" dirty="0"/>
              <a:t>kolu</a:t>
            </a:r>
            <a:r>
              <a:rPr lang="cs-CZ" dirty="0"/>
              <a:t>, po výkonu </a:t>
            </a:r>
            <a:r>
              <a:rPr lang="cs-CZ" b="1" dirty="0"/>
              <a:t>1 hod. na lůžku</a:t>
            </a:r>
            <a:r>
              <a:rPr lang="cs-CZ" dirty="0"/>
              <a:t>, </a:t>
            </a:r>
            <a:r>
              <a:rPr lang="cs-CZ" b="1" dirty="0"/>
              <a:t>20 minut na břiše</a:t>
            </a:r>
          </a:p>
          <a:p>
            <a:pPr lvl="0"/>
            <a:r>
              <a:rPr lang="cs-CZ" dirty="0"/>
              <a:t>provádí lékař, většinou v oblasti </a:t>
            </a:r>
            <a:r>
              <a:rPr lang="cs-CZ" b="1" dirty="0"/>
              <a:t>bederní páteře </a:t>
            </a:r>
            <a:r>
              <a:rPr lang="cs-CZ" dirty="0"/>
              <a:t>v lokální anestezii, </a:t>
            </a:r>
            <a:r>
              <a:rPr lang="cs-CZ" dirty="0" err="1"/>
              <a:t>peroperačně</a:t>
            </a:r>
            <a:r>
              <a:rPr lang="cs-CZ" dirty="0"/>
              <a:t> lze provést i odběr z </a:t>
            </a:r>
            <a:r>
              <a:rPr lang="cs-CZ" b="1" dirty="0"/>
              <a:t>krční</a:t>
            </a:r>
            <a:r>
              <a:rPr lang="cs-CZ" dirty="0"/>
              <a:t> páteře či mozkových komor. </a:t>
            </a:r>
          </a:p>
          <a:p>
            <a:pPr lvl="0"/>
            <a:r>
              <a:rPr lang="cs-CZ" b="1" dirty="0"/>
              <a:t>okamžitě</a:t>
            </a:r>
            <a:r>
              <a:rPr lang="cs-CZ" dirty="0"/>
              <a:t> po odběru v odebrané tekutině stanovit </a:t>
            </a:r>
            <a:r>
              <a:rPr lang="cs-CZ" b="1" dirty="0"/>
              <a:t>glukosu</a:t>
            </a:r>
            <a:r>
              <a:rPr lang="cs-CZ" dirty="0"/>
              <a:t> a současně pro správnou interpretaci výsledku i </a:t>
            </a:r>
            <a:r>
              <a:rPr lang="cs-CZ" b="1" dirty="0"/>
              <a:t>glykemii</a:t>
            </a:r>
            <a:r>
              <a:rPr lang="cs-CZ" dirty="0"/>
              <a:t>.</a:t>
            </a:r>
          </a:p>
          <a:p>
            <a:pPr lvl="0"/>
            <a:r>
              <a:rPr lang="cs-CZ" dirty="0"/>
              <a:t>mikrobiologicky, biochemicky, imunologicky</a:t>
            </a:r>
          </a:p>
        </p:txBody>
      </p:sp>
      <p:pic>
        <p:nvPicPr>
          <p:cNvPr id="8194" name="Picture 2" descr="Vyšetření mozkomíšního moku | Lékařská fakulta Masarykovy univerzit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5642" y="0"/>
            <a:ext cx="3946358" cy="3058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3240505" y="5988734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dirty="0"/>
              <a:t>https://is.muni.cz/el/1411/podzim2016/BLKLK051p/um/vysetreni_mozkomisniho_moku/pages/02-indikace-likvoru.html</a:t>
            </a:r>
          </a:p>
        </p:txBody>
      </p:sp>
    </p:spTree>
    <p:extLst>
      <p:ext uri="{BB962C8B-B14F-4D97-AF65-F5344CB8AC3E}">
        <p14:creationId xmlns:p14="http://schemas.microsoft.com/office/powerpoint/2010/main" val="50163917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>
                <a:solidFill>
                  <a:srgbClr val="0070C0"/>
                </a:solidFill>
              </a:rPr>
              <a:t>21. Odběr mozkomíšního moku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33489" y="1825625"/>
            <a:ext cx="11833803" cy="435133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dirty="0"/>
              <a:t>Vyšetření mozkomíšního moku je indikováno při </a:t>
            </a:r>
          </a:p>
          <a:p>
            <a:pPr marL="0" indent="0">
              <a:buNone/>
            </a:pPr>
            <a:r>
              <a:rPr lang="cs-CZ" dirty="0"/>
              <a:t>   podezření na </a:t>
            </a:r>
          </a:p>
          <a:p>
            <a:pPr lvl="0"/>
            <a:r>
              <a:rPr lang="cs-CZ" b="1" dirty="0">
                <a:solidFill>
                  <a:srgbClr val="0070C0"/>
                </a:solidFill>
              </a:rPr>
              <a:t>………………….., ………………, ………………….. </a:t>
            </a:r>
            <a:r>
              <a:rPr lang="cs-CZ" dirty="0"/>
              <a:t>nebo </a:t>
            </a:r>
            <a:r>
              <a:rPr lang="cs-CZ" b="1" dirty="0">
                <a:solidFill>
                  <a:srgbClr val="0070C0"/>
                </a:solidFill>
              </a:rPr>
              <a:t>……………..</a:t>
            </a:r>
          </a:p>
          <a:p>
            <a:pPr lvl="0"/>
            <a:r>
              <a:rPr lang="cs-CZ" b="1" dirty="0"/>
              <a:t>od rána</a:t>
            </a:r>
            <a:r>
              <a:rPr lang="cs-CZ" b="1" dirty="0">
                <a:solidFill>
                  <a:srgbClr val="0070C0"/>
                </a:solidFill>
              </a:rPr>
              <a:t>……………</a:t>
            </a:r>
            <a:r>
              <a:rPr lang="cs-CZ" b="1" dirty="0"/>
              <a:t>, </a:t>
            </a:r>
            <a:r>
              <a:rPr lang="cs-CZ" b="1" dirty="0">
                <a:solidFill>
                  <a:srgbClr val="0070C0"/>
                </a:solidFill>
              </a:rPr>
              <a:t>………………..</a:t>
            </a:r>
            <a:r>
              <a:rPr lang="cs-CZ" b="1" dirty="0"/>
              <a:t>vypít kávu</a:t>
            </a:r>
            <a:r>
              <a:rPr lang="cs-CZ" dirty="0"/>
              <a:t> nebo </a:t>
            </a:r>
            <a:r>
              <a:rPr lang="cs-CZ" b="1" dirty="0"/>
              <a:t>kolu</a:t>
            </a:r>
            <a:r>
              <a:rPr lang="cs-CZ" dirty="0"/>
              <a:t>, po výkonu </a:t>
            </a:r>
            <a:r>
              <a:rPr lang="cs-CZ" b="1" dirty="0">
                <a:solidFill>
                  <a:srgbClr val="0070C0"/>
                </a:solidFill>
              </a:rPr>
              <a:t>……………..</a:t>
            </a:r>
            <a:r>
              <a:rPr lang="cs-CZ" b="1" dirty="0"/>
              <a:t>na lůžku</a:t>
            </a:r>
            <a:r>
              <a:rPr lang="cs-CZ" dirty="0"/>
              <a:t>, </a:t>
            </a:r>
            <a:r>
              <a:rPr lang="cs-CZ" b="1" dirty="0">
                <a:solidFill>
                  <a:srgbClr val="0070C0"/>
                </a:solidFill>
              </a:rPr>
              <a:t>…………….</a:t>
            </a:r>
            <a:r>
              <a:rPr lang="cs-CZ" b="1" dirty="0"/>
              <a:t>na břiše</a:t>
            </a:r>
          </a:p>
          <a:p>
            <a:pPr lvl="0"/>
            <a:r>
              <a:rPr lang="cs-CZ" dirty="0"/>
              <a:t>provádí lékař, většinou v oblasti </a:t>
            </a:r>
            <a:r>
              <a:rPr lang="cs-CZ" b="1" dirty="0">
                <a:solidFill>
                  <a:srgbClr val="0070C0"/>
                </a:solidFill>
              </a:rPr>
              <a:t>……………………</a:t>
            </a:r>
            <a:r>
              <a:rPr lang="cs-CZ" dirty="0"/>
              <a:t>v lokální anestezii, </a:t>
            </a:r>
            <a:r>
              <a:rPr lang="cs-CZ" dirty="0" err="1"/>
              <a:t>peroperačně</a:t>
            </a:r>
            <a:r>
              <a:rPr lang="cs-CZ" dirty="0"/>
              <a:t> lze provést i odběr z </a:t>
            </a:r>
            <a:r>
              <a:rPr lang="cs-CZ" b="1" dirty="0">
                <a:solidFill>
                  <a:srgbClr val="0070C0"/>
                </a:solidFill>
              </a:rPr>
              <a:t>………….</a:t>
            </a:r>
            <a:r>
              <a:rPr lang="cs-CZ" dirty="0"/>
              <a:t> páteře či mozkových komor. </a:t>
            </a:r>
          </a:p>
          <a:p>
            <a:pPr lvl="0"/>
            <a:r>
              <a:rPr lang="cs-CZ" b="1" dirty="0"/>
              <a:t>okamžitě</a:t>
            </a:r>
            <a:r>
              <a:rPr lang="cs-CZ" dirty="0"/>
              <a:t> po odběru v odebrané tekutině stanovit </a:t>
            </a:r>
            <a:r>
              <a:rPr lang="cs-CZ" b="1" dirty="0">
                <a:solidFill>
                  <a:srgbClr val="0070C0"/>
                </a:solidFill>
              </a:rPr>
              <a:t>………………</a:t>
            </a:r>
            <a:r>
              <a:rPr lang="cs-CZ" dirty="0">
                <a:solidFill>
                  <a:srgbClr val="0070C0"/>
                </a:solidFill>
              </a:rPr>
              <a:t> </a:t>
            </a:r>
            <a:r>
              <a:rPr lang="cs-CZ" dirty="0"/>
              <a:t>a současně pro správnou interpretaci výsledku i </a:t>
            </a:r>
            <a:r>
              <a:rPr lang="cs-CZ" b="1" dirty="0">
                <a:solidFill>
                  <a:srgbClr val="0070C0"/>
                </a:solidFill>
              </a:rPr>
              <a:t>…………………..</a:t>
            </a:r>
            <a:r>
              <a:rPr lang="cs-CZ" dirty="0">
                <a:solidFill>
                  <a:srgbClr val="0070C0"/>
                </a:solidFill>
              </a:rPr>
              <a:t>.</a:t>
            </a:r>
          </a:p>
          <a:p>
            <a:pPr lvl="0"/>
            <a:r>
              <a:rPr lang="cs-CZ" dirty="0"/>
              <a:t>mikrobiologicky, biochemicky, imunologicky</a:t>
            </a:r>
          </a:p>
        </p:txBody>
      </p:sp>
      <p:pic>
        <p:nvPicPr>
          <p:cNvPr id="8194" name="Picture 2" descr="Vyšetření mozkomíšního moku | Lékařská fakulta Masarykovy univerzit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5642" y="0"/>
            <a:ext cx="3946358" cy="3058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3240505" y="5988734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dirty="0"/>
              <a:t>https://is.muni.cz/el/1411/podzim2016/BLKLK051p/um/vysetreni_mozkomisniho_moku/pages/02-indikace-likvoru.html</a:t>
            </a:r>
          </a:p>
        </p:txBody>
      </p:sp>
    </p:spTree>
    <p:extLst>
      <p:ext uri="{BB962C8B-B14F-4D97-AF65-F5344CB8AC3E}">
        <p14:creationId xmlns:p14="http://schemas.microsoft.com/office/powerpoint/2010/main" val="373237273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365125"/>
            <a:ext cx="11042515" cy="1325563"/>
          </a:xfrm>
        </p:spPr>
        <p:txBody>
          <a:bodyPr>
            <a:normAutofit fontScale="90000"/>
          </a:bodyPr>
          <a:lstStyle/>
          <a:p>
            <a:r>
              <a:rPr lang="cs-CZ" dirty="0">
                <a:solidFill>
                  <a:srgbClr val="FF0000"/>
                </a:solidFill>
              </a:rPr>
              <a:t>Které tkáně/ </a:t>
            </a:r>
            <a:br>
              <a:rPr lang="cs-CZ" dirty="0">
                <a:solidFill>
                  <a:srgbClr val="FF0000"/>
                </a:solidFill>
              </a:rPr>
            </a:br>
            <a:r>
              <a:rPr lang="cs-CZ" dirty="0">
                <a:solidFill>
                  <a:srgbClr val="FF0000"/>
                </a:solidFill>
              </a:rPr>
              <a:t>tekutiny se </a:t>
            </a:r>
            <a:br>
              <a:rPr lang="cs-CZ" dirty="0">
                <a:solidFill>
                  <a:srgbClr val="FF0000"/>
                </a:solidFill>
              </a:rPr>
            </a:br>
            <a:r>
              <a:rPr lang="cs-CZ" dirty="0">
                <a:solidFill>
                  <a:srgbClr val="FF0000"/>
                </a:solidFill>
              </a:rPr>
              <a:t>diagnosticky odebírají?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690688"/>
            <a:ext cx="12192000" cy="5391047"/>
          </a:xfrm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Odběr </a:t>
            </a:r>
            <a:r>
              <a:rPr lang="cs-CZ" b="1" dirty="0"/>
              <a:t>synoviální</a:t>
            </a:r>
            <a:r>
              <a:rPr lang="cs-CZ" dirty="0"/>
              <a:t> tekutiny (</a:t>
            </a:r>
            <a:r>
              <a:rPr lang="cs-CZ" dirty="0" err="1"/>
              <a:t>atrocentéza</a:t>
            </a:r>
            <a:r>
              <a:rPr lang="cs-CZ" dirty="0"/>
              <a:t>)</a:t>
            </a:r>
          </a:p>
          <a:p>
            <a:r>
              <a:rPr lang="cs-CZ" b="1" dirty="0"/>
              <a:t>Synoviální </a:t>
            </a:r>
            <a:r>
              <a:rPr lang="cs-CZ" dirty="0"/>
              <a:t>tekutinu je třeba vyšetřit pro určení typu artritidy a rozlišení zánětlivého/ nezánětlivého výpotku. Odběr provádí lékař za sterilních podmínek, odebraný materiál je použit pro </a:t>
            </a:r>
          </a:p>
          <a:p>
            <a:pPr lvl="1"/>
            <a:r>
              <a:rPr lang="cs-CZ" dirty="0"/>
              <a:t>kultivaci, </a:t>
            </a:r>
          </a:p>
          <a:p>
            <a:pPr lvl="1"/>
            <a:r>
              <a:rPr lang="cs-CZ" dirty="0"/>
              <a:t>stanovení glukosy a </a:t>
            </a:r>
          </a:p>
          <a:p>
            <a:pPr lvl="1"/>
            <a:r>
              <a:rPr lang="cs-CZ" dirty="0"/>
              <a:t>proteinů</a:t>
            </a:r>
          </a:p>
          <a:p>
            <a:pPr marL="0" indent="0">
              <a:buNone/>
            </a:pPr>
            <a:r>
              <a:rPr lang="cs-CZ" dirty="0"/>
              <a:t> </a:t>
            </a:r>
          </a:p>
          <a:p>
            <a:pPr marL="0" indent="0">
              <a:buNone/>
            </a:pPr>
            <a:r>
              <a:rPr lang="cs-CZ" dirty="0"/>
              <a:t>Odběr </a:t>
            </a:r>
            <a:r>
              <a:rPr lang="cs-CZ" b="1" dirty="0"/>
              <a:t>slin</a:t>
            </a:r>
          </a:p>
          <a:p>
            <a:r>
              <a:rPr lang="cs-CZ" dirty="0"/>
              <a:t>Sliny lze použít pro stanovení krevních skupin, drog a měření hladin léků. Po </a:t>
            </a:r>
            <a:r>
              <a:rPr lang="cs-CZ" b="1" dirty="0"/>
              <a:t>vypláchnutí úst </a:t>
            </a:r>
            <a:r>
              <a:rPr lang="cs-CZ" dirty="0"/>
              <a:t>se </a:t>
            </a:r>
            <a:r>
              <a:rPr lang="cs-CZ" b="1" dirty="0"/>
              <a:t>žvýká inertní materiál</a:t>
            </a:r>
            <a:r>
              <a:rPr lang="cs-CZ" dirty="0"/>
              <a:t>, </a:t>
            </a:r>
            <a:r>
              <a:rPr lang="cs-CZ" b="1" dirty="0"/>
              <a:t>první sliny</a:t>
            </a:r>
            <a:r>
              <a:rPr lang="cs-CZ" dirty="0"/>
              <a:t> se </a:t>
            </a:r>
            <a:r>
              <a:rPr lang="cs-CZ" b="1" dirty="0"/>
              <a:t>vyplivnou</a:t>
            </a:r>
            <a:r>
              <a:rPr lang="cs-CZ" dirty="0"/>
              <a:t> do odpadu a </a:t>
            </a:r>
            <a:r>
              <a:rPr lang="cs-CZ" b="1" dirty="0"/>
              <a:t>další se sbírají </a:t>
            </a:r>
            <a:r>
              <a:rPr lang="cs-CZ" dirty="0"/>
              <a:t>do sběrné nádobky.</a:t>
            </a:r>
          </a:p>
          <a:p>
            <a:pPr marL="0" indent="0">
              <a:buNone/>
            </a:pPr>
            <a:r>
              <a:rPr lang="cs-CZ" dirty="0"/>
              <a:t> </a:t>
            </a:r>
          </a:p>
          <a:p>
            <a:pPr marL="0" indent="0">
              <a:buNone/>
            </a:pPr>
            <a:r>
              <a:rPr lang="cs-CZ" dirty="0"/>
              <a:t>Odběr </a:t>
            </a:r>
            <a:r>
              <a:rPr lang="cs-CZ" b="1" dirty="0"/>
              <a:t>hnisu</a:t>
            </a:r>
          </a:p>
          <a:p>
            <a:r>
              <a:rPr lang="cs-CZ" dirty="0"/>
              <a:t>Provádí se </a:t>
            </a:r>
            <a:r>
              <a:rPr lang="cs-CZ" b="1" dirty="0"/>
              <a:t>sterilní stříkačkou </a:t>
            </a:r>
            <a:r>
              <a:rPr lang="cs-CZ" dirty="0"/>
              <a:t>na periferii rány (většinou před započetím léčby antibiotiky), obsah stříkačky se přenese do </a:t>
            </a:r>
            <a:r>
              <a:rPr lang="cs-CZ" b="1" dirty="0"/>
              <a:t>sterilní zkumavky</a:t>
            </a:r>
            <a:r>
              <a:rPr lang="cs-CZ" dirty="0"/>
              <a:t> (prázdné nebo s transportní půdou), okamžitě se zazátkuje a odešle do laboratoře. </a:t>
            </a:r>
          </a:p>
          <a:p>
            <a:pPr lvl="0"/>
            <a:r>
              <a:rPr lang="cs-CZ" dirty="0"/>
              <a:t>V případě, že nelze stříkačku použít, se odběr provede </a:t>
            </a:r>
            <a:r>
              <a:rPr lang="cs-CZ" b="1" dirty="0"/>
              <a:t>setřením poškozeného místa </a:t>
            </a:r>
            <a:r>
              <a:rPr lang="cs-CZ" dirty="0"/>
              <a:t>sterilním vatovým tamponem, který se vloží do sterilní odběrové soupravy s transportní půdou. </a:t>
            </a:r>
          </a:p>
          <a:p>
            <a:r>
              <a:rPr lang="cs-CZ" dirty="0"/>
              <a:t>U kontrolních odběrů v průběhu antibiotické léčby (např. při zhoršení stavu pacienta) se musí záznam o použité léčbě uvádět na žádanku!</a:t>
            </a:r>
          </a:p>
          <a:p>
            <a:pPr marL="0" indent="0">
              <a:buNone/>
            </a:pPr>
            <a:r>
              <a:rPr lang="cs-CZ" dirty="0"/>
              <a:t> </a:t>
            </a:r>
          </a:p>
          <a:p>
            <a:pPr marL="0" indent="0">
              <a:buNone/>
            </a:pPr>
            <a:r>
              <a:rPr lang="cs-CZ" dirty="0"/>
              <a:t>Odběr </a:t>
            </a:r>
            <a:r>
              <a:rPr lang="cs-CZ" b="1" dirty="0"/>
              <a:t>tkání </a:t>
            </a:r>
            <a:r>
              <a:rPr lang="cs-CZ" dirty="0"/>
              <a:t>– biopsie</a:t>
            </a:r>
          </a:p>
          <a:p>
            <a:pPr lvl="0"/>
            <a:r>
              <a:rPr lang="cs-CZ" dirty="0"/>
              <a:t>Vzorky </a:t>
            </a:r>
            <a:r>
              <a:rPr lang="cs-CZ" b="1" dirty="0"/>
              <a:t>tkáně</a:t>
            </a:r>
            <a:r>
              <a:rPr lang="cs-CZ" dirty="0"/>
              <a:t> odebrané biopsií se nejčastěji používají na </a:t>
            </a:r>
            <a:r>
              <a:rPr lang="cs-CZ" b="1" dirty="0"/>
              <a:t>histologická vyšetření</a:t>
            </a:r>
            <a:r>
              <a:rPr lang="cs-CZ" dirty="0"/>
              <a:t> při diagnostice  </a:t>
            </a:r>
          </a:p>
          <a:p>
            <a:pPr lvl="0"/>
            <a:r>
              <a:rPr lang="cs-CZ" dirty="0"/>
              <a:t>nádorových onemocnění, </a:t>
            </a:r>
          </a:p>
          <a:p>
            <a:pPr lvl="0"/>
            <a:r>
              <a:rPr lang="cs-CZ" dirty="0"/>
              <a:t>některých chorob jater, ledvin a svalové tkáně</a:t>
            </a:r>
          </a:p>
          <a:p>
            <a:pPr lvl="0"/>
            <a:r>
              <a:rPr lang="cs-CZ" dirty="0"/>
              <a:t>Mezi nejčastěji analyzovaný materiál patří vzorky prsní tkáně.                </a:t>
            </a:r>
            <a:r>
              <a:rPr lang="cs-CZ" dirty="0">
                <a:hlinkClick r:id="rId2"/>
              </a:rPr>
              <a:t>https://www.uroklinikum.cz/nadorova-onemocneni/biopsie-prostaty/</a:t>
            </a:r>
            <a:endParaRPr lang="cs-CZ" dirty="0"/>
          </a:p>
          <a:p>
            <a:r>
              <a:rPr lang="cs-CZ" dirty="0"/>
              <a:t>Biopsie může být provedena pomocí speciální jehly (bioptická jehla), která se po dezinfekci místa vpichu a lokálním umrtvení zavede pod kontrolou USG do hmoty nádoru, nebo se biopsie provádí při chirurgickém zákroku.</a:t>
            </a:r>
          </a:p>
          <a:p>
            <a:endParaRPr lang="cs-CZ" dirty="0"/>
          </a:p>
          <a:p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23938" y="4764087"/>
            <a:ext cx="2368062" cy="1676269"/>
          </a:xfrm>
          <a:prstGeom prst="rect">
            <a:avLst/>
          </a:prstGeom>
        </p:spPr>
      </p:pic>
      <p:pic>
        <p:nvPicPr>
          <p:cNvPr id="1028" name="Picture 4" descr="https://ortoklinikstasa.cz/wp-content/uploads/2018/05/syn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9048" y="160336"/>
            <a:ext cx="7019925" cy="196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8141367" y="1856706"/>
            <a:ext cx="43634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https://ortoklinikstasa.cz/vybrane-terapie/</a:t>
            </a:r>
          </a:p>
        </p:txBody>
      </p:sp>
    </p:spTree>
    <p:extLst>
      <p:ext uri="{BB962C8B-B14F-4D97-AF65-F5344CB8AC3E}">
        <p14:creationId xmlns:p14="http://schemas.microsoft.com/office/powerpoint/2010/main" val="21737947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Výstupy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Student/</a:t>
            </a:r>
            <a:r>
              <a:rPr lang="cs-CZ" dirty="0" err="1"/>
              <a:t>tka</a:t>
            </a:r>
            <a:r>
              <a:rPr lang="cs-CZ" dirty="0"/>
              <a:t> používá terminologii obecné a klinické biochemie</a:t>
            </a:r>
          </a:p>
          <a:p>
            <a:r>
              <a:rPr lang="cs-CZ" dirty="0"/>
              <a:t>Student/</a:t>
            </a:r>
            <a:r>
              <a:rPr lang="cs-CZ" dirty="0" err="1"/>
              <a:t>tka</a:t>
            </a:r>
            <a:r>
              <a:rPr lang="cs-CZ" dirty="0"/>
              <a:t> vyjmenuje fyziologická referenční rozmezí biochemických hodnot</a:t>
            </a:r>
          </a:p>
          <a:p>
            <a:r>
              <a:rPr lang="cs-CZ" dirty="0"/>
              <a:t>Student/</a:t>
            </a:r>
            <a:r>
              <a:rPr lang="cs-CZ" dirty="0" err="1"/>
              <a:t>tka</a:t>
            </a:r>
            <a:r>
              <a:rPr lang="cs-CZ" dirty="0"/>
              <a:t> popíše základní metabolické pochody probíhající v těle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4166731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365125"/>
            <a:ext cx="11042515" cy="1325563"/>
          </a:xfrm>
        </p:spPr>
        <p:txBody>
          <a:bodyPr>
            <a:normAutofit fontScale="90000"/>
          </a:bodyPr>
          <a:lstStyle/>
          <a:p>
            <a:r>
              <a:rPr lang="cs-CZ" dirty="0">
                <a:solidFill>
                  <a:srgbClr val="0070C0"/>
                </a:solidFill>
              </a:rPr>
              <a:t>22. Které tkáně/</a:t>
            </a:r>
            <a:br>
              <a:rPr lang="cs-CZ" dirty="0">
                <a:solidFill>
                  <a:srgbClr val="0070C0"/>
                </a:solidFill>
              </a:rPr>
            </a:br>
            <a:r>
              <a:rPr lang="cs-CZ" dirty="0">
                <a:solidFill>
                  <a:srgbClr val="0070C0"/>
                </a:solidFill>
              </a:rPr>
              <a:t>tekutiny se </a:t>
            </a:r>
            <a:br>
              <a:rPr lang="cs-CZ" dirty="0">
                <a:solidFill>
                  <a:srgbClr val="0070C0"/>
                </a:solidFill>
              </a:rPr>
            </a:br>
            <a:r>
              <a:rPr lang="cs-CZ" dirty="0">
                <a:solidFill>
                  <a:srgbClr val="0070C0"/>
                </a:solidFill>
              </a:rPr>
              <a:t>diagnosticky odebírají?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690688"/>
            <a:ext cx="12192000" cy="5391047"/>
          </a:xfrm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b="1" i="1" dirty="0"/>
              <a:t>Odběr </a:t>
            </a:r>
            <a:r>
              <a:rPr lang="cs-CZ" b="1" i="1" dirty="0">
                <a:solidFill>
                  <a:srgbClr val="0070C0"/>
                </a:solidFill>
              </a:rPr>
              <a:t>……………………………..</a:t>
            </a:r>
            <a:r>
              <a:rPr lang="cs-CZ" b="1" i="1" dirty="0"/>
              <a:t>(</a:t>
            </a:r>
            <a:r>
              <a:rPr lang="cs-CZ" b="1" i="1" dirty="0" err="1"/>
              <a:t>atrocentéza</a:t>
            </a:r>
            <a:r>
              <a:rPr lang="cs-CZ" b="1" i="1" dirty="0"/>
              <a:t>)</a:t>
            </a:r>
            <a:endParaRPr lang="cs-CZ" dirty="0"/>
          </a:p>
          <a:p>
            <a:r>
              <a:rPr lang="cs-CZ" b="1" dirty="0">
                <a:solidFill>
                  <a:srgbClr val="0070C0"/>
                </a:solidFill>
              </a:rPr>
              <a:t>………………….</a:t>
            </a:r>
            <a:r>
              <a:rPr lang="cs-CZ" dirty="0"/>
              <a:t> tekutinu je třeba vyšetřit pro určení typu artritidy a pro rozlišení zánětlivého a nezánětlivého výpotku. Odběr provádí lékař za sterilních podmínek, odebraný materiál je použit pro kultivaci, stanovení glukosy a proteinů.</a:t>
            </a:r>
          </a:p>
          <a:p>
            <a:pPr marL="0" indent="0">
              <a:buNone/>
            </a:pPr>
            <a:r>
              <a:rPr lang="cs-CZ" dirty="0"/>
              <a:t> </a:t>
            </a:r>
          </a:p>
          <a:p>
            <a:pPr marL="0" indent="0">
              <a:buNone/>
            </a:pPr>
            <a:r>
              <a:rPr lang="cs-CZ" b="1" i="1" dirty="0"/>
              <a:t>Odběr </a:t>
            </a:r>
            <a:r>
              <a:rPr lang="cs-CZ" b="1" i="1" dirty="0">
                <a:solidFill>
                  <a:srgbClr val="0070C0"/>
                </a:solidFill>
              </a:rPr>
              <a:t>…………</a:t>
            </a:r>
            <a:endParaRPr lang="cs-CZ" dirty="0">
              <a:solidFill>
                <a:srgbClr val="0070C0"/>
              </a:solidFill>
            </a:endParaRPr>
          </a:p>
          <a:p>
            <a:r>
              <a:rPr lang="cs-CZ" dirty="0"/>
              <a:t>Sliny lze použít pro stanovení krevních skupin, drog a měření hladin léků. Po </a:t>
            </a:r>
            <a:r>
              <a:rPr lang="cs-CZ" b="1" dirty="0">
                <a:solidFill>
                  <a:srgbClr val="0070C0"/>
                </a:solidFill>
              </a:rPr>
              <a:t>………………..</a:t>
            </a:r>
            <a:r>
              <a:rPr lang="cs-CZ" dirty="0"/>
              <a:t>se </a:t>
            </a:r>
            <a:r>
              <a:rPr lang="cs-CZ" b="1" dirty="0">
                <a:solidFill>
                  <a:srgbClr val="0070C0"/>
                </a:solidFill>
              </a:rPr>
              <a:t>………………</a:t>
            </a:r>
            <a:r>
              <a:rPr lang="cs-CZ" dirty="0"/>
              <a:t>inertní materiál, první </a:t>
            </a:r>
            <a:r>
              <a:rPr lang="cs-CZ" b="1" dirty="0">
                <a:solidFill>
                  <a:srgbClr val="0070C0"/>
                </a:solidFill>
              </a:rPr>
              <a:t>……..………………</a:t>
            </a:r>
            <a:r>
              <a:rPr lang="cs-CZ" dirty="0">
                <a:solidFill>
                  <a:srgbClr val="0070C0"/>
                </a:solidFill>
              </a:rPr>
              <a:t>.</a:t>
            </a:r>
            <a:r>
              <a:rPr lang="cs-CZ" dirty="0"/>
              <a:t>do odpadu a </a:t>
            </a:r>
            <a:r>
              <a:rPr lang="cs-CZ" b="1" dirty="0">
                <a:solidFill>
                  <a:srgbClr val="0070C0"/>
                </a:solidFill>
              </a:rPr>
              <a:t>……………………</a:t>
            </a:r>
            <a:r>
              <a:rPr lang="cs-CZ" dirty="0"/>
              <a:t>do sběrné nádobky.</a:t>
            </a:r>
          </a:p>
          <a:p>
            <a:pPr marL="0" indent="0">
              <a:buNone/>
            </a:pPr>
            <a:r>
              <a:rPr lang="cs-CZ" dirty="0"/>
              <a:t> </a:t>
            </a:r>
          </a:p>
          <a:p>
            <a:pPr marL="0" indent="0">
              <a:buNone/>
            </a:pPr>
            <a:r>
              <a:rPr lang="cs-CZ" b="1" i="1" dirty="0"/>
              <a:t>Odběr </a:t>
            </a:r>
            <a:r>
              <a:rPr lang="cs-CZ" b="1" i="1" dirty="0">
                <a:solidFill>
                  <a:srgbClr val="0070C0"/>
                </a:solidFill>
              </a:rPr>
              <a:t>…………</a:t>
            </a:r>
            <a:endParaRPr lang="cs-CZ" dirty="0">
              <a:solidFill>
                <a:srgbClr val="0070C0"/>
              </a:solidFill>
            </a:endParaRPr>
          </a:p>
          <a:p>
            <a:r>
              <a:rPr lang="cs-CZ" dirty="0"/>
              <a:t>Provádí se </a:t>
            </a:r>
            <a:r>
              <a:rPr lang="cs-CZ" b="1" dirty="0">
                <a:solidFill>
                  <a:srgbClr val="0070C0"/>
                </a:solidFill>
              </a:rPr>
              <a:t>…………………………………</a:t>
            </a:r>
            <a:r>
              <a:rPr lang="cs-CZ" dirty="0"/>
              <a:t>na periferii rány (většinou před započetím léčby antibiotiky), obsah stříkačky se přenese do </a:t>
            </a:r>
            <a:r>
              <a:rPr lang="cs-CZ" b="1" dirty="0">
                <a:solidFill>
                  <a:srgbClr val="0070C0"/>
                </a:solidFill>
              </a:rPr>
              <a:t>…………………….</a:t>
            </a:r>
            <a:r>
              <a:rPr lang="cs-CZ" dirty="0"/>
              <a:t> (prázdné nebo s transportní půdou), okamžitě se zazátkuje a odešle do laboratoře. </a:t>
            </a:r>
          </a:p>
          <a:p>
            <a:pPr lvl="0"/>
            <a:r>
              <a:rPr lang="cs-CZ" dirty="0"/>
              <a:t>V případě, že nelze stříkačku použít, se odběr provede </a:t>
            </a:r>
            <a:r>
              <a:rPr lang="cs-CZ" dirty="0">
                <a:solidFill>
                  <a:srgbClr val="0070C0"/>
                </a:solidFill>
              </a:rPr>
              <a:t>………………………….</a:t>
            </a:r>
            <a:r>
              <a:rPr lang="cs-CZ" dirty="0"/>
              <a:t> poškozeného místa sterilním vatovým tamponem, který se vloží do sterilní odběrové soupravy s transportní půdou. </a:t>
            </a:r>
          </a:p>
          <a:p>
            <a:r>
              <a:rPr lang="cs-CZ" dirty="0"/>
              <a:t>U kontrolních odběrů v průběhu antibiotické léčby (např. při zhoršení stavu pacienta) se musí záznam o použité léčbě uvádět na žádanku!</a:t>
            </a:r>
          </a:p>
          <a:p>
            <a:pPr marL="0" indent="0">
              <a:buNone/>
            </a:pPr>
            <a:r>
              <a:rPr lang="cs-CZ" dirty="0"/>
              <a:t> </a:t>
            </a:r>
          </a:p>
          <a:p>
            <a:pPr marL="0" indent="0">
              <a:buNone/>
            </a:pPr>
            <a:r>
              <a:rPr lang="cs-CZ" b="1" i="1" dirty="0"/>
              <a:t>Odběr </a:t>
            </a:r>
            <a:r>
              <a:rPr lang="cs-CZ" b="1" i="1" dirty="0">
                <a:solidFill>
                  <a:srgbClr val="0070C0"/>
                </a:solidFill>
              </a:rPr>
              <a:t>……………</a:t>
            </a:r>
            <a:r>
              <a:rPr lang="cs-CZ" b="1" i="1" dirty="0"/>
              <a:t>– biopsie</a:t>
            </a:r>
            <a:endParaRPr lang="cs-CZ" dirty="0"/>
          </a:p>
          <a:p>
            <a:pPr lvl="0"/>
            <a:r>
              <a:rPr lang="cs-CZ" dirty="0"/>
              <a:t>Vzorky </a:t>
            </a:r>
            <a:r>
              <a:rPr lang="cs-CZ" b="1" dirty="0">
                <a:solidFill>
                  <a:srgbClr val="0070C0"/>
                </a:solidFill>
              </a:rPr>
              <a:t>………….</a:t>
            </a:r>
            <a:r>
              <a:rPr lang="cs-CZ" dirty="0"/>
              <a:t>odebrané biopsií se nejčastěji používají na </a:t>
            </a:r>
            <a:r>
              <a:rPr lang="cs-CZ" b="1" dirty="0">
                <a:solidFill>
                  <a:srgbClr val="0070C0"/>
                </a:solidFill>
              </a:rPr>
              <a:t>……………………………</a:t>
            </a:r>
            <a:r>
              <a:rPr lang="cs-CZ" dirty="0"/>
              <a:t> při diagnostice  </a:t>
            </a:r>
          </a:p>
          <a:p>
            <a:pPr lvl="0"/>
            <a:r>
              <a:rPr lang="cs-CZ" dirty="0"/>
              <a:t>nádorových onemocnění, </a:t>
            </a:r>
          </a:p>
          <a:p>
            <a:pPr lvl="0"/>
            <a:r>
              <a:rPr lang="cs-CZ" dirty="0"/>
              <a:t>některých chorob jater, ledvin a svalové tkáně</a:t>
            </a:r>
          </a:p>
          <a:p>
            <a:pPr lvl="0"/>
            <a:r>
              <a:rPr lang="cs-CZ" dirty="0"/>
              <a:t>Mezi nejčastěji analyzovaný materiál patří vzorky prsní tkáně.                </a:t>
            </a:r>
            <a:r>
              <a:rPr lang="cs-CZ" dirty="0">
                <a:hlinkClick r:id="rId2"/>
              </a:rPr>
              <a:t>https://www.uroklinikum.cz/nadorova-onemocneni/biopsie-prostaty/</a:t>
            </a:r>
            <a:endParaRPr lang="cs-CZ" dirty="0"/>
          </a:p>
          <a:p>
            <a:r>
              <a:rPr lang="cs-CZ" dirty="0"/>
              <a:t>Biopsie může být provedena pomocí speciální bioptickou jehlou, která se po dezinfekci místa vpichu a lokálním umrtvení zavede pod kontrolou USG do hmoty nádoru, nebo se biopsie provádí při chirurgickém zákroku.</a:t>
            </a:r>
          </a:p>
          <a:p>
            <a:endParaRPr lang="cs-CZ" dirty="0"/>
          </a:p>
          <a:p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3821" y="4386211"/>
            <a:ext cx="2368062" cy="1676269"/>
          </a:xfrm>
          <a:prstGeom prst="rect">
            <a:avLst/>
          </a:prstGeom>
        </p:spPr>
      </p:pic>
      <p:pic>
        <p:nvPicPr>
          <p:cNvPr id="1028" name="Picture 4" descr="https://ortoklinikstasa.cz/wp-content/uploads/2018/05/syn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9048" y="160336"/>
            <a:ext cx="7019925" cy="196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8141367" y="1856706"/>
            <a:ext cx="43634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https://ortoklinikstasa.cz/vybrane-terapie/</a:t>
            </a:r>
          </a:p>
        </p:txBody>
      </p:sp>
    </p:spTree>
    <p:extLst>
      <p:ext uri="{BB962C8B-B14F-4D97-AF65-F5344CB8AC3E}">
        <p14:creationId xmlns:p14="http://schemas.microsoft.com/office/powerpoint/2010/main" val="225311395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zotermická taška pro transport vzorků a léků ROW'S XL chladící teploměr  ampulári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7727" y="2831432"/>
            <a:ext cx="3914274" cy="3914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3463" y="140536"/>
            <a:ext cx="12198485" cy="757822"/>
          </a:xfrm>
        </p:spPr>
        <p:txBody>
          <a:bodyPr/>
          <a:lstStyle/>
          <a:p>
            <a:r>
              <a:rPr lang="cs-CZ" dirty="0"/>
              <a:t>Jak se přepravuje biologický materiál do laboratoře?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33463" y="1090864"/>
            <a:ext cx="10417127" cy="5654842"/>
          </a:xfrm>
        </p:spPr>
        <p:txBody>
          <a:bodyPr>
            <a:normAutofit fontScale="77500" lnSpcReduction="20000"/>
          </a:bodyPr>
          <a:lstStyle/>
          <a:p>
            <a:r>
              <a:rPr lang="cs-CZ" dirty="0"/>
              <a:t>Transport biologického materiálu by měl být zásadně </a:t>
            </a:r>
            <a:r>
              <a:rPr lang="cs-CZ" b="1" dirty="0"/>
              <a:t>šetrný a rychlý</a:t>
            </a:r>
            <a:r>
              <a:rPr lang="cs-CZ" dirty="0"/>
              <a:t> (nutnost oddělení plazmy nebo séra od krevních buněk nejpozději do 2 hodin od odběru). </a:t>
            </a:r>
          </a:p>
          <a:p>
            <a:pPr marL="0" indent="0">
              <a:buNone/>
            </a:pPr>
            <a:r>
              <a:rPr lang="cs-CZ" dirty="0"/>
              <a:t>Veškerý biologický materiál se do laboratoře přepravuje </a:t>
            </a:r>
          </a:p>
          <a:p>
            <a:pPr lvl="0"/>
            <a:r>
              <a:rPr lang="cs-CZ" b="1" dirty="0"/>
              <a:t>v uzavřených odběrových nádobách </a:t>
            </a:r>
            <a:r>
              <a:rPr lang="cs-CZ" dirty="0"/>
              <a:t>při adekvátní teplotě a světelných podmínkách (např. kyselina listová a bilirubin jsou fotosenzibilní – na přímém světle dochází k jejich rozkladu).</a:t>
            </a:r>
          </a:p>
          <a:p>
            <a:pPr lvl="0"/>
            <a:r>
              <a:rPr lang="cs-CZ" dirty="0"/>
              <a:t>Krev na některá speciální vyšetření (amoniak, </a:t>
            </a:r>
            <a:r>
              <a:rPr lang="cs-CZ" dirty="0" err="1"/>
              <a:t>homocystein</a:t>
            </a:r>
            <a:r>
              <a:rPr lang="cs-CZ" dirty="0"/>
              <a:t>) vyžaduje transport </a:t>
            </a:r>
            <a:r>
              <a:rPr lang="cs-CZ" b="1" dirty="0"/>
              <a:t>v ledové tříšti.</a:t>
            </a:r>
            <a:r>
              <a:rPr lang="cs-CZ" dirty="0"/>
              <a:t> Před uložením zkumavky s odebraným vzorkem do ledové tříště je nutné počkat na ochlazení krve na pokojovou teplotu (minimálně 10 minut od odběru), aby nedošlo k hemolýze.</a:t>
            </a:r>
          </a:p>
          <a:p>
            <a:pPr lvl="0"/>
            <a:r>
              <a:rPr lang="cs-CZ" dirty="0"/>
              <a:t>Některý biologický materiál (mozkomíšní mok, plodová voda) je vzhledem ke značné zátěži pacienta při jeho odběru nutné doručit do laboratoře maximálně </a:t>
            </a:r>
            <a:r>
              <a:rPr lang="cs-CZ" b="1" dirty="0"/>
              <a:t>do jedné hodiny od odběru,</a:t>
            </a:r>
            <a:r>
              <a:rPr lang="cs-CZ" dirty="0"/>
              <a:t> aby nedošlo k jeho znehodnocení. </a:t>
            </a:r>
          </a:p>
          <a:p>
            <a:r>
              <a:rPr lang="cs-CZ" dirty="0"/>
              <a:t>Moč na morfologické vyšetření močového sedimentu rovněž nesmí být starší než </a:t>
            </a:r>
            <a:r>
              <a:rPr lang="cs-CZ" b="1" dirty="0"/>
              <a:t>jedna hodina. </a:t>
            </a:r>
            <a:r>
              <a:rPr lang="cs-CZ" dirty="0"/>
              <a:t>(Jde o </a:t>
            </a:r>
            <a:r>
              <a:rPr lang="cs-CZ" dirty="0" err="1"/>
              <a:t>semikvantitativní</a:t>
            </a:r>
            <a:r>
              <a:rPr lang="cs-CZ" dirty="0"/>
              <a:t> stanovení erytrocytů, leukocytů a válců  v 1 µl moče a kvalitativní (slovní hodnocení) vyšetření u typu válců, bakterií, krystalů, drtě, hlenu apod. Je důležité především pro diagnostiku nefropatií a onemocnění vývodných močových cest).</a:t>
            </a:r>
          </a:p>
          <a:p>
            <a:pPr marL="0" indent="0">
              <a:buNone/>
            </a:pPr>
            <a:r>
              <a:rPr lang="cs-CZ" dirty="0">
                <a:hlinkClick r:id="rId3"/>
              </a:rPr>
              <a:t>https://ciselniky.dasta.mzcr.cz/CD_DS3/hypertext/MAABQ.htm</a:t>
            </a:r>
            <a:endParaRPr lang="cs-CZ" dirty="0"/>
          </a:p>
          <a:p>
            <a:endParaRPr lang="cs-CZ" dirty="0"/>
          </a:p>
          <a:p>
            <a:endParaRPr lang="cs-CZ" dirty="0"/>
          </a:p>
          <a:p>
            <a:pPr lvl="0"/>
            <a:endParaRPr lang="cs-CZ" b="1" dirty="0"/>
          </a:p>
          <a:p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10650590" y="6267816"/>
            <a:ext cx="17813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Izotermická taška</a:t>
            </a:r>
          </a:p>
        </p:txBody>
      </p:sp>
    </p:spTree>
    <p:extLst>
      <p:ext uri="{BB962C8B-B14F-4D97-AF65-F5344CB8AC3E}">
        <p14:creationId xmlns:p14="http://schemas.microsoft.com/office/powerpoint/2010/main" val="141684688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>
            <a:normAutofit/>
          </a:bodyPr>
          <a:lstStyle/>
          <a:p>
            <a:r>
              <a:rPr lang="cs-CZ" sz="4000" dirty="0">
                <a:solidFill>
                  <a:srgbClr val="0070C0"/>
                </a:solidFill>
              </a:rPr>
              <a:t>23. Jak se přepravuje biologický materiál do laboratoře?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1. obecně……………a…………………v……………………nádobách</a:t>
            </a:r>
          </a:p>
          <a:p>
            <a:r>
              <a:rPr lang="cs-CZ" dirty="0"/>
              <a:t>2. krev na l…………t…………………………………………………….</a:t>
            </a:r>
          </a:p>
          <a:p>
            <a:r>
              <a:rPr lang="cs-CZ" dirty="0"/>
              <a:t>3. mozkomíšní mok do…………………………po odběru</a:t>
            </a:r>
          </a:p>
          <a:p>
            <a:r>
              <a:rPr lang="cs-CZ" dirty="0"/>
              <a:t>4. moč do…………………po odběru</a:t>
            </a:r>
          </a:p>
        </p:txBody>
      </p:sp>
    </p:spTree>
    <p:extLst>
      <p:ext uri="{BB962C8B-B14F-4D97-AF65-F5344CB8AC3E}">
        <p14:creationId xmlns:p14="http://schemas.microsoft.com/office/powerpoint/2010/main" val="256996253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>
                <a:solidFill>
                  <a:srgbClr val="0070C0"/>
                </a:solidFill>
              </a:rPr>
              <a:t>24. Vysvětlete pojmy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Glykosurie</a:t>
            </a:r>
          </a:p>
          <a:p>
            <a:r>
              <a:rPr lang="cs-CZ" dirty="0"/>
              <a:t>Proteinurie</a:t>
            </a:r>
          </a:p>
          <a:p>
            <a:r>
              <a:rPr lang="cs-CZ" dirty="0" err="1"/>
              <a:t>Bilirubinurie</a:t>
            </a:r>
            <a:endParaRPr lang="cs-CZ" dirty="0"/>
          </a:p>
          <a:p>
            <a:r>
              <a:rPr lang="cs-CZ" dirty="0"/>
              <a:t>Ketonurie</a:t>
            </a:r>
          </a:p>
          <a:p>
            <a:r>
              <a:rPr lang="cs-CZ" dirty="0"/>
              <a:t>Polyurie</a:t>
            </a:r>
          </a:p>
          <a:p>
            <a:r>
              <a:rPr lang="cs-CZ" dirty="0" err="1"/>
              <a:t>Polakisurie</a:t>
            </a:r>
            <a:endParaRPr lang="cs-CZ" dirty="0"/>
          </a:p>
          <a:p>
            <a:r>
              <a:rPr lang="cs-CZ" dirty="0"/>
              <a:t>Strangurie</a:t>
            </a:r>
          </a:p>
          <a:p>
            <a:r>
              <a:rPr lang="cs-CZ" dirty="0"/>
              <a:t>Oligurie</a:t>
            </a:r>
          </a:p>
          <a:p>
            <a:r>
              <a:rPr lang="cs-CZ" dirty="0"/>
              <a:t>Anurie</a:t>
            </a:r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8999007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cs-CZ" dirty="0">
                <a:solidFill>
                  <a:srgbClr val="FF0000"/>
                </a:solidFill>
              </a:rPr>
              <a:t>Kdy jsou biochemická vyšetření indikována?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325562"/>
            <a:ext cx="10515600" cy="5532437"/>
          </a:xfrm>
        </p:spPr>
        <p:txBody>
          <a:bodyPr>
            <a:normAutofit fontScale="92500" lnSpcReduction="20000"/>
          </a:bodyPr>
          <a:lstStyle/>
          <a:p>
            <a:r>
              <a:rPr lang="cs-CZ" b="1" dirty="0"/>
              <a:t>Základní vyšetření</a:t>
            </a:r>
            <a:r>
              <a:rPr lang="cs-CZ" dirty="0"/>
              <a:t> obvykle indikují lékaři, kteří jsou v prvním styku s pacientem, a slouží </a:t>
            </a:r>
          </a:p>
          <a:p>
            <a:pPr lvl="1"/>
            <a:r>
              <a:rPr lang="cs-CZ" dirty="0"/>
              <a:t>k určení </a:t>
            </a:r>
            <a:r>
              <a:rPr lang="cs-CZ" b="1" dirty="0"/>
              <a:t>nejpravděpodobnější</a:t>
            </a:r>
            <a:r>
              <a:rPr lang="cs-CZ" dirty="0"/>
              <a:t> </a:t>
            </a:r>
            <a:r>
              <a:rPr lang="cs-CZ" b="1" dirty="0"/>
              <a:t>dg</a:t>
            </a:r>
            <a:r>
              <a:rPr lang="cs-CZ" dirty="0"/>
              <a:t>. a </a:t>
            </a:r>
          </a:p>
          <a:p>
            <a:pPr lvl="1"/>
            <a:r>
              <a:rPr lang="cs-CZ" b="1" dirty="0"/>
              <a:t>monitorování </a:t>
            </a:r>
            <a:r>
              <a:rPr lang="cs-CZ" dirty="0"/>
              <a:t>následné léčby, ale i </a:t>
            </a:r>
          </a:p>
          <a:p>
            <a:pPr lvl="1"/>
            <a:r>
              <a:rPr lang="cs-CZ" dirty="0"/>
              <a:t>pro </a:t>
            </a:r>
            <a:r>
              <a:rPr lang="cs-CZ" b="1" dirty="0"/>
              <a:t>preventivní </a:t>
            </a:r>
            <a:r>
              <a:rPr lang="cs-CZ" dirty="0"/>
              <a:t>vyšetření</a:t>
            </a:r>
          </a:p>
          <a:p>
            <a:pPr marL="0" indent="0">
              <a:buNone/>
            </a:pPr>
            <a:r>
              <a:rPr lang="cs-CZ" dirty="0"/>
              <a:t>Pokud základní vyšetření neposkytne dostatečné informace, případně neumožní stanovení dg., objedná se speciální vyšetření.</a:t>
            </a:r>
          </a:p>
          <a:p>
            <a:r>
              <a:rPr lang="cs-CZ" b="1" dirty="0"/>
              <a:t>Speciální vyšetření</a:t>
            </a:r>
            <a:r>
              <a:rPr lang="cs-CZ" dirty="0"/>
              <a:t> jsou využívána pro </a:t>
            </a:r>
          </a:p>
          <a:p>
            <a:pPr lvl="1"/>
            <a:r>
              <a:rPr lang="cs-CZ" dirty="0" err="1"/>
              <a:t>dif.dg</a:t>
            </a:r>
            <a:r>
              <a:rPr lang="cs-CZ" dirty="0"/>
              <a:t>., </a:t>
            </a:r>
          </a:p>
          <a:p>
            <a:pPr lvl="1"/>
            <a:r>
              <a:rPr lang="cs-CZ" dirty="0"/>
              <a:t>hodnocení metabolických funkcí, </a:t>
            </a:r>
          </a:p>
          <a:p>
            <a:pPr lvl="1"/>
            <a:r>
              <a:rPr lang="cs-CZ" dirty="0"/>
              <a:t>sledování průběhu terapie, případně slouží i výzkumným účelům. </a:t>
            </a:r>
          </a:p>
          <a:p>
            <a:pPr lvl="1"/>
            <a:r>
              <a:rPr lang="cs-CZ" dirty="0"/>
              <a:t>Řada těchto vyšetření může být požadována pouze lékaři s potřebnou specializací.</a:t>
            </a:r>
          </a:p>
          <a:p>
            <a:r>
              <a:rPr lang="cs-CZ" b="1" dirty="0"/>
              <a:t>Vysoce speciální vyšetření</a:t>
            </a:r>
            <a:r>
              <a:rPr lang="cs-CZ" dirty="0"/>
              <a:t> slouží pro rozpoznání neobvyklých diagnóz nebo pro složitá funkční vyšetření. Vyžadují technicky náročné vybavení pracoviště a vysokou specializaci pracovníků (vzhledem k charakteru stanovovaných analytů).</a:t>
            </a:r>
          </a:p>
        </p:txBody>
      </p:sp>
    </p:spTree>
    <p:extLst>
      <p:ext uri="{BB962C8B-B14F-4D97-AF65-F5344CB8AC3E}">
        <p14:creationId xmlns:p14="http://schemas.microsoft.com/office/powerpoint/2010/main" val="229447513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" y="0"/>
            <a:ext cx="12192000" cy="1325563"/>
          </a:xfrm>
        </p:spPr>
        <p:txBody>
          <a:bodyPr>
            <a:normAutofit/>
          </a:bodyPr>
          <a:lstStyle/>
          <a:p>
            <a:r>
              <a:rPr lang="cs-CZ" sz="4000" dirty="0">
                <a:solidFill>
                  <a:srgbClr val="0070C0"/>
                </a:solidFill>
              </a:rPr>
              <a:t>25. Kdy jsou biochemická vyšetření indikována?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325562"/>
            <a:ext cx="10515600" cy="5532437"/>
          </a:xfrm>
        </p:spPr>
        <p:txBody>
          <a:bodyPr>
            <a:normAutofit fontScale="92500" lnSpcReduction="20000"/>
          </a:bodyPr>
          <a:lstStyle/>
          <a:p>
            <a:r>
              <a:rPr lang="cs-CZ" dirty="0"/>
              <a:t>Základní vyšetření obvykle indikují lékaři, kteří jsou v prvním styku s pacientem, a slouží </a:t>
            </a:r>
          </a:p>
          <a:p>
            <a:pPr lvl="1"/>
            <a:r>
              <a:rPr lang="cs-CZ" dirty="0"/>
              <a:t>k určení </a:t>
            </a:r>
            <a:r>
              <a:rPr lang="cs-CZ" dirty="0">
                <a:solidFill>
                  <a:srgbClr val="0070C0"/>
                </a:solidFill>
              </a:rPr>
              <a:t>……………………………</a:t>
            </a:r>
            <a:r>
              <a:rPr lang="cs-CZ" dirty="0"/>
              <a:t> a </a:t>
            </a:r>
          </a:p>
          <a:p>
            <a:pPr lvl="1"/>
            <a:r>
              <a:rPr lang="cs-CZ" dirty="0">
                <a:solidFill>
                  <a:srgbClr val="0070C0"/>
                </a:solidFill>
              </a:rPr>
              <a:t>……………………………….</a:t>
            </a:r>
            <a:r>
              <a:rPr lang="cs-CZ" dirty="0"/>
              <a:t>následné léčby, ale i </a:t>
            </a:r>
          </a:p>
          <a:p>
            <a:pPr lvl="1"/>
            <a:r>
              <a:rPr lang="cs-CZ" dirty="0"/>
              <a:t>pro </a:t>
            </a:r>
            <a:r>
              <a:rPr lang="cs-CZ" dirty="0">
                <a:solidFill>
                  <a:srgbClr val="0070C0"/>
                </a:solidFill>
              </a:rPr>
              <a:t>………………………….</a:t>
            </a:r>
            <a:r>
              <a:rPr lang="cs-CZ" dirty="0"/>
              <a:t>vyšetření</a:t>
            </a:r>
          </a:p>
          <a:p>
            <a:pPr marL="0" indent="0">
              <a:buNone/>
            </a:pPr>
            <a:r>
              <a:rPr lang="cs-CZ" dirty="0"/>
              <a:t>Pokud základní vyšetření neposkytne dostatečné informace, případně neumožní stanovení dg., objedná se speciální vyšetření.</a:t>
            </a:r>
          </a:p>
          <a:p>
            <a:r>
              <a:rPr lang="cs-CZ" b="1" dirty="0">
                <a:solidFill>
                  <a:srgbClr val="0070C0"/>
                </a:solidFill>
              </a:rPr>
              <a:t>………………………..</a:t>
            </a:r>
            <a:r>
              <a:rPr lang="cs-CZ" b="1" dirty="0"/>
              <a:t> </a:t>
            </a:r>
            <a:r>
              <a:rPr lang="cs-CZ" dirty="0"/>
              <a:t>vyšetření jsou využívána pro </a:t>
            </a:r>
          </a:p>
          <a:p>
            <a:pPr lvl="1"/>
            <a:r>
              <a:rPr lang="cs-CZ" dirty="0" err="1"/>
              <a:t>dif.dg</a:t>
            </a:r>
            <a:r>
              <a:rPr lang="cs-CZ" dirty="0"/>
              <a:t>., </a:t>
            </a:r>
          </a:p>
          <a:p>
            <a:pPr lvl="1"/>
            <a:r>
              <a:rPr lang="cs-CZ" dirty="0"/>
              <a:t>hodnocení metabolických funkcí, </a:t>
            </a:r>
          </a:p>
          <a:p>
            <a:pPr lvl="1"/>
            <a:r>
              <a:rPr lang="cs-CZ" dirty="0"/>
              <a:t>sledování průběhu terapie, případně slouží i výzkumným účelům. </a:t>
            </a:r>
          </a:p>
          <a:p>
            <a:pPr lvl="1"/>
            <a:r>
              <a:rPr lang="cs-CZ" dirty="0"/>
              <a:t>řada těchto vyšetření může být požadována pouze lékaři s potřebnou specializací.</a:t>
            </a:r>
          </a:p>
          <a:p>
            <a:r>
              <a:rPr lang="cs-CZ" b="1" dirty="0">
                <a:solidFill>
                  <a:srgbClr val="0070C0"/>
                </a:solidFill>
              </a:rPr>
              <a:t>……………………………</a:t>
            </a:r>
            <a:r>
              <a:rPr lang="cs-CZ" dirty="0"/>
              <a:t>vyšetření slouží pro rozpoznání neobvyklých diagnóz nebo pro složitá funkční vyšetření. Vyžadují technicky náročné vybavení pracoviště a vysokou specializaci pracovníků (vzhledem k charakteru stanovovaných analytů).</a:t>
            </a:r>
          </a:p>
        </p:txBody>
      </p:sp>
    </p:spTree>
    <p:extLst>
      <p:ext uri="{BB962C8B-B14F-4D97-AF65-F5344CB8AC3E}">
        <p14:creationId xmlns:p14="http://schemas.microsoft.com/office/powerpoint/2010/main" val="330355575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2769" y="140536"/>
            <a:ext cx="2385010" cy="2702092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FF0000"/>
                </a:solidFill>
              </a:rPr>
              <a:t>Biochemická vyšetření podle účelu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879975"/>
          </a:xfrm>
        </p:spPr>
        <p:txBody>
          <a:bodyPr>
            <a:normAutofit fontScale="92500"/>
          </a:bodyPr>
          <a:lstStyle/>
          <a:p>
            <a:r>
              <a:rPr lang="cs-CZ" dirty="0"/>
              <a:t>Z hlediska účelu rozlišujeme biochemická vyšetření na orientační, screeningová a akutní.  </a:t>
            </a:r>
          </a:p>
          <a:p>
            <a:pPr lvl="0"/>
            <a:r>
              <a:rPr lang="cs-CZ" dirty="0"/>
              <a:t>Orientační vyšetření se provádějí </a:t>
            </a:r>
          </a:p>
          <a:p>
            <a:pPr lvl="1"/>
            <a:r>
              <a:rPr lang="cs-CZ" dirty="0"/>
              <a:t>přímo v ordinaci či u lůžka pacienta a patří sem především </a:t>
            </a:r>
          </a:p>
          <a:p>
            <a:pPr lvl="1"/>
            <a:r>
              <a:rPr lang="cs-CZ" dirty="0"/>
              <a:t>kvalitativní vyšetření moči </a:t>
            </a:r>
            <a:r>
              <a:rPr lang="cs-CZ" dirty="0" err="1"/>
              <a:t>testačními</a:t>
            </a:r>
            <a:r>
              <a:rPr lang="cs-CZ" dirty="0"/>
              <a:t> (diagnostickými) proužky nebo </a:t>
            </a:r>
          </a:p>
          <a:p>
            <a:pPr lvl="1"/>
            <a:r>
              <a:rPr lang="cs-CZ" dirty="0"/>
              <a:t>stanovení glykémie glukometrem. </a:t>
            </a:r>
          </a:p>
          <a:p>
            <a:pPr lvl="0"/>
            <a:r>
              <a:rPr lang="cs-CZ" dirty="0"/>
              <a:t>Screeningová vyšetření například umožňují </a:t>
            </a:r>
          </a:p>
          <a:p>
            <a:pPr lvl="1"/>
            <a:r>
              <a:rPr lang="cs-CZ" b="1" dirty="0"/>
              <a:t>odhalit počáteční stádium </a:t>
            </a:r>
            <a:r>
              <a:rPr lang="cs-CZ" dirty="0"/>
              <a:t>choroby </a:t>
            </a:r>
            <a:r>
              <a:rPr lang="cs-CZ" b="1" dirty="0"/>
              <a:t>u osob bez klinických příznaků</a:t>
            </a:r>
            <a:r>
              <a:rPr lang="cs-CZ" dirty="0"/>
              <a:t>; </a:t>
            </a:r>
          </a:p>
          <a:p>
            <a:pPr lvl="1"/>
            <a:r>
              <a:rPr lang="cs-CZ" dirty="0"/>
              <a:t>preventivně se používají k </a:t>
            </a:r>
            <a:r>
              <a:rPr lang="cs-CZ" b="1" dirty="0"/>
              <a:t>monitorování osob s nepříznivou rodinnou anamnézou </a:t>
            </a:r>
            <a:r>
              <a:rPr lang="cs-CZ" dirty="0"/>
              <a:t>(diabetes </a:t>
            </a:r>
            <a:r>
              <a:rPr lang="cs-CZ" dirty="0" err="1"/>
              <a:t>mellitus</a:t>
            </a:r>
            <a:r>
              <a:rPr lang="cs-CZ" dirty="0"/>
              <a:t>). </a:t>
            </a:r>
          </a:p>
          <a:p>
            <a:pPr lvl="0"/>
            <a:r>
              <a:rPr lang="cs-CZ" dirty="0"/>
              <a:t>Akutní (</a:t>
            </a:r>
            <a:r>
              <a:rPr lang="cs-CZ" dirty="0" err="1"/>
              <a:t>statimová</a:t>
            </a:r>
            <a:r>
              <a:rPr lang="cs-CZ" dirty="0"/>
              <a:t>) vyšetření se provádějí v biochemických laboratořích bezprostředně po dodání materiálu bez ohledu na denní dobu.</a:t>
            </a: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9829" y="3403598"/>
            <a:ext cx="2647950" cy="1724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96456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>
                <a:solidFill>
                  <a:srgbClr val="0070C0"/>
                </a:solidFill>
              </a:rPr>
              <a:t>26. Co je cílem screeningového vyšetření?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solidFill>
                  <a:srgbClr val="0070C0"/>
                </a:solidFill>
              </a:rPr>
              <a:t>………………………………………………………………………..</a:t>
            </a:r>
          </a:p>
          <a:p>
            <a:r>
              <a:rPr lang="cs-CZ" dirty="0">
                <a:solidFill>
                  <a:srgbClr val="0070C0"/>
                </a:solidFill>
              </a:rPr>
              <a:t>………………………………………………………………………..</a:t>
            </a:r>
          </a:p>
        </p:txBody>
      </p:sp>
    </p:spTree>
    <p:extLst>
      <p:ext uri="{BB962C8B-B14F-4D97-AF65-F5344CB8AC3E}">
        <p14:creationId xmlns:p14="http://schemas.microsoft.com/office/powerpoint/2010/main" val="349207552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>
            <a:normAutofit fontScale="90000"/>
          </a:bodyPr>
          <a:lstStyle/>
          <a:p>
            <a:r>
              <a:rPr lang="cs-CZ" dirty="0"/>
              <a:t> </a:t>
            </a:r>
            <a:br>
              <a:rPr lang="cs-CZ" dirty="0"/>
            </a:br>
            <a:r>
              <a:rPr lang="cs-CZ" dirty="0">
                <a:solidFill>
                  <a:srgbClr val="FF0000"/>
                </a:solidFill>
              </a:rPr>
              <a:t>Jaké soubory vyšetření se používají ke stanovení diagnózy?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endParaRPr lang="cs-CZ" b="1" dirty="0"/>
          </a:p>
          <a:p>
            <a:pPr lvl="0"/>
            <a:r>
              <a:rPr lang="cs-CZ" b="1" dirty="0"/>
              <a:t>Obecný biochemický soubor</a:t>
            </a:r>
            <a:r>
              <a:rPr lang="cs-CZ" dirty="0"/>
              <a:t> je zaměřený na </a:t>
            </a:r>
          </a:p>
          <a:p>
            <a:pPr lvl="1"/>
            <a:r>
              <a:rPr lang="cs-CZ" dirty="0"/>
              <a:t>získání potřebných informací pro určení předběžné diagnózy u pacientů s podezřením na celkové onemocnění, jako </a:t>
            </a:r>
          </a:p>
          <a:p>
            <a:pPr lvl="1"/>
            <a:r>
              <a:rPr lang="cs-CZ" dirty="0"/>
              <a:t>doplněk k anamnestickým údajům a fyzikálnímu vyšetření.</a:t>
            </a:r>
          </a:p>
          <a:p>
            <a:pPr lvl="0"/>
            <a:r>
              <a:rPr lang="cs-CZ" dirty="0"/>
              <a:t>K posouzení funkce jednotlivých orgánů slouží </a:t>
            </a:r>
            <a:r>
              <a:rPr lang="cs-CZ" b="1" dirty="0"/>
              <a:t>orgánové biochemické soubory</a:t>
            </a:r>
            <a:r>
              <a:rPr lang="cs-CZ" dirty="0"/>
              <a:t>. </a:t>
            </a:r>
          </a:p>
          <a:p>
            <a:pPr lvl="0"/>
            <a:r>
              <a:rPr lang="cs-CZ" dirty="0"/>
              <a:t>Pro ověření diagnózy určitého onemocnění (syndromu) či jeho metabolického rizika slouží </a:t>
            </a:r>
            <a:r>
              <a:rPr lang="cs-CZ" b="1" dirty="0" err="1"/>
              <a:t>syndromově</a:t>
            </a:r>
            <a:r>
              <a:rPr lang="cs-CZ" b="1" dirty="0"/>
              <a:t> specializované soubory</a:t>
            </a:r>
          </a:p>
        </p:txBody>
      </p:sp>
    </p:spTree>
    <p:extLst>
      <p:ext uri="{BB962C8B-B14F-4D97-AF65-F5344CB8AC3E}">
        <p14:creationId xmlns:p14="http://schemas.microsoft.com/office/powerpoint/2010/main" val="124669551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104821"/>
            <a:ext cx="12192000" cy="996463"/>
          </a:xfrm>
        </p:spPr>
        <p:txBody>
          <a:bodyPr>
            <a:normAutofit fontScale="90000"/>
          </a:bodyPr>
          <a:lstStyle/>
          <a:p>
            <a:r>
              <a:rPr lang="cs-CZ" dirty="0"/>
              <a:t> </a:t>
            </a:r>
            <a:br>
              <a:rPr lang="cs-CZ" dirty="0"/>
            </a:br>
            <a:r>
              <a:rPr lang="cs-CZ" dirty="0">
                <a:solidFill>
                  <a:srgbClr val="0070C0"/>
                </a:solidFill>
              </a:rPr>
              <a:t>27. Jaké soubory vyšetření se používají ke stanovení dg.?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endParaRPr lang="cs-CZ" b="1" dirty="0"/>
          </a:p>
          <a:p>
            <a:pPr lvl="0"/>
            <a:r>
              <a:rPr lang="cs-CZ" b="1" dirty="0">
                <a:solidFill>
                  <a:srgbClr val="0070C0"/>
                </a:solidFill>
              </a:rPr>
              <a:t>………………………………</a:t>
            </a:r>
            <a:r>
              <a:rPr lang="cs-CZ" dirty="0"/>
              <a:t> je zaměřený na </a:t>
            </a:r>
          </a:p>
          <a:p>
            <a:pPr lvl="1"/>
            <a:r>
              <a:rPr lang="cs-CZ" dirty="0"/>
              <a:t>získání potřebných informací pro určení předběžné diagnózy u pacientů s podezřením na celkové onemocnění, jako </a:t>
            </a:r>
          </a:p>
          <a:p>
            <a:pPr lvl="1"/>
            <a:r>
              <a:rPr lang="cs-CZ" dirty="0"/>
              <a:t>doplněk k anamnestickým údajům a fyzikálnímu vyšetření.</a:t>
            </a:r>
          </a:p>
          <a:p>
            <a:pPr lvl="0"/>
            <a:r>
              <a:rPr lang="cs-CZ" dirty="0"/>
              <a:t>K posouzení funkce jednotlivých orgánů slouží </a:t>
            </a:r>
            <a:r>
              <a:rPr lang="cs-CZ" b="1" dirty="0">
                <a:solidFill>
                  <a:srgbClr val="0070C0"/>
                </a:solidFill>
              </a:rPr>
              <a:t>………………………………</a:t>
            </a:r>
            <a:endParaRPr lang="cs-CZ" dirty="0">
              <a:solidFill>
                <a:srgbClr val="0070C0"/>
              </a:solidFill>
            </a:endParaRPr>
          </a:p>
          <a:p>
            <a:pPr lvl="0"/>
            <a:r>
              <a:rPr lang="cs-CZ" dirty="0"/>
              <a:t>Pro ověření diagnózy určitého onemocnění (syndromu) či jeho metabolického rizika slouží</a:t>
            </a:r>
            <a:r>
              <a:rPr lang="cs-CZ" b="1" dirty="0">
                <a:solidFill>
                  <a:srgbClr val="0070C0"/>
                </a:solidFill>
              </a:rPr>
              <a:t>…………………………………………</a:t>
            </a:r>
          </a:p>
        </p:txBody>
      </p:sp>
    </p:spTree>
    <p:extLst>
      <p:ext uri="{BB962C8B-B14F-4D97-AF65-F5344CB8AC3E}">
        <p14:creationId xmlns:p14="http://schemas.microsoft.com/office/powerpoint/2010/main" val="38668132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Vysvětlivky k použitým barvám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solidFill>
                  <a:srgbClr val="FF0000"/>
                </a:solidFill>
              </a:rPr>
              <a:t>Červené nadpisy: výkladový </a:t>
            </a:r>
            <a:r>
              <a:rPr lang="cs-CZ" dirty="0" err="1">
                <a:solidFill>
                  <a:srgbClr val="FF0000"/>
                </a:solidFill>
              </a:rPr>
              <a:t>slide</a:t>
            </a:r>
            <a:endParaRPr lang="cs-CZ" dirty="0">
              <a:solidFill>
                <a:srgbClr val="FF0000"/>
              </a:solidFill>
            </a:endParaRPr>
          </a:p>
          <a:p>
            <a:r>
              <a:rPr lang="cs-CZ" dirty="0">
                <a:solidFill>
                  <a:srgbClr val="0070C0"/>
                </a:solidFill>
              </a:rPr>
              <a:t>Modré nadpisy: kontrolní </a:t>
            </a:r>
            <a:r>
              <a:rPr lang="cs-CZ" dirty="0" err="1">
                <a:solidFill>
                  <a:srgbClr val="0070C0"/>
                </a:solidFill>
              </a:rPr>
              <a:t>slide</a:t>
            </a:r>
            <a:endParaRPr lang="cs-CZ" dirty="0">
              <a:solidFill>
                <a:srgbClr val="0070C0"/>
              </a:solidFill>
            </a:endParaRPr>
          </a:p>
          <a:p>
            <a:r>
              <a:rPr lang="cs-CZ" dirty="0"/>
              <a:t>Obrázky v textu nebo tečky nahrazují slovo</a:t>
            </a:r>
          </a:p>
          <a:p>
            <a:r>
              <a:rPr lang="cs-CZ" dirty="0" err="1"/>
              <a:t>Vytučněný</a:t>
            </a:r>
            <a:r>
              <a:rPr lang="cs-CZ" dirty="0"/>
              <a:t> text k zapamatování </a:t>
            </a:r>
          </a:p>
        </p:txBody>
      </p:sp>
    </p:spTree>
    <p:extLst>
      <p:ext uri="{BB962C8B-B14F-4D97-AF65-F5344CB8AC3E}">
        <p14:creationId xmlns:p14="http://schemas.microsoft.com/office/powerpoint/2010/main" val="323798378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FF0000"/>
                </a:solidFill>
              </a:rPr>
              <a:t>Orgánově specifické soubory,</a:t>
            </a:r>
            <a:br>
              <a:rPr lang="cs-CZ" dirty="0">
                <a:solidFill>
                  <a:srgbClr val="FF0000"/>
                </a:solidFill>
              </a:rPr>
            </a:br>
            <a:r>
              <a:rPr lang="cs-CZ" dirty="0">
                <a:solidFill>
                  <a:srgbClr val="FF0000"/>
                </a:solidFill>
              </a:rPr>
              <a:t>referenční hodnoty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hlinkClick r:id="rId2"/>
              </a:rPr>
              <a:t>https://www.vaselaboratore.cz/seznam-vysetreni/alphaindex/c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1291905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47072" y="365125"/>
            <a:ext cx="11006728" cy="1325563"/>
          </a:xfrm>
        </p:spPr>
        <p:txBody>
          <a:bodyPr/>
          <a:lstStyle/>
          <a:p>
            <a:pPr algn="ctr"/>
            <a:r>
              <a:rPr lang="cs-CZ" dirty="0">
                <a:solidFill>
                  <a:srgbClr val="FF0000"/>
                </a:solidFill>
              </a:rPr>
              <a:t>Jaká vyšetření patří do diabetického souboru 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3573" y="1531335"/>
            <a:ext cx="11918730" cy="5326665"/>
          </a:xfrm>
        </p:spPr>
        <p:txBody>
          <a:bodyPr>
            <a:normAutofit fontScale="92500" lnSpcReduction="20000"/>
          </a:bodyPr>
          <a:lstStyle/>
          <a:p>
            <a:pPr lvl="0"/>
            <a:r>
              <a:rPr lang="cs-CZ" b="1" dirty="0"/>
              <a:t>glykémie </a:t>
            </a:r>
            <a:r>
              <a:rPr lang="cs-CZ" dirty="0"/>
              <a:t>k měření hladiny krevního cukru</a:t>
            </a:r>
          </a:p>
          <a:p>
            <a:r>
              <a:rPr lang="cs-CZ" b="1" dirty="0"/>
              <a:t>glykovaný </a:t>
            </a:r>
            <a:r>
              <a:rPr lang="cs-CZ" b="1" dirty="0" err="1"/>
              <a:t>Hb</a:t>
            </a:r>
            <a:r>
              <a:rPr lang="cs-CZ" b="1" dirty="0"/>
              <a:t> </a:t>
            </a:r>
            <a:r>
              <a:rPr lang="cs-CZ" dirty="0"/>
              <a:t>pro monitoring dlouhodobé hladiny glukózy v plazmě </a:t>
            </a:r>
          </a:p>
          <a:p>
            <a:r>
              <a:rPr lang="cs-CZ" dirty="0"/>
              <a:t>u pacientů se zvýšeným rizikem autoimunitního DM 1. typu, nebo ve sporných případech k rozlišení 1. a 2. typu DM se využívá </a:t>
            </a:r>
          </a:p>
          <a:p>
            <a:pPr lvl="1"/>
            <a:r>
              <a:rPr lang="cs-CZ" dirty="0"/>
              <a:t>stanovení </a:t>
            </a:r>
            <a:r>
              <a:rPr lang="cs-CZ" b="1" dirty="0"/>
              <a:t>specifických autoprotilátek v séru </a:t>
            </a:r>
            <a:r>
              <a:rPr lang="cs-CZ" dirty="0"/>
              <a:t>(ICA: </a:t>
            </a:r>
            <a:r>
              <a:rPr lang="cs-CZ" dirty="0" err="1"/>
              <a:t>islet</a:t>
            </a:r>
            <a:r>
              <a:rPr lang="cs-CZ" dirty="0"/>
              <a:t> cell </a:t>
            </a:r>
            <a:r>
              <a:rPr lang="cs-CZ" dirty="0" err="1"/>
              <a:t>autoantibodies</a:t>
            </a:r>
            <a:r>
              <a:rPr lang="cs-CZ" dirty="0"/>
              <a:t>, anti- IA-2, anti-GAD, IAA insulinové autoprotilátky).</a:t>
            </a:r>
          </a:p>
          <a:p>
            <a:r>
              <a:rPr lang="cs-CZ" dirty="0"/>
              <a:t>u pacientů s již potvrzeným DM </a:t>
            </a:r>
          </a:p>
          <a:p>
            <a:pPr lvl="1"/>
            <a:r>
              <a:rPr lang="cs-CZ" b="1" dirty="0" err="1"/>
              <a:t>glu</a:t>
            </a:r>
            <a:r>
              <a:rPr lang="cs-CZ" b="1" dirty="0"/>
              <a:t> a glykovaný </a:t>
            </a:r>
            <a:r>
              <a:rPr lang="cs-CZ" b="1" dirty="0" err="1"/>
              <a:t>Hb</a:t>
            </a:r>
            <a:r>
              <a:rPr lang="cs-CZ" b="1" dirty="0"/>
              <a:t> </a:t>
            </a:r>
          </a:p>
          <a:p>
            <a:pPr lvl="1"/>
            <a:r>
              <a:rPr lang="cs-CZ" dirty="0"/>
              <a:t>lipidový metabolismus</a:t>
            </a:r>
          </a:p>
          <a:p>
            <a:pPr lvl="2"/>
            <a:r>
              <a:rPr lang="cs-CZ" dirty="0"/>
              <a:t>diabetická </a:t>
            </a:r>
            <a:r>
              <a:rPr lang="cs-CZ" dirty="0" err="1"/>
              <a:t>dyslipidémie</a:t>
            </a:r>
            <a:r>
              <a:rPr lang="cs-CZ" dirty="0"/>
              <a:t> -</a:t>
            </a:r>
            <a:r>
              <a:rPr lang="cs-CZ" b="1" dirty="0"/>
              <a:t> ­TAG, HDL</a:t>
            </a:r>
            <a:r>
              <a:rPr lang="cs-CZ" dirty="0"/>
              <a:t> </a:t>
            </a:r>
          </a:p>
          <a:p>
            <a:pPr lvl="1"/>
            <a:r>
              <a:rPr lang="cs-CZ" dirty="0"/>
              <a:t>metabolismus proteinů </a:t>
            </a:r>
          </a:p>
          <a:p>
            <a:pPr lvl="2"/>
            <a:r>
              <a:rPr lang="cs-CZ" dirty="0" err="1"/>
              <a:t>albuminuvylučovaného</a:t>
            </a:r>
            <a:r>
              <a:rPr lang="cs-CZ" dirty="0"/>
              <a:t> močí</a:t>
            </a:r>
            <a:r>
              <a:rPr lang="cs-CZ" b="1" dirty="0"/>
              <a:t> - </a:t>
            </a:r>
            <a:r>
              <a:rPr lang="cs-CZ" b="1" dirty="0" err="1"/>
              <a:t>mikroalbuminurie</a:t>
            </a:r>
            <a:r>
              <a:rPr lang="cs-CZ" b="1" dirty="0"/>
              <a:t> a proteinurie</a:t>
            </a:r>
            <a:r>
              <a:rPr lang="cs-CZ" dirty="0"/>
              <a:t> </a:t>
            </a:r>
          </a:p>
          <a:p>
            <a:pPr lvl="2"/>
            <a:r>
              <a:rPr lang="cs-CZ" b="1" dirty="0"/>
              <a:t>glykované proteiny</a:t>
            </a:r>
          </a:p>
          <a:p>
            <a:pPr lvl="1"/>
            <a:r>
              <a:rPr lang="cs-CZ" dirty="0"/>
              <a:t>jako ukazatele endogenní sekrece insulinu  </a:t>
            </a:r>
          </a:p>
          <a:p>
            <a:pPr lvl="2"/>
            <a:r>
              <a:rPr lang="cs-CZ" b="1" dirty="0"/>
              <a:t>C-peptid </a:t>
            </a:r>
          </a:p>
          <a:p>
            <a:pPr lvl="2"/>
            <a:r>
              <a:rPr lang="cs-CZ" b="1" dirty="0" err="1"/>
              <a:t>insulinémie</a:t>
            </a:r>
            <a:r>
              <a:rPr lang="cs-CZ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8644001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3573" y="365125"/>
            <a:ext cx="11918730" cy="1325563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rgbClr val="0070C0"/>
                </a:solidFill>
              </a:rPr>
              <a:t>27. Jaká vyšetření patří do diabetického souboru 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3573" y="1531335"/>
            <a:ext cx="11918730" cy="5326665"/>
          </a:xfrm>
        </p:spPr>
        <p:txBody>
          <a:bodyPr>
            <a:normAutofit fontScale="92500" lnSpcReduction="20000"/>
          </a:bodyPr>
          <a:lstStyle/>
          <a:p>
            <a:pPr lvl="0"/>
            <a:r>
              <a:rPr lang="cs-CZ" b="1" dirty="0">
                <a:solidFill>
                  <a:srgbClr val="0070C0"/>
                </a:solidFill>
              </a:rPr>
              <a:t>…………………..</a:t>
            </a:r>
            <a:r>
              <a:rPr lang="cs-CZ" dirty="0"/>
              <a:t>k měření hladiny krevního cukru</a:t>
            </a:r>
          </a:p>
          <a:p>
            <a:r>
              <a:rPr lang="cs-CZ" b="1" dirty="0">
                <a:solidFill>
                  <a:srgbClr val="0070C0"/>
                </a:solidFill>
              </a:rPr>
              <a:t>…………………..</a:t>
            </a:r>
            <a:r>
              <a:rPr lang="cs-CZ" dirty="0"/>
              <a:t>pro monitoring dlouhodobé hladiny glukózy v plazmě </a:t>
            </a:r>
          </a:p>
          <a:p>
            <a:r>
              <a:rPr lang="cs-CZ" dirty="0"/>
              <a:t>u pacientů se zvýšeným rizikem autoimunitního DM 1. typu, nebo ve sporných případech k rozlišení 1. a 2. typu DM se využívá </a:t>
            </a:r>
          </a:p>
          <a:p>
            <a:pPr lvl="1"/>
            <a:r>
              <a:rPr lang="cs-CZ" dirty="0"/>
              <a:t>stanovení </a:t>
            </a:r>
            <a:r>
              <a:rPr lang="cs-CZ" b="1" dirty="0">
                <a:solidFill>
                  <a:srgbClr val="0070C0"/>
                </a:solidFill>
              </a:rPr>
              <a:t>……………………………………..</a:t>
            </a:r>
            <a:r>
              <a:rPr lang="cs-CZ" dirty="0"/>
              <a:t>(ICA: </a:t>
            </a:r>
            <a:r>
              <a:rPr lang="cs-CZ" dirty="0" err="1"/>
              <a:t>islet</a:t>
            </a:r>
            <a:r>
              <a:rPr lang="cs-CZ" dirty="0"/>
              <a:t> cell </a:t>
            </a:r>
            <a:r>
              <a:rPr lang="cs-CZ" dirty="0" err="1"/>
              <a:t>autoantibodies</a:t>
            </a:r>
            <a:r>
              <a:rPr lang="cs-CZ" dirty="0"/>
              <a:t>, anti- IA-2, anti-GAD, IAA insulinové autoprotilátky).</a:t>
            </a:r>
          </a:p>
          <a:p>
            <a:r>
              <a:rPr lang="cs-CZ" dirty="0"/>
              <a:t>u pacientů s již potvrzeným DM </a:t>
            </a:r>
          </a:p>
          <a:p>
            <a:pPr lvl="1"/>
            <a:r>
              <a:rPr lang="cs-CZ" b="1" dirty="0">
                <a:solidFill>
                  <a:srgbClr val="0070C0"/>
                </a:solidFill>
              </a:rPr>
              <a:t>…………a……………………</a:t>
            </a:r>
          </a:p>
          <a:p>
            <a:pPr lvl="1"/>
            <a:r>
              <a:rPr lang="cs-CZ" dirty="0"/>
              <a:t>lipidový metabolismus</a:t>
            </a:r>
          </a:p>
          <a:p>
            <a:pPr lvl="2"/>
            <a:r>
              <a:rPr lang="cs-CZ" dirty="0"/>
              <a:t>diabetická </a:t>
            </a:r>
            <a:r>
              <a:rPr lang="cs-CZ" dirty="0" err="1"/>
              <a:t>dyslipidémie</a:t>
            </a:r>
            <a:r>
              <a:rPr lang="cs-CZ" dirty="0"/>
              <a:t> -</a:t>
            </a:r>
            <a:r>
              <a:rPr lang="cs-CZ" b="1" dirty="0"/>
              <a:t> </a:t>
            </a:r>
            <a:r>
              <a:rPr lang="cs-CZ" b="1" dirty="0">
                <a:solidFill>
                  <a:srgbClr val="0070C0"/>
                </a:solidFill>
              </a:rPr>
              <a:t>­………….,…………</a:t>
            </a:r>
            <a:endParaRPr lang="cs-CZ" dirty="0">
              <a:solidFill>
                <a:srgbClr val="0070C0"/>
              </a:solidFill>
            </a:endParaRPr>
          </a:p>
          <a:p>
            <a:pPr lvl="1"/>
            <a:r>
              <a:rPr lang="cs-CZ" dirty="0"/>
              <a:t>metabolismus proteinů </a:t>
            </a:r>
          </a:p>
          <a:p>
            <a:pPr lvl="2"/>
            <a:r>
              <a:rPr lang="cs-CZ" dirty="0"/>
              <a:t>albuminu vylučovaného močí</a:t>
            </a:r>
            <a:r>
              <a:rPr lang="cs-CZ" b="1" dirty="0"/>
              <a:t> - </a:t>
            </a:r>
            <a:r>
              <a:rPr lang="cs-CZ" b="1" dirty="0">
                <a:solidFill>
                  <a:srgbClr val="0070C0"/>
                </a:solidFill>
              </a:rPr>
              <a:t>………………………..a……………………..</a:t>
            </a:r>
            <a:endParaRPr lang="cs-CZ" dirty="0"/>
          </a:p>
          <a:p>
            <a:pPr lvl="2"/>
            <a:r>
              <a:rPr lang="cs-CZ" b="1" dirty="0">
                <a:solidFill>
                  <a:srgbClr val="0070C0"/>
                </a:solidFill>
              </a:rPr>
              <a:t>…………………………..</a:t>
            </a:r>
          </a:p>
          <a:p>
            <a:pPr lvl="1"/>
            <a:r>
              <a:rPr lang="cs-CZ" dirty="0"/>
              <a:t>jako ukazatele endogenní sekrece insulinu  </a:t>
            </a:r>
          </a:p>
          <a:p>
            <a:pPr lvl="2"/>
            <a:r>
              <a:rPr lang="cs-CZ" b="1" dirty="0">
                <a:solidFill>
                  <a:srgbClr val="0070C0"/>
                </a:solidFill>
              </a:rPr>
              <a:t>……………………….</a:t>
            </a:r>
          </a:p>
          <a:p>
            <a:pPr lvl="2"/>
            <a:r>
              <a:rPr lang="cs-CZ" b="1" dirty="0">
                <a:solidFill>
                  <a:srgbClr val="0070C0"/>
                </a:solidFill>
              </a:rPr>
              <a:t>………………………. </a:t>
            </a:r>
          </a:p>
        </p:txBody>
      </p:sp>
    </p:spTree>
    <p:extLst>
      <p:ext uri="{BB962C8B-B14F-4D97-AF65-F5344CB8AC3E}">
        <p14:creationId xmlns:p14="http://schemas.microsoft.com/office/powerpoint/2010/main" val="342373589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FF0000"/>
                </a:solidFill>
              </a:rPr>
              <a:t>Co je to referenční hodnota?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Nejčastěji jsou výsledky biochemických vyšetření porovnávány s fyziologickými (referenčními, </a:t>
            </a:r>
            <a:r>
              <a:rPr lang="cs-CZ" b="1" dirty="0"/>
              <a:t>normálními</a:t>
            </a:r>
            <a:r>
              <a:rPr lang="cs-CZ" dirty="0"/>
              <a:t>) hodnotami. </a:t>
            </a:r>
          </a:p>
          <a:p>
            <a:r>
              <a:rPr lang="cs-CZ" dirty="0"/>
              <a:t>Určení fyziologických hodnot jednotlivých analytů je náročný proces, kdy jsou tyto analyty vyšetřovány u </a:t>
            </a:r>
            <a:r>
              <a:rPr lang="cs-CZ" b="1" dirty="0"/>
              <a:t>definovaných souborů osob bez klinických projevů onemocnění. </a:t>
            </a:r>
          </a:p>
          <a:p>
            <a:r>
              <a:rPr lang="cs-CZ" dirty="0"/>
              <a:t>Je třeba vzít v úvahu i fakt, že tyto hodnoty jsou často závislé</a:t>
            </a:r>
          </a:p>
          <a:p>
            <a:pPr lvl="1"/>
            <a:r>
              <a:rPr lang="cs-CZ" b="1" dirty="0"/>
              <a:t>na věku a </a:t>
            </a:r>
          </a:p>
          <a:p>
            <a:pPr lvl="1"/>
            <a:r>
              <a:rPr lang="cs-CZ" b="1" dirty="0"/>
              <a:t>pohlaví</a:t>
            </a: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5011" y="4513286"/>
            <a:ext cx="4186989" cy="2344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67583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Obrázek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1233" y="2743200"/>
            <a:ext cx="2400646" cy="1597521"/>
          </a:xfrm>
          <a:prstGeom prst="rect">
            <a:avLst/>
          </a:prstGeom>
        </p:spPr>
      </p:pic>
      <p:pic>
        <p:nvPicPr>
          <p:cNvPr id="5132" name="Picture 12" descr="TOP 10: Zajímavá fakta o alkohol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9155" y="559679"/>
            <a:ext cx="2886075" cy="1581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36186" y="99926"/>
            <a:ext cx="12055813" cy="1325563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rgbClr val="FF0000"/>
                </a:solidFill>
              </a:rPr>
              <a:t>Které faktory ovlivňují biochemické hodnoty?</a:t>
            </a:r>
            <a:br>
              <a:rPr lang="cs-CZ" dirty="0">
                <a:solidFill>
                  <a:srgbClr val="FF0000"/>
                </a:solidFill>
              </a:rPr>
            </a:br>
            <a:r>
              <a:rPr lang="cs-CZ" dirty="0">
                <a:solidFill>
                  <a:srgbClr val="FF0000"/>
                </a:solidFill>
              </a:rPr>
              <a:t>Vliv stresu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29436" y="2236584"/>
            <a:ext cx="11036882" cy="4351338"/>
          </a:xfrm>
        </p:spPr>
        <p:txBody>
          <a:bodyPr/>
          <a:lstStyle/>
          <a:p>
            <a:r>
              <a:rPr lang="cs-CZ" dirty="0"/>
              <a:t>Biologické faktory rozdělujeme na ovlivnitelné a neovlivnitelné. </a:t>
            </a:r>
          </a:p>
          <a:p>
            <a:pPr marL="0" lvl="0" indent="0">
              <a:buNone/>
            </a:pPr>
            <a:r>
              <a:rPr lang="cs-CZ" dirty="0"/>
              <a:t>K ovlivnitelným řadíme </a:t>
            </a:r>
          </a:p>
          <a:p>
            <a:r>
              <a:rPr lang="cs-CZ" b="1" dirty="0"/>
              <a:t>stravovací návyky, fyzickou konstituci, kouření, fyzickou aktivitu, dietní abnormality (konzumace alkoholu), užívání léků nebo návykových látek, vlivy zevního prostředí (geografická lokalizace, pracovní zátěž, stres) a polohu těla při odběru.</a:t>
            </a:r>
          </a:p>
          <a:p>
            <a:pPr marL="0" lvl="0" indent="0">
              <a:buNone/>
            </a:pPr>
            <a:r>
              <a:rPr lang="cs-CZ" dirty="0"/>
              <a:t>K neovlivnitelným faktorům patří především </a:t>
            </a:r>
            <a:r>
              <a:rPr lang="cs-CZ" b="1" dirty="0"/>
              <a:t>rasa, pohlaví a věk, gravidita, biologické cykly.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77136" y="5393676"/>
            <a:ext cx="2614863" cy="1464323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94358" y="5394780"/>
            <a:ext cx="2326356" cy="1463220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57151" y="5393676"/>
            <a:ext cx="2680785" cy="1501240"/>
          </a:xfrm>
          <a:prstGeom prst="rect">
            <a:avLst/>
          </a:prstGeom>
        </p:spPr>
      </p:pic>
      <p:sp>
        <p:nvSpPr>
          <p:cNvPr id="10" name="AutoShape 8" descr="Alkohol je nebezpečnější než všechny drogy - Deník.c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9933509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Obrázek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1233" y="2743200"/>
            <a:ext cx="2400646" cy="1597521"/>
          </a:xfrm>
          <a:prstGeom prst="rect">
            <a:avLst/>
          </a:prstGeom>
        </p:spPr>
      </p:pic>
      <p:pic>
        <p:nvPicPr>
          <p:cNvPr id="5132" name="Picture 12" descr="TOP 10: Zajímavá fakta o alkohol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9155" y="559679"/>
            <a:ext cx="2886075" cy="1581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07975" y="232760"/>
            <a:ext cx="12055813" cy="1325563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rgbClr val="0070C0"/>
                </a:solidFill>
              </a:rPr>
              <a:t>28. Které faktory ovlivňují biochemické hodnoty?</a:t>
            </a:r>
            <a:br>
              <a:rPr lang="cs-CZ" dirty="0">
                <a:solidFill>
                  <a:srgbClr val="0070C0"/>
                </a:solidFill>
              </a:rPr>
            </a:br>
            <a:endParaRPr lang="cs-CZ" dirty="0">
              <a:solidFill>
                <a:srgbClr val="0070C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29436" y="2236584"/>
            <a:ext cx="11036882" cy="4351338"/>
          </a:xfrm>
        </p:spPr>
        <p:txBody>
          <a:bodyPr/>
          <a:lstStyle/>
          <a:p>
            <a:r>
              <a:rPr lang="cs-CZ" dirty="0"/>
              <a:t>Biologické faktory rozdělujeme na </a:t>
            </a:r>
            <a:r>
              <a:rPr lang="cs-CZ" b="1" dirty="0"/>
              <a:t>ovlivnitelné a neovlivnitelné</a:t>
            </a:r>
            <a:r>
              <a:rPr lang="cs-CZ" dirty="0"/>
              <a:t>. </a:t>
            </a:r>
          </a:p>
          <a:p>
            <a:pPr marL="0" lvl="0" indent="0">
              <a:buNone/>
            </a:pPr>
            <a:r>
              <a:rPr lang="cs-CZ" dirty="0"/>
              <a:t>K ovlivnitelným řadíme </a:t>
            </a:r>
          </a:p>
          <a:p>
            <a:r>
              <a:rPr lang="cs-CZ" dirty="0"/>
              <a:t>………………………………………………………………………………………………………………………………………………………………………………………..</a:t>
            </a:r>
          </a:p>
          <a:p>
            <a:r>
              <a:rPr lang="cs-CZ" dirty="0"/>
              <a:t> K </a:t>
            </a:r>
            <a:r>
              <a:rPr lang="cs-CZ" b="1" dirty="0"/>
              <a:t>neovlivnitelným</a:t>
            </a:r>
            <a:r>
              <a:rPr lang="cs-CZ" dirty="0"/>
              <a:t> faktorům patří především ……………………………………………………………………………………………………………….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77136" y="5393676"/>
            <a:ext cx="2614863" cy="1464323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94358" y="5394780"/>
            <a:ext cx="2326356" cy="1463220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57151" y="5393676"/>
            <a:ext cx="2680785" cy="1501240"/>
          </a:xfrm>
          <a:prstGeom prst="rect">
            <a:avLst/>
          </a:prstGeom>
        </p:spPr>
      </p:pic>
      <p:sp>
        <p:nvSpPr>
          <p:cNvPr id="10" name="AutoShape 8" descr="Alkohol je nebezpečnější než všechny drogy - Deník.c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6851146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4567989" cy="1325563"/>
          </a:xfrm>
        </p:spPr>
        <p:txBody>
          <a:bodyPr/>
          <a:lstStyle/>
          <a:p>
            <a:r>
              <a:rPr lang="cs-CZ" dirty="0">
                <a:solidFill>
                  <a:srgbClr val="FF0000"/>
                </a:solidFill>
              </a:rPr>
              <a:t>Stravovací návyky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912059"/>
          </a:xfrm>
        </p:spPr>
        <p:txBody>
          <a:bodyPr>
            <a:normAutofit lnSpcReduction="10000"/>
          </a:bodyPr>
          <a:lstStyle/>
          <a:p>
            <a:r>
              <a:rPr lang="cs-CZ" dirty="0"/>
              <a:t>Odběry krve pro diagnostické účely provádíme zásadně </a:t>
            </a:r>
          </a:p>
          <a:p>
            <a:pPr lvl="1"/>
            <a:r>
              <a:rPr lang="cs-CZ" b="1" dirty="0"/>
              <a:t>v ranních hodinách po předchozím minimálně dvanáctihodinovém lačnění</a:t>
            </a:r>
            <a:r>
              <a:rPr lang="cs-CZ" dirty="0"/>
              <a:t>,</a:t>
            </a:r>
          </a:p>
          <a:p>
            <a:pPr lvl="1"/>
            <a:r>
              <a:rPr lang="cs-CZ" dirty="0"/>
              <a:t>v případě </a:t>
            </a:r>
            <a:r>
              <a:rPr lang="cs-CZ" b="1" dirty="0"/>
              <a:t>akutní potřeby odběru v průběhu dne </a:t>
            </a:r>
            <a:r>
              <a:rPr lang="cs-CZ" dirty="0"/>
              <a:t>je třeba vzít v úvahu dobu od požití potravy i její charakter. </a:t>
            </a:r>
          </a:p>
          <a:p>
            <a:r>
              <a:rPr lang="cs-CZ" dirty="0"/>
              <a:t>Lze očekávat např. </a:t>
            </a:r>
          </a:p>
          <a:p>
            <a:pPr lvl="1"/>
            <a:r>
              <a:rPr lang="cs-CZ" dirty="0"/>
              <a:t>zvýšenou glykémii, </a:t>
            </a:r>
          </a:p>
          <a:p>
            <a:pPr lvl="1"/>
            <a:r>
              <a:rPr lang="cs-CZ" dirty="0" err="1"/>
              <a:t>urikémii</a:t>
            </a:r>
            <a:r>
              <a:rPr lang="cs-CZ" dirty="0"/>
              <a:t>, </a:t>
            </a:r>
          </a:p>
          <a:p>
            <a:pPr lvl="1"/>
            <a:r>
              <a:rPr lang="cs-CZ" dirty="0"/>
              <a:t>koncentraci železa, </a:t>
            </a:r>
          </a:p>
          <a:p>
            <a:pPr lvl="1"/>
            <a:r>
              <a:rPr lang="cs-CZ" dirty="0"/>
              <a:t>sodíku atd. </a:t>
            </a:r>
          </a:p>
          <a:p>
            <a:pPr marL="457200" lvl="1" indent="0">
              <a:buNone/>
            </a:pPr>
            <a:r>
              <a:rPr lang="cs-CZ" dirty="0"/>
              <a:t>I při dodržení standardních podmínek odběru je třeba vědět, že jednostranně zaměřená dieta může významně ovlivnit koncentrace některých analytů (např. strava bohatá na bílkoviny zvyšuje </a:t>
            </a:r>
            <a:r>
              <a:rPr lang="cs-CZ" b="1" dirty="0" err="1"/>
              <a:t>urikémii</a:t>
            </a:r>
            <a:r>
              <a:rPr lang="cs-CZ" b="1" dirty="0"/>
              <a:t>, </a:t>
            </a:r>
            <a:r>
              <a:rPr lang="cs-CZ" dirty="0"/>
              <a:t>strava bohatá na tuky </a:t>
            </a:r>
            <a:r>
              <a:rPr lang="cs-CZ" b="1" dirty="0" err="1"/>
              <a:t>triacylglycerolémii</a:t>
            </a:r>
            <a:r>
              <a:rPr lang="cs-CZ" dirty="0"/>
              <a:t>).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2811" y="3133642"/>
            <a:ext cx="2829426" cy="1984821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39939" y="3133642"/>
            <a:ext cx="3194556" cy="1990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64329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0093" y="365125"/>
            <a:ext cx="12014015" cy="1325563"/>
          </a:xfrm>
        </p:spPr>
        <p:txBody>
          <a:bodyPr>
            <a:normAutofit/>
          </a:bodyPr>
          <a:lstStyle/>
          <a:p>
            <a:r>
              <a:rPr lang="cs-CZ" sz="4000" dirty="0">
                <a:solidFill>
                  <a:srgbClr val="0070C0"/>
                </a:solidFill>
              </a:rPr>
              <a:t>29.</a:t>
            </a:r>
            <a:r>
              <a:rPr lang="cs-CZ" sz="4000" dirty="0"/>
              <a:t> </a:t>
            </a:r>
            <a:r>
              <a:rPr lang="cs-CZ" sz="4000" dirty="0">
                <a:solidFill>
                  <a:srgbClr val="0070C0"/>
                </a:solidFill>
              </a:rPr>
              <a:t>Kdy se provádí odběr krve pro dg. účel?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  <a:p>
            <a:endParaRPr lang="cs-CZ" dirty="0"/>
          </a:p>
          <a:p>
            <a:r>
              <a:rPr lang="cs-CZ" dirty="0"/>
              <a:t>1………………………………………………………………….</a:t>
            </a:r>
          </a:p>
          <a:p>
            <a:r>
              <a:rPr lang="cs-CZ" dirty="0"/>
              <a:t>2………………………………………………………………….</a:t>
            </a:r>
          </a:p>
        </p:txBody>
      </p:sp>
    </p:spTree>
    <p:extLst>
      <p:ext uri="{BB962C8B-B14F-4D97-AF65-F5344CB8AC3E}">
        <p14:creationId xmlns:p14="http://schemas.microsoft.com/office/powerpoint/2010/main" val="426564624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0070C0"/>
                </a:solidFill>
              </a:rPr>
              <a:t>30.</a:t>
            </a:r>
            <a:r>
              <a:rPr lang="cs-CZ" dirty="0"/>
              <a:t> </a:t>
            </a:r>
            <a:r>
              <a:rPr lang="cs-CZ" dirty="0">
                <a:solidFill>
                  <a:srgbClr val="0070C0"/>
                </a:solidFill>
              </a:rPr>
              <a:t>Vysvětlete pojmy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Urikémie</a:t>
            </a:r>
            <a:r>
              <a:rPr lang="cs-CZ" dirty="0"/>
              <a:t>……………………………………………..…..</a:t>
            </a:r>
          </a:p>
          <a:p>
            <a:r>
              <a:rPr lang="cs-CZ" dirty="0" err="1"/>
              <a:t>Triacylglycerolémie</a:t>
            </a:r>
            <a:r>
              <a:rPr lang="cs-CZ" dirty="0"/>
              <a:t>………………………….……….</a:t>
            </a:r>
          </a:p>
        </p:txBody>
      </p:sp>
    </p:spTree>
    <p:extLst>
      <p:ext uri="{BB962C8B-B14F-4D97-AF65-F5344CB8AC3E}">
        <p14:creationId xmlns:p14="http://schemas.microsoft.com/office/powerpoint/2010/main" val="351141331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FF0000"/>
                </a:solidFill>
              </a:rPr>
              <a:t>Fyzická konstituce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Koncentrace některých analytů souvisí </a:t>
            </a:r>
          </a:p>
          <a:p>
            <a:pPr lvl="1"/>
            <a:r>
              <a:rPr lang="cs-CZ" dirty="0"/>
              <a:t>s množstvím tukové i svalové tkáně. </a:t>
            </a:r>
          </a:p>
          <a:p>
            <a:pPr lvl="1"/>
            <a:r>
              <a:rPr lang="cs-CZ" dirty="0"/>
              <a:t>U </a:t>
            </a:r>
            <a:r>
              <a:rPr lang="cs-CZ" b="1" dirty="0"/>
              <a:t>obézních</a:t>
            </a:r>
            <a:r>
              <a:rPr lang="cs-CZ" dirty="0"/>
              <a:t> osob je např. známa </a:t>
            </a:r>
            <a:r>
              <a:rPr lang="cs-CZ" dirty="0" err="1"/>
              <a:t>hypertriacylglycerolémie</a:t>
            </a:r>
            <a:r>
              <a:rPr lang="cs-CZ" dirty="0"/>
              <a:t>, </a:t>
            </a:r>
            <a:r>
              <a:rPr lang="cs-CZ" dirty="0" err="1"/>
              <a:t>hypercholesterolémie</a:t>
            </a:r>
            <a:r>
              <a:rPr lang="cs-CZ" dirty="0"/>
              <a:t>, </a:t>
            </a:r>
            <a:r>
              <a:rPr lang="cs-CZ" dirty="0" err="1"/>
              <a:t>hyperurikémie</a:t>
            </a:r>
            <a:r>
              <a:rPr lang="cs-CZ" dirty="0"/>
              <a:t>, </a:t>
            </a:r>
            <a:r>
              <a:rPr lang="cs-CZ" dirty="0" err="1"/>
              <a:t>hyperizulinémie</a:t>
            </a:r>
            <a:r>
              <a:rPr lang="cs-CZ" dirty="0"/>
              <a:t>; </a:t>
            </a:r>
          </a:p>
          <a:p>
            <a:pPr lvl="1"/>
            <a:r>
              <a:rPr lang="cs-CZ" dirty="0"/>
              <a:t>u </a:t>
            </a:r>
            <a:r>
              <a:rPr lang="cs-CZ" b="1" dirty="0"/>
              <a:t>malnutričních</a:t>
            </a:r>
            <a:r>
              <a:rPr lang="cs-CZ" dirty="0"/>
              <a:t> stavů je běžným nálezem </a:t>
            </a:r>
            <a:r>
              <a:rPr lang="cs-CZ" dirty="0" err="1"/>
              <a:t>hypertriacylglycerolémie</a:t>
            </a:r>
            <a:r>
              <a:rPr lang="cs-CZ" dirty="0"/>
              <a:t> a </a:t>
            </a:r>
            <a:r>
              <a:rPr lang="cs-CZ" dirty="0" err="1"/>
              <a:t>hypocholesterolémie</a:t>
            </a:r>
            <a:r>
              <a:rPr lang="cs-CZ" dirty="0"/>
              <a:t>. </a:t>
            </a:r>
          </a:p>
          <a:p>
            <a:pPr lvl="1"/>
            <a:r>
              <a:rPr lang="cs-CZ" dirty="0"/>
              <a:t>S množstvím svalové hmoty pozitivně koreluje koncentrace kreatininu.</a:t>
            </a:r>
          </a:p>
        </p:txBody>
      </p:sp>
      <p:pic>
        <p:nvPicPr>
          <p:cNvPr id="7172" name="Picture 4" descr="5 chyb při nabírání svalů a jak je napravit (Alberto Núñez) - GymBeam Blo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0653" y="4484824"/>
            <a:ext cx="3561347" cy="237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4073" y="4504416"/>
            <a:ext cx="1666020" cy="235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8301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0070C0"/>
                </a:solidFill>
              </a:rPr>
              <a:t>1. Vysvětlete pojem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Indikace vyšetření</a:t>
            </a:r>
          </a:p>
          <a:p>
            <a:r>
              <a:rPr lang="cs-CZ" dirty="0"/>
              <a:t>Kontraindikace vyšetření</a:t>
            </a:r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Uveďte příklady</a:t>
            </a:r>
          </a:p>
        </p:txBody>
      </p:sp>
    </p:spTree>
    <p:extLst>
      <p:ext uri="{BB962C8B-B14F-4D97-AF65-F5344CB8AC3E}">
        <p14:creationId xmlns:p14="http://schemas.microsoft.com/office/powerpoint/2010/main" val="396357639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>
                <a:solidFill>
                  <a:srgbClr val="0070C0"/>
                </a:solidFill>
              </a:rPr>
              <a:t>31. Doplňte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>
                <a:solidFill>
                  <a:srgbClr val="0070C0"/>
                </a:solidFill>
              </a:rPr>
              <a:t>Hyperinzuliunémie</a:t>
            </a:r>
            <a:r>
              <a:rPr lang="cs-CZ" dirty="0">
                <a:solidFill>
                  <a:srgbClr val="0070C0"/>
                </a:solidFill>
              </a:rPr>
              <a:t> je typická pro……………………………………</a:t>
            </a:r>
          </a:p>
          <a:p>
            <a:r>
              <a:rPr lang="cs-CZ" dirty="0" err="1">
                <a:solidFill>
                  <a:srgbClr val="0070C0"/>
                </a:solidFill>
              </a:rPr>
              <a:t>Hyperurikémie</a:t>
            </a:r>
            <a:r>
              <a:rPr lang="cs-CZ" dirty="0">
                <a:solidFill>
                  <a:srgbClr val="0070C0"/>
                </a:solidFill>
              </a:rPr>
              <a:t> je typická pro………………………………………….</a:t>
            </a:r>
          </a:p>
          <a:p>
            <a:r>
              <a:rPr lang="cs-CZ" dirty="0" err="1">
                <a:solidFill>
                  <a:srgbClr val="0070C0"/>
                </a:solidFill>
              </a:rPr>
              <a:t>Hypocholesterolémie</a:t>
            </a:r>
            <a:r>
              <a:rPr lang="cs-CZ" dirty="0">
                <a:solidFill>
                  <a:srgbClr val="0070C0"/>
                </a:solidFill>
              </a:rPr>
              <a:t> je typická pro………………………………..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1878898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rgbClr val="FF0000"/>
                </a:solidFill>
              </a:rPr>
              <a:t>Kouření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U kuřáků jsou zvýšené koncentrace</a:t>
            </a:r>
          </a:p>
          <a:p>
            <a:pPr lvl="1"/>
            <a:r>
              <a:rPr lang="cs-CZ" dirty="0"/>
              <a:t>Cholesterolu a TAG </a:t>
            </a:r>
          </a:p>
          <a:p>
            <a:pPr lvl="1"/>
            <a:r>
              <a:rPr lang="cs-CZ" dirty="0"/>
              <a:t>kortizolu, </a:t>
            </a:r>
          </a:p>
          <a:p>
            <a:pPr lvl="1"/>
            <a:r>
              <a:rPr lang="cs-CZ" dirty="0" err="1"/>
              <a:t>Pb</a:t>
            </a:r>
            <a:r>
              <a:rPr lang="cs-CZ" dirty="0"/>
              <a:t> a Cd </a:t>
            </a:r>
          </a:p>
          <a:p>
            <a:pPr lvl="1"/>
            <a:r>
              <a:rPr lang="cs-CZ" dirty="0" err="1"/>
              <a:t>karbonylovaného</a:t>
            </a:r>
            <a:r>
              <a:rPr lang="cs-CZ" dirty="0"/>
              <a:t> </a:t>
            </a:r>
            <a:r>
              <a:rPr lang="cs-CZ" dirty="0" err="1"/>
              <a:t>Hb</a:t>
            </a:r>
            <a:endParaRPr lang="cs-CZ" dirty="0"/>
          </a:p>
          <a:p>
            <a:r>
              <a:rPr lang="cs-CZ" dirty="0"/>
              <a:t>snížené jsou koncentrace </a:t>
            </a:r>
          </a:p>
          <a:p>
            <a:pPr lvl="1"/>
            <a:r>
              <a:rPr lang="cs-CZ" dirty="0"/>
              <a:t>HDL-cholesterolu, </a:t>
            </a:r>
          </a:p>
          <a:p>
            <a:pPr lvl="1"/>
            <a:r>
              <a:rPr lang="cs-CZ" dirty="0"/>
              <a:t>imunoglobulinů a </a:t>
            </a:r>
          </a:p>
          <a:p>
            <a:pPr lvl="1"/>
            <a:r>
              <a:rPr lang="cs-CZ" dirty="0"/>
              <a:t>vitaminu B12. </a:t>
            </a:r>
          </a:p>
          <a:p>
            <a:endParaRPr lang="cs-CZ" dirty="0"/>
          </a:p>
        </p:txBody>
      </p:sp>
      <p:sp>
        <p:nvSpPr>
          <p:cNvPr id="4" name="AutoShape 2" descr="5 způsobů, jak kouření škodí v ústech - Vitalia.c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3928" y="3002508"/>
            <a:ext cx="4271963" cy="240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49327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0070C0"/>
                </a:solidFill>
              </a:rPr>
              <a:t>31. Níže uvedené hodnoty mění………………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zvýšené koncentrace</a:t>
            </a:r>
          </a:p>
          <a:p>
            <a:pPr lvl="1"/>
            <a:r>
              <a:rPr lang="cs-CZ" dirty="0"/>
              <a:t>Cholesterolu a TAG </a:t>
            </a:r>
          </a:p>
          <a:p>
            <a:pPr lvl="1"/>
            <a:r>
              <a:rPr lang="cs-CZ" dirty="0"/>
              <a:t>kortizolu, </a:t>
            </a:r>
          </a:p>
          <a:p>
            <a:pPr lvl="1"/>
            <a:r>
              <a:rPr lang="cs-CZ" dirty="0" err="1"/>
              <a:t>Pb</a:t>
            </a:r>
            <a:r>
              <a:rPr lang="cs-CZ" dirty="0"/>
              <a:t> a Cd </a:t>
            </a:r>
          </a:p>
          <a:p>
            <a:pPr lvl="1"/>
            <a:r>
              <a:rPr lang="cs-CZ" dirty="0" err="1"/>
              <a:t>karbonylovaného</a:t>
            </a:r>
            <a:r>
              <a:rPr lang="cs-CZ" dirty="0"/>
              <a:t> </a:t>
            </a:r>
            <a:r>
              <a:rPr lang="cs-CZ" dirty="0" err="1"/>
              <a:t>Hb</a:t>
            </a:r>
            <a:endParaRPr lang="cs-CZ" dirty="0"/>
          </a:p>
          <a:p>
            <a:r>
              <a:rPr lang="cs-CZ" dirty="0"/>
              <a:t>snížené koncentrace </a:t>
            </a:r>
          </a:p>
          <a:p>
            <a:pPr lvl="1"/>
            <a:r>
              <a:rPr lang="cs-CZ" dirty="0"/>
              <a:t>HDL-cholesterolu, </a:t>
            </a:r>
          </a:p>
          <a:p>
            <a:pPr lvl="1"/>
            <a:r>
              <a:rPr lang="cs-CZ" dirty="0"/>
              <a:t>imunoglobulinů a </a:t>
            </a:r>
          </a:p>
          <a:p>
            <a:pPr lvl="1"/>
            <a:r>
              <a:rPr lang="cs-CZ" dirty="0"/>
              <a:t>vitaminu B12. </a:t>
            </a:r>
          </a:p>
          <a:p>
            <a:endParaRPr lang="cs-CZ" dirty="0"/>
          </a:p>
        </p:txBody>
      </p:sp>
      <p:sp>
        <p:nvSpPr>
          <p:cNvPr id="4" name="AutoShape 2" descr="5 způsobů, jak kouření škodí v ústech - Vitalia.c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1441862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>
                <a:solidFill>
                  <a:srgbClr val="0070C0"/>
                </a:solidFill>
              </a:rPr>
              <a:t>32. Jaké hodnoty jsou zvýšené u kuřáků?</a:t>
            </a:r>
            <a:br>
              <a:rPr lang="cs-CZ" sz="4000" dirty="0"/>
            </a:br>
            <a:endParaRPr lang="cs-CZ" sz="4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1………………….….</a:t>
            </a:r>
          </a:p>
          <a:p>
            <a:r>
              <a:rPr lang="cs-CZ" dirty="0"/>
              <a:t>2………………..…….</a:t>
            </a:r>
          </a:p>
          <a:p>
            <a:r>
              <a:rPr lang="cs-CZ" dirty="0"/>
              <a:t>3……………….……..</a:t>
            </a:r>
          </a:p>
          <a:p>
            <a:r>
              <a:rPr lang="cs-CZ" dirty="0"/>
              <a:t>4……………………..</a:t>
            </a:r>
          </a:p>
          <a:p>
            <a:r>
              <a:rPr lang="cs-CZ" dirty="0"/>
              <a:t>5……….……………..</a:t>
            </a:r>
          </a:p>
          <a:p>
            <a:r>
              <a:rPr lang="cs-CZ" dirty="0"/>
              <a:t>6……………………...</a:t>
            </a:r>
          </a:p>
          <a:p>
            <a:r>
              <a:rPr lang="cs-CZ" dirty="0"/>
              <a:t>7………………………</a:t>
            </a:r>
          </a:p>
        </p:txBody>
      </p:sp>
    </p:spTree>
    <p:extLst>
      <p:ext uri="{BB962C8B-B14F-4D97-AF65-F5344CB8AC3E}">
        <p14:creationId xmlns:p14="http://schemas.microsoft.com/office/powerpoint/2010/main" val="65377756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FF0000"/>
                </a:solidFill>
              </a:rPr>
              <a:t>Fyzická aktivita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50125" y="1825625"/>
            <a:ext cx="11873553" cy="4351338"/>
          </a:xfrm>
        </p:spPr>
        <p:txBody>
          <a:bodyPr/>
          <a:lstStyle/>
          <a:p>
            <a:pPr marL="0" indent="0">
              <a:buNone/>
            </a:pPr>
            <a:r>
              <a:rPr lang="cs-CZ" dirty="0"/>
              <a:t>Změny některých biochemických parametrů závisí na délce a intenzitě cvičení. </a:t>
            </a:r>
          </a:p>
          <a:p>
            <a:pPr lvl="0"/>
            <a:r>
              <a:rPr lang="cs-CZ" b="1" dirty="0"/>
              <a:t>krátkodobé cvičení </a:t>
            </a:r>
            <a:r>
              <a:rPr lang="cs-CZ" dirty="0"/>
              <a:t>např. </a:t>
            </a:r>
            <a:r>
              <a:rPr lang="cs-CZ" b="1" dirty="0"/>
              <a:t>zvyšuje</a:t>
            </a:r>
            <a:r>
              <a:rPr lang="cs-CZ" dirty="0"/>
              <a:t> koncentrace </a:t>
            </a:r>
          </a:p>
          <a:p>
            <a:pPr lvl="1"/>
            <a:r>
              <a:rPr lang="cs-CZ" b="1" dirty="0"/>
              <a:t>laktátu a glukosy</a:t>
            </a:r>
            <a:r>
              <a:rPr lang="cs-CZ" dirty="0"/>
              <a:t>, </a:t>
            </a:r>
          </a:p>
          <a:p>
            <a:pPr lvl="0"/>
            <a:r>
              <a:rPr lang="cs-CZ" b="1" dirty="0"/>
              <a:t>dlouhodobá</a:t>
            </a:r>
            <a:r>
              <a:rPr lang="cs-CZ" dirty="0"/>
              <a:t> zátěž </a:t>
            </a:r>
          </a:p>
          <a:p>
            <a:pPr lvl="1"/>
            <a:r>
              <a:rPr lang="cs-CZ" b="1" dirty="0"/>
              <a:t>snižuje koncentraci glukosy </a:t>
            </a:r>
            <a:r>
              <a:rPr lang="cs-CZ" dirty="0"/>
              <a:t>a </a:t>
            </a:r>
          </a:p>
          <a:p>
            <a:pPr lvl="1"/>
            <a:r>
              <a:rPr lang="cs-CZ" b="1" dirty="0"/>
              <a:t>zvyšuje koncentrace Na, K, močoviny</a:t>
            </a:r>
            <a:r>
              <a:rPr lang="cs-CZ" dirty="0"/>
              <a:t> </a:t>
            </a:r>
          </a:p>
          <a:p>
            <a:pPr marL="0" indent="0">
              <a:buNone/>
            </a:pPr>
            <a:r>
              <a:rPr lang="cs-CZ" dirty="0"/>
              <a:t>U trénovaných jedinců fyzická aktivita </a:t>
            </a:r>
          </a:p>
          <a:p>
            <a:pPr marL="0" indent="0">
              <a:buNone/>
            </a:pPr>
            <a:r>
              <a:rPr lang="cs-CZ" dirty="0"/>
              <a:t>ve složení lidského séra vyvolává menší změny </a:t>
            </a:r>
          </a:p>
          <a:p>
            <a:pPr marL="0" indent="0">
              <a:buNone/>
            </a:pPr>
            <a:r>
              <a:rPr lang="cs-CZ" dirty="0"/>
              <a:t>než u netrénovaných osob.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4780" y="3302759"/>
            <a:ext cx="4788898" cy="2681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78898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0070C0"/>
                </a:solidFill>
              </a:rPr>
              <a:t>33. Fyzická aktivita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50125" y="1825625"/>
            <a:ext cx="11873553" cy="4351338"/>
          </a:xfrm>
        </p:spPr>
        <p:txBody>
          <a:bodyPr/>
          <a:lstStyle/>
          <a:p>
            <a:pPr marL="0" indent="0">
              <a:buNone/>
            </a:pPr>
            <a:r>
              <a:rPr lang="cs-CZ" dirty="0"/>
              <a:t>Změny některých biochemických parametrů závisí na délce a intenzitě cvičení. </a:t>
            </a:r>
          </a:p>
          <a:p>
            <a:pPr lvl="0"/>
            <a:r>
              <a:rPr lang="cs-CZ" dirty="0"/>
              <a:t>krátkodobé cvičení např. zvyšuje koncentrace </a:t>
            </a:r>
          </a:p>
          <a:p>
            <a:pPr lvl="1"/>
            <a:r>
              <a:rPr lang="cs-CZ" dirty="0">
                <a:solidFill>
                  <a:srgbClr val="0070C0"/>
                </a:solidFill>
              </a:rPr>
              <a:t>………………………………a………………………….</a:t>
            </a:r>
          </a:p>
          <a:p>
            <a:pPr lvl="0"/>
            <a:r>
              <a:rPr lang="cs-CZ" dirty="0"/>
              <a:t>dlouhodobá zátěž </a:t>
            </a:r>
          </a:p>
          <a:p>
            <a:pPr lvl="1"/>
            <a:r>
              <a:rPr lang="cs-CZ" dirty="0"/>
              <a:t>snižuje koncentraci </a:t>
            </a:r>
            <a:r>
              <a:rPr lang="cs-CZ" dirty="0">
                <a:solidFill>
                  <a:srgbClr val="0070C0"/>
                </a:solidFill>
              </a:rPr>
              <a:t>…………………………... </a:t>
            </a:r>
          </a:p>
          <a:p>
            <a:pPr lvl="1"/>
            <a:r>
              <a:rPr lang="cs-CZ" dirty="0"/>
              <a:t>zvyšuje koncentrace </a:t>
            </a:r>
            <a:r>
              <a:rPr lang="cs-CZ" dirty="0">
                <a:solidFill>
                  <a:srgbClr val="0070C0"/>
                </a:solidFill>
              </a:rPr>
              <a:t>……,…………,…………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4780" y="3302759"/>
            <a:ext cx="4788898" cy="2681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18990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 </a:t>
            </a:r>
            <a:br>
              <a:rPr lang="cs-CZ" dirty="0"/>
            </a:br>
            <a:r>
              <a:rPr lang="cs-CZ" dirty="0">
                <a:solidFill>
                  <a:srgbClr val="FF0000"/>
                </a:solidFill>
              </a:rPr>
              <a:t>Konzumace alkoholu</a:t>
            </a:r>
            <a:br>
              <a:rPr lang="cs-CZ" dirty="0">
                <a:solidFill>
                  <a:srgbClr val="FF0000"/>
                </a:solidFill>
              </a:rPr>
            </a:b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Pravidelná konzumace alkoholu zvyšuje aktivitu </a:t>
            </a:r>
          </a:p>
          <a:p>
            <a:pPr lvl="1"/>
            <a:r>
              <a:rPr lang="cs-CZ" b="1" dirty="0" err="1"/>
              <a:t>aminotransferas</a:t>
            </a:r>
            <a:r>
              <a:rPr lang="cs-CZ" b="1" dirty="0"/>
              <a:t> </a:t>
            </a:r>
            <a:r>
              <a:rPr lang="cs-CZ" dirty="0"/>
              <a:t>(ALT, AST) </a:t>
            </a:r>
          </a:p>
          <a:p>
            <a:pPr lvl="1"/>
            <a:r>
              <a:rPr lang="cs-CZ" b="1" dirty="0"/>
              <a:t>koncentraci kortizolu, adrenalinu, laktátu a kyseliny močové</a:t>
            </a:r>
            <a:r>
              <a:rPr lang="cs-CZ" dirty="0"/>
              <a:t>; </a:t>
            </a:r>
          </a:p>
          <a:p>
            <a:pPr lvl="0"/>
            <a:r>
              <a:rPr lang="cs-CZ" dirty="0"/>
              <a:t>současně vede k </a:t>
            </a:r>
            <a:r>
              <a:rPr lang="cs-CZ" b="1" dirty="0"/>
              <a:t>hypoglykémii a </a:t>
            </a:r>
            <a:r>
              <a:rPr lang="cs-CZ" b="1" dirty="0" err="1"/>
              <a:t>ketoacidóze</a:t>
            </a:r>
            <a:r>
              <a:rPr lang="cs-CZ" dirty="0"/>
              <a:t>. </a:t>
            </a:r>
          </a:p>
          <a:p>
            <a:r>
              <a:rPr lang="cs-CZ" dirty="0"/>
              <a:t>Větší množství alkoholu </a:t>
            </a:r>
          </a:p>
          <a:p>
            <a:pPr lvl="1"/>
            <a:r>
              <a:rPr lang="cs-CZ" b="1" dirty="0" err="1"/>
              <a:t>hypertriacylglycerolémie</a:t>
            </a:r>
            <a:endParaRPr lang="cs-CZ" b="1" dirty="0"/>
          </a:p>
          <a:p>
            <a:r>
              <a:rPr lang="cs-CZ" dirty="0"/>
              <a:t>Mírná opilost </a:t>
            </a:r>
          </a:p>
          <a:p>
            <a:pPr lvl="1"/>
            <a:r>
              <a:rPr lang="cs-CZ" b="1" dirty="0"/>
              <a:t>hyperglykémie (obzvlášť u diabetiků).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3690" y="4814792"/>
            <a:ext cx="4261087" cy="1926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42043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 </a:t>
            </a:r>
            <a:br>
              <a:rPr lang="cs-CZ" dirty="0"/>
            </a:br>
            <a:r>
              <a:rPr lang="cs-CZ" dirty="0">
                <a:solidFill>
                  <a:srgbClr val="0070C0"/>
                </a:solidFill>
              </a:rPr>
              <a:t>34. Konzumace alkoholu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Pravidelná konzumace alkoholu zvyšuje aktivitu </a:t>
            </a:r>
          </a:p>
          <a:p>
            <a:pPr lvl="1"/>
            <a:r>
              <a:rPr lang="cs-CZ" b="1" dirty="0">
                <a:solidFill>
                  <a:srgbClr val="0070C0"/>
                </a:solidFill>
              </a:rPr>
              <a:t>………………………………………</a:t>
            </a:r>
          </a:p>
          <a:p>
            <a:pPr lvl="1"/>
            <a:r>
              <a:rPr lang="cs-CZ" b="1" dirty="0">
                <a:solidFill>
                  <a:srgbClr val="0070C0"/>
                </a:solidFill>
              </a:rPr>
              <a:t>………………………………………………………………………………………. </a:t>
            </a:r>
          </a:p>
          <a:p>
            <a:pPr lvl="0"/>
            <a:r>
              <a:rPr lang="cs-CZ" dirty="0"/>
              <a:t>současně vede k </a:t>
            </a:r>
            <a:r>
              <a:rPr lang="cs-CZ" dirty="0">
                <a:solidFill>
                  <a:srgbClr val="0070C0"/>
                </a:solidFill>
              </a:rPr>
              <a:t>…………………….. a ………………………….. </a:t>
            </a:r>
          </a:p>
          <a:p>
            <a:r>
              <a:rPr lang="cs-CZ" dirty="0"/>
              <a:t>Větší množství alkoholu </a:t>
            </a:r>
          </a:p>
          <a:p>
            <a:pPr lvl="1"/>
            <a:r>
              <a:rPr lang="cs-CZ" b="1" dirty="0">
                <a:solidFill>
                  <a:srgbClr val="0070C0"/>
                </a:solidFill>
              </a:rPr>
              <a:t>…………………………………………..</a:t>
            </a:r>
          </a:p>
          <a:p>
            <a:r>
              <a:rPr lang="cs-CZ" dirty="0"/>
              <a:t>Mírná opilost </a:t>
            </a:r>
          </a:p>
          <a:p>
            <a:pPr lvl="1"/>
            <a:r>
              <a:rPr lang="cs-CZ" b="1" dirty="0">
                <a:solidFill>
                  <a:srgbClr val="0070C0"/>
                </a:solidFill>
              </a:rPr>
              <a:t>…………………………………………..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3690" y="4814792"/>
            <a:ext cx="4261087" cy="1926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63199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87824" y="0"/>
            <a:ext cx="10515600" cy="1325563"/>
          </a:xfrm>
        </p:spPr>
        <p:txBody>
          <a:bodyPr/>
          <a:lstStyle/>
          <a:p>
            <a:r>
              <a:rPr lang="cs-CZ" dirty="0"/>
              <a:t> </a:t>
            </a:r>
            <a:br>
              <a:rPr lang="cs-CZ" dirty="0"/>
            </a:br>
            <a:r>
              <a:rPr lang="cs-CZ" sz="4000" dirty="0">
                <a:solidFill>
                  <a:srgbClr val="FF0000"/>
                </a:solidFill>
              </a:rPr>
              <a:t>Užívání léků a návykových látek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/>
              <a:t>Pravidelné užívání léků může ovlivnit koncentrace některých analytů přímo in </a:t>
            </a:r>
            <a:r>
              <a:rPr lang="cs-CZ" dirty="0" err="1"/>
              <a:t>vivo</a:t>
            </a:r>
            <a:r>
              <a:rPr lang="cs-CZ" dirty="0"/>
              <a:t> (např. </a:t>
            </a:r>
          </a:p>
          <a:p>
            <a:pPr lvl="0"/>
            <a:r>
              <a:rPr lang="cs-CZ" dirty="0"/>
              <a:t> diuretika</a:t>
            </a:r>
          </a:p>
          <a:p>
            <a:pPr lvl="1"/>
            <a:r>
              <a:rPr lang="cs-CZ" dirty="0"/>
              <a:t>in </a:t>
            </a:r>
            <a:r>
              <a:rPr lang="cs-CZ" dirty="0" err="1"/>
              <a:t>vivo</a:t>
            </a:r>
            <a:r>
              <a:rPr lang="cs-CZ" dirty="0"/>
              <a:t> </a:t>
            </a:r>
            <a:r>
              <a:rPr lang="cs-CZ" dirty="0" err="1"/>
              <a:t>hypercholesterolémie</a:t>
            </a:r>
            <a:r>
              <a:rPr lang="cs-CZ" dirty="0"/>
              <a:t> </a:t>
            </a:r>
          </a:p>
          <a:p>
            <a:pPr lvl="1"/>
            <a:r>
              <a:rPr lang="cs-CZ" dirty="0"/>
              <a:t>in vitro jejich interferencí při chemické analýze. Vliv léků a drog na biochemické vyšetření nelze zobecnit vzhledem k jejich různorodému působení na biochemické procesy. </a:t>
            </a:r>
          </a:p>
          <a:p>
            <a:pPr lvl="0"/>
            <a:r>
              <a:rPr lang="cs-CZ" dirty="0"/>
              <a:t>Pokud je to možné, měl by pacient lék před odběrem</a:t>
            </a:r>
          </a:p>
          <a:p>
            <a:pPr lvl="1"/>
            <a:r>
              <a:rPr lang="cs-CZ" b="1" dirty="0"/>
              <a:t>krátkodobě vysadit</a:t>
            </a:r>
          </a:p>
          <a:p>
            <a:pPr lvl="1"/>
            <a:r>
              <a:rPr lang="cs-CZ" dirty="0"/>
              <a:t>v opačném případě je třeba </a:t>
            </a:r>
            <a:r>
              <a:rPr lang="cs-CZ" b="1" dirty="0"/>
              <a:t>užívání léků uvést na žádanku</a:t>
            </a:r>
            <a:r>
              <a:rPr lang="cs-CZ" dirty="0"/>
              <a:t>. </a:t>
            </a:r>
          </a:p>
          <a:p>
            <a:pPr lvl="0"/>
            <a:r>
              <a:rPr lang="cs-CZ" dirty="0"/>
              <a:t>Ovlivnit hodnoty některých biochemických parametrů mohou nejen podané látky, ale též způsob jejich aplikace. </a:t>
            </a:r>
          </a:p>
          <a:p>
            <a:pPr lvl="1"/>
            <a:r>
              <a:rPr lang="cs-CZ" dirty="0"/>
              <a:t>Například </a:t>
            </a:r>
            <a:r>
              <a:rPr lang="cs-CZ" dirty="0" err="1"/>
              <a:t>i.m</a:t>
            </a:r>
            <a:r>
              <a:rPr lang="cs-CZ" dirty="0"/>
              <a:t>. aplikace léku/látky vede k podráždění svalu, což má za následek uvolnění intracelulárních enzymů (CK, LD, ALT, AST) do séra.</a:t>
            </a:r>
          </a:p>
          <a:p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1023" y="101600"/>
            <a:ext cx="2657475" cy="1724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70163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4379" y="365125"/>
            <a:ext cx="11806989" cy="1325563"/>
          </a:xfrm>
        </p:spPr>
        <p:txBody>
          <a:bodyPr>
            <a:normAutofit/>
          </a:bodyPr>
          <a:lstStyle/>
          <a:p>
            <a:r>
              <a:rPr lang="cs-CZ" sz="4000" dirty="0">
                <a:solidFill>
                  <a:srgbClr val="0070C0"/>
                </a:solidFill>
              </a:rPr>
              <a:t>35. Co by měl udělat pacient před odběrem léku?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……………………………………………………………</a:t>
            </a:r>
          </a:p>
          <a:p>
            <a:r>
              <a:rPr lang="cs-CZ" dirty="0"/>
              <a:t>……………………………………………………………</a:t>
            </a:r>
          </a:p>
        </p:txBody>
      </p:sp>
    </p:spTree>
    <p:extLst>
      <p:ext uri="{BB962C8B-B14F-4D97-AF65-F5344CB8AC3E}">
        <p14:creationId xmlns:p14="http://schemas.microsoft.com/office/powerpoint/2010/main" val="35287098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67962" y="365125"/>
            <a:ext cx="12072552" cy="1325563"/>
          </a:xfrm>
        </p:spPr>
        <p:txBody>
          <a:bodyPr>
            <a:normAutofit fontScale="90000"/>
          </a:bodyPr>
          <a:lstStyle/>
          <a:p>
            <a:br>
              <a:rPr lang="cs-CZ" dirty="0"/>
            </a:br>
            <a:br>
              <a:rPr lang="cs-CZ" dirty="0"/>
            </a:br>
            <a:r>
              <a:rPr lang="cs-CZ" dirty="0"/>
              <a:t> </a:t>
            </a:r>
            <a:r>
              <a:rPr lang="cs-CZ" dirty="0">
                <a:solidFill>
                  <a:srgbClr val="0070C0"/>
                </a:solidFill>
              </a:rPr>
              <a:t>2. Jaká je příprava pacienta před odběrem biologického materiálu?</a:t>
            </a:r>
            <a:br>
              <a:rPr lang="cs-CZ" dirty="0">
                <a:solidFill>
                  <a:srgbClr val="0070C0"/>
                </a:solidFill>
              </a:rPr>
            </a:br>
            <a:r>
              <a:rPr lang="cs-CZ" dirty="0"/>
              <a:t> </a:t>
            </a:r>
            <a:br>
              <a:rPr lang="cs-CZ" dirty="0"/>
            </a:br>
            <a:endParaRPr lang="cs-CZ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Zástupný symbol pro obsah 4"/>
              <p:cNvSpPr>
                <a:spLocks noGrp="1"/>
              </p:cNvSpPr>
              <p:nvPr>
                <p:ph idx="1"/>
              </p:nvPr>
            </p:nvSpPr>
            <p:spPr>
              <a:xfrm>
                <a:off x="146838" y="1825625"/>
                <a:ext cx="11880526" cy="4351338"/>
              </a:xfrm>
            </p:spPr>
            <p:txBody>
              <a:bodyPr>
                <a:normAutofit/>
              </a:bodyPr>
              <a:lstStyle/>
              <a:p>
                <a:r>
                  <a:rPr lang="cs-CZ" dirty="0">
                    <a:solidFill>
                      <a:srgbClr val="FF0000"/>
                    </a:solidFill>
                  </a:rPr>
                  <a:t>…………… po dobu 10–12 hodin</a:t>
                </a:r>
                <a:r>
                  <a:rPr lang="cs-CZ" dirty="0"/>
                  <a:t>, aby se zamezilo ovlivnění změn koncentrace některých analyzovaných složek dietou</a:t>
                </a:r>
              </a:p>
              <a:p>
                <a:r>
                  <a:rPr lang="cs-CZ" dirty="0">
                    <a:solidFill>
                      <a:srgbClr val="FF0000"/>
                    </a:solidFill>
                  </a:rPr>
                  <a:t>……………..</a:t>
                </a:r>
                <a:r>
                  <a:rPr lang="cs-CZ" dirty="0"/>
                  <a:t> slazené nápoje, kávu, vody sycené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cs-CZ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cs-CZ">
                            <a:latin typeface="Cambria Math" panose="02040503050406030204" pitchFamily="18" charset="0"/>
                          </a:rPr>
                          <m:t>CO</m:t>
                        </m:r>
                      </m:e>
                      <m:sup>
                        <m:r>
                          <a:rPr lang="cs-CZ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cs-CZ" dirty="0"/>
              </a:p>
              <a:p>
                <a:r>
                  <a:rPr lang="cs-CZ" dirty="0"/>
                  <a:t>nekouřit, </a:t>
                </a:r>
                <a:r>
                  <a:rPr lang="cs-CZ" dirty="0">
                    <a:solidFill>
                      <a:srgbClr val="FF0000"/>
                    </a:solidFill>
                  </a:rPr>
                  <a:t>…………</a:t>
                </a:r>
                <a:r>
                  <a:rPr lang="cs-CZ" dirty="0"/>
                  <a:t> alkohol, </a:t>
                </a:r>
                <a:r>
                  <a:rPr lang="cs-CZ" dirty="0">
                    <a:solidFill>
                      <a:srgbClr val="FF0000"/>
                    </a:solidFill>
                  </a:rPr>
                  <a:t>………….</a:t>
                </a:r>
                <a:r>
                  <a:rPr lang="cs-CZ" dirty="0"/>
                  <a:t>drogy</a:t>
                </a:r>
              </a:p>
              <a:p>
                <a:r>
                  <a:rPr lang="cs-CZ" dirty="0">
                    <a:solidFill>
                      <a:srgbClr val="FF0000"/>
                    </a:solidFill>
                  </a:rPr>
                  <a:t>…………….</a:t>
                </a:r>
                <a:r>
                  <a:rPr lang="cs-CZ" dirty="0"/>
                  <a:t> fyzickou aktivitu, vyvarovat se stresu</a:t>
                </a:r>
              </a:p>
              <a:p>
                <a:r>
                  <a:rPr lang="cs-CZ" dirty="0"/>
                  <a:t>podle možností </a:t>
                </a:r>
                <a:r>
                  <a:rPr lang="cs-CZ" dirty="0">
                    <a:solidFill>
                      <a:srgbClr val="FF0000"/>
                    </a:solidFill>
                  </a:rPr>
                  <a:t>…………</a:t>
                </a:r>
                <a:r>
                  <a:rPr lang="cs-CZ" dirty="0"/>
                  <a:t>léky, které by ovlivnily výsledky</a:t>
                </a:r>
              </a:p>
              <a:p>
                <a:r>
                  <a:rPr lang="cs-CZ" dirty="0"/>
                  <a:t>ráno před odběrem vypít 200 ml tekutin: voda, neslazený čaj</a:t>
                </a:r>
              </a:p>
              <a:p>
                <a:r>
                  <a:rPr lang="cs-CZ" dirty="0">
                    <a:hlinkClick r:id="rId3"/>
                  </a:rPr>
                  <a:t>https://cz.unilabs.online/priprava-na-odber</a:t>
                </a:r>
                <a:endParaRPr lang="cs-CZ" dirty="0"/>
              </a:p>
              <a:p>
                <a:pPr marL="0" indent="0">
                  <a:buNone/>
                </a:pPr>
                <a:endParaRPr lang="cs-CZ" dirty="0"/>
              </a:p>
            </p:txBody>
          </p:sp>
        </mc:Choice>
        <mc:Fallback xmlns="">
          <p:sp>
            <p:nvSpPr>
              <p:cNvPr id="5" name="Zástupný symbol pro obsah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46838" y="1825625"/>
                <a:ext cx="11880526" cy="4351338"/>
              </a:xfrm>
              <a:blipFill>
                <a:blip r:embed="rId4"/>
                <a:stretch>
                  <a:fillRect l="-924" t="-2241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9090629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FF0000"/>
                </a:solidFill>
              </a:rPr>
              <a:t>Vlivy zevního prostředí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/>
              <a:t>Některé biochemické parametry mohou být ovlivněny pobytem ve </a:t>
            </a:r>
            <a:r>
              <a:rPr lang="cs-CZ" b="1" dirty="0"/>
              <a:t>vysoké </a:t>
            </a:r>
            <a:r>
              <a:rPr lang="cs-CZ" dirty="0"/>
              <a:t>nadmořské výšce</a:t>
            </a:r>
          </a:p>
          <a:p>
            <a:pPr lvl="1"/>
            <a:r>
              <a:rPr lang="cs-CZ" dirty="0"/>
              <a:t>adaptace organismu </a:t>
            </a:r>
            <a:r>
              <a:rPr lang="cs-CZ" b="1" dirty="0"/>
              <a:t>zvýšeným </a:t>
            </a:r>
            <a:r>
              <a:rPr lang="cs-CZ" dirty="0"/>
              <a:t>počtem erytrocytů a s tím související </a:t>
            </a:r>
            <a:r>
              <a:rPr lang="cs-CZ" b="1" dirty="0"/>
              <a:t>zvýšení </a:t>
            </a:r>
            <a:r>
              <a:rPr lang="cs-CZ" dirty="0"/>
              <a:t>koncentrace hemoglobinu a CRP, </a:t>
            </a:r>
          </a:p>
          <a:p>
            <a:pPr lvl="1"/>
            <a:r>
              <a:rPr lang="cs-CZ" b="1" dirty="0"/>
              <a:t>snížení</a:t>
            </a:r>
            <a:r>
              <a:rPr lang="cs-CZ" dirty="0"/>
              <a:t> koncentrace kreatininu v moči</a:t>
            </a:r>
          </a:p>
          <a:p>
            <a:pPr lvl="1"/>
            <a:r>
              <a:rPr lang="cs-CZ" dirty="0"/>
              <a:t>odlišná geografická lokalizace a s ní související změny stravovacích návyků</a:t>
            </a:r>
          </a:p>
          <a:p>
            <a:r>
              <a:rPr lang="cs-CZ" dirty="0"/>
              <a:t>Dlouhodobé působení stresu charakteristické pro současný životní styl může vést jednak </a:t>
            </a:r>
          </a:p>
          <a:p>
            <a:pPr lvl="1"/>
            <a:r>
              <a:rPr lang="cs-CZ" dirty="0"/>
              <a:t>k nadměrné, jednak </a:t>
            </a:r>
          </a:p>
          <a:p>
            <a:pPr lvl="1"/>
            <a:r>
              <a:rPr lang="cs-CZ" dirty="0"/>
              <a:t>ke snížené konzumaci potravy, </a:t>
            </a:r>
          </a:p>
          <a:p>
            <a:pPr lvl="1"/>
            <a:r>
              <a:rPr lang="cs-CZ" dirty="0"/>
              <a:t>případně i alkoholu a drog;</a:t>
            </a:r>
          </a:p>
          <a:p>
            <a:r>
              <a:rPr lang="cs-CZ" dirty="0"/>
              <a:t>S tím souvisejí výše popsané změny biochemických </a:t>
            </a:r>
          </a:p>
          <a:p>
            <a:pPr marL="0" indent="0">
              <a:buNone/>
            </a:pPr>
            <a:r>
              <a:rPr lang="cs-CZ" dirty="0"/>
              <a:t>    parametrů.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6770" y="4150316"/>
            <a:ext cx="3898213" cy="2594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21666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>
                <a:solidFill>
                  <a:srgbClr val="0070C0"/>
                </a:solidFill>
              </a:rPr>
              <a:t>36. Vlivy zevního prostředí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825625"/>
            <a:ext cx="12192000" cy="4351338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Některé biochemické parametry mohou být ovlivněny pobytem ve </a:t>
            </a:r>
            <a:r>
              <a:rPr lang="cs-CZ" b="1" dirty="0">
                <a:solidFill>
                  <a:srgbClr val="0070C0"/>
                </a:solidFill>
              </a:rPr>
              <a:t>………………..</a:t>
            </a:r>
            <a:r>
              <a:rPr lang="cs-CZ" dirty="0"/>
              <a:t>nadmořské výšce</a:t>
            </a:r>
          </a:p>
          <a:p>
            <a:pPr lvl="1"/>
            <a:r>
              <a:rPr lang="cs-CZ" dirty="0"/>
              <a:t>adaptace organismu </a:t>
            </a:r>
            <a:r>
              <a:rPr lang="cs-CZ" b="1" dirty="0">
                <a:solidFill>
                  <a:srgbClr val="0070C0"/>
                </a:solidFill>
              </a:rPr>
              <a:t>……………………….</a:t>
            </a:r>
            <a:r>
              <a:rPr lang="cs-CZ" dirty="0">
                <a:solidFill>
                  <a:srgbClr val="0070C0"/>
                </a:solidFill>
              </a:rPr>
              <a:t> </a:t>
            </a:r>
            <a:r>
              <a:rPr lang="cs-CZ" dirty="0"/>
              <a:t>počtem erytrocytů a s tím související </a:t>
            </a:r>
            <a:r>
              <a:rPr lang="cs-CZ" b="1" dirty="0">
                <a:solidFill>
                  <a:srgbClr val="0070C0"/>
                </a:solidFill>
              </a:rPr>
              <a:t>…………………….</a:t>
            </a:r>
            <a:r>
              <a:rPr lang="cs-CZ" dirty="0">
                <a:solidFill>
                  <a:srgbClr val="0070C0"/>
                </a:solidFill>
              </a:rPr>
              <a:t> </a:t>
            </a:r>
            <a:r>
              <a:rPr lang="cs-CZ" dirty="0"/>
              <a:t>koncentrace hemoglobinu a CRP, </a:t>
            </a:r>
          </a:p>
          <a:p>
            <a:pPr lvl="1"/>
            <a:r>
              <a:rPr lang="cs-CZ" b="1" dirty="0">
                <a:solidFill>
                  <a:srgbClr val="0070C0"/>
                </a:solidFill>
              </a:rPr>
              <a:t>………………………..</a:t>
            </a:r>
            <a:r>
              <a:rPr lang="cs-CZ" dirty="0"/>
              <a:t>koncentrace kreatininu v moči</a:t>
            </a:r>
          </a:p>
          <a:p>
            <a:pPr lvl="1"/>
            <a:r>
              <a:rPr lang="cs-CZ" dirty="0"/>
              <a:t>odlišná geografická lokalizace a s ní související změny stravovacích návyků</a:t>
            </a:r>
          </a:p>
          <a:p>
            <a:r>
              <a:rPr lang="cs-CZ" dirty="0"/>
              <a:t>Dlouhodobé působení stresu charakteristické pro současný životní styl může vést jednak </a:t>
            </a:r>
          </a:p>
          <a:p>
            <a:pPr lvl="1"/>
            <a:r>
              <a:rPr lang="cs-CZ" dirty="0"/>
              <a:t>k nadměrné, jednak </a:t>
            </a:r>
          </a:p>
          <a:p>
            <a:pPr lvl="1"/>
            <a:r>
              <a:rPr lang="cs-CZ" dirty="0"/>
              <a:t>ke snížené konzumaci potravy, </a:t>
            </a:r>
          </a:p>
          <a:p>
            <a:pPr lvl="1"/>
            <a:r>
              <a:rPr lang="cs-CZ" dirty="0"/>
              <a:t>případně i alkoholu a drog;</a:t>
            </a:r>
          </a:p>
          <a:p>
            <a:r>
              <a:rPr lang="cs-CZ" dirty="0"/>
              <a:t>S tím souvisí popsané změny biochemických </a:t>
            </a:r>
          </a:p>
          <a:p>
            <a:pPr marL="0" indent="0">
              <a:buNone/>
            </a:pPr>
            <a:r>
              <a:rPr lang="cs-CZ" dirty="0"/>
              <a:t>    parametrů.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6770" y="4150316"/>
            <a:ext cx="3898213" cy="2594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29868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FF0000"/>
                </a:solidFill>
              </a:rPr>
              <a:t>Tělesná poloha při odběru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Poloha pacienta při odběru krve ovlivňuje plazmatické koncentrace některých analytů, proto je v rámci dodržení standardních podmínek nutné zajistit polohu pacienta </a:t>
            </a:r>
            <a:r>
              <a:rPr lang="cs-CZ" b="1" dirty="0"/>
              <a:t>vsedě cca 15 minut </a:t>
            </a:r>
            <a:r>
              <a:rPr lang="cs-CZ" dirty="0"/>
              <a:t>před odběrem i během něj. </a:t>
            </a:r>
          </a:p>
          <a:p>
            <a:r>
              <a:rPr lang="cs-CZ" dirty="0"/>
              <a:t>Ve vzpřímené pozici je koncentrace vysokomolekulárních látek (bílkoviny, enzymy, látky vázané na bílkoviny, hormony) v průměru o </a:t>
            </a:r>
            <a:r>
              <a:rPr lang="cs-CZ" b="1" dirty="0"/>
              <a:t>10-15%</a:t>
            </a:r>
            <a:r>
              <a:rPr lang="cs-CZ" dirty="0"/>
              <a:t> vyšší než v poloze vleže.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2909" y="4531057"/>
            <a:ext cx="3496772" cy="2326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38841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0070C0"/>
                </a:solidFill>
              </a:rPr>
              <a:t>37. Tělesná poloha při odběru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Poloha pacienta při odběru krve ovlivňuje plazmatické koncentrace některých analytů, proto je v rámci dodržení standardních podmínek nutné zajistit polohu pacienta </a:t>
            </a:r>
            <a:r>
              <a:rPr lang="cs-CZ" b="1" dirty="0">
                <a:solidFill>
                  <a:srgbClr val="0070C0"/>
                </a:solidFill>
              </a:rPr>
              <a:t>…………………..</a:t>
            </a:r>
            <a:r>
              <a:rPr lang="cs-CZ" dirty="0"/>
              <a:t>před odběrem i během něj. </a:t>
            </a:r>
          </a:p>
          <a:p>
            <a:r>
              <a:rPr lang="cs-CZ" dirty="0"/>
              <a:t>Ve vzpřímené pozici je koncentrace vysokomolekulárních látek (bílkoviny, enzymy, látky vázané na bílkoviny, hormony) v průměru o </a:t>
            </a:r>
            <a:r>
              <a:rPr lang="cs-CZ" b="1" dirty="0">
                <a:solidFill>
                  <a:srgbClr val="0070C0"/>
                </a:solidFill>
              </a:rPr>
              <a:t>……………</a:t>
            </a:r>
            <a:r>
              <a:rPr lang="cs-CZ" dirty="0"/>
              <a:t> vyšší než v poloze vleže.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2909" y="4531057"/>
            <a:ext cx="3496772" cy="2326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44407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7416" y="69908"/>
            <a:ext cx="3974583" cy="365186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>
                <a:solidFill>
                  <a:srgbClr val="FF0000"/>
                </a:solidFill>
              </a:rPr>
              <a:t>Pohlaví a věk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72716" y="2105610"/>
            <a:ext cx="11438021" cy="4351338"/>
          </a:xfrm>
        </p:spPr>
        <p:txBody>
          <a:bodyPr>
            <a:normAutofit/>
          </a:bodyPr>
          <a:lstStyle/>
          <a:p>
            <a:r>
              <a:rPr lang="cs-CZ" dirty="0"/>
              <a:t>Před pubertou nejsou významné rozdíly mezi pohlavími. </a:t>
            </a:r>
          </a:p>
          <a:p>
            <a:r>
              <a:rPr lang="cs-CZ" dirty="0"/>
              <a:t>Po jejím nástupu dochází k odlišení především </a:t>
            </a:r>
          </a:p>
          <a:p>
            <a:pPr lvl="1"/>
            <a:r>
              <a:rPr lang="cs-CZ" b="1" dirty="0"/>
              <a:t>pohlavních hormonů</a:t>
            </a:r>
            <a:r>
              <a:rPr lang="cs-CZ" dirty="0"/>
              <a:t>, </a:t>
            </a:r>
          </a:p>
          <a:p>
            <a:pPr lvl="1"/>
            <a:r>
              <a:rPr lang="cs-CZ" dirty="0"/>
              <a:t>rozdílným sérovým koncentracím/aktivitám některých analytů. </a:t>
            </a:r>
          </a:p>
          <a:p>
            <a:pPr lvl="1"/>
            <a:r>
              <a:rPr lang="cs-CZ" dirty="0"/>
              <a:t>například </a:t>
            </a:r>
            <a:r>
              <a:rPr lang="cs-CZ" b="1" dirty="0"/>
              <a:t>u mužů </a:t>
            </a:r>
            <a:r>
              <a:rPr lang="cs-CZ" dirty="0"/>
              <a:t>jsou fyziologické hodnoty koncentrací </a:t>
            </a:r>
            <a:r>
              <a:rPr lang="cs-CZ" b="1" dirty="0"/>
              <a:t>kreatininu</a:t>
            </a:r>
            <a:r>
              <a:rPr lang="cs-CZ" dirty="0"/>
              <a:t> (větší podíl svalové hmoty), </a:t>
            </a:r>
            <a:r>
              <a:rPr lang="cs-CZ" b="1" dirty="0"/>
              <a:t>kyseliny močové, močoviny, železa, aktivit </a:t>
            </a:r>
            <a:r>
              <a:rPr lang="cs-CZ" b="1" dirty="0" err="1"/>
              <a:t>kreatinkinasy</a:t>
            </a:r>
            <a:r>
              <a:rPr lang="cs-CZ" b="1" dirty="0"/>
              <a:t> a g-</a:t>
            </a:r>
            <a:r>
              <a:rPr lang="cs-CZ" b="1" dirty="0" err="1"/>
              <a:t>glutamyltransferasy</a:t>
            </a:r>
            <a:r>
              <a:rPr lang="cs-CZ" dirty="0"/>
              <a:t> vyšší než u žen; </a:t>
            </a:r>
          </a:p>
          <a:p>
            <a:pPr lvl="1"/>
            <a:r>
              <a:rPr lang="cs-CZ" dirty="0"/>
              <a:t>naopak </a:t>
            </a:r>
            <a:r>
              <a:rPr lang="cs-CZ" b="1" dirty="0"/>
              <a:t>muži</a:t>
            </a:r>
            <a:r>
              <a:rPr lang="cs-CZ" dirty="0"/>
              <a:t> mají </a:t>
            </a:r>
            <a:r>
              <a:rPr lang="cs-CZ" b="1" dirty="0"/>
              <a:t>nižší fyziologické koncentrace HDL-cholesterolu </a:t>
            </a:r>
            <a:r>
              <a:rPr lang="cs-CZ" dirty="0"/>
              <a:t>než ženy. </a:t>
            </a:r>
          </a:p>
          <a:p>
            <a:pPr lvl="1"/>
            <a:r>
              <a:rPr lang="cs-CZ" dirty="0"/>
              <a:t>S věkem se také mění celá řada biochemických parametrů, což souvisí s vývojem organismu. </a:t>
            </a:r>
          </a:p>
          <a:p>
            <a:pPr lvl="1"/>
            <a:r>
              <a:rPr lang="cs-CZ" dirty="0"/>
              <a:t>Vliv věku a pohlaví je zohledněn v rozmezí referenčních hodnot.</a:t>
            </a:r>
          </a:p>
        </p:txBody>
      </p:sp>
    </p:spTree>
    <p:extLst>
      <p:ext uri="{BB962C8B-B14F-4D97-AF65-F5344CB8AC3E}">
        <p14:creationId xmlns:p14="http://schemas.microsoft.com/office/powerpoint/2010/main" val="2747645845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60421" y="500062"/>
            <a:ext cx="11193379" cy="1325563"/>
          </a:xfrm>
        </p:spPr>
        <p:txBody>
          <a:bodyPr/>
          <a:lstStyle/>
          <a:p>
            <a:r>
              <a:rPr lang="cs-CZ" dirty="0">
                <a:solidFill>
                  <a:srgbClr val="0070C0"/>
                </a:solidFill>
              </a:rPr>
              <a:t>38. Které laboratorní hodnoty jsou u mužů vyšší?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solidFill>
                  <a:srgbClr val="0070C0"/>
                </a:solidFill>
              </a:rPr>
              <a:t>1…………………</a:t>
            </a:r>
          </a:p>
          <a:p>
            <a:r>
              <a:rPr lang="cs-CZ" dirty="0">
                <a:solidFill>
                  <a:srgbClr val="0070C0"/>
                </a:solidFill>
              </a:rPr>
              <a:t>2…………………</a:t>
            </a:r>
          </a:p>
          <a:p>
            <a:r>
              <a:rPr lang="cs-CZ" dirty="0">
                <a:solidFill>
                  <a:srgbClr val="0070C0"/>
                </a:solidFill>
              </a:rPr>
              <a:t>3…………………</a:t>
            </a:r>
          </a:p>
          <a:p>
            <a:r>
              <a:rPr lang="cs-CZ" dirty="0">
                <a:solidFill>
                  <a:srgbClr val="0070C0"/>
                </a:solidFill>
              </a:rPr>
              <a:t>4…………………</a:t>
            </a:r>
          </a:p>
          <a:p>
            <a:r>
              <a:rPr lang="cs-CZ" dirty="0">
                <a:solidFill>
                  <a:srgbClr val="0070C0"/>
                </a:solidFill>
              </a:rPr>
              <a:t>5…………………</a:t>
            </a:r>
          </a:p>
          <a:p>
            <a:r>
              <a:rPr lang="cs-CZ" dirty="0">
                <a:solidFill>
                  <a:srgbClr val="0070C0"/>
                </a:solidFill>
              </a:rPr>
              <a:t>6…………………</a:t>
            </a:r>
          </a:p>
          <a:p>
            <a:r>
              <a:rPr lang="cs-CZ" dirty="0">
                <a:solidFill>
                  <a:srgbClr val="0070C0"/>
                </a:solidFill>
              </a:rPr>
              <a:t>7…………………</a:t>
            </a:r>
          </a:p>
          <a:p>
            <a:r>
              <a:rPr lang="cs-CZ" dirty="0">
                <a:solidFill>
                  <a:srgbClr val="0070C0"/>
                </a:solidFill>
              </a:rPr>
              <a:t>8…………………</a:t>
            </a:r>
          </a:p>
        </p:txBody>
      </p:sp>
    </p:spTree>
    <p:extLst>
      <p:ext uri="{BB962C8B-B14F-4D97-AF65-F5344CB8AC3E}">
        <p14:creationId xmlns:p14="http://schemas.microsoft.com/office/powerpoint/2010/main" val="371889553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>
                <a:solidFill>
                  <a:srgbClr val="FF0000"/>
                </a:solidFill>
              </a:rPr>
              <a:t>Biologické cykly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2504" y="1400927"/>
            <a:ext cx="11999495" cy="4351338"/>
          </a:xfrm>
        </p:spPr>
        <p:txBody>
          <a:bodyPr/>
          <a:lstStyle/>
          <a:p>
            <a:pPr marL="0" indent="0">
              <a:buNone/>
            </a:pPr>
            <a:r>
              <a:rPr lang="cs-CZ" dirty="0"/>
              <a:t>Některé biochemické parametry vykazují během dne</a:t>
            </a:r>
          </a:p>
          <a:p>
            <a:pPr marL="0" indent="0">
              <a:buNone/>
            </a:pPr>
            <a:r>
              <a:rPr lang="cs-CZ" dirty="0"/>
              <a:t>   pravidelné cyklické změny</a:t>
            </a:r>
          </a:p>
          <a:p>
            <a:pPr lvl="0"/>
            <a:r>
              <a:rPr lang="cs-CZ" dirty="0"/>
              <a:t>cirkadiánní cykly: např. variabilita </a:t>
            </a:r>
          </a:p>
          <a:p>
            <a:pPr lvl="1"/>
            <a:r>
              <a:rPr lang="cs-CZ" b="1" dirty="0"/>
              <a:t>koncentrací kortizolu, železa, bílkoviny, draslíku, </a:t>
            </a:r>
            <a:r>
              <a:rPr lang="cs-CZ" dirty="0"/>
              <a:t>jejichž koncentrace dosahují </a:t>
            </a:r>
            <a:r>
              <a:rPr lang="cs-CZ" b="1" dirty="0"/>
              <a:t>maxima ráno </a:t>
            </a:r>
            <a:r>
              <a:rPr lang="cs-CZ" dirty="0"/>
              <a:t>a </a:t>
            </a:r>
            <a:r>
              <a:rPr lang="cs-CZ" b="1" dirty="0"/>
              <a:t>minima večer</a:t>
            </a:r>
            <a:r>
              <a:rPr lang="cs-CZ" dirty="0"/>
              <a:t>; </a:t>
            </a:r>
          </a:p>
          <a:p>
            <a:pPr lvl="1"/>
            <a:r>
              <a:rPr lang="cs-CZ" dirty="0"/>
              <a:t>naopak koncentrace kreatininu dosahuje svého maxima večer). </a:t>
            </a:r>
          </a:p>
          <a:p>
            <a:pPr lvl="0"/>
            <a:r>
              <a:rPr lang="cs-CZ" b="1" dirty="0"/>
              <a:t>sezónní variace</a:t>
            </a:r>
            <a:r>
              <a:rPr lang="cs-CZ" dirty="0"/>
              <a:t> (např. koncentrace T3 je nižší v létě).</a:t>
            </a:r>
          </a:p>
          <a:p>
            <a:pPr lvl="1"/>
            <a:r>
              <a:rPr lang="cs-CZ" dirty="0"/>
              <a:t>k fyziologickým změnám hladin </a:t>
            </a:r>
          </a:p>
          <a:p>
            <a:pPr marL="457200" lvl="1" indent="0">
              <a:buNone/>
            </a:pPr>
            <a:r>
              <a:rPr lang="cs-CZ" dirty="0"/>
              <a:t>                                                  některých analytů dochází i </a:t>
            </a:r>
          </a:p>
          <a:p>
            <a:pPr marL="457200" lvl="1" indent="0">
              <a:buNone/>
            </a:pPr>
            <a:r>
              <a:rPr lang="cs-CZ" dirty="0"/>
              <a:t>                                                  v průběhu ročních období </a:t>
            </a:r>
          </a:p>
          <a:p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8694" y="532815"/>
            <a:ext cx="2305453" cy="2315745"/>
          </a:xfrm>
          <a:prstGeom prst="rect">
            <a:avLst/>
          </a:prstGeom>
        </p:spPr>
      </p:pic>
      <p:pic>
        <p:nvPicPr>
          <p:cNvPr id="2056" name="Picture 8" descr="60 nápadů na nástěnce Roční období | letní čas, školka, předškolác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9365" y="4940216"/>
            <a:ext cx="2466975" cy="184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855335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40632" y="365125"/>
            <a:ext cx="11646568" cy="1325563"/>
          </a:xfrm>
        </p:spPr>
        <p:txBody>
          <a:bodyPr>
            <a:normAutofit fontScale="90000"/>
          </a:bodyPr>
          <a:lstStyle/>
          <a:p>
            <a:r>
              <a:rPr lang="cs-CZ" dirty="0">
                <a:solidFill>
                  <a:srgbClr val="0070C0"/>
                </a:solidFill>
              </a:rPr>
              <a:t>39. Koncentrace kortizolu, železa, bílkoviny, draslíku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r>
              <a:rPr lang="cs-CZ" dirty="0">
                <a:solidFill>
                  <a:srgbClr val="0070C0"/>
                </a:solidFill>
              </a:rPr>
              <a:t>jsou nejvyšší……………………………</a:t>
            </a:r>
          </a:p>
        </p:txBody>
      </p:sp>
    </p:spTree>
    <p:extLst>
      <p:ext uri="{BB962C8B-B14F-4D97-AF65-F5344CB8AC3E}">
        <p14:creationId xmlns:p14="http://schemas.microsoft.com/office/powerpoint/2010/main" val="721319309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FF0000"/>
                </a:solidFill>
              </a:rPr>
              <a:t>Gravidita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Při normálně probíhajícím těhotenství dochází k řadě biochemických procesů, jejichž důsledkem jsou změny v koncentracích některých analytů v krvi matky </a:t>
            </a:r>
          </a:p>
          <a:p>
            <a:pPr lvl="1"/>
            <a:r>
              <a:rPr lang="cs-CZ" dirty="0"/>
              <a:t>např. </a:t>
            </a:r>
            <a:r>
              <a:rPr lang="cs-CZ" b="1" dirty="0"/>
              <a:t>zvýšení koncentrace </a:t>
            </a:r>
            <a:r>
              <a:rPr lang="cs-CZ" dirty="0"/>
              <a:t>plazmatických transportních proteinů, </a:t>
            </a:r>
            <a:r>
              <a:rPr lang="cs-CZ" b="1" dirty="0"/>
              <a:t>proteinů akutní fáze </a:t>
            </a:r>
            <a:r>
              <a:rPr lang="cs-CZ" dirty="0"/>
              <a:t>(</a:t>
            </a:r>
            <a:r>
              <a:rPr lang="cs-CZ" dirty="0">
                <a:hlinkClick r:id="rId2"/>
              </a:rPr>
              <a:t>https://www.wikiskripta.eu/w/Reaktanty_akutn%C3%AD_f%C3%A1ze</a:t>
            </a:r>
            <a:endParaRPr lang="cs-CZ" dirty="0"/>
          </a:p>
          <a:p>
            <a:pPr lvl="1"/>
            <a:r>
              <a:rPr lang="cs-CZ" dirty="0"/>
              <a:t>snížení koncentrace železa.</a:t>
            </a:r>
          </a:p>
          <a:p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4086476"/>
            <a:ext cx="5793379" cy="2771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028532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0070C0"/>
                </a:solidFill>
              </a:rPr>
              <a:t>40. V graviditě jsou proteiny akutní fáze 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r>
              <a:rPr lang="cs-CZ" dirty="0">
                <a:solidFill>
                  <a:srgbClr val="0070C0"/>
                </a:solidFill>
              </a:rPr>
              <a:t>…………………………………………….</a:t>
            </a:r>
          </a:p>
        </p:txBody>
      </p:sp>
    </p:spTree>
    <p:extLst>
      <p:ext uri="{BB962C8B-B14F-4D97-AF65-F5344CB8AC3E}">
        <p14:creationId xmlns:p14="http://schemas.microsoft.com/office/powerpoint/2010/main" val="3743676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105032" y="365125"/>
            <a:ext cx="11986054" cy="1325563"/>
          </a:xfrm>
        </p:spPr>
        <p:txBody>
          <a:bodyPr>
            <a:normAutofit fontScale="90000"/>
          </a:bodyPr>
          <a:lstStyle/>
          <a:p>
            <a:br>
              <a:rPr lang="cs-CZ" dirty="0"/>
            </a:br>
            <a:br>
              <a:rPr lang="cs-CZ" dirty="0"/>
            </a:br>
            <a:r>
              <a:rPr lang="cs-CZ" dirty="0">
                <a:solidFill>
                  <a:srgbClr val="0070C0"/>
                </a:solidFill>
              </a:rPr>
              <a:t>2.</a:t>
            </a:r>
            <a:r>
              <a:rPr lang="cs-CZ" dirty="0"/>
              <a:t> </a:t>
            </a:r>
            <a:r>
              <a:rPr lang="cs-CZ" dirty="0">
                <a:solidFill>
                  <a:srgbClr val="0070C0"/>
                </a:solidFill>
              </a:rPr>
              <a:t>Jaká je příprava pacienta před odběrem biologického materiálu?</a:t>
            </a:r>
            <a:br>
              <a:rPr lang="cs-CZ" dirty="0">
                <a:solidFill>
                  <a:srgbClr val="0070C0"/>
                </a:solidFill>
              </a:rPr>
            </a:br>
            <a:r>
              <a:rPr lang="cs-CZ" dirty="0"/>
              <a:t> </a:t>
            </a:r>
            <a:br>
              <a:rPr lang="cs-CZ" dirty="0"/>
            </a:br>
            <a:endParaRPr lang="cs-CZ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Zástupný symbol pro obsah 4"/>
              <p:cNvSpPr>
                <a:spLocks noGrp="1"/>
              </p:cNvSpPr>
              <p:nvPr>
                <p:ph idx="1"/>
              </p:nvPr>
            </p:nvSpPr>
            <p:spPr>
              <a:xfrm>
                <a:off x="105032" y="1825625"/>
                <a:ext cx="11986054" cy="4351338"/>
              </a:xfrm>
            </p:spPr>
            <p:txBody>
              <a:bodyPr/>
              <a:lstStyle/>
              <a:p>
                <a:r>
                  <a:rPr lang="cs-CZ" b="1" dirty="0"/>
                  <a:t>lačnit po dobu 10–12 hodin</a:t>
                </a:r>
                <a:r>
                  <a:rPr lang="cs-CZ" dirty="0"/>
                  <a:t>, aby se zamezilo ovlivnění změn koncentrace některých analyzovaných složek dietou</a:t>
                </a:r>
              </a:p>
              <a:p>
                <a:r>
                  <a:rPr lang="cs-CZ" dirty="0"/>
                  <a:t>nepít slazené nápoje, kávu, vody sycené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cs-CZ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cs-CZ" b="0" i="0" smtClean="0">
                            <a:latin typeface="Cambria Math" panose="02040503050406030204" pitchFamily="18" charset="0"/>
                          </a:rPr>
                          <m:t>CO</m:t>
                        </m:r>
                      </m:e>
                      <m:sup>
                        <m:r>
                          <a:rPr lang="cs-CZ" b="0" i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cs-CZ" dirty="0"/>
              </a:p>
              <a:p>
                <a:r>
                  <a:rPr lang="cs-CZ" dirty="0"/>
                  <a:t>nekouřit, nepít alkohol, neužívat drogy</a:t>
                </a:r>
              </a:p>
              <a:p>
                <a:r>
                  <a:rPr lang="cs-CZ" dirty="0"/>
                  <a:t>omezit fyzickou aktivitu, vyvarovat se stresu</a:t>
                </a:r>
              </a:p>
              <a:p>
                <a:r>
                  <a:rPr lang="cs-CZ" dirty="0"/>
                  <a:t>podle možností vysadit léky, které by ovlivnily výsledky</a:t>
                </a:r>
              </a:p>
              <a:p>
                <a:r>
                  <a:rPr lang="cs-CZ" dirty="0"/>
                  <a:t>ráno před odběrem vypít 200 ml tekutin: voda, neslazený čaj</a:t>
                </a:r>
              </a:p>
              <a:p>
                <a:r>
                  <a:rPr lang="cs-CZ" dirty="0">
                    <a:hlinkClick r:id="rId3"/>
                  </a:rPr>
                  <a:t>https://cz.unilabs.online/priprava-na-odber</a:t>
                </a:r>
                <a:endParaRPr lang="cs-CZ" dirty="0"/>
              </a:p>
              <a:p>
                <a:pPr marL="0" indent="0">
                  <a:buNone/>
                </a:pPr>
                <a:endParaRPr lang="cs-CZ" dirty="0"/>
              </a:p>
            </p:txBody>
          </p:sp>
        </mc:Choice>
        <mc:Fallback xmlns="">
          <p:sp>
            <p:nvSpPr>
              <p:cNvPr id="5" name="Zástupný symbol pro obsah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5032" y="1825625"/>
                <a:ext cx="11986054" cy="4351338"/>
              </a:xfrm>
              <a:blipFill>
                <a:blip r:embed="rId4"/>
                <a:stretch>
                  <a:fillRect l="-916" t="-2241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93805704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FF0000"/>
                </a:solidFill>
              </a:rPr>
              <a:t>Rasa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Základní biochemické parametry nejsou rasou výrazně ovlivněny, určité změny se však mohou vyskytnout v souvislosti s množstvím svalové hmoty (např. černoši mají </a:t>
            </a:r>
            <a:r>
              <a:rPr lang="cs-CZ" b="1" dirty="0"/>
              <a:t>zvýšenou</a:t>
            </a:r>
            <a:r>
              <a:rPr lang="cs-CZ" dirty="0"/>
              <a:t> aktivitu </a:t>
            </a:r>
            <a:r>
              <a:rPr lang="cs-CZ" dirty="0" err="1"/>
              <a:t>kreatinkinasy</a:t>
            </a:r>
            <a:r>
              <a:rPr lang="cs-CZ" dirty="0"/>
              <a:t> a amylasy).</a:t>
            </a:r>
          </a:p>
        </p:txBody>
      </p:sp>
      <p:pic>
        <p:nvPicPr>
          <p:cNvPr id="4098" name="Picture 2" descr="Lidské rasy - YouTub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6080" y="3469105"/>
            <a:ext cx="6051598" cy="338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6393961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0070C0"/>
                </a:solidFill>
              </a:rPr>
              <a:t>41. Rasa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Základní biochemické parametry nejsou rasou výrazně ovlivněny, určité změny se však mohou vyskytnout v souvislosti s množstvím svalové hmoty (např. černoši mají </a:t>
            </a:r>
            <a:r>
              <a:rPr lang="cs-CZ" dirty="0">
                <a:solidFill>
                  <a:srgbClr val="0070C0"/>
                </a:solidFill>
              </a:rPr>
              <a:t>……………..</a:t>
            </a:r>
            <a:r>
              <a:rPr lang="cs-CZ" dirty="0"/>
              <a:t> aktivitu </a:t>
            </a:r>
            <a:r>
              <a:rPr lang="cs-CZ" dirty="0" err="1"/>
              <a:t>kreatinkinasy</a:t>
            </a:r>
            <a:r>
              <a:rPr lang="cs-CZ" dirty="0"/>
              <a:t> a amylasy).</a:t>
            </a:r>
          </a:p>
        </p:txBody>
      </p:sp>
      <p:pic>
        <p:nvPicPr>
          <p:cNvPr id="4098" name="Picture 2" descr="Lidské rasy - YouTub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6080" y="3469105"/>
            <a:ext cx="6051598" cy="338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4120679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FF0000"/>
                </a:solidFill>
              </a:rPr>
              <a:t>Složení tělních tekutin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3466" y="1825625"/>
            <a:ext cx="12078534" cy="4351338"/>
          </a:xfrm>
        </p:spPr>
        <p:txBody>
          <a:bodyPr/>
          <a:lstStyle/>
          <a:p>
            <a:r>
              <a:rPr lang="cs-CZ" dirty="0"/>
              <a:t>může být ovlivněno např. zvýšenou teplotou, traumatem, </a:t>
            </a:r>
            <a:r>
              <a:rPr lang="cs-CZ" dirty="0" err="1"/>
              <a:t>th</a:t>
            </a:r>
            <a:r>
              <a:rPr lang="cs-CZ" dirty="0"/>
              <a:t>. nebo dg. zásahem</a:t>
            </a:r>
          </a:p>
        </p:txBody>
      </p:sp>
      <p:pic>
        <p:nvPicPr>
          <p:cNvPr id="5122" name="Picture 2" descr="Jaký rozsah teploty vašeho těla je ještě normální | JakZdravě.c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849" y="2781550"/>
            <a:ext cx="4713197" cy="353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8695" y="2781550"/>
            <a:ext cx="6069725" cy="353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214358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66378592"/>
              </p:ext>
            </p:extLst>
          </p:nvPr>
        </p:nvGraphicFramePr>
        <p:xfrm>
          <a:off x="466928" y="0"/>
          <a:ext cx="6330718" cy="750510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50308">
                  <a:extLst>
                    <a:ext uri="{9D8B030D-6E8A-4147-A177-3AD203B41FA5}">
                      <a16:colId xmlns:a16="http://schemas.microsoft.com/office/drawing/2014/main" val="2744761526"/>
                    </a:ext>
                  </a:extLst>
                </a:gridCol>
                <a:gridCol w="1978415">
                  <a:extLst>
                    <a:ext uri="{9D8B030D-6E8A-4147-A177-3AD203B41FA5}">
                      <a16:colId xmlns:a16="http://schemas.microsoft.com/office/drawing/2014/main" val="388020714"/>
                    </a:ext>
                  </a:extLst>
                </a:gridCol>
                <a:gridCol w="3601995">
                  <a:extLst>
                    <a:ext uri="{9D8B030D-6E8A-4147-A177-3AD203B41FA5}">
                      <a16:colId xmlns:a16="http://schemas.microsoft.com/office/drawing/2014/main" val="4231658396"/>
                    </a:ext>
                  </a:extLst>
                </a:gridCol>
              </a:tblGrid>
              <a:tr h="31494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Analyt</a:t>
                      </a:r>
                      <a:endParaRPr lang="cs-CZ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60" marR="31760" marT="15880" marB="158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Příčina zvýšené koncentrace/aktivity v séru</a:t>
                      </a:r>
                      <a:endParaRPr lang="cs-CZ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60" marR="31760" marT="15880" marB="158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Příčina snížené koncentrace/aktivity v séru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60" marR="31760" marT="15880" marB="15880" anchor="ctr"/>
                </a:tc>
                <a:extLst>
                  <a:ext uri="{0D108BD9-81ED-4DB2-BD59-A6C34878D82A}">
                    <a16:rowId xmlns:a16="http://schemas.microsoft.com/office/drawing/2014/main" val="3889727708"/>
                  </a:ext>
                </a:extLst>
              </a:tr>
              <a:tr h="31494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ALT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60" marR="31760" marT="15880" marB="158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intenzivní svalová aktivita, chronický alkoholismus</a:t>
                      </a:r>
                      <a:endParaRPr lang="cs-CZ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60" marR="31760" marT="15880" marB="158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 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60" marR="31760" marT="15880" marB="15880" anchor="ctr"/>
                </a:tc>
                <a:extLst>
                  <a:ext uri="{0D108BD9-81ED-4DB2-BD59-A6C34878D82A}">
                    <a16:rowId xmlns:a16="http://schemas.microsoft.com/office/drawing/2014/main" val="3233581501"/>
                  </a:ext>
                </a:extLst>
              </a:tr>
              <a:tr h="31494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AST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60" marR="31760" marT="15880" marB="158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chronický alkoholismus, dlouhodobá fyzická zátěž</a:t>
                      </a:r>
                      <a:endParaRPr lang="cs-CZ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60" marR="31760" marT="15880" marB="158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 </a:t>
                      </a:r>
                      <a:endParaRPr lang="cs-CZ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60" marR="31760" marT="15880" marB="15880" anchor="ctr"/>
                </a:tc>
                <a:extLst>
                  <a:ext uri="{0D108BD9-81ED-4DB2-BD59-A6C34878D82A}">
                    <a16:rowId xmlns:a16="http://schemas.microsoft.com/office/drawing/2014/main" val="1069853285"/>
                  </a:ext>
                </a:extLst>
              </a:tr>
              <a:tr h="16848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GMT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60" marR="31760" marT="15880" marB="158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chronický alkoholismus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60" marR="31760" marT="15880" marB="158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hladovění</a:t>
                      </a:r>
                      <a:endParaRPr lang="cs-CZ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60" marR="31760" marT="15880" marB="15880" anchor="ctr"/>
                </a:tc>
                <a:extLst>
                  <a:ext uri="{0D108BD9-81ED-4DB2-BD59-A6C34878D82A}">
                    <a16:rowId xmlns:a16="http://schemas.microsoft.com/office/drawing/2014/main" val="3399852208"/>
                  </a:ext>
                </a:extLst>
              </a:tr>
              <a:tr h="46140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ALP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60" marR="31760" marT="15880" marB="158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hladovění, dlouhodobá fyzická zátěž, prepubertální věk, strava bohatá na sacharidy, BPPO*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60" marR="31760" marT="15880" marB="158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 </a:t>
                      </a:r>
                      <a:endParaRPr lang="cs-CZ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60" marR="31760" marT="15880" marB="15880" anchor="ctr"/>
                </a:tc>
                <a:extLst>
                  <a:ext uri="{0D108BD9-81ED-4DB2-BD59-A6C34878D82A}">
                    <a16:rowId xmlns:a16="http://schemas.microsoft.com/office/drawing/2014/main" val="3382928478"/>
                  </a:ext>
                </a:extLst>
              </a:tr>
              <a:tr h="31494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CK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60" marR="31760" marT="15880" marB="158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svalová aktivita, rasa, dlouhodobá fyzická zátěž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60" marR="31760" marT="15880" marB="158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 </a:t>
                      </a:r>
                      <a:endParaRPr lang="cs-CZ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60" marR="31760" marT="15880" marB="15880" anchor="ctr"/>
                </a:tc>
                <a:extLst>
                  <a:ext uri="{0D108BD9-81ED-4DB2-BD59-A6C34878D82A}">
                    <a16:rowId xmlns:a16="http://schemas.microsoft.com/office/drawing/2014/main" val="3879913698"/>
                  </a:ext>
                </a:extLst>
              </a:tr>
              <a:tr h="16848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LD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60" marR="31760" marT="15880" marB="158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strava bohatá na sacharidy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60" marR="31760" marT="15880" marB="158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BPPO *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60" marR="31760" marT="15880" marB="15880" anchor="ctr"/>
                </a:tc>
                <a:extLst>
                  <a:ext uri="{0D108BD9-81ED-4DB2-BD59-A6C34878D82A}">
                    <a16:rowId xmlns:a16="http://schemas.microsoft.com/office/drawing/2014/main" val="3607760326"/>
                  </a:ext>
                </a:extLst>
              </a:tr>
              <a:tr h="31494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Laktát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60" marR="31760" marT="15880" marB="158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intenzivní cvičení, chronický alkoholismus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60" marR="31760" marT="15880" marB="158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 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60" marR="31760" marT="15880" marB="15880" anchor="ctr"/>
                </a:tc>
                <a:extLst>
                  <a:ext uri="{0D108BD9-81ED-4DB2-BD59-A6C34878D82A}">
                    <a16:rowId xmlns:a16="http://schemas.microsoft.com/office/drawing/2014/main" val="2630243603"/>
                  </a:ext>
                </a:extLst>
              </a:tr>
              <a:tr h="16848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Kreatinin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60" marR="31760" marT="15880" marB="158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pohlaví (muži)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60" marR="31760" marT="15880" marB="158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prepubertální věk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60" marR="31760" marT="15880" marB="15880" anchor="ctr"/>
                </a:tc>
                <a:extLst>
                  <a:ext uri="{0D108BD9-81ED-4DB2-BD59-A6C34878D82A}">
                    <a16:rowId xmlns:a16="http://schemas.microsoft.com/office/drawing/2014/main" val="4036932740"/>
                  </a:ext>
                </a:extLst>
              </a:tr>
              <a:tr h="46140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Kyselina močová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60" marR="31760" marT="15880" marB="158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strava bohatá na proteiny, intenzivní tělesná zátěž, hladovění, BPPO*, chronický alkoholismus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60" marR="31760" marT="15880" marB="158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strava bohatá na lipidy</a:t>
                      </a:r>
                      <a:endParaRPr lang="cs-CZ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60" marR="31760" marT="15880" marB="15880" anchor="ctr"/>
                </a:tc>
                <a:extLst>
                  <a:ext uri="{0D108BD9-81ED-4DB2-BD59-A6C34878D82A}">
                    <a16:rowId xmlns:a16="http://schemas.microsoft.com/office/drawing/2014/main" val="50639601"/>
                  </a:ext>
                </a:extLst>
              </a:tr>
              <a:tr h="31494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Močovina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60" marR="31760" marT="15880" marB="158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strava bohatá na proteiny, dlouhodobá fyzická zátěž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60" marR="31760" marT="15880" marB="158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 </a:t>
                      </a:r>
                      <a:endParaRPr lang="cs-CZ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60" marR="31760" marT="15880" marB="15880" anchor="ctr"/>
                </a:tc>
                <a:extLst>
                  <a:ext uri="{0D108BD9-81ED-4DB2-BD59-A6C34878D82A}">
                    <a16:rowId xmlns:a16="http://schemas.microsoft.com/office/drawing/2014/main" val="1228071232"/>
                  </a:ext>
                </a:extLst>
              </a:tr>
              <a:tr h="31494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Cholesterol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60" marR="31760" marT="15880" marB="158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strava bohatá na lipidy, kouření, chronický alkoholismus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60" marR="31760" marT="15880" marB="158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hladovění, strava bohatá na sacharidy,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dětství, intenzivní tělesná zátěž</a:t>
                      </a:r>
                      <a:endParaRPr lang="cs-CZ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60" marR="31760" marT="15880" marB="15880" anchor="ctr"/>
                </a:tc>
                <a:extLst>
                  <a:ext uri="{0D108BD9-81ED-4DB2-BD59-A6C34878D82A}">
                    <a16:rowId xmlns:a16="http://schemas.microsoft.com/office/drawing/2014/main" val="1251234081"/>
                  </a:ext>
                </a:extLst>
              </a:tr>
              <a:tr h="16848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HDL-C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60" marR="31760" marT="15880" marB="158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 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60" marR="31760" marT="15880" marB="158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kouření</a:t>
                      </a:r>
                      <a:endParaRPr lang="cs-CZ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60" marR="31760" marT="15880" marB="15880" anchor="ctr"/>
                </a:tc>
                <a:extLst>
                  <a:ext uri="{0D108BD9-81ED-4DB2-BD59-A6C34878D82A}">
                    <a16:rowId xmlns:a16="http://schemas.microsoft.com/office/drawing/2014/main" val="1798532313"/>
                  </a:ext>
                </a:extLst>
              </a:tr>
              <a:tr h="46140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TAG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60" marR="31760" marT="15880" marB="158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strava bohatá na lipidy, kouření, chronický alkoholismus i jednorázové požití, BPPO *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60" marR="31760" marT="15880" marB="158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hladovění, strava bohatá na sacharidy,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intenzivní tělesná zátěž</a:t>
                      </a:r>
                      <a:endParaRPr lang="cs-CZ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60" marR="31760" marT="15880" marB="15880" anchor="ctr"/>
                </a:tc>
                <a:extLst>
                  <a:ext uri="{0D108BD9-81ED-4DB2-BD59-A6C34878D82A}">
                    <a16:rowId xmlns:a16="http://schemas.microsoft.com/office/drawing/2014/main" val="805999529"/>
                  </a:ext>
                </a:extLst>
              </a:tr>
              <a:tr h="46906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Glukosa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60" marR="31760" marT="15880" marB="158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strava bohatá na sacharidy, BPPO, kouření, krátkodobé intenzivní cvičení, mírné požití alkoholu, kofein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60" marR="31760" marT="15880" marB="158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chronický alkoholismus,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dlouhodobé intenzivní cvičení</a:t>
                      </a:r>
                      <a:endParaRPr lang="cs-CZ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60" marR="31760" marT="15880" marB="15880" anchor="ctr"/>
                </a:tc>
                <a:extLst>
                  <a:ext uri="{0D108BD9-81ED-4DB2-BD59-A6C34878D82A}">
                    <a16:rowId xmlns:a16="http://schemas.microsoft.com/office/drawing/2014/main" val="650103969"/>
                  </a:ext>
                </a:extLst>
              </a:tr>
              <a:tr h="16848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Bílkoviny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60" marR="31760" marT="15880" marB="158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strava bohatá na proteiny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60" marR="31760" marT="15880" marB="158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strava bohatá na sacharidy</a:t>
                      </a:r>
                      <a:endParaRPr lang="cs-CZ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60" marR="31760" marT="15880" marB="15880" anchor="ctr"/>
                </a:tc>
                <a:extLst>
                  <a:ext uri="{0D108BD9-81ED-4DB2-BD59-A6C34878D82A}">
                    <a16:rowId xmlns:a16="http://schemas.microsoft.com/office/drawing/2014/main" val="3431353323"/>
                  </a:ext>
                </a:extLst>
              </a:tr>
              <a:tr h="31494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Transportní proteiny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60" marR="31760" marT="15880" marB="158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Gravidita</a:t>
                      </a:r>
                      <a:endParaRPr lang="cs-CZ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60" marR="31760" marT="15880" marB="158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 </a:t>
                      </a:r>
                      <a:endParaRPr lang="cs-CZ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60" marR="31760" marT="15880" marB="15880" anchor="ctr"/>
                </a:tc>
                <a:extLst>
                  <a:ext uri="{0D108BD9-81ED-4DB2-BD59-A6C34878D82A}">
                    <a16:rowId xmlns:a16="http://schemas.microsoft.com/office/drawing/2014/main" val="1130304598"/>
                  </a:ext>
                </a:extLst>
              </a:tr>
              <a:tr h="31494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Reaktanty akutní fáze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60" marR="31760" marT="15880" marB="158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gravidita, horečka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60" marR="31760" marT="15880" marB="158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 </a:t>
                      </a:r>
                      <a:endParaRPr lang="cs-CZ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60" marR="31760" marT="15880" marB="15880" anchor="ctr"/>
                </a:tc>
                <a:extLst>
                  <a:ext uri="{0D108BD9-81ED-4DB2-BD59-A6C34878D82A}">
                    <a16:rowId xmlns:a16="http://schemas.microsoft.com/office/drawing/2014/main" val="3395131715"/>
                  </a:ext>
                </a:extLst>
              </a:tr>
              <a:tr h="16848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Fe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60" marR="31760" marT="15880" marB="158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BPPO*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60" marR="31760" marT="15880" marB="158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gravidita</a:t>
                      </a:r>
                      <a:endParaRPr lang="cs-CZ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60" marR="31760" marT="15880" marB="15880" anchor="ctr"/>
                </a:tc>
                <a:extLst>
                  <a:ext uri="{0D108BD9-81ED-4DB2-BD59-A6C34878D82A}">
                    <a16:rowId xmlns:a16="http://schemas.microsoft.com/office/drawing/2014/main" val="3596670925"/>
                  </a:ext>
                </a:extLst>
              </a:tr>
              <a:tr h="16848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Na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60" marR="31760" marT="15880" marB="158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BPPO*, dlouhodobá fyzická zátěž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60" marR="31760" marT="15880" marB="158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 </a:t>
                      </a:r>
                      <a:endParaRPr lang="cs-CZ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60" marR="31760" marT="15880" marB="15880" anchor="ctr"/>
                </a:tc>
                <a:extLst>
                  <a:ext uri="{0D108BD9-81ED-4DB2-BD59-A6C34878D82A}">
                    <a16:rowId xmlns:a16="http://schemas.microsoft.com/office/drawing/2014/main" val="2015212872"/>
                  </a:ext>
                </a:extLst>
              </a:tr>
              <a:tr h="16848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Ca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60" marR="31760" marT="15880" marB="158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dlouhodobá fyzická zátěž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60" marR="31760" marT="15880" marB="158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 </a:t>
                      </a:r>
                      <a:endParaRPr lang="cs-CZ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60" marR="31760" marT="15880" marB="15880" anchor="ctr"/>
                </a:tc>
                <a:extLst>
                  <a:ext uri="{0D108BD9-81ED-4DB2-BD59-A6C34878D82A}">
                    <a16:rowId xmlns:a16="http://schemas.microsoft.com/office/drawing/2014/main" val="3140622019"/>
                  </a:ext>
                </a:extLst>
              </a:tr>
              <a:tr h="16848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K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60" marR="31760" marT="15880" marB="158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dlouhodobá fyzická zátěž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60" marR="31760" marT="15880" marB="158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 </a:t>
                      </a:r>
                      <a:endParaRPr lang="cs-CZ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60" marR="31760" marT="15880" marB="15880" anchor="ctr"/>
                </a:tc>
                <a:extLst>
                  <a:ext uri="{0D108BD9-81ED-4DB2-BD59-A6C34878D82A}">
                    <a16:rowId xmlns:a16="http://schemas.microsoft.com/office/drawing/2014/main" val="2039738795"/>
                  </a:ext>
                </a:extLst>
              </a:tr>
              <a:tr h="31494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Fosfáty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60" marR="31760" marT="15880" marB="158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strava bohatá na proteiny, dlouhodobá fyzická zátěž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60" marR="31760" marT="15880" marB="158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BPPO*</a:t>
                      </a:r>
                      <a:endParaRPr lang="cs-CZ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60" marR="31760" marT="15880" marB="15880" anchor="ctr"/>
                </a:tc>
                <a:extLst>
                  <a:ext uri="{0D108BD9-81ED-4DB2-BD59-A6C34878D82A}">
                    <a16:rowId xmlns:a16="http://schemas.microsoft.com/office/drawing/2014/main" val="846508585"/>
                  </a:ext>
                </a:extLst>
              </a:tr>
              <a:tr h="25533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Hemoglobin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60" marR="31760" marT="15880" marB="158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nadmořská výška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60" marR="31760" marT="15880" marB="158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 </a:t>
                      </a:r>
                      <a:endParaRPr lang="cs-CZ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60" marR="31760" marT="15880" marB="15880" anchor="ctr"/>
                </a:tc>
                <a:extLst>
                  <a:ext uri="{0D108BD9-81ED-4DB2-BD59-A6C34878D82A}">
                    <a16:rowId xmlns:a16="http://schemas.microsoft.com/office/drawing/2014/main" val="4257218658"/>
                  </a:ext>
                </a:extLst>
              </a:tr>
            </a:tbl>
          </a:graphicData>
        </a:graphic>
      </p:graphicFrame>
      <p:sp>
        <p:nvSpPr>
          <p:cNvPr id="5" name="TextovéPole 4"/>
          <p:cNvSpPr txBox="1"/>
          <p:nvPr/>
        </p:nvSpPr>
        <p:spPr>
          <a:xfrm>
            <a:off x="7470843" y="1027906"/>
            <a:ext cx="435799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FF0000"/>
                </a:solidFill>
              </a:rPr>
              <a:t>Seznam zkratek:</a:t>
            </a:r>
          </a:p>
          <a:p>
            <a:r>
              <a:rPr lang="cs-CZ" b="1" dirty="0"/>
              <a:t>ALP: alkalická </a:t>
            </a:r>
            <a:r>
              <a:rPr lang="cs-CZ" b="1" dirty="0" err="1"/>
              <a:t>fosfatasa</a:t>
            </a:r>
            <a:endParaRPr lang="cs-CZ" b="1" dirty="0"/>
          </a:p>
          <a:p>
            <a:r>
              <a:rPr lang="cs-CZ" b="1" dirty="0"/>
              <a:t>ALT: </a:t>
            </a:r>
            <a:r>
              <a:rPr lang="cs-CZ" b="1" dirty="0" err="1"/>
              <a:t>alaninaminotransferasa</a:t>
            </a:r>
            <a:endParaRPr lang="cs-CZ" b="1" dirty="0"/>
          </a:p>
          <a:p>
            <a:r>
              <a:rPr lang="cs-CZ" b="1" dirty="0"/>
              <a:t>AST: </a:t>
            </a:r>
            <a:r>
              <a:rPr lang="cs-CZ" b="1" dirty="0" err="1"/>
              <a:t>aspartátaminotransferasa</a:t>
            </a:r>
            <a:endParaRPr lang="cs-CZ" b="1" dirty="0"/>
          </a:p>
          <a:p>
            <a:r>
              <a:rPr lang="cs-CZ" b="1" dirty="0"/>
              <a:t>CK: </a:t>
            </a:r>
            <a:r>
              <a:rPr lang="cs-CZ" b="1" dirty="0" err="1"/>
              <a:t>kreatinkinasa</a:t>
            </a:r>
            <a:endParaRPr lang="cs-CZ" b="1" dirty="0"/>
          </a:p>
          <a:p>
            <a:r>
              <a:rPr lang="cs-CZ" b="1" dirty="0"/>
              <a:t>GMT: g-</a:t>
            </a:r>
            <a:r>
              <a:rPr lang="cs-CZ" b="1" dirty="0" err="1"/>
              <a:t>glutamyltransferasa</a:t>
            </a:r>
            <a:endParaRPr lang="cs-CZ" b="1" dirty="0"/>
          </a:p>
          <a:p>
            <a:r>
              <a:rPr lang="cs-CZ" b="1" dirty="0"/>
              <a:t>HDL: lipoproteiny o vysoké hustotě</a:t>
            </a:r>
          </a:p>
          <a:p>
            <a:r>
              <a:rPr lang="cs-CZ" b="1" dirty="0"/>
              <a:t>HDL–C: HDL–cholesterol</a:t>
            </a:r>
          </a:p>
          <a:p>
            <a:r>
              <a:rPr lang="cs-CZ" b="1" dirty="0"/>
              <a:t>LD: </a:t>
            </a:r>
            <a:r>
              <a:rPr lang="cs-CZ" b="1" dirty="0" err="1"/>
              <a:t>laktátdehydrogenasa</a:t>
            </a:r>
            <a:endParaRPr lang="cs-CZ" b="1" dirty="0"/>
          </a:p>
          <a:p>
            <a:r>
              <a:rPr lang="cs-CZ" b="1" dirty="0"/>
              <a:t>TAG: </a:t>
            </a:r>
            <a:r>
              <a:rPr lang="cs-CZ" b="1" dirty="0" err="1"/>
              <a:t>triacylglyceroly</a:t>
            </a:r>
            <a:endParaRPr lang="cs-CZ" b="1" dirty="0"/>
          </a:p>
          <a:p>
            <a:r>
              <a:rPr lang="cs-CZ" dirty="0"/>
              <a:t> 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89789540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>
                <a:solidFill>
                  <a:srgbClr val="0070C0"/>
                </a:solidFill>
              </a:rPr>
              <a:t>42. Doplňte zkratky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>
                <a:solidFill>
                  <a:srgbClr val="0070C0"/>
                </a:solidFill>
              </a:rPr>
              <a:t>Alkalická </a:t>
            </a:r>
            <a:r>
              <a:rPr lang="cs-CZ" dirty="0" err="1">
                <a:solidFill>
                  <a:srgbClr val="0070C0"/>
                </a:solidFill>
              </a:rPr>
              <a:t>fosfatasa</a:t>
            </a:r>
            <a:r>
              <a:rPr lang="cs-CZ" dirty="0">
                <a:solidFill>
                  <a:srgbClr val="0070C0"/>
                </a:solidFill>
              </a:rPr>
              <a:t>…………………………</a:t>
            </a:r>
          </a:p>
          <a:p>
            <a:r>
              <a:rPr lang="cs-CZ" dirty="0" err="1">
                <a:solidFill>
                  <a:srgbClr val="0070C0"/>
                </a:solidFill>
              </a:rPr>
              <a:t>Alaninaminotransferasa</a:t>
            </a:r>
            <a:r>
              <a:rPr lang="cs-CZ" dirty="0">
                <a:solidFill>
                  <a:srgbClr val="0070C0"/>
                </a:solidFill>
              </a:rPr>
              <a:t>………………..</a:t>
            </a:r>
          </a:p>
          <a:p>
            <a:r>
              <a:rPr lang="cs-CZ" dirty="0" err="1">
                <a:solidFill>
                  <a:srgbClr val="0070C0"/>
                </a:solidFill>
              </a:rPr>
              <a:t>Aspartátaminotransferasa</a:t>
            </a:r>
            <a:r>
              <a:rPr lang="cs-CZ" dirty="0">
                <a:solidFill>
                  <a:srgbClr val="0070C0"/>
                </a:solidFill>
              </a:rPr>
              <a:t>…………….</a:t>
            </a:r>
          </a:p>
          <a:p>
            <a:r>
              <a:rPr lang="cs-CZ" dirty="0" err="1">
                <a:solidFill>
                  <a:srgbClr val="0070C0"/>
                </a:solidFill>
              </a:rPr>
              <a:t>Kreatinkinasa</a:t>
            </a:r>
            <a:r>
              <a:rPr lang="cs-CZ" dirty="0">
                <a:solidFill>
                  <a:srgbClr val="0070C0"/>
                </a:solidFill>
              </a:rPr>
              <a:t>………………………………..</a:t>
            </a:r>
          </a:p>
          <a:p>
            <a:r>
              <a:rPr lang="cs-CZ" dirty="0" err="1">
                <a:solidFill>
                  <a:srgbClr val="0070C0"/>
                </a:solidFill>
              </a:rPr>
              <a:t>Glutamyltransferasa</a:t>
            </a:r>
            <a:r>
              <a:rPr lang="cs-CZ" dirty="0">
                <a:solidFill>
                  <a:srgbClr val="0070C0"/>
                </a:solidFill>
              </a:rPr>
              <a:t>………………………</a:t>
            </a:r>
          </a:p>
          <a:p>
            <a:r>
              <a:rPr lang="cs-CZ" dirty="0">
                <a:solidFill>
                  <a:srgbClr val="0070C0"/>
                </a:solidFill>
              </a:rPr>
              <a:t>lipoproteiny o vysoké hustotě……….</a:t>
            </a:r>
          </a:p>
          <a:p>
            <a:r>
              <a:rPr lang="cs-CZ" dirty="0">
                <a:solidFill>
                  <a:srgbClr val="0070C0"/>
                </a:solidFill>
              </a:rPr>
              <a:t>HDL–cholesterol……………………………</a:t>
            </a:r>
          </a:p>
          <a:p>
            <a:r>
              <a:rPr lang="cs-CZ" dirty="0" err="1">
                <a:solidFill>
                  <a:srgbClr val="0070C0"/>
                </a:solidFill>
              </a:rPr>
              <a:t>Laktátdehydrogenasa</a:t>
            </a:r>
            <a:r>
              <a:rPr lang="cs-CZ" dirty="0">
                <a:solidFill>
                  <a:srgbClr val="0070C0"/>
                </a:solidFill>
              </a:rPr>
              <a:t>……………………</a:t>
            </a:r>
          </a:p>
          <a:p>
            <a:r>
              <a:rPr lang="cs-CZ" dirty="0" err="1">
                <a:solidFill>
                  <a:srgbClr val="0070C0"/>
                </a:solidFill>
              </a:rPr>
              <a:t>Triacylglyceroly</a:t>
            </a:r>
            <a:r>
              <a:rPr lang="cs-CZ" dirty="0">
                <a:solidFill>
                  <a:srgbClr val="0070C0"/>
                </a:solidFill>
              </a:rPr>
              <a:t>……………………………..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01734533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>
                <a:solidFill>
                  <a:srgbClr val="FF0000"/>
                </a:solidFill>
              </a:rPr>
              <a:t>Fyziologické hodnoty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hlinkClick r:id="rId2"/>
              </a:rPr>
              <a:t>https://www.mz-biochem.cz/images/downloads/seznam-vysetreni.pdf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33061667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5043" y="0"/>
            <a:ext cx="7086957" cy="4571999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24501" y="411846"/>
            <a:ext cx="10515600" cy="1325563"/>
          </a:xfrm>
        </p:spPr>
        <p:txBody>
          <a:bodyPr>
            <a:normAutofit/>
          </a:bodyPr>
          <a:lstStyle/>
          <a:p>
            <a:r>
              <a:rPr lang="cs-CZ" sz="4000" dirty="0">
                <a:solidFill>
                  <a:srgbClr val="FF0000"/>
                </a:solidFill>
              </a:rPr>
              <a:t>Sacharidy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-1" y="2387099"/>
            <a:ext cx="12079705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/>
              <a:t> </a:t>
            </a:r>
          </a:p>
          <a:p>
            <a:r>
              <a:rPr lang="cs-CZ" dirty="0"/>
              <a:t>složené pouze z </a:t>
            </a:r>
            <a:r>
              <a:rPr lang="cs-CZ" b="1" dirty="0"/>
              <a:t>C, H </a:t>
            </a:r>
            <a:r>
              <a:rPr lang="cs-CZ" dirty="0"/>
              <a:t>a </a:t>
            </a:r>
            <a:r>
              <a:rPr lang="cs-CZ" b="1" dirty="0"/>
              <a:t>O</a:t>
            </a:r>
            <a:r>
              <a:rPr lang="cs-CZ" dirty="0"/>
              <a:t>.</a:t>
            </a:r>
          </a:p>
          <a:p>
            <a:r>
              <a:rPr lang="cs-CZ" dirty="0"/>
              <a:t>nejrozšířenější skupina </a:t>
            </a:r>
            <a:r>
              <a:rPr lang="cs-CZ" b="1" dirty="0"/>
              <a:t>organických</a:t>
            </a:r>
            <a:r>
              <a:rPr lang="cs-CZ" dirty="0"/>
              <a:t> látek</a:t>
            </a:r>
          </a:p>
          <a:p>
            <a:r>
              <a:rPr lang="cs-CZ" dirty="0"/>
              <a:t>největší podíl </a:t>
            </a:r>
            <a:r>
              <a:rPr lang="cs-CZ" b="1" dirty="0"/>
              <a:t>organické</a:t>
            </a:r>
            <a:r>
              <a:rPr lang="cs-CZ" dirty="0"/>
              <a:t> hmoty na Zemi. </a:t>
            </a:r>
          </a:p>
          <a:p>
            <a:r>
              <a:rPr lang="cs-CZ" dirty="0"/>
              <a:t>složení lze vyjádřit vzorcem (CH</a:t>
            </a:r>
            <a:r>
              <a:rPr lang="cs-CZ" baseline="-25000" dirty="0"/>
              <a:t>2</a:t>
            </a:r>
            <a:r>
              <a:rPr lang="cs-CZ" dirty="0"/>
              <a:t>O)n, kde n ≥ 3</a:t>
            </a:r>
          </a:p>
          <a:p>
            <a:r>
              <a:rPr lang="cs-CZ" dirty="0"/>
              <a:t>důležitý zdroj a zásoba </a:t>
            </a:r>
            <a:r>
              <a:rPr lang="cs-CZ" b="1" dirty="0"/>
              <a:t>energie</a:t>
            </a:r>
            <a:r>
              <a:rPr lang="cs-CZ" dirty="0"/>
              <a:t> pro živočichy (glykogen) i pro rostliny (škrob). </a:t>
            </a:r>
          </a:p>
          <a:p>
            <a:r>
              <a:rPr lang="cs-CZ" dirty="0"/>
              <a:t>u rostlin a bakterií tvoří i základní součást </a:t>
            </a:r>
            <a:r>
              <a:rPr lang="cs-CZ" b="1" dirty="0"/>
              <a:t>buněčných membrán </a:t>
            </a:r>
            <a:r>
              <a:rPr lang="cs-CZ" dirty="0"/>
              <a:t>(celulóza). </a:t>
            </a:r>
          </a:p>
          <a:p>
            <a:r>
              <a:rPr lang="cs-CZ" dirty="0"/>
              <a:t>D- </a:t>
            </a:r>
            <a:r>
              <a:rPr lang="cs-CZ" dirty="0" err="1"/>
              <a:t>ribosa</a:t>
            </a:r>
            <a:r>
              <a:rPr lang="cs-CZ" dirty="0"/>
              <a:t>/D-</a:t>
            </a:r>
            <a:r>
              <a:rPr lang="cs-CZ" dirty="0" err="1"/>
              <a:t>deoxyribosa</a:t>
            </a:r>
            <a:r>
              <a:rPr lang="cs-CZ" dirty="0"/>
              <a:t> je základní složkou ribonukleových kyselin (RNA, DNA).</a:t>
            </a:r>
          </a:p>
        </p:txBody>
      </p:sp>
    </p:spTree>
    <p:extLst>
      <p:ext uri="{BB962C8B-B14F-4D97-AF65-F5344CB8AC3E}">
        <p14:creationId xmlns:p14="http://schemas.microsoft.com/office/powerpoint/2010/main" val="1055581308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5043" y="0"/>
            <a:ext cx="7086957" cy="4571999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>
                <a:solidFill>
                  <a:srgbClr val="0070C0"/>
                </a:solidFill>
              </a:rPr>
              <a:t>43. Doplňte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-1" y="2387099"/>
            <a:ext cx="12079705" cy="4351338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cs-CZ" dirty="0"/>
              <a:t> </a:t>
            </a:r>
          </a:p>
          <a:p>
            <a:r>
              <a:rPr lang="cs-CZ" dirty="0"/>
              <a:t>složené pouze z </a:t>
            </a:r>
            <a:r>
              <a:rPr lang="cs-CZ" dirty="0">
                <a:solidFill>
                  <a:srgbClr val="0070C0"/>
                </a:solidFill>
              </a:rPr>
              <a:t>…,…..a……</a:t>
            </a:r>
          </a:p>
          <a:p>
            <a:r>
              <a:rPr lang="cs-CZ" dirty="0"/>
              <a:t>nejrozšířenější skupina </a:t>
            </a:r>
            <a:r>
              <a:rPr lang="cs-CZ" dirty="0">
                <a:solidFill>
                  <a:srgbClr val="0070C0"/>
                </a:solidFill>
              </a:rPr>
              <a:t>………………….</a:t>
            </a:r>
            <a:r>
              <a:rPr lang="cs-CZ" dirty="0"/>
              <a:t>látek</a:t>
            </a:r>
          </a:p>
          <a:p>
            <a:r>
              <a:rPr lang="cs-CZ" dirty="0"/>
              <a:t>tvoří největší podíl </a:t>
            </a:r>
            <a:r>
              <a:rPr lang="cs-CZ" dirty="0">
                <a:solidFill>
                  <a:srgbClr val="0070C0"/>
                </a:solidFill>
              </a:rPr>
              <a:t>………………….</a:t>
            </a:r>
            <a:r>
              <a:rPr lang="cs-CZ" dirty="0"/>
              <a:t> hmoty na Zemi. </a:t>
            </a:r>
          </a:p>
          <a:p>
            <a:r>
              <a:rPr lang="cs-CZ" dirty="0"/>
              <a:t>složení vyjádřit vzorcem (CH</a:t>
            </a:r>
            <a:r>
              <a:rPr lang="cs-CZ" baseline="-25000" dirty="0"/>
              <a:t>2</a:t>
            </a:r>
            <a:r>
              <a:rPr lang="cs-CZ" dirty="0"/>
              <a:t>O)n, kde n ≥ 3</a:t>
            </a:r>
          </a:p>
          <a:p>
            <a:r>
              <a:rPr lang="cs-CZ" dirty="0"/>
              <a:t>důležitý zdroj a zásoba </a:t>
            </a:r>
            <a:r>
              <a:rPr lang="cs-CZ" dirty="0">
                <a:solidFill>
                  <a:srgbClr val="0070C0"/>
                </a:solidFill>
              </a:rPr>
              <a:t>………………</a:t>
            </a:r>
            <a:r>
              <a:rPr lang="cs-CZ" dirty="0"/>
              <a:t>jak pro živočichy (glykogen), tak pro rostliny (škrob). </a:t>
            </a:r>
          </a:p>
          <a:p>
            <a:r>
              <a:rPr lang="cs-CZ" dirty="0"/>
              <a:t>u rostlin a bakterií tvoří i základní součást                                             (celulóza). </a:t>
            </a:r>
          </a:p>
          <a:p>
            <a:r>
              <a:rPr lang="cs-CZ" dirty="0"/>
              <a:t>D- </a:t>
            </a:r>
            <a:r>
              <a:rPr lang="cs-CZ" dirty="0" err="1"/>
              <a:t>ribosa</a:t>
            </a:r>
            <a:r>
              <a:rPr lang="cs-CZ" dirty="0"/>
              <a:t>/D-</a:t>
            </a:r>
            <a:r>
              <a:rPr lang="cs-CZ" dirty="0" err="1"/>
              <a:t>deoxyribosa</a:t>
            </a:r>
            <a:r>
              <a:rPr lang="cs-CZ" dirty="0"/>
              <a:t> je základní složkou ribonukleových ……………. (RNA, DNA).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1483" y="5422231"/>
            <a:ext cx="2677528" cy="942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301443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93821" y="0"/>
            <a:ext cx="10515600" cy="1325563"/>
          </a:xfrm>
        </p:spPr>
        <p:txBody>
          <a:bodyPr>
            <a:normAutofit/>
          </a:bodyPr>
          <a:lstStyle/>
          <a:p>
            <a:r>
              <a:rPr lang="cs-CZ" sz="4000" dirty="0">
                <a:solidFill>
                  <a:srgbClr val="FF0000"/>
                </a:solidFill>
              </a:rPr>
              <a:t>Jak se dělí sacharidy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2294" y="1239421"/>
            <a:ext cx="12079705" cy="4351338"/>
          </a:xfrm>
        </p:spPr>
        <p:txBody>
          <a:bodyPr/>
          <a:lstStyle/>
          <a:p>
            <a:r>
              <a:rPr lang="cs-CZ" dirty="0"/>
              <a:t>Podle počtu sacharidových jednotek se sacharidy dělí do tří skupin</a:t>
            </a:r>
          </a:p>
          <a:p>
            <a:r>
              <a:rPr lang="cs-CZ" dirty="0"/>
              <a:t>a)    </a:t>
            </a:r>
            <a:r>
              <a:rPr lang="cs-CZ" b="1" dirty="0"/>
              <a:t>monosacharidy</a:t>
            </a:r>
            <a:r>
              <a:rPr lang="cs-CZ" dirty="0"/>
              <a:t> 1 cukerná jednotka, 3-7 atomů C</a:t>
            </a:r>
          </a:p>
          <a:p>
            <a:r>
              <a:rPr lang="cs-CZ" dirty="0"/>
              <a:t>b)    </a:t>
            </a:r>
            <a:r>
              <a:rPr lang="cs-CZ" b="1" dirty="0"/>
              <a:t>oligosacharidy</a:t>
            </a:r>
            <a:r>
              <a:rPr lang="cs-CZ" dirty="0"/>
              <a:t> 2-10 cukerných jednotek</a:t>
            </a:r>
          </a:p>
          <a:p>
            <a:r>
              <a:rPr lang="cs-CZ" dirty="0"/>
              <a:t>c)    </a:t>
            </a:r>
            <a:r>
              <a:rPr lang="cs-CZ" b="1" dirty="0"/>
              <a:t>polysacharidy</a:t>
            </a:r>
            <a:r>
              <a:rPr lang="cs-CZ" dirty="0"/>
              <a:t> velký počet monosacharidových jednotek</a:t>
            </a:r>
          </a:p>
          <a:p>
            <a:r>
              <a:rPr lang="cs-CZ" dirty="0"/>
              <a:t>U oligosacharidů a polysacharidů jsou jednotlivé sacharidové jednotky spojeny jednoduchými kovalentními vazbami (vazba tvořená společnou dvojicí elektronů).</a:t>
            </a:r>
          </a:p>
          <a:p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3221" y="4219075"/>
            <a:ext cx="5385282" cy="2607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980353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93821" y="0"/>
            <a:ext cx="10515600" cy="1325563"/>
          </a:xfrm>
        </p:spPr>
        <p:txBody>
          <a:bodyPr>
            <a:normAutofit/>
          </a:bodyPr>
          <a:lstStyle/>
          <a:p>
            <a:r>
              <a:rPr lang="cs-CZ" sz="4000" dirty="0">
                <a:solidFill>
                  <a:srgbClr val="0070C0"/>
                </a:solidFill>
              </a:rPr>
              <a:t>44. Jak se dělí sacharidy 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2294" y="1239421"/>
            <a:ext cx="12079705" cy="4351338"/>
          </a:xfrm>
        </p:spPr>
        <p:txBody>
          <a:bodyPr/>
          <a:lstStyle/>
          <a:p>
            <a:r>
              <a:rPr lang="cs-CZ" dirty="0"/>
              <a:t>Podle počtu sacharidových jednotek se sacharidy dělí do tří skupin</a:t>
            </a:r>
          </a:p>
          <a:p>
            <a:r>
              <a:rPr lang="cs-CZ" dirty="0"/>
              <a:t>a)  </a:t>
            </a:r>
            <a:r>
              <a:rPr lang="cs-CZ" dirty="0">
                <a:solidFill>
                  <a:srgbClr val="0070C0"/>
                </a:solidFill>
              </a:rPr>
              <a:t> ……………………………..</a:t>
            </a:r>
            <a:r>
              <a:rPr lang="cs-CZ" dirty="0"/>
              <a:t>(1 cukerná jednotka, 3-7 atomů C)</a:t>
            </a:r>
          </a:p>
          <a:p>
            <a:r>
              <a:rPr lang="cs-CZ" dirty="0"/>
              <a:t>b)   </a:t>
            </a:r>
            <a:r>
              <a:rPr lang="cs-CZ" dirty="0">
                <a:solidFill>
                  <a:srgbClr val="0070C0"/>
                </a:solidFill>
              </a:rPr>
              <a:t>…………………………….</a:t>
            </a:r>
            <a:r>
              <a:rPr lang="cs-CZ" dirty="0"/>
              <a:t> (2-10 cukerných jednotek)</a:t>
            </a:r>
          </a:p>
          <a:p>
            <a:r>
              <a:rPr lang="cs-CZ" dirty="0"/>
              <a:t>c)   </a:t>
            </a:r>
            <a:r>
              <a:rPr lang="cs-CZ" dirty="0">
                <a:solidFill>
                  <a:srgbClr val="0070C0"/>
                </a:solidFill>
              </a:rPr>
              <a:t>……………………………..</a:t>
            </a:r>
            <a:r>
              <a:rPr lang="cs-CZ" dirty="0"/>
              <a:t>(velký počet monosacharidových jednotek).</a:t>
            </a:r>
          </a:p>
          <a:p>
            <a:r>
              <a:rPr lang="cs-CZ" dirty="0"/>
              <a:t>U b a c jsou jednotlivé sacharidové jednotky spojeny jednoduchými kovalentními vazbami (vazba je tvořená společnou dvojicí elektronů).</a:t>
            </a:r>
          </a:p>
          <a:p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3221" y="4219075"/>
            <a:ext cx="5385282" cy="2607634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3625516" y="4235116"/>
            <a:ext cx="5245768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32815268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4346</TotalTime>
  <Words>34040</Words>
  <Application>Microsoft Office PowerPoint</Application>
  <PresentationFormat>Širokoúhlá obrazovka</PresentationFormat>
  <Paragraphs>3669</Paragraphs>
  <Slides>325</Slides>
  <Notes>2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325</vt:i4>
      </vt:variant>
    </vt:vector>
  </HeadingPairs>
  <TitlesOfParts>
    <vt:vector size="331" baseType="lpstr">
      <vt:lpstr>Arial</vt:lpstr>
      <vt:lpstr>Calibri</vt:lpstr>
      <vt:lpstr>Calibri Light</vt:lpstr>
      <vt:lpstr>Cambria Math</vt:lpstr>
      <vt:lpstr>Times New Roman</vt:lpstr>
      <vt:lpstr>Motiv Office</vt:lpstr>
      <vt:lpstr>Biochemie</vt:lpstr>
      <vt:lpstr>Cíle předmětu</vt:lpstr>
      <vt:lpstr>Přehled témat</vt:lpstr>
      <vt:lpstr>Individuální práce</vt:lpstr>
      <vt:lpstr>Výstupy</vt:lpstr>
      <vt:lpstr>Vysvětlivky k použitým barvám</vt:lpstr>
      <vt:lpstr>1. Vysvětlete pojem</vt:lpstr>
      <vt:lpstr>   2. Jaká je příprava pacienta před odběrem biologického materiálu?   </vt:lpstr>
      <vt:lpstr>  2. Jaká je příprava pacienta před odběrem biologického materiálu?   </vt:lpstr>
      <vt:lpstr>3. Jaká je příprava pacienta  před odběrem biologického materiálu? </vt:lpstr>
      <vt:lpstr>3. Jaká je příprava pacienta  před odběrem biologického materiálu? </vt:lpstr>
      <vt:lpstr>Jaká krev se vyšetřuje? Jaký je rozdíl mezi krví a sérem?</vt:lpstr>
      <vt:lpstr>4. Jaký je rozdíl mezi sérem a plazmou ?</vt:lpstr>
      <vt:lpstr> Jaké protisrážlivé prostředky se používají při odběrech krve?</vt:lpstr>
      <vt:lpstr>Odběrové systémy v ČR</vt:lpstr>
      <vt:lpstr>5. Ke každému protisrážlivému přípravku vepište jedno vyšetření, na které se používá</vt:lpstr>
      <vt:lpstr>6. Doplňte protisrážlivé prostředky</vt:lpstr>
      <vt:lpstr>Jak zabránit glykolýze (rozpad glukózy)</vt:lpstr>
      <vt:lpstr>7. Na předchozím snímku byly uvedené dvě konzervační látky, které po přidání ke krvi zabraňují glykolýze</vt:lpstr>
      <vt:lpstr>  Jak se provádí odběr z venózní krve?</vt:lpstr>
      <vt:lpstr>8. Popište nebo nakreslete postup při odběru žilní krve</vt:lpstr>
      <vt:lpstr>Odběrové systémy v ČR</vt:lpstr>
      <vt:lpstr>Jak se rozlišují zkumavky podle barev?</vt:lpstr>
      <vt:lpstr>9. Jaké barvy zkumavek a jaká antikoagulans se používají pro stanovení</vt:lpstr>
      <vt:lpstr>Jak se provádí odběr venózní krve? </vt:lpstr>
      <vt:lpstr>10. Jak se provádí odběr venózní krve?</vt:lpstr>
      <vt:lpstr>Jaké se dodržuje pořadí při vícenásobném odběru?</vt:lpstr>
      <vt:lpstr>11. Pořadí při vícenásobném odběru: doplňte  odběry</vt:lpstr>
      <vt:lpstr>Jak se provádí odběr arteriální krve?</vt:lpstr>
      <vt:lpstr>12. Jak se provádí odběr arteriální krve?</vt:lpstr>
      <vt:lpstr>Jak se stanoví hladiny minerálů</vt:lpstr>
      <vt:lpstr>Jak se provádí odběr kapilární krve?</vt:lpstr>
      <vt:lpstr>13. Jak se provádí odběr kapilární krve?</vt:lpstr>
      <vt:lpstr>Co ovlivňuje složení odebrané krve?</vt:lpstr>
      <vt:lpstr>14. Typ krve</vt:lpstr>
      <vt:lpstr>Co ovlivňuje složení odebrané krve?</vt:lpstr>
      <vt:lpstr>15. Co ovlivňuje složení odebrané krve?</vt:lpstr>
      <vt:lpstr>16. Co ovlivňuje hemolýzu?</vt:lpstr>
      <vt:lpstr>Co ovlivňuje složení odebrané krve?</vt:lpstr>
      <vt:lpstr>17. Co ovlivňuje složení odebrané krve?</vt:lpstr>
      <vt:lpstr>Odběr moči</vt:lpstr>
      <vt:lpstr>18. Orientační biochemická analýza moči zahrnuje  </vt:lpstr>
      <vt:lpstr>Odběr stolice</vt:lpstr>
      <vt:lpstr>19. Co znamená barva stolice</vt:lpstr>
      <vt:lpstr>Odběr plodové vody</vt:lpstr>
      <vt:lpstr>20. Jak se nazývá odběr plodové vody</vt:lpstr>
      <vt:lpstr>Odběr mozkomíšního moku</vt:lpstr>
      <vt:lpstr>21. Odběr mozkomíšního moku</vt:lpstr>
      <vt:lpstr>Které tkáně/  tekutiny se  diagnosticky odebírají?</vt:lpstr>
      <vt:lpstr>22. Které tkáně/ tekutiny se  diagnosticky odebírají?</vt:lpstr>
      <vt:lpstr>Jak se přepravuje biologický materiál do laboratoře?</vt:lpstr>
      <vt:lpstr>23. Jak se přepravuje biologický materiál do laboratoře?</vt:lpstr>
      <vt:lpstr>24. Vysvětlete pojmy</vt:lpstr>
      <vt:lpstr>Kdy jsou biochemická vyšetření indikována?</vt:lpstr>
      <vt:lpstr>25. Kdy jsou biochemická vyšetření indikována?</vt:lpstr>
      <vt:lpstr>Biochemická vyšetření podle účelu</vt:lpstr>
      <vt:lpstr>26. Co je cílem screeningového vyšetření?</vt:lpstr>
      <vt:lpstr>  Jaké soubory vyšetření se používají ke stanovení diagnózy?</vt:lpstr>
      <vt:lpstr>  27. Jaké soubory vyšetření se používají ke stanovení dg.?</vt:lpstr>
      <vt:lpstr>Orgánově specifické soubory, referenční hodnoty</vt:lpstr>
      <vt:lpstr>Jaká vyšetření patří do diabetického souboru ?</vt:lpstr>
      <vt:lpstr>27. Jaká vyšetření patří do diabetického souboru ?</vt:lpstr>
      <vt:lpstr>Co je to referenční hodnota?</vt:lpstr>
      <vt:lpstr>Které faktory ovlivňují biochemické hodnoty? Vliv stresu</vt:lpstr>
      <vt:lpstr>28. Které faktory ovlivňují biochemické hodnoty? </vt:lpstr>
      <vt:lpstr>Stravovací návyky</vt:lpstr>
      <vt:lpstr>29. Kdy se provádí odběr krve pro dg. účel?</vt:lpstr>
      <vt:lpstr>30. Vysvětlete pojmy</vt:lpstr>
      <vt:lpstr>Fyzická konstituce</vt:lpstr>
      <vt:lpstr>31. Doplňte </vt:lpstr>
      <vt:lpstr>Kouření</vt:lpstr>
      <vt:lpstr>31. Níže uvedené hodnoty mění………………</vt:lpstr>
      <vt:lpstr>32. Jaké hodnoty jsou zvýšené u kuřáků? </vt:lpstr>
      <vt:lpstr>Fyzická aktivita</vt:lpstr>
      <vt:lpstr>33. Fyzická aktivita</vt:lpstr>
      <vt:lpstr>  Konzumace alkoholu </vt:lpstr>
      <vt:lpstr>  34. Konzumace alkoholu </vt:lpstr>
      <vt:lpstr>  Užívání léků a návykových látek</vt:lpstr>
      <vt:lpstr>35. Co by měl udělat pacient před odběrem léku?</vt:lpstr>
      <vt:lpstr>Vlivy zevního prostředí</vt:lpstr>
      <vt:lpstr>36. Vlivy zevního prostředí</vt:lpstr>
      <vt:lpstr>Tělesná poloha při odběru</vt:lpstr>
      <vt:lpstr>37. Tělesná poloha při odběru</vt:lpstr>
      <vt:lpstr>Pohlaví a věk</vt:lpstr>
      <vt:lpstr>38. Které laboratorní hodnoty jsou u mužů vyšší?</vt:lpstr>
      <vt:lpstr>Biologické cykly</vt:lpstr>
      <vt:lpstr>39. Koncentrace kortizolu, železa, bílkoviny, draslíku </vt:lpstr>
      <vt:lpstr>Gravidita</vt:lpstr>
      <vt:lpstr>40. V graviditě jsou proteiny akutní fáze  </vt:lpstr>
      <vt:lpstr>Rasa</vt:lpstr>
      <vt:lpstr>41. Rasa</vt:lpstr>
      <vt:lpstr>Složení tělních tekutin </vt:lpstr>
      <vt:lpstr>Prezentace aplikace PowerPoint</vt:lpstr>
      <vt:lpstr>42. Doplňte zkratky</vt:lpstr>
      <vt:lpstr>Fyziologické hodnoty</vt:lpstr>
      <vt:lpstr>Sacharidy</vt:lpstr>
      <vt:lpstr>43. Doplňte</vt:lpstr>
      <vt:lpstr>Jak se dělí sacharidy</vt:lpstr>
      <vt:lpstr>44. Jak se dělí sacharidy ?</vt:lpstr>
      <vt:lpstr>Prezentace aplikace PowerPoint</vt:lpstr>
      <vt:lpstr>45. Napište svůj jídelníček za předešlý den a označte v něm jednoduché cukry a polysacharidy</vt:lpstr>
      <vt:lpstr>Monosacharidy</vt:lpstr>
      <vt:lpstr>46. Doplňte</vt:lpstr>
      <vt:lpstr>47. Jaký je rozdíl mezi L a D formou sacharidů ?</vt:lpstr>
      <vt:lpstr>48. Monosacharidy s</vt:lpstr>
      <vt:lpstr>48. Monosacharidy s</vt:lpstr>
      <vt:lpstr>Oligosacharidy</vt:lpstr>
      <vt:lpstr>49. Doplňte do textu</vt:lpstr>
      <vt:lpstr>Polysacharidy</vt:lpstr>
      <vt:lpstr>50. Polysacharidy mají funkci</vt:lpstr>
      <vt:lpstr>51. Popište obrázek</vt:lpstr>
      <vt:lpstr>Jak se metabolizují sacharidy?</vt:lpstr>
      <vt:lpstr>52. Doplňte vynechaná slova</vt:lpstr>
      <vt:lpstr>Jaký je rozdíl mezi glykolýzou, glykogenolýzou a glukoneogenezí? </vt:lpstr>
      <vt:lpstr>53. Doplňte vynechaná slova</vt:lpstr>
      <vt:lpstr>Které hormony ovlivňují glykémii? </vt:lpstr>
      <vt:lpstr>54. Které hormony ovlivňují glykémii?</vt:lpstr>
      <vt:lpstr>Slinivka břišní, lat. pancreas</vt:lpstr>
      <vt:lpstr>Jak ovlivňuje insulín metabolismus glukózy? https://youtu.be/JAjZv41iUJU?si=PdvFwPv1EBXPh7Qj https://youtu.be/HJGjNTJgf48?si=YWbD4k-od7VDXNJg </vt:lpstr>
      <vt:lpstr>55. Spojte hormon s jeho účinkem</vt:lpstr>
      <vt:lpstr>Prezentace aplikace PowerPoint</vt:lpstr>
      <vt:lpstr>56. Diabetes mellitus – doplňte chybějící slova ……………</vt:lpstr>
      <vt:lpstr>Diabetes mellitus</vt:lpstr>
      <vt:lpstr>Z  hlediska glykémie jsou rozlišována 3 stádia ve vývoji poruch sacharidového metabolismu </vt:lpstr>
      <vt:lpstr>57. Doplňte názvy k hodnotám  </vt:lpstr>
      <vt:lpstr>Jak se liší jednotlivé typy DM ?</vt:lpstr>
      <vt:lpstr>58. Jak se liší jednotlivé  typy DM ?</vt:lpstr>
      <vt:lpstr>Další typy diabetu</vt:lpstr>
      <vt:lpstr>Akutní komplikace DM</vt:lpstr>
      <vt:lpstr>59. Doplňte u DM příčiny</vt:lpstr>
      <vt:lpstr>59. Doplňte u DM příčiny</vt:lpstr>
      <vt:lpstr>60. Doplňte příznaky pro </vt:lpstr>
      <vt:lpstr>Anion gap</vt:lpstr>
      <vt:lpstr>61. Anion gap</vt:lpstr>
      <vt:lpstr>62. Anion gap je rozdíl mezi pozitivně a negativně nabitými ionty v krvi</vt:lpstr>
      <vt:lpstr>Hyperosmální hyperglykemické neketoacidotické kóma je častější u DM 2. typu </vt:lpstr>
      <vt:lpstr>Jaké jsou buněčné a orgánové projevy chronických komplikací DM ?</vt:lpstr>
      <vt:lpstr>Prezentace aplikace PowerPoint</vt:lpstr>
      <vt:lpstr>Diabetická nefropatie</vt:lpstr>
      <vt:lpstr>Diabetická neuropatie</vt:lpstr>
      <vt:lpstr>63. Jaké jsou buněčné a orgánové projevy chronických komplikací DM ?</vt:lpstr>
      <vt:lpstr>64. Jaké jsou příčiny buněčných a orgánových projevů chronických komplikací DM ?</vt:lpstr>
      <vt:lpstr>Vrozené poruchy metabolismu sacharidů</vt:lpstr>
      <vt:lpstr>Biochemická vyšetření u DM</vt:lpstr>
      <vt:lpstr>65. Jak se nazývá …….</vt:lpstr>
      <vt:lpstr>65. Jak se nazývá …….</vt:lpstr>
      <vt:lpstr>66. Biochemická vyšetření u DM</vt:lpstr>
      <vt:lpstr>Stanovení glukózy</vt:lpstr>
      <vt:lpstr>67. Stanovení glukózy</vt:lpstr>
      <vt:lpstr>68. Doplňte hodnoty</vt:lpstr>
      <vt:lpstr>Orální glukózový  toleranční test (OGTT)</vt:lpstr>
      <vt:lpstr>69. Postup při oGTT</vt:lpstr>
      <vt:lpstr>Glykovaný Hb</vt:lpstr>
      <vt:lpstr>70. Glykovaný Hb</vt:lpstr>
      <vt:lpstr>Lipidy</vt:lpstr>
      <vt:lpstr>71. Lipidy</vt:lpstr>
      <vt:lpstr>Mastné kyseliny (MK)</vt:lpstr>
      <vt:lpstr>MK </vt:lpstr>
      <vt:lpstr>72.MK </vt:lpstr>
      <vt:lpstr>Zapamatujte si z každé skupiny 3 MK</vt:lpstr>
      <vt:lpstr>73. Které MK jste si zapamatovali? </vt:lpstr>
      <vt:lpstr>Nasycené MK</vt:lpstr>
      <vt:lpstr>74. Uveďte 5 zdrojů mastných kyselin </vt:lpstr>
      <vt:lpstr>Mononenasycené MK omega 7 a omega 9</vt:lpstr>
      <vt:lpstr>Polynenasycené MK jsou esenciální - nutné  získávat  z potravy </vt:lpstr>
      <vt:lpstr>75. Polynenasycené MK jsou esenciální - nutné  získávat  z potravy </vt:lpstr>
      <vt:lpstr>76. Uveďte </vt:lpstr>
      <vt:lpstr>Transmastné kyseliny (TMK)</vt:lpstr>
      <vt:lpstr>77. Transmastné kyseliny (TMK)</vt:lpstr>
      <vt:lpstr>Jednoduché lipidy</vt:lpstr>
      <vt:lpstr>78. Jako roli má v těle cholesterol?</vt:lpstr>
      <vt:lpstr>Složené lipidy</vt:lpstr>
      <vt:lpstr>79. Složené lipidy</vt:lpstr>
      <vt:lpstr>Fosfolipidy</vt:lpstr>
      <vt:lpstr>Fosfolipidy</vt:lpstr>
      <vt:lpstr>80. Fosfolipidy</vt:lpstr>
      <vt:lpstr>Které lipoproteiny jsou pro organismus prospěšné? </vt:lpstr>
      <vt:lpstr>Prezentace aplikace PowerPoint</vt:lpstr>
      <vt:lpstr>Prezentace aplikace PowerPoint</vt:lpstr>
      <vt:lpstr>Jak se štěpí jednotlivé tuky ?</vt:lpstr>
      <vt:lpstr>81. Popište podle obrázku štěpení tuků</vt:lpstr>
      <vt:lpstr>Lipidy</vt:lpstr>
      <vt:lpstr>Prezentace aplikace PowerPoint</vt:lpstr>
      <vt:lpstr>Prezentace aplikace PowerPoint</vt:lpstr>
      <vt:lpstr>Prezentace aplikace PowerPoint</vt:lpstr>
      <vt:lpstr>Stanovení cholesterolu</vt:lpstr>
      <vt:lpstr>  Které parametry patří do základního lipidového souboru?</vt:lpstr>
      <vt:lpstr>  87. Které parametry patří do základního lipidového souboru?</vt:lpstr>
      <vt:lpstr>Základní používané testy  lipidového souboru a  orientační fyziologické rozmezí u dospělých osob </vt:lpstr>
      <vt:lpstr>82. Uveďte lipidové spektrum</vt:lpstr>
      <vt:lpstr>82. Uveďte lipidové spektrum</vt:lpstr>
      <vt:lpstr>Hyperlipoproteinémie – metabolické onemocnění (dyslipidemie)</vt:lpstr>
      <vt:lpstr>Familiární hypercholesterolemie  (Fredericksonův typ II) </vt:lpstr>
      <vt:lpstr>Familiární dysbetalipoproteinemie  (Fredericksonův typ III) </vt:lpstr>
      <vt:lpstr>Familiární hypertriacylglycerolemie  (Fredericksonův  typ IV) </vt:lpstr>
      <vt:lpstr>Familiární kombinovaná hyperlipidemie  (Fredericksonův typ V) </vt:lpstr>
      <vt:lpstr>Familiární hyperalfalipoproteinemie</vt:lpstr>
      <vt:lpstr>83. Jaké mají familiární hyperlipoproteinémie společné znaky ?</vt:lpstr>
      <vt:lpstr>Sekundární hyperlipoproteinemie</vt:lpstr>
      <vt:lpstr>84. Co vyvolává sekundární  hyperlipoproteinémii ?</vt:lpstr>
      <vt:lpstr>Hypolipoprotienémie</vt:lpstr>
      <vt:lpstr>Kongenitální analfalipoproteinémie,  zvaná též tangierská choroba</vt:lpstr>
      <vt:lpstr>Ateroskleróza</vt:lpstr>
      <vt:lpstr>85. Ateroskleróza</vt:lpstr>
      <vt:lpstr>86. Jak se projeví ateroskleróza v orgánech</vt:lpstr>
      <vt:lpstr>Další poruchy lipidového metabolismu-deficity enzymů</vt:lpstr>
      <vt:lpstr>U jakých dg. jsou zvýšené TAG?</vt:lpstr>
      <vt:lpstr>87. U jakých dg. Jsou zvýšené TAG?</vt:lpstr>
      <vt:lpstr>Diabetická dyslipidémie</vt:lpstr>
      <vt:lpstr>88. Diabetická dyslipidémie</vt:lpstr>
      <vt:lpstr>Bílkoviny Aminokyseliny</vt:lpstr>
      <vt:lpstr>89.Bílkoviny Aminokyseliny</vt:lpstr>
      <vt:lpstr>Aminokyseliny</vt:lpstr>
      <vt:lpstr>Aminokyseliny (AMK)</vt:lpstr>
      <vt:lpstr>90. Aminokyseliny (AMK)</vt:lpstr>
      <vt:lpstr>Přehled aminokyselin</vt:lpstr>
      <vt:lpstr>Metabolismus aminokyselin</vt:lpstr>
      <vt:lpstr>91. Metabolismus aminokyselin</vt:lpstr>
      <vt:lpstr>Metabolismus aminokyselin</vt:lpstr>
      <vt:lpstr>92. Metabolismus aminokyselin</vt:lpstr>
      <vt:lpstr>Nadměrné vylučování AMK močí se nazývá aminoacidurie</vt:lpstr>
      <vt:lpstr>Prezentace aplikace PowerPoint</vt:lpstr>
      <vt:lpstr>  Jakou mají proteiny v organismu funkci? Protein, z řec. proteios, čes. prvotní, primární, hlavní</vt:lpstr>
      <vt:lpstr>  93. Jakou mají proteiny v organismu funkci? Protein, z řec. proteios, čes. prvotní, primární, hlavní</vt:lpstr>
      <vt:lpstr>Protein vs. peptid</vt:lpstr>
      <vt:lpstr>Rozdělení proteinů</vt:lpstr>
      <vt:lpstr>94. Rozdělení proteinů</vt:lpstr>
      <vt:lpstr>Struktura proteinů https://youtu.be/wvTv8TqWC48?si=BUyV3-s-0v3VezfK </vt:lpstr>
      <vt:lpstr>95. Struktura proteinů</vt:lpstr>
      <vt:lpstr>Štěpení proteinů https://youtu.be/vwlwtY4kuUQ?si=SPRW1JHL6ITM8mkg </vt:lpstr>
      <vt:lpstr>96. Štěpení proteinů</vt:lpstr>
      <vt:lpstr>  Které bílkoviny patří mezi reaktanty akutní fáze?</vt:lpstr>
      <vt:lpstr>  97. Které bílkoviny patří mezi reaktanty akutní fáze?</vt:lpstr>
      <vt:lpstr>Prezentace aplikace PowerPoint</vt:lpstr>
      <vt:lpstr>98. Co zvyšuje/snižuje            v plazmě?</vt:lpstr>
      <vt:lpstr>98. Co zvyšuje/snižuje            v plazmě?</vt:lpstr>
      <vt:lpstr>K čemu slouží ELFO?</vt:lpstr>
      <vt:lpstr>99.K čemu slouží ELFO?</vt:lpstr>
      <vt:lpstr>100. Spojte frakce ELFO s % zastoupením</vt:lpstr>
      <vt:lpstr>100. Spojte frakce ELFO s % zastoupením</vt:lpstr>
      <vt:lpstr>Prezentace aplikace PowerPoint</vt:lpstr>
      <vt:lpstr>Prezentace aplikace PowerPoint</vt:lpstr>
      <vt:lpstr>ELFO princip metody</vt:lpstr>
      <vt:lpstr>101. ELFO princip metody</vt:lpstr>
      <vt:lpstr>ELFO</vt:lpstr>
      <vt:lpstr>ELFO provedení</vt:lpstr>
      <vt:lpstr>102. ELFO provedení</vt:lpstr>
      <vt:lpstr>ELFO u patologických stavů</vt:lpstr>
      <vt:lpstr>103. Vysvětlete, jaké změny ELFO nastanou u</vt:lpstr>
      <vt:lpstr>103. Vysvětlete, jaké změny ELFO nastanou u</vt:lpstr>
      <vt:lpstr>Pro jaké stavy je typická           urie?</vt:lpstr>
      <vt:lpstr>104. Pro jaké stavy je typická           urie?</vt:lpstr>
      <vt:lpstr>K čemu slouží enzymy? https://youtu.be/yk14dOOvwMk?si=kPRIT2ohiCqGBry- https://www.youtube.com/watch?v=ozdO1mLXBQE   </vt:lpstr>
      <vt:lpstr>105. K čemu slouží enzymy?   </vt:lpstr>
      <vt:lpstr>Enzymy</vt:lpstr>
      <vt:lpstr>106. Enzymy</vt:lpstr>
      <vt:lpstr>Názvosloví enzymů</vt:lpstr>
      <vt:lpstr>Oxidoreduktázy</vt:lpstr>
      <vt:lpstr>Transferázy</vt:lpstr>
      <vt:lpstr>Hydrolázy</vt:lpstr>
      <vt:lpstr>107. Názvosloví enzymů</vt:lpstr>
      <vt:lpstr>Co ovlivňuje enzymovou aktivitu ?</vt:lpstr>
      <vt:lpstr>108. Co ovlivňuje enzymovou aktivitu ?</vt:lpstr>
      <vt:lpstr>  Co je katal?</vt:lpstr>
      <vt:lpstr>Prezentace aplikace PowerPoint</vt:lpstr>
      <vt:lpstr>ABR</vt:lpstr>
      <vt:lpstr>109. ABR</vt:lpstr>
      <vt:lpstr>Acidobazická rovnováha</vt:lpstr>
      <vt:lpstr>  Jaké mechanismy udržují stálé pH v krvi ?</vt:lpstr>
      <vt:lpstr>Jaká je funkce nárazníkového sytému v krvi?</vt:lpstr>
      <vt:lpstr>Jaké jsou nárazníkové systémy v krvi?</vt:lpstr>
      <vt:lpstr>Prezentace aplikace PowerPoint</vt:lpstr>
      <vt:lpstr>Nárazníkový systém</vt:lpstr>
      <vt:lpstr>Bikarbonátový pufrační systém</vt:lpstr>
      <vt:lpstr>Hemoglobinový pufrační systém</vt:lpstr>
      <vt:lpstr>II. Ostatní nárazníkové systémy Jaký je princip Hb nárazníku?</vt:lpstr>
      <vt:lpstr>Fosfátový pufrační systém</vt:lpstr>
      <vt:lpstr>Proteinový pufrační systém</vt:lpstr>
      <vt:lpstr>108. Jaké nárazníkové systémy znáte?</vt:lpstr>
      <vt:lpstr>Jaká vyšetření zahrnuje dg. ABR?</vt:lpstr>
      <vt:lpstr>Odvozené parametry ABR </vt:lpstr>
      <vt:lpstr>Jaký je rozdíl mezi acidózou a alkalózou?</vt:lpstr>
      <vt:lpstr>Jaké jsou příčiny respirační a metabolické acidózy a alkalózy?</vt:lpstr>
      <vt:lpstr>Respirační acidóza, respirační alkalóza</vt:lpstr>
      <vt:lpstr>Metabolická acidóza, metabolická alkalóza</vt:lpstr>
      <vt:lpstr>Acidobazická rovnováha</vt:lpstr>
      <vt:lpstr>109. Popište příčiny MAC, MAL, RAC, RAL</vt:lpstr>
      <vt:lpstr>Proč má krev stálou tendenci k okyselování?</vt:lpstr>
      <vt:lpstr>Prezentace aplikace PowerPoint</vt:lpstr>
      <vt:lpstr>Hormony</vt:lpstr>
      <vt:lpstr>Hormony</vt:lpstr>
      <vt:lpstr>Hypofýza</vt:lpstr>
      <vt:lpstr>Prezentace aplikace PowerPoint</vt:lpstr>
      <vt:lpstr>Jak se dělí hormony ?</vt:lpstr>
      <vt:lpstr>Podle mechanismu jejich působení se hormony dělí na hormony působící </vt:lpstr>
      <vt:lpstr>Prezentace aplikace PowerPoint</vt:lpstr>
      <vt:lpstr>Jaké hormony se běžně vyšetřují? </vt:lpstr>
      <vt:lpstr>Prezentace aplikace PowerPoint</vt:lpstr>
      <vt:lpstr>Rychlé testy</vt:lpstr>
      <vt:lpstr>Vyšetření</vt:lpstr>
      <vt:lpstr>Vyšetření</vt:lpstr>
      <vt:lpstr>Testační proužky</vt:lpstr>
      <vt:lpstr>Prezentace aplikace PowerPoint</vt:lpstr>
      <vt:lpstr>Vyšetření krve</vt:lpstr>
      <vt:lpstr>Vyšetření krve</vt:lpstr>
      <vt:lpstr>Stanovení glykémie</vt:lpstr>
      <vt:lpstr>Koagulační vyšetření</vt:lpstr>
      <vt:lpstr>CRP</vt:lpstr>
      <vt:lpstr>CRP</vt:lpstr>
      <vt:lpstr>Jaká vyšetření se provádějí v                ?</vt:lpstr>
      <vt:lpstr>Jaká vyšetření se provádějí v                ?</vt:lpstr>
      <vt:lpstr>Prezentace aplikace PowerPoint</vt:lpstr>
      <vt:lpstr>UZG</vt:lpstr>
      <vt:lpstr>UZG</vt:lpstr>
      <vt:lpstr>Jaká vyšetření se provádí v 1., 2. a 3. trimestru           ?</vt:lpstr>
      <vt:lpstr>Jaká vyšetření se provádí v 1., 2. a 3. trimestru           ?</vt:lpstr>
      <vt:lpstr>Kombinovaný screening</vt:lpstr>
      <vt:lpstr>Ve 2. trimestru se u pacientek s negativním kombinovaným testem provádí </vt:lpstr>
      <vt:lpstr>Ve 3. trimestru se může provést </vt:lpstr>
      <vt:lpstr>Vyšetření funkce</vt:lpstr>
      <vt:lpstr>Poruchy funkce</vt:lpstr>
      <vt:lpstr>Poruchy funkce</vt:lpstr>
      <vt:lpstr>Vyšetření funkce</vt:lpstr>
      <vt:lpstr>Stanovení clearence kreatininu </vt:lpstr>
      <vt:lpstr>Jaké jsou příčiny zvýšené koncentrace v krvi močoviny, kreatininu a kyseliny močové?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Jaká je příprava pacienta  před odběrem biologického materiálu?   </dc:title>
  <dc:creator>Nejedla</dc:creator>
  <cp:lastModifiedBy>Nejedlá Marie</cp:lastModifiedBy>
  <cp:revision>287</cp:revision>
  <dcterms:created xsi:type="dcterms:W3CDTF">2024-02-17T15:39:13Z</dcterms:created>
  <dcterms:modified xsi:type="dcterms:W3CDTF">2024-09-25T06:39:41Z</dcterms:modified>
</cp:coreProperties>
</file>