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9" r:id="rId4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69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2663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365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1439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81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94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818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90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77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7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20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D07B7-B2DB-439C-9783-79E825CB98D7}" type="datetimeFigureOut">
              <a:rPr lang="cs-CZ" smtClean="0"/>
              <a:t>03.10.2024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5C98-7DDA-413E-83C6-214AB22F12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87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vszdrav.cz/auth/do/vsz/podklady/odborna_latinska_terminologie.qwarp?qurl=%2Fdo%2Fvsz%2Fpodklady%2Fodborna_latinska_terminologie.qwarp;prejit=2667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711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70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s.vszdrav.cz/auth/do/vsz/podklady/odborna_latinska_terminologie.qwarp?qurl=%2Fdo%2Fvsz%2Fpodklady%2Fodborna_latinska_terminologie.qwarp;prejit=26715" TargetMode="External"/><Relationship Id="rId4" Type="http://schemas.openxmlformats.org/officeDocument/2006/relationships/hyperlink" Target="https://is.vszdrav.cz/auth/do/vsz/podklady/odborna_latinska_terminologie.qwarp?qurl=%2Fdo%2Fvsz%2Fpodklady%2Fodborna_latinska_terminologie.qwarp;prejit=26713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vszdrav.cz/auth/do/vsz/podklady/odborna_latinska_terminologie.qwarp?qurl=%2Fdo%2Fvsz%2Fpodklady%2Fodborna_latinska_terminologie.qwarp;prejit=26739" TargetMode="External"/><Relationship Id="rId2" Type="http://schemas.openxmlformats.org/officeDocument/2006/relationships/hyperlink" Target="https://is.vszdrav.cz/auth/do/vsz/podklady/odborna_latinska_terminologie.qwarp?qurl=%2Fdo%2Fvsz%2Fpodklady%2Fodborna_latinska_terminologie.qwarp;prejit=2673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vszdrav.cz/auth/do/vsz/podklady/odborna_latinska_terminologie.qwarp?qurl=%2Fdo%2Fvsz%2Fpodklady%2Fodborna_latinska_terminologie.qwarp;prejit=26741" TargetMode="Externa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PowerPoint_Presentation.ppt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Latinská terminologie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Marie Nejedlá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471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1.5 Slabiky dlouhé polohou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Slabika</a:t>
            </a:r>
            <a:r>
              <a:rPr lang="cs-CZ" dirty="0"/>
              <a:t> je </a:t>
            </a:r>
            <a:r>
              <a:rPr lang="cs-CZ" b="1" dirty="0"/>
              <a:t>dlouhá polohou</a:t>
            </a:r>
            <a:r>
              <a:rPr lang="cs-CZ" dirty="0"/>
              <a:t>, pokud v ní </a:t>
            </a:r>
            <a:r>
              <a:rPr lang="cs-CZ" b="1" dirty="0"/>
              <a:t>za krátkou samohláskou následuje skupina alespoň dvou souhlásek</a:t>
            </a:r>
            <a:r>
              <a:rPr lang="cs-CZ" dirty="0"/>
              <a:t> nebo</a:t>
            </a:r>
            <a:r>
              <a:rPr lang="cs-CZ" b="1" dirty="0"/>
              <a:t> x</a:t>
            </a:r>
            <a:r>
              <a:rPr lang="cs-CZ" dirty="0"/>
              <a:t>, které je také chápáno jako dvě souhlásky (k, s). </a:t>
            </a:r>
          </a:p>
          <a:p>
            <a:pPr marL="0" indent="0">
              <a:buNone/>
            </a:pPr>
            <a:r>
              <a:rPr lang="cs-CZ" dirty="0"/>
              <a:t>V běžné řeči a v próze se taková slabika čte jako krátká, její délka má význam pro přízvuk, což hraje důležitou roli zejména v poezii.</a:t>
            </a:r>
          </a:p>
          <a:p>
            <a:r>
              <a:rPr lang="cs-CZ" b="1" dirty="0" err="1"/>
              <a:t>co</a:t>
            </a:r>
            <a:r>
              <a:rPr lang="cs-CZ" dirty="0" err="1"/>
              <a:t>llum</a:t>
            </a:r>
            <a:r>
              <a:rPr lang="cs-CZ" dirty="0"/>
              <a:t> – krk</a:t>
            </a:r>
          </a:p>
          <a:p>
            <a:r>
              <a:rPr lang="cs-CZ" b="1" dirty="0"/>
              <a:t>sep</a:t>
            </a:r>
            <a:r>
              <a:rPr lang="cs-CZ" dirty="0"/>
              <a:t>tem – sedm</a:t>
            </a:r>
          </a:p>
          <a:p>
            <a:r>
              <a:rPr lang="cs-CZ" dirty="0" err="1"/>
              <a:t>īnstrū</a:t>
            </a:r>
            <a:r>
              <a:rPr lang="cs-CZ" b="1" dirty="0" err="1"/>
              <a:t>men</a:t>
            </a:r>
            <a:r>
              <a:rPr lang="cs-CZ" dirty="0" err="1"/>
              <a:t>tum</a:t>
            </a:r>
            <a:r>
              <a:rPr lang="cs-CZ" dirty="0"/>
              <a:t> – přístroj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853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1.6 Latinský přízvuk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677" y="1825625"/>
            <a:ext cx="11863754" cy="4862390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U </a:t>
            </a:r>
            <a:r>
              <a:rPr lang="cs-CZ" b="1" dirty="0"/>
              <a:t>dvojslabičných slov</a:t>
            </a:r>
            <a:r>
              <a:rPr lang="cs-CZ" dirty="0"/>
              <a:t> je přízvuk </a:t>
            </a:r>
            <a:r>
              <a:rPr lang="cs-CZ" b="1" dirty="0"/>
              <a:t>vždy na první slabice</a:t>
            </a:r>
            <a:r>
              <a:rPr lang="cs-CZ" dirty="0"/>
              <a:t>, bez ohledu na její délku.</a:t>
            </a:r>
          </a:p>
          <a:p>
            <a:r>
              <a:rPr lang="cs-CZ" b="1" dirty="0"/>
              <a:t>fe</a:t>
            </a:r>
            <a:r>
              <a:rPr lang="cs-CZ" dirty="0"/>
              <a:t>mur – stehenní kost</a:t>
            </a:r>
          </a:p>
          <a:p>
            <a:r>
              <a:rPr lang="cs-CZ" b="1" dirty="0" err="1"/>
              <a:t>gu</a:t>
            </a:r>
            <a:r>
              <a:rPr lang="cs-CZ" dirty="0" err="1"/>
              <a:t>tta</a:t>
            </a:r>
            <a:r>
              <a:rPr lang="cs-CZ" dirty="0"/>
              <a:t> – kapka</a:t>
            </a:r>
          </a:p>
          <a:p>
            <a:r>
              <a:rPr lang="cs-CZ" b="1" dirty="0" err="1"/>
              <a:t>vē</a:t>
            </a:r>
            <a:r>
              <a:rPr lang="cs-CZ" dirty="0" err="1"/>
              <a:t>na</a:t>
            </a:r>
            <a:r>
              <a:rPr lang="cs-CZ" dirty="0"/>
              <a:t> – žíla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 </a:t>
            </a:r>
            <a:r>
              <a:rPr lang="cs-CZ" b="1" dirty="0"/>
              <a:t>trojslabičných</a:t>
            </a:r>
            <a:r>
              <a:rPr lang="cs-CZ" dirty="0"/>
              <a:t> a </a:t>
            </a:r>
            <a:r>
              <a:rPr lang="cs-CZ" b="1" dirty="0"/>
              <a:t>víceslabičných</a:t>
            </a:r>
            <a:r>
              <a:rPr lang="cs-CZ" dirty="0"/>
              <a:t> </a:t>
            </a:r>
            <a:r>
              <a:rPr lang="cs-CZ" b="1" dirty="0"/>
              <a:t>slov</a:t>
            </a:r>
            <a:r>
              <a:rPr lang="cs-CZ" dirty="0"/>
              <a:t> záleží na </a:t>
            </a:r>
            <a:r>
              <a:rPr lang="cs-CZ" b="1" dirty="0"/>
              <a:t>délce předposlední slabiky</a:t>
            </a:r>
            <a:r>
              <a:rPr lang="cs-CZ" dirty="0"/>
              <a:t>.</a:t>
            </a:r>
          </a:p>
          <a:p>
            <a:r>
              <a:rPr lang="cs-CZ" dirty="0"/>
              <a:t>Je-li </a:t>
            </a:r>
            <a:r>
              <a:rPr lang="cs-CZ" b="1" dirty="0"/>
              <a:t>předposlední slabika dlouhá</a:t>
            </a:r>
            <a:r>
              <a:rPr lang="cs-CZ" dirty="0"/>
              <a:t>, ať přirozeně, nebo polohou, je </a:t>
            </a:r>
            <a:r>
              <a:rPr lang="cs-CZ" b="1" dirty="0"/>
              <a:t>přízvuk na ní</a:t>
            </a:r>
            <a:r>
              <a:rPr lang="cs-CZ" dirty="0"/>
              <a:t>.</a:t>
            </a:r>
          </a:p>
          <a:p>
            <a:r>
              <a:rPr lang="cs-CZ" dirty="0" err="1"/>
              <a:t>col</a:t>
            </a:r>
            <a:r>
              <a:rPr lang="cs-CZ" b="1" dirty="0" err="1"/>
              <a:t>lā</a:t>
            </a:r>
            <a:r>
              <a:rPr lang="cs-CZ" dirty="0" err="1"/>
              <a:t>psus</a:t>
            </a:r>
            <a:r>
              <a:rPr lang="cs-CZ" dirty="0"/>
              <a:t> – zhroucení</a:t>
            </a:r>
          </a:p>
          <a:p>
            <a:r>
              <a:rPr lang="cs-CZ" dirty="0" err="1"/>
              <a:t>ligā</a:t>
            </a:r>
            <a:r>
              <a:rPr lang="cs-CZ" b="1" dirty="0" err="1"/>
              <a:t>men</a:t>
            </a:r>
            <a:r>
              <a:rPr lang="cs-CZ" dirty="0" err="1"/>
              <a:t>tum</a:t>
            </a:r>
            <a:r>
              <a:rPr lang="cs-CZ" dirty="0"/>
              <a:t> – vaz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Je-li </a:t>
            </a:r>
            <a:r>
              <a:rPr lang="cs-CZ" b="1" dirty="0"/>
              <a:t>předposlední slabika krátká</a:t>
            </a:r>
            <a:r>
              <a:rPr lang="cs-CZ" dirty="0"/>
              <a:t>, je </a:t>
            </a:r>
            <a:r>
              <a:rPr lang="cs-CZ" b="1" dirty="0"/>
              <a:t>přízvuk na 3. slabice od konce</a:t>
            </a:r>
            <a:r>
              <a:rPr lang="cs-CZ" dirty="0"/>
              <a:t> bez ohledu na její délku</a:t>
            </a:r>
          </a:p>
          <a:p>
            <a:r>
              <a:rPr lang="cs-CZ" b="1" dirty="0" err="1"/>
              <a:t>mū</a:t>
            </a:r>
            <a:r>
              <a:rPr lang="cs-CZ" dirty="0" err="1"/>
              <a:t>sculus</a:t>
            </a:r>
            <a:r>
              <a:rPr lang="cs-CZ" dirty="0"/>
              <a:t> – sval</a:t>
            </a:r>
          </a:p>
          <a:p>
            <a:r>
              <a:rPr lang="cs-CZ" dirty="0" err="1"/>
              <a:t>un</a:t>
            </a:r>
            <a:r>
              <a:rPr lang="cs-CZ" b="1" dirty="0" err="1"/>
              <a:t>de</a:t>
            </a:r>
            <a:r>
              <a:rPr lang="cs-CZ" dirty="0" err="1"/>
              <a:t>cimus</a:t>
            </a:r>
            <a:r>
              <a:rPr lang="cs-CZ" dirty="0"/>
              <a:t> – jedenáctý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439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2. Základní gramatické termíny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2.1. Substantivum, adjektivum, rod, číslo, deklinace</a:t>
            </a:r>
          </a:p>
          <a:p>
            <a:pPr marL="0" indent="0">
              <a:buNone/>
            </a:pPr>
            <a:r>
              <a:rPr lang="cs-CZ" dirty="0"/>
              <a:t>2.2. Latinské pády</a:t>
            </a:r>
          </a:p>
          <a:p>
            <a:pPr marL="0" indent="0">
              <a:buNone/>
            </a:pPr>
            <a:endParaRPr lang="cs-CZ" b="1" u="sng" dirty="0">
              <a:hlinkClick r:id="rId2"/>
            </a:endParaRPr>
          </a:p>
          <a:p>
            <a:pPr marL="0" indent="0">
              <a:buNone/>
            </a:pPr>
            <a:endParaRPr lang="cs-CZ" b="1" u="sng" dirty="0">
              <a:hlinkClick r:id="rId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862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"/>
            <a:ext cx="12079704" cy="978876"/>
          </a:xfrm>
        </p:spPr>
        <p:txBody>
          <a:bodyPr>
            <a:normAutofit/>
          </a:bodyPr>
          <a:lstStyle/>
          <a:p>
            <a:r>
              <a:rPr lang="cs-CZ" sz="4000" b="1" dirty="0"/>
              <a:t>2.1 Substantivum, adjektivum, rod, číslo, deklinace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325564"/>
            <a:ext cx="12192000" cy="571692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Podstatné jméno se v latinské terminologii nazývá </a:t>
            </a:r>
            <a:r>
              <a:rPr lang="cs-CZ" b="1" dirty="0"/>
              <a:t>substantivum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Přídavné jméno </a:t>
            </a:r>
            <a:r>
              <a:rPr lang="cs-CZ" b="1" dirty="0"/>
              <a:t>adjektivum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Stejně jako v češtině, i v latině rozlišujeme u substantiv a adjektiv trojí </a:t>
            </a:r>
            <a:r>
              <a:rPr lang="cs-CZ" b="1" dirty="0"/>
              <a:t>rod </a:t>
            </a:r>
            <a:r>
              <a:rPr lang="cs-CZ" dirty="0"/>
              <a:t>a dvojí </a:t>
            </a:r>
            <a:r>
              <a:rPr lang="cs-CZ" b="1" dirty="0"/>
              <a:t>číslo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Rod </a:t>
            </a:r>
            <a:r>
              <a:rPr lang="cs-CZ" dirty="0"/>
              <a:t>rozlišujeme </a:t>
            </a:r>
            <a:r>
              <a:rPr lang="cs-CZ" b="1" dirty="0"/>
              <a:t>mužský </a:t>
            </a:r>
            <a:r>
              <a:rPr lang="cs-CZ" dirty="0"/>
              <a:t>(</a:t>
            </a:r>
            <a:r>
              <a:rPr lang="cs-CZ" b="1" dirty="0" err="1"/>
              <a:t>masculinum</a:t>
            </a:r>
            <a:r>
              <a:rPr lang="cs-CZ" dirty="0"/>
              <a:t>), </a:t>
            </a:r>
            <a:r>
              <a:rPr lang="cs-CZ" b="1" dirty="0"/>
              <a:t>ženský </a:t>
            </a:r>
            <a:r>
              <a:rPr lang="cs-CZ" dirty="0"/>
              <a:t>(</a:t>
            </a:r>
            <a:r>
              <a:rPr lang="cs-CZ" b="1" dirty="0"/>
              <a:t>femininum</a:t>
            </a:r>
            <a:r>
              <a:rPr lang="cs-CZ" dirty="0"/>
              <a:t>) a </a:t>
            </a:r>
            <a:r>
              <a:rPr lang="cs-CZ" b="1" dirty="0"/>
              <a:t>střední </a:t>
            </a:r>
            <a:r>
              <a:rPr lang="cs-CZ" dirty="0"/>
              <a:t>(</a:t>
            </a:r>
            <a:r>
              <a:rPr lang="cs-CZ" b="1" dirty="0"/>
              <a:t>neutrum</a:t>
            </a:r>
            <a:r>
              <a:rPr lang="cs-CZ" dirty="0"/>
              <a:t>). Rod substantiva v češtině nemusí souhlasit s jeho rodem v latině, je proto nutné se ho u každého slovíčka naučit. </a:t>
            </a:r>
          </a:p>
          <a:p>
            <a:r>
              <a:rPr lang="cs-CZ" dirty="0"/>
              <a:t>Znalost rodu je důležitá zejména při spojování podstatných a přídavných jmen – tvar adjektiva totiž často závisí na rodu substantiva.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Číslo </a:t>
            </a:r>
            <a:r>
              <a:rPr lang="cs-CZ" dirty="0"/>
              <a:t>rozlišujeme </a:t>
            </a:r>
            <a:r>
              <a:rPr lang="cs-CZ" b="1" dirty="0"/>
              <a:t>jednotné </a:t>
            </a:r>
            <a:r>
              <a:rPr lang="cs-CZ" dirty="0"/>
              <a:t>(</a:t>
            </a:r>
            <a:r>
              <a:rPr lang="cs-CZ" b="1" dirty="0"/>
              <a:t>singulár</a:t>
            </a:r>
            <a:r>
              <a:rPr lang="cs-CZ" dirty="0"/>
              <a:t>) a </a:t>
            </a:r>
            <a:r>
              <a:rPr lang="cs-CZ" b="1" dirty="0"/>
              <a:t>množné </a:t>
            </a:r>
            <a:r>
              <a:rPr lang="cs-CZ" dirty="0"/>
              <a:t>(</a:t>
            </a:r>
            <a:r>
              <a:rPr lang="cs-CZ" b="1" dirty="0"/>
              <a:t>plurá</a:t>
            </a:r>
            <a:r>
              <a:rPr lang="cs-CZ" dirty="0"/>
              <a:t>l).</a:t>
            </a:r>
          </a:p>
          <a:p>
            <a:pPr marL="0" indent="0">
              <a:buNone/>
            </a:pPr>
            <a:r>
              <a:rPr lang="cs-CZ" dirty="0"/>
              <a:t>Latinská substantiva se dělí do </a:t>
            </a:r>
            <a:r>
              <a:rPr lang="cs-CZ" b="1" dirty="0"/>
              <a:t>pěti deklinací -</a:t>
            </a:r>
            <a:r>
              <a:rPr lang="cs-CZ" dirty="0"/>
              <a:t> skloňování. Příslušnost k deklinaci se určuje podle koncovky genitivu singuláru (2. pádu jednotného čísla).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1.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</a:t>
            </a:r>
            <a:r>
              <a:rPr lang="cs-CZ" b="1" dirty="0" err="1"/>
              <a:t>ae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2.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/>
              <a:t>ī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3.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 err="1"/>
              <a:t>is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4.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 err="1"/>
              <a:t>ūs</a:t>
            </a:r>
            <a:endParaRPr lang="cs-CZ" dirty="0"/>
          </a:p>
          <a:p>
            <a:r>
              <a:rPr lang="cs-CZ" dirty="0"/>
              <a:t>Do </a:t>
            </a:r>
            <a:r>
              <a:rPr lang="cs-CZ" b="1" dirty="0"/>
              <a:t>5. deklinace </a:t>
            </a:r>
            <a:r>
              <a:rPr lang="cs-CZ" dirty="0"/>
              <a:t>patří substantiva, která mají v </a:t>
            </a:r>
            <a:r>
              <a:rPr lang="cs-CZ" b="1" dirty="0"/>
              <a:t>gen. </a:t>
            </a:r>
            <a:r>
              <a:rPr lang="cs-CZ" b="1" dirty="0" err="1"/>
              <a:t>sg</a:t>
            </a:r>
            <a:r>
              <a:rPr lang="cs-CZ" b="1" dirty="0"/>
              <a:t>.</a:t>
            </a:r>
            <a:r>
              <a:rPr lang="cs-CZ" dirty="0"/>
              <a:t> koncovku – </a:t>
            </a:r>
            <a:r>
              <a:rPr lang="cs-CZ" b="1" dirty="0" err="1"/>
              <a:t>ēī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Latinská adjektiva se skloňují podle 1., 2. nebo 3. deklinace. Skloňování adjektiv dále.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4643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4077" y="60325"/>
            <a:ext cx="10515600" cy="1325563"/>
          </a:xfrm>
        </p:spPr>
        <p:txBody>
          <a:bodyPr/>
          <a:lstStyle/>
          <a:p>
            <a:r>
              <a:rPr lang="cs-CZ" sz="4000" b="1" dirty="0"/>
              <a:t>2.2 Latinské pády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248508"/>
            <a:ext cx="12192000" cy="560949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Latina rozlišuje </a:t>
            </a:r>
            <a:r>
              <a:rPr lang="cs-CZ" b="1" dirty="0"/>
              <a:t>6 pádů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Významově většinou odpovídají českým pádům, ptáme se na ně tedy stejnými pádovými otázkami. </a:t>
            </a:r>
          </a:p>
          <a:p>
            <a:pPr marL="0" indent="0">
              <a:buNone/>
            </a:pPr>
            <a:r>
              <a:rPr lang="cs-CZ" dirty="0"/>
              <a:t>Pouze latinský 6. pád vyjadřuje český 6. i 7. pád. Odlišné pádové vazby než v češtině jsou také u předložek (viz příslušná kapitola).</a:t>
            </a:r>
          </a:p>
          <a:p>
            <a:pPr marL="0" indent="0">
              <a:buNone/>
            </a:pPr>
            <a:r>
              <a:rPr lang="cs-CZ" dirty="0"/>
              <a:t>V odborné terminologii mají latinské pády tyto názvy: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1. pád –  </a:t>
            </a:r>
            <a:r>
              <a:rPr lang="cs-CZ" b="1" dirty="0"/>
              <a:t>nominativ </a:t>
            </a:r>
            <a:r>
              <a:rPr lang="cs-CZ" dirty="0"/>
              <a:t>(z lat. </a:t>
            </a:r>
            <a:r>
              <a:rPr lang="cs-CZ" dirty="0" err="1"/>
              <a:t>nōmen</a:t>
            </a:r>
            <a:r>
              <a:rPr lang="cs-CZ" dirty="0"/>
              <a:t> = jméno; tento pád pojmenovává)</a:t>
            </a:r>
          </a:p>
          <a:p>
            <a:r>
              <a:rPr lang="cs-CZ" dirty="0"/>
              <a:t>2. pád –  </a:t>
            </a:r>
            <a:r>
              <a:rPr lang="cs-CZ" b="1" dirty="0"/>
              <a:t>genitiv </a:t>
            </a:r>
            <a:r>
              <a:rPr lang="cs-CZ" dirty="0"/>
              <a:t>(z lat. genus = rod; tento pád přiřazuje substantivum k rodu, druhu)</a:t>
            </a:r>
          </a:p>
          <a:p>
            <a:r>
              <a:rPr lang="cs-CZ" dirty="0"/>
              <a:t>3. pád –  </a:t>
            </a:r>
            <a:r>
              <a:rPr lang="cs-CZ" b="1" dirty="0"/>
              <a:t>dativ </a:t>
            </a:r>
            <a:r>
              <a:rPr lang="cs-CZ" dirty="0"/>
              <a:t>(z lat. </a:t>
            </a:r>
            <a:r>
              <a:rPr lang="cs-CZ" dirty="0" err="1"/>
              <a:t>dāre</a:t>
            </a:r>
            <a:r>
              <a:rPr lang="cs-CZ" dirty="0"/>
              <a:t> = dávat; stejně jako v češtině se pojí se 3. pádem, dávat komu, čemu)</a:t>
            </a:r>
          </a:p>
          <a:p>
            <a:r>
              <a:rPr lang="cs-CZ" dirty="0"/>
              <a:t>4. pád –  </a:t>
            </a:r>
            <a:r>
              <a:rPr lang="cs-CZ" b="1" dirty="0"/>
              <a:t>akuzativ </a:t>
            </a:r>
            <a:r>
              <a:rPr lang="cs-CZ" dirty="0"/>
              <a:t>(z lat. </a:t>
            </a:r>
            <a:r>
              <a:rPr lang="cs-CZ" dirty="0" err="1"/>
              <a:t>accusāre</a:t>
            </a:r>
            <a:r>
              <a:rPr lang="cs-CZ" dirty="0"/>
              <a:t> = obžalovat; stejně jako v češtině se pojí se 4. pádem, obžalovat koho, co)</a:t>
            </a:r>
          </a:p>
          <a:p>
            <a:r>
              <a:rPr lang="cs-CZ" dirty="0"/>
              <a:t>5. pád –  </a:t>
            </a:r>
            <a:r>
              <a:rPr lang="cs-CZ" b="1" dirty="0"/>
              <a:t>vokativ </a:t>
            </a:r>
            <a:r>
              <a:rPr lang="cs-CZ" dirty="0"/>
              <a:t>(z lat. </a:t>
            </a:r>
            <a:r>
              <a:rPr lang="cs-CZ" dirty="0" err="1"/>
              <a:t>vocāre</a:t>
            </a:r>
            <a:r>
              <a:rPr lang="cs-CZ" dirty="0"/>
              <a:t> = volat; stejně jako v češtině 5. pádem oslovujeme, voláme)</a:t>
            </a:r>
          </a:p>
          <a:p>
            <a:r>
              <a:rPr lang="cs-CZ" dirty="0"/>
              <a:t>6. pád –  </a:t>
            </a:r>
            <a:r>
              <a:rPr lang="cs-CZ" b="1" dirty="0"/>
              <a:t>ablativ </a:t>
            </a:r>
            <a:r>
              <a:rPr lang="cs-CZ" dirty="0"/>
              <a:t>(etymologie je tu složitější, souvisí s předložkou ab, která označuje odluku a pojí se s tímto pádem)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Vokativ je až na jednu skupinu slov vždy shodný s nominativem. Protože ho navíc v lékařské terminologii prakticky nevyužijeme, uvádíme tento pád pouze v seznamech koncovek jednotlivých deklinací, nikoli v příkladech skloňování konkrétních slov.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922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3 Substantiva 1.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3.1. Obecný úvod do latinského skloňování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3.2  Skloňování substantiv 1. deklinace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3.3. Základní substantiva 1. deklinace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8741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18586"/>
            <a:ext cx="10515600" cy="1325563"/>
          </a:xfrm>
        </p:spPr>
        <p:txBody>
          <a:bodyPr/>
          <a:lstStyle/>
          <a:p>
            <a:r>
              <a:rPr lang="cs-CZ" sz="4000" b="1" dirty="0"/>
              <a:t>3.1 Obecný úvod do latinského skloňování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67154"/>
            <a:ext cx="12104077" cy="59676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Latinská substantiva se dělí podle pádových koncovek do 5 deklinací. </a:t>
            </a:r>
          </a:p>
          <a:p>
            <a:r>
              <a:rPr lang="cs-CZ" dirty="0"/>
              <a:t>Pro </a:t>
            </a:r>
            <a:r>
              <a:rPr lang="cs-CZ" b="1" dirty="0"/>
              <a:t>zařazení do příslušné deklinace </a:t>
            </a:r>
            <a:r>
              <a:rPr lang="cs-CZ" dirty="0"/>
              <a:t>je rozhodující koncovka </a:t>
            </a:r>
            <a:r>
              <a:rPr lang="cs-CZ" b="1" dirty="0"/>
              <a:t>genitivu singuláru</a:t>
            </a:r>
            <a:r>
              <a:rPr lang="cs-CZ" dirty="0"/>
              <a:t>. Ve </a:t>
            </a:r>
            <a:r>
              <a:rPr lang="cs-CZ" b="1" dirty="0"/>
              <a:t>slovníkovém zápisu </a:t>
            </a:r>
            <a:r>
              <a:rPr lang="cs-CZ" dirty="0"/>
              <a:t>je proto kromě </a:t>
            </a:r>
            <a:r>
              <a:rPr lang="cs-CZ" b="1" dirty="0"/>
              <a:t>nominativu singuláru </a:t>
            </a:r>
            <a:r>
              <a:rPr lang="cs-CZ" dirty="0"/>
              <a:t>vždy uvedená také koncovka </a:t>
            </a:r>
            <a:r>
              <a:rPr lang="cs-CZ" b="1" dirty="0"/>
              <a:t>genitivu singuláru </a:t>
            </a:r>
            <a:r>
              <a:rPr lang="cs-CZ" dirty="0"/>
              <a:t>a </a:t>
            </a:r>
            <a:r>
              <a:rPr lang="cs-CZ" b="1" dirty="0"/>
              <a:t>rod </a:t>
            </a:r>
            <a:r>
              <a:rPr lang="cs-CZ" dirty="0"/>
              <a:t>substantiva.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Slovo </a:t>
            </a:r>
            <a:r>
              <a:rPr lang="cs-CZ" dirty="0" err="1"/>
              <a:t>gutta</a:t>
            </a:r>
            <a:r>
              <a:rPr lang="cs-CZ" dirty="0"/>
              <a:t> např. najdeme ve slovníku zapsané takto:</a:t>
            </a:r>
          </a:p>
          <a:p>
            <a:r>
              <a:rPr lang="cs-CZ" dirty="0" err="1"/>
              <a:t>gutta</a:t>
            </a:r>
            <a:r>
              <a:rPr lang="cs-CZ" dirty="0"/>
              <a:t>, </a:t>
            </a:r>
            <a:r>
              <a:rPr lang="cs-CZ" dirty="0" err="1"/>
              <a:t>ae</a:t>
            </a:r>
            <a:r>
              <a:rPr lang="cs-CZ" dirty="0"/>
              <a:t> f. – kapka.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Ze zápisu vyčteme, že toto substantivum má v </a:t>
            </a:r>
            <a:r>
              <a:rPr lang="cs-CZ" b="1" dirty="0"/>
              <a:t>genitivu singuláru </a:t>
            </a:r>
            <a:r>
              <a:rPr lang="cs-CZ" dirty="0"/>
              <a:t>koncovku -</a:t>
            </a:r>
            <a:r>
              <a:rPr lang="cs-CZ" b="1" dirty="0" err="1"/>
              <a:t>ae</a:t>
            </a:r>
            <a:r>
              <a:rPr lang="cs-CZ" dirty="0"/>
              <a:t>, skloňuje se tudíž podle </a:t>
            </a:r>
            <a:r>
              <a:rPr lang="cs-CZ" b="1" dirty="0"/>
              <a:t>1. deklinace</a:t>
            </a:r>
            <a:r>
              <a:rPr lang="cs-CZ" dirty="0"/>
              <a:t>, a je </a:t>
            </a:r>
            <a:r>
              <a:rPr lang="cs-CZ" b="1" dirty="0"/>
              <a:t>ženského rodu </a:t>
            </a:r>
            <a:r>
              <a:rPr lang="cs-CZ" dirty="0"/>
              <a:t>(f. = femininum).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Ze slovníkového zápisu slova</a:t>
            </a:r>
          </a:p>
          <a:p>
            <a:r>
              <a:rPr lang="cs-CZ" dirty="0"/>
              <a:t>tumor, </a:t>
            </a:r>
            <a:r>
              <a:rPr lang="cs-CZ" dirty="0" err="1"/>
              <a:t>ōris</a:t>
            </a:r>
            <a:r>
              <a:rPr lang="cs-CZ" dirty="0"/>
              <a:t> m. – nádor</a:t>
            </a:r>
          </a:p>
          <a:p>
            <a:pPr marL="0" indent="0">
              <a:buNone/>
            </a:pPr>
            <a:r>
              <a:rPr lang="cs-CZ" dirty="0"/>
              <a:t>zjistíme, že toto substantivum má v </a:t>
            </a:r>
            <a:r>
              <a:rPr lang="cs-CZ" b="1" dirty="0"/>
              <a:t>genitivu singuláru </a:t>
            </a:r>
            <a:r>
              <a:rPr lang="cs-CZ" dirty="0"/>
              <a:t>koncovku – </a:t>
            </a:r>
            <a:r>
              <a:rPr lang="cs-CZ" b="1" dirty="0" err="1"/>
              <a:t>is</a:t>
            </a:r>
            <a:r>
              <a:rPr lang="cs-CZ" dirty="0"/>
              <a:t>, skloňuje se tudíž podle </a:t>
            </a:r>
            <a:r>
              <a:rPr lang="cs-CZ" b="1" dirty="0"/>
              <a:t>3. deklinace</a:t>
            </a:r>
            <a:r>
              <a:rPr lang="cs-CZ" dirty="0"/>
              <a:t>, a je </a:t>
            </a:r>
            <a:r>
              <a:rPr lang="cs-CZ" b="1" dirty="0"/>
              <a:t>mužského rodu</a:t>
            </a:r>
            <a:r>
              <a:rPr lang="cs-CZ" dirty="0"/>
              <a:t> (m. = </a:t>
            </a:r>
            <a:r>
              <a:rPr lang="cs-CZ" dirty="0" err="1"/>
              <a:t>masculinum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 slovníkovém zápisu slova</a:t>
            </a:r>
          </a:p>
          <a:p>
            <a:r>
              <a:rPr lang="cs-CZ" dirty="0" err="1"/>
              <a:t>īnstrumentum</a:t>
            </a:r>
            <a:r>
              <a:rPr lang="cs-CZ" dirty="0"/>
              <a:t>, ī n. – nástroj</a:t>
            </a:r>
          </a:p>
          <a:p>
            <a:r>
              <a:rPr lang="cs-CZ" dirty="0"/>
              <a:t>vidíme, že toto substantivum má v </a:t>
            </a:r>
            <a:r>
              <a:rPr lang="cs-CZ" b="1" dirty="0"/>
              <a:t>genitivu singuláru </a:t>
            </a:r>
            <a:r>
              <a:rPr lang="cs-CZ" dirty="0"/>
              <a:t>koncovku –</a:t>
            </a:r>
            <a:r>
              <a:rPr lang="cs-CZ" b="1" dirty="0"/>
              <a:t>ī</a:t>
            </a:r>
            <a:r>
              <a:rPr lang="cs-CZ" dirty="0"/>
              <a:t>, skloňuje se tudíž podle </a:t>
            </a:r>
            <a:r>
              <a:rPr lang="cs-CZ" b="1" dirty="0"/>
              <a:t>2. deklinace</a:t>
            </a:r>
            <a:r>
              <a:rPr lang="cs-CZ" dirty="0"/>
              <a:t>, a je </a:t>
            </a:r>
            <a:r>
              <a:rPr lang="cs-CZ" b="1" dirty="0"/>
              <a:t>středního rodu </a:t>
            </a:r>
            <a:r>
              <a:rPr lang="cs-CZ" dirty="0"/>
              <a:t>(n. = neutrum).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778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365125"/>
            <a:ext cx="12127523" cy="1325563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Odtržením koncovky tohoto pádu </a:t>
            </a:r>
            <a:r>
              <a:rPr lang="cs-CZ" sz="3600" dirty="0"/>
              <a:t>získáme </a:t>
            </a:r>
            <a:r>
              <a:rPr lang="cs-CZ" sz="3600" b="1" dirty="0"/>
              <a:t>kmen substantiva -</a:t>
            </a:r>
            <a:r>
              <a:rPr lang="cs-CZ" sz="3600" dirty="0"/>
              <a:t>k němu se potom přidávají další pádové koncovky podle příslušné deklinace.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471246"/>
            <a:ext cx="11201400" cy="527538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U substantiv 1. a 2. deklinace lze kmen většinou poznat již z nominativu singuláru.</a:t>
            </a:r>
          </a:p>
          <a:p>
            <a:r>
              <a:rPr lang="cs-CZ" dirty="0"/>
              <a:t>Např. </a:t>
            </a:r>
            <a:r>
              <a:rPr lang="cs-CZ" b="1" dirty="0"/>
              <a:t>genitiv singuláru </a:t>
            </a:r>
            <a:r>
              <a:rPr lang="cs-CZ" dirty="0"/>
              <a:t>od slova </a:t>
            </a:r>
            <a:r>
              <a:rPr lang="cs-CZ" dirty="0" err="1"/>
              <a:t>gutta</a:t>
            </a:r>
            <a:r>
              <a:rPr lang="cs-CZ" dirty="0"/>
              <a:t> zní </a:t>
            </a:r>
            <a:r>
              <a:rPr lang="cs-CZ" dirty="0" err="1"/>
              <a:t>guttae</a:t>
            </a:r>
            <a:r>
              <a:rPr lang="cs-CZ" dirty="0"/>
              <a:t>. Odtrhneme-li koncovku –</a:t>
            </a:r>
            <a:r>
              <a:rPr lang="cs-CZ" dirty="0" err="1"/>
              <a:t>ae</a:t>
            </a:r>
            <a:r>
              <a:rPr lang="cs-CZ" dirty="0"/>
              <a:t>, získáme kmen </a:t>
            </a:r>
            <a:r>
              <a:rPr lang="cs-CZ" dirty="0" err="1"/>
              <a:t>gutt</a:t>
            </a:r>
            <a:r>
              <a:rPr lang="cs-CZ" dirty="0"/>
              <a:t>- . Při skloňování substantiva pak koncovky přidáváme k tomuto kmeni, skloňujeme tedy </a:t>
            </a:r>
            <a:r>
              <a:rPr lang="cs-CZ" dirty="0" err="1"/>
              <a:t>gutta</a:t>
            </a:r>
            <a:r>
              <a:rPr lang="cs-CZ" dirty="0"/>
              <a:t>, </a:t>
            </a:r>
            <a:r>
              <a:rPr lang="cs-CZ" dirty="0" err="1"/>
              <a:t>guttae</a:t>
            </a:r>
            <a:r>
              <a:rPr lang="cs-CZ" dirty="0"/>
              <a:t>, </a:t>
            </a:r>
            <a:r>
              <a:rPr lang="cs-CZ" dirty="0" err="1"/>
              <a:t>guttae</a:t>
            </a:r>
            <a:r>
              <a:rPr lang="cs-CZ" dirty="0"/>
              <a:t>, </a:t>
            </a:r>
            <a:r>
              <a:rPr lang="cs-CZ" dirty="0" err="1"/>
              <a:t>guttam</a:t>
            </a:r>
            <a:r>
              <a:rPr lang="cs-CZ" dirty="0"/>
              <a:t> atd.</a:t>
            </a:r>
          </a:p>
          <a:p>
            <a:r>
              <a:rPr lang="cs-CZ" dirty="0"/>
              <a:t>Jindy, především u substantiv 3. deklinace, se </a:t>
            </a:r>
            <a:r>
              <a:rPr lang="cs-CZ" b="1" dirty="0"/>
              <a:t>kmen obvykle od nominativu singuláru liší. </a:t>
            </a:r>
            <a:r>
              <a:rPr lang="cs-CZ" dirty="0"/>
              <a:t>Např. genitivu singuláru od slova </a:t>
            </a:r>
            <a:r>
              <a:rPr lang="cs-CZ" dirty="0" err="1"/>
              <a:t>caput</a:t>
            </a:r>
            <a:r>
              <a:rPr lang="cs-CZ" dirty="0"/>
              <a:t> – hlava zní </a:t>
            </a:r>
            <a:r>
              <a:rPr lang="cs-CZ" dirty="0" err="1"/>
              <a:t>capitis</a:t>
            </a:r>
            <a:r>
              <a:rPr lang="cs-CZ" dirty="0"/>
              <a:t>. Odtrhneme-li koncovku genitivu singuláru –</a:t>
            </a:r>
            <a:r>
              <a:rPr lang="cs-CZ" dirty="0" err="1"/>
              <a:t>is</a:t>
            </a:r>
            <a:r>
              <a:rPr lang="cs-CZ" dirty="0"/>
              <a:t>, získáme kmen </a:t>
            </a:r>
            <a:r>
              <a:rPr lang="cs-CZ" dirty="0" err="1"/>
              <a:t>capit</a:t>
            </a:r>
            <a:r>
              <a:rPr lang="cs-CZ" dirty="0"/>
              <a:t>-. Při skloňování substantiva pak koncovky přidáváme k tomuto kmeni, skloňujeme tedy </a:t>
            </a:r>
            <a:r>
              <a:rPr lang="cs-CZ" dirty="0" err="1"/>
              <a:t>caput</a:t>
            </a:r>
            <a:r>
              <a:rPr lang="cs-CZ" dirty="0"/>
              <a:t>, </a:t>
            </a:r>
            <a:r>
              <a:rPr lang="cs-CZ" dirty="0" err="1"/>
              <a:t>capitis</a:t>
            </a:r>
            <a:r>
              <a:rPr lang="cs-CZ" dirty="0"/>
              <a:t>, </a:t>
            </a:r>
            <a:r>
              <a:rPr lang="cs-CZ" dirty="0" err="1"/>
              <a:t>capitī</a:t>
            </a:r>
            <a:r>
              <a:rPr lang="cs-CZ" dirty="0"/>
              <a:t> atd.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 </a:t>
            </a:r>
            <a:r>
              <a:rPr lang="cs-CZ" b="1" dirty="0"/>
              <a:t>správně skloňování </a:t>
            </a:r>
            <a:r>
              <a:rPr lang="cs-CZ" dirty="0"/>
              <a:t>je důležité naučit se </a:t>
            </a:r>
            <a:r>
              <a:rPr lang="cs-CZ" b="1" dirty="0"/>
              <a:t>slovníkový tvar celý</a:t>
            </a:r>
            <a:r>
              <a:rPr lang="cs-CZ" dirty="0"/>
              <a:t> </a:t>
            </a:r>
          </a:p>
          <a:p>
            <a:r>
              <a:rPr lang="cs-CZ" dirty="0"/>
              <a:t>Tvar </a:t>
            </a:r>
            <a:r>
              <a:rPr lang="cs-CZ" b="1" dirty="0"/>
              <a:t>genitivu singuláru </a:t>
            </a:r>
            <a:r>
              <a:rPr lang="cs-CZ" dirty="0"/>
              <a:t>je zásadní pro určení deklinace (tj. </a:t>
            </a:r>
            <a:r>
              <a:rPr lang="cs-CZ" b="1" dirty="0"/>
              <a:t>jaké pádové koncovky používat</a:t>
            </a:r>
            <a:r>
              <a:rPr lang="cs-CZ" dirty="0"/>
              <a:t>) i pro </a:t>
            </a:r>
            <a:r>
              <a:rPr lang="cs-CZ" b="1" dirty="0"/>
              <a:t>utvoření kmene </a:t>
            </a:r>
            <a:r>
              <a:rPr lang="cs-CZ" dirty="0"/>
              <a:t>(tj.</a:t>
            </a:r>
            <a:r>
              <a:rPr lang="cs-CZ" b="1" dirty="0"/>
              <a:t> k čemu tyto koncovky připojovat</a:t>
            </a:r>
            <a:r>
              <a:rPr lang="cs-CZ" dirty="0"/>
              <a:t>). </a:t>
            </a:r>
          </a:p>
          <a:p>
            <a:r>
              <a:rPr lang="cs-CZ" b="1" dirty="0"/>
              <a:t>Rod </a:t>
            </a:r>
            <a:r>
              <a:rPr lang="cs-CZ" dirty="0"/>
              <a:t>je u substantiv důležitý pro</a:t>
            </a:r>
            <a:r>
              <a:rPr lang="cs-CZ" b="1" dirty="0"/>
              <a:t> skloňování neuter</a:t>
            </a:r>
            <a:r>
              <a:rPr lang="cs-CZ" dirty="0"/>
              <a:t>, která mají některé koncovky odlišné, a především pro </a:t>
            </a:r>
            <a:r>
              <a:rPr lang="cs-CZ" b="1" dirty="0"/>
              <a:t>skloňování adjektiv </a:t>
            </a:r>
            <a:r>
              <a:rPr lang="cs-CZ" dirty="0"/>
              <a:t>(viz dále).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536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​</a:t>
            </a:r>
            <a:r>
              <a:rPr lang="cs-CZ" sz="4000" b="1" dirty="0"/>
              <a:t>3.2 Skloňování substantiv 1. deklinace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5846" y="1825625"/>
            <a:ext cx="12016154" cy="4351338"/>
          </a:xfrm>
        </p:spPr>
        <p:txBody>
          <a:bodyPr/>
          <a:lstStyle/>
          <a:p>
            <a:r>
              <a:rPr lang="cs-CZ" dirty="0"/>
              <a:t>Podle </a:t>
            </a:r>
            <a:r>
              <a:rPr lang="cs-CZ" b="1" dirty="0"/>
              <a:t>1.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 </a:t>
            </a:r>
            <a:r>
              <a:rPr lang="cs-CZ" b="1" dirty="0"/>
              <a:t>–</a:t>
            </a:r>
            <a:r>
              <a:rPr lang="cs-CZ" b="1" dirty="0" err="1"/>
              <a:t>ae</a:t>
            </a:r>
            <a:r>
              <a:rPr lang="cs-CZ" dirty="0"/>
              <a:t>. </a:t>
            </a:r>
          </a:p>
          <a:p>
            <a:r>
              <a:rPr lang="cs-CZ" dirty="0"/>
              <a:t>Nominativ singuláru je zakončený téměř vždy na –a, kromě několika řeckých slov, většinou jmen, která končí na –</a:t>
            </a:r>
            <a:r>
              <a:rPr lang="cs-CZ" dirty="0" err="1"/>
              <a:t>ēs</a:t>
            </a:r>
            <a:r>
              <a:rPr lang="cs-CZ" dirty="0"/>
              <a:t>. </a:t>
            </a:r>
          </a:p>
          <a:p>
            <a:r>
              <a:rPr lang="cs-CZ" dirty="0"/>
              <a:t>Hláska a je pro 1. deklinaci typická, vyskytuje se ve většině pádových koncovek.</a:t>
            </a:r>
          </a:p>
          <a:p>
            <a:r>
              <a:rPr lang="cs-CZ" dirty="0"/>
              <a:t>Jako </a:t>
            </a:r>
            <a:r>
              <a:rPr lang="cs-CZ" b="1" dirty="0"/>
              <a:t>vzor </a:t>
            </a:r>
            <a:r>
              <a:rPr lang="cs-CZ" dirty="0"/>
              <a:t>pro substantiva </a:t>
            </a:r>
            <a:r>
              <a:rPr lang="cs-CZ" b="1" dirty="0"/>
              <a:t>1. deklinace </a:t>
            </a:r>
            <a:r>
              <a:rPr lang="cs-CZ" dirty="0"/>
              <a:t>použijeme slovo </a:t>
            </a:r>
            <a:r>
              <a:rPr lang="cs-CZ" b="1" dirty="0" err="1"/>
              <a:t>vēna</a:t>
            </a:r>
            <a:r>
              <a:rPr lang="cs-CZ" b="1" dirty="0"/>
              <a:t>, </a:t>
            </a:r>
            <a:r>
              <a:rPr lang="cs-CZ" b="1" dirty="0" err="1"/>
              <a:t>ae</a:t>
            </a:r>
            <a:r>
              <a:rPr lang="cs-CZ" b="1" dirty="0"/>
              <a:t> f. = žíla</a:t>
            </a:r>
            <a:endParaRPr lang="cs-CZ" dirty="0"/>
          </a:p>
          <a:p>
            <a:r>
              <a:rPr lang="cs-CZ" b="1" dirty="0"/>
              <a:t>Většina </a:t>
            </a:r>
            <a:r>
              <a:rPr lang="cs-CZ" dirty="0"/>
              <a:t>substantiv </a:t>
            </a:r>
            <a:r>
              <a:rPr lang="cs-CZ" b="1" dirty="0"/>
              <a:t>1. deklinace </a:t>
            </a:r>
            <a:r>
              <a:rPr lang="cs-CZ" dirty="0"/>
              <a:t>jsou </a:t>
            </a:r>
            <a:r>
              <a:rPr lang="cs-CZ" b="1" dirty="0"/>
              <a:t>feminina</a:t>
            </a:r>
            <a:r>
              <a:rPr lang="cs-CZ" dirty="0"/>
              <a:t>, existují však i výjimky (</a:t>
            </a:r>
            <a:r>
              <a:rPr lang="cs-CZ" dirty="0" err="1"/>
              <a:t>poēta</a:t>
            </a:r>
            <a:r>
              <a:rPr lang="cs-CZ" dirty="0"/>
              <a:t>. </a:t>
            </a:r>
            <a:r>
              <a:rPr lang="cs-CZ" dirty="0" err="1"/>
              <a:t>ae</a:t>
            </a:r>
            <a:r>
              <a:rPr lang="cs-CZ" dirty="0"/>
              <a:t> m. = básník).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040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5"/>
            <a:ext cx="12109938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Odtržením koncovky genitivu singuláru získáme kmen, k němuž přidáváme u substantiv 1. deklinace tyto koncovky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120373"/>
              </p:ext>
            </p:extLst>
          </p:nvPr>
        </p:nvGraphicFramePr>
        <p:xfrm>
          <a:off x="2238375" y="3041174"/>
          <a:ext cx="7715250" cy="219456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13755412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057996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Singulár</a:t>
                      </a:r>
                    </a:p>
                    <a:p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65638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 – a</a:t>
                      </a:r>
                    </a:p>
                    <a:p>
                      <a:r>
                        <a:rPr lang="pt-BR">
                          <a:effectLst/>
                        </a:rPr>
                        <a:t>2. – ae</a:t>
                      </a:r>
                    </a:p>
                    <a:p>
                      <a:r>
                        <a:rPr lang="pt-BR">
                          <a:effectLst/>
                        </a:rPr>
                        <a:t>3. – ae</a:t>
                      </a:r>
                    </a:p>
                    <a:p>
                      <a:r>
                        <a:rPr lang="pt-BR">
                          <a:effectLst/>
                        </a:rPr>
                        <a:t>4. – am</a:t>
                      </a:r>
                    </a:p>
                    <a:p>
                      <a:r>
                        <a:rPr lang="pt-BR">
                          <a:effectLst/>
                        </a:rPr>
                        <a:t>5. – a</a:t>
                      </a:r>
                    </a:p>
                    <a:p>
                      <a:r>
                        <a:rPr lang="pt-BR">
                          <a:effectLst/>
                        </a:rPr>
                        <a:t>6. – 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 – </a:t>
                      </a:r>
                      <a:r>
                        <a:rPr lang="cs-CZ" dirty="0" err="1">
                          <a:effectLst/>
                        </a:rPr>
                        <a:t>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 – </a:t>
                      </a:r>
                      <a:r>
                        <a:rPr lang="cs-CZ" dirty="0" err="1">
                          <a:effectLst/>
                        </a:rPr>
                        <a:t>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 – </a:t>
                      </a:r>
                      <a:r>
                        <a:rPr lang="cs-CZ" dirty="0" err="1">
                          <a:effectLst/>
                        </a:rPr>
                        <a:t>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 – </a:t>
                      </a:r>
                      <a:r>
                        <a:rPr lang="cs-CZ" dirty="0" err="1">
                          <a:effectLst/>
                        </a:rPr>
                        <a:t>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5. – </a:t>
                      </a:r>
                      <a:r>
                        <a:rPr lang="cs-CZ" dirty="0" err="1">
                          <a:effectLst/>
                        </a:rPr>
                        <a:t>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– </a:t>
                      </a:r>
                      <a:r>
                        <a:rPr lang="cs-CZ" dirty="0" err="1">
                          <a:effectLst/>
                        </a:rPr>
                        <a:t>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569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603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1.1 Výslovnost dvojhlásek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825624"/>
            <a:ext cx="11910646" cy="45986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 v latině se vedle jednoduchých samohlásek vyskytují tzv. dvojhlásky </a:t>
            </a:r>
            <a:r>
              <a:rPr lang="cs-CZ" b="1" i="1" dirty="0" err="1"/>
              <a:t>ae</a:t>
            </a:r>
            <a:r>
              <a:rPr lang="cs-CZ" i="1" dirty="0"/>
              <a:t> </a:t>
            </a:r>
            <a:r>
              <a:rPr lang="cs-CZ" dirty="0"/>
              <a:t>a </a:t>
            </a:r>
            <a:r>
              <a:rPr lang="cs-CZ" b="1" i="1" dirty="0" err="1"/>
              <a:t>oe</a:t>
            </a:r>
            <a:r>
              <a:rPr lang="cs-CZ" i="1" dirty="0"/>
              <a:t>. </a:t>
            </a:r>
          </a:p>
          <a:p>
            <a:r>
              <a:rPr lang="cs-CZ" dirty="0"/>
              <a:t>vyslovují se jako</a:t>
            </a:r>
            <a:r>
              <a:rPr lang="cs-CZ" b="1" dirty="0"/>
              <a:t> dlouhé é</a:t>
            </a:r>
            <a:r>
              <a:rPr lang="cs-CZ" dirty="0"/>
              <a:t>.</a:t>
            </a:r>
          </a:p>
          <a:p>
            <a:r>
              <a:rPr lang="cs-CZ" dirty="0" err="1"/>
              <a:t>aegrōtus</a:t>
            </a:r>
            <a:r>
              <a:rPr lang="cs-CZ" dirty="0"/>
              <a:t> – </a:t>
            </a:r>
            <a:r>
              <a:rPr lang="cs-CZ" i="1" dirty="0" err="1"/>
              <a:t>égrótus</a:t>
            </a:r>
            <a:r>
              <a:rPr lang="cs-CZ" dirty="0"/>
              <a:t> – nemocný</a:t>
            </a:r>
          </a:p>
          <a:p>
            <a:r>
              <a:rPr lang="cs-CZ" dirty="0" err="1"/>
              <a:t>oedēma</a:t>
            </a:r>
            <a:r>
              <a:rPr lang="cs-CZ" dirty="0"/>
              <a:t> –  </a:t>
            </a:r>
            <a:r>
              <a:rPr lang="cs-CZ" i="1" dirty="0" err="1"/>
              <a:t>édéma</a:t>
            </a:r>
            <a:r>
              <a:rPr lang="cs-CZ" dirty="0"/>
              <a:t> – otok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 případě, že je </a:t>
            </a:r>
            <a:r>
              <a:rPr lang="cs-CZ" b="1" dirty="0"/>
              <a:t>e</a:t>
            </a:r>
            <a:r>
              <a:rPr lang="cs-CZ" dirty="0"/>
              <a:t> v uvedených dvojhláskách </a:t>
            </a:r>
            <a:r>
              <a:rPr lang="cs-CZ" b="1" dirty="0"/>
              <a:t>označeno dvojtečkou</a:t>
            </a:r>
            <a:r>
              <a:rPr lang="cs-CZ" dirty="0"/>
              <a:t> nebo </a:t>
            </a:r>
            <a:r>
              <a:rPr lang="cs-CZ" b="1" dirty="0"/>
              <a:t>vodorovnou čárkou</a:t>
            </a:r>
            <a:r>
              <a:rPr lang="cs-CZ" dirty="0"/>
              <a:t>, nejedná se o dvojhlásku a vyslovují se obě samohlásky.</a:t>
            </a:r>
          </a:p>
          <a:p>
            <a:r>
              <a:rPr lang="cs-CZ" dirty="0" err="1"/>
              <a:t>aër</a:t>
            </a:r>
            <a:r>
              <a:rPr lang="cs-CZ" dirty="0"/>
              <a:t> – </a:t>
            </a:r>
            <a:r>
              <a:rPr lang="cs-CZ" i="1" dirty="0" err="1"/>
              <a:t>áér</a:t>
            </a:r>
            <a:r>
              <a:rPr lang="cs-CZ" i="1" dirty="0"/>
              <a:t> </a:t>
            </a:r>
            <a:r>
              <a:rPr lang="cs-CZ" dirty="0"/>
              <a:t>– vzduch</a:t>
            </a:r>
          </a:p>
          <a:p>
            <a:r>
              <a:rPr lang="cs-CZ" dirty="0" err="1"/>
              <a:t>poēta</a:t>
            </a:r>
            <a:r>
              <a:rPr lang="cs-CZ" dirty="0"/>
              <a:t> – </a:t>
            </a:r>
            <a:r>
              <a:rPr lang="cs-CZ" i="1" dirty="0" err="1"/>
              <a:t>poéta</a:t>
            </a:r>
            <a:r>
              <a:rPr lang="cs-CZ" dirty="0"/>
              <a:t> – básník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77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Slovo </a:t>
            </a:r>
            <a:r>
              <a:rPr lang="cs-CZ" sz="4000" b="1" dirty="0" err="1"/>
              <a:t>vēna</a:t>
            </a:r>
            <a:r>
              <a:rPr lang="cs-CZ" sz="4000" b="1" dirty="0"/>
              <a:t> se tedy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483528"/>
              </p:ext>
            </p:extLst>
          </p:nvPr>
        </p:nvGraphicFramePr>
        <p:xfrm>
          <a:off x="2238375" y="3041174"/>
          <a:ext cx="7715250" cy="219456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688086471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8873962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Singulár</a:t>
                      </a:r>
                    </a:p>
                    <a:p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790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vēna</a:t>
                      </a:r>
                    </a:p>
                    <a:p>
                      <a:r>
                        <a:rPr lang="cs-CZ">
                          <a:effectLst/>
                        </a:rPr>
                        <a:t>2. vēnae</a:t>
                      </a:r>
                    </a:p>
                    <a:p>
                      <a:r>
                        <a:rPr lang="cs-CZ">
                          <a:effectLst/>
                        </a:rPr>
                        <a:t>3. vēnae</a:t>
                      </a:r>
                    </a:p>
                    <a:p>
                      <a:r>
                        <a:rPr lang="cs-CZ">
                          <a:effectLst/>
                        </a:rPr>
                        <a:t>4. vēnam</a:t>
                      </a:r>
                    </a:p>
                    <a:p>
                      <a:r>
                        <a:rPr lang="cs-CZ">
                          <a:effectLst/>
                        </a:rPr>
                        <a:t>6. vēnā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vēnae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vēnārum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vēnīs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vēnās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 </a:t>
                      </a:r>
                      <a:r>
                        <a:rPr lang="cs-CZ" dirty="0" err="1">
                          <a:effectLst/>
                        </a:rPr>
                        <a:t>vēnīs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150762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3A3A3A"/>
                </a:solidFill>
                <a:effectLst/>
                <a:latin typeface="Open Sans"/>
              </a:rPr>
              <a:t>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43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815" y="365125"/>
            <a:ext cx="11992708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Pro všechna substantiva všech deklinací platí dvě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1) </a:t>
            </a:r>
            <a:r>
              <a:rPr lang="cs-CZ" b="1" dirty="0"/>
              <a:t>Nominativ singuláru </a:t>
            </a:r>
            <a:r>
              <a:rPr lang="cs-CZ" dirty="0"/>
              <a:t>a </a:t>
            </a:r>
            <a:r>
              <a:rPr lang="cs-CZ" b="1" dirty="0"/>
              <a:t>vokativ singuláru </a:t>
            </a:r>
            <a:r>
              <a:rPr lang="cs-CZ" dirty="0"/>
              <a:t>jsou </a:t>
            </a:r>
            <a:r>
              <a:rPr lang="cs-CZ" b="1" dirty="0"/>
              <a:t>stejné </a:t>
            </a:r>
            <a:r>
              <a:rPr lang="cs-CZ" dirty="0"/>
              <a:t>(výjimkou jsou pouze některá substantiva 2. deklinace, viz níže).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 </a:t>
            </a:r>
            <a:r>
              <a:rPr lang="cs-CZ" b="1" dirty="0"/>
              <a:t>Dativ plurálu </a:t>
            </a:r>
            <a:r>
              <a:rPr lang="cs-CZ" dirty="0"/>
              <a:t>a </a:t>
            </a:r>
            <a:r>
              <a:rPr lang="cs-CZ" b="1" dirty="0"/>
              <a:t>ablativ plurálu </a:t>
            </a:r>
            <a:r>
              <a:rPr lang="cs-CZ" dirty="0"/>
              <a:t>mají vždy </a:t>
            </a:r>
            <a:r>
              <a:rPr lang="cs-CZ" b="1" dirty="0"/>
              <a:t>stejnou koncovku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0577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2" y="77910"/>
            <a:ext cx="10515600" cy="1325563"/>
          </a:xfrm>
        </p:spPr>
        <p:txBody>
          <a:bodyPr/>
          <a:lstStyle/>
          <a:p>
            <a:r>
              <a:rPr lang="pt-BR" b="1" dirty="0"/>
              <a:t>3.3 Základní substantiva 1. deklinace</a:t>
            </a:r>
            <a:br>
              <a:rPr lang="pt-BR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200" y="850619"/>
            <a:ext cx="6019800" cy="5759116"/>
          </a:xfrm>
        </p:spPr>
        <p:txBody>
          <a:bodyPr>
            <a:normAutofit fontScale="25000" lnSpcReduction="20000"/>
          </a:bodyPr>
          <a:lstStyle/>
          <a:p>
            <a:r>
              <a:rPr lang="cs-CZ" sz="4400" dirty="0" err="1"/>
              <a:t>anōmalia</a:t>
            </a:r>
            <a:r>
              <a:rPr lang="cs-CZ" sz="4400" dirty="0"/>
              <a:t>, </a:t>
            </a:r>
            <a:r>
              <a:rPr lang="cs-CZ" sz="4400" dirty="0" err="1"/>
              <a:t>ae</a:t>
            </a:r>
            <a:r>
              <a:rPr lang="cs-CZ" sz="4400" dirty="0"/>
              <a:t> f. – odchylka, nepravidelnost</a:t>
            </a:r>
          </a:p>
          <a:p>
            <a:r>
              <a:rPr lang="cs-CZ" sz="4300" dirty="0" err="1"/>
              <a:t>anūria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zástava vylučování moči, anurie</a:t>
            </a:r>
          </a:p>
          <a:p>
            <a:r>
              <a:rPr lang="cs-CZ" sz="4300" dirty="0"/>
              <a:t>aorta, </a:t>
            </a:r>
            <a:r>
              <a:rPr lang="cs-CZ" sz="4300" dirty="0" err="1"/>
              <a:t>ae</a:t>
            </a:r>
            <a:r>
              <a:rPr lang="cs-CZ" sz="4300" dirty="0"/>
              <a:t> f. – srdečnice</a:t>
            </a:r>
          </a:p>
          <a:p>
            <a:r>
              <a:rPr lang="cs-CZ" sz="4300" dirty="0" err="1"/>
              <a:t>aqua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voda</a:t>
            </a:r>
          </a:p>
          <a:p>
            <a:r>
              <a:rPr lang="cs-CZ" sz="4300" dirty="0" err="1"/>
              <a:t>artēria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tepna</a:t>
            </a:r>
          </a:p>
          <a:p>
            <a:r>
              <a:rPr lang="cs-CZ" sz="4300" dirty="0" err="1"/>
              <a:t>bradycardia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zpomalená srdeční činnost</a:t>
            </a:r>
          </a:p>
          <a:p>
            <a:r>
              <a:rPr lang="cs-CZ" sz="4300" dirty="0" err="1"/>
              <a:t>cellula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buňka</a:t>
            </a:r>
          </a:p>
          <a:p>
            <a:r>
              <a:rPr lang="cs-CZ" sz="4300" dirty="0" err="1"/>
              <a:t>clāvicula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klíční kost</a:t>
            </a:r>
          </a:p>
          <a:p>
            <a:r>
              <a:rPr lang="cs-CZ" sz="4300" dirty="0" err="1"/>
              <a:t>columna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sloup, pilíř</a:t>
            </a:r>
          </a:p>
          <a:p>
            <a:r>
              <a:rPr lang="cs-CZ" sz="4300" dirty="0" err="1"/>
              <a:t>columna</a:t>
            </a:r>
            <a:r>
              <a:rPr lang="cs-CZ" sz="4300" dirty="0"/>
              <a:t> </a:t>
            </a:r>
            <a:r>
              <a:rPr lang="cs-CZ" sz="4300" dirty="0" err="1"/>
              <a:t>vertebrārum</a:t>
            </a:r>
            <a:r>
              <a:rPr lang="cs-CZ" sz="4300" dirty="0"/>
              <a:t> – páteř, dosl. sloup obratlů</a:t>
            </a:r>
          </a:p>
          <a:p>
            <a:r>
              <a:rPr lang="cs-CZ" sz="4300" dirty="0" err="1"/>
              <a:t>costa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žebro</a:t>
            </a:r>
          </a:p>
          <a:p>
            <a:r>
              <a:rPr lang="cs-CZ" sz="4300" dirty="0" err="1"/>
              <a:t>coxa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kyčel</a:t>
            </a:r>
          </a:p>
          <a:p>
            <a:r>
              <a:rPr lang="cs-CZ" sz="4300" dirty="0" err="1"/>
              <a:t>fēmina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žena</a:t>
            </a:r>
          </a:p>
          <a:p>
            <a:r>
              <a:rPr lang="cs-CZ" sz="4300" dirty="0" err="1"/>
              <a:t>fībula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kost lýtková</a:t>
            </a:r>
          </a:p>
          <a:p>
            <a:r>
              <a:rPr lang="cs-CZ" sz="4300" dirty="0"/>
              <a:t>forma, </a:t>
            </a:r>
            <a:r>
              <a:rPr lang="cs-CZ" sz="4300" dirty="0" err="1"/>
              <a:t>ae</a:t>
            </a:r>
            <a:r>
              <a:rPr lang="cs-CZ" sz="4300" dirty="0"/>
              <a:t> f. – tvar, podoba</a:t>
            </a:r>
          </a:p>
          <a:p>
            <a:r>
              <a:rPr lang="cs-CZ" sz="4300" dirty="0" err="1"/>
              <a:t>formula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pravidlo, předpis (složení léku)</a:t>
            </a:r>
          </a:p>
          <a:p>
            <a:r>
              <a:rPr lang="cs-CZ" sz="4300" dirty="0" err="1"/>
              <a:t>frāctūra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zlomenina</a:t>
            </a:r>
          </a:p>
          <a:p>
            <a:r>
              <a:rPr lang="cs-CZ" sz="4300" dirty="0" err="1"/>
              <a:t>gangraena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sněť</a:t>
            </a:r>
          </a:p>
          <a:p>
            <a:r>
              <a:rPr lang="cs-CZ" sz="4300" dirty="0" err="1"/>
              <a:t>glandula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žláza</a:t>
            </a:r>
          </a:p>
          <a:p>
            <a:r>
              <a:rPr lang="cs-CZ" sz="4300" dirty="0" err="1"/>
              <a:t>haemorrhagia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krvácení</a:t>
            </a:r>
          </a:p>
          <a:p>
            <a:r>
              <a:rPr lang="cs-CZ" sz="4300" dirty="0" err="1"/>
              <a:t>herba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nať, rostlina</a:t>
            </a:r>
          </a:p>
          <a:p>
            <a:r>
              <a:rPr lang="cs-CZ" sz="4300" dirty="0" err="1"/>
              <a:t>hernia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kýla</a:t>
            </a:r>
          </a:p>
          <a:p>
            <a:r>
              <a:rPr lang="cs-CZ" sz="4300" dirty="0" err="1"/>
              <a:t>hypotrophia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podvýživa, omezení vzrůstu</a:t>
            </a:r>
          </a:p>
          <a:p>
            <a:r>
              <a:rPr lang="cs-CZ" sz="4300" dirty="0"/>
              <a:t>influenza, </a:t>
            </a:r>
            <a:r>
              <a:rPr lang="cs-CZ" sz="4300" dirty="0" err="1"/>
              <a:t>ae</a:t>
            </a:r>
            <a:r>
              <a:rPr lang="cs-CZ" sz="4300" dirty="0"/>
              <a:t> f. – chřipka</a:t>
            </a:r>
          </a:p>
          <a:p>
            <a:r>
              <a:rPr lang="cs-CZ" sz="4300" dirty="0" err="1"/>
              <a:t>insufficientia</a:t>
            </a:r>
            <a:r>
              <a:rPr lang="cs-CZ" sz="4300" dirty="0"/>
              <a:t>, </a:t>
            </a:r>
            <a:r>
              <a:rPr lang="cs-CZ" sz="4300" dirty="0" err="1"/>
              <a:t>ae</a:t>
            </a:r>
            <a:r>
              <a:rPr lang="cs-CZ" sz="4300" dirty="0"/>
              <a:t> f. – </a:t>
            </a:r>
            <a:r>
              <a:rPr lang="cs-CZ" sz="4300" dirty="0" err="1"/>
              <a:t>nedost</a:t>
            </a:r>
            <a:endParaRPr lang="cs-CZ" sz="4300" dirty="0"/>
          </a:p>
          <a:p>
            <a:endParaRPr lang="cs-CZ" sz="43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346958" y="867895"/>
            <a:ext cx="2917812" cy="6160169"/>
          </a:xfrm>
        </p:spPr>
        <p:txBody>
          <a:bodyPr>
            <a:normAutofit fontScale="25000" lnSpcReduction="20000"/>
          </a:bodyPr>
          <a:lstStyle/>
          <a:p>
            <a:r>
              <a:rPr lang="cs-CZ" sz="4800" dirty="0"/>
              <a:t>lingua, </a:t>
            </a:r>
            <a:r>
              <a:rPr lang="cs-CZ" sz="4800" dirty="0" err="1"/>
              <a:t>ae</a:t>
            </a:r>
            <a:r>
              <a:rPr lang="cs-CZ" sz="4800" dirty="0"/>
              <a:t> f. – jazyk</a:t>
            </a:r>
          </a:p>
          <a:p>
            <a:r>
              <a:rPr lang="cs-CZ" sz="4800" dirty="0" err="1"/>
              <a:t>mamma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prs, prsní žláza</a:t>
            </a:r>
          </a:p>
          <a:p>
            <a:r>
              <a:rPr lang="cs-CZ" sz="4800" dirty="0" err="1"/>
              <a:t>māteria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hmota, látka</a:t>
            </a:r>
          </a:p>
          <a:p>
            <a:r>
              <a:rPr lang="cs-CZ" sz="4800" dirty="0" err="1"/>
              <a:t>maxilla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horní čelist</a:t>
            </a:r>
          </a:p>
          <a:p>
            <a:r>
              <a:rPr lang="cs-CZ" sz="4800" dirty="0" err="1"/>
              <a:t>medicīna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lékařství, lék</a:t>
            </a:r>
          </a:p>
          <a:p>
            <a:r>
              <a:rPr lang="cs-CZ" sz="4800" dirty="0" err="1"/>
              <a:t>medulla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dřeň, mícha</a:t>
            </a:r>
          </a:p>
          <a:p>
            <a:r>
              <a:rPr lang="cs-CZ" sz="4800" dirty="0" err="1"/>
              <a:t>membrāna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blána</a:t>
            </a:r>
          </a:p>
          <a:p>
            <a:r>
              <a:rPr lang="cs-CZ" sz="4800" dirty="0" err="1"/>
              <a:t>memoria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paměť</a:t>
            </a:r>
          </a:p>
          <a:p>
            <a:r>
              <a:rPr lang="cs-CZ" sz="4800" dirty="0" err="1"/>
              <a:t>nātūra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příroda, přirozenost</a:t>
            </a:r>
          </a:p>
          <a:p>
            <a:r>
              <a:rPr lang="cs-CZ" sz="4800" dirty="0" err="1"/>
              <a:t>orbita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očnice</a:t>
            </a:r>
          </a:p>
          <a:p>
            <a:r>
              <a:rPr lang="cs-CZ" sz="4800" dirty="0" err="1"/>
              <a:t>pilula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pilulka</a:t>
            </a:r>
          </a:p>
          <a:p>
            <a:r>
              <a:rPr lang="cs-CZ" sz="4800" dirty="0"/>
              <a:t>placenta, </a:t>
            </a:r>
            <a:r>
              <a:rPr lang="cs-CZ" sz="4800" dirty="0" err="1"/>
              <a:t>ae</a:t>
            </a:r>
            <a:r>
              <a:rPr lang="cs-CZ" sz="4800" dirty="0"/>
              <a:t> f. – plodové lůžko</a:t>
            </a:r>
          </a:p>
          <a:p>
            <a:r>
              <a:rPr lang="cs-CZ" sz="4800" dirty="0" err="1"/>
              <a:t>pneumonia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zápal plic</a:t>
            </a:r>
          </a:p>
          <a:p>
            <a:r>
              <a:rPr lang="cs-CZ" sz="4800" dirty="0"/>
              <a:t>porta, </a:t>
            </a:r>
            <a:r>
              <a:rPr lang="cs-CZ" sz="4800" dirty="0" err="1"/>
              <a:t>ae</a:t>
            </a:r>
            <a:r>
              <a:rPr lang="cs-CZ" sz="4800" dirty="0"/>
              <a:t> f. – průchod, brána</a:t>
            </a:r>
          </a:p>
          <a:p>
            <a:r>
              <a:rPr lang="cs-CZ" sz="4800" dirty="0" err="1"/>
              <a:t>prīmipara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prvorodička</a:t>
            </a:r>
          </a:p>
          <a:p>
            <a:r>
              <a:rPr lang="cs-CZ" sz="4800" dirty="0"/>
              <a:t>pulpa, </a:t>
            </a:r>
            <a:r>
              <a:rPr lang="cs-CZ" sz="4800" dirty="0" err="1"/>
              <a:t>ae</a:t>
            </a:r>
            <a:r>
              <a:rPr lang="cs-CZ" sz="4800" dirty="0"/>
              <a:t> f. – dřeň, dužnina</a:t>
            </a:r>
          </a:p>
          <a:p>
            <a:r>
              <a:rPr lang="cs-CZ" sz="4800" dirty="0" err="1"/>
              <a:t>rētina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sítnice</a:t>
            </a:r>
          </a:p>
          <a:p>
            <a:r>
              <a:rPr lang="cs-CZ" sz="4800" dirty="0" err="1"/>
              <a:t>ruptūra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trhlina, prasklina, roztržení</a:t>
            </a:r>
          </a:p>
          <a:p>
            <a:r>
              <a:rPr lang="cs-CZ" sz="4800" dirty="0" err="1"/>
              <a:t>scapula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lopatka</a:t>
            </a:r>
          </a:p>
          <a:p>
            <a:r>
              <a:rPr lang="cs-CZ" sz="4800" dirty="0" err="1"/>
              <a:t>scarlatīna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spála</a:t>
            </a:r>
          </a:p>
          <a:p>
            <a:r>
              <a:rPr lang="cs-CZ" sz="4800" dirty="0" err="1"/>
              <a:t>scatula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krabička</a:t>
            </a:r>
          </a:p>
          <a:p>
            <a:r>
              <a:rPr lang="cs-CZ" sz="4800" dirty="0" err="1"/>
              <a:t>spīna</a:t>
            </a:r>
            <a:r>
              <a:rPr lang="cs-CZ" sz="4800" dirty="0"/>
              <a:t>, </a:t>
            </a:r>
            <a:r>
              <a:rPr lang="cs-CZ" sz="4800" dirty="0" err="1"/>
              <a:t>ae</a:t>
            </a:r>
            <a:r>
              <a:rPr lang="cs-CZ" sz="4800" dirty="0"/>
              <a:t> f. – trn, hřeben, hrana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823158" y="978568"/>
            <a:ext cx="30640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err="1"/>
              <a:t>scarlatīna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spála</a:t>
            </a:r>
          </a:p>
          <a:p>
            <a:r>
              <a:rPr lang="cs-CZ" sz="1200" dirty="0" err="1"/>
              <a:t>scatula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krabička</a:t>
            </a:r>
          </a:p>
          <a:p>
            <a:r>
              <a:rPr lang="cs-CZ" sz="1200" dirty="0" err="1"/>
              <a:t>spīna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trn, hřeben, hrana</a:t>
            </a:r>
          </a:p>
          <a:p>
            <a:r>
              <a:rPr lang="cs-CZ" sz="1200" dirty="0" err="1"/>
              <a:t>substantia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hmota, látka</a:t>
            </a:r>
          </a:p>
          <a:p>
            <a:r>
              <a:rPr lang="cs-CZ" sz="1200" dirty="0" err="1"/>
              <a:t>sūtūra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šev, steh</a:t>
            </a:r>
          </a:p>
          <a:p>
            <a:r>
              <a:rPr lang="cs-CZ" sz="1200" dirty="0"/>
              <a:t>tabula, </a:t>
            </a:r>
            <a:r>
              <a:rPr lang="cs-CZ" sz="1200" dirty="0" err="1"/>
              <a:t>ae</a:t>
            </a:r>
            <a:r>
              <a:rPr lang="cs-CZ" sz="1200" dirty="0"/>
              <a:t> f. – deska, stůl</a:t>
            </a:r>
          </a:p>
          <a:p>
            <a:r>
              <a:rPr lang="cs-CZ" sz="1200" dirty="0" err="1"/>
              <a:t>tachycardia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zrychlená srdeční činnost</a:t>
            </a:r>
          </a:p>
          <a:p>
            <a:r>
              <a:rPr lang="cs-CZ" sz="1200" dirty="0" err="1"/>
              <a:t>therapia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léčba</a:t>
            </a:r>
          </a:p>
          <a:p>
            <a:r>
              <a:rPr lang="cs-CZ" sz="1200" dirty="0" err="1"/>
              <a:t>tībia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holenní kost</a:t>
            </a:r>
          </a:p>
          <a:p>
            <a:r>
              <a:rPr lang="cs-CZ" sz="1200" dirty="0" err="1"/>
              <a:t>valva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chlopeň</a:t>
            </a:r>
          </a:p>
          <a:p>
            <a:r>
              <a:rPr lang="cs-CZ" sz="1200" dirty="0"/>
              <a:t>valvula, </a:t>
            </a:r>
            <a:r>
              <a:rPr lang="cs-CZ" sz="1200" dirty="0" err="1"/>
              <a:t>ae</a:t>
            </a:r>
            <a:r>
              <a:rPr lang="cs-CZ" sz="1200" dirty="0"/>
              <a:t> f. – chlopeň</a:t>
            </a:r>
          </a:p>
          <a:p>
            <a:r>
              <a:rPr lang="cs-CZ" sz="1200" dirty="0"/>
              <a:t>variola, </a:t>
            </a:r>
            <a:r>
              <a:rPr lang="cs-CZ" sz="1200" dirty="0" err="1"/>
              <a:t>ae</a:t>
            </a:r>
            <a:r>
              <a:rPr lang="cs-CZ" sz="1200" dirty="0"/>
              <a:t> f. – neštovice</a:t>
            </a:r>
          </a:p>
          <a:p>
            <a:r>
              <a:rPr lang="cs-CZ" sz="1200" dirty="0" err="1"/>
              <a:t>vēna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žíla</a:t>
            </a:r>
          </a:p>
          <a:p>
            <a:r>
              <a:rPr lang="cs-CZ" sz="1200" dirty="0" err="1"/>
              <a:t>vertebra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obratel</a:t>
            </a:r>
          </a:p>
          <a:p>
            <a:r>
              <a:rPr lang="cs-CZ" sz="1200" dirty="0" err="1"/>
              <a:t>vēsīca</a:t>
            </a:r>
            <a:r>
              <a:rPr lang="cs-CZ" sz="1200" dirty="0"/>
              <a:t>, </a:t>
            </a:r>
            <a:r>
              <a:rPr lang="cs-CZ" sz="1200" dirty="0" err="1"/>
              <a:t>ae</a:t>
            </a:r>
            <a:r>
              <a:rPr lang="cs-CZ" sz="1200" dirty="0"/>
              <a:t> f. – měchýř</a:t>
            </a:r>
          </a:p>
          <a:p>
            <a:r>
              <a:rPr lang="cs-CZ" sz="1200" dirty="0"/>
              <a:t>via, </a:t>
            </a:r>
            <a:r>
              <a:rPr lang="cs-CZ" sz="1200" dirty="0" err="1"/>
              <a:t>ae</a:t>
            </a:r>
            <a:r>
              <a:rPr lang="cs-CZ" sz="1200" dirty="0"/>
              <a:t> f. – cesta</a:t>
            </a:r>
          </a:p>
        </p:txBody>
      </p:sp>
    </p:spTree>
    <p:extLst>
      <p:ext uri="{BB962C8B-B14F-4D97-AF65-F5344CB8AC3E}">
        <p14:creationId xmlns:p14="http://schemas.microsoft.com/office/powerpoint/2010/main" val="41544805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4. Substantiva 2. deklinace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  <a:p>
            <a:r>
              <a:rPr lang="cs-CZ" b="1" dirty="0">
                <a:hlinkClick r:id="rId2"/>
              </a:rPr>
              <a:t>4.1 Substantiva 2. deklinace - úvod</a:t>
            </a:r>
          </a:p>
          <a:p>
            <a:r>
              <a:rPr lang="cs-CZ" b="1" dirty="0">
                <a:hlinkClick r:id="rId3"/>
              </a:rPr>
              <a:t>4.2 Skloňování substantiv 2. deklinace – maskulina</a:t>
            </a:r>
          </a:p>
          <a:p>
            <a:r>
              <a:rPr lang="cs-CZ" b="1" dirty="0">
                <a:hlinkClick r:id="rId4"/>
              </a:rPr>
              <a:t>4.3 Skloňování substantiv 2. deklinace – neutra</a:t>
            </a:r>
          </a:p>
          <a:p>
            <a:r>
              <a:rPr lang="cs-CZ" b="1" dirty="0">
                <a:hlinkClick r:id="rId5"/>
              </a:rPr>
              <a:t>4.4 Základní substantiva 2. deklinace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33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/>
              <a:t>4.1 Substantiva 2. deklinace - úvod</a:t>
            </a:r>
            <a:br>
              <a:rPr lang="pt-BR" sz="4000" b="1" dirty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062" y="1825625"/>
            <a:ext cx="12057184" cy="4991344"/>
          </a:xfrm>
        </p:spPr>
        <p:txBody>
          <a:bodyPr>
            <a:normAutofit/>
          </a:bodyPr>
          <a:lstStyle/>
          <a:p>
            <a:r>
              <a:rPr lang="cs-CZ" dirty="0"/>
              <a:t>Podle </a:t>
            </a:r>
            <a:r>
              <a:rPr lang="cs-CZ" b="1" dirty="0"/>
              <a:t>2. deklinace </a:t>
            </a:r>
            <a:r>
              <a:rPr lang="cs-CZ" dirty="0"/>
              <a:t>se skloňují substantiva, která mají </a:t>
            </a:r>
            <a:r>
              <a:rPr lang="cs-CZ" b="1" dirty="0"/>
              <a:t>v genitivu singuláru </a:t>
            </a:r>
            <a:r>
              <a:rPr lang="cs-CZ" dirty="0"/>
              <a:t>koncovku</a:t>
            </a:r>
            <a:r>
              <a:rPr lang="cs-CZ" b="1" dirty="0"/>
              <a:t> –ī</a:t>
            </a:r>
            <a:r>
              <a:rPr lang="cs-CZ" dirty="0"/>
              <a:t>. </a:t>
            </a:r>
          </a:p>
          <a:p>
            <a:r>
              <a:rPr lang="cs-CZ" dirty="0"/>
              <a:t>Charakteristickou samohláskou 2. deklinace je o.</a:t>
            </a:r>
          </a:p>
          <a:p>
            <a:r>
              <a:rPr lang="cs-CZ" dirty="0"/>
              <a:t> Substantiva </a:t>
            </a:r>
            <a:r>
              <a:rPr lang="cs-CZ" b="1" dirty="0"/>
              <a:t>2. deklinace </a:t>
            </a:r>
            <a:r>
              <a:rPr lang="cs-CZ" dirty="0"/>
              <a:t>jsou </a:t>
            </a:r>
            <a:r>
              <a:rPr lang="cs-CZ" b="1" dirty="0"/>
              <a:t>převážně maskulina a neutra </a:t>
            </a:r>
            <a:r>
              <a:rPr lang="cs-CZ" dirty="0"/>
              <a:t>(</a:t>
            </a:r>
            <a:r>
              <a:rPr lang="cs-CZ" dirty="0" err="1"/>
              <a:t>nervus</a:t>
            </a:r>
            <a:r>
              <a:rPr lang="cs-CZ" dirty="0"/>
              <a:t>, ī m. – nerv)</a:t>
            </a:r>
          </a:p>
          <a:p>
            <a:r>
              <a:rPr lang="cs-CZ" dirty="0"/>
              <a:t>magister, </a:t>
            </a:r>
            <a:r>
              <a:rPr lang="cs-CZ" dirty="0" err="1"/>
              <a:t>magistrī</a:t>
            </a:r>
            <a:r>
              <a:rPr lang="cs-CZ" dirty="0"/>
              <a:t> m. – učitel; </a:t>
            </a:r>
            <a:r>
              <a:rPr lang="cs-CZ" dirty="0" err="1"/>
              <a:t>exemplum</a:t>
            </a:r>
            <a:r>
              <a:rPr lang="cs-CZ" dirty="0"/>
              <a:t>, ī n. – příklad). </a:t>
            </a:r>
          </a:p>
          <a:p>
            <a:r>
              <a:rPr lang="cs-CZ" dirty="0"/>
              <a:t>Existují však i </a:t>
            </a:r>
            <a:r>
              <a:rPr lang="cs-CZ" b="1" dirty="0"/>
              <a:t>feminina 2. deklinace</a:t>
            </a:r>
            <a:r>
              <a:rPr lang="cs-CZ" dirty="0"/>
              <a:t>, např. </a:t>
            </a:r>
            <a:r>
              <a:rPr lang="cs-CZ" dirty="0" err="1"/>
              <a:t>alvus</a:t>
            </a:r>
            <a:r>
              <a:rPr lang="cs-CZ" dirty="0"/>
              <a:t>, ī f. – břicho, humus, ī f. – půda.</a:t>
            </a:r>
          </a:p>
          <a:p>
            <a:r>
              <a:rPr lang="cs-CZ" dirty="0"/>
              <a:t>Feminina jsou také některá slova odvozená z řečtiny, např.: </a:t>
            </a:r>
            <a:r>
              <a:rPr lang="cs-CZ" dirty="0" err="1"/>
              <a:t>periodus</a:t>
            </a:r>
            <a:r>
              <a:rPr lang="cs-CZ" dirty="0"/>
              <a:t>, ī f. – období, perioda, </a:t>
            </a:r>
            <a:r>
              <a:rPr lang="cs-CZ" dirty="0" err="1"/>
              <a:t>methodus</a:t>
            </a:r>
            <a:r>
              <a:rPr lang="cs-CZ" dirty="0"/>
              <a:t>, ī f. – metoda aj. </a:t>
            </a:r>
          </a:p>
          <a:p>
            <a:r>
              <a:rPr lang="cs-CZ" dirty="0"/>
              <a:t>Feminina 2. deklinace </a:t>
            </a:r>
            <a:r>
              <a:rPr lang="cs-CZ" b="1" dirty="0"/>
              <a:t>se skloňují stejně jako maskulina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6058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b="1" dirty="0"/>
              <a:t>4.2 Skloňování substantiv 2. deklinace – maskulina</a:t>
            </a:r>
            <a:br>
              <a:rPr lang="nn-NO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104656"/>
            <a:ext cx="11951677" cy="2705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Maskulina 2. deklinace </a:t>
            </a:r>
            <a:r>
              <a:rPr lang="cs-CZ" dirty="0"/>
              <a:t>končí v </a:t>
            </a:r>
            <a:r>
              <a:rPr lang="cs-CZ" b="1" dirty="0"/>
              <a:t>nominativu singuláru </a:t>
            </a:r>
            <a:r>
              <a:rPr lang="cs-CZ" dirty="0"/>
              <a:t>na </a:t>
            </a:r>
            <a:r>
              <a:rPr lang="cs-CZ" b="1" dirty="0"/>
              <a:t>–</a:t>
            </a:r>
            <a:r>
              <a:rPr lang="cs-CZ" b="1" dirty="0" err="1"/>
              <a:t>us</a:t>
            </a:r>
            <a:r>
              <a:rPr lang="cs-CZ" b="1" dirty="0"/>
              <a:t>, -</a:t>
            </a:r>
            <a:r>
              <a:rPr lang="cs-CZ" b="1" dirty="0" err="1"/>
              <a:t>ir</a:t>
            </a:r>
            <a:r>
              <a:rPr lang="cs-CZ" b="1" dirty="0"/>
              <a:t> </a:t>
            </a:r>
            <a:r>
              <a:rPr lang="cs-CZ" dirty="0"/>
              <a:t>nebo </a:t>
            </a:r>
            <a:r>
              <a:rPr lang="cs-CZ" b="1" dirty="0"/>
              <a:t>–</a:t>
            </a:r>
            <a:r>
              <a:rPr lang="cs-CZ" b="1" dirty="0" err="1"/>
              <a:t>er</a:t>
            </a:r>
            <a:r>
              <a:rPr lang="cs-CZ" dirty="0"/>
              <a:t>.</a:t>
            </a:r>
          </a:p>
          <a:p>
            <a:r>
              <a:rPr lang="cs-CZ" dirty="0"/>
              <a:t>Jako</a:t>
            </a:r>
            <a:r>
              <a:rPr lang="cs-CZ" b="1" dirty="0"/>
              <a:t> vzor pro maskulina 2. deklinace </a:t>
            </a:r>
            <a:r>
              <a:rPr lang="cs-CZ" dirty="0"/>
              <a:t>použijeme slova </a:t>
            </a:r>
            <a:r>
              <a:rPr lang="cs-CZ" b="1" dirty="0" err="1"/>
              <a:t>nervus</a:t>
            </a:r>
            <a:r>
              <a:rPr lang="cs-CZ" b="1" dirty="0"/>
              <a:t>, ī m. – nerv </a:t>
            </a:r>
            <a:r>
              <a:rPr lang="cs-CZ" dirty="0"/>
              <a:t>a </a:t>
            </a:r>
            <a:r>
              <a:rPr lang="cs-CZ" b="1" dirty="0" err="1"/>
              <a:t>cancer</a:t>
            </a:r>
            <a:r>
              <a:rPr lang="cs-CZ" b="1" dirty="0"/>
              <a:t>, </a:t>
            </a:r>
            <a:r>
              <a:rPr lang="cs-CZ" b="1" dirty="0" err="1"/>
              <a:t>cancrī</a:t>
            </a:r>
            <a:r>
              <a:rPr lang="cs-CZ" b="1" dirty="0"/>
              <a:t> m. – rakovina</a:t>
            </a:r>
            <a:r>
              <a:rPr lang="cs-CZ" dirty="0"/>
              <a:t>.</a:t>
            </a:r>
          </a:p>
          <a:p>
            <a:r>
              <a:rPr lang="cs-CZ" dirty="0"/>
              <a:t>Odtržením koncovky genitivu singuláru získáme kmen, k němuž přidáváme u </a:t>
            </a:r>
            <a:r>
              <a:rPr lang="cs-CZ" b="1" dirty="0"/>
              <a:t>maskulin 2. deklinace </a:t>
            </a:r>
            <a:r>
              <a:rPr lang="cs-CZ" dirty="0"/>
              <a:t>tyto </a:t>
            </a:r>
            <a:r>
              <a:rPr lang="cs-CZ" b="1" dirty="0"/>
              <a:t>koncovky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3AF02A0-0823-4F5E-A2DB-C6ADD9B6FD2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394997"/>
              </p:ext>
            </p:extLst>
          </p:nvPr>
        </p:nvGraphicFramePr>
        <p:xfrm>
          <a:off x="1764064" y="4250996"/>
          <a:ext cx="8189562" cy="1645920"/>
        </p:xfrm>
        <a:graphic>
          <a:graphicData uri="http://schemas.openxmlformats.org/drawingml/2006/table">
            <a:tbl>
              <a:tblPr/>
              <a:tblGrid>
                <a:gridCol w="2729854">
                  <a:extLst>
                    <a:ext uri="{9D8B030D-6E8A-4147-A177-3AD203B41FA5}">
                      <a16:colId xmlns:a16="http://schemas.microsoft.com/office/drawing/2014/main" val="1361692324"/>
                    </a:ext>
                  </a:extLst>
                </a:gridCol>
                <a:gridCol w="2729854">
                  <a:extLst>
                    <a:ext uri="{9D8B030D-6E8A-4147-A177-3AD203B41FA5}">
                      <a16:colId xmlns:a16="http://schemas.microsoft.com/office/drawing/2014/main" val="4036678495"/>
                    </a:ext>
                  </a:extLst>
                </a:gridCol>
                <a:gridCol w="2729854">
                  <a:extLst>
                    <a:ext uri="{9D8B030D-6E8A-4147-A177-3AD203B41FA5}">
                      <a16:colId xmlns:a16="http://schemas.microsoft.com/office/drawing/2014/main" val="42706152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 1.ūnus </a:t>
                      </a:r>
                      <a:r>
                        <a:rPr lang="cs-CZ" dirty="0" err="1">
                          <a:effectLst/>
                        </a:rPr>
                        <a:t>mūsculus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ūnīus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ūnī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ūnum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ūnō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mūsculō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ūna costa</a:t>
                      </a:r>
                    </a:p>
                    <a:p>
                      <a:r>
                        <a:rPr lang="cs-CZ">
                          <a:effectLst/>
                        </a:rPr>
                        <a:t>2. ūnīus costae</a:t>
                      </a:r>
                    </a:p>
                    <a:p>
                      <a:r>
                        <a:rPr lang="cs-CZ">
                          <a:effectLst/>
                        </a:rPr>
                        <a:t>3. ūnī costae</a:t>
                      </a:r>
                    </a:p>
                    <a:p>
                      <a:r>
                        <a:rPr lang="cs-CZ">
                          <a:effectLst/>
                        </a:rPr>
                        <a:t>4. ūnam costam</a:t>
                      </a:r>
                    </a:p>
                    <a:p>
                      <a:r>
                        <a:rPr lang="cs-CZ">
                          <a:effectLst/>
                        </a:rPr>
                        <a:t>6. ūnā costā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2. ūnīus ossis</a:t>
                      </a:r>
                    </a:p>
                    <a:p>
                      <a:r>
                        <a:rPr lang="pt-BR" dirty="0">
                          <a:effectLst/>
                        </a:rPr>
                        <a:t>3. ūnī ossī</a:t>
                      </a:r>
                    </a:p>
                    <a:p>
                      <a:r>
                        <a:rPr lang="pt-BR" dirty="0">
                          <a:effectLst/>
                        </a:rPr>
                        <a:t>4. ūnum os</a:t>
                      </a:r>
                    </a:p>
                    <a:p>
                      <a:r>
                        <a:rPr lang="pt-BR" dirty="0">
                          <a:effectLst/>
                        </a:rPr>
                        <a:t>6. ūnō osse</a:t>
                      </a:r>
                    </a:p>
                    <a:p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0293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0449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365125"/>
            <a:ext cx="11652738" cy="1325563"/>
          </a:xfrm>
        </p:spPr>
        <p:txBody>
          <a:bodyPr>
            <a:normAutofit/>
          </a:bodyPr>
          <a:lstStyle/>
          <a:p>
            <a:r>
              <a:rPr lang="pt-BR" sz="4000" b="1" dirty="0"/>
              <a:t>Slovo nervus se skloňuje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216600021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0318177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03531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nervus</a:t>
                      </a:r>
                    </a:p>
                    <a:p>
                      <a:r>
                        <a:rPr lang="cs-CZ">
                          <a:effectLst/>
                        </a:rPr>
                        <a:t>2. nervī</a:t>
                      </a:r>
                    </a:p>
                    <a:p>
                      <a:r>
                        <a:rPr lang="cs-CZ">
                          <a:effectLst/>
                        </a:rPr>
                        <a:t>3. nervō</a:t>
                      </a:r>
                    </a:p>
                    <a:p>
                      <a:r>
                        <a:rPr lang="cs-CZ">
                          <a:effectLst/>
                        </a:rPr>
                        <a:t>4. nervum</a:t>
                      </a:r>
                    </a:p>
                    <a:p>
                      <a:r>
                        <a:rPr lang="cs-CZ">
                          <a:effectLst/>
                        </a:rPr>
                        <a:t>6. nervō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nervī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nervōrum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nervīs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nervōs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6. </a:t>
                      </a:r>
                      <a:r>
                        <a:rPr lang="cs-CZ" dirty="0" err="1">
                          <a:effectLst/>
                        </a:rPr>
                        <a:t>nervīs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731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226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Některé pádové koncovky </a:t>
            </a:r>
            <a:r>
              <a:rPr lang="cs-CZ" dirty="0"/>
              <a:t>jsou zcela </a:t>
            </a:r>
            <a:r>
              <a:rPr lang="cs-CZ" b="1" dirty="0"/>
              <a:t>stejné</a:t>
            </a:r>
            <a:r>
              <a:rPr lang="cs-CZ" dirty="0"/>
              <a:t>, jako u </a:t>
            </a:r>
            <a:r>
              <a:rPr lang="cs-CZ" b="1" dirty="0"/>
              <a:t>1. deklinace </a:t>
            </a:r>
            <a:r>
              <a:rPr lang="cs-CZ" dirty="0"/>
              <a:t>(</a:t>
            </a:r>
            <a:r>
              <a:rPr lang="cs-CZ" b="1" dirty="0"/>
              <a:t>dativ a ablativ plurálu</a:t>
            </a:r>
            <a:r>
              <a:rPr lang="cs-CZ" dirty="0"/>
              <a:t>).</a:t>
            </a:r>
          </a:p>
          <a:p>
            <a:r>
              <a:rPr lang="cs-CZ" b="1" dirty="0"/>
              <a:t>Jiné se liší </a:t>
            </a:r>
            <a:r>
              <a:rPr lang="cs-CZ" dirty="0"/>
              <a:t>pouze </a:t>
            </a:r>
            <a:r>
              <a:rPr lang="cs-CZ" b="1" dirty="0"/>
              <a:t>tím</a:t>
            </a:r>
            <a:r>
              <a:rPr lang="cs-CZ" dirty="0"/>
              <a:t>, že tam, kde je u </a:t>
            </a:r>
            <a:r>
              <a:rPr lang="cs-CZ" b="1" dirty="0"/>
              <a:t>1. deklinace </a:t>
            </a:r>
            <a:r>
              <a:rPr lang="cs-CZ" dirty="0"/>
              <a:t>„ženská“ samohláska </a:t>
            </a:r>
            <a:r>
              <a:rPr lang="cs-CZ" b="1" dirty="0"/>
              <a:t>a</a:t>
            </a:r>
            <a:r>
              <a:rPr lang="cs-CZ" dirty="0"/>
              <a:t>, je v </a:t>
            </a:r>
            <a:r>
              <a:rPr lang="cs-CZ" b="1" dirty="0"/>
              <a:t>2. deklinaci </a:t>
            </a:r>
            <a:r>
              <a:rPr lang="cs-CZ" dirty="0"/>
              <a:t>„mužské“ </a:t>
            </a:r>
            <a:r>
              <a:rPr lang="cs-CZ" b="1" dirty="0"/>
              <a:t>o</a:t>
            </a:r>
            <a:r>
              <a:rPr lang="cs-CZ" dirty="0"/>
              <a:t> nebo </a:t>
            </a:r>
            <a:r>
              <a:rPr lang="cs-CZ" b="1" dirty="0"/>
              <a:t>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Týká se to těchto pádů</a:t>
            </a:r>
          </a:p>
          <a:p>
            <a:pPr lvl="1"/>
            <a:r>
              <a:rPr lang="cs-CZ" b="1" dirty="0"/>
              <a:t>akuzativ singuláru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am</a:t>
            </a:r>
            <a:r>
              <a:rPr lang="cs-CZ" dirty="0"/>
              <a:t> x </a:t>
            </a:r>
            <a:r>
              <a:rPr lang="cs-CZ" dirty="0" err="1"/>
              <a:t>nerv</a:t>
            </a:r>
            <a:r>
              <a:rPr lang="cs-CZ" b="1" dirty="0" err="1"/>
              <a:t>um</a:t>
            </a:r>
            <a:endParaRPr lang="cs-CZ" dirty="0"/>
          </a:p>
          <a:p>
            <a:pPr lvl="1"/>
            <a:r>
              <a:rPr lang="cs-CZ" b="1" dirty="0"/>
              <a:t>ablativ singuláru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ā</a:t>
            </a:r>
            <a:r>
              <a:rPr lang="cs-CZ" dirty="0"/>
              <a:t> x </a:t>
            </a:r>
            <a:r>
              <a:rPr lang="cs-CZ" dirty="0" err="1"/>
              <a:t>nerv</a:t>
            </a:r>
            <a:r>
              <a:rPr lang="cs-CZ" b="1" dirty="0" err="1"/>
              <a:t>ō</a:t>
            </a:r>
            <a:endParaRPr lang="cs-CZ" dirty="0"/>
          </a:p>
          <a:p>
            <a:pPr lvl="1"/>
            <a:r>
              <a:rPr lang="cs-CZ" b="1" dirty="0"/>
              <a:t>genitiv plurálu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ārum</a:t>
            </a:r>
            <a:r>
              <a:rPr lang="cs-CZ" b="1" dirty="0"/>
              <a:t> </a:t>
            </a:r>
            <a:r>
              <a:rPr lang="cs-CZ" dirty="0"/>
              <a:t>x </a:t>
            </a:r>
            <a:r>
              <a:rPr lang="cs-CZ" dirty="0" err="1"/>
              <a:t>nerv</a:t>
            </a:r>
            <a:r>
              <a:rPr lang="cs-CZ" b="1" dirty="0" err="1"/>
              <a:t>ōrum</a:t>
            </a:r>
            <a:endParaRPr lang="cs-CZ" dirty="0"/>
          </a:p>
          <a:p>
            <a:pPr lvl="1"/>
            <a:r>
              <a:rPr lang="cs-CZ" b="1" dirty="0"/>
              <a:t>akuzativ plurálu</a:t>
            </a:r>
            <a:r>
              <a:rPr lang="cs-CZ" dirty="0"/>
              <a:t>: </a:t>
            </a:r>
            <a:r>
              <a:rPr lang="cs-CZ" dirty="0" err="1"/>
              <a:t>vēn</a:t>
            </a:r>
            <a:r>
              <a:rPr lang="cs-CZ" b="1" dirty="0" err="1"/>
              <a:t>ās</a:t>
            </a:r>
            <a:r>
              <a:rPr lang="cs-CZ" dirty="0"/>
              <a:t> x </a:t>
            </a:r>
            <a:r>
              <a:rPr lang="cs-CZ" dirty="0" err="1"/>
              <a:t>nerv</a:t>
            </a:r>
            <a:r>
              <a:rPr lang="cs-CZ" b="1" dirty="0" err="1"/>
              <a:t>ōs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U </a:t>
            </a:r>
            <a:r>
              <a:rPr lang="cs-CZ" b="1" dirty="0"/>
              <a:t>substantiv </a:t>
            </a:r>
            <a:r>
              <a:rPr lang="cs-CZ" dirty="0"/>
              <a:t>zakončených v nominativu singuláru na </a:t>
            </a:r>
            <a:r>
              <a:rPr lang="cs-CZ" b="1" dirty="0"/>
              <a:t>–</a:t>
            </a:r>
            <a:r>
              <a:rPr lang="cs-CZ" b="1" dirty="0" err="1"/>
              <a:t>er</a:t>
            </a:r>
            <a:r>
              <a:rPr lang="cs-CZ" b="1" dirty="0"/>
              <a:t> </a:t>
            </a:r>
            <a:r>
              <a:rPr lang="cs-CZ" dirty="0"/>
              <a:t>obvykle </a:t>
            </a:r>
            <a:r>
              <a:rPr lang="cs-CZ" b="1" dirty="0"/>
              <a:t>v kmeni mizí hláska e</a:t>
            </a:r>
            <a:r>
              <a:rPr lang="cs-CZ" dirty="0"/>
              <a:t>. Kmen od slova </a:t>
            </a:r>
            <a:r>
              <a:rPr lang="cs-CZ" dirty="0" err="1"/>
              <a:t>cancer</a:t>
            </a:r>
            <a:r>
              <a:rPr lang="cs-CZ" dirty="0"/>
              <a:t>, </a:t>
            </a:r>
            <a:r>
              <a:rPr lang="cs-CZ" dirty="0" err="1"/>
              <a:t>cancrī</a:t>
            </a:r>
            <a:r>
              <a:rPr lang="cs-CZ" dirty="0"/>
              <a:t> m. – rakovina tedy zní </a:t>
            </a:r>
            <a:r>
              <a:rPr lang="cs-CZ" dirty="0" err="1"/>
              <a:t>cancr</a:t>
            </a:r>
            <a:r>
              <a:rPr lang="cs-CZ" dirty="0"/>
              <a:t>-.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4520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Slovo se skloňuje </a:t>
            </a:r>
            <a:endParaRPr lang="cs-CZ" sz="40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60434381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47381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908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cancer</a:t>
                      </a:r>
                    </a:p>
                    <a:p>
                      <a:r>
                        <a:rPr lang="pt-BR">
                          <a:effectLst/>
                        </a:rPr>
                        <a:t>2. cancrī</a:t>
                      </a:r>
                    </a:p>
                    <a:p>
                      <a:r>
                        <a:rPr lang="pt-BR">
                          <a:effectLst/>
                        </a:rPr>
                        <a:t>3. cancrō</a:t>
                      </a:r>
                    </a:p>
                    <a:p>
                      <a:r>
                        <a:rPr lang="pt-BR">
                          <a:effectLst/>
                        </a:rPr>
                        <a:t>4. cancrum</a:t>
                      </a:r>
                    </a:p>
                    <a:p>
                      <a:r>
                        <a:rPr lang="pt-BR">
                          <a:effectLst/>
                        </a:rPr>
                        <a:t>5. cancrō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cancrī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cancrōrum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cancrīs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cancrōs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cancrīs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9287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577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4.3 Skloňování substantiv 2. deklinace – neutra</a:t>
            </a:r>
            <a:br>
              <a:rPr lang="pt-BR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 většinou končí v </a:t>
            </a:r>
            <a:r>
              <a:rPr lang="cs-CZ" b="1" dirty="0"/>
              <a:t>nominativu singuláru </a:t>
            </a:r>
            <a:r>
              <a:rPr lang="cs-CZ" dirty="0"/>
              <a:t>na </a:t>
            </a:r>
            <a:r>
              <a:rPr lang="cs-CZ" b="1" dirty="0"/>
              <a:t>–um</a:t>
            </a:r>
            <a:r>
              <a:rPr lang="cs-CZ" dirty="0"/>
              <a:t>. </a:t>
            </a:r>
          </a:p>
          <a:p>
            <a:r>
              <a:rPr lang="cs-CZ" dirty="0"/>
              <a:t>K výjimkám patří slova </a:t>
            </a:r>
            <a:r>
              <a:rPr lang="cs-CZ" dirty="0" err="1"/>
              <a:t>vīrus</a:t>
            </a:r>
            <a:r>
              <a:rPr lang="cs-CZ" dirty="0"/>
              <a:t>, ī n. – jed, nakažlivá látka, vir a </a:t>
            </a:r>
            <a:r>
              <a:rPr lang="cs-CZ" dirty="0" err="1"/>
              <a:t>vulgus</a:t>
            </a:r>
            <a:r>
              <a:rPr lang="cs-CZ" dirty="0"/>
              <a:t>, ī n. – lid.</a:t>
            </a:r>
          </a:p>
          <a:p>
            <a:r>
              <a:rPr lang="cs-CZ" b="1" dirty="0"/>
              <a:t>Vzor: </a:t>
            </a:r>
            <a:r>
              <a:rPr lang="cs-CZ" dirty="0"/>
              <a:t>slovo </a:t>
            </a:r>
            <a:r>
              <a:rPr lang="cs-CZ" dirty="0" err="1"/>
              <a:t>exemplum</a:t>
            </a:r>
            <a:r>
              <a:rPr lang="cs-CZ" dirty="0"/>
              <a:t>, ī n. – příklad</a:t>
            </a:r>
          </a:p>
          <a:p>
            <a:pPr marL="0" indent="0">
              <a:buNone/>
            </a:pPr>
            <a:r>
              <a:rPr lang="cs-CZ" dirty="0"/>
              <a:t>Pro </a:t>
            </a:r>
            <a:r>
              <a:rPr lang="cs-CZ" b="1" dirty="0"/>
              <a:t>všechna neutra všech deklinací </a:t>
            </a:r>
            <a:r>
              <a:rPr lang="cs-CZ" dirty="0"/>
              <a:t>platí </a:t>
            </a:r>
            <a:r>
              <a:rPr lang="cs-CZ" b="1" dirty="0"/>
              <a:t>dvě pravidla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1) </a:t>
            </a:r>
            <a:r>
              <a:rPr lang="cs-CZ" b="1" dirty="0"/>
              <a:t>Nominativ</a:t>
            </a:r>
            <a:r>
              <a:rPr lang="cs-CZ" dirty="0"/>
              <a:t>, </a:t>
            </a:r>
            <a:r>
              <a:rPr lang="cs-CZ" b="1" dirty="0"/>
              <a:t>akuzativ </a:t>
            </a:r>
            <a:r>
              <a:rPr lang="cs-CZ" dirty="0"/>
              <a:t>a </a:t>
            </a:r>
            <a:r>
              <a:rPr lang="cs-CZ" b="1" dirty="0"/>
              <a:t>vokativ </a:t>
            </a:r>
            <a:r>
              <a:rPr lang="cs-CZ" dirty="0"/>
              <a:t>jsou vždy </a:t>
            </a:r>
            <a:r>
              <a:rPr lang="cs-CZ" b="1" dirty="0"/>
              <a:t>stejné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2) </a:t>
            </a:r>
            <a:r>
              <a:rPr lang="cs-CZ" b="1" dirty="0"/>
              <a:t>Nominativ</a:t>
            </a:r>
            <a:r>
              <a:rPr lang="cs-CZ" dirty="0"/>
              <a:t>, a tudíž i </a:t>
            </a:r>
            <a:r>
              <a:rPr lang="cs-CZ" b="1" dirty="0"/>
              <a:t>akuzativ </a:t>
            </a:r>
            <a:r>
              <a:rPr lang="cs-CZ" dirty="0"/>
              <a:t>a </a:t>
            </a:r>
            <a:r>
              <a:rPr lang="cs-CZ" b="1" dirty="0"/>
              <a:t>vokativ plurálu </a:t>
            </a:r>
            <a:r>
              <a:rPr lang="cs-CZ" dirty="0"/>
              <a:t>končí u všech neuter všech deklinací na </a:t>
            </a:r>
            <a:r>
              <a:rPr lang="cs-CZ" b="1" dirty="0"/>
              <a:t>–a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V ostatních pádech mají neutra koncovky příslušné deklinace.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116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1.2 Výslovnost souhlásek</a:t>
            </a:r>
            <a:br>
              <a:rPr lang="cs-CZ" dirty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252045" y="1324707"/>
            <a:ext cx="11875477" cy="547467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Latinské souhlásky se většinou vyslovují stejně jako české. </a:t>
            </a:r>
          </a:p>
          <a:p>
            <a:pPr marL="0" indent="0">
              <a:buNone/>
            </a:pPr>
            <a:r>
              <a:rPr lang="cs-CZ" dirty="0"/>
              <a:t>Kdy je výslovnost odlišná: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c</a:t>
            </a:r>
            <a:r>
              <a:rPr lang="cs-CZ" dirty="0"/>
              <a:t> – se vyslovuje jako </a:t>
            </a:r>
            <a:r>
              <a:rPr lang="cs-CZ" b="1" dirty="0"/>
              <a:t>c,</a:t>
            </a:r>
            <a:r>
              <a:rPr lang="cs-CZ" dirty="0"/>
              <a:t> </a:t>
            </a:r>
            <a:r>
              <a:rPr lang="cs-CZ" b="1" dirty="0"/>
              <a:t>následuje-li</a:t>
            </a:r>
            <a:r>
              <a:rPr lang="cs-CZ" dirty="0"/>
              <a:t> za ním samohláska </a:t>
            </a:r>
            <a:r>
              <a:rPr lang="cs-CZ" b="1" dirty="0"/>
              <a:t>e</a:t>
            </a:r>
            <a:r>
              <a:rPr lang="cs-CZ" dirty="0"/>
              <a:t> (včetně dvojhlásek </a:t>
            </a:r>
            <a:r>
              <a:rPr lang="cs-CZ" b="1" dirty="0" err="1"/>
              <a:t>ae</a:t>
            </a:r>
            <a:r>
              <a:rPr lang="cs-CZ" b="1" dirty="0"/>
              <a:t>, </a:t>
            </a:r>
            <a:r>
              <a:rPr lang="cs-CZ" b="1" dirty="0" err="1"/>
              <a:t>oe</a:t>
            </a:r>
            <a:r>
              <a:rPr lang="cs-CZ" dirty="0"/>
              <a:t>) nebo</a:t>
            </a:r>
            <a:r>
              <a:rPr lang="cs-CZ" b="1" dirty="0"/>
              <a:t> i/y</a:t>
            </a:r>
            <a:r>
              <a:rPr lang="cs-CZ" dirty="0"/>
              <a:t>.</a:t>
            </a:r>
          </a:p>
          <a:p>
            <a:r>
              <a:rPr lang="cs-CZ" dirty="0" err="1"/>
              <a:t>cellula</a:t>
            </a:r>
            <a:r>
              <a:rPr lang="cs-CZ" dirty="0"/>
              <a:t> – </a:t>
            </a:r>
            <a:r>
              <a:rPr lang="cs-CZ" i="1" dirty="0"/>
              <a:t>celula</a:t>
            </a:r>
            <a:r>
              <a:rPr lang="cs-CZ" dirty="0"/>
              <a:t> – buňka (</a:t>
            </a:r>
            <a:r>
              <a:rPr lang="cs-CZ" dirty="0" err="1"/>
              <a:t>celullitis</a:t>
            </a:r>
            <a:r>
              <a:rPr lang="cs-CZ" dirty="0"/>
              <a:t>)</a:t>
            </a:r>
          </a:p>
          <a:p>
            <a:r>
              <a:rPr lang="cs-CZ" dirty="0" err="1"/>
              <a:t>caelum</a:t>
            </a:r>
            <a:r>
              <a:rPr lang="cs-CZ" dirty="0"/>
              <a:t> – </a:t>
            </a:r>
            <a:r>
              <a:rPr lang="cs-CZ" i="1" dirty="0" err="1"/>
              <a:t>célum</a:t>
            </a:r>
            <a:r>
              <a:rPr lang="cs-CZ" dirty="0"/>
              <a:t> – nebe  (lat. Porta </a:t>
            </a:r>
            <a:r>
              <a:rPr lang="cs-CZ" dirty="0" err="1"/>
              <a:t>coeli</a:t>
            </a:r>
            <a:r>
              <a:rPr lang="cs-CZ" dirty="0"/>
              <a:t>, čes. brána nebes….)</a:t>
            </a:r>
          </a:p>
          <a:p>
            <a:r>
              <a:rPr lang="cs-CZ" dirty="0" err="1"/>
              <a:t>coeliacus</a:t>
            </a:r>
            <a:r>
              <a:rPr lang="cs-CZ" dirty="0"/>
              <a:t> – </a:t>
            </a:r>
            <a:r>
              <a:rPr lang="cs-CZ" i="1" dirty="0" err="1"/>
              <a:t>célijakus</a:t>
            </a:r>
            <a:r>
              <a:rPr lang="cs-CZ" i="1" dirty="0"/>
              <a:t> </a:t>
            </a:r>
            <a:r>
              <a:rPr lang="cs-CZ" dirty="0"/>
              <a:t>– břišní  (lat. </a:t>
            </a:r>
            <a:r>
              <a:rPr lang="cs-CZ" dirty="0" err="1"/>
              <a:t>coeliacis</a:t>
            </a:r>
            <a:r>
              <a:rPr lang="cs-CZ" dirty="0"/>
              <a:t>, čes. </a:t>
            </a:r>
            <a:r>
              <a:rPr lang="cs-CZ" dirty="0" err="1"/>
              <a:t>celiakie</a:t>
            </a:r>
            <a:r>
              <a:rPr lang="cs-CZ" dirty="0"/>
              <a:t>)</a:t>
            </a:r>
          </a:p>
          <a:p>
            <a:r>
              <a:rPr lang="cs-CZ" dirty="0" err="1"/>
              <a:t>circum</a:t>
            </a:r>
            <a:r>
              <a:rPr lang="cs-CZ" dirty="0"/>
              <a:t> – </a:t>
            </a:r>
            <a:r>
              <a:rPr lang="cs-CZ" i="1" dirty="0" err="1"/>
              <a:t>cirkum</a:t>
            </a:r>
            <a:r>
              <a:rPr lang="cs-CZ" dirty="0"/>
              <a:t> – kolem</a:t>
            </a:r>
          </a:p>
          <a:p>
            <a:r>
              <a:rPr lang="cs-CZ" dirty="0" err="1"/>
              <a:t>coccyx</a:t>
            </a:r>
            <a:r>
              <a:rPr lang="cs-CZ" dirty="0"/>
              <a:t> – </a:t>
            </a:r>
            <a:r>
              <a:rPr lang="cs-CZ" i="1" dirty="0" err="1"/>
              <a:t>kokcígz</a:t>
            </a:r>
            <a:r>
              <a:rPr lang="cs-CZ" dirty="0"/>
              <a:t> – kostrč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V ostatních případech (</a:t>
            </a:r>
            <a:r>
              <a:rPr lang="cs-CZ" b="1" dirty="0"/>
              <a:t>následuje-li</a:t>
            </a:r>
            <a:r>
              <a:rPr lang="cs-CZ" dirty="0"/>
              <a:t> za ním </a:t>
            </a:r>
            <a:r>
              <a:rPr lang="cs-CZ" b="1" dirty="0"/>
              <a:t>souhláska</a:t>
            </a:r>
            <a:r>
              <a:rPr lang="cs-CZ" dirty="0"/>
              <a:t>, samohláska </a:t>
            </a:r>
            <a:r>
              <a:rPr lang="cs-CZ" b="1" dirty="0"/>
              <a:t>a, o, u</a:t>
            </a:r>
            <a:r>
              <a:rPr lang="cs-CZ" dirty="0"/>
              <a:t> nebo stojí-li c </a:t>
            </a:r>
            <a:r>
              <a:rPr lang="cs-CZ" b="1" dirty="0"/>
              <a:t>na konci slova</a:t>
            </a:r>
            <a:r>
              <a:rPr lang="cs-CZ" dirty="0"/>
              <a:t>), se vyslovuje jako</a:t>
            </a:r>
            <a:r>
              <a:rPr lang="cs-CZ" b="1" dirty="0"/>
              <a:t> k</a:t>
            </a:r>
            <a:r>
              <a:rPr lang="cs-CZ" dirty="0"/>
              <a:t>.</a:t>
            </a:r>
          </a:p>
          <a:p>
            <a:r>
              <a:rPr lang="cs-CZ" dirty="0" err="1"/>
              <a:t>crānium</a:t>
            </a:r>
            <a:r>
              <a:rPr lang="cs-CZ" dirty="0"/>
              <a:t> – </a:t>
            </a:r>
            <a:r>
              <a:rPr lang="cs-CZ" i="1" dirty="0" err="1"/>
              <a:t>kránium</a:t>
            </a:r>
            <a:r>
              <a:rPr lang="cs-CZ" dirty="0"/>
              <a:t> – lebka</a:t>
            </a:r>
          </a:p>
          <a:p>
            <a:r>
              <a:rPr lang="cs-CZ" dirty="0" err="1"/>
              <a:t>cavum</a:t>
            </a:r>
            <a:r>
              <a:rPr lang="cs-CZ" dirty="0"/>
              <a:t> – </a:t>
            </a:r>
            <a:r>
              <a:rPr lang="cs-CZ" i="1" dirty="0" err="1"/>
              <a:t>kavum</a:t>
            </a:r>
            <a:r>
              <a:rPr lang="cs-CZ" dirty="0"/>
              <a:t> – dutina</a:t>
            </a:r>
          </a:p>
          <a:p>
            <a:r>
              <a:rPr lang="cs-CZ" dirty="0" err="1"/>
              <a:t>cor</a:t>
            </a:r>
            <a:r>
              <a:rPr lang="cs-CZ" dirty="0"/>
              <a:t> – </a:t>
            </a:r>
            <a:r>
              <a:rPr lang="cs-CZ" i="1" dirty="0" err="1"/>
              <a:t>kor</a:t>
            </a:r>
            <a:r>
              <a:rPr lang="cs-CZ" dirty="0"/>
              <a:t> – srdce</a:t>
            </a:r>
          </a:p>
          <a:p>
            <a:r>
              <a:rPr lang="cs-CZ" dirty="0" err="1"/>
              <a:t>cum</a:t>
            </a:r>
            <a:r>
              <a:rPr lang="cs-CZ" dirty="0"/>
              <a:t> – </a:t>
            </a:r>
            <a:r>
              <a:rPr lang="cs-CZ" i="1" dirty="0" err="1"/>
              <a:t>kum</a:t>
            </a:r>
            <a:r>
              <a:rPr lang="cs-CZ" dirty="0"/>
              <a:t> – s</a:t>
            </a:r>
          </a:p>
          <a:p>
            <a:r>
              <a:rPr lang="cs-CZ" dirty="0" err="1"/>
              <a:t>lac</a:t>
            </a:r>
            <a:r>
              <a:rPr lang="cs-CZ" dirty="0"/>
              <a:t> – </a:t>
            </a:r>
            <a:r>
              <a:rPr lang="cs-CZ" i="1" dirty="0"/>
              <a:t>lak </a:t>
            </a:r>
            <a:r>
              <a:rPr lang="cs-CZ" dirty="0"/>
              <a:t>– mléko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66924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369" y="365125"/>
            <a:ext cx="12080631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Neutra 2. deklinace </a:t>
            </a:r>
            <a:r>
              <a:rPr lang="cs-CZ" sz="4000" dirty="0"/>
              <a:t>mají tyto </a:t>
            </a:r>
            <a:r>
              <a:rPr lang="cs-CZ" sz="4000" b="1" dirty="0"/>
              <a:t>pádové koncovky</a:t>
            </a:r>
            <a:endParaRPr lang="cs-CZ" sz="40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483554934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9101611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4735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 ­– um, (-us)</a:t>
                      </a:r>
                    </a:p>
                    <a:p>
                      <a:r>
                        <a:rPr lang="cs-CZ">
                          <a:effectLst/>
                        </a:rPr>
                        <a:t>2. – ī</a:t>
                      </a:r>
                    </a:p>
                    <a:p>
                      <a:r>
                        <a:rPr lang="cs-CZ">
                          <a:effectLst/>
                        </a:rPr>
                        <a:t>3. – ō</a:t>
                      </a:r>
                    </a:p>
                    <a:p>
                      <a:r>
                        <a:rPr lang="cs-CZ">
                          <a:effectLst/>
                        </a:rPr>
                        <a:t>4. – um, (-us)</a:t>
                      </a:r>
                    </a:p>
                    <a:p>
                      <a:r>
                        <a:rPr lang="cs-CZ">
                          <a:effectLst/>
                        </a:rPr>
                        <a:t>5. – um, (-us)</a:t>
                      </a:r>
                    </a:p>
                    <a:p>
                      <a:r>
                        <a:rPr lang="cs-CZ">
                          <a:effectLst/>
                        </a:rPr>
                        <a:t>6. – 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 – a</a:t>
                      </a:r>
                    </a:p>
                    <a:p>
                      <a:r>
                        <a:rPr lang="pt-BR" dirty="0">
                          <a:effectLst/>
                        </a:rPr>
                        <a:t>2. – ōrum</a:t>
                      </a:r>
                    </a:p>
                    <a:p>
                      <a:r>
                        <a:rPr lang="pt-BR" dirty="0">
                          <a:effectLst/>
                        </a:rPr>
                        <a:t>3. – īs</a:t>
                      </a:r>
                    </a:p>
                    <a:p>
                      <a:r>
                        <a:rPr lang="pt-BR" dirty="0">
                          <a:effectLst/>
                        </a:rPr>
                        <a:t>4. – a</a:t>
                      </a:r>
                    </a:p>
                    <a:p>
                      <a:r>
                        <a:rPr lang="pt-BR" dirty="0">
                          <a:effectLst/>
                        </a:rPr>
                        <a:t>5. – a</a:t>
                      </a:r>
                    </a:p>
                    <a:p>
                      <a:r>
                        <a:rPr lang="pt-BR" dirty="0">
                          <a:effectLst/>
                        </a:rPr>
                        <a:t>6. – īs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37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6646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785" y="365125"/>
            <a:ext cx="11969261" cy="1325563"/>
          </a:xfrm>
        </p:spPr>
        <p:txBody>
          <a:bodyPr>
            <a:normAutofit/>
          </a:bodyPr>
          <a:lstStyle/>
          <a:p>
            <a:r>
              <a:rPr lang="cs-CZ" sz="4000" dirty="0"/>
              <a:t>Slovo </a:t>
            </a:r>
            <a:r>
              <a:rPr lang="cs-CZ" sz="4000" dirty="0" err="1"/>
              <a:t>exemplum</a:t>
            </a:r>
            <a:r>
              <a:rPr lang="cs-CZ" sz="4000" dirty="0"/>
              <a:t> – příklad se skloňuje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93473761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9730173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648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pt-BR">
                          <a:effectLst/>
                        </a:rPr>
                        <a:t>1. exemplum</a:t>
                      </a:r>
                    </a:p>
                    <a:p>
                      <a:r>
                        <a:rPr lang="pt-BR">
                          <a:effectLst/>
                        </a:rPr>
                        <a:t>2. exemplī</a:t>
                      </a:r>
                    </a:p>
                    <a:p>
                      <a:r>
                        <a:rPr lang="pt-BR">
                          <a:effectLst/>
                        </a:rPr>
                        <a:t>3. exemplō</a:t>
                      </a:r>
                    </a:p>
                    <a:p>
                      <a:r>
                        <a:rPr lang="pt-BR">
                          <a:effectLst/>
                        </a:rPr>
                        <a:t>4. exemplum</a:t>
                      </a:r>
                    </a:p>
                    <a:p>
                      <a:r>
                        <a:rPr lang="pt-BR">
                          <a:effectLst/>
                        </a:rPr>
                        <a:t>6. exemplō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t-BR" dirty="0">
                          <a:effectLst/>
                        </a:rPr>
                        <a:t>1. exempla</a:t>
                      </a:r>
                    </a:p>
                    <a:p>
                      <a:r>
                        <a:rPr lang="pt-BR" dirty="0">
                          <a:effectLst/>
                        </a:rPr>
                        <a:t>2. exemplōrum</a:t>
                      </a:r>
                    </a:p>
                    <a:p>
                      <a:r>
                        <a:rPr lang="pt-BR" dirty="0">
                          <a:effectLst/>
                        </a:rPr>
                        <a:t>3. exemplīs</a:t>
                      </a:r>
                    </a:p>
                    <a:p>
                      <a:r>
                        <a:rPr lang="pt-BR" dirty="0">
                          <a:effectLst/>
                        </a:rPr>
                        <a:t>4. exempla</a:t>
                      </a:r>
                    </a:p>
                    <a:p>
                      <a:r>
                        <a:rPr lang="pt-BR" dirty="0">
                          <a:effectLst/>
                        </a:rPr>
                        <a:t>6. exemplīs</a:t>
                      </a:r>
                    </a:p>
                    <a:p>
                      <a:r>
                        <a:rPr lang="pt-BR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501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7456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261" y="365125"/>
            <a:ext cx="11863753" cy="1325563"/>
          </a:xfrm>
        </p:spPr>
        <p:txBody>
          <a:bodyPr>
            <a:normAutofit/>
          </a:bodyPr>
          <a:lstStyle/>
          <a:p>
            <a:r>
              <a:rPr lang="cs-CZ" sz="4000" dirty="0"/>
              <a:t>Slovo </a:t>
            </a:r>
            <a:r>
              <a:rPr lang="cs-CZ" sz="4000" dirty="0" err="1"/>
              <a:t>vīrus</a:t>
            </a:r>
            <a:r>
              <a:rPr lang="cs-CZ" sz="4000" dirty="0"/>
              <a:t> se bude skloňovat podle stejných pravidel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178334"/>
          <a:ext cx="7715250" cy="164592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4080146960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4185082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2229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vīrus</a:t>
                      </a:r>
                    </a:p>
                    <a:p>
                      <a:r>
                        <a:rPr lang="cs-CZ">
                          <a:effectLst/>
                        </a:rPr>
                        <a:t>2. vīrī</a:t>
                      </a:r>
                    </a:p>
                    <a:p>
                      <a:r>
                        <a:rPr lang="cs-CZ">
                          <a:effectLst/>
                        </a:rPr>
                        <a:t>3. vīrō</a:t>
                      </a:r>
                    </a:p>
                    <a:p>
                      <a:r>
                        <a:rPr lang="cs-CZ">
                          <a:effectLst/>
                        </a:rPr>
                        <a:t>4. vīrus</a:t>
                      </a:r>
                    </a:p>
                    <a:p>
                      <a:r>
                        <a:rPr lang="cs-CZ">
                          <a:effectLst/>
                        </a:rPr>
                        <a:t>6. vīrō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vīra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vīrōrum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vīrīs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vīra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vīrīs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6817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238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6538" y="1212580"/>
            <a:ext cx="12192000" cy="1325563"/>
          </a:xfrm>
        </p:spPr>
        <p:txBody>
          <a:bodyPr>
            <a:noAutofit/>
          </a:bodyPr>
          <a:lstStyle/>
          <a:p>
            <a:r>
              <a:rPr lang="cs-CZ" sz="3200" dirty="0"/>
              <a:t>Rozdíly ve skloňování maskulin a neuter 2. deklinace na slovech</a:t>
            </a:r>
            <a:br>
              <a:rPr lang="cs-CZ" sz="3200" dirty="0"/>
            </a:br>
            <a:r>
              <a:rPr lang="cs-CZ" sz="3200" dirty="0"/>
              <a:t>humerus, ī m. – pažní kost a </a:t>
            </a:r>
            <a:br>
              <a:rPr lang="cs-CZ" sz="3200" dirty="0"/>
            </a:br>
            <a:r>
              <a:rPr lang="cs-CZ" sz="3200" dirty="0"/>
              <a:t>sternum, ī n. – hrudní kost.</a:t>
            </a:r>
            <a:br>
              <a:rPr lang="cs-CZ" sz="3200" dirty="0"/>
            </a:br>
            <a:r>
              <a:rPr lang="cs-CZ" sz="3200" dirty="0"/>
              <a:t>Rozdílné koncovky jsou zvýrazněny</a:t>
            </a:r>
            <a:br>
              <a:rPr lang="cs-CZ" sz="3200" dirty="0"/>
            </a:br>
            <a:endParaRPr lang="cs-CZ" sz="3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996531"/>
          <a:ext cx="7715250" cy="137160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4024797058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32026354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humer</a:t>
                      </a:r>
                      <a:r>
                        <a:rPr lang="cs-CZ" b="1">
                          <a:effectLst/>
                        </a:rPr>
                        <a:t>us </a:t>
                      </a:r>
                      <a:r>
                        <a:rPr lang="cs-CZ">
                          <a:effectLst/>
                        </a:rPr>
                        <a:t>x stern</a:t>
                      </a:r>
                      <a:r>
                        <a:rPr lang="cs-CZ" b="1">
                          <a:effectLst/>
                        </a:rPr>
                        <a:t>um</a:t>
                      </a:r>
                      <a:endParaRPr lang="cs-CZ">
                        <a:effectLst/>
                      </a:endParaRPr>
                    </a:p>
                    <a:p>
                      <a:r>
                        <a:rPr lang="cs-CZ">
                          <a:effectLst/>
                        </a:rPr>
                        <a:t>2. humerī - sternī</a:t>
                      </a:r>
                    </a:p>
                    <a:p>
                      <a:r>
                        <a:rPr lang="cs-CZ">
                          <a:effectLst/>
                        </a:rPr>
                        <a:t>3. humerō - sternō</a:t>
                      </a:r>
                    </a:p>
                    <a:p>
                      <a:r>
                        <a:rPr lang="cs-CZ">
                          <a:effectLst/>
                        </a:rPr>
                        <a:t>4. humerum - sternum</a:t>
                      </a:r>
                    </a:p>
                    <a:p>
                      <a:r>
                        <a:rPr lang="cs-CZ">
                          <a:effectLst/>
                        </a:rPr>
                        <a:t>6. humerō - sternō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humer</a:t>
                      </a:r>
                      <a:r>
                        <a:rPr lang="cs-CZ" b="1" dirty="0" err="1">
                          <a:effectLst/>
                        </a:rPr>
                        <a:t>ī</a:t>
                      </a:r>
                      <a:r>
                        <a:rPr lang="cs-CZ" dirty="0">
                          <a:effectLst/>
                        </a:rPr>
                        <a:t> x stern</a:t>
                      </a:r>
                      <a:r>
                        <a:rPr lang="cs-CZ" b="1" dirty="0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humerōrum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sternōrum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humerīs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sternīs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humer</a:t>
                      </a:r>
                      <a:r>
                        <a:rPr lang="cs-CZ" b="1" dirty="0" err="1">
                          <a:effectLst/>
                        </a:rPr>
                        <a:t>ōs</a:t>
                      </a:r>
                      <a:r>
                        <a:rPr lang="cs-CZ" b="1" dirty="0">
                          <a:effectLst/>
                        </a:rPr>
                        <a:t> </a:t>
                      </a:r>
                      <a:r>
                        <a:rPr lang="cs-CZ" dirty="0">
                          <a:effectLst/>
                        </a:rPr>
                        <a:t>x stern</a:t>
                      </a:r>
                      <a:r>
                        <a:rPr lang="cs-CZ" b="1" dirty="0">
                          <a:effectLst/>
                        </a:rPr>
                        <a:t>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humerīs</a:t>
                      </a:r>
                      <a:r>
                        <a:rPr lang="cs-CZ" dirty="0">
                          <a:effectLst/>
                        </a:rPr>
                        <a:t> - </a:t>
                      </a:r>
                      <a:r>
                        <a:rPr lang="cs-CZ" dirty="0" err="1">
                          <a:effectLst/>
                        </a:rPr>
                        <a:t>sternīs</a:t>
                      </a:r>
                      <a:endParaRPr lang="cs-CZ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58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7909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0292" y="18255"/>
            <a:ext cx="10515600" cy="1325563"/>
          </a:xfrm>
        </p:spPr>
        <p:txBody>
          <a:bodyPr/>
          <a:lstStyle/>
          <a:p>
            <a:r>
              <a:rPr lang="pt-BR" sz="4000" b="1" dirty="0"/>
              <a:t>4.4 Základní substantiva 2. deklinace</a:t>
            </a:r>
            <a:br>
              <a:rPr lang="pt-BR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72452" y="1083714"/>
            <a:ext cx="5181600" cy="5756031"/>
          </a:xfrm>
        </p:spPr>
        <p:txBody>
          <a:bodyPr>
            <a:normAutofit fontScale="40000" lnSpcReduction="20000"/>
          </a:bodyPr>
          <a:lstStyle/>
          <a:p>
            <a:r>
              <a:rPr lang="cs-CZ" sz="4300" dirty="0" err="1"/>
              <a:t>antibioticum</a:t>
            </a:r>
            <a:r>
              <a:rPr lang="cs-CZ" sz="4300" dirty="0"/>
              <a:t>, ī n. – antibiotikum</a:t>
            </a:r>
          </a:p>
          <a:p>
            <a:r>
              <a:rPr lang="cs-CZ" sz="4300" dirty="0" err="1"/>
              <a:t>ātrium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síň, předsíň</a:t>
            </a:r>
          </a:p>
          <a:p>
            <a:r>
              <a:rPr lang="cs-CZ" sz="4300" dirty="0" err="1"/>
              <a:t>auxilium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pomoc</a:t>
            </a:r>
          </a:p>
          <a:p>
            <a:r>
              <a:rPr lang="cs-CZ" sz="4300" dirty="0" err="1"/>
              <a:t>calculus</a:t>
            </a:r>
            <a:r>
              <a:rPr lang="cs-CZ" sz="4300" dirty="0"/>
              <a:t>, ī m. – kámen, kamínek</a:t>
            </a:r>
          </a:p>
          <a:p>
            <a:r>
              <a:rPr lang="cs-CZ" sz="4300" dirty="0" err="1"/>
              <a:t>cancer</a:t>
            </a:r>
            <a:r>
              <a:rPr lang="cs-CZ" sz="4300" dirty="0"/>
              <a:t>, </a:t>
            </a:r>
            <a:r>
              <a:rPr lang="cs-CZ" sz="4300" dirty="0" err="1"/>
              <a:t>cancrī</a:t>
            </a:r>
            <a:r>
              <a:rPr lang="cs-CZ" sz="4300" dirty="0"/>
              <a:t> m. – rakovina</a:t>
            </a:r>
          </a:p>
          <a:p>
            <a:r>
              <a:rPr lang="cs-CZ" sz="4300" dirty="0" err="1"/>
              <a:t>capitulum</a:t>
            </a:r>
            <a:r>
              <a:rPr lang="cs-CZ" sz="4300" dirty="0"/>
              <a:t>, ī n. – hlavička</a:t>
            </a:r>
          </a:p>
          <a:p>
            <a:r>
              <a:rPr lang="cs-CZ" sz="4300" dirty="0" err="1"/>
              <a:t>cavum</a:t>
            </a:r>
            <a:r>
              <a:rPr lang="cs-CZ" sz="4300" dirty="0"/>
              <a:t>, ī n. – dutina</a:t>
            </a:r>
          </a:p>
          <a:p>
            <a:r>
              <a:rPr lang="cs-CZ" sz="4300" dirty="0"/>
              <a:t>cerebrum, ī n. – mozek</a:t>
            </a:r>
          </a:p>
          <a:p>
            <a:r>
              <a:rPr lang="cs-CZ" sz="4300" dirty="0" err="1"/>
              <a:t>cibus</a:t>
            </a:r>
            <a:r>
              <a:rPr lang="cs-CZ" sz="4300" dirty="0"/>
              <a:t>, ī m. – jídlo, pokrm</a:t>
            </a:r>
          </a:p>
          <a:p>
            <a:r>
              <a:rPr lang="cs-CZ" sz="4300" dirty="0"/>
              <a:t>circulus, ī m. – kruh</a:t>
            </a:r>
          </a:p>
          <a:p>
            <a:r>
              <a:rPr lang="cs-CZ" sz="4300" dirty="0" err="1"/>
              <a:t>collum</a:t>
            </a:r>
            <a:r>
              <a:rPr lang="cs-CZ" sz="4300" dirty="0"/>
              <a:t>, ī n. – krk</a:t>
            </a:r>
          </a:p>
          <a:p>
            <a:r>
              <a:rPr lang="cs-CZ" sz="4300" dirty="0" err="1"/>
              <a:t>corpusculum</a:t>
            </a:r>
            <a:r>
              <a:rPr lang="cs-CZ" sz="4300" dirty="0"/>
              <a:t>, ī n. – tělísko</a:t>
            </a:r>
          </a:p>
          <a:p>
            <a:r>
              <a:rPr lang="cs-CZ" sz="4300" dirty="0" err="1"/>
              <a:t>crānium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lebka</a:t>
            </a:r>
          </a:p>
          <a:p>
            <a:r>
              <a:rPr lang="cs-CZ" sz="4300" dirty="0" err="1"/>
              <a:t>digitus</a:t>
            </a:r>
            <a:r>
              <a:rPr lang="cs-CZ" sz="4300" dirty="0"/>
              <a:t>, ī m. – prst</a:t>
            </a:r>
          </a:p>
          <a:p>
            <a:r>
              <a:rPr lang="cs-CZ" sz="4300" dirty="0" err="1"/>
              <a:t>discus</a:t>
            </a:r>
            <a:r>
              <a:rPr lang="cs-CZ" sz="4300" dirty="0"/>
              <a:t>, ī m. – kotouč, disk</a:t>
            </a:r>
          </a:p>
          <a:p>
            <a:r>
              <a:rPr lang="cs-CZ" sz="4300" dirty="0" err="1"/>
              <a:t>dorsum</a:t>
            </a:r>
            <a:r>
              <a:rPr lang="cs-CZ" sz="4300" dirty="0"/>
              <a:t>, ī n. – hřbet, záda</a:t>
            </a:r>
          </a:p>
          <a:p>
            <a:r>
              <a:rPr lang="cs-CZ" sz="4300" dirty="0" err="1"/>
              <a:t>endocardium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srdeční nitroblána</a:t>
            </a:r>
          </a:p>
          <a:p>
            <a:r>
              <a:rPr lang="cs-CZ" sz="4300" dirty="0" err="1"/>
              <a:t>erythrocytus</a:t>
            </a:r>
            <a:r>
              <a:rPr lang="cs-CZ" sz="4300" dirty="0"/>
              <a:t>, ī m. – červená krvinka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505200" y="904625"/>
            <a:ext cx="5181600" cy="5935120"/>
          </a:xfrm>
        </p:spPr>
        <p:txBody>
          <a:bodyPr>
            <a:normAutofit fontScale="40000" lnSpcReduction="20000"/>
          </a:bodyPr>
          <a:lstStyle/>
          <a:p>
            <a:r>
              <a:rPr lang="cs-CZ" sz="4300" dirty="0" err="1"/>
              <a:t>extractum</a:t>
            </a:r>
            <a:r>
              <a:rPr lang="cs-CZ" sz="4300" dirty="0"/>
              <a:t>, ī n. – výtažek, extrakt</a:t>
            </a:r>
          </a:p>
          <a:p>
            <a:r>
              <a:rPr lang="cs-CZ" sz="4300" dirty="0"/>
              <a:t>humerus, ī m. – kost pažní</a:t>
            </a:r>
          </a:p>
          <a:p>
            <a:r>
              <a:rPr lang="cs-CZ" sz="4300" dirty="0" err="1"/>
              <a:t>icterus</a:t>
            </a:r>
            <a:r>
              <a:rPr lang="cs-CZ" sz="4300" dirty="0"/>
              <a:t>, ī m. – žloutenka</a:t>
            </a:r>
          </a:p>
          <a:p>
            <a:r>
              <a:rPr lang="cs-CZ" sz="4300" dirty="0" err="1"/>
              <a:t>intestīnum</a:t>
            </a:r>
            <a:r>
              <a:rPr lang="cs-CZ" sz="4300" dirty="0"/>
              <a:t>, ī n. – střevo</a:t>
            </a:r>
          </a:p>
          <a:p>
            <a:r>
              <a:rPr lang="cs-CZ" sz="4300" dirty="0" err="1"/>
              <a:t>leucocytus</a:t>
            </a:r>
            <a:r>
              <a:rPr lang="cs-CZ" sz="4300" dirty="0"/>
              <a:t>, ī m. – bílá krvinka</a:t>
            </a:r>
          </a:p>
          <a:p>
            <a:r>
              <a:rPr lang="cs-CZ" sz="4300" dirty="0" err="1"/>
              <a:t>ligāmentum</a:t>
            </a:r>
            <a:r>
              <a:rPr lang="cs-CZ" sz="4300" dirty="0"/>
              <a:t>, ī n. – vaz</a:t>
            </a:r>
          </a:p>
          <a:p>
            <a:r>
              <a:rPr lang="cs-CZ" sz="4300" dirty="0" err="1"/>
              <a:t>locus</a:t>
            </a:r>
            <a:r>
              <a:rPr lang="cs-CZ" sz="4300" dirty="0"/>
              <a:t>, ī m. – místo</a:t>
            </a:r>
          </a:p>
          <a:p>
            <a:r>
              <a:rPr lang="cs-CZ" sz="4300" dirty="0" err="1"/>
              <a:t>manubrium</a:t>
            </a:r>
            <a:r>
              <a:rPr lang="cs-CZ" sz="4300" dirty="0"/>
              <a:t>, </a:t>
            </a:r>
            <a:r>
              <a:rPr lang="cs-CZ" sz="4300" dirty="0" err="1"/>
              <a:t>iī</a:t>
            </a:r>
            <a:r>
              <a:rPr lang="cs-CZ" sz="4300" dirty="0"/>
              <a:t> n. – rukověť, držadlo</a:t>
            </a:r>
          </a:p>
          <a:p>
            <a:r>
              <a:rPr lang="cs-CZ" sz="4300" dirty="0" err="1"/>
              <a:t>medicāmentum</a:t>
            </a:r>
            <a:r>
              <a:rPr lang="cs-CZ" sz="4300" dirty="0"/>
              <a:t>, ī n. – lék, léčivo</a:t>
            </a:r>
          </a:p>
          <a:p>
            <a:r>
              <a:rPr lang="cs-CZ" sz="4300" dirty="0" err="1"/>
              <a:t>medicus</a:t>
            </a:r>
            <a:r>
              <a:rPr lang="cs-CZ" sz="4300" dirty="0"/>
              <a:t>, ī m. – lékař</a:t>
            </a:r>
          </a:p>
          <a:p>
            <a:r>
              <a:rPr lang="cs-CZ" sz="4300" dirty="0" err="1"/>
              <a:t>membrum</a:t>
            </a:r>
            <a:r>
              <a:rPr lang="cs-CZ" sz="4300" dirty="0"/>
              <a:t>, ī n. – úd, končetina</a:t>
            </a:r>
          </a:p>
          <a:p>
            <a:r>
              <a:rPr lang="cs-CZ" sz="4300" dirty="0" err="1"/>
              <a:t>morbus</a:t>
            </a:r>
            <a:r>
              <a:rPr lang="cs-CZ" sz="4300" dirty="0"/>
              <a:t>, ī m. – nemoc</a:t>
            </a:r>
          </a:p>
          <a:p>
            <a:r>
              <a:rPr lang="cs-CZ" sz="4300" dirty="0" err="1"/>
              <a:t>mūsculus</a:t>
            </a:r>
            <a:r>
              <a:rPr lang="cs-CZ" sz="4300" dirty="0"/>
              <a:t>, ī m. – sval</a:t>
            </a:r>
          </a:p>
          <a:p>
            <a:r>
              <a:rPr lang="cs-CZ" sz="4300" dirty="0" err="1"/>
              <a:t>nāsus</a:t>
            </a:r>
            <a:r>
              <a:rPr lang="cs-CZ" sz="4300" dirty="0"/>
              <a:t>, ī m. – nos</a:t>
            </a:r>
          </a:p>
          <a:p>
            <a:r>
              <a:rPr lang="cs-CZ" sz="4300" dirty="0" err="1"/>
              <a:t>neonātus</a:t>
            </a:r>
            <a:r>
              <a:rPr lang="cs-CZ" sz="4300" dirty="0"/>
              <a:t>, ī m. – novorozenec</a:t>
            </a:r>
          </a:p>
          <a:p>
            <a:r>
              <a:rPr lang="cs-CZ" sz="4300" dirty="0" err="1"/>
              <a:t>nucleus</a:t>
            </a:r>
            <a:r>
              <a:rPr lang="cs-CZ" sz="4300" dirty="0"/>
              <a:t>, ī m. – jádro</a:t>
            </a:r>
          </a:p>
          <a:p>
            <a:r>
              <a:rPr lang="cs-CZ" sz="4300" dirty="0"/>
              <a:t>numerus, ī m. – číslo, počet</a:t>
            </a:r>
          </a:p>
          <a:p>
            <a:r>
              <a:rPr lang="cs-CZ" sz="4300" dirty="0" err="1"/>
              <a:t>oculus</a:t>
            </a:r>
            <a:r>
              <a:rPr lang="cs-CZ" sz="4300" dirty="0"/>
              <a:t>, ī m. – oko</a:t>
            </a:r>
          </a:p>
          <a:p>
            <a:r>
              <a:rPr lang="cs-CZ" sz="4300" dirty="0" err="1"/>
              <a:t>perīculum</a:t>
            </a:r>
            <a:r>
              <a:rPr lang="cs-CZ" sz="4300" dirty="0"/>
              <a:t>, ī n. – nebezpečí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470994" y="465009"/>
            <a:ext cx="424036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phagocytus</a:t>
            </a:r>
            <a:r>
              <a:rPr lang="cs-CZ" dirty="0"/>
              <a:t>, ī m. – fagocyt</a:t>
            </a:r>
          </a:p>
          <a:p>
            <a:r>
              <a:rPr lang="cs-CZ" sz="1600" dirty="0" err="1"/>
              <a:t>principium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začátek, vznik, základ</a:t>
            </a:r>
          </a:p>
          <a:p>
            <a:r>
              <a:rPr lang="cs-CZ" sz="1600" dirty="0" err="1"/>
              <a:t>rāmus</a:t>
            </a:r>
            <a:r>
              <a:rPr lang="cs-CZ" sz="1600" dirty="0"/>
              <a:t>, ī  m. – větev</a:t>
            </a:r>
          </a:p>
          <a:p>
            <a:r>
              <a:rPr lang="cs-CZ" sz="1600" dirty="0" err="1"/>
              <a:t>receptum</a:t>
            </a:r>
            <a:r>
              <a:rPr lang="cs-CZ" sz="1600" dirty="0"/>
              <a:t>, ī n. – předpis, recept</a:t>
            </a:r>
          </a:p>
          <a:p>
            <a:r>
              <a:rPr lang="cs-CZ" sz="1600" dirty="0" err="1"/>
              <a:t>rēctum</a:t>
            </a:r>
            <a:r>
              <a:rPr lang="cs-CZ" sz="1600" dirty="0"/>
              <a:t>, ī n. – konečník</a:t>
            </a:r>
          </a:p>
          <a:p>
            <a:r>
              <a:rPr lang="cs-CZ" sz="1600" dirty="0" err="1"/>
              <a:t>remedium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lék, léčivý prostředek</a:t>
            </a:r>
          </a:p>
          <a:p>
            <a:r>
              <a:rPr lang="cs-CZ" sz="1600" dirty="0" err="1"/>
              <a:t>scalpellum</a:t>
            </a:r>
            <a:r>
              <a:rPr lang="cs-CZ" sz="1600" dirty="0"/>
              <a:t>, ī n. – skalpel</a:t>
            </a:r>
          </a:p>
          <a:p>
            <a:r>
              <a:rPr lang="cs-CZ" sz="1600" dirty="0" err="1"/>
              <a:t>sceletum</a:t>
            </a:r>
            <a:r>
              <a:rPr lang="cs-CZ" sz="1600" dirty="0"/>
              <a:t>, ī n. – kostra, skelet</a:t>
            </a:r>
          </a:p>
          <a:p>
            <a:r>
              <a:rPr lang="cs-CZ" sz="1600" dirty="0" err="1"/>
              <a:t>sēptum</a:t>
            </a:r>
            <a:r>
              <a:rPr lang="cs-CZ" sz="1600" dirty="0"/>
              <a:t>, ī n. – přepážka</a:t>
            </a:r>
          </a:p>
          <a:p>
            <a:r>
              <a:rPr lang="cs-CZ" sz="1600" dirty="0"/>
              <a:t>signum, ī n. – znamení, příznak</a:t>
            </a:r>
          </a:p>
          <a:p>
            <a:r>
              <a:rPr lang="cs-CZ" sz="1600" dirty="0" err="1"/>
              <a:t>spatium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prostor, mezera</a:t>
            </a:r>
          </a:p>
          <a:p>
            <a:r>
              <a:rPr lang="cs-CZ" sz="1600" dirty="0"/>
              <a:t>sternum, ī n. – hrudní kost</a:t>
            </a:r>
          </a:p>
          <a:p>
            <a:r>
              <a:rPr lang="cs-CZ" sz="1600" dirty="0"/>
              <a:t>terminus, ī m. – hranice, konec, význam (</a:t>
            </a:r>
            <a:r>
              <a:rPr lang="cs-CZ" sz="1600" dirty="0" err="1"/>
              <a:t>termínú</a:t>
            </a:r>
            <a:r>
              <a:rPr lang="cs-CZ" sz="1600" dirty="0"/>
              <a:t>)</a:t>
            </a:r>
          </a:p>
          <a:p>
            <a:r>
              <a:rPr lang="cs-CZ" sz="1600" dirty="0" err="1"/>
              <a:t>thrombocytus</a:t>
            </a:r>
            <a:r>
              <a:rPr lang="cs-CZ" sz="1600" dirty="0"/>
              <a:t>, ī m. – krevní destička, trombocyt</a:t>
            </a:r>
          </a:p>
          <a:p>
            <a:r>
              <a:rPr lang="cs-CZ" sz="1600" dirty="0" err="1"/>
              <a:t>thrombus</a:t>
            </a:r>
            <a:r>
              <a:rPr lang="cs-CZ" sz="1600" dirty="0"/>
              <a:t>, ī m. – sražená krev v cévě, trombus</a:t>
            </a:r>
          </a:p>
          <a:p>
            <a:r>
              <a:rPr lang="cs-CZ" sz="1600" dirty="0" err="1"/>
              <a:t>trepanum</a:t>
            </a:r>
            <a:r>
              <a:rPr lang="cs-CZ" sz="1600" dirty="0"/>
              <a:t>, ī n. – vrták</a:t>
            </a:r>
          </a:p>
          <a:p>
            <a:r>
              <a:rPr lang="cs-CZ" sz="1600" dirty="0" err="1"/>
              <a:t>tūberculum</a:t>
            </a:r>
            <a:r>
              <a:rPr lang="cs-CZ" sz="1600" dirty="0"/>
              <a:t>, ī n. – hrbolek, vyvýšenina</a:t>
            </a:r>
          </a:p>
          <a:p>
            <a:r>
              <a:rPr lang="cs-CZ" sz="1600" dirty="0" err="1"/>
              <a:t>typhus</a:t>
            </a:r>
            <a:r>
              <a:rPr lang="cs-CZ" sz="1600" dirty="0"/>
              <a:t>, ī m. – tyf</a:t>
            </a:r>
          </a:p>
          <a:p>
            <a:r>
              <a:rPr lang="cs-CZ" sz="1600" dirty="0" err="1"/>
              <a:t>unguentum</a:t>
            </a:r>
            <a:r>
              <a:rPr lang="cs-CZ" sz="1600" dirty="0"/>
              <a:t>, ī n. – mast</a:t>
            </a:r>
          </a:p>
          <a:p>
            <a:r>
              <a:rPr lang="cs-CZ" sz="1600" dirty="0"/>
              <a:t>uterus, ī m. – děloha</a:t>
            </a:r>
          </a:p>
          <a:p>
            <a:r>
              <a:rPr lang="cs-CZ" sz="1600" dirty="0" err="1"/>
              <a:t>venēnum</a:t>
            </a:r>
            <a:r>
              <a:rPr lang="cs-CZ" sz="1600" dirty="0"/>
              <a:t>, ī n. – jed</a:t>
            </a:r>
          </a:p>
          <a:p>
            <a:r>
              <a:rPr lang="cs-CZ" sz="1600" dirty="0" err="1"/>
              <a:t>ventriculus</a:t>
            </a:r>
            <a:r>
              <a:rPr lang="cs-CZ" sz="1600" dirty="0"/>
              <a:t>, ī m. – žaludek</a:t>
            </a:r>
          </a:p>
          <a:p>
            <a:r>
              <a:rPr lang="cs-CZ" sz="1600" dirty="0"/>
              <a:t>vir, </a:t>
            </a:r>
            <a:r>
              <a:rPr lang="cs-CZ" sz="1600" dirty="0" err="1"/>
              <a:t>virī</a:t>
            </a:r>
            <a:r>
              <a:rPr lang="cs-CZ" sz="1600" dirty="0"/>
              <a:t> m. – muž</a:t>
            </a:r>
          </a:p>
          <a:p>
            <a:r>
              <a:rPr lang="cs-CZ" sz="1600" dirty="0" err="1"/>
              <a:t>vīrus</a:t>
            </a:r>
            <a:r>
              <a:rPr lang="cs-CZ" sz="1600" dirty="0"/>
              <a:t>, ī n. – jed, nákazová látka, vir</a:t>
            </a:r>
          </a:p>
          <a:p>
            <a:r>
              <a:rPr lang="cs-CZ" sz="1600" dirty="0" err="1"/>
              <a:t>vitium</a:t>
            </a:r>
            <a:r>
              <a:rPr lang="cs-CZ" sz="1600" dirty="0"/>
              <a:t>, </a:t>
            </a:r>
            <a:r>
              <a:rPr lang="cs-CZ" sz="1600" dirty="0" err="1"/>
              <a:t>iī</a:t>
            </a:r>
            <a:r>
              <a:rPr lang="cs-CZ" sz="1600" dirty="0"/>
              <a:t> n. – vada, chyba</a:t>
            </a:r>
          </a:p>
        </p:txBody>
      </p:sp>
    </p:spTree>
    <p:extLst>
      <p:ext uri="{BB962C8B-B14F-4D97-AF65-F5344CB8AC3E}">
        <p14:creationId xmlns:p14="http://schemas.microsoft.com/office/powerpoint/2010/main" val="5750303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5 Adjektiva podle 1. a 2. deklinace</a:t>
            </a:r>
            <a:br>
              <a:rPr lang="cs-CZ" sz="4000" b="1" dirty="0"/>
            </a:br>
            <a:endParaRPr lang="cs-CZ" sz="4000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cs-CZ" b="1" dirty="0">
                <a:hlinkClick r:id="rId2"/>
              </a:rPr>
            </a:br>
            <a:endParaRPr lang="cs-CZ" b="1" dirty="0">
              <a:hlinkClick r:id="rId2"/>
            </a:endParaRPr>
          </a:p>
          <a:p>
            <a:r>
              <a:rPr lang="cs-CZ" b="1" dirty="0">
                <a:hlinkClick r:id="rId2"/>
              </a:rPr>
              <a:t>5.1 Úvod do latinských adjektiv</a:t>
            </a:r>
          </a:p>
          <a:p>
            <a:r>
              <a:rPr lang="cs-CZ" b="1" dirty="0">
                <a:hlinkClick r:id="rId3"/>
              </a:rPr>
              <a:t>5.2 Skloňování adjektiv podle 1. a 2. deklinace</a:t>
            </a:r>
          </a:p>
          <a:p>
            <a:r>
              <a:rPr lang="cs-CZ" b="1" dirty="0">
                <a:hlinkClick r:id="rId4"/>
              </a:rPr>
              <a:t>5.3 Základní adjektiva podle 1. a 2. deklinace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6692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5.1 Úvod do latinských adjektiv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199" y="1459524"/>
            <a:ext cx="12022015" cy="539847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Latina rozlišuje </a:t>
            </a:r>
            <a:r>
              <a:rPr lang="cs-CZ" b="1" dirty="0"/>
              <a:t>tři typy adjektiv</a:t>
            </a:r>
            <a:r>
              <a:rPr lang="cs-CZ" dirty="0"/>
              <a:t>: </a:t>
            </a:r>
            <a:r>
              <a:rPr lang="cs-CZ" b="1" dirty="0"/>
              <a:t>trojvýchodná</a:t>
            </a:r>
            <a:r>
              <a:rPr lang="cs-CZ" dirty="0"/>
              <a:t>, </a:t>
            </a:r>
            <a:r>
              <a:rPr lang="cs-CZ" b="1" dirty="0" err="1"/>
              <a:t>dvojvýchodná</a:t>
            </a:r>
            <a:r>
              <a:rPr lang="cs-CZ" dirty="0"/>
              <a:t> a </a:t>
            </a:r>
            <a:r>
              <a:rPr lang="cs-CZ" b="1" dirty="0"/>
              <a:t>jednovýchodná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Trojvýchodná</a:t>
            </a:r>
            <a:r>
              <a:rPr lang="cs-CZ" dirty="0"/>
              <a:t> </a:t>
            </a:r>
            <a:r>
              <a:rPr lang="cs-CZ" b="1" dirty="0"/>
              <a:t>adjektiva</a:t>
            </a:r>
            <a:r>
              <a:rPr lang="cs-CZ" dirty="0"/>
              <a:t> mají </a:t>
            </a:r>
            <a:r>
              <a:rPr lang="cs-CZ" b="1" dirty="0"/>
              <a:t>v nominativu singuláru pro každý rod jiný tvar</a:t>
            </a:r>
            <a:endParaRPr lang="cs-CZ" dirty="0"/>
          </a:p>
          <a:p>
            <a:pPr lvl="1"/>
            <a:r>
              <a:rPr lang="cs-CZ" b="1" dirty="0"/>
              <a:t>bonus, a, um – dobrý</a:t>
            </a:r>
            <a:r>
              <a:rPr lang="cs-CZ" dirty="0"/>
              <a:t>. Tvar </a:t>
            </a:r>
            <a:r>
              <a:rPr lang="cs-CZ" b="1" dirty="0"/>
              <a:t>bonus</a:t>
            </a:r>
            <a:r>
              <a:rPr lang="cs-CZ" dirty="0"/>
              <a:t> se tedy přidává k </a:t>
            </a:r>
            <a:r>
              <a:rPr lang="cs-CZ" b="1" dirty="0" err="1"/>
              <a:t>masculinům</a:t>
            </a:r>
            <a:r>
              <a:rPr lang="cs-CZ" dirty="0"/>
              <a:t> (</a:t>
            </a:r>
            <a:r>
              <a:rPr lang="cs-CZ" dirty="0" err="1"/>
              <a:t>medicus</a:t>
            </a:r>
            <a:r>
              <a:rPr lang="cs-CZ" dirty="0"/>
              <a:t> bonus – dobrý doktor), </a:t>
            </a:r>
            <a:r>
              <a:rPr lang="cs-CZ" b="1" dirty="0"/>
              <a:t>bona</a:t>
            </a:r>
            <a:r>
              <a:rPr lang="cs-CZ" dirty="0"/>
              <a:t> k </a:t>
            </a:r>
            <a:r>
              <a:rPr lang="cs-CZ" b="1" dirty="0"/>
              <a:t>femininům</a:t>
            </a:r>
            <a:r>
              <a:rPr lang="cs-CZ" dirty="0"/>
              <a:t> (</a:t>
            </a:r>
            <a:r>
              <a:rPr lang="cs-CZ" dirty="0" err="1"/>
              <a:t>fēmina</a:t>
            </a:r>
            <a:r>
              <a:rPr lang="cs-CZ" dirty="0"/>
              <a:t> bona – dobrá žena), </a:t>
            </a:r>
            <a:r>
              <a:rPr lang="cs-CZ" b="1" dirty="0" err="1"/>
              <a:t>bonum</a:t>
            </a:r>
            <a:r>
              <a:rPr lang="cs-CZ" dirty="0"/>
              <a:t> k </a:t>
            </a:r>
            <a:r>
              <a:rPr lang="cs-CZ" b="1" dirty="0"/>
              <a:t>neutrům</a:t>
            </a:r>
            <a:r>
              <a:rPr lang="cs-CZ" dirty="0"/>
              <a:t> (</a:t>
            </a:r>
            <a:r>
              <a:rPr lang="cs-CZ" dirty="0" err="1"/>
              <a:t>īnstrumentum</a:t>
            </a:r>
            <a:r>
              <a:rPr lang="cs-CZ" dirty="0"/>
              <a:t> </a:t>
            </a:r>
            <a:r>
              <a:rPr lang="cs-CZ" dirty="0" err="1"/>
              <a:t>bonum</a:t>
            </a:r>
            <a:r>
              <a:rPr lang="cs-CZ" dirty="0"/>
              <a:t> – dobrý přístroj). Trojvýchodná adjektiva odpovídají českým přídavným jménům tvrdým (vzor mladý, á, é).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/>
              <a:t>Dvojvýchodná</a:t>
            </a:r>
            <a:r>
              <a:rPr lang="cs-CZ" b="1" dirty="0"/>
              <a:t> adjektiva</a:t>
            </a:r>
            <a:r>
              <a:rPr lang="cs-CZ" dirty="0"/>
              <a:t> mají </a:t>
            </a:r>
            <a:r>
              <a:rPr lang="cs-CZ" b="1" dirty="0"/>
              <a:t>v nominativu singuláru</a:t>
            </a:r>
            <a:r>
              <a:rPr lang="cs-CZ" dirty="0"/>
              <a:t> </a:t>
            </a:r>
            <a:r>
              <a:rPr lang="cs-CZ" b="1" dirty="0"/>
              <a:t>jeden společný tvar</a:t>
            </a:r>
            <a:r>
              <a:rPr lang="cs-CZ" dirty="0"/>
              <a:t> pro </a:t>
            </a:r>
            <a:r>
              <a:rPr lang="cs-CZ" b="1" dirty="0"/>
              <a:t>maskulina</a:t>
            </a:r>
            <a:r>
              <a:rPr lang="cs-CZ" dirty="0"/>
              <a:t> a </a:t>
            </a:r>
            <a:r>
              <a:rPr lang="cs-CZ" b="1" dirty="0"/>
              <a:t>feminina</a:t>
            </a:r>
            <a:r>
              <a:rPr lang="cs-CZ" dirty="0"/>
              <a:t>, </a:t>
            </a:r>
            <a:r>
              <a:rPr lang="cs-CZ" b="1" dirty="0"/>
              <a:t>druhý</a:t>
            </a:r>
            <a:r>
              <a:rPr lang="cs-CZ" dirty="0"/>
              <a:t> pro </a:t>
            </a:r>
            <a:r>
              <a:rPr lang="cs-CZ" b="1" dirty="0"/>
              <a:t>neutra</a:t>
            </a:r>
            <a:endParaRPr lang="cs-CZ" dirty="0"/>
          </a:p>
          <a:p>
            <a:pPr lvl="1"/>
            <a:r>
              <a:rPr lang="cs-CZ" b="1" dirty="0" err="1"/>
              <a:t>omnis</a:t>
            </a:r>
            <a:r>
              <a:rPr lang="cs-CZ" b="1" dirty="0"/>
              <a:t>, e</a:t>
            </a:r>
            <a:r>
              <a:rPr lang="cs-CZ" dirty="0"/>
              <a:t> – každý, všechen. Tvar </a:t>
            </a:r>
            <a:r>
              <a:rPr lang="cs-CZ" b="1" dirty="0" err="1"/>
              <a:t>omnis</a:t>
            </a:r>
            <a:r>
              <a:rPr lang="cs-CZ" dirty="0"/>
              <a:t> se přidává </a:t>
            </a:r>
            <a:r>
              <a:rPr lang="cs-CZ" b="1" dirty="0"/>
              <a:t>k maskulinům a femininům</a:t>
            </a:r>
            <a:r>
              <a:rPr lang="cs-CZ" dirty="0"/>
              <a:t> (</a:t>
            </a:r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homō</a:t>
            </a:r>
            <a:r>
              <a:rPr lang="cs-CZ" dirty="0"/>
              <a:t> – každý člověk, </a:t>
            </a:r>
            <a:r>
              <a:rPr lang="cs-CZ" dirty="0" err="1"/>
              <a:t>omnis</a:t>
            </a:r>
            <a:r>
              <a:rPr lang="cs-CZ" dirty="0"/>
              <a:t> </a:t>
            </a:r>
            <a:r>
              <a:rPr lang="cs-CZ" dirty="0" err="1"/>
              <a:t>fēmina</a:t>
            </a:r>
            <a:r>
              <a:rPr lang="cs-CZ" dirty="0"/>
              <a:t> – každá žena), tvar </a:t>
            </a:r>
            <a:r>
              <a:rPr lang="cs-CZ" b="1" dirty="0"/>
              <a:t>omne k neutrům</a:t>
            </a:r>
            <a:r>
              <a:rPr lang="cs-CZ" dirty="0"/>
              <a:t> (omne corpus – každé tělo). V češtině se </a:t>
            </a:r>
            <a:r>
              <a:rPr lang="cs-CZ" dirty="0" err="1"/>
              <a:t>dvojvýchodná</a:t>
            </a:r>
            <a:r>
              <a:rPr lang="cs-CZ" dirty="0"/>
              <a:t> adjektiva nevyskytují.</a:t>
            </a:r>
          </a:p>
          <a:p>
            <a:r>
              <a:rPr lang="cs-CZ" b="1" dirty="0"/>
              <a:t>Jednovýchodná adjektiva</a:t>
            </a:r>
            <a:r>
              <a:rPr lang="cs-CZ" dirty="0"/>
              <a:t> mají </a:t>
            </a:r>
            <a:r>
              <a:rPr lang="cs-CZ" b="1" dirty="0"/>
              <a:t>v nominativu singuláru jeden tvar pro všechny rody</a:t>
            </a:r>
            <a:r>
              <a:rPr lang="cs-CZ" dirty="0"/>
              <a:t>.</a:t>
            </a:r>
          </a:p>
          <a:p>
            <a:pPr lvl="1"/>
            <a:r>
              <a:rPr lang="cs-CZ" dirty="0" err="1"/>
              <a:t>latēns</a:t>
            </a:r>
            <a:r>
              <a:rPr lang="cs-CZ" dirty="0"/>
              <a:t>, </a:t>
            </a:r>
            <a:r>
              <a:rPr lang="cs-CZ" dirty="0" err="1"/>
              <a:t>latentis</a:t>
            </a:r>
            <a:r>
              <a:rPr lang="cs-CZ" dirty="0"/>
              <a:t> (gen. </a:t>
            </a:r>
            <a:r>
              <a:rPr lang="cs-CZ" dirty="0" err="1"/>
              <a:t>sg</a:t>
            </a:r>
            <a:r>
              <a:rPr lang="cs-CZ" dirty="0"/>
              <a:t>.) – skrytý: </a:t>
            </a:r>
            <a:r>
              <a:rPr lang="cs-CZ" dirty="0" err="1"/>
              <a:t>īnflammātiō</a:t>
            </a:r>
            <a:r>
              <a:rPr lang="cs-CZ" dirty="0"/>
              <a:t> </a:t>
            </a:r>
            <a:r>
              <a:rPr lang="cs-CZ" dirty="0" err="1"/>
              <a:t>latēns</a:t>
            </a:r>
            <a:r>
              <a:rPr lang="cs-CZ" dirty="0"/>
              <a:t> – skrytý zánět, </a:t>
            </a:r>
            <a:r>
              <a:rPr lang="cs-CZ" dirty="0" err="1"/>
              <a:t>morbus</a:t>
            </a:r>
            <a:r>
              <a:rPr lang="cs-CZ" dirty="0"/>
              <a:t> </a:t>
            </a:r>
            <a:r>
              <a:rPr lang="cs-CZ" dirty="0" err="1"/>
              <a:t>latēns</a:t>
            </a:r>
            <a:r>
              <a:rPr lang="cs-CZ" dirty="0"/>
              <a:t> – skrytá nemoc, signum </a:t>
            </a:r>
            <a:r>
              <a:rPr lang="cs-CZ" dirty="0" err="1"/>
              <a:t>latēns</a:t>
            </a:r>
            <a:r>
              <a:rPr lang="cs-CZ" dirty="0"/>
              <a:t> – skrytý příznak. Jednovýchodná adjektiva odpovídají českým přídavným jménům měkkým (vzor jarní).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9643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5.2 Skloňování adjektiv podle 1. a 2. deklinace</a:t>
            </a:r>
            <a:br>
              <a:rPr lang="pl-PL" sz="4000" b="1" dirty="0"/>
            </a:b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Adjektiva </a:t>
            </a:r>
            <a:r>
              <a:rPr lang="cs-CZ" dirty="0"/>
              <a:t>skloňovaná </a:t>
            </a:r>
            <a:r>
              <a:rPr lang="cs-CZ" b="1" dirty="0"/>
              <a:t>podle 1. a 2. deklinace </a:t>
            </a:r>
            <a:r>
              <a:rPr lang="cs-CZ" dirty="0"/>
              <a:t>jsou vždy </a:t>
            </a:r>
            <a:r>
              <a:rPr lang="cs-CZ" b="1" dirty="0"/>
              <a:t>trojvýchodná</a:t>
            </a:r>
            <a:r>
              <a:rPr lang="cs-CZ" dirty="0"/>
              <a:t>. V </a:t>
            </a:r>
            <a:r>
              <a:rPr lang="cs-CZ" b="1" dirty="0"/>
              <a:t>nominativu singuláru </a:t>
            </a:r>
            <a:r>
              <a:rPr lang="cs-CZ" dirty="0"/>
              <a:t>jsou zakončena na </a:t>
            </a:r>
            <a:r>
              <a:rPr lang="cs-CZ" b="1" dirty="0"/>
              <a:t>-</a:t>
            </a:r>
            <a:r>
              <a:rPr lang="cs-CZ" b="1" dirty="0" err="1"/>
              <a:t>us</a:t>
            </a:r>
            <a:r>
              <a:rPr lang="cs-CZ" b="1" dirty="0"/>
              <a:t>, -a, -um </a:t>
            </a:r>
            <a:r>
              <a:rPr lang="cs-CZ" dirty="0"/>
              <a:t>nebo </a:t>
            </a:r>
            <a:r>
              <a:rPr lang="cs-CZ" b="1" dirty="0"/>
              <a:t>-</a:t>
            </a:r>
            <a:r>
              <a:rPr lang="cs-CZ" b="1" dirty="0" err="1"/>
              <a:t>er</a:t>
            </a:r>
            <a:r>
              <a:rPr lang="cs-CZ" b="1" dirty="0"/>
              <a:t>, -a, -um</a:t>
            </a:r>
            <a:r>
              <a:rPr lang="cs-CZ" dirty="0"/>
              <a:t>.</a:t>
            </a:r>
          </a:p>
          <a:p>
            <a:r>
              <a:rPr lang="cs-CZ" dirty="0" err="1"/>
              <a:t>hūmānus</a:t>
            </a:r>
            <a:r>
              <a:rPr lang="cs-CZ" dirty="0"/>
              <a:t>, a, um – lidský</a:t>
            </a:r>
          </a:p>
          <a:p>
            <a:r>
              <a:rPr lang="cs-CZ" dirty="0" err="1"/>
              <a:t>dexter</a:t>
            </a:r>
            <a:r>
              <a:rPr lang="cs-CZ" dirty="0"/>
              <a:t>, tra, </a:t>
            </a:r>
            <a:r>
              <a:rPr lang="cs-CZ" dirty="0" err="1"/>
              <a:t>trum</a:t>
            </a:r>
            <a:r>
              <a:rPr lang="cs-CZ" dirty="0"/>
              <a:t> – pravý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Adjektivum přiřazujeme k substantivu na základě rodu substantiva. První tvar </a:t>
            </a:r>
            <a:r>
              <a:rPr lang="cs-CZ" dirty="0"/>
              <a:t>adjektiva podle 1. a 2. deklinace patří k </a:t>
            </a:r>
            <a:r>
              <a:rPr lang="cs-CZ" b="1" dirty="0"/>
              <a:t>maskulinům</a:t>
            </a:r>
            <a:r>
              <a:rPr lang="cs-CZ" dirty="0"/>
              <a:t> a </a:t>
            </a:r>
            <a:r>
              <a:rPr lang="cs-CZ" b="1" dirty="0"/>
              <a:t>skloňuje se jako maskulina 2. deklinace</a:t>
            </a:r>
            <a:r>
              <a:rPr lang="cs-CZ" dirty="0"/>
              <a:t>.</a:t>
            </a:r>
          </a:p>
          <a:p>
            <a:r>
              <a:rPr lang="cs-CZ" dirty="0" err="1"/>
              <a:t>mūsculus</a:t>
            </a:r>
            <a:r>
              <a:rPr lang="cs-CZ" dirty="0"/>
              <a:t> </a:t>
            </a:r>
            <a:r>
              <a:rPr lang="cs-CZ" dirty="0" err="1"/>
              <a:t>hūmānus</a:t>
            </a:r>
            <a:r>
              <a:rPr lang="cs-CZ" dirty="0"/>
              <a:t> – lidský sval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0712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2256995076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26321117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6231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mūsculus hūmānus</a:t>
                      </a:r>
                    </a:p>
                    <a:p>
                      <a:r>
                        <a:rPr lang="cs-CZ">
                          <a:effectLst/>
                        </a:rPr>
                        <a:t>2. mūsculī hūmānīī</a:t>
                      </a:r>
                    </a:p>
                    <a:p>
                      <a:r>
                        <a:rPr lang="cs-CZ">
                          <a:effectLst/>
                        </a:rPr>
                        <a:t>3. mūsculō hūmānō</a:t>
                      </a:r>
                    </a:p>
                    <a:p>
                      <a:r>
                        <a:rPr lang="cs-CZ">
                          <a:effectLst/>
                        </a:rPr>
                        <a:t>4. mūsculum hūmānum</a:t>
                      </a:r>
                    </a:p>
                    <a:p>
                      <a:r>
                        <a:rPr lang="cs-CZ">
                          <a:effectLst/>
                        </a:rPr>
                        <a:t>6. mūsculō hūmānō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mūsculī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mūsculōrum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mūsculōs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hūmānōs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mūsculīs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450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74768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4107" y="1121385"/>
            <a:ext cx="12384505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Druhý tvar </a:t>
            </a:r>
            <a:r>
              <a:rPr lang="cs-CZ" dirty="0"/>
              <a:t>adjektiva podle 1. a 2. deklinace patří k </a:t>
            </a:r>
            <a:r>
              <a:rPr lang="cs-CZ" b="1" dirty="0"/>
              <a:t>femininům </a:t>
            </a:r>
            <a:r>
              <a:rPr lang="cs-CZ" dirty="0"/>
              <a:t>a skloňuje se podle </a:t>
            </a:r>
            <a:r>
              <a:rPr lang="cs-CZ" b="1" dirty="0"/>
              <a:t>1. deklinace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aorta </a:t>
            </a:r>
            <a:r>
              <a:rPr lang="cs-CZ" dirty="0" err="1"/>
              <a:t>hūmāna</a:t>
            </a:r>
            <a:r>
              <a:rPr lang="cs-CZ" dirty="0"/>
              <a:t> – lidská aorta</a:t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16653424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4755568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6752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aorta hūmāna</a:t>
                      </a:r>
                    </a:p>
                    <a:p>
                      <a:r>
                        <a:rPr lang="cs-CZ">
                          <a:effectLst/>
                        </a:rPr>
                        <a:t>2. aortae hūmānae</a:t>
                      </a:r>
                    </a:p>
                    <a:p>
                      <a:r>
                        <a:rPr lang="cs-CZ">
                          <a:effectLst/>
                        </a:rPr>
                        <a:t>3. aortae hūmānae</a:t>
                      </a:r>
                    </a:p>
                    <a:p>
                      <a:r>
                        <a:rPr lang="cs-CZ">
                          <a:effectLst/>
                        </a:rPr>
                        <a:t>4. aortam hūmānam</a:t>
                      </a:r>
                    </a:p>
                    <a:p>
                      <a:r>
                        <a:rPr lang="cs-CZ">
                          <a:effectLst/>
                        </a:rPr>
                        <a:t>6. aortā hūmānā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</a:t>
                      </a:r>
                      <a:r>
                        <a:rPr lang="cs-CZ" dirty="0" err="1">
                          <a:effectLst/>
                        </a:rPr>
                        <a:t>aortae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hūmānae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aortārum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hūmānārum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aortīs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</a:t>
                      </a:r>
                      <a:r>
                        <a:rPr lang="cs-CZ" dirty="0" err="1">
                          <a:effectLst/>
                        </a:rPr>
                        <a:t>aortās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hūmānās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aortīs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7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08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s – se většinou vyslovuje jako z v těchto případech</a:t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462" y="1383322"/>
            <a:ext cx="11119338" cy="50409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Stojí-li </a:t>
            </a:r>
            <a:r>
              <a:rPr lang="cs-CZ" b="1" dirty="0"/>
              <a:t>mezi dvěma samohláskami</a:t>
            </a:r>
            <a:endParaRPr lang="cs-CZ" dirty="0"/>
          </a:p>
          <a:p>
            <a:r>
              <a:rPr lang="cs-CZ" dirty="0" err="1"/>
              <a:t>nāsus</a:t>
            </a:r>
            <a:r>
              <a:rPr lang="cs-CZ" dirty="0"/>
              <a:t> – </a:t>
            </a:r>
            <a:r>
              <a:rPr lang="cs-CZ" i="1" dirty="0" err="1"/>
              <a:t>názus</a:t>
            </a:r>
            <a:r>
              <a:rPr lang="cs-CZ" dirty="0"/>
              <a:t> – nos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Stojí-li </a:t>
            </a:r>
            <a:r>
              <a:rPr lang="cs-CZ" b="1" dirty="0"/>
              <a:t>mezi souhláskou a</a:t>
            </a:r>
            <a:r>
              <a:rPr lang="cs-CZ" dirty="0"/>
              <a:t> samohláskou </a:t>
            </a:r>
            <a:r>
              <a:rPr lang="cs-CZ" b="1" dirty="0"/>
              <a:t>m, n, l</a:t>
            </a:r>
            <a:r>
              <a:rPr lang="cs-CZ" dirty="0"/>
              <a:t> nebo </a:t>
            </a:r>
            <a:r>
              <a:rPr lang="cs-CZ" b="1" dirty="0"/>
              <a:t>r</a:t>
            </a:r>
            <a:r>
              <a:rPr lang="cs-CZ" dirty="0"/>
              <a:t>.</a:t>
            </a:r>
          </a:p>
          <a:p>
            <a:r>
              <a:rPr lang="cs-CZ" dirty="0"/>
              <a:t>plasma – </a:t>
            </a:r>
            <a:r>
              <a:rPr lang="cs-CZ" i="1" dirty="0"/>
              <a:t>plazma</a:t>
            </a:r>
            <a:r>
              <a:rPr lang="cs-CZ" dirty="0"/>
              <a:t> – tekutina</a:t>
            </a:r>
          </a:p>
          <a:p>
            <a:r>
              <a:rPr lang="cs-CZ" dirty="0" err="1"/>
              <a:t>mēnsis</a:t>
            </a:r>
            <a:r>
              <a:rPr lang="cs-CZ" dirty="0"/>
              <a:t> – </a:t>
            </a:r>
            <a:r>
              <a:rPr lang="cs-CZ" i="1" dirty="0" err="1"/>
              <a:t>ménzis</a:t>
            </a:r>
            <a:r>
              <a:rPr lang="cs-CZ" dirty="0"/>
              <a:t> – měsíc</a:t>
            </a:r>
          </a:p>
          <a:p>
            <a:r>
              <a:rPr lang="cs-CZ" dirty="0" err="1"/>
              <a:t>pulsus</a:t>
            </a:r>
            <a:r>
              <a:rPr lang="cs-CZ" dirty="0"/>
              <a:t> – </a:t>
            </a:r>
            <a:r>
              <a:rPr lang="cs-CZ" i="1" dirty="0" err="1"/>
              <a:t>pulzus</a:t>
            </a:r>
            <a:r>
              <a:rPr lang="cs-CZ" dirty="0"/>
              <a:t> – puls</a:t>
            </a:r>
          </a:p>
          <a:p>
            <a:r>
              <a:rPr lang="cs-CZ" dirty="0" err="1"/>
              <a:t>cursus</a:t>
            </a:r>
            <a:r>
              <a:rPr lang="cs-CZ" dirty="0"/>
              <a:t> – </a:t>
            </a:r>
            <a:r>
              <a:rPr lang="cs-CZ" i="1" dirty="0" err="1"/>
              <a:t>kurzus</a:t>
            </a:r>
            <a:r>
              <a:rPr lang="cs-CZ" dirty="0"/>
              <a:t> – běh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V ostatních případech </a:t>
            </a:r>
            <a:r>
              <a:rPr lang="cs-CZ" dirty="0"/>
              <a:t>se obvykle vyslovuje jako </a:t>
            </a:r>
            <a:r>
              <a:rPr lang="cs-CZ" b="1" dirty="0"/>
              <a:t>s</a:t>
            </a:r>
            <a:endParaRPr lang="cs-CZ" dirty="0"/>
          </a:p>
          <a:p>
            <a:r>
              <a:rPr lang="cs-CZ" dirty="0"/>
              <a:t>septem – </a:t>
            </a:r>
            <a:r>
              <a:rPr lang="cs-CZ" i="1" dirty="0"/>
              <a:t>septem</a:t>
            </a:r>
            <a:r>
              <a:rPr lang="cs-CZ" dirty="0"/>
              <a:t> – sedm</a:t>
            </a:r>
          </a:p>
          <a:p>
            <a:r>
              <a:rPr lang="cs-CZ" dirty="0" err="1"/>
              <a:t>respīrātiō</a:t>
            </a:r>
            <a:r>
              <a:rPr lang="cs-CZ" dirty="0"/>
              <a:t> – </a:t>
            </a:r>
            <a:r>
              <a:rPr lang="cs-CZ" i="1" dirty="0" err="1"/>
              <a:t>respírácijó</a:t>
            </a:r>
            <a:r>
              <a:rPr lang="cs-CZ" i="1" dirty="0"/>
              <a:t> </a:t>
            </a:r>
            <a:r>
              <a:rPr lang="cs-CZ" dirty="0"/>
              <a:t>– dýchání</a:t>
            </a:r>
          </a:p>
          <a:p>
            <a:r>
              <a:rPr lang="cs-CZ" dirty="0" err="1"/>
              <a:t>dēns</a:t>
            </a:r>
            <a:r>
              <a:rPr lang="cs-CZ" dirty="0"/>
              <a:t> – </a:t>
            </a:r>
            <a:r>
              <a:rPr lang="cs-CZ" i="1" dirty="0" err="1"/>
              <a:t>déns</a:t>
            </a:r>
            <a:r>
              <a:rPr lang="cs-CZ" dirty="0"/>
              <a:t> – zub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6943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785" y="857806"/>
            <a:ext cx="12022015" cy="132556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Třetí tvar </a:t>
            </a:r>
            <a:r>
              <a:rPr lang="cs-CZ" dirty="0"/>
              <a:t>adjektiva podle 1. a 2. deklinace patří k </a:t>
            </a:r>
            <a:r>
              <a:rPr lang="cs-CZ" b="1" dirty="0"/>
              <a:t>neutrům </a:t>
            </a:r>
            <a:r>
              <a:rPr lang="cs-CZ" dirty="0"/>
              <a:t>a skloňuje se jako </a:t>
            </a:r>
            <a:r>
              <a:rPr lang="cs-CZ" b="1" dirty="0"/>
              <a:t>neutra 2. deklinace</a:t>
            </a:r>
            <a:r>
              <a:rPr lang="cs-CZ" dirty="0"/>
              <a:t>.</a:t>
            </a:r>
            <a:br>
              <a:rPr lang="cs-CZ" dirty="0"/>
            </a:br>
            <a:r>
              <a:rPr lang="cs-CZ" dirty="0"/>
              <a:t>cerebrum </a:t>
            </a:r>
            <a:r>
              <a:rPr lang="cs-CZ" dirty="0" err="1"/>
              <a:t>hūmānum</a:t>
            </a:r>
            <a:r>
              <a:rPr lang="cs-CZ" dirty="0"/>
              <a:t> – lidský mozek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38375" y="3041174"/>
          <a:ext cx="7715250" cy="1920240"/>
        </p:xfrm>
        <a:graphic>
          <a:graphicData uri="http://schemas.openxmlformats.org/drawingml/2006/table">
            <a:tbl>
              <a:tblPr/>
              <a:tblGrid>
                <a:gridCol w="3857625">
                  <a:extLst>
                    <a:ext uri="{9D8B030D-6E8A-4147-A177-3AD203B41FA5}">
                      <a16:colId xmlns:a16="http://schemas.microsoft.com/office/drawing/2014/main" val="3766860792"/>
                    </a:ext>
                  </a:extLst>
                </a:gridCol>
                <a:gridCol w="3857625">
                  <a:extLst>
                    <a:ext uri="{9D8B030D-6E8A-4147-A177-3AD203B41FA5}">
                      <a16:colId xmlns:a16="http://schemas.microsoft.com/office/drawing/2014/main" val="18025727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Singulár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Plurál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6896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1. cerebrum hūmānum</a:t>
                      </a:r>
                    </a:p>
                    <a:p>
                      <a:r>
                        <a:rPr lang="cs-CZ">
                          <a:effectLst/>
                        </a:rPr>
                        <a:t>2. cerebrī hūmānī</a:t>
                      </a:r>
                    </a:p>
                    <a:p>
                      <a:r>
                        <a:rPr lang="cs-CZ">
                          <a:effectLst/>
                        </a:rPr>
                        <a:t>3. cerebrō hūmānō</a:t>
                      </a:r>
                    </a:p>
                    <a:p>
                      <a:r>
                        <a:rPr lang="cs-CZ">
                          <a:effectLst/>
                        </a:rPr>
                        <a:t>4. cerebrum hūmānum</a:t>
                      </a:r>
                    </a:p>
                    <a:p>
                      <a:r>
                        <a:rPr lang="cs-CZ">
                          <a:effectLst/>
                        </a:rPr>
                        <a:t>6. cerebrō hūmānō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1. cerebra </a:t>
                      </a:r>
                      <a:r>
                        <a:rPr lang="cs-CZ" dirty="0" err="1">
                          <a:effectLst/>
                        </a:rPr>
                        <a:t>hūmāna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2. </a:t>
                      </a:r>
                      <a:r>
                        <a:rPr lang="cs-CZ" dirty="0" err="1">
                          <a:effectLst/>
                        </a:rPr>
                        <a:t>cerebrōrum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hūmānōrum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3. </a:t>
                      </a:r>
                      <a:r>
                        <a:rPr lang="cs-CZ" dirty="0" err="1">
                          <a:effectLst/>
                        </a:rPr>
                        <a:t>cerebrīs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4. cerebra </a:t>
                      </a:r>
                      <a:r>
                        <a:rPr lang="cs-CZ" dirty="0" err="1">
                          <a:effectLst/>
                        </a:rPr>
                        <a:t>hūmāna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6. </a:t>
                      </a:r>
                      <a:r>
                        <a:rPr lang="cs-CZ" dirty="0" err="1">
                          <a:effectLst/>
                        </a:rPr>
                        <a:t>cerebrīs</a:t>
                      </a:r>
                      <a:r>
                        <a:rPr lang="cs-CZ" dirty="0">
                          <a:effectLst/>
                        </a:rPr>
                        <a:t> </a:t>
                      </a:r>
                      <a:r>
                        <a:rPr lang="cs-CZ" dirty="0" err="1">
                          <a:effectLst/>
                        </a:rPr>
                        <a:t>hūmānīs</a:t>
                      </a:r>
                      <a:endParaRPr lang="cs-CZ" dirty="0">
                        <a:effectLst/>
                      </a:endParaRPr>
                    </a:p>
                    <a:p>
                      <a:r>
                        <a:rPr lang="cs-CZ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764482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rgbClr val="3A3A3A"/>
                </a:solidFill>
                <a:effectLst/>
                <a:latin typeface="Open Sans"/>
              </a:rPr>
              <a:t> 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359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Na rozdíl od češtiny se tedy v latině stává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že adjektivum a substantivum mají ve všech pádech stejné koncovky. Neplatí to pokaždé. </a:t>
            </a:r>
          </a:p>
          <a:p>
            <a:r>
              <a:rPr lang="cs-CZ" b="1" dirty="0"/>
              <a:t>Adjektivum se musí se substantivem shodovat v rodě, pádě a čísle, nikoli však v deklinaci</a:t>
            </a:r>
            <a:r>
              <a:rPr lang="cs-CZ" dirty="0"/>
              <a:t>. </a:t>
            </a:r>
          </a:p>
          <a:p>
            <a:r>
              <a:rPr lang="cs-CZ" dirty="0"/>
              <a:t>Např. slovo </a:t>
            </a:r>
            <a:r>
              <a:rPr lang="cs-CZ" dirty="0" err="1"/>
              <a:t>periodus</a:t>
            </a:r>
            <a:r>
              <a:rPr lang="cs-CZ" dirty="0"/>
              <a:t>, ī (období) patří do 2. deklinace, je však ženského rodu. </a:t>
            </a:r>
          </a:p>
          <a:p>
            <a:r>
              <a:rPr lang="cs-CZ" dirty="0"/>
              <a:t>Chceme-li ho spojit s adjektivem </a:t>
            </a:r>
            <a:r>
              <a:rPr lang="cs-CZ" dirty="0" err="1"/>
              <a:t>criticus</a:t>
            </a:r>
            <a:r>
              <a:rPr lang="cs-CZ" dirty="0"/>
              <a:t>, a, um (rozhodný, kritický), musíme zvolit tvar </a:t>
            </a:r>
            <a:r>
              <a:rPr lang="cs-CZ" dirty="0" err="1"/>
              <a:t>critica</a:t>
            </a:r>
            <a:r>
              <a:rPr lang="cs-CZ" dirty="0"/>
              <a:t>, který patří k femininům. </a:t>
            </a:r>
          </a:p>
          <a:p>
            <a:r>
              <a:rPr lang="cs-CZ" dirty="0" err="1"/>
              <a:t>Periodus</a:t>
            </a:r>
            <a:r>
              <a:rPr lang="cs-CZ" dirty="0"/>
              <a:t> se tedy skloňuje podle 2. deklinace, </a:t>
            </a:r>
            <a:r>
              <a:rPr lang="cs-CZ" dirty="0" err="1"/>
              <a:t>critica</a:t>
            </a:r>
            <a:r>
              <a:rPr lang="cs-CZ" dirty="0"/>
              <a:t> podle 1. deklinace.</a:t>
            </a:r>
          </a:p>
        </p:txBody>
      </p:sp>
      <p:graphicFrame>
        <p:nvGraphicFramePr>
          <p:cNvPr id="4" name="Objekt 3">
            <a:hlinkClick r:id="" action="ppaction://ole?verb=0"/>
            <a:extLst>
              <a:ext uri="{FF2B5EF4-FFF2-40B4-BE49-F238E27FC236}">
                <a16:creationId xmlns:a16="http://schemas.microsoft.com/office/drawing/2014/main" id="{891C5A78-0C81-49EC-B48B-D65DBF7C19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7293280"/>
              </p:ext>
            </p:extLst>
          </p:nvPr>
        </p:nvGraphicFramePr>
        <p:xfrm>
          <a:off x="92075" y="92075"/>
          <a:ext cx="609600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esentation" r:id="rId3" imgW="6096075" imgH="3429197" progId="PowerPoint.Show.12">
                  <p:embed/>
                </p:oleObj>
              </mc:Choice>
              <mc:Fallback>
                <p:oleObj name="Presentation" r:id="rId3" imgW="6096075" imgH="342919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6096000" cy="342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435657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5.3 Základní adjektiva podle 1. a 2. deklinace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11369" y="1053917"/>
            <a:ext cx="5181600" cy="4351338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 err="1"/>
              <a:t>acūtus</a:t>
            </a:r>
            <a:r>
              <a:rPr lang="cs-CZ" sz="5600" dirty="0"/>
              <a:t>, a, um – akutní, prudce probíhající</a:t>
            </a:r>
          </a:p>
          <a:p>
            <a:r>
              <a:rPr lang="cs-CZ" sz="5600" dirty="0" err="1"/>
              <a:t>adultus</a:t>
            </a:r>
            <a:r>
              <a:rPr lang="cs-CZ" sz="5600" dirty="0"/>
              <a:t>, a, um – dospělý</a:t>
            </a:r>
          </a:p>
          <a:p>
            <a:r>
              <a:rPr lang="cs-CZ" sz="5600" dirty="0" err="1"/>
              <a:t>aegrōtus</a:t>
            </a:r>
            <a:r>
              <a:rPr lang="cs-CZ" sz="5600" dirty="0"/>
              <a:t>, a, um – nemocný</a:t>
            </a:r>
          </a:p>
          <a:p>
            <a:r>
              <a:rPr lang="cs-CZ" sz="5600" dirty="0" err="1"/>
              <a:t>anatomicus</a:t>
            </a:r>
            <a:r>
              <a:rPr lang="cs-CZ" sz="5600" dirty="0"/>
              <a:t>, a, um – anatomický</a:t>
            </a:r>
          </a:p>
          <a:p>
            <a:r>
              <a:rPr lang="cs-CZ" sz="5600" dirty="0" err="1"/>
              <a:t>angustus</a:t>
            </a:r>
            <a:r>
              <a:rPr lang="cs-CZ" sz="5600" dirty="0"/>
              <a:t>, a, um – úzký</a:t>
            </a:r>
          </a:p>
          <a:p>
            <a:r>
              <a:rPr lang="cs-CZ" sz="5600" dirty="0" err="1"/>
              <a:t>apertus</a:t>
            </a:r>
            <a:r>
              <a:rPr lang="cs-CZ" sz="5600" dirty="0"/>
              <a:t>, a, um – otevřený</a:t>
            </a:r>
          </a:p>
          <a:p>
            <a:r>
              <a:rPr lang="cs-CZ" sz="5600" dirty="0" err="1"/>
              <a:t>artēriōsus</a:t>
            </a:r>
            <a:r>
              <a:rPr lang="cs-CZ" sz="5600" dirty="0"/>
              <a:t>, a, um – tepenný</a:t>
            </a:r>
          </a:p>
          <a:p>
            <a:r>
              <a:rPr lang="cs-CZ" sz="5600" dirty="0" err="1"/>
              <a:t>benignus</a:t>
            </a:r>
            <a:r>
              <a:rPr lang="cs-CZ" sz="5600" dirty="0"/>
              <a:t>, a, um – nezhoubný</a:t>
            </a:r>
          </a:p>
          <a:p>
            <a:r>
              <a:rPr lang="cs-CZ" sz="5600" dirty="0" err="1"/>
              <a:t>bīlifer</a:t>
            </a:r>
            <a:r>
              <a:rPr lang="cs-CZ" sz="5600" dirty="0"/>
              <a:t>, </a:t>
            </a:r>
            <a:r>
              <a:rPr lang="cs-CZ" sz="5600" dirty="0" err="1"/>
              <a:t>era</a:t>
            </a:r>
            <a:r>
              <a:rPr lang="cs-CZ" sz="5600" dirty="0"/>
              <a:t>, </a:t>
            </a:r>
            <a:r>
              <a:rPr lang="cs-CZ" sz="5600" dirty="0" err="1"/>
              <a:t>erum</a:t>
            </a:r>
            <a:r>
              <a:rPr lang="cs-CZ" sz="5600" dirty="0"/>
              <a:t> – </a:t>
            </a:r>
            <a:r>
              <a:rPr lang="cs-CZ" sz="5600" dirty="0" err="1"/>
              <a:t>žlučovodný</a:t>
            </a:r>
            <a:endParaRPr lang="cs-CZ" sz="5600" dirty="0"/>
          </a:p>
          <a:p>
            <a:r>
              <a:rPr lang="cs-CZ" sz="5600" dirty="0" err="1"/>
              <a:t>bilobātus</a:t>
            </a:r>
            <a:r>
              <a:rPr lang="cs-CZ" sz="5600" dirty="0"/>
              <a:t>, a, um – dvojlaločný</a:t>
            </a:r>
          </a:p>
          <a:p>
            <a:r>
              <a:rPr lang="cs-CZ" sz="5600" dirty="0"/>
              <a:t>bonus, a, um – dobrý</a:t>
            </a:r>
          </a:p>
          <a:p>
            <a:r>
              <a:rPr lang="cs-CZ" sz="5600" dirty="0" err="1"/>
              <a:t>certus</a:t>
            </a:r>
            <a:r>
              <a:rPr lang="cs-CZ" sz="5600" dirty="0"/>
              <a:t>, a, um – určitý, jistý</a:t>
            </a:r>
          </a:p>
          <a:p>
            <a:r>
              <a:rPr lang="cs-CZ" sz="5600" dirty="0" err="1"/>
              <a:t>ceter</a:t>
            </a:r>
            <a:r>
              <a:rPr lang="cs-CZ" sz="5600" dirty="0"/>
              <a:t>, a, um – ostatní</a:t>
            </a:r>
          </a:p>
          <a:p>
            <a:r>
              <a:rPr lang="cs-CZ" sz="5600" dirty="0" err="1"/>
              <a:t>coāgulātus</a:t>
            </a:r>
            <a:r>
              <a:rPr lang="cs-CZ" sz="5600" dirty="0"/>
              <a:t>, a, um – sražený</a:t>
            </a:r>
          </a:p>
          <a:p>
            <a:r>
              <a:rPr lang="cs-CZ" sz="5600" dirty="0" err="1"/>
              <a:t>compositus</a:t>
            </a:r>
            <a:r>
              <a:rPr lang="cs-CZ" sz="5600" dirty="0"/>
              <a:t>, a, um – složený</a:t>
            </a:r>
          </a:p>
          <a:p>
            <a:r>
              <a:rPr lang="cs-CZ" sz="5600" dirty="0" err="1"/>
              <a:t>congenitus</a:t>
            </a:r>
            <a:r>
              <a:rPr lang="cs-CZ" sz="5600" dirty="0"/>
              <a:t>, a, um – vrozený</a:t>
            </a:r>
          </a:p>
          <a:p>
            <a:r>
              <a:rPr lang="cs-CZ" sz="5600" dirty="0" err="1"/>
              <a:t>continuus</a:t>
            </a:r>
            <a:r>
              <a:rPr lang="cs-CZ" sz="5600" dirty="0"/>
              <a:t>, a, um – trvalý, souvislý</a:t>
            </a:r>
          </a:p>
          <a:p>
            <a:r>
              <a:rPr lang="cs-CZ" sz="5600" dirty="0" err="1"/>
              <a:t>convulsīvus</a:t>
            </a:r>
            <a:r>
              <a:rPr lang="cs-CZ" sz="5600" dirty="0"/>
              <a:t>, a, um – křečovitý</a:t>
            </a:r>
          </a:p>
          <a:p>
            <a:r>
              <a:rPr lang="cs-CZ" sz="5600" dirty="0" err="1"/>
              <a:t>criticus</a:t>
            </a:r>
            <a:r>
              <a:rPr lang="cs-CZ" sz="5600" dirty="0"/>
              <a:t>, a, um – rozhodný, kritický</a:t>
            </a:r>
          </a:p>
          <a:p>
            <a:r>
              <a:rPr lang="cs-CZ" sz="5600" dirty="0" err="1"/>
              <a:t>cutāneus</a:t>
            </a:r>
            <a:r>
              <a:rPr lang="cs-CZ" sz="5600" dirty="0"/>
              <a:t>, a, um – kožní</a:t>
            </a:r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3429000" y="1034822"/>
            <a:ext cx="5181600" cy="4351338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 err="1"/>
              <a:t>dexter</a:t>
            </a:r>
            <a:r>
              <a:rPr lang="cs-CZ" sz="5600" dirty="0"/>
              <a:t>, tra, </a:t>
            </a:r>
            <a:r>
              <a:rPr lang="cs-CZ" sz="5600" dirty="0" err="1"/>
              <a:t>trum</a:t>
            </a:r>
            <a:r>
              <a:rPr lang="cs-CZ" sz="5600" dirty="0"/>
              <a:t> – pravý</a:t>
            </a:r>
          </a:p>
          <a:p>
            <a:r>
              <a:rPr lang="cs-CZ" sz="5600" dirty="0" err="1"/>
              <a:t>diūrēticus</a:t>
            </a:r>
            <a:r>
              <a:rPr lang="cs-CZ" sz="5600" dirty="0"/>
              <a:t>, a, um – močopudný, podporující činnost ledvin</a:t>
            </a:r>
          </a:p>
          <a:p>
            <a:r>
              <a:rPr lang="cs-CZ" sz="5600" dirty="0" err="1"/>
              <a:t>dubius</a:t>
            </a:r>
            <a:r>
              <a:rPr lang="cs-CZ" sz="5600" dirty="0"/>
              <a:t>, a, um – pochybný, nejistý</a:t>
            </a:r>
          </a:p>
          <a:p>
            <a:r>
              <a:rPr lang="cs-CZ" sz="5600" dirty="0" err="1"/>
              <a:t>dūrus</a:t>
            </a:r>
            <a:r>
              <a:rPr lang="cs-CZ" sz="5600" dirty="0"/>
              <a:t>, a, um – tvrdý</a:t>
            </a:r>
          </a:p>
          <a:p>
            <a:r>
              <a:rPr lang="cs-CZ" sz="5600" dirty="0" err="1"/>
              <a:t>externus</a:t>
            </a:r>
            <a:r>
              <a:rPr lang="cs-CZ" sz="5600" dirty="0"/>
              <a:t>, a, um – vnější</a:t>
            </a:r>
          </a:p>
          <a:p>
            <a:r>
              <a:rPr lang="cs-CZ" sz="5600" dirty="0" err="1"/>
              <a:t>extrāuterīnus</a:t>
            </a:r>
            <a:r>
              <a:rPr lang="cs-CZ" sz="5600" dirty="0"/>
              <a:t>, a, um – mimoděložní</a:t>
            </a:r>
          </a:p>
          <a:p>
            <a:r>
              <a:rPr lang="cs-CZ" sz="5600" dirty="0" err="1"/>
              <a:t>frigidus</a:t>
            </a:r>
            <a:r>
              <a:rPr lang="cs-CZ" sz="5600" dirty="0"/>
              <a:t>, a, um – chladný</a:t>
            </a:r>
          </a:p>
          <a:p>
            <a:r>
              <a:rPr lang="cs-CZ" sz="5600" dirty="0" err="1"/>
              <a:t>glutēus</a:t>
            </a:r>
            <a:r>
              <a:rPr lang="cs-CZ" sz="5600" dirty="0"/>
              <a:t>, a, um – hýžďový</a:t>
            </a:r>
          </a:p>
          <a:p>
            <a:r>
              <a:rPr lang="cs-CZ" sz="5600" dirty="0" err="1"/>
              <a:t>histologicus</a:t>
            </a:r>
            <a:r>
              <a:rPr lang="cs-CZ" sz="5600" dirty="0"/>
              <a:t>, a, um – vztahující se k tkáni,</a:t>
            </a:r>
          </a:p>
          <a:p>
            <a:pPr marL="0" indent="0">
              <a:buNone/>
            </a:pPr>
            <a:r>
              <a:rPr lang="cs-CZ" sz="5600" dirty="0"/>
              <a:t> histologický</a:t>
            </a:r>
          </a:p>
          <a:p>
            <a:r>
              <a:rPr lang="cs-CZ" sz="5600" dirty="0" err="1"/>
              <a:t>hūmānus</a:t>
            </a:r>
            <a:r>
              <a:rPr lang="cs-CZ" sz="5600" dirty="0"/>
              <a:t>, a, um – lidský</a:t>
            </a:r>
          </a:p>
          <a:p>
            <a:r>
              <a:rPr lang="cs-CZ" sz="5600" dirty="0" err="1"/>
              <a:t>hūmidus</a:t>
            </a:r>
            <a:r>
              <a:rPr lang="cs-CZ" sz="5600" dirty="0"/>
              <a:t>, a, um – vlhký</a:t>
            </a:r>
          </a:p>
          <a:p>
            <a:r>
              <a:rPr lang="cs-CZ" sz="5600" dirty="0" err="1"/>
              <a:t>chirūrgicus</a:t>
            </a:r>
            <a:r>
              <a:rPr lang="cs-CZ" sz="5600" dirty="0"/>
              <a:t>, a, um – chirurgický</a:t>
            </a:r>
          </a:p>
          <a:p>
            <a:r>
              <a:rPr lang="cs-CZ" sz="5600" dirty="0" err="1"/>
              <a:t>chronicus</a:t>
            </a:r>
            <a:r>
              <a:rPr lang="cs-CZ" sz="5600" dirty="0"/>
              <a:t>, a, um – chronický, vleklý</a:t>
            </a:r>
          </a:p>
          <a:p>
            <a:r>
              <a:rPr lang="cs-CZ" sz="5600" dirty="0" err="1"/>
              <a:t>incarcerātus</a:t>
            </a:r>
            <a:r>
              <a:rPr lang="cs-CZ" sz="5600" dirty="0"/>
              <a:t>, a, um – uvězněný, uskřinutý</a:t>
            </a:r>
          </a:p>
          <a:p>
            <a:r>
              <a:rPr lang="cs-CZ" sz="5600" dirty="0" err="1"/>
              <a:t>hernia</a:t>
            </a:r>
            <a:r>
              <a:rPr lang="cs-CZ" sz="5600" dirty="0"/>
              <a:t> </a:t>
            </a:r>
            <a:r>
              <a:rPr lang="cs-CZ" sz="5600" dirty="0" err="1"/>
              <a:t>incarcerāta</a:t>
            </a:r>
            <a:r>
              <a:rPr lang="cs-CZ" sz="5600" dirty="0"/>
              <a:t> – uskřinutá kýla</a:t>
            </a:r>
          </a:p>
          <a:p>
            <a:r>
              <a:rPr lang="cs-CZ" sz="5600" dirty="0" err="1"/>
              <a:t>incertus</a:t>
            </a:r>
            <a:r>
              <a:rPr lang="cs-CZ" sz="5600" dirty="0"/>
              <a:t>, a, um – neurčitý, nejistý</a:t>
            </a:r>
          </a:p>
          <a:p>
            <a:r>
              <a:rPr lang="cs-CZ" sz="5600" dirty="0" err="1"/>
              <a:t>incomplētus</a:t>
            </a:r>
            <a:r>
              <a:rPr lang="cs-CZ" sz="5600" dirty="0"/>
              <a:t>, a, um – neúplný</a:t>
            </a:r>
          </a:p>
          <a:p>
            <a:r>
              <a:rPr lang="cs-CZ" sz="5600" dirty="0" err="1"/>
              <a:t>īnfectiōsus</a:t>
            </a:r>
            <a:r>
              <a:rPr lang="cs-CZ" sz="5600" dirty="0"/>
              <a:t>, a, um – infekční, nakažlivý</a:t>
            </a:r>
          </a:p>
          <a:p>
            <a:r>
              <a:rPr lang="cs-CZ" sz="5600" dirty="0" err="1"/>
              <a:t>īnfimus</a:t>
            </a:r>
            <a:r>
              <a:rPr lang="cs-CZ" sz="5600" dirty="0"/>
              <a:t>, a, um – nejnižší, nejdolejší</a:t>
            </a:r>
          </a:p>
          <a:p>
            <a:r>
              <a:rPr lang="cs-CZ" sz="5600" dirty="0" err="1"/>
              <a:t>infirmus</a:t>
            </a:r>
            <a:r>
              <a:rPr lang="cs-CZ" sz="5600" dirty="0"/>
              <a:t>, a, um – nepevný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10182" y="1579319"/>
            <a:ext cx="293570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integer</a:t>
            </a:r>
            <a:r>
              <a:rPr lang="cs-CZ" sz="1400" dirty="0"/>
              <a:t>, </a:t>
            </a:r>
            <a:r>
              <a:rPr lang="cs-CZ" sz="1400" dirty="0" err="1"/>
              <a:t>gra</a:t>
            </a:r>
            <a:r>
              <a:rPr lang="cs-CZ" sz="1400" dirty="0"/>
              <a:t>, </a:t>
            </a:r>
            <a:r>
              <a:rPr lang="cs-CZ" sz="1400" dirty="0" err="1"/>
              <a:t>grum</a:t>
            </a:r>
            <a:r>
              <a:rPr lang="cs-CZ" sz="1400" dirty="0"/>
              <a:t> – neporušený, úplný</a:t>
            </a:r>
          </a:p>
          <a:p>
            <a:r>
              <a:rPr lang="cs-CZ" sz="1400" dirty="0" err="1"/>
              <a:t>internus</a:t>
            </a:r>
            <a:r>
              <a:rPr lang="cs-CZ" sz="1400" dirty="0"/>
              <a:t>, a, um – vnitřní</a:t>
            </a:r>
          </a:p>
          <a:p>
            <a:r>
              <a:rPr lang="cs-CZ" sz="1400" dirty="0" err="1"/>
              <a:t>interosseus</a:t>
            </a:r>
            <a:r>
              <a:rPr lang="cs-CZ" sz="1400" dirty="0"/>
              <a:t>, a, um – mezikostní</a:t>
            </a:r>
          </a:p>
          <a:p>
            <a:r>
              <a:rPr lang="cs-CZ" sz="1400" dirty="0" err="1"/>
              <a:t>intimus</a:t>
            </a:r>
            <a:r>
              <a:rPr lang="cs-CZ" sz="1400" dirty="0"/>
              <a:t>, a, um – nejvnitřnější</a:t>
            </a:r>
          </a:p>
          <a:p>
            <a:r>
              <a:rPr lang="cs-CZ" sz="1400" dirty="0" err="1"/>
              <a:t>intrāvēnōsus</a:t>
            </a:r>
            <a:r>
              <a:rPr lang="cs-CZ" sz="1400" dirty="0"/>
              <a:t>, a, um - nitrožilní, do žíly</a:t>
            </a:r>
          </a:p>
          <a:p>
            <a:r>
              <a:rPr lang="cs-CZ" sz="1400" dirty="0" err="1"/>
              <a:t>laesus</a:t>
            </a:r>
            <a:r>
              <a:rPr lang="cs-CZ" sz="1400" dirty="0"/>
              <a:t>, a, um – poškozený, porušený</a:t>
            </a:r>
          </a:p>
          <a:p>
            <a:r>
              <a:rPr lang="cs-CZ" sz="1400" dirty="0" err="1"/>
              <a:t>lātus</a:t>
            </a:r>
            <a:r>
              <a:rPr lang="cs-CZ" sz="1400" dirty="0"/>
              <a:t>, a, um – široký</a:t>
            </a:r>
          </a:p>
          <a:p>
            <a:r>
              <a:rPr lang="cs-CZ" sz="1400" dirty="0" err="1"/>
              <a:t>longus</a:t>
            </a:r>
            <a:r>
              <a:rPr lang="cs-CZ" sz="1400" dirty="0"/>
              <a:t>, a, um – dlouhý</a:t>
            </a:r>
          </a:p>
          <a:p>
            <a:r>
              <a:rPr lang="cs-CZ" sz="1400" dirty="0" err="1"/>
              <a:t>magnus</a:t>
            </a:r>
            <a:r>
              <a:rPr lang="cs-CZ" sz="1400" dirty="0"/>
              <a:t>, a, um – velký</a:t>
            </a:r>
          </a:p>
          <a:p>
            <a:r>
              <a:rPr lang="cs-CZ" sz="1400" dirty="0" err="1"/>
              <a:t>malignus</a:t>
            </a:r>
            <a:r>
              <a:rPr lang="cs-CZ" sz="1400" dirty="0"/>
              <a:t>, a, um – zhoubný</a:t>
            </a:r>
          </a:p>
          <a:p>
            <a:r>
              <a:rPr lang="cs-CZ" sz="1400" dirty="0"/>
              <a:t>malus, a, um – zlý, špatný</a:t>
            </a:r>
          </a:p>
          <a:p>
            <a:r>
              <a:rPr lang="cs-CZ" sz="1400" dirty="0" err="1"/>
              <a:t>māximus</a:t>
            </a:r>
            <a:r>
              <a:rPr lang="cs-CZ" sz="1400" dirty="0"/>
              <a:t>, a, um – největší</a:t>
            </a:r>
          </a:p>
          <a:p>
            <a:r>
              <a:rPr lang="cs-CZ" sz="1400" dirty="0" err="1"/>
              <a:t>membrānāceus</a:t>
            </a:r>
            <a:r>
              <a:rPr lang="cs-CZ" sz="1400" dirty="0"/>
              <a:t>, a, um – blanitý, opatřený blanou</a:t>
            </a:r>
          </a:p>
          <a:p>
            <a:r>
              <a:rPr lang="cs-CZ" sz="1400" dirty="0" err="1"/>
              <a:t>minimus</a:t>
            </a:r>
            <a:r>
              <a:rPr lang="cs-CZ" sz="1400" dirty="0"/>
              <a:t>, a, um – nejmenší</a:t>
            </a:r>
          </a:p>
          <a:p>
            <a:r>
              <a:rPr lang="cs-CZ" sz="1400" dirty="0" err="1"/>
              <a:t>molestus</a:t>
            </a:r>
            <a:r>
              <a:rPr lang="cs-CZ" sz="1400" dirty="0"/>
              <a:t>, a, um – obtížný, těžký</a:t>
            </a:r>
          </a:p>
          <a:p>
            <a:r>
              <a:rPr lang="cs-CZ" sz="1400" dirty="0" err="1"/>
              <a:t>multus</a:t>
            </a:r>
            <a:r>
              <a:rPr lang="cs-CZ" sz="1400" dirty="0"/>
              <a:t>, a, um – mnohý</a:t>
            </a:r>
          </a:p>
          <a:p>
            <a:r>
              <a:rPr lang="cs-CZ" sz="1400" dirty="0" err="1"/>
              <a:t>necessārius</a:t>
            </a:r>
            <a:r>
              <a:rPr lang="cs-CZ" sz="1400" dirty="0"/>
              <a:t>, a, um – nutný</a:t>
            </a:r>
          </a:p>
          <a:p>
            <a:r>
              <a:rPr lang="cs-CZ" sz="1400" dirty="0" err="1"/>
              <a:t>neglectus</a:t>
            </a:r>
            <a:r>
              <a:rPr lang="cs-CZ" sz="1400" dirty="0"/>
              <a:t>, a, um – zanedbaný</a:t>
            </a:r>
          </a:p>
          <a:p>
            <a:r>
              <a:rPr lang="cs-CZ" sz="1400" dirty="0" err="1"/>
              <a:t>novus</a:t>
            </a:r>
            <a:r>
              <a:rPr lang="cs-CZ" sz="1400" dirty="0"/>
              <a:t>, a, um – nový</a:t>
            </a:r>
          </a:p>
          <a:p>
            <a:r>
              <a:rPr lang="cs-CZ" sz="1400" dirty="0" err="1"/>
              <a:t>oblongātus</a:t>
            </a:r>
            <a:r>
              <a:rPr lang="cs-CZ" sz="1400" dirty="0"/>
              <a:t>, a, um – prodloužený</a:t>
            </a:r>
          </a:p>
          <a:p>
            <a:r>
              <a:rPr lang="cs-CZ" sz="1400" dirty="0" err="1"/>
              <a:t>obscūrus</a:t>
            </a:r>
            <a:r>
              <a:rPr lang="cs-CZ" sz="1400" dirty="0"/>
              <a:t>, a, um – temný, tmavý</a:t>
            </a:r>
          </a:p>
          <a:p>
            <a:r>
              <a:rPr lang="cs-CZ" sz="1400" dirty="0" err="1"/>
              <a:t>occultus</a:t>
            </a:r>
            <a:r>
              <a:rPr lang="cs-CZ" sz="1400" dirty="0"/>
              <a:t>, a, um – skrytý</a:t>
            </a:r>
          </a:p>
          <a:p>
            <a:r>
              <a:rPr lang="cs-CZ" sz="1400" dirty="0" err="1"/>
              <a:t>opticus</a:t>
            </a:r>
            <a:r>
              <a:rPr lang="cs-CZ" sz="1400" dirty="0"/>
              <a:t>, a, um – zrakový, optický</a:t>
            </a:r>
          </a:p>
          <a:p>
            <a:r>
              <a:rPr lang="cs-CZ" sz="1400" dirty="0" err="1"/>
              <a:t>optimus</a:t>
            </a:r>
            <a:r>
              <a:rPr lang="cs-CZ" sz="1400" dirty="0"/>
              <a:t>, a, um – nejlepší</a:t>
            </a:r>
          </a:p>
          <a:p>
            <a:r>
              <a:rPr lang="cs-CZ" sz="1400" dirty="0" err="1"/>
              <a:t>osseus</a:t>
            </a:r>
            <a:r>
              <a:rPr lang="cs-CZ" sz="1400" dirty="0"/>
              <a:t>, a, um – kostní, kostěný</a:t>
            </a:r>
          </a:p>
          <a:p>
            <a:r>
              <a:rPr lang="cs-CZ" sz="1400" dirty="0" err="1"/>
              <a:t>palliatīvus</a:t>
            </a:r>
            <a:r>
              <a:rPr lang="cs-CZ" sz="1400" dirty="0"/>
              <a:t>, a, um – zmírňující potíže, ale neodstraňující příčinu nemoci, paliativní</a:t>
            </a:r>
          </a:p>
          <a:p>
            <a:r>
              <a:rPr lang="cs-CZ" sz="1400" dirty="0" err="1"/>
              <a:t>periculōsus</a:t>
            </a:r>
            <a:r>
              <a:rPr lang="cs-CZ" sz="1400" dirty="0"/>
              <a:t>, a, um – nebezpečný</a:t>
            </a:r>
          </a:p>
          <a:p>
            <a:r>
              <a:rPr lang="cs-CZ" sz="1400" dirty="0" err="1"/>
              <a:t>perniciōsus</a:t>
            </a:r>
            <a:r>
              <a:rPr lang="cs-CZ" sz="1400" dirty="0"/>
              <a:t>, a, um – zhoubný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670613" y="1053917"/>
            <a:ext cx="2069432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err="1"/>
              <a:t>pessimus</a:t>
            </a:r>
            <a:r>
              <a:rPr lang="cs-CZ" sz="1400" dirty="0"/>
              <a:t>, a, um – nejhorší</a:t>
            </a:r>
          </a:p>
          <a:p>
            <a:r>
              <a:rPr lang="cs-CZ" sz="1400" dirty="0" err="1"/>
              <a:t>postrēmus</a:t>
            </a:r>
            <a:r>
              <a:rPr lang="cs-CZ" sz="1400" dirty="0"/>
              <a:t>, a, um – poslední</a:t>
            </a:r>
          </a:p>
          <a:p>
            <a:r>
              <a:rPr lang="cs-CZ" sz="1400" dirty="0" err="1"/>
              <a:t>profundus</a:t>
            </a:r>
            <a:r>
              <a:rPr lang="cs-CZ" sz="1400" dirty="0"/>
              <a:t>, a, um – hluboký</a:t>
            </a:r>
          </a:p>
          <a:p>
            <a:r>
              <a:rPr lang="cs-CZ" sz="1400" dirty="0" err="1"/>
              <a:t>progressīvus</a:t>
            </a:r>
            <a:r>
              <a:rPr lang="cs-CZ" sz="1400" dirty="0"/>
              <a:t>, a, um – postupující, progresivní</a:t>
            </a:r>
          </a:p>
          <a:p>
            <a:r>
              <a:rPr lang="cs-CZ" sz="1400" dirty="0" err="1"/>
              <a:t>prōvectus</a:t>
            </a:r>
            <a:r>
              <a:rPr lang="cs-CZ" sz="1400" dirty="0"/>
              <a:t>, a, um – pokročilý</a:t>
            </a:r>
          </a:p>
          <a:p>
            <a:r>
              <a:rPr lang="cs-CZ" sz="1400" dirty="0" err="1"/>
              <a:t>proximus</a:t>
            </a:r>
            <a:r>
              <a:rPr lang="cs-CZ" sz="1400" dirty="0"/>
              <a:t>, a, um – nejbližší</a:t>
            </a:r>
          </a:p>
          <a:p>
            <a:r>
              <a:rPr lang="cs-CZ" sz="1400" dirty="0" err="1"/>
              <a:t>rārus</a:t>
            </a:r>
            <a:r>
              <a:rPr lang="cs-CZ" sz="1400" dirty="0"/>
              <a:t>, a, um – řídký, vzácný</a:t>
            </a:r>
          </a:p>
          <a:p>
            <a:r>
              <a:rPr lang="cs-CZ" sz="1400" dirty="0" err="1"/>
              <a:t>rēctus</a:t>
            </a:r>
            <a:r>
              <a:rPr lang="cs-CZ" sz="1400" dirty="0"/>
              <a:t>, a, um – přímý</a:t>
            </a:r>
          </a:p>
          <a:p>
            <a:r>
              <a:rPr lang="cs-CZ" sz="1400" dirty="0" err="1"/>
              <a:t>sānātus</a:t>
            </a:r>
            <a:r>
              <a:rPr lang="cs-CZ" sz="1400" dirty="0"/>
              <a:t>, a, um – vyléčený, uzdravený</a:t>
            </a:r>
          </a:p>
          <a:p>
            <a:r>
              <a:rPr lang="cs-CZ" sz="1400" dirty="0" err="1"/>
              <a:t>sinister</a:t>
            </a:r>
            <a:r>
              <a:rPr lang="cs-CZ" sz="1400" dirty="0"/>
              <a:t>, tra, </a:t>
            </a:r>
            <a:r>
              <a:rPr lang="cs-CZ" sz="1400" dirty="0" err="1"/>
              <a:t>trum</a:t>
            </a:r>
            <a:r>
              <a:rPr lang="cs-CZ" sz="1400" dirty="0"/>
              <a:t> – levý</a:t>
            </a:r>
          </a:p>
          <a:p>
            <a:r>
              <a:rPr lang="cs-CZ" sz="1400" dirty="0" err="1"/>
              <a:t>subcutāneus</a:t>
            </a:r>
            <a:r>
              <a:rPr lang="cs-CZ" sz="1400" dirty="0"/>
              <a:t>, a, um – podkožní</a:t>
            </a:r>
          </a:p>
          <a:p>
            <a:r>
              <a:rPr lang="cs-CZ" sz="1400" dirty="0" err="1"/>
              <a:t>suprēmus</a:t>
            </a:r>
            <a:r>
              <a:rPr lang="cs-CZ" sz="1400" dirty="0"/>
              <a:t>, a, um – nejvyšší, nejzazší</a:t>
            </a:r>
          </a:p>
          <a:p>
            <a:r>
              <a:rPr lang="cs-CZ" sz="1400" dirty="0" err="1"/>
              <a:t>thōrācicus</a:t>
            </a:r>
            <a:r>
              <a:rPr lang="cs-CZ" sz="1400" dirty="0"/>
              <a:t>, a, um – hrudní</a:t>
            </a:r>
          </a:p>
          <a:p>
            <a:r>
              <a:rPr lang="cs-CZ" sz="1400" dirty="0" err="1"/>
              <a:t>thyreoīdeus</a:t>
            </a:r>
            <a:r>
              <a:rPr lang="cs-CZ" sz="1400" dirty="0"/>
              <a:t>, a, um – štítný, týkající se štítné žlázy</a:t>
            </a:r>
          </a:p>
          <a:p>
            <a:r>
              <a:rPr lang="cs-CZ" sz="1400" dirty="0" err="1"/>
              <a:t>tōtus</a:t>
            </a:r>
            <a:r>
              <a:rPr lang="cs-CZ" sz="1400" dirty="0"/>
              <a:t>, a, um – celý</a:t>
            </a:r>
          </a:p>
          <a:p>
            <a:r>
              <a:rPr lang="cs-CZ" sz="1400" dirty="0" err="1"/>
              <a:t>trilobātus</a:t>
            </a:r>
            <a:r>
              <a:rPr lang="cs-CZ" sz="1400" dirty="0"/>
              <a:t>, a, um – trojlaločný</a:t>
            </a:r>
          </a:p>
          <a:p>
            <a:r>
              <a:rPr lang="cs-CZ" sz="1400" dirty="0" err="1"/>
              <a:t>tūberculōsus</a:t>
            </a:r>
            <a:r>
              <a:rPr lang="cs-CZ" sz="1400" dirty="0"/>
              <a:t>, a, um – tuberkulózní</a:t>
            </a:r>
          </a:p>
          <a:p>
            <a:r>
              <a:rPr lang="cs-CZ" sz="1400" dirty="0" err="1"/>
              <a:t>varius</a:t>
            </a:r>
            <a:r>
              <a:rPr lang="cs-CZ" sz="1400" dirty="0"/>
              <a:t>, a, um – různý, rozmanitý</a:t>
            </a:r>
          </a:p>
          <a:p>
            <a:r>
              <a:rPr lang="cs-CZ" sz="1400" dirty="0" err="1"/>
              <a:t>vēnōsus</a:t>
            </a:r>
            <a:r>
              <a:rPr lang="cs-CZ" sz="1400" dirty="0"/>
              <a:t>, a, um – žilní, žilnatý</a:t>
            </a:r>
          </a:p>
          <a:p>
            <a:r>
              <a:rPr lang="cs-CZ" sz="1400" dirty="0" err="1"/>
              <a:t>vērus</a:t>
            </a:r>
            <a:r>
              <a:rPr lang="cs-CZ" sz="1400" dirty="0"/>
              <a:t>, a, um – pravý, správný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308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231" y="365125"/>
            <a:ext cx="11816861" cy="1325563"/>
          </a:xfrm>
        </p:spPr>
        <p:txBody>
          <a:bodyPr>
            <a:normAutofit/>
          </a:bodyPr>
          <a:lstStyle/>
          <a:p>
            <a:r>
              <a:rPr lang="cs-CZ" b="1" dirty="0"/>
              <a:t>di, ti, ni</a:t>
            </a:r>
            <a:r>
              <a:rPr lang="cs-CZ" dirty="0"/>
              <a:t> – slabiky di, ti, ni se vyslovují tvrdě: </a:t>
            </a:r>
            <a:r>
              <a:rPr lang="cs-CZ" b="1" dirty="0" err="1"/>
              <a:t>dy</a:t>
            </a:r>
            <a:r>
              <a:rPr lang="cs-CZ" b="1" dirty="0"/>
              <a:t>, ty, </a:t>
            </a:r>
            <a:r>
              <a:rPr lang="cs-CZ" b="1" dirty="0" err="1"/>
              <a:t>ny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medicīna</a:t>
            </a:r>
            <a:r>
              <a:rPr lang="cs-CZ" dirty="0"/>
              <a:t> – </a:t>
            </a:r>
            <a:r>
              <a:rPr lang="cs-CZ" i="1" dirty="0" err="1"/>
              <a:t>medycína</a:t>
            </a:r>
            <a:r>
              <a:rPr lang="cs-CZ" i="1" dirty="0"/>
              <a:t> </a:t>
            </a:r>
            <a:r>
              <a:rPr lang="cs-CZ" dirty="0"/>
              <a:t>– lékařství</a:t>
            </a:r>
          </a:p>
          <a:p>
            <a:r>
              <a:rPr lang="cs-CZ" dirty="0" err="1"/>
              <a:t>continuus</a:t>
            </a:r>
            <a:r>
              <a:rPr lang="cs-CZ" dirty="0"/>
              <a:t> – </a:t>
            </a:r>
            <a:r>
              <a:rPr lang="cs-CZ" i="1" dirty="0" err="1"/>
              <a:t>kontynuus</a:t>
            </a:r>
            <a:r>
              <a:rPr lang="cs-CZ" dirty="0"/>
              <a:t> – trvalý, souvislý</a:t>
            </a:r>
          </a:p>
          <a:p>
            <a:r>
              <a:rPr lang="cs-CZ" dirty="0"/>
              <a:t>animal – </a:t>
            </a:r>
            <a:r>
              <a:rPr lang="cs-CZ" i="1" dirty="0" err="1"/>
              <a:t>anymal</a:t>
            </a:r>
            <a:r>
              <a:rPr lang="cs-CZ" dirty="0"/>
              <a:t> – živočich</a:t>
            </a:r>
          </a:p>
          <a:p>
            <a:pPr marL="0" indent="0">
              <a:buNone/>
            </a:pPr>
            <a:r>
              <a:rPr lang="cs-CZ" b="1" dirty="0"/>
              <a:t>ti</a:t>
            </a:r>
            <a:r>
              <a:rPr lang="cs-CZ" dirty="0"/>
              <a:t> –  Slabika ti se před samohláskami čte jako </a:t>
            </a:r>
            <a:r>
              <a:rPr lang="cs-CZ" b="1" dirty="0" err="1"/>
              <a:t>ci</a:t>
            </a:r>
            <a:r>
              <a:rPr lang="cs-CZ" dirty="0"/>
              <a:t>.</a:t>
            </a:r>
          </a:p>
          <a:p>
            <a:r>
              <a:rPr lang="cs-CZ" dirty="0" err="1"/>
              <a:t>operātiō</a:t>
            </a:r>
            <a:r>
              <a:rPr lang="cs-CZ" dirty="0"/>
              <a:t> – </a:t>
            </a:r>
            <a:r>
              <a:rPr lang="cs-CZ" i="1" dirty="0" err="1"/>
              <a:t>operácijó</a:t>
            </a:r>
            <a:r>
              <a:rPr lang="cs-CZ" dirty="0"/>
              <a:t> – operace</a:t>
            </a:r>
          </a:p>
          <a:p>
            <a:r>
              <a:rPr lang="cs-CZ" dirty="0" err="1"/>
              <a:t>insufficientia</a:t>
            </a:r>
            <a:r>
              <a:rPr lang="cs-CZ" dirty="0"/>
              <a:t> – </a:t>
            </a:r>
            <a:r>
              <a:rPr lang="cs-CZ" i="1" dirty="0" err="1"/>
              <a:t>insuficijencia</a:t>
            </a:r>
            <a:r>
              <a:rPr lang="cs-CZ" i="1" dirty="0"/>
              <a:t> </a:t>
            </a:r>
            <a:r>
              <a:rPr lang="cs-CZ" dirty="0"/>
              <a:t>– nedostatečnost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1054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" y="365125"/>
            <a:ext cx="12192001" cy="1325563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Slabika </a:t>
            </a:r>
            <a:r>
              <a:rPr lang="cs-CZ" sz="4000" dirty="0">
                <a:solidFill>
                  <a:srgbClr val="00B0F0"/>
                </a:solidFill>
              </a:rPr>
              <a:t>ti</a:t>
            </a:r>
            <a:r>
              <a:rPr lang="cs-CZ" sz="4000" dirty="0"/>
              <a:t> se</a:t>
            </a:r>
            <a:r>
              <a:rPr lang="cs-CZ" sz="4000" b="1" dirty="0"/>
              <a:t> i před samohláskami</a:t>
            </a:r>
            <a:r>
              <a:rPr lang="cs-CZ" sz="4000" dirty="0"/>
              <a:t> čte jako</a:t>
            </a:r>
            <a:r>
              <a:rPr lang="cs-CZ" sz="4000" b="1" dirty="0"/>
              <a:t> </a:t>
            </a:r>
            <a:r>
              <a:rPr lang="cs-CZ" sz="4000" b="1" dirty="0">
                <a:solidFill>
                  <a:srgbClr val="00B0F0"/>
                </a:solidFill>
              </a:rPr>
              <a:t>ty</a:t>
            </a:r>
            <a:r>
              <a:rPr lang="cs-CZ" sz="4000" dirty="0"/>
              <a:t> v těchto případech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b="1" dirty="0"/>
              <a:t>Pokud je před ní s</a:t>
            </a:r>
            <a:r>
              <a:rPr lang="cs-CZ" dirty="0"/>
              <a:t> nebo</a:t>
            </a:r>
            <a:r>
              <a:rPr lang="cs-CZ" b="1" dirty="0"/>
              <a:t> x</a:t>
            </a:r>
            <a:endParaRPr lang="cs-CZ" dirty="0"/>
          </a:p>
          <a:p>
            <a:r>
              <a:rPr lang="cs-CZ" dirty="0" err="1"/>
              <a:t>ōstium</a:t>
            </a:r>
            <a:r>
              <a:rPr lang="cs-CZ" dirty="0"/>
              <a:t> – </a:t>
            </a:r>
            <a:r>
              <a:rPr lang="cs-CZ" i="1" dirty="0" err="1"/>
              <a:t>óstyjum</a:t>
            </a:r>
            <a:r>
              <a:rPr lang="cs-CZ" dirty="0"/>
              <a:t> – ústí</a:t>
            </a:r>
          </a:p>
          <a:p>
            <a:r>
              <a:rPr lang="cs-CZ" dirty="0" err="1"/>
              <a:t>mixtiō</a:t>
            </a:r>
            <a:r>
              <a:rPr lang="cs-CZ" dirty="0"/>
              <a:t> – </a:t>
            </a:r>
            <a:r>
              <a:rPr lang="cs-CZ" i="1" dirty="0" err="1"/>
              <a:t>mixtyjó</a:t>
            </a:r>
            <a:r>
              <a:rPr lang="cs-CZ" i="1" dirty="0"/>
              <a:t> </a:t>
            </a:r>
            <a:r>
              <a:rPr lang="cs-CZ" dirty="0"/>
              <a:t>– směs</a:t>
            </a:r>
          </a:p>
          <a:p>
            <a:pPr marL="0" indent="0">
              <a:buNone/>
            </a:pPr>
            <a:r>
              <a:rPr lang="cs-CZ" dirty="0"/>
              <a:t>Pokud je v ní</a:t>
            </a:r>
            <a:r>
              <a:rPr lang="cs-CZ" b="1" dirty="0"/>
              <a:t> dlouhé í</a:t>
            </a:r>
            <a:endParaRPr lang="cs-CZ" dirty="0"/>
          </a:p>
          <a:p>
            <a:r>
              <a:rPr lang="cs-CZ" dirty="0" err="1"/>
              <a:t>tōtīus</a:t>
            </a:r>
            <a:r>
              <a:rPr lang="cs-CZ" dirty="0"/>
              <a:t> – </a:t>
            </a:r>
            <a:r>
              <a:rPr lang="cs-CZ" i="1" dirty="0" err="1"/>
              <a:t>tótýjus</a:t>
            </a:r>
            <a:r>
              <a:rPr lang="cs-CZ" dirty="0"/>
              <a:t> – genitiv singuláru od slova </a:t>
            </a:r>
            <a:r>
              <a:rPr lang="cs-CZ" dirty="0" err="1"/>
              <a:t>tōtus</a:t>
            </a:r>
            <a:r>
              <a:rPr lang="cs-CZ" dirty="0"/>
              <a:t> – celý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94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</a:t>
            </a:r>
            <a:r>
              <a:rPr lang="cs-CZ" dirty="0"/>
              <a:t> </a:t>
            </a:r>
            <a:r>
              <a:rPr lang="cs-CZ" b="1" dirty="0"/>
              <a:t>řeckých slovech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Miltiadēs</a:t>
            </a:r>
            <a:r>
              <a:rPr lang="cs-CZ" dirty="0"/>
              <a:t> – </a:t>
            </a:r>
            <a:r>
              <a:rPr lang="cs-CZ" i="1" dirty="0" err="1"/>
              <a:t>Miltijadés</a:t>
            </a:r>
            <a:r>
              <a:rPr lang="cs-CZ" dirty="0"/>
              <a:t> – </a:t>
            </a:r>
            <a:r>
              <a:rPr lang="cs-CZ" dirty="0" err="1"/>
              <a:t>Miltiadés</a:t>
            </a:r>
            <a:r>
              <a:rPr lang="cs-CZ" dirty="0"/>
              <a:t> (řecké jméno)</a:t>
            </a:r>
          </a:p>
          <a:p>
            <a:pPr marL="0" indent="0">
              <a:buNone/>
            </a:pPr>
            <a:r>
              <a:rPr lang="cs-CZ" b="1" dirty="0"/>
              <a:t>ex –  před samohláskou</a:t>
            </a:r>
            <a:r>
              <a:rPr lang="cs-CZ" dirty="0"/>
              <a:t> se většinou čte jako </a:t>
            </a:r>
            <a:r>
              <a:rPr lang="cs-CZ" b="1" dirty="0" err="1"/>
              <a:t>egz</a:t>
            </a:r>
            <a:endParaRPr lang="cs-CZ" dirty="0"/>
          </a:p>
          <a:p>
            <a:r>
              <a:rPr lang="cs-CZ" dirty="0" err="1"/>
              <a:t>exemplum</a:t>
            </a:r>
            <a:r>
              <a:rPr lang="cs-CZ" dirty="0"/>
              <a:t> – </a:t>
            </a:r>
            <a:r>
              <a:rPr lang="cs-CZ" i="1" dirty="0" err="1"/>
              <a:t>egzemplum</a:t>
            </a:r>
            <a:r>
              <a:rPr lang="cs-CZ" dirty="0"/>
              <a:t> – příklad</a:t>
            </a:r>
          </a:p>
          <a:p>
            <a:pPr marL="0" indent="0">
              <a:buNone/>
            </a:pPr>
            <a:r>
              <a:rPr lang="cs-CZ" b="1" dirty="0" err="1"/>
              <a:t>qu</a:t>
            </a:r>
            <a:r>
              <a:rPr lang="cs-CZ" b="1" dirty="0"/>
              <a:t>, </a:t>
            </a:r>
            <a:r>
              <a:rPr lang="cs-CZ" b="1" dirty="0" err="1"/>
              <a:t>ngu</a:t>
            </a:r>
            <a:r>
              <a:rPr lang="cs-CZ" dirty="0"/>
              <a:t> –  skupiny </a:t>
            </a:r>
            <a:r>
              <a:rPr lang="cs-CZ" dirty="0" err="1"/>
              <a:t>qu</a:t>
            </a:r>
            <a:r>
              <a:rPr lang="cs-CZ" dirty="0"/>
              <a:t> a </a:t>
            </a:r>
            <a:r>
              <a:rPr lang="cs-CZ" dirty="0" err="1"/>
              <a:t>ngu</a:t>
            </a:r>
            <a:r>
              <a:rPr lang="cs-CZ" dirty="0"/>
              <a:t> se</a:t>
            </a:r>
            <a:r>
              <a:rPr lang="cs-CZ" b="1" dirty="0"/>
              <a:t> před samohláskou</a:t>
            </a:r>
            <a:r>
              <a:rPr lang="cs-CZ" dirty="0"/>
              <a:t> vyslovují jako </a:t>
            </a:r>
            <a:r>
              <a:rPr lang="cs-CZ" b="1" dirty="0" err="1"/>
              <a:t>kv</a:t>
            </a:r>
            <a:r>
              <a:rPr lang="cs-CZ" b="1" dirty="0"/>
              <a:t>, </a:t>
            </a:r>
            <a:r>
              <a:rPr lang="cs-CZ" b="1" dirty="0" err="1"/>
              <a:t>gv</a:t>
            </a:r>
            <a:r>
              <a:rPr lang="cs-CZ" dirty="0"/>
              <a:t>.</a:t>
            </a:r>
          </a:p>
          <a:p>
            <a:r>
              <a:rPr lang="cs-CZ" dirty="0" err="1"/>
              <a:t>aqua</a:t>
            </a:r>
            <a:r>
              <a:rPr lang="cs-CZ" dirty="0"/>
              <a:t> – </a:t>
            </a:r>
            <a:r>
              <a:rPr lang="cs-CZ" i="1" dirty="0" err="1"/>
              <a:t>akva</a:t>
            </a:r>
            <a:r>
              <a:rPr lang="cs-CZ" dirty="0"/>
              <a:t> – voda</a:t>
            </a:r>
          </a:p>
          <a:p>
            <a:r>
              <a:rPr lang="cs-CZ" dirty="0"/>
              <a:t>lingua – </a:t>
            </a:r>
            <a:r>
              <a:rPr lang="cs-CZ" i="1" dirty="0" err="1"/>
              <a:t>lingva</a:t>
            </a:r>
            <a:r>
              <a:rPr lang="cs-CZ" dirty="0"/>
              <a:t> – jazyk</a:t>
            </a:r>
          </a:p>
          <a:p>
            <a:r>
              <a:rPr lang="cs-CZ" dirty="0" err="1"/>
              <a:t>quīnque</a:t>
            </a:r>
            <a:r>
              <a:rPr lang="cs-CZ" dirty="0"/>
              <a:t> – </a:t>
            </a:r>
            <a:r>
              <a:rPr lang="cs-CZ" i="1" dirty="0" err="1"/>
              <a:t>kvínkve</a:t>
            </a:r>
            <a:r>
              <a:rPr lang="cs-CZ" dirty="0"/>
              <a:t> – pět</a:t>
            </a:r>
          </a:p>
          <a:p>
            <a:pPr marL="0" indent="0">
              <a:buNone/>
            </a:pPr>
            <a:r>
              <a:rPr lang="cs-CZ" b="1" dirty="0" err="1"/>
              <a:t>ph</a:t>
            </a:r>
            <a:r>
              <a:rPr lang="cs-CZ" dirty="0"/>
              <a:t> – vyslovuje se jako </a:t>
            </a:r>
            <a:r>
              <a:rPr lang="cs-CZ" b="1" dirty="0"/>
              <a:t>f</a:t>
            </a:r>
            <a:endParaRPr lang="cs-CZ" dirty="0"/>
          </a:p>
          <a:p>
            <a:r>
              <a:rPr lang="cs-CZ" dirty="0" err="1"/>
              <a:t>typhus</a:t>
            </a:r>
            <a:r>
              <a:rPr lang="cs-CZ" dirty="0"/>
              <a:t> – </a:t>
            </a:r>
            <a:r>
              <a:rPr lang="cs-CZ" i="1" dirty="0"/>
              <a:t>tyfus</a:t>
            </a:r>
            <a:r>
              <a:rPr lang="cs-CZ" dirty="0"/>
              <a:t> – tyf</a:t>
            </a:r>
          </a:p>
          <a:p>
            <a:r>
              <a:rPr lang="cs-CZ" dirty="0" err="1"/>
              <a:t>phagocytus</a:t>
            </a:r>
            <a:r>
              <a:rPr lang="cs-CZ" dirty="0"/>
              <a:t> – </a:t>
            </a:r>
            <a:r>
              <a:rPr lang="cs-CZ" i="1" dirty="0" err="1"/>
              <a:t>fagocitus</a:t>
            </a:r>
            <a:r>
              <a:rPr lang="cs-CZ" dirty="0"/>
              <a:t> – fagocyt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5298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1.3 Jiné způsoby výslovnosti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754" y="1184032"/>
            <a:ext cx="11992708" cy="55743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V některých zemích se latina vyslovuje </a:t>
            </a:r>
            <a:r>
              <a:rPr lang="cs-CZ" b="1" dirty="0"/>
              <a:t>podle pravidel výslovnosti příslušného jazyka</a:t>
            </a:r>
            <a:r>
              <a:rPr lang="cs-CZ" dirty="0"/>
              <a:t>. Např. jméno Cicero, které</a:t>
            </a:r>
          </a:p>
          <a:p>
            <a:r>
              <a:rPr lang="cs-CZ" dirty="0"/>
              <a:t>my čteme „cicero“, </a:t>
            </a:r>
          </a:p>
          <a:p>
            <a:r>
              <a:rPr lang="cs-CZ" dirty="0"/>
              <a:t>vyslovují Italové „</a:t>
            </a:r>
            <a:r>
              <a:rPr lang="cs-CZ" dirty="0" err="1"/>
              <a:t>čičero</a:t>
            </a:r>
            <a:r>
              <a:rPr lang="cs-CZ" dirty="0"/>
              <a:t>“, </a:t>
            </a:r>
          </a:p>
          <a:p>
            <a:r>
              <a:rPr lang="cs-CZ" dirty="0"/>
              <a:t>Francouzi „</a:t>
            </a:r>
            <a:r>
              <a:rPr lang="cs-CZ" dirty="0" err="1"/>
              <a:t>sisero</a:t>
            </a:r>
            <a:r>
              <a:rPr lang="cs-CZ" dirty="0"/>
              <a:t>“ a </a:t>
            </a:r>
          </a:p>
          <a:p>
            <a:r>
              <a:rPr lang="cs-CZ" dirty="0"/>
              <a:t>Angličané „</a:t>
            </a:r>
            <a:r>
              <a:rPr lang="cs-CZ" dirty="0" err="1"/>
              <a:t>siserou</a:t>
            </a:r>
            <a:r>
              <a:rPr lang="cs-CZ" dirty="0"/>
              <a:t>“.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Můžeme se setkat také s tzv.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restituovanou výslovností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, kterou Římané používali až do konce klasické doby. Ta se v mnoha ohledech blíží řečtině.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Nejvýraznější odlišnosti od středověké výslovnosti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vždy vyslovuje jako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k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(Cicero –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Kikero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Ti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vždy vyslovuje jako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ti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operātiō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–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operátijó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Ae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oe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vyslovuje 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ai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b="1" dirty="0" err="1">
                <a:solidFill>
                  <a:schemeClr val="bg1">
                    <a:lumMod val="50000"/>
                  </a:schemeClr>
                </a:solidFill>
              </a:rPr>
              <a:t>oi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aegrōtus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–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aigrótus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se vyslovuje jako obouretné, tedy jako anglické 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(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vīta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- </a:t>
            </a:r>
            <a:r>
              <a:rPr lang="cs-CZ" i="1" dirty="0" err="1">
                <a:solidFill>
                  <a:schemeClr val="bg1">
                    <a:lumMod val="50000"/>
                  </a:schemeClr>
                </a:solidFill>
              </a:rPr>
              <a:t>wíta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 ­– život)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1411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1.4 Slabiky dlouhé přirozeně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Latinské slabiky mohou být dlouhé </a:t>
            </a:r>
            <a:r>
              <a:rPr lang="cs-CZ" b="1" dirty="0"/>
              <a:t>přirozeně</a:t>
            </a:r>
            <a:r>
              <a:rPr lang="cs-CZ" dirty="0"/>
              <a:t> nebo </a:t>
            </a:r>
            <a:r>
              <a:rPr lang="cs-CZ" b="1" dirty="0"/>
              <a:t>polohou</a:t>
            </a:r>
            <a:endParaRPr lang="cs-CZ" dirty="0"/>
          </a:p>
          <a:p>
            <a:r>
              <a:rPr lang="cs-CZ" b="1" dirty="0"/>
              <a:t>Slabika</a:t>
            </a:r>
            <a:r>
              <a:rPr lang="cs-CZ" dirty="0"/>
              <a:t> je </a:t>
            </a:r>
            <a:r>
              <a:rPr lang="cs-CZ" b="1" dirty="0"/>
              <a:t>dlouhá přirozeně</a:t>
            </a:r>
            <a:r>
              <a:rPr lang="cs-CZ" dirty="0"/>
              <a:t>, pokud </a:t>
            </a:r>
            <a:r>
              <a:rPr lang="cs-CZ" b="1" dirty="0"/>
              <a:t>obsahuje dlouhou samohlásku</a:t>
            </a:r>
            <a:r>
              <a:rPr lang="cs-CZ" dirty="0"/>
              <a:t> nebo </a:t>
            </a:r>
            <a:r>
              <a:rPr lang="cs-CZ" b="1" dirty="0"/>
              <a:t>dvojhlásku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fēmina</a:t>
            </a:r>
            <a:r>
              <a:rPr lang="cs-CZ" dirty="0"/>
              <a:t> – </a:t>
            </a:r>
            <a:r>
              <a:rPr lang="cs-CZ" i="1" dirty="0" err="1"/>
              <a:t>fémina</a:t>
            </a:r>
            <a:r>
              <a:rPr lang="cs-CZ" dirty="0"/>
              <a:t> – žena</a:t>
            </a:r>
          </a:p>
          <a:p>
            <a:r>
              <a:rPr lang="cs-CZ" dirty="0" err="1"/>
              <a:t>frāctūra</a:t>
            </a:r>
            <a:r>
              <a:rPr lang="cs-CZ" dirty="0"/>
              <a:t> – </a:t>
            </a:r>
            <a:r>
              <a:rPr lang="cs-CZ" i="1" dirty="0" err="1"/>
              <a:t>fráktúra</a:t>
            </a:r>
            <a:r>
              <a:rPr lang="cs-CZ" dirty="0"/>
              <a:t> – zlomenina</a:t>
            </a:r>
          </a:p>
          <a:p>
            <a:r>
              <a:rPr lang="cs-CZ" dirty="0" err="1"/>
              <a:t>lagoena</a:t>
            </a:r>
            <a:r>
              <a:rPr lang="cs-CZ" dirty="0"/>
              <a:t> – </a:t>
            </a:r>
            <a:r>
              <a:rPr lang="cs-CZ" i="1" dirty="0" err="1"/>
              <a:t>lagéna</a:t>
            </a:r>
            <a:r>
              <a:rPr lang="cs-CZ" dirty="0"/>
              <a:t> – lahvička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Přirozeně dlouhé slabiky se v učebnicích latiny </a:t>
            </a:r>
            <a:r>
              <a:rPr lang="cs-CZ" b="1" dirty="0"/>
              <a:t>označují vodorovnou čárkou nad písmenem</a:t>
            </a:r>
            <a:r>
              <a:rPr lang="cs-CZ" dirty="0"/>
              <a:t>: ā ē ī ō ū.</a:t>
            </a:r>
          </a:p>
          <a:p>
            <a:pPr marL="0" indent="0">
              <a:buNone/>
            </a:pPr>
            <a:r>
              <a:rPr lang="cs-CZ" dirty="0"/>
              <a:t>V </a:t>
            </a:r>
            <a:r>
              <a:rPr lang="cs-CZ" b="1" dirty="0"/>
              <a:t>běžném latinském textu</a:t>
            </a:r>
            <a:r>
              <a:rPr lang="cs-CZ" dirty="0"/>
              <a:t> se obvykle </a:t>
            </a:r>
            <a:r>
              <a:rPr lang="cs-CZ" b="1" dirty="0"/>
              <a:t>neuvádějí</a:t>
            </a:r>
            <a:r>
              <a:rPr lang="cs-CZ" dirty="0"/>
              <a:t>.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4968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5708</Words>
  <Application>Microsoft Office PowerPoint</Application>
  <PresentationFormat>Širokoúhlá obrazovka</PresentationFormat>
  <Paragraphs>645</Paragraphs>
  <Slides>42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8" baseType="lpstr">
      <vt:lpstr>Arial</vt:lpstr>
      <vt:lpstr>Calibri</vt:lpstr>
      <vt:lpstr>Calibri Light</vt:lpstr>
      <vt:lpstr>Open Sans</vt:lpstr>
      <vt:lpstr>Motiv Office</vt:lpstr>
      <vt:lpstr>Presentation</vt:lpstr>
      <vt:lpstr>Latinská terminologie </vt:lpstr>
      <vt:lpstr>1.1 Výslovnost dvojhlásek </vt:lpstr>
      <vt:lpstr>1.2 Výslovnost souhlásek </vt:lpstr>
      <vt:lpstr>s – se většinou vyslovuje jako z v těchto případech   </vt:lpstr>
      <vt:lpstr>di, ti, ni – slabiky di, ti, ni se vyslovují tvrdě: dy, ty, ny </vt:lpstr>
      <vt:lpstr>Slabika ti se i před samohláskami čte jako ty v těchto případech </vt:lpstr>
      <vt:lpstr>V řeckých slovech</vt:lpstr>
      <vt:lpstr>1.3 Jiné způsoby výslovnosti </vt:lpstr>
      <vt:lpstr>1.4 Slabiky dlouhé přirozeně </vt:lpstr>
      <vt:lpstr>1.5 Slabiky dlouhé polohou </vt:lpstr>
      <vt:lpstr>1.6 Latinský přízvuk </vt:lpstr>
      <vt:lpstr>2. Základní gramatické termíny </vt:lpstr>
      <vt:lpstr>2.1 Substantivum, adjektivum, rod, číslo, deklinace</vt:lpstr>
      <vt:lpstr>2.2 Latinské pády </vt:lpstr>
      <vt:lpstr>3 Substantiva 1. deklinace </vt:lpstr>
      <vt:lpstr>3.1 Obecný úvod do latinského skloňování </vt:lpstr>
      <vt:lpstr>Odtržením koncovky tohoto pádu získáme kmen substantiva -k němu se potom přidávají další pádové koncovky podle příslušné deklinace. </vt:lpstr>
      <vt:lpstr>​3.2 Skloňování substantiv 1. deklinace </vt:lpstr>
      <vt:lpstr>Odtržením koncovky genitivu singuláru získáme kmen, k němuž přidáváme u substantiv 1. deklinace tyto koncovky</vt:lpstr>
      <vt:lpstr>Slovo vēna se tedy skloňuje</vt:lpstr>
      <vt:lpstr>Pro všechna substantiva všech deklinací platí dvě pravidla</vt:lpstr>
      <vt:lpstr>3.3 Základní substantiva 1. deklinace </vt:lpstr>
      <vt:lpstr>4. Substantiva 2. deklinace </vt:lpstr>
      <vt:lpstr>4.1 Substantiva 2. deklinace - úvod </vt:lpstr>
      <vt:lpstr>4.2 Skloňování substantiv 2. deklinace – maskulina </vt:lpstr>
      <vt:lpstr>Slovo nervus se skloňuje</vt:lpstr>
      <vt:lpstr>Prezentace aplikace PowerPoint</vt:lpstr>
      <vt:lpstr>Slovo se skloňuje </vt:lpstr>
      <vt:lpstr>4.3 Skloňování substantiv 2. deklinace – neutra </vt:lpstr>
      <vt:lpstr>Neutra 2. deklinace mají tyto pádové koncovky</vt:lpstr>
      <vt:lpstr>Slovo exemplum – příklad se skloňuje</vt:lpstr>
      <vt:lpstr>Slovo vīrus se bude skloňovat podle stejných pravidel</vt:lpstr>
      <vt:lpstr>Rozdíly ve skloňování maskulin a neuter 2. deklinace na slovech humerus, ī m. – pažní kost a  sternum, ī n. – hrudní kost. Rozdílné koncovky jsou zvýrazněny </vt:lpstr>
      <vt:lpstr>4.4 Základní substantiva 2. deklinace </vt:lpstr>
      <vt:lpstr>5 Adjektiva podle 1. a 2. deklinace </vt:lpstr>
      <vt:lpstr>5.1 Úvod do latinských adjektiv</vt:lpstr>
      <vt:lpstr>5.2 Skloňování adjektiv podle 1. a 2. deklinace </vt:lpstr>
      <vt:lpstr>Prezentace aplikace PowerPoint</vt:lpstr>
      <vt:lpstr>Druhý tvar adjektiva podle 1. a 2. deklinace patří k femininům a skloňuje se podle 1. deklinace. aorta hūmāna – lidská aorta   </vt:lpstr>
      <vt:lpstr>Třetí tvar adjektiva podle 1. a 2. deklinace patří k neutrům a skloňuje se jako neutra 2. deklinace. cerebrum hūmānum – lidský mozek </vt:lpstr>
      <vt:lpstr>Na rozdíl od češtiny se tedy v latině stává</vt:lpstr>
      <vt:lpstr>5.3 Základní adjektiva podle 1. a 2. deklinace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</dc:title>
  <dc:creator>marie.nejedla@szud.local</dc:creator>
  <cp:lastModifiedBy>Nejedlá Marie</cp:lastModifiedBy>
  <cp:revision>20</cp:revision>
  <dcterms:created xsi:type="dcterms:W3CDTF">2024-08-28T12:20:00Z</dcterms:created>
  <dcterms:modified xsi:type="dcterms:W3CDTF">2024-10-03T12:52:47Z</dcterms:modified>
</cp:coreProperties>
</file>