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embeddedFontLst>
    <p:embeddedFont>
      <p:font typeface="Raleway"/>
      <p:regular r:id="rId11"/>
      <p:bold r:id="rId12"/>
      <p:italic r:id="rId13"/>
      <p:boldItalic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Raleway-regular.fntdata"/><Relationship Id="rId10" Type="http://schemas.openxmlformats.org/officeDocument/2006/relationships/slide" Target="slides/slide5.xml"/><Relationship Id="rId13" Type="http://schemas.openxmlformats.org/officeDocument/2006/relationships/font" Target="fonts/Raleway-italic.fntdata"/><Relationship Id="rId12" Type="http://schemas.openxmlformats.org/officeDocument/2006/relationships/font" Target="fonts/Raleway-bold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font" Target="fonts/Raleway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305e6eccce5_0_1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305e6eccce5_0_1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05e6eccce5_0_13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05e6eccce5_0_1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305e6eccce5_0_14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305e6eccce5_0_1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305e6eccce5_0_14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305e6eccce5_0_1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485875" y="264475"/>
            <a:ext cx="8183700" cy="147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485875" y="1738075"/>
            <a:ext cx="8183700" cy="86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1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" name="Google Shape;49;p11"/>
          <p:cNvSpPr txBox="1"/>
          <p:nvPr>
            <p:ph hasCustomPrompt="1" type="title"/>
          </p:nvPr>
        </p:nvSpPr>
        <p:spPr>
          <a:xfrm>
            <a:off x="311700" y="743001"/>
            <a:ext cx="8520600" cy="2006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r>
              <a:t>xx%</a:t>
            </a:r>
          </a:p>
        </p:txBody>
      </p:sp>
      <p:sp>
        <p:nvSpPr>
          <p:cNvPr id="50" name="Google Shape;50;p11"/>
          <p:cNvSpPr txBox="1"/>
          <p:nvPr>
            <p:ph idx="1" type="body"/>
          </p:nvPr>
        </p:nvSpPr>
        <p:spPr>
          <a:xfrm>
            <a:off x="311700" y="2845182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1" name="Google Shape;51;p1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" name="Google Shape;16;p3"/>
          <p:cNvSpPr txBox="1"/>
          <p:nvPr>
            <p:ph type="title"/>
          </p:nvPr>
        </p:nvSpPr>
        <p:spPr>
          <a:xfrm>
            <a:off x="485875" y="1714500"/>
            <a:ext cx="8183700" cy="78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5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2" name="Google Shape;32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3" name="Google Shape;33;p7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2"/>
        </a:solidFill>
      </p:bgPr>
    </p:bg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8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6" name="Google Shape;36;p8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/>
          <p:nvPr/>
        </p:nvSpPr>
        <p:spPr>
          <a:xfrm>
            <a:off x="4636800" y="80700"/>
            <a:ext cx="4426500" cy="4982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39" name="Google Shape;39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0" name="Google Shape;40;p9"/>
          <p:cNvSpPr txBox="1"/>
          <p:nvPr>
            <p:ph type="title"/>
          </p:nvPr>
        </p:nvSpPr>
        <p:spPr>
          <a:xfrm>
            <a:off x="265500" y="1181700"/>
            <a:ext cx="4045200" cy="153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41" name="Google Shape;41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2" name="Google Shape;42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3" name="Google Shape;43;p9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</a:lstStyle>
          <a:p/>
        </p:txBody>
      </p:sp>
      <p:sp>
        <p:nvSpPr>
          <p:cNvPr id="46" name="Google Shape;46;p10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plum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Source Sans Pro"/>
              <a:buChar char="●"/>
              <a:defRPr sz="18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●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●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3"/>
          <p:cNvSpPr txBox="1"/>
          <p:nvPr>
            <p:ph type="ctrTitle"/>
          </p:nvPr>
        </p:nvSpPr>
        <p:spPr>
          <a:xfrm>
            <a:off x="485875" y="264475"/>
            <a:ext cx="8183700" cy="147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Koncepce oboru gynekologie a porodnictví</a:t>
            </a:r>
            <a:endParaRPr/>
          </a:p>
        </p:txBody>
      </p:sp>
      <p:sp>
        <p:nvSpPr>
          <p:cNvPr id="59" name="Google Shape;59;p13"/>
          <p:cNvSpPr txBox="1"/>
          <p:nvPr>
            <p:ph idx="1" type="subTitle"/>
          </p:nvPr>
        </p:nvSpPr>
        <p:spPr>
          <a:xfrm>
            <a:off x="485875" y="1738075"/>
            <a:ext cx="8183700" cy="86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Mgr. Štěpánka Vybíralová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Gynekologie </a:t>
            </a:r>
            <a:endParaRPr/>
          </a:p>
        </p:txBody>
      </p:sp>
      <p:sp>
        <p:nvSpPr>
          <p:cNvPr id="65" name="Google Shape;65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4500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= lékařský podobor </a:t>
            </a:r>
            <a:r>
              <a:rPr lang="cs"/>
              <a:t>zabývající</a:t>
            </a:r>
            <a:r>
              <a:rPr lang="cs"/>
              <a:t> se péčí o ženu během celého jejího života, spadá pod lékařský obor gynekologie a porodnictví 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zaměřen na diagnostiku, léčbu a prevenci onemocnění ženských pohlavních orgánů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Porodnictví</a:t>
            </a:r>
            <a:endParaRPr/>
          </a:p>
        </p:txBody>
      </p:sp>
      <p:sp>
        <p:nvSpPr>
          <p:cNvPr id="71" name="Google Shape;71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cs"/>
              <a:t>= lékařský podobor zabývající se fyziologií a patologií těhotenství, porodu a šestinedělí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6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Gynekologicko - porodnické ošetřovatelství</a:t>
            </a:r>
            <a:endParaRPr/>
          </a:p>
        </p:txBody>
      </p:sp>
      <p:sp>
        <p:nvSpPr>
          <p:cNvPr id="77" name="Google Shape;77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4500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= aplikovaný obor ošetřovatelství, zabývající se </a:t>
            </a:r>
            <a:r>
              <a:rPr lang="cs"/>
              <a:t>ošetřovatelskou</a:t>
            </a:r>
            <a:r>
              <a:rPr lang="cs"/>
              <a:t> péčí o ženu během celého jejího života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úlohou je uspokojovat bio - psycho - sociální a duchovní potřeby ženy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7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Čím se obor zabývá?</a:t>
            </a:r>
            <a:endParaRPr/>
          </a:p>
        </p:txBody>
      </p:sp>
      <p:sp>
        <p:nvSpPr>
          <p:cNvPr id="83" name="Google Shape;83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dětskou  a dorostovou gynekologií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prenatální, intrapartální a postnatální péčí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péčí o ženu (pár) trpící sterilitou nebo infertilitou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onkogynekologií 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urogynekologií 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senologií (nemoci prsu)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Plum">
  <a:themeElements>
    <a:clrScheme name="Plum">
      <a:dk1>
        <a:srgbClr val="611BB8"/>
      </a:dk1>
      <a:lt1>
        <a:srgbClr val="FFFFFF"/>
      </a:lt1>
      <a:dk2>
        <a:srgbClr val="000000"/>
      </a:dk2>
      <a:lt2>
        <a:srgbClr val="7F7F7F"/>
      </a:lt2>
      <a:accent1>
        <a:srgbClr val="333333"/>
      </a:accent1>
      <a:accent2>
        <a:srgbClr val="5E2B97"/>
      </a:accent2>
      <a:accent3>
        <a:srgbClr val="7E57C2"/>
      </a:accent3>
      <a:accent4>
        <a:srgbClr val="C77025"/>
      </a:accent4>
      <a:accent5>
        <a:srgbClr val="009688"/>
      </a:accent5>
      <a:accent6>
        <a:srgbClr val="FFD600"/>
      </a:accent6>
      <a:hlink>
        <a:srgbClr val="009688"/>
      </a:hlink>
      <a:folHlink>
        <a:srgbClr val="00968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