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</p:sldIdLst>
  <p:sldSz cy="5143500" cx="9144000"/>
  <p:notesSz cx="6858000" cy="9144000"/>
  <p:embeddedFontLst>
    <p:embeddedFont>
      <p:font typeface="Raleway"/>
      <p:regular r:id="rId21"/>
      <p:bold r:id="rId22"/>
      <p:italic r:id="rId23"/>
      <p:boldItalic r:id="rId24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11" Type="http://schemas.openxmlformats.org/officeDocument/2006/relationships/slide" Target="slides/slide6.xml"/><Relationship Id="rId22" Type="http://schemas.openxmlformats.org/officeDocument/2006/relationships/font" Target="fonts/Raleway-bold.fntdata"/><Relationship Id="rId10" Type="http://schemas.openxmlformats.org/officeDocument/2006/relationships/slide" Target="slides/slide5.xml"/><Relationship Id="rId21" Type="http://schemas.openxmlformats.org/officeDocument/2006/relationships/font" Target="fonts/Raleway-regular.fntdata"/><Relationship Id="rId13" Type="http://schemas.openxmlformats.org/officeDocument/2006/relationships/slide" Target="slides/slide8.xml"/><Relationship Id="rId24" Type="http://schemas.openxmlformats.org/officeDocument/2006/relationships/font" Target="fonts/Raleway-boldItalic.fntdata"/><Relationship Id="rId12" Type="http://schemas.openxmlformats.org/officeDocument/2006/relationships/slide" Target="slides/slide7.xml"/><Relationship Id="rId23" Type="http://schemas.openxmlformats.org/officeDocument/2006/relationships/font" Target="fonts/Raleway-italic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19" Type="http://schemas.openxmlformats.org/officeDocument/2006/relationships/slide" Target="slides/slide14.xml"/><Relationship Id="rId6" Type="http://schemas.openxmlformats.org/officeDocument/2006/relationships/slide" Target="slides/slide1.xml"/><Relationship Id="rId18" Type="http://schemas.openxmlformats.org/officeDocument/2006/relationships/slide" Target="slides/slide13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6" name="Google Shape;56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g310d82374ae_0_4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0" name="Google Shape;110;g310d82374ae_0_4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g310d82374ae_0_4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6" name="Google Shape;116;g310d82374ae_0_4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g310d82374ae_0_5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Google Shape;122;g310d82374ae_0_5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g310d82374ae_0_5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9" name="Google Shape;129;g310d82374ae_0_5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g310d82374ae_0_6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5" name="Google Shape;135;g310d82374ae_0_6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g310d82374ae_0_6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2" name="Google Shape;142;g310d82374ae_0_6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g310d82374ae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" name="Google Shape;62;g310d82374ae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310d82374ae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Google Shape;68;g310d82374ae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g310d82374ae_0_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4" name="Google Shape;74;g310d82374ae_0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g310d82374ae_0_1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0" name="Google Shape;80;g310d82374ae_0_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g310d82374ae_0_2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6" name="Google Shape;86;g310d82374ae_0_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310d82374ae_0_2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" name="Google Shape;92;g310d82374ae_0_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310d82374ae_0_3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" name="Google Shape;98;g310d82374ae_0_3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g310d82374ae_0_3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" name="Google Shape;104;g310d82374ae_0_3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80700" y="2651100"/>
            <a:ext cx="8982600" cy="2411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" name="Google Shape;11;p2"/>
          <p:cNvSpPr txBox="1"/>
          <p:nvPr>
            <p:ph type="ctrTitle"/>
          </p:nvPr>
        </p:nvSpPr>
        <p:spPr>
          <a:xfrm>
            <a:off x="485875" y="264475"/>
            <a:ext cx="8183700" cy="1473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12" name="Google Shape;12;p2"/>
          <p:cNvSpPr txBox="1"/>
          <p:nvPr>
            <p:ph idx="1" type="subTitle"/>
          </p:nvPr>
        </p:nvSpPr>
        <p:spPr>
          <a:xfrm>
            <a:off x="485875" y="1738075"/>
            <a:ext cx="8183700" cy="86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13" name="Google Shape;13;p2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11"/>
          <p:cNvSpPr/>
          <p:nvPr/>
        </p:nvSpPr>
        <p:spPr>
          <a:xfrm>
            <a:off x="80700" y="2651100"/>
            <a:ext cx="8982600" cy="2411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9" name="Google Shape;49;p11"/>
          <p:cNvSpPr txBox="1"/>
          <p:nvPr>
            <p:ph hasCustomPrompt="1" type="title"/>
          </p:nvPr>
        </p:nvSpPr>
        <p:spPr>
          <a:xfrm>
            <a:off x="311700" y="743001"/>
            <a:ext cx="8520600" cy="2006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>
            <a:r>
              <a:t>xx%</a:t>
            </a:r>
          </a:p>
        </p:txBody>
      </p:sp>
      <p:sp>
        <p:nvSpPr>
          <p:cNvPr id="50" name="Google Shape;50;p11"/>
          <p:cNvSpPr txBox="1"/>
          <p:nvPr>
            <p:ph idx="1" type="body"/>
          </p:nvPr>
        </p:nvSpPr>
        <p:spPr>
          <a:xfrm>
            <a:off x="311700" y="2845182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51" name="Google Shape;51;p11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2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3"/>
          <p:cNvSpPr/>
          <p:nvPr/>
        </p:nvSpPr>
        <p:spPr>
          <a:xfrm>
            <a:off x="80700" y="2651100"/>
            <a:ext cx="8982600" cy="2411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" name="Google Shape;16;p3"/>
          <p:cNvSpPr txBox="1"/>
          <p:nvPr>
            <p:ph type="title"/>
          </p:nvPr>
        </p:nvSpPr>
        <p:spPr>
          <a:xfrm>
            <a:off x="485875" y="1714500"/>
            <a:ext cx="8183700" cy="78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7" name="Google Shape;17;p3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4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0" name="Google Shape;20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1" name="Google Shape;21;p4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5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4" name="Google Shape;24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5" name="Google Shape;25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6" name="Google Shape;26;p5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6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9" name="Google Shape;29;p6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2" name="Google Shape;32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3" name="Google Shape;33;p7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chemeClr val="accent2"/>
        </a:solidFill>
      </p:bgPr>
    </p:bg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8"/>
          <p:cNvSpPr txBox="1"/>
          <p:nvPr>
            <p:ph type="title"/>
          </p:nvPr>
        </p:nvSpPr>
        <p:spPr>
          <a:xfrm>
            <a:off x="490250" y="526350"/>
            <a:ext cx="56040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36" name="Google Shape;36;p8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9"/>
          <p:cNvSpPr/>
          <p:nvPr/>
        </p:nvSpPr>
        <p:spPr>
          <a:xfrm>
            <a:off x="4636800" y="80700"/>
            <a:ext cx="4426500" cy="49821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39" name="Google Shape;39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40" name="Google Shape;40;p9"/>
          <p:cNvSpPr txBox="1"/>
          <p:nvPr>
            <p:ph type="title"/>
          </p:nvPr>
        </p:nvSpPr>
        <p:spPr>
          <a:xfrm>
            <a:off x="265500" y="1181700"/>
            <a:ext cx="4045200" cy="1533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1pPr>
            <a:lvl2pPr lvl="1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2pPr>
            <a:lvl3pPr lvl="2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3pPr>
            <a:lvl4pPr lvl="3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4pPr>
            <a:lvl5pPr lvl="4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5pPr>
            <a:lvl6pPr lvl="5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6pPr>
            <a:lvl7pPr lvl="6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7pPr>
            <a:lvl8pPr lvl="7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8pPr>
            <a:lvl9pPr lvl="8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9pPr>
          </a:lstStyle>
          <a:p/>
        </p:txBody>
      </p:sp>
      <p:sp>
        <p:nvSpPr>
          <p:cNvPr id="41" name="Google Shape;41;p9"/>
          <p:cNvSpPr txBox="1"/>
          <p:nvPr>
            <p:ph idx="1" type="subTitle"/>
          </p:nvPr>
        </p:nvSpPr>
        <p:spPr>
          <a:xfrm>
            <a:off x="265500" y="2769001"/>
            <a:ext cx="4045200" cy="134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42" name="Google Shape;42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43" name="Google Shape;43;p9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</a:lstStyle>
          <a:p/>
        </p:txBody>
      </p:sp>
      <p:sp>
        <p:nvSpPr>
          <p:cNvPr id="46" name="Google Shape;46;p10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plum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Source Sans Pro"/>
              <a:buChar char="●"/>
              <a:defRPr sz="18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○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■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●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○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■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●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○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■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lvl="1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lvl="2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lvl="3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lvl="4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lvl="5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lvl="6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lvl="7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lvl="8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1.pn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2.pn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5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3"/>
          <p:cNvSpPr txBox="1"/>
          <p:nvPr>
            <p:ph type="ctrTitle"/>
          </p:nvPr>
        </p:nvSpPr>
        <p:spPr>
          <a:xfrm>
            <a:off x="485875" y="264475"/>
            <a:ext cx="8183700" cy="1473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Antikoncepce, sterilita</a:t>
            </a:r>
            <a:endParaRPr/>
          </a:p>
        </p:txBody>
      </p:sp>
      <p:sp>
        <p:nvSpPr>
          <p:cNvPr id="59" name="Google Shape;59;p13"/>
          <p:cNvSpPr txBox="1"/>
          <p:nvPr>
            <p:ph idx="1" type="subTitle"/>
          </p:nvPr>
        </p:nvSpPr>
        <p:spPr>
          <a:xfrm>
            <a:off x="485875" y="1738075"/>
            <a:ext cx="8183700" cy="86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Mgr. Štěpánka Vybíralová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22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Intrauterinní inseminace</a:t>
            </a:r>
            <a:endParaRPr/>
          </a:p>
        </p:txBody>
      </p:sp>
      <p:sp>
        <p:nvSpPr>
          <p:cNvPr id="113" name="Google Shape;113;p22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= zavedení spermatu muže do dělohy ženy </a:t>
            </a:r>
            <a:endParaRPr/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homologní, (žena je oplodněna spermatem svého partnera) x heterologní (semeno anonymního dárce)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spermie se oddělí od seminální tekutiny, poté se pomocí katetru zavádějí do dělohy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předtím se hormonálně stimulují vaječníky a inseminace se provede v den předpokládané ovulace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nízká úspěšnost a i po stimulaci vaječníků se pohybuje mezi 5-15 % na cyklus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23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IVF</a:t>
            </a:r>
            <a:endParaRPr/>
          </a:p>
        </p:txBody>
      </p:sp>
      <p:sp>
        <p:nvSpPr>
          <p:cNvPr id="119" name="Google Shape;119;p23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10000"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in</a:t>
            </a:r>
            <a:r>
              <a:rPr lang="cs"/>
              <a:t>dukce superovulace (hormonálně se stimuluje ovulace - větší počet vajíček, po dozrání folikulu se provádí odběr oocytu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získání oocytu - punkce zralých folikulů pod UTZ kontrolou, v krátkodobé narkóze, poté se folikuly aspirují do nádoby s kultivačním médiem a následně se identifikují v mikroskopu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fertilizace (oplození vajíček)- určí se stádium zralosti oocytů a poté se inkubují, následně se do kultivačního média s oocyty přidají spermie a čeká se, zda dojde k oplození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embryo transfer (ET) - povádí se poševní cestou, tenkou kanylou přes hrdlo děložní, obvykle  1 embryo, ostatní je možné zamrazit (kryokonzervace) a použít v dalším cyklu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24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5" name="Google Shape;125;p2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126" name="Google Shape;126;p2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-3"/>
            <a:ext cx="9144000" cy="479145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25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Antikoncepce</a:t>
            </a:r>
            <a:endParaRPr/>
          </a:p>
        </p:txBody>
      </p:sp>
      <p:sp>
        <p:nvSpPr>
          <p:cNvPr id="132" name="Google Shape;132;p2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b="1" lang="cs"/>
              <a:t>přerušovaná soulož</a:t>
            </a:r>
            <a:r>
              <a:rPr lang="cs"/>
              <a:t> - coitus interuptus - nespolehliví metoda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b="1" lang="cs"/>
              <a:t>Ogino - Knausova metoda </a:t>
            </a:r>
            <a:r>
              <a:rPr lang="cs"/>
              <a:t>- plodné a neplodné dny (nutný pravidelný menstruační cyklus, sledování bazální teploty)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b="1" lang="cs"/>
              <a:t>kondom</a:t>
            </a:r>
            <a:r>
              <a:rPr lang="cs"/>
              <a:t> - spolehlivá a levná metoda, chrání před STD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b="1" lang="cs"/>
              <a:t>cervikální pesar</a:t>
            </a:r>
            <a:r>
              <a:rPr lang="cs"/>
              <a:t> - miskovitý polokruhový útvar, který se nasazuje na cervix, nutná správná velikost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b="1" lang="cs"/>
              <a:t>chemická antikoncepce</a:t>
            </a:r>
            <a:r>
              <a:rPr lang="cs"/>
              <a:t> - spermicidní krémy a čípky, málo spolehlivé, spíše jako doplněk jiné antikoncepční metody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b="1" lang="cs"/>
              <a:t>nitroděložní tělíska</a:t>
            </a:r>
            <a:r>
              <a:rPr lang="cs"/>
              <a:t> - účinné, dlouhodobé, pohodlné, levné, spíše pro ženy co už rodily</a:t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26"/>
          <p:cNvSpPr txBox="1"/>
          <p:nvPr>
            <p:ph type="title"/>
          </p:nvPr>
        </p:nvSpPr>
        <p:spPr>
          <a:xfrm>
            <a:off x="1905000" y="445025"/>
            <a:ext cx="55947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8" name="Google Shape;138;p26"/>
          <p:cNvSpPr txBox="1"/>
          <p:nvPr>
            <p:ph idx="1" type="body"/>
          </p:nvPr>
        </p:nvSpPr>
        <p:spPr>
          <a:xfrm>
            <a:off x="2265650" y="1152475"/>
            <a:ext cx="3957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139" name="Google Shape;139;p2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238250" y="196888"/>
            <a:ext cx="6667500" cy="43719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27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Antikoncepce</a:t>
            </a:r>
            <a:endParaRPr/>
          </a:p>
        </p:txBody>
      </p:sp>
      <p:sp>
        <p:nvSpPr>
          <p:cNvPr id="145" name="Google Shape;145;p2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b="1" lang="cs"/>
              <a:t>dvoufázová hormonální antikoncepce</a:t>
            </a:r>
            <a:r>
              <a:rPr lang="cs"/>
              <a:t> - estrogen, gestagen ke konci cyklu 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b="1" lang="cs"/>
              <a:t>jednofázová hormonální antikoncepce</a:t>
            </a:r>
            <a:r>
              <a:rPr lang="cs"/>
              <a:t> - každá tableta obsahuje estrogen s příměsí gestagenu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b="1" lang="cs"/>
              <a:t>antikoncepční náplasti </a:t>
            </a:r>
            <a:r>
              <a:rPr lang="cs"/>
              <a:t>- stejný princip jako kombinované antikoncepční pilulky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b="1" lang="cs"/>
              <a:t>injekce a implantáty</a:t>
            </a:r>
            <a:r>
              <a:rPr lang="cs"/>
              <a:t> - princip udržování hladiny gestagenu , </a:t>
            </a:r>
            <a:r>
              <a:rPr b="1" lang="cs"/>
              <a:t>depotní injekce</a:t>
            </a:r>
            <a:r>
              <a:rPr lang="cs"/>
              <a:t> (pod kůži se vpraví suspenze mikrokrystalů - pomalé rozpouštění, stálá hladina gestagenu, na 3 měsíce), </a:t>
            </a:r>
            <a:r>
              <a:rPr b="1" lang="cs"/>
              <a:t>podkožní implantáty</a:t>
            </a:r>
            <a:r>
              <a:rPr lang="cs"/>
              <a:t> - duté tyčinky, které zabezpečí hladinu gestagenů v těle na několik let)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4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Sterilita</a:t>
            </a:r>
            <a:endParaRPr/>
          </a:p>
        </p:txBody>
      </p:sp>
      <p:sp>
        <p:nvSpPr>
          <p:cNvPr id="65" name="Google Shape;65;p1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= neplodnost 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cs"/>
              <a:t>= neschopnost počít dítě během jednoho roku nechráněného pohlavního styku s normální frekvencí</a:t>
            </a:r>
            <a:endParaRPr/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předpokládá se, že ze 100 párů je 80% normálně plodných, 16 má sníženou plodnost a 4 páry jsou zcela neplodné (postupné zvyšování neplodných párů - znečištěné prostředí, stres, drogy,léky, cigarety)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cs"/>
              <a:t>Infertilita = neschopnost donosit životaschopný plod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5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Dělení</a:t>
            </a:r>
            <a:endParaRPr/>
          </a:p>
        </p:txBody>
      </p:sp>
      <p:sp>
        <p:nvSpPr>
          <p:cNvPr id="71" name="Google Shape;71;p1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b="1" lang="cs"/>
              <a:t>primární neplodnost</a:t>
            </a:r>
            <a:r>
              <a:rPr lang="cs"/>
              <a:t> = naprostá absence početí i přes pravidelný nechráněný pohlavní styk po dobu 1 roku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b="1" lang="cs"/>
              <a:t>sekundární neplodnost</a:t>
            </a:r>
            <a:r>
              <a:rPr lang="cs"/>
              <a:t> = i přes pravidelný nechráněný styk nedošlo k novému početí poté, co v minulosti k oplodnění došlo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6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Příčiny sterility u </a:t>
            </a:r>
            <a:r>
              <a:rPr lang="cs"/>
              <a:t>mužů</a:t>
            </a:r>
            <a:endParaRPr/>
          </a:p>
        </p:txBody>
      </p:sp>
      <p:sp>
        <p:nvSpPr>
          <p:cNvPr id="77" name="Google Shape;77;p1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poškození varlat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infekce 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obstrukce chámovodů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porucha spermatogeneze (deformace, nepohyblivé spermie)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7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Příčiny u žen</a:t>
            </a:r>
            <a:endParaRPr/>
          </a:p>
        </p:txBody>
      </p:sp>
      <p:sp>
        <p:nvSpPr>
          <p:cNvPr id="83" name="Google Shape;83;p1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obstrukce vejcovodů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endometrióza, myomy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HAK (= atrofie děložní sliznice)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stres, infekce, obezita, nízká hmotnost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STD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8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Vyšetřovací metody</a:t>
            </a:r>
            <a:endParaRPr/>
          </a:p>
        </p:txBody>
      </p:sp>
      <p:sp>
        <p:nvSpPr>
          <p:cNvPr id="89" name="Google Shape;89;p1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nutné vyšetřit oba partnery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b="1" lang="cs"/>
              <a:t>muži </a:t>
            </a:r>
            <a:r>
              <a:rPr lang="cs"/>
              <a:t>- anamnéza, spermiogram (objem,pH, počet, pohyblivost, morfologie), vyšetření genitálu (velikost varlat, malformace penisu), hormonální a genetické vyš.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b="1" lang="cs"/>
              <a:t>ženy </a:t>
            </a:r>
            <a:r>
              <a:rPr lang="cs"/>
              <a:t>- anamnéza, gynekologické vyš. (malformace genitálu, záněty), UTZ vyš. (folikulometrie, endometrium, PCO), hormonální vyš. (FSH,LH, prolaktin, progesteron,...), průchodnost tub, 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9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Léčba sterility u žen</a:t>
            </a:r>
            <a:endParaRPr/>
          </a:p>
        </p:txBody>
      </p:sp>
      <p:sp>
        <p:nvSpPr>
          <p:cNvPr id="95" name="Google Shape;95;p19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léčba dle příčiny</a:t>
            </a:r>
            <a:endParaRPr/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náprava ovulace zralých zdravých vajíček, úpravy menstruačních cyklů (léky zvyšující plodnost, většinou hormonální povahy), 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poruchy zapříčiněné anatomickými překážkami se odstraňují chirurgicky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zánětlivá onemocnění v pánevní dutině se léčí antibiotiky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při protilátkách ženy na spermie partnera a při vrozených chorobách bránících početí - umělé oplodnění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0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Léčba sterility u mužů</a:t>
            </a:r>
            <a:endParaRPr/>
          </a:p>
        </p:txBody>
      </p:sp>
      <p:sp>
        <p:nvSpPr>
          <p:cNvPr id="101" name="Google Shape;101;p2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léčba dle příčiny</a:t>
            </a:r>
            <a:endParaRPr/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léčba infekcí v reprodukčním systému nebo močové soustavě léčena antibiotiky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hormonální léčba (substituce)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chirurgické řešení - c</a:t>
            </a:r>
            <a:r>
              <a:rPr lang="cs"/>
              <a:t>ílem operace je zprůchodnit cesty, kterými se spermie pohybují,  rozšíření žil nebo odblokování ucpaných chámovody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21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Metody asistované reprodukce</a:t>
            </a:r>
            <a:endParaRPr/>
          </a:p>
        </p:txBody>
      </p:sp>
      <p:sp>
        <p:nvSpPr>
          <p:cNvPr id="107" name="Google Shape;107;p2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přistupuje se k ní pokud medikamentózní či chirurgická léčba selže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SzPts val="1800"/>
              <a:buChar char="-"/>
            </a:pPr>
            <a:r>
              <a:rPr b="1" lang="cs"/>
              <a:t>intrauterinní inseminace</a:t>
            </a:r>
            <a:r>
              <a:rPr lang="cs"/>
              <a:t> 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b="1" lang="cs"/>
              <a:t>IVF</a:t>
            </a:r>
            <a:r>
              <a:rPr lang="cs"/>
              <a:t> - in vitro inseminace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Plum">
  <a:themeElements>
    <a:clrScheme name="Plum">
      <a:dk1>
        <a:srgbClr val="611BB8"/>
      </a:dk1>
      <a:lt1>
        <a:srgbClr val="FFFFFF"/>
      </a:lt1>
      <a:dk2>
        <a:srgbClr val="000000"/>
      </a:dk2>
      <a:lt2>
        <a:srgbClr val="7F7F7F"/>
      </a:lt2>
      <a:accent1>
        <a:srgbClr val="333333"/>
      </a:accent1>
      <a:accent2>
        <a:srgbClr val="5E2B97"/>
      </a:accent2>
      <a:accent3>
        <a:srgbClr val="7E57C2"/>
      </a:accent3>
      <a:accent4>
        <a:srgbClr val="C77025"/>
      </a:accent4>
      <a:accent5>
        <a:srgbClr val="009688"/>
      </a:accent5>
      <a:accent6>
        <a:srgbClr val="FFD600"/>
      </a:accent6>
      <a:hlink>
        <a:srgbClr val="009688"/>
      </a:hlink>
      <a:folHlink>
        <a:srgbClr val="00968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