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aleway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aleway-bold.fntdata"/><Relationship Id="rId23" Type="http://schemas.openxmlformats.org/officeDocument/2006/relationships/font" Target="fonts/Raleway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boldItalic.fntdata"/><Relationship Id="rId25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14166e3ed6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14166e3ed6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14166e3ed6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14166e3ed6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14166e3ed6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14166e3ed6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14166e3ed6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14166e3ed6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14166e3ed6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14166e3ed6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14166e3ed6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14166e3ed6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14166e3ed6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14166e3ed6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14166e3ed6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14166e3ed6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14166e3ed6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14166e3ed6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14166e3ed6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14166e3ed6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14166e3ed6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14166e3ed6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14166e3ed6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14166e3ed6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14166e3ed6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14166e3ed6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14166e3ed6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14166e3ed6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14166e3ed6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14166e3ed6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14166e3ed6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14166e3ed6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youtube.com/watch?v=8K_lqem2ULo" TargetMode="External"/><Relationship Id="rId4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Dystrofie a </a:t>
            </a:r>
            <a:r>
              <a:rPr lang="cs"/>
              <a:t>prekancerozy</a:t>
            </a:r>
            <a:r>
              <a:rPr lang="cs"/>
              <a:t> rodidel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Mgr. Štěpánka Vybíralová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sz="2700"/>
              <a:t>Simplexní vulvární intraepiteliální neoplazie</a:t>
            </a:r>
            <a:endParaRPr sz="3600"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152475"/>
            <a:ext cx="8520600" cy="37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diferencovaná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léze jsou HPV negativní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často  přítomnost dermatóz –  lichen sclerosus (samo o sobě není prekanceróza)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vyskytují se v pozdějším věku (55– 80 let)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mnohem agresivnější chování.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Prekancerózy vagíny</a:t>
            </a:r>
            <a:endParaRPr/>
          </a:p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relativně vzácné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 souvislosti s infekcí rizikovými kmeny lidských papilomavirů (HPV)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nejčastější výskyt s cervikálními prekancerózami a v poševním pahýlu po hysterektomii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podle histologie dělíme na dlaždicové (vaginální intraepiteliální neoplazie) a nedlaždicové (vaginální adenózu)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příznaky - špinění po pohlavním styku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diagnostika - kolposkopie (bílý epitel s puntíčkováním), biopsie</a:t>
            </a:r>
            <a:endParaRPr sz="1917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léčba- chirurgická, laserové destrukční metody,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Prekancerózy děložního hrdla</a:t>
            </a:r>
            <a:endParaRPr/>
          </a:p>
        </p:txBody>
      </p:sp>
      <p:sp>
        <p:nvSpPr>
          <p:cNvPr id="129" name="Google Shape;129;p24"/>
          <p:cNvSpPr txBox="1"/>
          <p:nvPr>
            <p:ph idx="1" type="body"/>
          </p:nvPr>
        </p:nvSpPr>
        <p:spPr>
          <a:xfrm>
            <a:off x="311700" y="1152475"/>
            <a:ext cx="8520600" cy="38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intraepitelové preinvazivní léze, pomalu progredují v invazivní karcinom, vývoj trvá asi 10–15 let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časté z důvodu výskytu metaplazie (změny tkáně) na rozhraní dlaždicobuněčného a cylindrického epitelu (oblast buněčné přestavby je náchylnější k nákaze)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diagnostika - kolposkopie, biopsie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R</a:t>
            </a:r>
            <a:r>
              <a:rPr lang="cs"/>
              <a:t>ozlišují se léze dlaždicobuněčného epitelu a léze cylindrického epitelu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Léze dlaždicobuněčného epitelu</a:t>
            </a:r>
            <a:endParaRPr/>
          </a:p>
        </p:txBody>
      </p:sp>
      <p:sp>
        <p:nvSpPr>
          <p:cNvPr id="135" name="Google Shape;135;p25"/>
          <p:cNvSpPr txBox="1"/>
          <p:nvPr>
            <p:ph idx="1" type="body"/>
          </p:nvPr>
        </p:nvSpPr>
        <p:spPr>
          <a:xfrm>
            <a:off x="311700" y="1152475"/>
            <a:ext cx="8520600" cy="386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929"/>
              <a:t>P</a:t>
            </a:r>
            <a:r>
              <a:rPr lang="cs" sz="1929"/>
              <a:t>odle nálezu se rozlišuje:</a:t>
            </a:r>
            <a:endParaRPr sz="1929"/>
          </a:p>
          <a:p>
            <a:pPr indent="-351093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929"/>
              <a:buChar char="-"/>
            </a:pPr>
            <a:r>
              <a:rPr lang="cs" sz="1929"/>
              <a:t>normální nález</a:t>
            </a:r>
            <a:endParaRPr sz="1929"/>
          </a:p>
          <a:p>
            <a:pPr indent="-351093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29"/>
              <a:buChar char="-"/>
            </a:pPr>
            <a:r>
              <a:rPr lang="cs" sz="1929"/>
              <a:t>atypický dlaždicobuněčný epitel (ASCUS)</a:t>
            </a:r>
            <a:endParaRPr sz="1929"/>
          </a:p>
          <a:p>
            <a:pPr indent="-351093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29"/>
              <a:buChar char="-"/>
            </a:pPr>
            <a:r>
              <a:rPr lang="cs" sz="1929"/>
              <a:t>Low-grade skvamózní intraepiteliální neoplazie (LSIL) – odpovídá staré histologické klasifikace CIN 1 (léze postihující pouze bazální ⅓ sliznice)</a:t>
            </a:r>
            <a:endParaRPr sz="1929"/>
          </a:p>
          <a:p>
            <a:pPr indent="-351093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29"/>
              <a:buChar char="-"/>
            </a:pPr>
            <a:r>
              <a:rPr lang="cs" sz="1929"/>
              <a:t>High-grade skvamózní intraepiteliální neoplazie (HSIL) – spojuje v sobě CIN 2 (bazální ⅔  sliznice) a CIN 3 (více než bazální ⅔ sliznice)</a:t>
            </a:r>
            <a:endParaRPr sz="1929"/>
          </a:p>
          <a:p>
            <a:pPr indent="-351093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29"/>
              <a:buChar char="-"/>
            </a:pPr>
            <a:r>
              <a:rPr lang="cs" sz="1929"/>
              <a:t>invazivní karcinom.</a:t>
            </a:r>
            <a:endParaRPr sz="1929"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1929"/>
              <a:t>! mezi prekancerózy patří LSIL a HSIL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Léze cylindrického epitelu</a:t>
            </a:r>
            <a:endParaRPr/>
          </a:p>
        </p:txBody>
      </p:sp>
      <p:sp>
        <p:nvSpPr>
          <p:cNvPr id="141" name="Google Shape;141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/>
              <a:t>Podle nálezu rozlišujeme: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normální nález (NILM);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atypický cylindrický epitel blíže nespecifikovaný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atypický cylindrický epitel podezřelý z carcinoma in situ nebo invazivního karcinomu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adenokarcinom in situ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invazivní adenokarcinom.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Prekancerózy děložního hrdla - rizikové faktory</a:t>
            </a:r>
            <a:endParaRPr/>
          </a:p>
        </p:txBody>
      </p:sp>
      <p:sp>
        <p:nvSpPr>
          <p:cNvPr id="147" name="Google Shape;147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</a:t>
            </a:r>
            <a:r>
              <a:rPr lang="cs"/>
              <a:t>éze dlaždicobuněčného epitelu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chronická infekce HPV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pohlavně přenosné infekce (zejména chlamydie, HSV-2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promiskuita – více než 6 životních partnerů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časná </a:t>
            </a:r>
            <a:r>
              <a:rPr lang="cs"/>
              <a:t>koitarche</a:t>
            </a:r>
            <a:r>
              <a:rPr lang="cs"/>
              <a:t>, vysoký počet porodů, hormonální antikoncepce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kouření, imunosuprese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Prekancerózy děložního hrdla - léčba</a:t>
            </a:r>
            <a:endParaRPr/>
          </a:p>
        </p:txBody>
      </p:sp>
      <p:sp>
        <p:nvSpPr>
          <p:cNvPr id="153" name="Google Shape;153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konizace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metoda LEEP (</a:t>
            </a:r>
            <a:r>
              <a:rPr lang="cs"/>
              <a:t>elektrokoagulační</a:t>
            </a:r>
            <a:r>
              <a:rPr lang="cs"/>
              <a:t> klička) </a:t>
            </a:r>
            <a:r>
              <a:rPr lang="c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LEEP Conization with monopolar electrodes (youtube.com)</a:t>
            </a:r>
            <a:endParaRPr/>
          </a:p>
        </p:txBody>
      </p:sp>
      <p:pic>
        <p:nvPicPr>
          <p:cNvPr id="154" name="Google Shape;15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8878" y="2219053"/>
            <a:ext cx="4323500" cy="265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Prekancerózy endometria</a:t>
            </a:r>
            <a:endParaRPr/>
          </a:p>
        </p:txBody>
      </p:sp>
      <p:sp>
        <p:nvSpPr>
          <p:cNvPr id="160" name="Google Shape;160;p29"/>
          <p:cNvSpPr txBox="1"/>
          <p:nvPr>
            <p:ph idx="1" type="body"/>
          </p:nvPr>
        </p:nvSpPr>
        <p:spPr>
          <a:xfrm>
            <a:off x="311700" y="1152475"/>
            <a:ext cx="8520600" cy="3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atypická </a:t>
            </a:r>
            <a:r>
              <a:rPr lang="cs"/>
              <a:t>hyperplazie</a:t>
            </a:r>
            <a:r>
              <a:rPr lang="cs"/>
              <a:t> endometria = hlavní prekanceróza endometria, prekanceróza kvůli buněčným atypiím - </a:t>
            </a:r>
            <a:r>
              <a:rPr lang="cs"/>
              <a:t>perimenopauzální</a:t>
            </a:r>
            <a:r>
              <a:rPr lang="cs"/>
              <a:t> 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carcinoma in situ = vznik v atrofickém endometriu na podkladě mutací, vídáme až stádium karcinomu - nezávislá na estrogenu !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příznaky - asymptomatický, krvácenív postmenopauze 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diagnostika - UZ, nález z cytologie na prevenci, biopsie (zisk pomocí kyretáže nebo hysteroskopie)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rizikové faktory - více estrogenu, obezita, DM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protektivní faktory - HAK / IUD , multi parita 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léčba - v případě plánování rodičovství - lze zvážit vysoké dávky gestagenů, poté za 6m znovu biopsie a IVF - v případě dokončených reprodukčních plánů - hysterektomie + AE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Dystrofie rodidel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7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900"/>
              <a:t>= </a:t>
            </a:r>
            <a:r>
              <a:rPr lang="cs" sz="2900"/>
              <a:t> zastaralý termín pro nenádorová a neinfekční onemocnění vulvy, spíše se používá vulvární dermatóza </a:t>
            </a:r>
            <a:endParaRPr sz="2900"/>
          </a:p>
          <a:p>
            <a:pPr indent="-329882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 sz="2900"/>
              <a:t>široké spektrum onemocnění, často dermatologických</a:t>
            </a:r>
            <a:endParaRPr sz="29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900"/>
              <a:t>Nejčastějšími onemocněními z této skupiny jsou</a:t>
            </a:r>
            <a:endParaRPr sz="2900"/>
          </a:p>
          <a:p>
            <a:pPr indent="-329882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 sz="2900"/>
              <a:t>Lichen sclerosus </a:t>
            </a:r>
            <a:endParaRPr sz="2900"/>
          </a:p>
          <a:p>
            <a:pPr indent="-3298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900"/>
              <a:t>Skvamózní hyperplazie </a:t>
            </a:r>
            <a:endParaRPr sz="2900"/>
          </a:p>
          <a:p>
            <a:pPr indent="-3298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900"/>
              <a:t>Lichen simplex </a:t>
            </a:r>
            <a:endParaRPr sz="2900"/>
          </a:p>
          <a:p>
            <a:pPr indent="-3298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900"/>
              <a:t>Lichen planus </a:t>
            </a:r>
            <a:endParaRPr sz="2900"/>
          </a:p>
          <a:p>
            <a:pPr indent="-3298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900"/>
              <a:t>Atopická </a:t>
            </a:r>
            <a:r>
              <a:rPr lang="cs" sz="2900"/>
              <a:t>dermatitida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Lichen sclerosus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73900" y="1152475"/>
            <a:ext cx="5633100" cy="379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poměrně častá chronická změna kůže vulvy a pochvy 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většinou až po menopauze, ale stále častěji je diagnostikován i u mladších žen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u="sng"/>
              <a:t>příčiny</a:t>
            </a:r>
            <a:r>
              <a:rPr lang="cs"/>
              <a:t> - z velké části neznámé, dále autoimunitní reakce, genetické a hormonální vlivy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u="sng"/>
              <a:t>příznaky</a:t>
            </a:r>
            <a:r>
              <a:rPr lang="cs"/>
              <a:t> - větší bělavá ložiska, která na pohled připomínají porcelán, lesklá kůže, kožní trhliny (ragády) a menší krvácení, svěděním v oblasti vulvy a pálení při močení, později se mohou malé stydké pysky zmenšovat a poševní vchod se může zužovat - obtíže při pohlavním styku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u="sng"/>
              <a:t>léčba</a:t>
            </a:r>
            <a:r>
              <a:rPr lang="cs"/>
              <a:t> - lokální aplikace krémů nebo mastí s obsahem </a:t>
            </a:r>
            <a:r>
              <a:rPr lang="cs"/>
              <a:t>kortizolu</a:t>
            </a:r>
            <a:r>
              <a:rPr lang="cs"/>
              <a:t> a testosteronu, estrogenu nebo progesteronu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6900" y="0"/>
            <a:ext cx="330695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Skvamózní</a:t>
            </a:r>
            <a:r>
              <a:rPr lang="cs"/>
              <a:t> </a:t>
            </a:r>
            <a:r>
              <a:rPr lang="cs"/>
              <a:t>hyperplazie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8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</a:t>
            </a:r>
            <a:r>
              <a:rPr lang="cs"/>
              <a:t>abnormální zvýšení počtu skvamózních buněk v oblasti genitálií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bělavá až bílá vyvýšená ložiska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může vést k zhrubnutí a zesílení sliznice rodidel (vulvy, vagíny nebo děložního čípku)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různé </a:t>
            </a:r>
            <a:r>
              <a:rPr lang="cs" u="sng"/>
              <a:t>příčiny</a:t>
            </a:r>
            <a:r>
              <a:rPr lang="cs"/>
              <a:t> - chronický zánět, infekce (HPV), dráždivé vlivy, hormonální změny (menopauza),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u="sng"/>
              <a:t>příznaky </a:t>
            </a:r>
            <a:r>
              <a:rPr lang="cs"/>
              <a:t>- svědění, bolestivost v zasažené oblasti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236050" y="4666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Lichen simplex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138775" y="1152475"/>
            <a:ext cx="5140500" cy="37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</a:t>
            </a:r>
            <a:r>
              <a:rPr lang="cs"/>
              <a:t>ekundární kožní onemocnění vyvolané chronickým škrábáním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primární změnou je jakékoliv svědění s nutkáním škrábat se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chronická mechanická iritace kůže vede postupně ke ztluštění a k dalším změnám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šupinaté, ztluštělé a dobře ohraničené léze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9179" y="1458475"/>
            <a:ext cx="3617976" cy="2413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Lichen planus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4865700" cy="368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</a:t>
            </a:r>
            <a:r>
              <a:rPr lang="cs"/>
              <a:t>ojevuje se tvorbou plochých červených skvrn, povrch skvrn suchý, hladký a lesklý jako vosk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svědění a následné škrábání může způsobit výsev nových ložisek v okolí toho původního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nejčastěji se objevuje na vnitřních stranách předloktí, bércích, ploskách nohou, v genitální oblasti či v oblasti kolem konečníku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u="sng"/>
              <a:t>léčba</a:t>
            </a:r>
            <a:r>
              <a:rPr lang="cs"/>
              <a:t> - lokální aplikace kortikosteroidů (masti či zábaly), podávání imunosupresiv</a:t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9800" y="590550"/>
            <a:ext cx="3699450" cy="221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9800" y="2908352"/>
            <a:ext cx="3699451" cy="2082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Prekancerozy</a:t>
            </a:r>
            <a:r>
              <a:rPr lang="cs"/>
              <a:t> rodidel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7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</a:t>
            </a:r>
            <a:r>
              <a:rPr lang="cs"/>
              <a:t>preinvazivní</a:t>
            </a:r>
            <a:r>
              <a:rPr lang="cs"/>
              <a:t> </a:t>
            </a:r>
            <a:r>
              <a:rPr lang="cs"/>
              <a:t>intraepiteliální</a:t>
            </a:r>
            <a:r>
              <a:rPr lang="cs"/>
              <a:t> léze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často asymptomatické (bezpříznakové) - nevytvářejí metastázy -&gt; při jejich kompletním odstranění dojde k úplnému vyléčení z nemoci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/>
              <a:t>Rozlišujeme dle anatomie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prekancerózy dolního genitálního traktu (vulva, pochva, děložní hrdlo, anus)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prekancerózy endometria (tělo děložní)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Společným znakem všech prekancerózních lézí je zvýšená proliferace buněk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Pro většinu prekanceróz - příčinou vzniku chronická infekce vysoce rizikovými HPV!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Prekancerózy vulvy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79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/>
              <a:t>- jsou vzácné, výskyt mezi 40. a 50. rokem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/>
              <a:t>- příznaky : asymptomatické, pokud se příznaky projeví - pruritus, dyspareunie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/>
              <a:t>- diagnostika - gynekologické vyšetření, vulvoskopie, biopsie a histologická verifikace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- léčba - nejčastěji chirurgická - excizní metody (vytnutí ložiska, vulvektomie), destrukční metody (laser vaporizace)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Klasická vulvární intraepiteliální neoplazie</a:t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37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nediferencovaná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varianty -  kondylomatózní, bazaloidní, smíšená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HPV pozitivní léze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často se současně přítomnou vaginální nebo cervikální neoplazií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výskyt je nejčastěji ve věku 30– 60 let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může po dlouhou dobu přetrvávat a její progrese do invazivního karcinomu je relativně nízká (3– 9 %)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