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embeddedFontLst>
    <p:embeddedFont>
      <p:font typeface="Raleway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font" Target="fonts/Raleway-bold.fntdata"/><Relationship Id="rId10" Type="http://schemas.openxmlformats.org/officeDocument/2006/relationships/slide" Target="slides/slide5.xml"/><Relationship Id="rId21" Type="http://schemas.openxmlformats.org/officeDocument/2006/relationships/font" Target="fonts/Raleway-regular.fntdata"/><Relationship Id="rId13" Type="http://schemas.openxmlformats.org/officeDocument/2006/relationships/slide" Target="slides/slide8.xml"/><Relationship Id="rId24" Type="http://schemas.openxmlformats.org/officeDocument/2006/relationships/font" Target="fonts/Raleway-boldItalic.fntdata"/><Relationship Id="rId12" Type="http://schemas.openxmlformats.org/officeDocument/2006/relationships/slide" Target="slides/slide7.xml"/><Relationship Id="rId23" Type="http://schemas.openxmlformats.org/officeDocument/2006/relationships/font" Target="fonts/Raleway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1711eee9f0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1711eee9f0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711eee9f0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711eee9f0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1711eee9f0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1711eee9f0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1711eee9f0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1711eee9f0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1711eee9f0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1711eee9f0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1711eee9f0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1711eee9f0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1711eee9f0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1711eee9f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1711eee9f0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1711eee9f0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711eee9f0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711eee9f0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1711eee9f0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31711eee9f0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711eee9f0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711eee9f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1711eee9f0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1711eee9f0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711eee9f0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711eee9f0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1711eee9f0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1711eee9f0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2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0" name="Google Shape;40;p9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1" name="Google Shape;41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l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Gynekologie dětí a dospívajících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Štěpánka Vybíralová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78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996"/>
              <a:t>Pomocná vyšetření</a:t>
            </a:r>
            <a:endParaRPr b="1" sz="2996"/>
          </a:p>
          <a:p>
            <a:pPr indent="-345419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b="1" lang="cs" sz="2164"/>
              <a:t>bazální teplota</a:t>
            </a:r>
            <a:r>
              <a:rPr lang="cs" sz="2164"/>
              <a:t> (progesteron způsobuje zvýšení bazálníteploty), teplota se měří denně, po probuzení v pochvě nebo konečníku, hodnoty se zaznamenávají do menstruačního kalendáře, výsledkem je bifázická křivka (normální ovulační cyklus), monofázická (anovulační cyklus)</a:t>
            </a:r>
            <a:endParaRPr sz="2164"/>
          </a:p>
          <a:p>
            <a:pPr indent="-34541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cs" sz="2164"/>
              <a:t>stanovení hladiny cirkulujících hormonů</a:t>
            </a:r>
            <a:r>
              <a:rPr lang="cs" sz="2164"/>
              <a:t> – FSH, LH a androgenů, prolaktinu, HCG (gravidita) a 17 ketosteroidů (při poruchách dospívání, vývojových vadách a poruchách cyklu, kde lze předpokládat zvýšený vliv mužských pohlavních hormonů)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152475"/>
            <a:ext cx="8520600" cy="38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618"/>
              <a:t>Funkční testy </a:t>
            </a:r>
            <a:endParaRPr b="1" sz="3618"/>
          </a:p>
          <a:p>
            <a:pPr indent="-340534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b="1" lang="cs" sz="2820"/>
              <a:t>progesteronový test </a:t>
            </a:r>
            <a:r>
              <a:rPr lang="cs" sz="2820"/>
              <a:t>- injekční aplikace Agolutinu nebo perorálně Provery, do tří dnů po podání krvácení z rodidel – pozitivita testu, pokud je test negativní, provádí se estrogen-progesteronový test </a:t>
            </a:r>
            <a:endParaRPr sz="2820"/>
          </a:p>
          <a:p>
            <a:pPr indent="-340534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cs" sz="2820"/>
              <a:t>estrogen-progesteronový test</a:t>
            </a:r>
            <a:r>
              <a:rPr lang="cs" sz="2820"/>
              <a:t>  - aplikace estrogenu, poté aplikace progesteronu, dostaví se krvácení – pozitivita testu, negativita testu svědčí pro poruchu endometria</a:t>
            </a:r>
            <a:endParaRPr sz="2820"/>
          </a:p>
          <a:p>
            <a:pPr indent="-340534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b="1" lang="cs" sz="2820"/>
              <a:t>gonadotropinový test </a:t>
            </a:r>
            <a:r>
              <a:rPr lang="cs" sz="2820"/>
              <a:t>– pokud dojde po podání gonadotropních hormonů k estrogenizaci (ovaria jsou schopna reagovat na gonadotropní stimulaci), jedná se o poruchu hypofyzární, negativita testu svědčí o poruše gonád (aplazii, dysgenezi apod.).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Příprava na vyšetření 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8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pečlivém vysvětlení celého průběhu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cílem je poskytnout dostatek informací k tomu, aby vyšetření proběhlo bez obav ze strany dívky i matky, vytvořit vztah důvěry mezi dívkou a zdravotníky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na edukaci si ponechat  dostatek času, volit vhodná slova (dle posouzení kognitivního vnímání dívky i matky, přizpůsobeno věku dítěte), demonstrujeme pomůcky k vyšetření,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popsat  průběh vyšetření a ověřit  si, zda všemu porozuměly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 vyšetření přichází dívka s prázdným močovým měchýřem a dostatečně vyprázdněná (skybala v ampuli rekta brání v jemné palpaci a může imitovat tumor)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pro ultrazvukové vyšetření, musí být naopak močový měchýř naplněn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vlastní gynekologické vyšetření má být ohleduplné a šetrné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Úloha sestry při vyšetření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311700" y="1152475"/>
            <a:ext cx="8520600" cy="37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ma</a:t>
            </a:r>
            <a:r>
              <a:rPr lang="cs" sz="1600"/>
              <a:t>lým dětem pomáhá při svlékání a přitom si všímá, zda nesvlékají kalhotky přes obuv, nesedají nahým zadečkem na židli apod. – sleduje jejich hygienické návyky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při svlékání dívek respektuje jejich stud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při vyšetření na gynekologickém stole v gynekologické poloze (poloha na zádech, hýždě na okraji stolu, nohy umístěné v podpěrách) stojí sestra vedle vyšetřovacího stolu, pomáhá dívce s fixací dolních končetin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prováděné úkony doprovází slovním popisem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po vyšetření se u dětí zaměří na otírání rodidel a konečníku (správný způsob je tahem zepředu dozadu)</a:t>
            </a:r>
            <a:endParaRPr sz="16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cs" sz="1600"/>
              <a:t>umožníme oblečení oděvu ihned po vyšetření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Specifika přístupu k dětským klientům 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je li dítě vystrašené - k vyšetření nenutíme, vyčkáme třeba na další návštěvu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matka či otec mohou být přítomni  u děvčátka i při vyšetření na gynekologickém křesle, někdy je výhodou, když dítě přidrží sestra a matka jen přihlíží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případě, že se již dospívající dívka stydí, její přání respektujeme a rodiče na dobu vyšetření mohou počkat v přípravné kabince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 vyšetření je vhodné dítě odměnit obrázkem, sladkostí či drobnou hračkou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311700" y="153200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Nejčastější problémy v ambulanci dětské gynekologie</a:t>
            </a:r>
            <a:endParaRPr/>
          </a:p>
        </p:txBody>
      </p:sp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léčba výtoků u děvčátek - nejčastější problém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diagnostika a léčba synechií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krvácení z rodidel v dětském věku (úrazy, záněty, cizí tělesa v pochvě, předčasná puberta, nádory)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preventivní prohlídky dospívajících dívek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včasná diagnostika poruch vývoje pohlavních orgánů</a:t>
            </a:r>
            <a:endParaRPr/>
          </a:p>
        </p:txBody>
      </p:sp>
      <p:pic>
        <p:nvPicPr>
          <p:cNvPr id="144" name="Google Shape;14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1800" y="1410900"/>
            <a:ext cx="4112251" cy="292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Dětská gynekologie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nástavbový obor odbornosti gynekologie a porodnictví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hlavním úkolem je ochrana budoucí ženské plodnosti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dalším úkolem je včasný záchyt či následná léčba VVV ženských orgánů nebo jejich poruch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ambulancích dětského gynekologa se můžeme setkat s diagnostikou, léčbou i prevencí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152475"/>
            <a:ext cx="8520600" cy="37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do oblasti dětské gynekologie spadá také zhodnocení celkového vývoje a případného stavu pohlavního dospívání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vlastní vyšetření začíná zvážením a zhodnocením rozvoje sekundárních pohlavních znaků (prsy, pubické ochlupení, ochlupení v podpaží) a zhodnocení celkového tělesného vzhledu pacientky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poté následuje odebrání anamnéza, </a:t>
            </a:r>
            <a:r>
              <a:rPr lang="cs"/>
              <a:t>aspekce, palpace a perkuse, vyšetření pochvy, gynekologické bimanuální vyšetření, endoskopická vyšetření, zobrazovací metody, odběr materiálu na vyšetření, pomocná vyšetření, funkční testy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 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100"/>
              <a:t>Anamnéza</a:t>
            </a:r>
            <a:endParaRPr b="1" sz="2100"/>
          </a:p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odběr rodinné, osobní a gynekologické anamnézy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zjišťuje se od dívky a jejích rodičů (většinou od matky)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 získání anamnézy je potřeba klidu, trpělivosti a navázání dobrého kontaktu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je potřeba rozlišit pravdomluvnost od konfabulace (u mladších dívek), odhalit úmyslné zatajování skutečnosti (možnost pohlavního zneužívání)</a:t>
            </a:r>
            <a:endParaRPr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 některých případech je vhodné využít nepřítomnosti matky k pravdivé odpovědi dívky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100"/>
              <a:t>Aspekce </a:t>
            </a:r>
            <a:endParaRPr b="1" sz="2100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prohlídka těla zrakem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stavba těla, rozložení podkožního tuku, pigmentace, sekundární pohlavní znaky, stopy poranění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prohlídka zevních rodidel se zaměřením na čistotu, zápach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pubické ochlupení, vzhled velkých a malých stydkých pysků, klitorisu, hymenu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005200"/>
            <a:ext cx="8520600" cy="401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b="1" lang="cs" sz="2078"/>
              <a:t>Palpace </a:t>
            </a:r>
            <a:endParaRPr b="1" sz="2078"/>
          </a:p>
          <a:p>
            <a:pPr indent="-335202" lvl="0" marL="4572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1679"/>
              <a:buChar char="-"/>
            </a:pPr>
            <a:r>
              <a:rPr lang="cs" sz="1678"/>
              <a:t>vyšetřujeme břicho, podbřišek, sledujeme napětí břišní stěny (Blumbergovo, Rovsingovo, Pleniésovo znamení) a eventuální rezistence</a:t>
            </a:r>
            <a:endParaRPr sz="1678"/>
          </a:p>
          <a:p>
            <a:pPr indent="0" lvl="0" marL="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b="1" lang="cs" sz="2078"/>
              <a:t>Perkuse </a:t>
            </a:r>
            <a:endParaRPr b="1" sz="2078"/>
          </a:p>
          <a:p>
            <a:pPr indent="-335202" lvl="0" marL="4572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1679"/>
              <a:buChar char="-"/>
            </a:pPr>
            <a:r>
              <a:rPr lang="cs" sz="1678"/>
              <a:t>bubínkový nebo temný poklep (ascites či tumor)</a:t>
            </a:r>
            <a:endParaRPr sz="1678"/>
          </a:p>
          <a:p>
            <a:pPr indent="0" lvl="0" marL="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b="1" lang="cs" sz="2078"/>
              <a:t>Vyšetření pochvy</a:t>
            </a:r>
            <a:endParaRPr b="1" sz="2078"/>
          </a:p>
          <a:p>
            <a:pPr indent="-335202" lvl="0" marL="457200" rtl="0" algn="l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SzPts val="1679"/>
              <a:buChar char="-"/>
            </a:pPr>
            <a:r>
              <a:rPr lang="cs" sz="1678"/>
              <a:t>u nedeflorovaných dívek se provádí sondáž pomocí uretrální cévky (ověření průchodnosti lumina pochvy a její sklon, prostupnost hymenu)</a:t>
            </a:r>
            <a:endParaRPr sz="1678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852"/>
              <a:buNone/>
            </a:pPr>
            <a:r>
              <a:t/>
            </a:r>
            <a:endParaRPr sz="1595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100"/>
              <a:t>Gynekologické bimanuální vyšetřen</a:t>
            </a:r>
            <a:r>
              <a:rPr lang="cs"/>
              <a:t>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palpace zevní (podbřišek) a vnitřní (pochva, konečník)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u dívek nedeflorovaných vždy rektoabdominální vyšetření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aby zavedení prstu do konečníku nebylo nepříjemné, vždy před vyšetřením </a:t>
            </a:r>
            <a:r>
              <a:rPr lang="cs"/>
              <a:t>navlhčit</a:t>
            </a:r>
            <a:r>
              <a:rPr lang="cs"/>
              <a:t> ukazovák v rukavici gelem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100"/>
              <a:t>Endoskopická vyšetření</a:t>
            </a:r>
            <a:endParaRPr b="1" sz="2100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vaginoskopie</a:t>
            </a:r>
            <a:r>
              <a:rPr lang="cs"/>
              <a:t> – prohlídka pochvy a děložního hrdla u nedeflorovaných dívek vaginoskopem, nebolestivé vyšetření skrze otvor v panenské bláně, zavedení drobné tyčinky - pozoruje se charakter výtoku a stav sliznice, vyšetření je </a:t>
            </a:r>
            <a:r>
              <a:rPr lang="cs"/>
              <a:t>nezbytné</a:t>
            </a:r>
            <a:r>
              <a:rPr lang="cs"/>
              <a:t> provést při výskytu výtoku (pro správné odebrání kultivace, event. aby se odstranilo cizí těleso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cs"/>
              <a:t>laparoskopie </a:t>
            </a:r>
            <a:r>
              <a:rPr lang="cs"/>
              <a:t>(minimálně)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v dětské gynekologii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873"/>
              <a:t>Zobrazovací metody </a:t>
            </a:r>
            <a:endParaRPr b="1" sz="2873"/>
          </a:p>
          <a:p>
            <a:pPr indent="-343629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 sz="2898"/>
              <a:t>ultrasonografie - abdominálně (plný MM)</a:t>
            </a:r>
            <a:endParaRPr sz="2898"/>
          </a:p>
          <a:p>
            <a:pPr indent="-343629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2898"/>
              <a:t>CT , MR</a:t>
            </a:r>
            <a:endParaRPr sz="2898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2800"/>
              <a:t>Odběr materiálu</a:t>
            </a:r>
            <a:r>
              <a:rPr lang="cs"/>
              <a:t> </a:t>
            </a:r>
            <a:r>
              <a:rPr lang="cs" sz="2709"/>
              <a:t>(skrze přirozený otvor v hymenu se zavede štětička)</a:t>
            </a:r>
            <a:endParaRPr sz="2709"/>
          </a:p>
          <a:p>
            <a:pPr indent="-33864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 sz="2772"/>
              <a:t>na vyšetření bakteriologické (při výtoku)</a:t>
            </a:r>
            <a:endParaRPr sz="2772"/>
          </a:p>
          <a:p>
            <a:pPr indent="-3386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2772"/>
              <a:t>MOP (</a:t>
            </a:r>
            <a:r>
              <a:rPr lang="cs" sz="2772"/>
              <a:t>mikrobiální</a:t>
            </a:r>
            <a:r>
              <a:rPr lang="cs" sz="2772"/>
              <a:t> obraz poševní 0-VI)</a:t>
            </a:r>
            <a:endParaRPr sz="2772"/>
          </a:p>
          <a:p>
            <a:pPr indent="-3386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2772"/>
              <a:t>cytologické vyšetření </a:t>
            </a:r>
            <a:endParaRPr sz="2772"/>
          </a:p>
          <a:p>
            <a:pPr indent="-3386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 sz="2772"/>
              <a:t>parazitologické vyšetření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