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20" Type="http://schemas.openxmlformats.org/officeDocument/2006/relationships/slide" Target="slides/slide15.xml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aleway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532463c1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532463c1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532463c1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532463c1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532463c1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532463c1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532463c1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532463c1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532463c1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532463c1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532463c1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532463c1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532463c1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532463c1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532463c1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1532463c1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532463c1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532463c1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532463c1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532463c1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532463c1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532463c1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532463c1b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532463c1b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532463c1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532463c1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532463c1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532463c1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532463c1b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532463c1b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532463c1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532463c1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532463c1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532463c1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532463c1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532463c1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532463c1b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532463c1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532463c1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1532463c1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1532463c1b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1532463c1b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532463c1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532463c1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532463c1b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1532463c1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532463c1b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1532463c1b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532463c1b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532463c1b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532463c1b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1532463c1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532463c1b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1532463c1b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532463c1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532463c1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532463c1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532463c1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532463c1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532463c1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532463c1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532463c1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532463c1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532463c1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532463c1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532463c1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jBGP_bhPoxI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Rf87qMiTPO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/>
              <a:t>Nádory ženských pohlavních orgánů</a:t>
            </a:r>
            <a:endParaRPr sz="27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7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 sz="2100"/>
              <a:t>- </a:t>
            </a:r>
            <a:r>
              <a:rPr b="1" lang="cs"/>
              <a:t>rizikové faktory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genetická predispozice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hormonální vlivy (hyperreaktivita myomu na estrogeny)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věk (vrchol výskytu kolem 40. roku)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</a:t>
            </a:r>
            <a:r>
              <a:rPr lang="cs"/>
              <a:t>nulliparita</a:t>
            </a:r>
            <a:r>
              <a:rPr lang="cs"/>
              <a:t> a časná menarche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afroamerická rasa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vyšší BMI a faktory zevního prostředí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2793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cs"/>
              <a:t>Benigní nádory těla děložního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004275"/>
            <a:ext cx="8520600" cy="4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</a:t>
            </a:r>
            <a:r>
              <a:rPr lang="cs"/>
              <a:t> - klasifikace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podle počtu - solitární x mnohočetné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podle původu - z těla ( více než 90%) x z hrdla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podle velikosti - malé až obrovské (až několik decimetr)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podle lokalizace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submukózní (</a:t>
            </a:r>
            <a:r>
              <a:rPr lang="cs"/>
              <a:t>vyrůstají v podslizniční vrstvě</a:t>
            </a:r>
            <a:r>
              <a:rPr lang="cs"/>
              <a:t>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intramurální (</a:t>
            </a:r>
            <a:r>
              <a:rPr lang="cs"/>
              <a:t> jsou lokalizovány ve stěně děložní</a:t>
            </a:r>
            <a:r>
              <a:rPr lang="cs"/>
              <a:t>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subserózní (</a:t>
            </a:r>
            <a:r>
              <a:rPr lang="cs"/>
              <a:t>ve vrstvě pod zevním děložním povrchem</a:t>
            </a:r>
            <a:r>
              <a:rPr lang="cs"/>
              <a:t>)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500" y="117800"/>
            <a:ext cx="3099600" cy="35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</a:t>
            </a:r>
            <a:r>
              <a:rPr lang="cs" sz="2100"/>
              <a:t> - </a:t>
            </a:r>
            <a:r>
              <a:rPr lang="cs"/>
              <a:t>příznaky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asymptomatické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silné menstruační krvácení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 břicha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časté nucení na močení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snížení pohybů střev (zácpa)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problémy s otěhotněním a v těhotenství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/>
              <a:t>- diagnostika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gynekologické vyšetření - zvětšená děloha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UTZ (vaginální sonda)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hysteroskopie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MRI (ve </a:t>
            </a:r>
            <a:r>
              <a:rPr lang="cs"/>
              <a:t>výjimečných</a:t>
            </a:r>
            <a:r>
              <a:rPr lang="cs"/>
              <a:t> případech)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náhodný operační nález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 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 sz="1700"/>
              <a:t>- léčba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malé myomy, které nezpůsobují obtíže a nerostou - sledování, ponechání bez léčby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myomy nad 5 cm, které způsobují obtíže nebo </a:t>
            </a:r>
            <a:r>
              <a:rPr lang="cs" sz="1700"/>
              <a:t>způsobují</a:t>
            </a:r>
            <a:r>
              <a:rPr lang="cs" sz="1700"/>
              <a:t> celkové zvětšení dělohy do velikosti </a:t>
            </a:r>
            <a:r>
              <a:rPr lang="cs" sz="1700"/>
              <a:t>těhotenství</a:t>
            </a:r>
            <a:r>
              <a:rPr lang="cs" sz="1700"/>
              <a:t> 3. měsíce - </a:t>
            </a:r>
            <a:r>
              <a:rPr lang="cs" sz="1700"/>
              <a:t>vhodná</a:t>
            </a:r>
            <a:r>
              <a:rPr lang="cs" sz="1700"/>
              <a:t> léčba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hormonální léčba (většinou před chirurgickým řešením)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hysterektomie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myomektomie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laparoskopický uzávěr děložních tepen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embolizace děložních tepen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/>
              <a:t>- hysterektomie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chirurgické odstranění dělohy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abdominální hysterektomie</a:t>
            </a:r>
            <a:r>
              <a:rPr lang="cs"/>
              <a:t> - laparotomie, odstranění dělohy břišní cestou, Pfannenstielův řez, dolní střední laparotomie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vaginální hysterektomie</a:t>
            </a:r>
            <a:r>
              <a:rPr lang="cs"/>
              <a:t> - děloha odstraněna skrz pochvu, nelze u všech pac. (závisí na tvaru a velikosti dělohy)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TLH (totální laparoskopická hysterektomie)</a:t>
            </a:r>
            <a:r>
              <a:rPr lang="cs"/>
              <a:t> - laparoskopická operace, děloha oddělena od pochvy a ostatních tkání podobným způsobem jako při abdominální hysterektomii, vytažena skrze pochvu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LAVH (laparoskopicky asistovaná vaginální hysterektomie)</a:t>
            </a:r>
            <a:r>
              <a:rPr lang="cs"/>
              <a:t> - nejčastější metoda, první fáze - laparoskopie, stejně jako TLH, odstranění horní část dělohy, která zasahuje do břišní dutiny, další fáze - odstranění zbývající část dělohy vaginálním přístupem, odstranění tkáně skrze pochvu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 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</a:t>
            </a:r>
            <a:r>
              <a:rPr lang="cs"/>
              <a:t> - myomektomie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odstranění myomu/ myomů z dělohy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laparoskopicky, v případě nevhodného nálezu laparotomickou cestou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submukózní myom, který svou větší částí prominuje do dutiny děložní - možnost ho odstranit hysteroskopicky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odstraněný myom je vždy vyšetřen histologicky - biologická povaha myomu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439100"/>
            <a:ext cx="8520600" cy="3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</a:t>
            </a:r>
            <a:r>
              <a:rPr lang="cs"/>
              <a:t> - Embolizace děložních tepen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pouze</a:t>
            </a:r>
            <a:r>
              <a:rPr lang="cs"/>
              <a:t> na několika specializovaných pracovištích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pod kontrolou rentgenu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nehodí se pro léčbu myomů stopkatých, uložených při povrchu dělohy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embolizaci je z malého vpichu v pravém třísle zaveden speciální katétr, postupně do obou děložních tepen, za kontroly rentgenu jsou do těchto tepen vpraveny mikročástice - zastaví tok krve v cévních větvičkách zásobujících myom, zatímco prokrvení ostatních částí dělohy zůstává zachováno (selektivní, limitovaná embolizace)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výkon obvykle trvá cca 30 minut 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200" y="123825"/>
            <a:ext cx="2780875" cy="20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/>
              <a:t>- Laparoskopické uzavření děložních tepen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nová, minimálně invazivní metoda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 laparoskopického přístupu redukováno cévní zásobení myomů prostřednictvím přerušení hlavních kmenů děložních tepen obou stran (elektrokoagulací, stehem, či nejlépe tzv. harmonickým skalpelem, tj. speciálním ultrazvukem)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metoda je často kombinována s laparoskopickou myomektomií a  používána zejména v případech vícečetných myomů 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268400" y="4545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vaječníku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73825" y="1556250"/>
            <a:ext cx="8520600" cy="3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Ovariální cysty </a:t>
            </a:r>
            <a:r>
              <a:rPr lang="cs"/>
              <a:t>(pseudotumory)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Folikulární cysta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</a:t>
            </a:r>
            <a:r>
              <a:rPr lang="cs"/>
              <a:t>ejčastější typ cyst, vzniká nejspíš následkem hyperstimulace FSH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vznikají nejčastěji během ovulace, folikul s vajíčkem nepraskne, ale naplní se tekutinou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vzniklá cysta zpravidla nepředstavuje omezení a po čase samovolně zmizí, v případě větších cyst však může docházet k diskomfortu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prasklá cysta (větší) může způsobit zánět v podbřišku  (silná bolest, nevolnost, zvracení a horečkou) - nutné ihned vyhledat lékaře – hrozí totiž poškození cévy a krvácení do dutiny břišní</a:t>
            </a:r>
            <a:endParaRPr b="1" sz="2100"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575" y="60875"/>
            <a:ext cx="3510726" cy="24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92825" y="4126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Klasifikace a rozdělení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benigní (nezhoubné)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maligní (zhoubné)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nádory zevních rodidel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nádory pochvy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nádory dělohy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nádory ovaria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vaječníku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408050"/>
            <a:ext cx="8747400" cy="3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Teratom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nádor ze zárodečných buněk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být zralý/nezralý – podle toho, jak normálně nebo abnormálně jeho buňky vypadají pod mikroskopem, někdy směs zralých a nezralých buněk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- vaječníky(u žen), ve varlatech u (mužů) či v kostrči (u dětí), výskyt například   v hrudníku, v břiše nebo i v centrálním nervovém systému, tj. v mozku nebo v míše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přítomny jakékoliv diferencované tkáně (kůže a adnexa, zuby, respirační a střevní epitel, žlázy slinné, štítná žláza, hlenotvorný epitel, hladké a kosterní svaly, tukové vazivo, chrupavka, kost, …)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000" y="116999"/>
            <a:ext cx="2990025" cy="222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vaječníku, vejcovodu, peritonea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152475"/>
            <a:ext cx="6428400" cy="3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E</a:t>
            </a:r>
            <a:r>
              <a:rPr b="1" lang="cs" sz="2100"/>
              <a:t>ndometroidní cysty</a:t>
            </a:r>
            <a:r>
              <a:rPr lang="cs"/>
              <a:t> (čokoládové, Sampsonovy)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- endometriosis genitalis externa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objevují se na vaječníku, vejcovodu (zvnějšku), peritoneu v pánvi, SU vazech, hrdle děložním a tvoří adheze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velikost je rozmanitá, od drobných ložisek až po cca 10 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tmavě hnědá tekutina =  směs staré menstruační krve a odumřelé děložní sliznice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mohou způsobovat chronickou pánevní bolest, komplikovat otěhotnění a narušovat správnou funkci vaječníků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4050" y="1418375"/>
            <a:ext cx="2432076" cy="18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vulvy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068425"/>
            <a:ext cx="8520600" cy="4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Spinocelulární karcinom</a:t>
            </a:r>
            <a:endParaRPr b="1" sz="3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71"/>
              <a:t>dvě skupiny:</a:t>
            </a:r>
            <a:endParaRPr sz="2071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71"/>
              <a:t>1. skupina - u žen mezi 35. - 50. rokem, často na podkladě VIN (vulvární intraepitelové neoplazie), často bazaliom (typ rakoviny kůže), verukózní karcinom </a:t>
            </a:r>
            <a:endParaRPr sz="2071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71"/>
              <a:t>2. skupina - u postmenopauzálních žen (70.-80.rok), vznik v atrofickém epitelu, agresivní, metastazují do uzlin</a:t>
            </a:r>
            <a:endParaRPr sz="2071"/>
          </a:p>
          <a:p>
            <a:pPr indent="-32069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071"/>
              <a:t>lokalizace - labia majora (70-80%), klitoris (10-15%), zadní komisura (10-15%)</a:t>
            </a:r>
            <a:endParaRPr sz="2071"/>
          </a:p>
          <a:p>
            <a:pPr indent="-32069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71"/>
              <a:t>příznaky - pruritus, krvácení, bolest</a:t>
            </a:r>
            <a:endParaRPr sz="2071"/>
          </a:p>
          <a:p>
            <a:pPr indent="-32069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71"/>
              <a:t>diagnostika - gyn. vyšetření, palpace třísel, kolposkopie</a:t>
            </a:r>
            <a:endParaRPr sz="2071"/>
          </a:p>
          <a:p>
            <a:pPr indent="-32069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71"/>
              <a:t>léčba - chirurgická - u stadia Ia (do 1mm) - konzervativní výkon (široká excize, laser), invazivní (nad 1mm) - vulvektomie, doplňková metoda - radioterapie</a:t>
            </a:r>
            <a:endParaRPr sz="207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810000" y="445025"/>
            <a:ext cx="21432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1292400" y="1288950"/>
            <a:ext cx="1385400" cy="12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50" y="102638"/>
            <a:ext cx="34671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 rotWithShape="1">
          <a:blip r:embed="rId4">
            <a:alphaModFix/>
          </a:blip>
          <a:srcRect b="7271" l="2035" r="6690" t="7280"/>
          <a:stretch/>
        </p:blipFill>
        <p:spPr>
          <a:xfrm>
            <a:off x="251550" y="2791700"/>
            <a:ext cx="3467100" cy="22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0" y="445013"/>
            <a:ext cx="5171650" cy="39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97425" y="4342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vulvy</a:t>
            </a:r>
            <a:endParaRPr/>
          </a:p>
        </p:txBody>
      </p:sp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97425" y="1152475"/>
            <a:ext cx="50655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Melanom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druhý nejčastější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max. výskyt mezi 60. - 70. rokem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agresivní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prognóza dle hloubky invaze a šíření do stran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chirurgická</a:t>
            </a: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488" y="1447238"/>
            <a:ext cx="37433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</a:t>
            </a:r>
            <a:r>
              <a:rPr lang="cs"/>
              <a:t> nádory pochvy</a:t>
            </a:r>
            <a:endParaRPr/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311700" y="1017450"/>
            <a:ext cx="8520600" cy="39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Metastatické nádory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prorůstají hrdla děložního, vulvy, rekta a MM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 dle primárního ložiska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100"/>
              <a:t>Spinocelulární karcinom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u žen po menopauze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šíří se invazivně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metastazují lymfogenně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 dle stádia, u nižších stádií chirurgická, u vyšších radioterapie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děložního hrdla</a:t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311700" y="1152475"/>
            <a:ext cx="8693700" cy="3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cs" sz="1885"/>
              <a:t>Spinocelulární karcinom </a:t>
            </a:r>
            <a:r>
              <a:rPr lang="cs" sz="1629"/>
              <a:t>(75%), </a:t>
            </a:r>
            <a:r>
              <a:rPr b="1" lang="cs" sz="1885"/>
              <a:t>Adenokarcinom </a:t>
            </a:r>
            <a:r>
              <a:rPr lang="cs" sz="1629"/>
              <a:t>(25%)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obvykle na přechodu cylindrického a dlaždicového epitelu (transformační zóna)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dva vrcholy výskytu - 45-50 let a 60 let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rizikové faktory - HPV infekce, časné koitarche, větší počet sex. partnerů, multiparita, kouření, 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primární prevence - bezpečný sex, profylaktické HPV vakcíny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sekundární prevence - diagnóza a terapie prekanceróz (screening)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příznaky - závisí na stádiu choroby - krvácení mimo menstruační cyklus, krvácení po styku, poševní výtok (hlavně u adenokarcinomu), pánevní bolest, časté močení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léčba - chirurgická (konizace, prostá hysterektomie, radioterapie, chemoterapie)</a:t>
            </a:r>
            <a:endParaRPr sz="1629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b="1" sz="1629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268400" y="1852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těla děložního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11700" y="808650"/>
            <a:ext cx="8832300" cy="4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Karcinom endometria </a:t>
            </a:r>
            <a:endParaRPr b="1" sz="2100"/>
          </a:p>
          <a:p>
            <a:pPr indent="-3259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rizikové faktory - nadměrná estrogenní aktivita, RA, obezita, DM, nulliparita, pozdní menopauza, PCOS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75% vzniká postmenopauzálně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dva mechanismy vzniku</a:t>
            </a:r>
            <a:endParaRPr sz="2189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89"/>
              <a:t>- expozice estrogenů - hyperplazie, pak vznik a progrese ca - obvykle dobře diferencovaný, s dobrou prognózou</a:t>
            </a:r>
            <a:endParaRPr sz="2189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89"/>
              <a:t>- spontánní karcinom (není vázán na stádia atypické hyperplazie, bývá hůře diferencován)</a:t>
            </a:r>
            <a:endParaRPr sz="2189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89"/>
              <a:t>- příznaky - ovlivněny rozsahem onemocnění, první známkou většinou krvácení, bolest, vodnatý výtok, zvětšení dělohy</a:t>
            </a:r>
            <a:endParaRPr sz="2189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189"/>
              <a:t>- léčba - chirurgická - hysterektomie + bilat. adnexektomie, radioterapie, chemoterapie, </a:t>
            </a:r>
            <a:endParaRPr sz="2189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těla děložního</a:t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11700" y="1152475"/>
            <a:ext cx="8520600" cy="3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Sarkom těla děložního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vysoce</a:t>
            </a:r>
            <a:r>
              <a:rPr lang="cs"/>
              <a:t> maligní potenciál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krátká</a:t>
            </a:r>
            <a:r>
              <a:rPr lang="cs"/>
              <a:t> doba přežití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vrchol výskytu mezi 45. - 50. rokem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chemorezistentní, radiorezistentní, hematogenní rozsev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vodnatý výtok, pánevní bolest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hysterektomie, ev. adnexektomie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title"/>
          </p:nvPr>
        </p:nvSpPr>
        <p:spPr>
          <a:xfrm>
            <a:off x="311700" y="4017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vejcovodů a </a:t>
            </a:r>
            <a:r>
              <a:rPr lang="cs"/>
              <a:t>ovarií</a:t>
            </a:r>
            <a:endParaRPr/>
          </a:p>
        </p:txBody>
      </p:sp>
      <p:sp>
        <p:nvSpPr>
          <p:cNvPr id="241" name="Google Shape;241;p41"/>
          <p:cNvSpPr txBox="1"/>
          <p:nvPr>
            <p:ph idx="1" type="body"/>
          </p:nvPr>
        </p:nvSpPr>
        <p:spPr>
          <a:xfrm>
            <a:off x="138525" y="1104425"/>
            <a:ext cx="4894500" cy="3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nejčastěji postihuje ženy mezi 50. a 75. rokem života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příčina - není </a:t>
            </a:r>
            <a:r>
              <a:rPr lang="cs"/>
              <a:t>známa</a:t>
            </a:r>
            <a:r>
              <a:rPr lang="cs"/>
              <a:t>, vliv pohlavních hormonů, HAK snižuje riziko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příznaky - únava, pocit plnosti, zvětšující se objem břicha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diagnostika - včasná diagnostika velmi náročná, neexistuje žádné vyšetření vedoucí k přímé diagnostice, přesná diagnóza dle histologického vyš. po operaci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chirurgická (odstranění maximálního množství nádoru, stanovení rozsahu), chemoterapie (ovariální nádory vysoce citlivé)</a:t>
            </a:r>
            <a:endParaRPr/>
          </a:p>
        </p:txBody>
      </p:sp>
      <p:pic>
        <p:nvPicPr>
          <p:cNvPr id="242" name="Google Shape;2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400" y="1403950"/>
            <a:ext cx="3783226" cy="28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zevních rodidel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fibrom (kožní)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hemangiom (cévní buňky)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condylomata accuminata (HPV 6 a 11, STD, květákové útvary)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0" y="2775300"/>
            <a:ext cx="2943850" cy="19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7400" y="2775300"/>
            <a:ext cx="2741986" cy="196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6474" y="2775300"/>
            <a:ext cx="2625812" cy="19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 při radioterapii</a:t>
            </a:r>
            <a:endParaRPr/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311700" y="1152475"/>
            <a:ext cx="85206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ozařování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informovaný</a:t>
            </a:r>
            <a:r>
              <a:rPr lang="cs"/>
              <a:t> souhlas, vysvětlení postupu (</a:t>
            </a:r>
            <a:r>
              <a:rPr lang="cs"/>
              <a:t>nebolestivost léčby, ozařování se provádí ze vstupních ozařovacích polí - zakreslí radiolog na kůži, pole nesmí být po celou dobu ozařování smyta)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příprava před ozařováním malé pánve - večer před podáme očistný klystýr, bezprostředně před výkonem se žena vymočí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radioterapie se uskutečňuje v několika sezeních v místnosti se </a:t>
            </a:r>
            <a:r>
              <a:rPr lang="cs"/>
              <a:t>speciálně</a:t>
            </a:r>
            <a:r>
              <a:rPr lang="cs"/>
              <a:t> upravenými vnitřními plochami, které nepropouštějí záření do sousedních místností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311700" y="1852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 při radioterapii</a:t>
            </a:r>
            <a:endParaRPr/>
          </a:p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311700" y="746850"/>
            <a:ext cx="8715300" cy="43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01"/>
              <a:t>Radiační syndrom</a:t>
            </a:r>
            <a:endParaRPr sz="2785"/>
          </a:p>
          <a:p>
            <a:pPr indent="-342519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870"/>
              <a:t>příznaky : ztráta chuti k jídlu, nauzea, zvracení, průjem, únava, tachykardie, změny v krevním obraze, psychické změny</a:t>
            </a:r>
            <a:endParaRPr sz="2870"/>
          </a:p>
          <a:p>
            <a:pPr indent="-34251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70"/>
              <a:t>místní reakce radiačního syndromu - projevuje se na kůži a sliznicích - místo je zarudlé, vzniká suchá nebo vlhká deskvamace - ozářenou oblast udržujeme v čistotě a v suchu, na kůži se nepoužívá mýdlo</a:t>
            </a:r>
            <a:endParaRPr sz="2870"/>
          </a:p>
          <a:p>
            <a:pPr indent="-34251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70"/>
              <a:t>po ukončení terapie je potřebné ozářenou kůži chránit delší dobu před přímým slunečním zářením, nevystavovat ji působení vysokých a nízkých teplot (horké koupele, termofory, kapsy s ledem), nevystavovat tlaku oděvu (nosit volnější oděv), vtírat výživné krémy do pokožky, zajistit pokožce přístup vzduchu</a:t>
            </a:r>
            <a:endParaRPr sz="287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 při radioterapii</a:t>
            </a:r>
            <a:endParaRPr/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311700" y="1152475"/>
            <a:ext cx="8520600" cy="3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Radiační syndrom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ozařování orgánů malé pánve vzniká podráždění sliznice tenkého střeva, což se může projevit, průjmy, tenesmy, meteorismem - předejít tomu lze bílkovinnou bezezbytkovou dietou, při průjmech se doporučuje užívat léky na tlumení střevní motility,  během ozařování doporučíme jíst v menších dávkách a častěji (strava bohatá na bílkoviny a vitamíny, dostatečný příjem tekutin)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nauzee a zvracení - antiemetika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následek ozařování časté záněty močového měchýře - dysurie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 při chemoterapii</a:t>
            </a:r>
            <a:endParaRPr/>
          </a:p>
        </p:txBody>
      </p:sp>
      <p:sp>
        <p:nvSpPr>
          <p:cNvPr id="266" name="Google Shape;266;p45"/>
          <p:cNvSpPr txBox="1"/>
          <p:nvPr>
            <p:ph idx="1" type="body"/>
          </p:nvPr>
        </p:nvSpPr>
        <p:spPr>
          <a:xfrm>
            <a:off x="311700" y="1152475"/>
            <a:ext cx="8520600" cy="3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</a:t>
            </a:r>
            <a:r>
              <a:rPr lang="cs"/>
              <a:t>ytostatika -  v současnosti nejúčinnější systémové protinádorové léky - působí i na zdravé buňky a mají mnoho nežádoucích účinků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často útlum kostní dřeně - trombocytopenie (riziko krvácení) a leukopenie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vzniká poškození vlasového folikulu, což má za následek padání vlasů až plešatost (alopecie), po skončení cytostatické léčby vlasy opět narostou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nauzea a zvracení jsou doprovodným nežádoucím účinkem každé cytostatické léčby, mohou se objevit i průjmy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intravenózní aplikaci se musí dbát na to, aby se roztok nedostal mimo žílu - může vzniknout kožní nekróza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postiženou končetinu je třeba zvednout, na postižené místo přiložit studený obklad (zpomalení vstřebávání cytostatik), totéž místo se použije k aplikaci cytostatika opět až po vymizení všech příznaků (otok, pálení, bolest)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Zásady bezpečnosti práce na onko pracovištích</a:t>
            </a:r>
            <a:endParaRPr/>
          </a:p>
        </p:txBody>
      </p:sp>
      <p:sp>
        <p:nvSpPr>
          <p:cNvPr id="272" name="Google Shape;272;p46"/>
          <p:cNvSpPr txBox="1"/>
          <p:nvPr>
            <p:ph idx="1" type="body"/>
          </p:nvPr>
        </p:nvSpPr>
        <p:spPr>
          <a:xfrm>
            <a:off x="311700" y="1152475"/>
            <a:ext cx="85206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</a:t>
            </a:r>
            <a:r>
              <a:rPr lang="cs"/>
              <a:t>nkologická pracoviště zařazena mezi riziková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zdravotničtí pracovníci musí pro ochranu svého zdraví dodržovat zásady bezpečnosti práce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 těchto pracovištích by měly pracovat sestry se specializací, které neplánují těhotenství (jsou mimo reprodukční věk, neměly hepatitidu B a netrpí alergií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Práce s cytostatiky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ošetřovatelský personál mimořádně obezřetný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ředění používat osobní ochranné pomůcky (plášť, ústní rouška, rukavice)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ředění se provádí ve zvlášť k tomu upravené místnosti s digestoří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práce s cytostatiky má být co nejkratší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ředění je třeba se vyvarovat potřísnění kůže a vdechnutí aerosolu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zevních rodidel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příznaky: krvácení, bolest, svědění, poruchy vylučování moči a stolice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možné příčiny: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 fibrom - </a:t>
            </a:r>
            <a:r>
              <a:rPr lang="cs"/>
              <a:t>věk, poruchy imunity, HAK, imunosupresiva, dlouhodobé mechanické tření,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condylomata - HPV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léčba - chirurgická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pochvy - cysty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374"/>
              <a:t>= váček naplněný tekutinou/hnisem</a:t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Bartholiniho cysta (ucpání vývodu Bartholiniho žlázy)</a:t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vaginální cysty (ze stěny pochvy)</a:t>
            </a:r>
            <a:endParaRPr sz="2374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příčiny - ucpání žlázových vývodů, hormony, infekce, genetika</a:t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příznaky - bolest, otok, zarudnutí, bolest při pohlavním styku</a:t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léčba - chirurgická</a:t>
            </a:r>
            <a:endParaRPr sz="237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hrdla děložního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Ovulum Nabothi (retenční cysta)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vzniká uzavřením vývodu hlenové žlázy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příčina - chronický zánět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asymptomatické, nezpůsobují žádné potíže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několik mm - max. 2 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při MRI</a:t>
            </a:r>
            <a:endParaRPr/>
          </a:p>
        </p:txBody>
      </p:sp>
      <p:pic>
        <p:nvPicPr>
          <p:cNvPr descr="The New York Times &gt; Health &gt; Image &gt; Nabothian Cyst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500" y="1001375"/>
            <a:ext cx="3108875" cy="24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499" y="3049954"/>
            <a:ext cx="3108876" cy="201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hrdla děložního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Endocervikální polyp</a:t>
            </a:r>
            <a:endParaRPr b="1" sz="21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/>
              <a:t>= stopkatý útvar v hrdle děložním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příznaky - slabé vaginální krvácení (po styku), postmenopauzální krvácení, výtok, může být asymptomatický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příčiny - nejasné, možná opakované záněty, vysoká hladina estrogenu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několik mm - max. 1 cm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léčba - chirurgická (ablace) - </a:t>
            </a:r>
            <a:r>
              <a:rPr lang="cs" sz="1700"/>
              <a:t>histologické</a:t>
            </a:r>
            <a:r>
              <a:rPr lang="cs" sz="1700"/>
              <a:t> vyš.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endocervikální polyp 1 (youtube.com)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 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208"/>
              <a:t>Polyp děložního těla</a:t>
            </a:r>
            <a:endParaRPr b="1" sz="2208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8"/>
              <a:t>= stopkatý útvar v děložní dutině vyrůstající z děložní sliznice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nejčastěji objeven jako příčina krvácení u žen po 40. roku věku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příčiny - nejasné, možná opakované záněty, vysoká hladina estrogenu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příznaky - nadměrně silná menstruace, krvácení mimo cyklus, problémy s otěhotněním, četné potraty, často asymptomatické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diagnostika - UTZ (vaginální sonda), hysteroskopie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léčba - chirurgická, odstranění při </a:t>
            </a:r>
            <a:r>
              <a:rPr lang="cs" sz="1908"/>
              <a:t>hysteroskopii</a:t>
            </a:r>
            <a:r>
              <a:rPr lang="cs" sz="1908"/>
              <a:t> (nízké % opakování), kyretáž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73464"/>
              <a:buChar char="-"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Removal of Uterine Polyp | Hysteroscopic Polypectomy (How is it done) | Removal of Polyp in Uterus (youtube.com)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(leiomymomy)</a:t>
            </a:r>
            <a:endParaRPr b="1" sz="21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benigní nádor z hladké svaloviny dělohy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</a:t>
            </a:r>
            <a:r>
              <a:rPr lang="cs"/>
              <a:t>ejčastější nezhoubný útvar ženského genitálního traktu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žen do 30 let 20–30 %, u žen nad 30 let 50 %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velikost 1 cm až (výjimečně) několika decimetrů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hormonálně závislý nádor – obsahuje hormonální receptory – po menopauze regredují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někdy bývají vícečetné – myomatóza děložní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