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aleway-bold.fntdata"/><Relationship Id="rId10" Type="http://schemas.openxmlformats.org/officeDocument/2006/relationships/slide" Target="slides/slide5.xml"/><Relationship Id="rId21" Type="http://schemas.openxmlformats.org/officeDocument/2006/relationships/font" Target="fonts/Raleway-regular.fntdata"/><Relationship Id="rId13" Type="http://schemas.openxmlformats.org/officeDocument/2006/relationships/slide" Target="slides/slide8.xml"/><Relationship Id="rId24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87132c3f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87132c3f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87132c3f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87132c3f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87132c3f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87132c3f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87132c3f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87132c3f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87132c3f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87132c3f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87132c3f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87132c3f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7132c3f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7132c3f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7132c3f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7132c3f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87132c3f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87132c3f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87132c3f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87132c3f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87132c3f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87132c3f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87132c3f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87132c3f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87132c3f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87132c3f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87132c3f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87132c3f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ženu v průběhu </a:t>
            </a:r>
            <a:r>
              <a:rPr lang="cs"/>
              <a:t>těhotenství, prenatální diagnostika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vyšetření v těhotenství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Flowmetrie </a:t>
            </a:r>
            <a:r>
              <a:rPr lang="cs"/>
              <a:t>= měření rychlosti průtoku krve v cévách plodu, placenty, těhotné ženy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Cervikometrie </a:t>
            </a:r>
            <a:r>
              <a:rPr lang="cs"/>
              <a:t>= metoda hodnotící nález hrdla děložního (dg. předčasného porodu)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Intrapartální fetální pulzní oymetrie </a:t>
            </a:r>
            <a:r>
              <a:rPr lang="cs"/>
              <a:t>= hodnotí saturaci v periferní krvi plodu, sonda na tváři nebo zadečku plodu, podmínka - odteklá PV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ST analyzátor</a:t>
            </a:r>
            <a:r>
              <a:rPr lang="cs"/>
              <a:t> = snímání EKG z hlavičky plodu, monitoring za porodu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vyšetření v těhotenství 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501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CTG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kardiotokograf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registruje srdeční frekvenci plodu a děložní mobilitu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dg. poruchy děložní činnosti, hypoxii plodu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umožňuje včasnou reakci porodníka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350" y="238325"/>
            <a:ext cx="3512402" cy="17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300" y="3309275"/>
            <a:ext cx="1834227" cy="183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3500" y="2151105"/>
            <a:ext cx="3220350" cy="162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24785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vyšetření v těhotenství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81800" y="1068425"/>
            <a:ext cx="5755800" cy="3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Amnioskopie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endoskopická metoda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posuzující kvalitu PV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podmínky - zachovalý VB, prostupné děložní hrdlo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hodnocení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normální nález - čírá PV, mázek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žlutá barva - hemolýza při Rh inkompatibilitě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zelená barva - mekonium při hypoxii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masová, nahnědlá barva - úmrtí plodu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175" y="760800"/>
            <a:ext cx="3676824" cy="39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Speciální vyšetření v těhotenství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542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Amniocentéza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punkce amniální dutiny přes břišní stěnu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 UTZ kontrolou se získá 15-20 ml plodové vody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provádí se po ukončení 15. gestačního týdne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buňky se kultivují a stanovuje se karyotyp plodu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400" y="1284675"/>
            <a:ext cx="3269326" cy="210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Speciální vyšetření v těhotenství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482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Kordocentéza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invazivní metoda přímého odběru pupečníkové krve pod UTZ kontrolou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umožňuje aplikaci </a:t>
            </a:r>
            <a:r>
              <a:rPr lang="cs"/>
              <a:t>intraumbilikální</a:t>
            </a:r>
            <a:r>
              <a:rPr lang="cs"/>
              <a:t> </a:t>
            </a:r>
            <a:r>
              <a:rPr lang="cs"/>
              <a:t>transfuze a podání léčiv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provádí se po 18. gestačním týdnu</a:t>
            </a:r>
            <a:r>
              <a:rPr lang="cs"/>
              <a:t> 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100" y="1052588"/>
            <a:ext cx="3704100" cy="361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Speciální vyšetření v těhotenství 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54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Biopsie choria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 choriových klků (tkáň z placenty)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mezi 10.-13. týdnem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 UTZ kontrolou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transabdominálně nebo transcervikálně (dle uložení placenty)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odebrané vzorky se buď zpracovávají nebo se kultivují jako u amniocentézy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Prenatální péče v ČR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7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současnosti se ČR řadí mezi země s nejvyspělejší prenatální péčí na </a:t>
            </a:r>
            <a:r>
              <a:rPr lang="cs"/>
              <a:t>světě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Třístupňový systém péče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základní péče</a:t>
            </a:r>
            <a:r>
              <a:rPr lang="cs"/>
              <a:t> - obvodní gynekolog a spádová nemocnice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intermediální péče</a:t>
            </a:r>
            <a:r>
              <a:rPr lang="cs"/>
              <a:t> - zajišťují některá gynekologicko-porodnická oddělení, hospitalizují lehké a střední patologie, vedení porodů od 33. týdne do ukončeného 36.týdne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perinatologická centra</a:t>
            </a:r>
            <a:r>
              <a:rPr lang="cs"/>
              <a:t> - zajišťují intenzivní péči, fakultní a regionální nemocnice, koncentrují výrazné těhotenské patologie, předčasné porody od ukončeného 23. týdne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Dělení dle rizika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84000" y="947500"/>
            <a:ext cx="8833500" cy="40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Těhotné s malým rizikem</a:t>
            </a:r>
            <a:r>
              <a:rPr lang="cs"/>
              <a:t> = fyziologická gravidita, prohlídky v prenatální poradně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první polovina těhotenství - 1x za měsíc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druhá polovina </a:t>
            </a:r>
            <a:r>
              <a:rPr lang="cs"/>
              <a:t>těhotenství</a:t>
            </a:r>
            <a:r>
              <a:rPr lang="cs"/>
              <a:t> - 2x za měsíc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poslední měsíc - každý týden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Těhotné se středním rizikem</a:t>
            </a:r>
            <a:r>
              <a:rPr lang="cs"/>
              <a:t> = v anamnéze rizikové faktory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výsledky klinických a laboratorních vyš. nejeví patologii, vzhledem k rizikovým faktorům zvýšený počet prohlídek - dle stavu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Těhotné s vysokým rizikem</a:t>
            </a:r>
            <a:r>
              <a:rPr lang="cs"/>
              <a:t> = výskyt patologických výsledků v klinických či laboratorních vyš.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anamnéze nemusí být rizikové faktory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četnost vyšetření individuální, zdravotní stav těhotné a vývoj plodu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Cíle prenatální péče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poskytování péče a zajištění optimálního průběhu gravidity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zjistit poruchy vývoje plodu a rizikové faktory matky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učit těhotnou, jak pečovat sama o sebe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předčasného porodu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redukce rizikových faktorů (edukace matky)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Role sestry/ PA v prenatální poradně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odebírání anamnézy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kontrola FF těhotné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spolupráce s lékařem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edukace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psychická podpora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plánování dalších kontrol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 biologického materiálu (krev, moč,...)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Vstupní vyšetření v těhotenství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v 6. až 10. týdnu (vystavení těhotenské průkazky)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potvrzení těhotenství (nejspolehlivější metodou je ultrazvukové vyšetření, případně krevní test na stanovení přítomnosti HCG)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zjištění anamnézy (celkový zdravotní stav, užívání léků, předchozí těhotenství, porody apod.)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zvážení a změření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vyšetření moči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gynekologická prohlídka včetně kolposkopie a onkologické cytologie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Pravidelná vyšetření v těhotenství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doplnění anamnézy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měření TK+P, chemické vyšetření moči (bílkovina, pH, krev, cukr)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sledování váhového přírůstku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zevní porodnická vyšetření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stanovení cervix score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sledování otoků nebo varixů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 24. týdne - poslech ozev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 38. týdne - CTG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Nepravidelná vyšetření v těhotenství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11.-13. týden</a:t>
            </a:r>
            <a:endParaRPr b="1"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kombinovaný screening vrozených vývojových vad (závažné malformace, nuchální transluce)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do 16. týdne </a:t>
            </a:r>
            <a:endParaRPr b="1"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stanovení krevní skupiny a Rh faktoru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screening nepravidelných protilátek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KO (hematokrit, erytrocyty, leukocyty, trombocyty, hemoglobin)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sérologické</a:t>
            </a:r>
            <a:r>
              <a:rPr lang="cs"/>
              <a:t> vyšetření HIV a HBsAg, protilátky syfilis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glykemie nalačno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biochemický screening nejčastějších chromozomálních vad plodu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500" y="2082550"/>
            <a:ext cx="1992275" cy="29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Nepravidelná vyšetření v </a:t>
            </a:r>
            <a:r>
              <a:rPr lang="cs"/>
              <a:t>těhotenství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998575"/>
            <a:ext cx="8520600" cy="3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cs" sz="1530"/>
              <a:t>18.-22. týden</a:t>
            </a:r>
            <a:endParaRPr b="1" sz="1530"/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30"/>
              <a:buChar char="-"/>
            </a:pPr>
            <a:r>
              <a:rPr lang="cs" sz="1530"/>
              <a:t>1. ultrazvukový screening plodu (VVV, biometrie)</a:t>
            </a:r>
            <a:endParaRPr sz="153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cs" sz="1530"/>
              <a:t>24.-28. týden</a:t>
            </a:r>
            <a:endParaRPr b="1" sz="1530"/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30"/>
              <a:buChar char="-"/>
            </a:pPr>
            <a:r>
              <a:rPr lang="cs" sz="1530"/>
              <a:t>oGTT = orální glukózo toleranční test</a:t>
            </a:r>
            <a:endParaRPr sz="153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cs" sz="1530"/>
              <a:t>30.-32. týden</a:t>
            </a:r>
            <a:endParaRPr b="1" sz="1530"/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30"/>
              <a:buChar char="-"/>
            </a:pPr>
            <a:r>
              <a:rPr lang="cs" sz="1530"/>
              <a:t>2. ultrazvukový screening plodu (pozdní VVV, biometrie, poloha, množství PV, uložení placenty), KO</a:t>
            </a:r>
            <a:endParaRPr sz="1530"/>
          </a:p>
          <a:p>
            <a:pPr indent="-3257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0"/>
              <a:buChar char="-"/>
            </a:pPr>
            <a:r>
              <a:rPr lang="cs" sz="1530"/>
              <a:t>protilátky syfilis, HIV, HBsAg - pouze výběrově</a:t>
            </a:r>
            <a:endParaRPr sz="153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cs" sz="1530"/>
              <a:t>36.-37.týden </a:t>
            </a:r>
            <a:endParaRPr b="1" sz="1530"/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30"/>
              <a:buChar char="-"/>
            </a:pPr>
            <a:r>
              <a:rPr lang="cs" sz="1530"/>
              <a:t>detekce streptokoků skupiny B v pochvě</a:t>
            </a:r>
            <a:endParaRPr sz="153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cs" sz="1530"/>
              <a:t>38.-40.týden (ev. 41.týden)</a:t>
            </a:r>
            <a:endParaRPr b="1" sz="1530"/>
          </a:p>
          <a:p>
            <a:pPr indent="-32575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30"/>
              <a:buChar char="-"/>
            </a:pPr>
            <a:r>
              <a:rPr lang="cs" sz="1530"/>
              <a:t>CTG</a:t>
            </a:r>
            <a:endParaRPr sz="153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