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Raleway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-bold.fntdata"/><Relationship Id="rId30" Type="http://schemas.openxmlformats.org/officeDocument/2006/relationships/font" Target="fonts/Raleway-regular.fntdata"/><Relationship Id="rId11" Type="http://schemas.openxmlformats.org/officeDocument/2006/relationships/slide" Target="slides/slide6.xml"/><Relationship Id="rId33" Type="http://schemas.openxmlformats.org/officeDocument/2006/relationships/font" Target="fonts/Raleway-boldItalic.fntdata"/><Relationship Id="rId10" Type="http://schemas.openxmlformats.org/officeDocument/2006/relationships/slide" Target="slides/slide5.xml"/><Relationship Id="rId32" Type="http://schemas.openxmlformats.org/officeDocument/2006/relationships/font" Target="fonts/Raleway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171cc7a8ce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171cc7a8ce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171cc7a8ce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171cc7a8ce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171cc7a8ce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171cc7a8ce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171cc7a8ce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171cc7a8ce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171cc7a8ce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171cc7a8ce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171cc7a8ce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171cc7a8ce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171cc7a8ce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171cc7a8ce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171cc7a8ce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171cc7a8ce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171cc7a8ce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171cc7a8ce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171cc7a8ce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171cc7a8ce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171cc7a8ce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171cc7a8ce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171cc7a8ce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171cc7a8ce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171cc7a8ce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171cc7a8ce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171cc7a8ce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171cc7a8ce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171cc7a8ce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171cc7a8ce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171cc7a8ce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171cc7a8ce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171cc7a8ce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171cc7a8ce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171cc7a8ce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171cc7a8ce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171cc7a8ce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171cc7a8ce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171cc7a8ce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171cc7a8ce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171cc7a8ce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171cc7a8ce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171cc7a8ce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171cc7a8ce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171cc7a8ce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171cc7a8ce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youtube.com/watch?v=apqdAy9h5pw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youtube.com/watch?v=iqzM_R9wBoM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youtube.com/watch?v=6TCGosnLvTU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Urogynekologie 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Mgr. Štěpánka Vybíralová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052500" y="445025"/>
            <a:ext cx="3387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1461225" y="1152475"/>
            <a:ext cx="5779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4229" y="0"/>
            <a:ext cx="7287289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1829225" y="445025"/>
            <a:ext cx="5379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2435375" y="1152475"/>
            <a:ext cx="4632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2973" y="0"/>
            <a:ext cx="731805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Vyšetřovací metody v urogynekologii</a:t>
            </a:r>
            <a:endParaRPr/>
          </a:p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Fyzikální vyšetření</a:t>
            </a:r>
            <a:endParaRPr b="1" sz="2100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stanovení BMI a posouzení mobility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sledujeme specifické příznaky a patologické stavy (macerace kůže rodidel, fluor, zápach apod.)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posuzujeme defekty závěsu pochvy a dělohy v klidu a při zátěži (při zatlačení)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při gynekologickém vyš. možno popsat stav uložení pánevních orgánů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posouzení defektů pánevního dna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posouzení uložení a pohyblivosti uretry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Vyšetřovací metody v urogynekologii</a:t>
            </a:r>
            <a:endParaRPr/>
          </a:p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UTZ</a:t>
            </a:r>
            <a:endParaRPr b="1" sz="2100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MM - určení množství reziduální moči, hodnocení tloušťky MM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vesikalizace</a:t>
            </a:r>
            <a:r>
              <a:rPr lang="cs"/>
              <a:t> - otevírání vnitřního ústí uretry, fyziologicky na počátku mikce, jinak je povážována za poruchu svěrače močové trubice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sfinkter uretry - hodnotíme stav, je možné změřit jeho plochu, pomocí dopplerovského zobrazení i jeho prokrvení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měření rezidua moči po vymočení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Vyšetřovací metody v gynekologii</a:t>
            </a:r>
            <a:endParaRPr/>
          </a:p>
        </p:txBody>
      </p:sp>
      <p:sp>
        <p:nvSpPr>
          <p:cNvPr id="140" name="Google Shape;140;p26"/>
          <p:cNvSpPr txBox="1"/>
          <p:nvPr>
            <p:ph idx="1" type="body"/>
          </p:nvPr>
        </p:nvSpPr>
        <p:spPr>
          <a:xfrm>
            <a:off x="311700" y="1152475"/>
            <a:ext cx="8520600" cy="3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Laboratorní</a:t>
            </a:r>
            <a:r>
              <a:rPr b="1" lang="cs" sz="2100"/>
              <a:t> vyšetření</a:t>
            </a:r>
            <a:r>
              <a:rPr lang="cs" sz="2100"/>
              <a:t> </a:t>
            </a:r>
            <a:endParaRPr sz="2100"/>
          </a:p>
          <a:p>
            <a:pPr indent="-332105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 sz="1917"/>
              <a:t>vyšetření močového sedimentu</a:t>
            </a:r>
            <a:endParaRPr sz="1917"/>
          </a:p>
          <a:p>
            <a:pPr indent="-33210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1917"/>
              <a:t>bakteriologické vyšetření moči (při nálezu)</a:t>
            </a:r>
            <a:endParaRPr sz="1917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2100"/>
              <a:t>Cystouretroskopie</a:t>
            </a:r>
            <a:endParaRPr b="1" sz="2100"/>
          </a:p>
          <a:p>
            <a:pPr indent="-332105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 sz="1917"/>
              <a:t>endoskopické vyšetření MM a močovodu prováděné flexibilním cystoskopem</a:t>
            </a:r>
            <a:endParaRPr sz="1917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2066"/>
              <a:t>Stres-test</a:t>
            </a:r>
            <a:endParaRPr b="1" sz="2066"/>
          </a:p>
          <a:p>
            <a:pPr indent="-332105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 sz="1917"/>
              <a:t>při náplni MM kolem 200 ml vyzveme pac., aby rozkročila nohy, mírně pokrčila kolena (postoj vede k vyřazení účinku pánevního svalstva) a zakašlala</a:t>
            </a:r>
            <a:endParaRPr sz="1917"/>
          </a:p>
          <a:p>
            <a:pPr indent="-33210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1917"/>
              <a:t>pozitivní test je v případě úniku moči (vhodné umístit pod pac. podložku)</a:t>
            </a:r>
            <a:endParaRPr sz="1917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Vyšetřovací metody v urogynekologii</a:t>
            </a:r>
            <a:endParaRPr/>
          </a:p>
        </p:txBody>
      </p:sp>
      <p:sp>
        <p:nvSpPr>
          <p:cNvPr id="146" name="Google Shape;146;p27"/>
          <p:cNvSpPr txBox="1"/>
          <p:nvPr>
            <p:ph idx="1" type="body"/>
          </p:nvPr>
        </p:nvSpPr>
        <p:spPr>
          <a:xfrm>
            <a:off x="311700" y="11416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Q - tip test</a:t>
            </a:r>
            <a:endParaRPr b="1" sz="2100"/>
          </a:p>
          <a:p>
            <a:pPr indent="-3365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700"/>
              <a:buChar char="-"/>
            </a:pPr>
            <a:r>
              <a:rPr lang="cs" sz="1700"/>
              <a:t>orientační posouzení uretry a mobility 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cs" sz="1700"/>
              <a:t>zavedeme sterilní lubrikovanou štětičku od uretry na úroveň hrdla MM a vyzveme pac. k zatlačení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cs" sz="1700"/>
              <a:t>rotační pohyb štětičky kolem symfýzy měříme vůči horizontále úhloměrem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cs" sz="1700"/>
              <a:t>měření provádíme v klidu a při zatlačení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cs" sz="1700"/>
              <a:t>změna větší než 30 stupnů svědčí pro hypermobilitu uretry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cs" sz="1700"/>
              <a:t>nelze využít pro stanovení diagnózy stresové inkontinence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cs" sz="1700"/>
              <a:t>využití spíše k predikci možného selhání antiinkontinentní operace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Vyšetřovací metody v urogynekologii</a:t>
            </a:r>
            <a:endParaRPr/>
          </a:p>
        </p:txBody>
      </p:sp>
      <p:sp>
        <p:nvSpPr>
          <p:cNvPr id="152" name="Google Shape;152;p28"/>
          <p:cNvSpPr txBox="1"/>
          <p:nvPr>
            <p:ph idx="1" type="body"/>
          </p:nvPr>
        </p:nvSpPr>
        <p:spPr>
          <a:xfrm>
            <a:off x="311700" y="1152475"/>
            <a:ext cx="8520600" cy="3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350"/>
              <a:t>Urodynamické vyšetření</a:t>
            </a:r>
            <a:endParaRPr b="1" sz="235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u="sng"/>
              <a:t>cystometrie</a:t>
            </a:r>
            <a:r>
              <a:rPr lang="cs"/>
              <a:t> - zkoumá chování močového měchýře a močové trubice při postupném plnění sterilním fyziologickým roztokem, sledujeme při jakém objemu začíná pac. vnímat náplň, kdy by normálně vyhledala toaletu a jaká je kapacita MM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u="sng"/>
              <a:t>uretrální profil </a:t>
            </a:r>
            <a:r>
              <a:rPr lang="cs"/>
              <a:t>- při postupném vytahování cévky jsou snímány tlaky v MM a v močové trubici, výsledkem jsou informace o funkci stěny močové trubice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s" u="sng"/>
              <a:t>uroflowmetrie </a:t>
            </a:r>
            <a:r>
              <a:rPr lang="cs"/>
              <a:t>- v závěru pac. vymočí objem MM do speciální toalety, která umožňuje změřit vymočený objem v závislosti na čase - maximální a průměrnou rychlost průtoku, vyš. je nebolestivé, cévka zavedená do MM a snímač tlaku do konečníku (v obou případech se užívají sterilní tenké cévky), podmínkou vyš. je negativní kultivace moči a cytologie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Vyšetřovací metody v urogynekologii</a:t>
            </a:r>
            <a:endParaRPr/>
          </a:p>
        </p:txBody>
      </p:sp>
      <p:sp>
        <p:nvSpPr>
          <p:cNvPr id="158" name="Google Shape;158;p29"/>
          <p:cNvSpPr txBox="1"/>
          <p:nvPr>
            <p:ph idx="1" type="body"/>
          </p:nvPr>
        </p:nvSpPr>
        <p:spPr>
          <a:xfrm>
            <a:off x="311700" y="1152475"/>
            <a:ext cx="8520600" cy="38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270"/>
              <a:t>Elektromyografie</a:t>
            </a:r>
            <a:endParaRPr b="1" sz="2270"/>
          </a:p>
          <a:p>
            <a:pPr indent="-325755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měření změn elektrických svalových potenciálů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umožňuje detailnější rozbor především detrusorové nestability, v praxi není více rozšířena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2261"/>
              <a:t>Pad - weight test (PW test) </a:t>
            </a:r>
            <a:endParaRPr b="1" sz="2261"/>
          </a:p>
          <a:p>
            <a:pPr indent="-325755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principem je vážení vložek za určité časové období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zvýšení hmotnosti - vyšší stupeň závažnosti inkontinence 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rutinně jednohodinový PW test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před testem pac. nemočí, poté po dobu jedné hodiny provádí předem určenou pohybovou aktivitu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před a po uplynutí doby jsou vložky převáženy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Vyšetřovací metody v urogynekologii</a:t>
            </a:r>
            <a:endParaRPr/>
          </a:p>
        </p:txBody>
      </p:sp>
      <p:sp>
        <p:nvSpPr>
          <p:cNvPr id="164" name="Google Shape;164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Mikční deník</a:t>
            </a:r>
            <a:endParaRPr b="1" sz="2100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informace o příjmu tekutin za 24 hodin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epizody urgence a močení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informace o mikčních intervalech a porcích moči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další fáze - mikce podle hodin, cílem je postupné prodlužování intervalu močení a potlačení urgence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optimální interval je 3-4 hodiny mezi jednotlivými mikcemi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Chirurgické metody léčby</a:t>
            </a:r>
            <a:endParaRPr/>
          </a:p>
        </p:txBody>
      </p:sp>
      <p:sp>
        <p:nvSpPr>
          <p:cNvPr id="170" name="Google Shape;170;p31"/>
          <p:cNvSpPr txBox="1"/>
          <p:nvPr>
            <p:ph idx="1" type="body"/>
          </p:nvPr>
        </p:nvSpPr>
        <p:spPr>
          <a:xfrm>
            <a:off x="150600" y="1018950"/>
            <a:ext cx="8681700" cy="40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TVT páska (tahuprostá vaginální páska)</a:t>
            </a:r>
            <a:endParaRPr b="1" sz="2100"/>
          </a:p>
          <a:p>
            <a:pPr indent="-347131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67"/>
              <a:buChar char="-"/>
            </a:pPr>
            <a:r>
              <a:rPr lang="cs" sz="1866"/>
              <a:t>vytváří stálou podporu močové trubice, tím zabraňuje nekontrolovatelnému úniku moči</a:t>
            </a:r>
            <a:endParaRPr sz="1866"/>
          </a:p>
          <a:p>
            <a:pPr indent="-34713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67"/>
              <a:buChar char="-"/>
            </a:pPr>
            <a:r>
              <a:rPr lang="cs" sz="1866"/>
              <a:t>miniinvazivní výkon, trvá cca 30 min., v celkové anestezii</a:t>
            </a:r>
            <a:endParaRPr sz="1866"/>
          </a:p>
          <a:p>
            <a:pPr indent="-34713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67"/>
              <a:buChar char="-"/>
            </a:pPr>
            <a:r>
              <a:rPr lang="cs" sz="1866"/>
              <a:t>před operací pac. podstoupí urodynamické vyšetření</a:t>
            </a:r>
            <a:endParaRPr sz="1866"/>
          </a:p>
          <a:p>
            <a:pPr indent="-34713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67"/>
              <a:buChar char="-"/>
            </a:pPr>
            <a:r>
              <a:rPr lang="cs" sz="1866"/>
              <a:t>předoperační příprava - pac. lačná, oholená, vyprázdnění střev (Picoprep, Bisacodyl), premedikace dle ARO</a:t>
            </a:r>
            <a:endParaRPr sz="1866"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374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Urogynekologie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106350" y="1130875"/>
            <a:ext cx="41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interdisciplinární obor, který spojuje znalosti a dovednosti gynekologů a urogynekologů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diagnostika a následná konzervativní nebo operační léčbě inkontinence </a:t>
            </a:r>
            <a:r>
              <a:rPr lang="cs"/>
              <a:t> 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7475" y="583675"/>
            <a:ext cx="4517950" cy="286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Chirurgické metody léčby</a:t>
            </a:r>
            <a:endParaRPr/>
          </a:p>
        </p:txBody>
      </p:sp>
      <p:sp>
        <p:nvSpPr>
          <p:cNvPr id="176" name="Google Shape;176;p32"/>
          <p:cNvSpPr txBox="1"/>
          <p:nvPr>
            <p:ph idx="1" type="body"/>
          </p:nvPr>
        </p:nvSpPr>
        <p:spPr>
          <a:xfrm>
            <a:off x="311700" y="1152475"/>
            <a:ext cx="8520600" cy="37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370"/>
              <a:t>TVT páska</a:t>
            </a:r>
            <a:endParaRPr b="1" sz="3370"/>
          </a:p>
          <a:p>
            <a:pPr indent="-336465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 sz="2426"/>
              <a:t>průběh operace - zavedení pásky zahrnuje dva malé řezy (každý v délce 0,5 cm) v  podbřišku a 1,5 cm podélný řez v přední stěně pochvy, páska se pomocí ostrého zavaděče umístí pod močovou trubici a řezy v podbřišku se vyvede a následně se oba tyto konce zkrátí a zanoří, cystoskopická kontrola kvůli možnosti poranění měchýře při výkonu, na závěr operace je provedena tamponáda pochvy, aby se tlakem na ránu zmírnily případné otoky či krvácení, obvykle se též ponechává katetr v močovém měchýři (do dalšího dne)</a:t>
            </a:r>
            <a:endParaRPr sz="2426"/>
          </a:p>
          <a:p>
            <a:pPr indent="-33646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426"/>
              <a:t>před propuštěním pacientky vyndání tamponády, PMK ex - kontrola mikce</a:t>
            </a:r>
            <a:endParaRPr sz="2426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2426" u="sng">
                <a:solidFill>
                  <a:schemeClr val="hlink"/>
                </a:solidFill>
                <a:hlinkClick r:id="rId3"/>
              </a:rPr>
              <a:t>https://www.youtube.com/watch?v=apqdAy9h5pw</a:t>
            </a:r>
            <a:r>
              <a:rPr lang="cs" sz="2426"/>
              <a:t>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Chirurgické metody léčby</a:t>
            </a:r>
            <a:endParaRPr/>
          </a:p>
        </p:txBody>
      </p:sp>
      <p:sp>
        <p:nvSpPr>
          <p:cNvPr id="182" name="Google Shape;182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TOT páska / TVT-O pásla (transobturatorní páska)</a:t>
            </a:r>
            <a:endParaRPr b="1" sz="2100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zavedení syntetické nevstřebatelné pásky pod močovou trubici a její vyvedení kolem dolních ramen stydké kosti do oblasti třísel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stejný princip jako TVT, rozdíl zavedení přes třísla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500" u="sng">
                <a:solidFill>
                  <a:schemeClr val="hlink"/>
                </a:solidFill>
                <a:hlinkClick r:id="rId3"/>
              </a:rPr>
              <a:t>https://www.youtube.com/watch?v=iqzM_R9wBoM</a:t>
            </a:r>
            <a:r>
              <a:rPr lang="cs" sz="1500"/>
              <a:t> 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Chirurgické metody léčby </a:t>
            </a:r>
            <a:endParaRPr/>
          </a:p>
        </p:txBody>
      </p:sp>
      <p:sp>
        <p:nvSpPr>
          <p:cNvPr id="188" name="Google Shape;188;p34"/>
          <p:cNvSpPr txBox="1"/>
          <p:nvPr>
            <p:ph idx="1" type="body"/>
          </p:nvPr>
        </p:nvSpPr>
        <p:spPr>
          <a:xfrm>
            <a:off x="311700" y="1152475"/>
            <a:ext cx="8520600" cy="394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957"/>
              <a:t>Bulkamid </a:t>
            </a:r>
            <a:endParaRPr b="1" sz="2957"/>
          </a:p>
          <a:p>
            <a:pPr indent="-325925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 sz="2189"/>
              <a:t>předoperační příprava - vyprázdnění střev, pac. oholena, analgetika</a:t>
            </a:r>
            <a:endParaRPr sz="2189"/>
          </a:p>
          <a:p>
            <a:pPr indent="-3259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189"/>
              <a:t>o</a:t>
            </a:r>
            <a:r>
              <a:rPr lang="cs" sz="2189"/>
              <a:t>perace se provádí v celkové nebo lokální </a:t>
            </a:r>
            <a:r>
              <a:rPr lang="cs" sz="2189"/>
              <a:t>anestezii</a:t>
            </a:r>
            <a:endParaRPr sz="2189"/>
          </a:p>
          <a:p>
            <a:pPr indent="-3259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189"/>
              <a:t>po desinfekci je do močové trubice a močového měchýře zavedena optická kamera (uretroskop)</a:t>
            </a:r>
            <a:endParaRPr sz="2189"/>
          </a:p>
          <a:p>
            <a:pPr indent="-3259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189"/>
              <a:t>do oblasti přechodu močové trubice a močového měchýře se poté pod sliznici močové trubice aplikuje 1-2ml gelu</a:t>
            </a:r>
            <a:endParaRPr sz="2189"/>
          </a:p>
          <a:p>
            <a:pPr indent="-3259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189"/>
              <a:t>gel je nevstřebatelný a způsobí zúžení močové trubice, které pomáhá udržení moči při stresových manévrech (zvedání břemen, kýchnutí, kašlání sport…)</a:t>
            </a:r>
            <a:endParaRPr sz="2189"/>
          </a:p>
          <a:p>
            <a:pPr indent="-3259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189"/>
              <a:t>funkčnost gelu je individuální, většinou dva roky, v případě potřeby je </a:t>
            </a:r>
            <a:r>
              <a:rPr lang="cs" sz="2189"/>
              <a:t>možné</a:t>
            </a:r>
            <a:r>
              <a:rPr lang="cs" sz="2189"/>
              <a:t> jej aplikovat znovu</a:t>
            </a:r>
            <a:endParaRPr sz="2189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3"/>
              </a:rPr>
              <a:t>https://www.youtube.com/watch?v=6TCGosnLvTU</a:t>
            </a:r>
            <a:r>
              <a:rPr lang="cs"/>
              <a:t>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Podíl sestry na diagnostice a léčbě</a:t>
            </a:r>
            <a:endParaRPr/>
          </a:p>
        </p:txBody>
      </p:sp>
      <p:sp>
        <p:nvSpPr>
          <p:cNvPr id="194" name="Google Shape;194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odběr anamnézy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informace o způsobu provedení odběrů, výkonů a léčby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odběry krve, moči, cévkování, stěry z uretry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podpora klientky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edukace o zdravém životním stylu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edukace o pitném režimu - neomezovat tekutiny kvůli častému močení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doporučit cviky na posílení pánevního dna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Edukace v oblasti prevence močové inkontinence</a:t>
            </a:r>
            <a:endParaRPr/>
          </a:p>
        </p:txBody>
      </p:sp>
      <p:sp>
        <p:nvSpPr>
          <p:cNvPr id="200" name="Google Shape;200;p36"/>
          <p:cNvSpPr txBox="1"/>
          <p:nvPr>
            <p:ph idx="1" type="body"/>
          </p:nvPr>
        </p:nvSpPr>
        <p:spPr>
          <a:xfrm>
            <a:off x="311700" y="1152475"/>
            <a:ext cx="8520600" cy="38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úprava pitného režimu - malé dávky po celý den, omezit nápoje obsahující kofein (káva, černý čaj) a alkohol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vyvážená strava, omezení kořeněných jídel, omezit sůl, zařadit více ovoce a zeleniny (vyhnout se citrusům - dráždí stěny MM a vyvolávají nucení na močení), zařadit potraviny bohaté na vlákninu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užívání potravinových doplňků (extrakt z brusinek, dýňová semínka)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redukce hmotnosti (spolupráce s dietology a nutričními terapeuty)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pohybové aktivity, cvičení na zpevnění pánevního dna, trénink MM (přesně stanovené intervaly, kdy chodit močit - prodlužování intervalů)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eliminace kouření - </a:t>
            </a:r>
            <a:r>
              <a:rPr lang="cs"/>
              <a:t>chronický</a:t>
            </a:r>
            <a:r>
              <a:rPr lang="cs"/>
              <a:t> kuřácký kašel má negativní vliv na MM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vhodný výběr </a:t>
            </a:r>
            <a:r>
              <a:rPr lang="cs"/>
              <a:t>absorpčních</a:t>
            </a:r>
            <a:r>
              <a:rPr lang="cs"/>
              <a:t> pomůcek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zvýšená hygienická péče (časté sprchování, speciální intimní mýdla), minimalizovat kožní problémy spojené s inkontinencí (opruzeniny)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Inkontinence 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2931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jakýkoliv stav, při kterém dochází k nechtěnému úniku moči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není nemocí, ale příznakem, který může mít různé příčiny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inkontinentní pacientky zažívají pocit ztráty společenské role, ztrácejí společenské kontakty, omezují duševní i tělesnou aktivitu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vysoké procento žen nevyhledá </a:t>
            </a:r>
            <a:r>
              <a:rPr lang="cs"/>
              <a:t>lékařskou</a:t>
            </a:r>
            <a:r>
              <a:rPr lang="cs"/>
              <a:t> pomoc a spoléhá na hygienické pomůcky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incidence vysoká, téměř každá druhá žena udává někdy v průběhu svého života obtíže s udržením moči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Inkontinence - rizikové faktory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věk - incidence stoupá s věkem, hlavně nad 65 let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nadměrná fyzická aktivita (gymnastika, kulturistika)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těžká fyzická práce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špatná životospráva (kofein, sycené nápoje)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obezita (vysoké BMI zvyšuje riziko)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parita s vyšším počtem vaginálních porodů se riziko zvyšuje, význam má i porodní hmotnost porozených dětí, extrakční vaginální operace, SC riziko vzniku snižuje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Inkontinence - klasifikace 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Absolutní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vrozené - ektopický útvar, abnormality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získané - uretrální píštěle, poranění během operace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Relativní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stresová inkontinence - únik malého množství moči při zvýšeném tlaku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urgentní inkontinence - skoková urgence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overflow inkontinence - moč mimovolně odtéká z přeplněnného MM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reflexní inkontinence - naprostá ztráta kontroly mikce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Stresová inkontinence 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83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mimovolný únik moči, při kterém intravezikální tlak p</a:t>
            </a:r>
            <a:r>
              <a:rPr lang="cs"/>
              <a:t>řevýší tlak intrauretrální bez současného stahu svalstva stěny měchýře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únik malého množství moči při zvýšeném tlaku (kašel, kýchnutí, námaha)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příčiny - zvýšení abdominálního tlaku, intravezikální tlak (tlak MM) je větší než uzavírací tlak uretry, insuficience sfinkteru - nedostatečnost svěrače (stav trvale otevřeného vnitřního uretrálního ústí)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prevence - zabránění obezity, těžké fyzické práce nevhodné pro ženy, chornická obstirpace, chornický kašel, spont. vedené porody plodů nad 4 kg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léčba - redukce hmotnosti, Kegelovy cviky, elektrostimulace, vaginální pesar, farmakoterapie, chirurgická léčba (TVT,TOT páska)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Urgentní inkontinence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projevuje se spontánní nebo vyprovokovanou kontrakcí MM  během plnící fáze, provázeno silným nucením, kterou pac. nemůže potlačit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intenzita urgence je skoková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příčiny - vznik v rámci </a:t>
            </a:r>
            <a:r>
              <a:rPr lang="cs"/>
              <a:t>syndromu</a:t>
            </a:r>
            <a:r>
              <a:rPr lang="cs"/>
              <a:t> hyperaktivního MM, infekce MC, anatomicky blízká nádorová onemoc.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prevence není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léčba - nefarmakologické metody (regulace pitného režimu, trénink MM, Kegelovo cviky, behaviorální techniky - obnovení kontroly mikčního reflexu), pac. si vede mikční deník - dále postupné prodlužování intervalu (optimálně 3-4 hodiny), elektrostimulace, farmakologická léčba, symptomatická léčba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Over-flow a reflexní inkontinence</a:t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Over-flow inkontinence 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akutní nebo </a:t>
            </a:r>
            <a:r>
              <a:rPr lang="cs"/>
              <a:t>chronický</a:t>
            </a:r>
            <a:r>
              <a:rPr lang="cs"/>
              <a:t> stav, při kterém dochází k retenci moči a moč odtéká samovolně z přeplněného měchýře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vzniká</a:t>
            </a:r>
            <a:r>
              <a:rPr lang="cs"/>
              <a:t> nejčastěji při </a:t>
            </a:r>
            <a:r>
              <a:rPr lang="cs"/>
              <a:t>sestupu</a:t>
            </a:r>
            <a:r>
              <a:rPr lang="cs"/>
              <a:t> gynekologických orgánů nebo po porodu jako přechodný stav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/>
              <a:t>Reflexní inkontinence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naprostá ztráta volní kontroly aktu mikce, aktivita mikčního centra není tlumena z vyšších center NS (např. po úrazu míchy)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Vyšetřovací</a:t>
            </a:r>
            <a:r>
              <a:rPr lang="cs"/>
              <a:t> metody v urogynekologii</a:t>
            </a:r>
            <a:endParaRPr/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Anamnéza</a:t>
            </a:r>
            <a:endParaRPr b="1" sz="21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důležitá pro získání informací o potížích pacientky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trpělivost personálu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základ diagnózy, umožňuje zahájit terapii a ev. naplánovat další vyšetření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osobní anamnéza (pracovní zátěž, rodinný a sexuální život, léky, prodělané operace, uro a gyn onemoc. - průběh, léčba, počet a průběh porodů, urogyn problematika - hematurie, dysurie,...)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používají se standardizované dotazníky (Gaudenzův dotazník) - ulehčuje lékaři orientaci v problémech pac.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