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Raleway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aleway-bold.fntdata"/><Relationship Id="rId14" Type="http://schemas.openxmlformats.org/officeDocument/2006/relationships/slide" Target="slides/slide9.xml"/><Relationship Id="rId36" Type="http://schemas.openxmlformats.org/officeDocument/2006/relationships/font" Target="fonts/Raleway-regular.fntdata"/><Relationship Id="rId17" Type="http://schemas.openxmlformats.org/officeDocument/2006/relationships/slide" Target="slides/slide12.xml"/><Relationship Id="rId39" Type="http://schemas.openxmlformats.org/officeDocument/2006/relationships/font" Target="fonts/Raleway-boldItalic.fntdata"/><Relationship Id="rId16" Type="http://schemas.openxmlformats.org/officeDocument/2006/relationships/slide" Target="slides/slide11.xml"/><Relationship Id="rId38" Type="http://schemas.openxmlformats.org/officeDocument/2006/relationships/font" Target="fonts/Raleway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0e0fef3099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0e0fef3099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0e0fef3099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0e0fef3099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0e0fef3099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0e0fef3099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0e0fef3099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0e0fef3099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0e0fef3099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0e0fef3099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0e0fef3099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0e0fef3099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0e0fef3099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0e0fef3099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0e0fef3099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0e0fef3099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0e0fef3099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0e0fef3099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0e0fef3099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0e0fef3099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0e0fef309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0e0fef309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0e0fef3099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0e0fef3099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0e0fef3099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0e0fef3099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0e0fef3099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0e0fef3099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0e0fef3099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0e0fef3099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0e0fef3099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0e0fef3099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0e0fef3099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0e0fef3099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0e0fef3099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0e0fef3099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0e0fef3099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0e0fef3099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0e0fef3099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0e0fef3099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0e0fef3099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0e0fef3099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0e0fef3099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0e0fef3099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0e0fef3099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0e0fef3099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0e0fef3099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0e0fef3099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0e0fef3099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0e0fef309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e0fef3099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0e0fef3099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0e0fef3099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0e0fef3099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0e0fef3099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0e0fef3099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0e0fef3099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0e0fef3099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Vyšetřovací metody v gynekologii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Mgr. Štěpánka Vybíralová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Bimanuální vyšetření</a:t>
            </a:r>
            <a:endParaRPr/>
          </a:p>
        </p:txBody>
      </p:sp>
      <p:sp>
        <p:nvSpPr>
          <p:cNvPr id="116" name="Google Shape;116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vyšetřující uloží prsty levé ruky na podbříšek a podle prostornosti pochvy zavede 1 až 2 prsty pravé ruky do pochvy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 zavedení prstů do zadní klenby poševní zatlačí zevně uložená ruka na stěnu břišní, tak aby se vyš. orgány dostaly mezi prsty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první se vyšetřuje </a:t>
            </a:r>
            <a:r>
              <a:rPr b="1" lang="cs"/>
              <a:t>děloha </a:t>
            </a:r>
            <a:r>
              <a:rPr lang="cs"/>
              <a:t>(velikost, tvar, uložení,..)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dále </a:t>
            </a:r>
            <a:r>
              <a:rPr b="1" lang="cs"/>
              <a:t>děložní hrdlo</a:t>
            </a:r>
            <a:r>
              <a:rPr lang="cs"/>
              <a:t> (uložení, velikost, konzistence - špička nosu,pohyblivost..)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následně </a:t>
            </a:r>
            <a:r>
              <a:rPr b="1" lang="cs"/>
              <a:t>adnexa </a:t>
            </a:r>
            <a:r>
              <a:rPr lang="cs"/>
              <a:t>(normální vejcovod ani </a:t>
            </a:r>
            <a:r>
              <a:rPr lang="cs"/>
              <a:t>vaječník</a:t>
            </a:r>
            <a:r>
              <a:rPr lang="cs"/>
              <a:t> není možno palpačně vyšetřit)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nakonec </a:t>
            </a:r>
            <a:r>
              <a:rPr b="1" lang="cs"/>
              <a:t>Douglasův prostor </a:t>
            </a:r>
            <a:r>
              <a:rPr lang="cs"/>
              <a:t>(vyklenutí, bolestivost, tekutý obsah,..)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type="title"/>
          </p:nvPr>
        </p:nvSpPr>
        <p:spPr>
          <a:xfrm flipH="1">
            <a:off x="2010925" y="445025"/>
            <a:ext cx="2106000" cy="2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3"/>
          <p:cNvSpPr txBox="1"/>
          <p:nvPr>
            <p:ph idx="1" type="body"/>
          </p:nvPr>
        </p:nvSpPr>
        <p:spPr>
          <a:xfrm>
            <a:off x="4644675" y="500925"/>
            <a:ext cx="530700" cy="31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350" y="233675"/>
            <a:ext cx="7625774" cy="446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Kolposkopické </a:t>
            </a:r>
            <a:r>
              <a:rPr lang="cs"/>
              <a:t>vyšetření</a:t>
            </a:r>
            <a:endParaRPr/>
          </a:p>
        </p:txBody>
      </p:sp>
      <p:sp>
        <p:nvSpPr>
          <p:cNvPr id="129" name="Google Shape;129;p24"/>
          <p:cNvSpPr txBox="1"/>
          <p:nvPr>
            <p:ph idx="1" type="body"/>
          </p:nvPr>
        </p:nvSpPr>
        <p:spPr>
          <a:xfrm>
            <a:off x="4644675" y="500925"/>
            <a:ext cx="4166400" cy="4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-32781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6250"/>
              <a:t>základní prebioptická metoda, umožňuje vizuální zhodnocení cervixu a anogenitální krajiny</a:t>
            </a:r>
            <a:endParaRPr sz="625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6250"/>
          </a:p>
          <a:p>
            <a:pPr indent="-327818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6250"/>
              <a:t>až 40x zvětšení</a:t>
            </a:r>
            <a:endParaRPr sz="6250"/>
          </a:p>
          <a:p>
            <a:pPr indent="-32781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6250"/>
              <a:t>u preventivních prohlídek, slouží k časnému záchytu přednádorových a nádorových změn</a:t>
            </a:r>
            <a:endParaRPr sz="6250"/>
          </a:p>
          <a:p>
            <a:pPr indent="-32781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6250"/>
              <a:t>základní koploskopii provádíme po zavedení zrcadel a odstranění hlenu</a:t>
            </a:r>
            <a:endParaRPr sz="6250"/>
          </a:p>
          <a:p>
            <a:pPr indent="-32781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6250"/>
              <a:t>zahrnuje pozorování základních změn (záněty, zdroj krvácení) a identifikaci suspektních míst</a:t>
            </a:r>
            <a:endParaRPr sz="6250"/>
          </a:p>
          <a:p>
            <a:pPr indent="-32781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6250"/>
              <a:t>popisuje se transformační zóna - přechodová zóna mezi sluznicí uvnitř děložního hrdla a povrchem čípku</a:t>
            </a:r>
            <a:endParaRPr sz="625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925" y="1648500"/>
            <a:ext cx="3011923" cy="341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/>
          <p:nvPr>
            <p:ph type="title"/>
          </p:nvPr>
        </p:nvSpPr>
        <p:spPr>
          <a:xfrm>
            <a:off x="2084925" y="445025"/>
            <a:ext cx="3524100" cy="8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5"/>
          <p:cNvSpPr txBox="1"/>
          <p:nvPr>
            <p:ph idx="1" type="body"/>
          </p:nvPr>
        </p:nvSpPr>
        <p:spPr>
          <a:xfrm>
            <a:off x="4644675" y="500925"/>
            <a:ext cx="1514700" cy="153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25" y="211650"/>
            <a:ext cx="6451025" cy="472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Cytologické vyšetření</a:t>
            </a:r>
            <a:endParaRPr/>
          </a:p>
        </p:txBody>
      </p:sp>
      <p:sp>
        <p:nvSpPr>
          <p:cNvPr id="143" name="Google Shape;143;p26"/>
          <p:cNvSpPr txBox="1"/>
          <p:nvPr>
            <p:ph idx="1" type="body"/>
          </p:nvPr>
        </p:nvSpPr>
        <p:spPr>
          <a:xfrm>
            <a:off x="4644675" y="137575"/>
            <a:ext cx="4166400" cy="48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7350"/>
              <a:t>= mikroskopické vyšetření buněk, setřených z povrchu děložního čípku, pochvy či zevních rodidel</a:t>
            </a:r>
            <a:endParaRPr sz="735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7350"/>
              <a:t>Onkologická cytologie</a:t>
            </a:r>
            <a:endParaRPr b="1" sz="7350"/>
          </a:p>
          <a:p>
            <a:pPr indent="-345281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 sz="7350"/>
              <a:t>slouží k časné detekaci a následné léčbě lézí předcházejících karcinom děložního hrdla</a:t>
            </a:r>
            <a:endParaRPr sz="7350"/>
          </a:p>
          <a:p>
            <a:pPr indent="-345281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7350"/>
              <a:t>pozitivita onkocytologického stěru je indikací k cervikální biopsii, konizaci, ..</a:t>
            </a:r>
            <a:endParaRPr sz="7350"/>
          </a:p>
          <a:p>
            <a:pPr indent="-345281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7350"/>
              <a:t>odběrový nástroj - cervikální kartáček nebo kombinace špátle a kartáčku</a:t>
            </a:r>
            <a:endParaRPr sz="7350"/>
          </a:p>
          <a:p>
            <a:pPr indent="-345281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7350"/>
              <a:t>nátěr nanášíme na podložní sklo a </a:t>
            </a:r>
            <a:r>
              <a:rPr lang="cs" sz="7350"/>
              <a:t>neprodleně</a:t>
            </a:r>
            <a:r>
              <a:rPr lang="cs" sz="7350"/>
              <a:t> fixujeme</a:t>
            </a:r>
            <a:endParaRPr sz="735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28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6"/>
          <p:cNvPicPr preferRelativeResize="0"/>
          <p:nvPr/>
        </p:nvPicPr>
        <p:blipFill rotWithShape="1">
          <a:blip r:embed="rId3">
            <a:alphaModFix/>
          </a:blip>
          <a:srcRect b="-3971" l="0" r="0" t="-3961"/>
          <a:stretch/>
        </p:blipFill>
        <p:spPr>
          <a:xfrm>
            <a:off x="1020275" y="1355325"/>
            <a:ext cx="2578050" cy="278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Hodnocení cytologie</a:t>
            </a:r>
            <a:endParaRPr/>
          </a:p>
        </p:txBody>
      </p:sp>
      <p:sp>
        <p:nvSpPr>
          <p:cNvPr id="150" name="Google Shape;150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tradničním systémem je hodnocení dle Papanicolana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PAP I - negativní nález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PAP II - negativní atypický nález (při zánětu), vyžaduje opakující stěr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PAP III - suspektní nález - obvykle vyžaduje biopsii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PAP IV - výrazně abnormální buňky, suspektně maligní, vyžaduje biopsii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PAP V - maligní buňky (pozitivní buňky)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Low grade SIL (LSIL) - nízký stupeň dlaždicové léze, buňky mají 3-6x větší jádra než normální buňky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cs"/>
              <a:t>- High grade SIL (HSIL) - těžší stupeň prekancerózy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Laboratorní vyšetření</a:t>
            </a:r>
            <a:endParaRPr/>
          </a:p>
        </p:txBody>
      </p:sp>
      <p:sp>
        <p:nvSpPr>
          <p:cNvPr id="156" name="Google Shape;156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diagnostika těhotenství - hCG (krev, moč)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neplodnost a hormonální vyšetření (hodnoty LH, FSH, prolaktin, estradiol,...)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pohlavně přenosné choroby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předoperační a pooperační vyš. (KO, CRP,  jaterní testy, funkce ledvin)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DM (glykemie, glykosurie)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nádorové markery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Mikrobiologické a imunologické </a:t>
            </a:r>
            <a:r>
              <a:rPr lang="cs"/>
              <a:t>vyšetření</a:t>
            </a:r>
            <a:endParaRPr/>
          </a:p>
        </p:txBody>
      </p:sp>
      <p:sp>
        <p:nvSpPr>
          <p:cNvPr id="162" name="Google Shape;162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slouží k průkazu původců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/>
              <a:t>MOP</a:t>
            </a:r>
            <a:r>
              <a:rPr lang="cs"/>
              <a:t> = mikrobiální obraz poševní, jednoduché a rychlé vyšetření, vzorek přímo ze stěny vaginy následně vyhodnocen pod mikroskopem, podle toho jakými bakteriemi je vagína osídlena se klasifikuje do šesti kategorií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MOP I - normální, fyziologicky čirý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MOP II - bakteriální nehnisavý, mlečně zkalený výtok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MOP III - bakteriální hnisavý, hustý žlutě zbarvený výtok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MOP IV - kapavčitý, hustý žlutozelený výtok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MOP V - trichomonádový, pěnivý, řídký žlutobílý výtok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MOP VI - mykotický, bělavý výtok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Ultrazvukové vyšetření </a:t>
            </a:r>
            <a:endParaRPr/>
          </a:p>
        </p:txBody>
      </p:sp>
      <p:sp>
        <p:nvSpPr>
          <p:cNvPr id="168" name="Google Shape;168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= základní vyšetřovací metoda v gynekologii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transvaginální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transabdominální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1450" y="1571400"/>
            <a:ext cx="4369476" cy="357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Transvaginální ultrazvuk</a:t>
            </a:r>
            <a:endParaRPr/>
          </a:p>
        </p:txBody>
      </p:sp>
      <p:sp>
        <p:nvSpPr>
          <p:cNvPr id="175" name="Google Shape;175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příprava pac. - před vyšetřením se dojde pac. vymočit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používá se vaginální sonda chráněna prezervativem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výhodou je detailnější zobrazení orgánů pánve, protože jsou k sondě blíže než při abdominálním utz, orgány nejsou překryty střevními kličkami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Základní gynekologické vyšetření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komunikace s pacientkou - odebrání anamnézy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gyn. vyš. aspekcí (zevní rodidla v zrcadlech a bimanuálně)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kolposkopické vyšetření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odběr cytologického materiálu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vyšetření prsů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specifická vyšetření dle povahy obtíží pacientky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Transabdominální ultrazvuk</a:t>
            </a:r>
            <a:endParaRPr/>
          </a:p>
        </p:txBody>
      </p:sp>
      <p:sp>
        <p:nvSpPr>
          <p:cNvPr id="181" name="Google Shape;181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vyžaduje naplněný MM (vysune nahoru střeva)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zobrazit lze dělohu, pochvu a vaječníky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uplatňuje se při sledování onko pac., u těhotných žen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Dopplerovské vyš. - využití v gynekologii i porodnictví (průtok cévami zásobující tumor, průtok placentou,..)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Rentgenové vyšetřovací metody</a:t>
            </a:r>
            <a:endParaRPr/>
          </a:p>
        </p:txBody>
      </p:sp>
      <p:sp>
        <p:nvSpPr>
          <p:cNvPr id="187" name="Google Shape;187;p33"/>
          <p:cNvSpPr txBox="1"/>
          <p:nvPr>
            <p:ph idx="1" type="body"/>
          </p:nvPr>
        </p:nvSpPr>
        <p:spPr>
          <a:xfrm>
            <a:off x="311700" y="973675"/>
            <a:ext cx="8520600" cy="35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příprava - od půlnoci nejíst, nepít, nekouřit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/>
              <a:t>RTG bez kontrastní látky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nativní snímek břicha - diagnostika kalcifikovaných myomů, pooperační komplikace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mamografie - vyšetření mléčné žlázy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/>
              <a:t>RTG s kontrastní látkou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hysterosalpingografie (HSG) - vyšetření děložní dutiny a průchodnosti vejcovodů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vylučovací urografie - znázornění odvodných cest močových - při gyn nádorech k vyloučení útlaku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Výpočetní tomografie (CT)</a:t>
            </a:r>
            <a:endParaRPr/>
          </a:p>
        </p:txBody>
      </p:sp>
      <p:sp>
        <p:nvSpPr>
          <p:cNvPr id="193" name="Google Shape;193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 gynekologii slouží k odhalování malignit, ke zhodnocení uzlinového postižení a metastatickému rozsevu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častým vedlejším nálezem u CT vyšetření břicha a pánve bývají myomy dělohy a cysty vaječníku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Magnetická rezonance (MRI)</a:t>
            </a:r>
            <a:endParaRPr/>
          </a:p>
        </p:txBody>
      </p:sp>
      <p:sp>
        <p:nvSpPr>
          <p:cNvPr id="199" name="Google Shape;199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 současnosti se používá k odhalení nádorů děložního hrdla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zhodnocení hloubky invaze a šíření do okolních tkání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využívá se při průkazu píštělí a jejich komunikace s okolními orgány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Endoskopické vyšetřovací metody</a:t>
            </a:r>
            <a:endParaRPr/>
          </a:p>
        </p:txBody>
      </p:sp>
      <p:sp>
        <p:nvSpPr>
          <p:cNvPr id="205" name="Google Shape;205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vaginoskopie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hysteroskopie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laparoskopie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rektoskopie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amnioskopie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Vaginoskopie</a:t>
            </a:r>
            <a:endParaRPr/>
          </a:p>
        </p:txBody>
      </p:sp>
      <p:sp>
        <p:nvSpPr>
          <p:cNvPr id="211" name="Google Shape;211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využíváno zejména v dětské gynekologii k prohlédnutí pochvy a děložního čípku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vaginoskop napojen na zdroj světla, je zaváděn hymenálním otvorem do pochvy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můžeme odhalit poranění, infekci, nádor, lokalizovat zdroj krvácení, diagnostikovat VVV pochvy, děložního hrdla apod.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Hysteroskopie</a:t>
            </a:r>
            <a:endParaRPr/>
          </a:p>
        </p:txBody>
      </p:sp>
      <p:sp>
        <p:nvSpPr>
          <p:cNvPr id="217" name="Google Shape;217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diagnostické i terapeutické využití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pomocí hysteroskopu lze prohlédnout kanál děložního hrdla a děložní dutiny přes pochvu a děložní čípek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možnost odběru vzorku tkáně (biopsie), odstranění polypu, myomu z dutiny děložní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kontraindikace : těhotenství, karcinom děložního čípku, silné děložní krvácení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9"/>
          <p:cNvSpPr txBox="1"/>
          <p:nvPr>
            <p:ph type="title"/>
          </p:nvPr>
        </p:nvSpPr>
        <p:spPr>
          <a:xfrm>
            <a:off x="3312575" y="445025"/>
            <a:ext cx="33867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9"/>
          <p:cNvSpPr txBox="1"/>
          <p:nvPr>
            <p:ph idx="1" type="body"/>
          </p:nvPr>
        </p:nvSpPr>
        <p:spPr>
          <a:xfrm>
            <a:off x="3238500" y="1152475"/>
            <a:ext cx="315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5352" y="0"/>
            <a:ext cx="525329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Laparoskopie</a:t>
            </a:r>
            <a:endParaRPr/>
          </a:p>
        </p:txBody>
      </p:sp>
      <p:sp>
        <p:nvSpPr>
          <p:cNvPr id="230" name="Google Shape;230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metoda minimální invazivní chirurgie, přístup do DB zajištěn pomocí zavedeného trokaru, do kterého se zavádí optika a operační nástroje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indikace - příčina sterility, podezření na mimoděložní těhotenství, vyšetření bolesti v pánvi z neznámé příčiny, podezření na endometriozu aj. (terapeutické výkony)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Rektoskopie</a:t>
            </a:r>
            <a:endParaRPr/>
          </a:p>
        </p:txBody>
      </p:sp>
      <p:sp>
        <p:nvSpPr>
          <p:cNvPr id="236" name="Google Shape;236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endoskopické vyšetření konečníku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 gynekologi indikováno u nádorových onemoc. vnitřních pohlavních orgánů (zde je postižen i konečník)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33920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Odebrání anamnézy</a:t>
            </a:r>
            <a:endParaRPr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rodinná an.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333500"/>
            <a:ext cx="8520600" cy="32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infekční onemoc. </a:t>
            </a:r>
            <a:r>
              <a:rPr lang="cs"/>
              <a:t>(závažné infekce, pohl. přenosné onemoc., HIV poz.)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onkologická onemoc. </a:t>
            </a:r>
            <a:r>
              <a:rPr lang="cs"/>
              <a:t>(zaměřeno na reprodukční orgány, vč. mléčné žlázy)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endokrinologická onemoc.</a:t>
            </a:r>
            <a:r>
              <a:rPr lang="cs"/>
              <a:t> (DM, onemoc. ŠŽ)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genetická on. a výskyt vroz. vývojových vad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alergie, psychiatrická onemoc.</a:t>
            </a:r>
            <a:endParaRPr b="1"/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Invazivní vyšetřovací metody </a:t>
            </a:r>
            <a:endParaRPr/>
          </a:p>
        </p:txBody>
      </p:sp>
      <p:sp>
        <p:nvSpPr>
          <p:cNvPr id="242" name="Google Shape;242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Amniocentéza</a:t>
            </a:r>
            <a:r>
              <a:rPr lang="cs"/>
              <a:t> - punkce amniální dutiny přes břišní stěnu za UTZ kontroly, odběr 15 - 20 ml plodové vody, výkon se provádí po ukončeném 15. týdnu gravidity (do 18.tt), buňky se kultivují a stanovuje se karyotyp plodu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/>
              <a:t>Kordocentéza </a:t>
            </a:r>
            <a:r>
              <a:rPr lang="cs"/>
              <a:t>- přímý odběr pupečníkové krve pod UTZ kontrolou, výkon se provádí po 18. tt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/>
              <a:t>Biopsie choria</a:t>
            </a:r>
            <a:r>
              <a:rPr lang="cs"/>
              <a:t> - odběr choriových krků pod UTZ kontrolou, provádí se v 10.-13. tt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cs"/>
              <a:t>další</a:t>
            </a:r>
            <a:r>
              <a:rPr lang="cs"/>
              <a:t> - dg. punkce Douglasova prostoru, punkce útvaru,...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Odebrání anamnézy - osobní</a:t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podstatné události v životě ženy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infekční onemocnění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onemoc. srdce, jater, cév, ledvin,...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operace, úrazy, TRF,...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kouření, alkohol, drogy, léky,...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podmínky bydlení a práce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208800" y="466175"/>
            <a:ext cx="87264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Odebrání anamnézy - gynekologická /porodnická</a:t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407575"/>
            <a:ext cx="8520600" cy="31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menstruace </a:t>
            </a:r>
            <a:r>
              <a:rPr lang="cs"/>
              <a:t>- věk menarche, PM, délka MC, intenzita, problémy během 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průběh těhotenství</a:t>
            </a:r>
            <a:r>
              <a:rPr lang="cs"/>
              <a:t> - uvedeno chronologicky, hmotnost a pohlaví novoroz., komplikace v těhotenství, porod (způsob vedení) a šestinedělí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spont. aborty a UPT</a:t>
            </a:r>
            <a:r>
              <a:rPr lang="cs"/>
              <a:t> - počet a kdy byly provedeny, vč. mimoděložních těhotentsví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gyn. onemoc. </a:t>
            </a:r>
            <a:r>
              <a:rPr lang="cs"/>
              <a:t>(záněty aj.)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gyn. operace</a:t>
            </a:r>
            <a:r>
              <a:rPr lang="cs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antikoncepce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cs"/>
              <a:t>sexuální život</a:t>
            </a:r>
            <a:r>
              <a:rPr lang="cs"/>
              <a:t> (bolesti při styku,...)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Odebrání anamnézy - nynější onemocnění</a:t>
            </a:r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= údaje o současných onemoc. ženy, proč přichází?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Gynekologické vyšetření</a:t>
            </a:r>
            <a:endParaRPr/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před každým vyšetřovacím krokem by měla být pacientka informována, vhodná přítomnost druhé osoby (lékař a sestra)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aspekce zevního genitálu, vyš. pochvy a děložního hrdla v zrcadlech a bimanuálně, u virgo dívek rektální vyš.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Vyšetření zevních rodidel</a:t>
            </a:r>
            <a:endParaRPr/>
          </a:p>
        </p:txBody>
      </p:sp>
      <p:sp>
        <p:nvSpPr>
          <p:cNvPr id="101" name="Google Shape;10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prázdný MM a střevo, hygiena genitálu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gynekologická poloha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hodnotí se : výška hráze, jizva po epiziotomii, pigmentace, změny na kůži, otoky, hemoroidy, známky infekce, vzhled ústí močové trubice, uložení rodidel, výtok</a:t>
            </a:r>
            <a:endParaRPr/>
          </a:p>
        </p:txBody>
      </p:sp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9875" y="592675"/>
            <a:ext cx="2851150" cy="263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Vyšetření vnitřních rodidel</a:t>
            </a:r>
            <a:endParaRPr/>
          </a:p>
        </p:txBody>
      </p:sp>
      <p:sp>
        <p:nvSpPr>
          <p:cNvPr id="108" name="Google Shape;108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vyšetření v gynekologických zrcadlech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08610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hodnotí se: charakter cervikálního hlenu, děložní hrdlo (popisujeme tvar, velikost a symetrii), zevní branka (uzavřená, otevřená), krvácení, zánětlivé změny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7077" y="1534900"/>
            <a:ext cx="2873674" cy="19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9675" y="1491750"/>
            <a:ext cx="3717627" cy="207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