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</p:sldIdLst>
  <p:sldSz cy="5143500" cx="9144000"/>
  <p:notesSz cx="6858000" cy="9144000"/>
  <p:embeddedFontLst>
    <p:embeddedFont>
      <p:font typeface="Raleway"/>
      <p:regular r:id="rId79"/>
      <p:bold r:id="rId80"/>
      <p:italic r:id="rId81"/>
      <p:boldItalic r:id="rId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Raleway-bold.fntdata"/><Relationship Id="rId82" Type="http://schemas.openxmlformats.org/officeDocument/2006/relationships/font" Target="fonts/Raleway-boldItalic.fntdata"/><Relationship Id="rId81" Type="http://schemas.openxmlformats.org/officeDocument/2006/relationships/font" Target="fonts/Raleway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font" Target="fonts/Raleway-regular.fntdata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1345e59473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1345e59473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1345e59473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1345e59473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1345e59473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1345e59473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1345e59473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1345e59473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1345e59473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1345e59473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1345e59473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1345e59473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1345e59473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1345e59473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1345e59473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1345e59473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1345e59473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1345e59473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1345e59473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1345e59473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1345e59473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1345e59473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1345e59473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1345e59473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1345e59473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1345e59473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1345e59473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1345e59473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1345e59473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1345e59473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345e59473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1345e59473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1345e59473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1345e59473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1345e59473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1345e59473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1345e59473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1345e59473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1345e59473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1345e59473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1345e59473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1345e59473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1345e59473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1345e59473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1345e59473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1345e59473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1345e59473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1345e59473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1345e59473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1345e59473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1345e59473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1345e59473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1345e59473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1345e59473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1345e59473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1345e59473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1345e59473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1345e59473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1345e59473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1345e59473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1345e59473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1345e59473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1345e59473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1345e59473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1345e59473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1345e5947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1345e59473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1345e59473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1345e59473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1345e59473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13dd1be3d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13dd1be3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13dd1be3d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13dd1be3d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13dd1be3d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13dd1be3d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13dd1be3d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13dd1be3d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13dd1be3d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13dd1be3d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13dd1be3dd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13dd1be3d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13dd1be3dd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13dd1be3dd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13dd1be3dd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13dd1be3dd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1345e59473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1345e59473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13dd1be3dd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13dd1be3dd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13dd1be3dd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13dd1be3dd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13dd1be3dd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13dd1be3dd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13dd1be3dd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13dd1be3dd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13dd1be3dd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13dd1be3dd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13dd1be3dd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13dd1be3dd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13dd1be3dd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13dd1be3dd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13dd1be3dd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13dd1be3dd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13dd1be3dd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13dd1be3dd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13dd1be3dd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13dd1be3dd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1345e59473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1345e59473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13dd1be3dd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13dd1be3dd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13dd1be3dd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13dd1be3dd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13dd1be3dd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13dd1be3dd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13dd1be3dd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13dd1be3dd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13dd1be3dd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313dd1be3dd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13dd1be3dd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13dd1be3dd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13dd1be3dd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13dd1be3dd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13dd1be3dd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13dd1be3dd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13dd1be3dd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13dd1be3dd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13dd1be3dd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13dd1be3dd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1345e59473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1345e59473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13dd1be3dd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13dd1be3dd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13dd1be3dd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13dd1be3dd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13dd1be3dd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13dd1be3dd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13dd1be3dd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313dd1be3dd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1345e59473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1345e59473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1345e59473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1345e59473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25.png"/><Relationship Id="rId7" Type="http://schemas.openxmlformats.org/officeDocument/2006/relationships/image" Target="../media/image2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8.png"/><Relationship Id="rId4" Type="http://schemas.openxmlformats.org/officeDocument/2006/relationships/image" Target="../media/image14.png"/><Relationship Id="rId5" Type="http://schemas.openxmlformats.org/officeDocument/2006/relationships/image" Target="../media/image2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6.png"/><Relationship Id="rId4" Type="http://schemas.openxmlformats.org/officeDocument/2006/relationships/image" Target="../media/image30.png"/><Relationship Id="rId5" Type="http://schemas.openxmlformats.org/officeDocument/2006/relationships/image" Target="../media/image1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6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194550" y="264475"/>
            <a:ext cx="8787300" cy="163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Záněty ženských pohlavních orgánů, sexuálně přenosné choroby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485875" y="1967150"/>
            <a:ext cx="81837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Mgr. Štěpánka Vybíralová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Bakteriální vulvitis - léčba a prevence</a:t>
            </a:r>
            <a:endParaRPr/>
          </a:p>
        </p:txBody>
      </p:sp>
      <p:sp>
        <p:nvSpPr>
          <p:cNvPr id="113" name="Google Shape;113;p22"/>
          <p:cNvSpPr txBox="1"/>
          <p:nvPr>
            <p:ph idx="1" type="body"/>
          </p:nvPr>
        </p:nvSpPr>
        <p:spPr>
          <a:xfrm>
            <a:off x="311700" y="1152475"/>
            <a:ext cx="8520600" cy="3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</a:t>
            </a:r>
            <a:r>
              <a:rPr lang="cs"/>
              <a:t>ntibiotika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místní léčba – masti a krémy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zlepšení osobní hygieny – doporučuje se vyhnout se používání dráždivých prostředků (např. parfémovaných mýdel) a udržovat vulvu v suchu a čistotě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užívání probiotik – zejména po antibiotické léčbě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úprava stravy a životního stylu – zlepšení stravy a prevence rizikových faktorů, jako je nošení volného bavlněného spodního prádla a vyhnutí se dlouhodobému nošení vlhkého oblečení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dostatečná hydratace – pomáhá udržet zdraví močových cest a genitální oblasti.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prevence infekcí při sexu – používání kondomů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Zánět Bartholiniho žlázy - typy </a:t>
            </a:r>
            <a:endParaRPr/>
          </a:p>
        </p:txBody>
      </p:sp>
      <p:sp>
        <p:nvSpPr>
          <p:cNvPr id="119" name="Google Shape;119;p23"/>
          <p:cNvSpPr txBox="1"/>
          <p:nvPr>
            <p:ph idx="1" type="body"/>
          </p:nvPr>
        </p:nvSpPr>
        <p:spPr>
          <a:xfrm>
            <a:off x="311700" y="1152475"/>
            <a:ext cx="8520600" cy="38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Bartholiniho žlázy = párové žlázy, velké asi jako hrášek, jsou umístěné na obou stranách vulvy, jejich hlavní funkcí je vylučování sekrece, která zvlhčuje vnější pohlavní orgány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 u="sng"/>
              <a:t>Bartholiniho cysta</a:t>
            </a:r>
            <a:r>
              <a:rPr lang="cs"/>
              <a:t> - pokud se vývod žlázy ucpe a tekutina se v žláze nahromadí, může vzniknout cysta (obvykle nebolí a může být bez příznaků, pokud nezvětší svou velikost nebo se neinfikuje)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u="sng"/>
              <a:t>Bartholiniho absces</a:t>
            </a:r>
            <a:r>
              <a:rPr lang="cs"/>
              <a:t> - pokud dojde k infekci cysty nebo žlázy, může vzniknout absces (hnisavý zánět), který je bolestivý, zarudlý a teplý, může vést k výraznému zhoršení stavu, včetně horečky a obtíží při chůzi nebo sezení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u="sng"/>
              <a:t>Chronický zánět</a:t>
            </a:r>
            <a:r>
              <a:rPr lang="cs"/>
              <a:t> dochází k opakovaným infekcím nebo tvorbě cyst, tento stav může vyžadovat opakovanou léčbu nebo chirurgický zákrok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Zánět Bartholiniho žlázy - příčiny</a:t>
            </a:r>
            <a:endParaRPr/>
          </a:p>
        </p:txBody>
      </p:sp>
      <p:sp>
        <p:nvSpPr>
          <p:cNvPr id="125" name="Google Shape;125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infekce bakterií: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E. coli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Chlamydia trachomatis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Neisseria gonorrhoeae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streptokoky, stafylokoky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cs"/>
              <a:t>Zánět Bartholiniho žlázy - příznaky</a:t>
            </a:r>
            <a:endParaRPr/>
          </a:p>
        </p:txBody>
      </p:sp>
      <p:sp>
        <p:nvSpPr>
          <p:cNvPr id="131" name="Google Shape;13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</a:t>
            </a:r>
            <a:r>
              <a:rPr lang="cs"/>
              <a:t>olest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otok oblasti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obtížná chůze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horečka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zarudlá kůže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zvýšené CRP a leukocyty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5900" y="1218334"/>
            <a:ext cx="4886725" cy="31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cs"/>
              <a:t>Zánět Bartholiniho žlázy - léčba</a:t>
            </a:r>
            <a:endParaRPr/>
          </a:p>
        </p:txBody>
      </p:sp>
      <p:sp>
        <p:nvSpPr>
          <p:cNvPr id="138" name="Google Shape;138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zpočátku</a:t>
            </a:r>
            <a:r>
              <a:rPr lang="cs"/>
              <a:t> konzervativní – klid, obklady, ATB, analgetika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při rozvoji empyému a abscesu je nutný chirurgický zákrok – incize s drenáží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cs"/>
              <a:t>Postup chirurgického zákroku: gynekologická poloha, </a:t>
            </a:r>
            <a:r>
              <a:rPr lang="cs"/>
              <a:t>dezinfekce</a:t>
            </a:r>
            <a:r>
              <a:rPr lang="cs"/>
              <a:t> rodidel, kryo sprej na absces, incize abscesu, vymáčknutí hnisu, výplach (peroxid vodítku, Betadine), rukavicový drén)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Virová vulvitis</a:t>
            </a:r>
            <a:endParaRPr/>
          </a:p>
        </p:txBody>
      </p:sp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Condylomata accuminata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virus Herpes Simplex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Condylomata accuminata - přenos</a:t>
            </a:r>
            <a:endParaRPr/>
          </a:p>
        </p:txBody>
      </p:sp>
      <p:sp>
        <p:nvSpPr>
          <p:cNvPr id="150" name="Google Shape;150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genitální bradavice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způsobeny infekcí lidským </a:t>
            </a:r>
            <a:r>
              <a:rPr lang="cs"/>
              <a:t>papillomavirem</a:t>
            </a:r>
            <a:r>
              <a:rPr lang="cs"/>
              <a:t> (HPV) - konkrétně 16,18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HPV - sexuálně přenosný virus , u někoho může být asymptomatický průběh - pouze přenašeč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Condylomata accuminata - </a:t>
            </a:r>
            <a:r>
              <a:rPr lang="cs"/>
              <a:t>příznaky</a:t>
            </a:r>
            <a:r>
              <a:rPr lang="cs"/>
              <a:t> </a:t>
            </a:r>
            <a:endParaRPr/>
          </a:p>
        </p:txBody>
      </p:sp>
      <p:sp>
        <p:nvSpPr>
          <p:cNvPr id="156" name="Google Shape;156;p29"/>
          <p:cNvSpPr txBox="1"/>
          <p:nvPr>
            <p:ph idx="1" type="body"/>
          </p:nvPr>
        </p:nvSpPr>
        <p:spPr>
          <a:xfrm>
            <a:off x="311700" y="1152475"/>
            <a:ext cx="8520600" cy="38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</a:t>
            </a:r>
            <a:r>
              <a:rPr lang="cs"/>
              <a:t>alé výrůstky nebo bradavice, mohou mít různé velikosti a tvary, mohou být růžové,  šedé nebo tmavé (v závislosti na pleti)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květákový vzhled – bradavice mohou mít vzhled podobný květu květáku, s malými výrůstky na povrchu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větší bradavice mohou tvořit shluky, které se spojují a vytvářejí větší, zřetelnější léze.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mohou objevit na vulvě, v pochvě, v oblasti děložního čípku, na penisu, varlatech, v oblasti močové trubice, v konečníku nebo v okolí análního otvoru.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svědění, bolest nebo krvácení – bradavice mohou způsobovat bolest nebo nepohodlí, zejména při pohlavním styku nebo při hygieně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94334"/>
              <a:buChar char="-"/>
            </a:pPr>
            <a:r>
              <a:rPr lang="cs"/>
              <a:t>možná změna tvaru genitálií, pokud jsou bradavice dostatečně velké </a:t>
            </a:r>
            <a:endParaRPr sz="1908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/>
          <p:nvPr>
            <p:ph type="title"/>
          </p:nvPr>
        </p:nvSpPr>
        <p:spPr>
          <a:xfrm>
            <a:off x="703550" y="445025"/>
            <a:ext cx="20565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30"/>
          <p:cNvSpPr txBox="1"/>
          <p:nvPr>
            <p:ph idx="1" type="body"/>
          </p:nvPr>
        </p:nvSpPr>
        <p:spPr>
          <a:xfrm>
            <a:off x="638600" y="1152475"/>
            <a:ext cx="1558500" cy="18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475" y="455225"/>
            <a:ext cx="2913375" cy="36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696050" y="929400"/>
            <a:ext cx="3620624" cy="26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2927113" y="909287"/>
            <a:ext cx="3627050" cy="273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Condylomata accuminata - léčba</a:t>
            </a:r>
            <a:endParaRPr/>
          </a:p>
        </p:txBody>
      </p:sp>
      <p:sp>
        <p:nvSpPr>
          <p:cNvPr id="171" name="Google Shape;171;p31"/>
          <p:cNvSpPr txBox="1"/>
          <p:nvPr>
            <p:ph idx="1" type="body"/>
          </p:nvPr>
        </p:nvSpPr>
        <p:spPr>
          <a:xfrm>
            <a:off x="311700" y="1152475"/>
            <a:ext cx="8520600" cy="40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 odstranění relaps u 10-20% případů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Imiquomid/Imikimod – imunomodulační krém, stimuluje imunitní systém k boji proti HPV, aplikuje se přímo na bradavice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kryoterapie - nutné opakovaně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vyříznutí bradavic pomocí skalpelu (CA)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odstranění laserem, často u větších lézí (LA)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Klasifikace dle lokalizace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152475"/>
            <a:ext cx="8520600" cy="38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vulvitis = zánět zevních rodidel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colpitis = zánět pochvy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cervicitis = zánět děložního hrdla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endometritis = zánět sliznice dělohy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myometritis = zánět svaloviny dělohy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Pelvic inflammatory disease (PID) – hluboký pánevní zánět, který postihují ženské pohlavní orgány:</a:t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salpingitis = zánět vejcovodu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oophoritis = zánět vaječníku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adnexitis = zánět vaječníku a vejcovodu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pelveoperitonitis = zánět pánevní pobřišnice pokrývající orgány malé pánve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parametritis = zánět pánevního vaziva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Condylomata accuminata - prevence</a:t>
            </a:r>
            <a:endParaRPr/>
          </a:p>
        </p:txBody>
      </p:sp>
      <p:sp>
        <p:nvSpPr>
          <p:cNvPr id="177" name="Google Shape;177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</a:t>
            </a:r>
            <a:r>
              <a:rPr lang="cs"/>
              <a:t>akcinace proti HPV – Gardasil nebo Cervarix (několik typů HPV), doporučovány pro chlapce i dívky před zahájením sexuální aktivity, ale mohou být podávány i dospělým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používání kondomů – neposkytují stoprocentní ochranu proti HPV, mohou výrazně snížit riziko přenosu tohoto viru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omezení počtu sexuálních partnerů a otevřená komunikace o sexuálním zdraví může pomoci snížit riziko nákazy HPV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Virus herpes simplex</a:t>
            </a:r>
            <a:endParaRPr/>
          </a:p>
        </p:txBody>
      </p:sp>
      <p:sp>
        <p:nvSpPr>
          <p:cNvPr id="183" name="Google Shape;183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způsobuje infekce u lidí, může postihnout různé části těla, včetně genitální oblasti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sexuálně přenosná infekce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inkubační doba je 2-14 dní (v průměru 6 dní)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dva typy herpes simplex viru: HSV-1 a HSV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HSV-1 je častěji spojen s orálními infekcemi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cs"/>
              <a:t>- HSV-2 je tradičně považován za hlavní příčinu genitálního herpesu, díky orálnímu sexuálnímu styku, může HSV-1 také způsobit genitální herpes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Genitální herpes - příznaky</a:t>
            </a:r>
            <a:endParaRPr/>
          </a:p>
        </p:txBody>
      </p:sp>
      <p:sp>
        <p:nvSpPr>
          <p:cNvPr id="189" name="Google Shape;189;p34"/>
          <p:cNvSpPr txBox="1"/>
          <p:nvPr>
            <p:ph idx="1" type="body"/>
          </p:nvPr>
        </p:nvSpPr>
        <p:spPr>
          <a:xfrm>
            <a:off x="311700" y="1152475"/>
            <a:ext cx="8520600" cy="37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často asymptomatický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</a:t>
            </a:r>
            <a:r>
              <a:rPr lang="cs"/>
              <a:t>olestivé puchýře nebo vředy - puchýře mohou prasknout, čímž vznikají bolestivé vředy, které jsou často pokryté strupy, tekutina v puchýřích je velmi infekční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svědění a pálení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při močení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vaginální výtok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Flu-like příznaky: horečka, bolest hlavy, únava a zvětšení lymfatických uzlin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nebo nepohodlí při pohlavním styku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/>
          <p:nvPr>
            <p:ph type="title"/>
          </p:nvPr>
        </p:nvSpPr>
        <p:spPr>
          <a:xfrm>
            <a:off x="2089000" y="445025"/>
            <a:ext cx="14613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5"/>
          <p:cNvSpPr txBox="1"/>
          <p:nvPr>
            <p:ph idx="1" type="body"/>
          </p:nvPr>
        </p:nvSpPr>
        <p:spPr>
          <a:xfrm>
            <a:off x="2164775" y="1152475"/>
            <a:ext cx="963300" cy="10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325" y="152425"/>
            <a:ext cx="4275376" cy="3188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2775" y="152425"/>
            <a:ext cx="4275375" cy="318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Genitální herpes - léčba</a:t>
            </a:r>
            <a:endParaRPr/>
          </a:p>
        </p:txBody>
      </p:sp>
      <p:sp>
        <p:nvSpPr>
          <p:cNvPr id="203" name="Google Shape;203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léčba může pomoci zmírnit příznaky, urychlit hojení ran a snížit riziko přenosu viru na ostatní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antivirotika - </a:t>
            </a:r>
            <a:r>
              <a:rPr lang="cs"/>
              <a:t>acyclovir (Herpesin, Zovirax), valacyklovir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</a:t>
            </a:r>
            <a:r>
              <a:rPr lang="cs"/>
              <a:t>opické léky - krémy,masti na postižené místo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úleva od bolesti - analgetika (paracetamol nebo ibuprofen)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Genitální herpes - prevence</a:t>
            </a:r>
            <a:endParaRPr/>
          </a:p>
        </p:txBody>
      </p:sp>
      <p:sp>
        <p:nvSpPr>
          <p:cNvPr id="209" name="Google Shape;209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</a:t>
            </a:r>
            <a:r>
              <a:rPr lang="cs"/>
              <a:t>oužívání kondomů - neposkytují 100% ochranu, mohou významně snížit riziko přenosu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vyhýbání se pohlavnímu styku během aktivní infekce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zdravý životní styl a imunita, zvládání stresu a posilování imunitního systému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zvýšená hygienická opatření, nepoužívat společné ručníky, žínky atd.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pokud má matka v období porodu výsev herpetických puchýřů, je indikován primární císařský řez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Kvasinková vulvovaginitida</a:t>
            </a:r>
            <a:endParaRPr/>
          </a:p>
        </p:txBody>
      </p:sp>
      <p:sp>
        <p:nvSpPr>
          <p:cNvPr id="215" name="Google Shape;215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vulvovaginitis candidomyceta, vaginální kandidóza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běžně se vyskytuje až u 75 % žen alespoň jedenkrát za život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nejběžnějším původcem je Candida albicans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Kvasinková vulvovaginitida - příznaky</a:t>
            </a:r>
            <a:endParaRPr/>
          </a:p>
        </p:txBody>
      </p:sp>
      <p:sp>
        <p:nvSpPr>
          <p:cNvPr id="221" name="Google Shape;221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sv</a:t>
            </a:r>
            <a:r>
              <a:rPr lang="cs"/>
              <a:t>ědění a pálení v oblasti vulvy a vagíny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výtok z pochvy – obvykle bílý, hustý a tvarohovitý, bez zápachu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zčervenání, podráždění nebo otok v oblasti vulvy – sliznice je červená, suchá a může být podrážděná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při pohlavním styku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nebo pálení při močení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/>
          <p:nvPr>
            <p:ph type="title"/>
          </p:nvPr>
        </p:nvSpPr>
        <p:spPr>
          <a:xfrm>
            <a:off x="311700" y="227300"/>
            <a:ext cx="8520600" cy="8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600"/>
              <a:t>Kvasinková vulvovaginitida - příčiny, rizikové faktory</a:t>
            </a:r>
            <a:endParaRPr sz="2600"/>
          </a:p>
        </p:txBody>
      </p:sp>
      <p:sp>
        <p:nvSpPr>
          <p:cNvPr id="227" name="Google Shape;227;p40"/>
          <p:cNvSpPr txBox="1"/>
          <p:nvPr>
            <p:ph idx="1" type="body"/>
          </p:nvPr>
        </p:nvSpPr>
        <p:spPr>
          <a:xfrm>
            <a:off x="311700" y="930850"/>
            <a:ext cx="8520600" cy="391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53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95"/>
              <a:buChar char="-"/>
            </a:pPr>
            <a:r>
              <a:rPr lang="cs" sz="1495"/>
              <a:t>nevyváženost mikroflóry vagíny, Candida přirozeně žije ve vaginálním prostředí, určité faktory mohou vést k jejímu nadměrnému množení, což způsobuje infekci</a:t>
            </a:r>
            <a:endParaRPr sz="1495"/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95"/>
          </a:p>
          <a:p>
            <a:pPr indent="-317182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395"/>
              <a:buChar char="-"/>
            </a:pPr>
            <a:r>
              <a:rPr lang="cs" sz="1395"/>
              <a:t>a</a:t>
            </a:r>
            <a:r>
              <a:rPr lang="cs" sz="1395"/>
              <a:t>ntibiotika –mohou narušit rovnováhu prostředí</a:t>
            </a:r>
            <a:endParaRPr sz="1395"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95"/>
              <a:buChar char="-"/>
            </a:pPr>
            <a:r>
              <a:rPr lang="cs" sz="1395"/>
              <a:t>hormonální změny – těhotenství, menstruace žívání hormonální antikoncepce</a:t>
            </a:r>
            <a:endParaRPr sz="1395"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95"/>
              <a:buChar char="-"/>
            </a:pPr>
            <a:r>
              <a:rPr lang="cs" sz="1395"/>
              <a:t>cukrovka – neléčená nebo špatně kontrolovaná cukrovka</a:t>
            </a:r>
            <a:endParaRPr sz="1395"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95"/>
              <a:buChar char="-"/>
            </a:pPr>
            <a:r>
              <a:rPr lang="cs" sz="1395"/>
              <a:t>imunodeficience – oslabená imunita (např. HIV, léčba imunosupresivy)</a:t>
            </a:r>
            <a:endParaRPr sz="1395"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95"/>
              <a:buChar char="-"/>
            </a:pPr>
            <a:r>
              <a:rPr lang="cs" sz="1395"/>
              <a:t>nevhodné spodní prádlo – těsné spodní prádlo nebo syntetické materiály mohou zadržovat vlhkost, což vytváří ideální prostředí pro </a:t>
            </a:r>
            <a:r>
              <a:rPr lang="cs" sz="1395"/>
              <a:t>množení kvasinek</a:t>
            </a:r>
            <a:endParaRPr sz="1395"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95"/>
              <a:buChar char="-"/>
            </a:pPr>
            <a:r>
              <a:rPr lang="cs" sz="1395"/>
              <a:t>nezdravé stravovací návyky – nadměrná konzumace cukrů a sacharidů </a:t>
            </a:r>
            <a:endParaRPr sz="1395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Kvasinková vulvovaginitida - léčba</a:t>
            </a:r>
            <a:endParaRPr/>
          </a:p>
        </p:txBody>
      </p:sp>
      <p:sp>
        <p:nvSpPr>
          <p:cNvPr id="233" name="Google Shape;233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to</a:t>
            </a:r>
            <a:r>
              <a:rPr lang="cs"/>
              <a:t>pické antifungální léky – krémy, čípky nebo vaginální tablety s obsahem klotrimazolu, aj., aplikace přímo do pochvy nebo na pokožku vulvy, standardní doba léčby je obvykle 3 až 7 dní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perorální antifungální léky – v závažnějších nebo opakovaných případech může lékař předepsat flukonazol nebo jiné perorální antifungální léky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úlevové prostředky od příznaků – zmírnění svědění nebo pálení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Klasifikace dle vyvolávajícího agens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bakteriální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virové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mykotické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parazitární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Kvasinková vulvovaginitida - prevence </a:t>
            </a:r>
            <a:endParaRPr/>
          </a:p>
        </p:txBody>
      </p:sp>
      <p:sp>
        <p:nvSpPr>
          <p:cNvPr id="239" name="Google Shape;239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</a:t>
            </a:r>
            <a:r>
              <a:rPr lang="cs"/>
              <a:t>uché a čisté prostředí v oblasti genitálií – volné, prodyšné spodní prádlo (nejlépe bavlněné)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vhodná hygiena – pravidelná, ale šetrná hygiena genitální oblasti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vyhnout se dlouhému nošení mokrých plavek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vhodná strava – zdravá a vyvážená stravu, omezení příjmu cukrů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používání kondomů, sexuální zdrženlivost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Cervicitis</a:t>
            </a:r>
            <a:endParaRPr/>
          </a:p>
        </p:txBody>
      </p:sp>
      <p:sp>
        <p:nvSpPr>
          <p:cNvPr id="245" name="Google Shape;245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zánět děložního čípku (cervixu)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 velmi častý problém žen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akutní x chronický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Cervicitis -  příčiny</a:t>
            </a:r>
            <a:endParaRPr/>
          </a:p>
        </p:txBody>
      </p:sp>
      <p:sp>
        <p:nvSpPr>
          <p:cNvPr id="251" name="Google Shape;251;p44"/>
          <p:cNvSpPr txBox="1"/>
          <p:nvPr>
            <p:ph idx="1" type="body"/>
          </p:nvPr>
        </p:nvSpPr>
        <p:spPr>
          <a:xfrm>
            <a:off x="311700" y="1152475"/>
            <a:ext cx="8715300" cy="39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 lnSpcReduction="1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9008"/>
              <a:buFont typeface="Arial"/>
              <a:buNone/>
            </a:pPr>
            <a:r>
              <a:rPr lang="cs" sz="2819"/>
              <a:t>Infekční příčiny:</a:t>
            </a:r>
            <a:endParaRPr sz="2819"/>
          </a:p>
          <a:p>
            <a:pPr indent="-313654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2819"/>
              <a:t>bakteriální infekce (např. Chlamydia trachomatis, Neisseria gonorrhoeae – kapavka)</a:t>
            </a:r>
            <a:endParaRPr sz="2819"/>
          </a:p>
          <a:p>
            <a:pPr indent="-313654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819"/>
              <a:t>virové infekce (např. lidský papillomavirus, herpes simplex virus)</a:t>
            </a:r>
            <a:endParaRPr sz="2819"/>
          </a:p>
          <a:p>
            <a:pPr indent="-313654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819"/>
              <a:t>plísňové infekce (např. Candida albicans)</a:t>
            </a:r>
            <a:endParaRPr sz="2819"/>
          </a:p>
          <a:p>
            <a:pPr indent="-313654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819"/>
              <a:t>parazitární infekce (např. Trichomonas vaginalis)</a:t>
            </a:r>
            <a:endParaRPr sz="2819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39008"/>
              <a:buFont typeface="Arial"/>
              <a:buNone/>
            </a:pPr>
            <a:r>
              <a:rPr lang="cs" sz="2819"/>
              <a:t>Neinfekční příčiny</a:t>
            </a:r>
            <a:endParaRPr sz="2819"/>
          </a:p>
          <a:p>
            <a:pPr indent="-313654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2819"/>
              <a:t>alergické reakce (např. na spermicidy, latex)</a:t>
            </a:r>
            <a:endParaRPr sz="2819"/>
          </a:p>
          <a:p>
            <a:pPr indent="-313654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819"/>
              <a:t>chemické dráždění (např. použití mýdel, sprejů nebo jiných hygienických přípravků)</a:t>
            </a:r>
            <a:endParaRPr sz="2819"/>
          </a:p>
          <a:p>
            <a:pPr indent="-313654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819"/>
              <a:t>mechanické dráždění (např. po porodu nebo po hysterektomii)</a:t>
            </a:r>
            <a:endParaRPr sz="2819"/>
          </a:p>
          <a:p>
            <a:pPr indent="-313654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819"/>
              <a:t>zranění nebo trauma děložního čípku při pohlavním styku nebo gynekologických vyšetřeních</a:t>
            </a:r>
            <a:endParaRPr sz="2819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Cervicitis - příznaky </a:t>
            </a:r>
            <a:endParaRPr/>
          </a:p>
        </p:txBody>
      </p:sp>
      <p:sp>
        <p:nvSpPr>
          <p:cNvPr id="257" name="Google Shape;257;p45"/>
          <p:cNvSpPr txBox="1"/>
          <p:nvPr>
            <p:ph idx="1" type="body"/>
          </p:nvPr>
        </p:nvSpPr>
        <p:spPr>
          <a:xfrm>
            <a:off x="311700" y="1152475"/>
            <a:ext cx="8520600" cy="383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Akutní cervicitis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zvýšený výtok z pochvy (obvykle žlutý nebo zelený)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krvácení mimo menstruaci nebo po pohlavním styku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bolesti v oblasti pánve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nepohodlí při pohlavním styku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pálení nebo svědění v oblasti genitálií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možné horečky a únava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cs"/>
              <a:t>Chronická </a:t>
            </a:r>
            <a:r>
              <a:rPr lang="cs"/>
              <a:t>cervicitis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méně výrazné příznaky, ale mohou přetrvávat po dlouhou dobu,m ůže být asymptomatická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Cervicitis - léčba</a:t>
            </a:r>
            <a:endParaRPr/>
          </a:p>
        </p:txBody>
      </p:sp>
      <p:sp>
        <p:nvSpPr>
          <p:cNvPr id="263" name="Google Shape;263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dle příčiny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ATB, antivirotika, antimykotika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odstranění dráždivých chemikálií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chirurgická léčba - v závažných případech nebo při komplikacích (odstranění abnormálních tkání)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PID</a:t>
            </a:r>
            <a:endParaRPr/>
          </a:p>
        </p:txBody>
      </p:sp>
      <p:sp>
        <p:nvSpPr>
          <p:cNvPr id="269" name="Google Shape;269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pelvic inflammatory disease, hluboký pánevní zánět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infekce horní části ženského reprodukčního systému od děložního hrdla výše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Může projevovat jako 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endometritida (zánět d</a:t>
            </a:r>
            <a:r>
              <a:rPr lang="cs"/>
              <a:t>ěložní sliznice)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endomyometritida (zánět sliznice a svaloviny dělohy)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salphingitida (zánět vejcovodů)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tuboovariální abscess, pánevní peritonitida, periapendicitida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PID - příčiny</a:t>
            </a:r>
            <a:endParaRPr/>
          </a:p>
        </p:txBody>
      </p:sp>
      <p:sp>
        <p:nvSpPr>
          <p:cNvPr id="275" name="Google Shape;275;p48"/>
          <p:cNvSpPr txBox="1"/>
          <p:nvPr>
            <p:ph idx="1" type="body"/>
          </p:nvPr>
        </p:nvSpPr>
        <p:spPr>
          <a:xfrm>
            <a:off x="311700" y="1152475"/>
            <a:ext cx="8520600" cy="38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</a:t>
            </a:r>
            <a:r>
              <a:rPr lang="cs"/>
              <a:t>ejčastější příčina - pohlavně přenosné nemoci (</a:t>
            </a:r>
            <a:r>
              <a:rPr lang="cs"/>
              <a:t>u osob, které nikdy neměli pohlavní styk,</a:t>
            </a:r>
            <a:r>
              <a:rPr lang="cs"/>
              <a:t>výskyt PID extrémně vzácný)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hlavní patogeny - Chlamydia trachomatis, Neisseria gonorrhoeae a Mycoplasma genitalium, většinou ale jde o polymikrobiální infekci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riziko rozvoje PID se zvyšuje u žen s bakteriální vaginózou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</a:t>
            </a:r>
            <a:r>
              <a:rPr lang="cs"/>
              <a:t>éně často v souvislosti s šestinedělím, potratem, nitroděložním tělískem nebo z lymfatických příčin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u starších pacientek se často během kultivačního vyšetření detekují E.coli a střevní anaerobní bakterie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PID - příznaky</a:t>
            </a:r>
            <a:endParaRPr/>
          </a:p>
        </p:txBody>
      </p:sp>
      <p:sp>
        <p:nvSpPr>
          <p:cNvPr id="281" name="Google Shape;281;p49"/>
          <p:cNvSpPr txBox="1"/>
          <p:nvPr>
            <p:ph idx="1" type="body"/>
          </p:nvPr>
        </p:nvSpPr>
        <p:spPr>
          <a:xfrm>
            <a:off x="311700" y="1152475"/>
            <a:ext cx="8520600" cy="38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</a:t>
            </a:r>
            <a:r>
              <a:rPr lang="cs"/>
              <a:t>říznaky se mohou lišit v závislosti na závažnosti infekce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bolesti v podbřišku nebo v pánvi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nepravidelné krvácení, např. mezi menstruacemi nebo po pohlavním styku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vaginální výtok, často s nepříjemným zápachem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při pohlavním styku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horečka a zimnice (v případě závažnější infekce)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nevolnost a zvracení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při močení nebo změny v močení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PID - diagnostika</a:t>
            </a:r>
            <a:endParaRPr/>
          </a:p>
        </p:txBody>
      </p:sp>
      <p:sp>
        <p:nvSpPr>
          <p:cNvPr id="287" name="Google Shape;287;p50"/>
          <p:cNvSpPr txBox="1"/>
          <p:nvPr>
            <p:ph idx="1" type="body"/>
          </p:nvPr>
        </p:nvSpPr>
        <p:spPr>
          <a:xfrm>
            <a:off x="311700" y="1152475"/>
            <a:ext cx="8520600" cy="37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gy</a:t>
            </a:r>
            <a:r>
              <a:rPr lang="cs"/>
              <a:t>nekologické vyšetření - palpace břicha, vyšetření pánve pro zjištění citlivosti a zánětu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mikrobiologické testy - výběr vzorků z pochvy, děložního čípku nebo močového traktu pro testování na sexuálně přenosné infekce (chlamydie, kapavka, a jiné bakterie)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ultrazvukové vyšetření - pomáhá identifikovat zánět nebo abnormální struktury (např. abscesy, tekutiny v pánvi)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laparoskopie - v některých případech, kdy je diagnostika nejasná, může být provedeno laparoskopické vyšetření k přímému zhodnocení pánve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PID - rizikové faktory </a:t>
            </a:r>
            <a:endParaRPr/>
          </a:p>
        </p:txBody>
      </p:sp>
      <p:sp>
        <p:nvSpPr>
          <p:cNvPr id="293" name="Google Shape;293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</a:t>
            </a:r>
            <a:r>
              <a:rPr lang="cs"/>
              <a:t>echráněný pohlavní styk, zejména s více partnery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sexuálně přenosné infekce (např. chlamydie, kapavka)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věk - nejvíce ohroženy jsou mladé ženy (15–25 let)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předchozí PID - ženy, které už měly pánevní zánět, mají vyšší riziko opakování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IUD (nitroděložní tělísko) - použití IUD zvyšuje riziko PID v prvních měsících po zavedení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potraty nebo porodní komplikace, které mohou usnadnit vstup bakterií do dělohy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Klasifikace dle časového průběhu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akutní zánět – vzniká náhle, má výrazné příznaky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subakutní zánět – průběh je méně prudký než akutní, ale prudší než chronický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chronický zánět - méně výrazné příznaky, ale častější trvalé následky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rekurentní zánět – návratný, opakovaný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PID - léčba</a:t>
            </a:r>
            <a:endParaRPr/>
          </a:p>
        </p:txBody>
      </p:sp>
      <p:sp>
        <p:nvSpPr>
          <p:cNvPr id="299" name="Google Shape;299;p52"/>
          <p:cNvSpPr txBox="1"/>
          <p:nvPr>
            <p:ph idx="1" type="body"/>
          </p:nvPr>
        </p:nvSpPr>
        <p:spPr>
          <a:xfrm>
            <a:off x="311700" y="1152475"/>
            <a:ext cx="8520600" cy="37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ant</a:t>
            </a:r>
            <a:r>
              <a:rPr lang="cs"/>
              <a:t>ibiotická léčba - kombinace širokospektrálních antibiotik, které pokrývají jak chlamydie a kapavku, tak další běžné bakterie ( např.ceftriaxon, doxycyklin, metronidazol), léčba obvykle  po dobu 14 dnů.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hospitalizace - v případě těžkých příznaků (např. vysoké horečky, silné bolesti, nebo podezření na absces) může být nutná hospitalizace a intravenózní antibiotická léčba.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chirurgická léčba - drenáž abscesu, odstranění poškozené tkáně (v závažných případech může být nezbytné odstranit postižené orgány)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PID - komplikace </a:t>
            </a:r>
            <a:endParaRPr/>
          </a:p>
        </p:txBody>
      </p:sp>
      <p:sp>
        <p:nvSpPr>
          <p:cNvPr id="305" name="Google Shape;305;p53"/>
          <p:cNvSpPr txBox="1"/>
          <p:nvPr>
            <p:ph idx="1" type="body"/>
          </p:nvPr>
        </p:nvSpPr>
        <p:spPr>
          <a:xfrm>
            <a:off x="311700" y="1152475"/>
            <a:ext cx="8520600" cy="37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</a:t>
            </a:r>
            <a:r>
              <a:rPr lang="cs"/>
              <a:t>okud není PID správně a včas léčen, mohou nastat závažné komplikace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neplodnost - chronická infekce může poškodit vejcovody, což může vést k neplodnosti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mimoděložní těhotenství (ektopické těhotenství) - poškození vejcovodů může zvýšit riziko mimoděložního těhotenství, kdy oplodněné vajíčko implantuje mimo dělohu, často ve vejcovodu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chronické pánevní bolesti - trvalé bolesti v oblasti pánve, které mohou přetrvávat i po vyléčení infekce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pánevní abscesy - hnisavé váčky v oblasti pánve, které mohou vyžadovat chirurgické ošetření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zvýšené riziko HIV v důsledku zánětu a poškození tkání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Sexuálně přenosné choroby</a:t>
            </a:r>
            <a:endParaRPr/>
          </a:p>
        </p:txBody>
      </p:sp>
      <p:sp>
        <p:nvSpPr>
          <p:cNvPr id="311" name="Google Shape;311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STD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cs"/>
              <a:t>-</a:t>
            </a:r>
            <a:r>
              <a:rPr lang="cs"/>
              <a:t> infekce, které se přenášejí především pohlavním stykem (vaginálním, análním, orálním) mezi infikovanou a zdravou osobou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cs"/>
              <a:t>- u některých dlouhá inkubační doba a asymptomatický průběh, nemocný si nemusí být okamžitě vědom přítomnosti infekce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Sexuálně přenosné choroby</a:t>
            </a:r>
            <a:endParaRPr/>
          </a:p>
        </p:txBody>
      </p:sp>
      <p:sp>
        <p:nvSpPr>
          <p:cNvPr id="317" name="Google Shape;317;p55"/>
          <p:cNvSpPr txBox="1"/>
          <p:nvPr>
            <p:ph idx="1" type="body"/>
          </p:nvPr>
        </p:nvSpPr>
        <p:spPr>
          <a:xfrm>
            <a:off x="311700" y="1129425"/>
            <a:ext cx="3999900" cy="37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/>
              <a:t>STD lze rozdělit do několika hlavních kategorií na základě typu patogenů 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cs" sz="1500"/>
              <a:t>Bakteriální infekce</a:t>
            </a:r>
            <a:endParaRPr b="1"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Chlamydia trachomatis (chlamydie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Neisseria gonorrhoeae (kapavka)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Treponema pallidum (syfilis)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Mycoplasma genitalium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cs" sz="1500"/>
              <a:t>Virové infekce</a:t>
            </a:r>
            <a:endParaRPr b="1"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Human papillomavirus (HPV)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Herpes simplex virus (HSV)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HIV/AIDS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Hepatitida B a C</a:t>
            </a:r>
            <a:endParaRPr sz="1500"/>
          </a:p>
        </p:txBody>
      </p:sp>
      <p:sp>
        <p:nvSpPr>
          <p:cNvPr id="318" name="Google Shape;318;p55"/>
          <p:cNvSpPr txBox="1"/>
          <p:nvPr>
            <p:ph idx="2" type="body"/>
          </p:nvPr>
        </p:nvSpPr>
        <p:spPr>
          <a:xfrm>
            <a:off x="4832400" y="2020400"/>
            <a:ext cx="3999900" cy="25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cs" sz="1500"/>
              <a:t>Parazitární infekce</a:t>
            </a:r>
            <a:endParaRPr b="1"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Trichomonas vaginalis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Pubické vši</a:t>
            </a:r>
            <a:endParaRPr sz="15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cs" sz="1500"/>
              <a:t>Plísňové infekce</a:t>
            </a:r>
            <a:endParaRPr b="1"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Candida albicans (kvasinková infekce)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Chlamydie</a:t>
            </a:r>
            <a:endParaRPr/>
          </a:p>
        </p:txBody>
      </p:sp>
      <p:sp>
        <p:nvSpPr>
          <p:cNvPr id="324" name="Google Shape;324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</a:t>
            </a:r>
            <a:r>
              <a:rPr lang="cs"/>
              <a:t>edna z nejběžnějších pohlavně přenosných infekcí na světě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původce Chlamydia tra</a:t>
            </a:r>
            <a:r>
              <a:rPr lang="cs"/>
              <a:t>chomatis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často se označuje za „tichého zabijáka“, může být asymptomatická a bez léčby může vést k vážným komplikacím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Chlamydie - příznaky </a:t>
            </a:r>
            <a:endParaRPr/>
          </a:p>
        </p:txBody>
      </p:sp>
      <p:sp>
        <p:nvSpPr>
          <p:cNvPr id="330" name="Google Shape;330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často asymptomatický průběh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</a:t>
            </a:r>
            <a:r>
              <a:rPr lang="cs"/>
              <a:t>obvyklý vaginální výtok (může být vodnatý nebo žlutý)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nebo pálení při močení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v dolní části břicha nebo pánve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při pohlavním styku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nepravidelné krvácení mezi menstruacemi</a:t>
            </a:r>
            <a:endParaRPr/>
          </a:p>
        </p:txBody>
      </p:sp>
      <p:pic>
        <p:nvPicPr>
          <p:cNvPr id="331" name="Google Shape;33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150" y="1969100"/>
            <a:ext cx="3962450" cy="295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Chlamydie - léčba</a:t>
            </a:r>
            <a:endParaRPr/>
          </a:p>
        </p:txBody>
      </p:sp>
      <p:sp>
        <p:nvSpPr>
          <p:cNvPr id="337" name="Google Shape;337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</a:t>
            </a:r>
            <a:r>
              <a:rPr lang="cs"/>
              <a:t>ntibiotika - Azithromycin (jednorázová dávka),Doxycyklin (léčba po dobu 7 dnů)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léčba pro všechny sexuální partnery-  důležité, aby všichni sexuální partneři byli testováni a léčeni současně, aby se předešlo opětovnému přenosu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léčba těhotných žen - léčeny azithromycinem, protože doxycyklin není doporučen v těhotenství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Chlamydie - komplikace</a:t>
            </a:r>
            <a:endParaRPr/>
          </a:p>
        </p:txBody>
      </p:sp>
      <p:sp>
        <p:nvSpPr>
          <p:cNvPr id="343" name="Google Shape;343;p59"/>
          <p:cNvSpPr txBox="1"/>
          <p:nvPr>
            <p:ph idx="1" type="body"/>
          </p:nvPr>
        </p:nvSpPr>
        <p:spPr>
          <a:xfrm>
            <a:off x="311700" y="933450"/>
            <a:ext cx="8520600" cy="3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PID - infekce dělohy, vaječníků a vejcovodů, což může vést k neplodnosti nebo mimoděložnímu těhotenství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neplodnost - opakované chlamydiové infekce mohou poškodit vejcovody, což ztěžuje nebo znemožňuje otěhotnění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mimoděložní těhotenství - poškození vejcovodů může zvýšit riziko, že oplodněné vajíčko nebude implantováno v děloze, ale ve vejcovodu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Reiterův syndrom - zánět kloubů, močového traktu a očí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4" name="Google Shape;34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675" y="3272775"/>
            <a:ext cx="2546100" cy="17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9900" y="3272775"/>
            <a:ext cx="2452074" cy="17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069950" y="2820250"/>
            <a:ext cx="1718325" cy="262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Kapavka</a:t>
            </a:r>
            <a:endParaRPr/>
          </a:p>
        </p:txBody>
      </p:sp>
      <p:sp>
        <p:nvSpPr>
          <p:cNvPr id="352" name="Google Shape;352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původce Neisseria gonorrhoeae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jedna z nejběžnějších pohlavně přenosných infekcí na světě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Kapavka - příznaky </a:t>
            </a:r>
            <a:endParaRPr/>
          </a:p>
        </p:txBody>
      </p:sp>
      <p:sp>
        <p:nvSpPr>
          <p:cNvPr id="358" name="Google Shape;358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může být asymptomatická - zejména u žen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neobvyklý vaginální výtok - žlutý nebo zelený, často zapáchající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bolest nebo pálení při močení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bolest v podbřišku nebo pánvi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nepravidelné krvácení (mezi menstruacemi nebo po pohlavním styku)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bolest při pohlavním styku.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gonokoková konjunktivitida - pokud dojde k infekci očí (přenos z genitálií na oči) 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Klasifikace dle klinické souvislosti vzniku zánětu 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- </a:t>
            </a:r>
            <a:r>
              <a:rPr lang="cs"/>
              <a:t>záněty související s graviditou, porody a potraty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cs"/>
              <a:t>- záněty související s gynekologickými operacemi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cs"/>
              <a:t>- záněty související s nemocemi přenášenými pohlavním stykem (STD)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Kapavka - léčba</a:t>
            </a:r>
            <a:endParaRPr/>
          </a:p>
        </p:txBody>
      </p:sp>
      <p:sp>
        <p:nvSpPr>
          <p:cNvPr id="364" name="Google Shape;364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důležité, aby byla léčba zahájena co nejdříve, bakterie Neisseria gonorrhoeae může být rezistentní na některá antibiotika, obvykle kombinace ATB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Ceftriaxon nebo Cefexim ve spojení s azithromycinem nebo doxycyklinem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léčba pro všechny sexuální partnery, všichni sexuální partneři by měli být testováni a léčeni současně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opakovaná kontrola, po dokončení léčby kontrolní testy po 1 až 2 týdnech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Kapavka - komplikace </a:t>
            </a:r>
            <a:endParaRPr/>
          </a:p>
        </p:txBody>
      </p:sp>
      <p:sp>
        <p:nvSpPr>
          <p:cNvPr id="370" name="Google Shape;370;p63"/>
          <p:cNvSpPr txBox="1"/>
          <p:nvPr>
            <p:ph idx="1" type="body"/>
          </p:nvPr>
        </p:nvSpPr>
        <p:spPr>
          <a:xfrm>
            <a:off x="311700" y="1009650"/>
            <a:ext cx="8520600" cy="35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PID - </a:t>
            </a:r>
            <a:r>
              <a:rPr lang="cs"/>
              <a:t>zánět dělohy, vejcovodů a vaječníků, může vést k neplodnosti, mimoděložnímu těhotenství a chronickým pánevním bolestem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neplodnost, mimoděložní těhotenství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gonokoková konjunktivitida -pokud jsou posstihnuty oči, může způsobit závažné infekce a ztrátu zraku, zejména u novorozenců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Reiterův syndrom - postihuje klouby, oči a močový trakt. Tento syndrom je častější u mužů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1" name="Google Shape;37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6579" y="3243279"/>
            <a:ext cx="2754400" cy="182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Chlamydie x kapavka</a:t>
            </a:r>
            <a:endParaRPr/>
          </a:p>
        </p:txBody>
      </p:sp>
      <p:sp>
        <p:nvSpPr>
          <p:cNvPr id="377" name="Google Shape;377;p64"/>
          <p:cNvSpPr txBox="1"/>
          <p:nvPr>
            <p:ph idx="1" type="body"/>
          </p:nvPr>
        </p:nvSpPr>
        <p:spPr>
          <a:xfrm>
            <a:off x="311700" y="971550"/>
            <a:ext cx="8520600" cy="3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cs" sz="1495" u="sng"/>
              <a:t>Příčina</a:t>
            </a:r>
            <a:endParaRPr sz="1495" u="sng"/>
          </a:p>
          <a:p>
            <a:pPr indent="-323532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95"/>
              <a:buChar char="-"/>
            </a:pPr>
            <a:r>
              <a:rPr lang="cs" sz="1495"/>
              <a:t>Kapavku způsobuje Neisseria gonorrhoeae, chlamydie Chlamydia trachomatis</a:t>
            </a:r>
            <a:endParaRPr sz="1495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cs" sz="1495" u="sng"/>
              <a:t>Příznaky</a:t>
            </a:r>
            <a:endParaRPr sz="1495" u="sng"/>
          </a:p>
          <a:p>
            <a:pPr indent="-323532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95"/>
              <a:buChar char="-"/>
            </a:pPr>
            <a:r>
              <a:rPr lang="cs" sz="1495"/>
              <a:t>Kapavka často způsobuje výraznější hnisavý výtok, zatímco chlamydie způsobuje vodnatý výtok a častěji je asymptomatická</a:t>
            </a:r>
            <a:endParaRPr sz="1495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cs" sz="1495" u="sng"/>
              <a:t>Léčba</a:t>
            </a:r>
            <a:endParaRPr sz="1495" u="sng"/>
          </a:p>
          <a:p>
            <a:pPr indent="-323532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95"/>
              <a:buChar char="-"/>
            </a:pPr>
            <a:r>
              <a:rPr lang="cs" sz="1495"/>
              <a:t>Obě infekce se léčí antibiotiky, ale kapavka vyžaduje kombinaci antibiotik kvůli rezistenci na některé léky</a:t>
            </a:r>
            <a:endParaRPr sz="1495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cs" sz="1495" u="sng"/>
              <a:t>Komplikace</a:t>
            </a:r>
            <a:endParaRPr sz="1495" u="sng"/>
          </a:p>
          <a:p>
            <a:pPr indent="-323532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95"/>
              <a:buChar char="-"/>
            </a:pPr>
            <a:r>
              <a:rPr lang="cs" sz="1495"/>
              <a:t>Kapavka i chlamydiová infekce může způsobit hluboký pánevní zánět - chronické bolesti v pánvi, neplodnost, mimoděložní těhotenství.V těhotenství mohou být příčinou předčasného porodu.</a:t>
            </a:r>
            <a:endParaRPr sz="1495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595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Syfilis</a:t>
            </a:r>
            <a:endParaRPr/>
          </a:p>
        </p:txBody>
      </p:sp>
      <p:sp>
        <p:nvSpPr>
          <p:cNvPr id="383" name="Google Shape;383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</a:t>
            </a:r>
            <a:r>
              <a:rPr lang="cs"/>
              <a:t>Syfilida,příjice, lues, lues venerea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infekční chronické systémové onemocnění s charakteristickým průběhem střídání příznakového a bezpříznakového období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původce Treponema pallidum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Syfilis - stádia </a:t>
            </a:r>
            <a:endParaRPr/>
          </a:p>
        </p:txBody>
      </p:sp>
      <p:sp>
        <p:nvSpPr>
          <p:cNvPr id="389" name="Google Shape;389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4 hlavní stádia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primární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sekundární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latentní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terciální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cs"/>
              <a:t> - mohou trvat týdny až měsíce, pokud není infekce léčena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Syfilis - primární stádium </a:t>
            </a:r>
            <a:endParaRPr/>
          </a:p>
        </p:txBody>
      </p:sp>
      <p:sp>
        <p:nvSpPr>
          <p:cNvPr id="395" name="Google Shape;395;p67"/>
          <p:cNvSpPr txBox="1"/>
          <p:nvPr>
            <p:ph idx="1" type="body"/>
          </p:nvPr>
        </p:nvSpPr>
        <p:spPr>
          <a:xfrm>
            <a:off x="311700" y="990600"/>
            <a:ext cx="8520600" cy="33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charakterizováno změnami v místě vstupu infekce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inkubační doba od infekce k projevům na sliznici či kůži je cca 21 dnů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Příznaky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pevný, nebolestivý vřed (ulcus durum)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zvětšení lymfatických uzlin v blízkosti místa infekce (například v tříslech, pokud je vřed na genitáliích)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 této fázi je syfilis nejvíce infekční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6" name="Google Shape;39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1150" y="2769700"/>
            <a:ext cx="1866899" cy="230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Syfilis - sekundární stádium</a:t>
            </a:r>
            <a:endParaRPr/>
          </a:p>
        </p:txBody>
      </p:sp>
      <p:sp>
        <p:nvSpPr>
          <p:cNvPr id="402" name="Google Shape;402;p68"/>
          <p:cNvSpPr txBox="1"/>
          <p:nvPr>
            <p:ph idx="1" type="body"/>
          </p:nvPr>
        </p:nvSpPr>
        <p:spPr>
          <a:xfrm>
            <a:off x="311700" y="1152475"/>
            <a:ext cx="8520600" cy="39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32207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projev </a:t>
            </a:r>
            <a:r>
              <a:rPr lang="cs" sz="2102"/>
              <a:t>generalizace infekce, dochází k němu do dvou let od primoinfekce, treponemata se množí v krevním oběhu</a:t>
            </a:r>
            <a:endParaRPr sz="2102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52309"/>
              <a:buFont typeface="Arial"/>
              <a:buNone/>
            </a:pPr>
            <a:r>
              <a:rPr lang="cs" sz="2102"/>
              <a:t>Projevy:</a:t>
            </a:r>
            <a:endParaRPr sz="2102"/>
          </a:p>
          <a:p>
            <a:pPr indent="-322072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kožní exantém – makuly či papuly 0,5–1 cm, červené, mohou být kryté šupinou</a:t>
            </a:r>
            <a:endParaRPr sz="2102"/>
          </a:p>
          <a:p>
            <a:pPr indent="-32207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condylomata lata – papuly až hrboly, červené nebo barvy kůže</a:t>
            </a:r>
            <a:endParaRPr sz="2102"/>
          </a:p>
          <a:p>
            <a:pPr indent="-32207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leucoderma syphiliticum – depigmentace na krku</a:t>
            </a:r>
            <a:endParaRPr sz="2102"/>
          </a:p>
          <a:p>
            <a:pPr indent="-32207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alopecia syphilitica - alopecie ve kštici a vousech, ztráta řas a laterální třetiny obočí</a:t>
            </a:r>
            <a:endParaRPr sz="2102"/>
          </a:p>
          <a:p>
            <a:pPr indent="-32207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hepatitis, lymfadenitis (trvá 2–8 týdnů), od 6. měsíce v 25 % příznaky neurologické – akutní syfilitická meningitida.</a:t>
            </a:r>
            <a:endParaRPr sz="2102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52309"/>
              <a:buFont typeface="Arial"/>
              <a:buNone/>
            </a:pPr>
            <a:r>
              <a:rPr lang="cs" sz="2102"/>
              <a:t>První i druhé </a:t>
            </a:r>
            <a:r>
              <a:rPr lang="cs" sz="2102"/>
              <a:t>stádium</a:t>
            </a:r>
            <a:r>
              <a:rPr lang="cs" sz="2102"/>
              <a:t> je nakažlivé</a:t>
            </a:r>
            <a:endParaRPr sz="2102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9"/>
          <p:cNvSpPr txBox="1"/>
          <p:nvPr>
            <p:ph type="title"/>
          </p:nvPr>
        </p:nvSpPr>
        <p:spPr>
          <a:xfrm>
            <a:off x="2714625" y="445025"/>
            <a:ext cx="1143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69"/>
          <p:cNvSpPr txBox="1"/>
          <p:nvPr>
            <p:ph idx="1" type="body"/>
          </p:nvPr>
        </p:nvSpPr>
        <p:spPr>
          <a:xfrm>
            <a:off x="2295525" y="1152475"/>
            <a:ext cx="19200" cy="9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600"/>
          </a:p>
        </p:txBody>
      </p:sp>
      <p:pic>
        <p:nvPicPr>
          <p:cNvPr id="409" name="Google Shape;40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25" y="152400"/>
            <a:ext cx="3200794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3625" y="152400"/>
            <a:ext cx="2917026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3625" y="2828475"/>
            <a:ext cx="2917025" cy="2162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3051" y="152400"/>
            <a:ext cx="2378550" cy="286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3050" y="3168971"/>
            <a:ext cx="2378550" cy="1783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7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Syfilis - latentní stádium</a:t>
            </a:r>
            <a:endParaRPr/>
          </a:p>
        </p:txBody>
      </p:sp>
      <p:sp>
        <p:nvSpPr>
          <p:cNvPr id="419" name="Google Shape;419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pokud se pacient neléčí, přichází latentní fáze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příznaky syfilis vymizí, ale bakterie zůstávají v těle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infekce může přetrvávat v těle po mnoho let (i bez příznaků)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pacient není infekční, těhotná žena může nakazit plod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- v této fázi je syfilis stále léčitelný, ale bez léčby může přejít do terciárního stadia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7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Syfilis - </a:t>
            </a:r>
            <a:r>
              <a:rPr lang="cs"/>
              <a:t>terciární</a:t>
            </a:r>
            <a:r>
              <a:rPr lang="cs"/>
              <a:t> stádium</a:t>
            </a:r>
            <a:endParaRPr/>
          </a:p>
        </p:txBody>
      </p:sp>
      <p:sp>
        <p:nvSpPr>
          <p:cNvPr id="425" name="Google Shape;425;p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postižení nemusí projít všemi </a:t>
            </a:r>
            <a:r>
              <a:rPr lang="cs"/>
              <a:t>stádii</a:t>
            </a:r>
            <a:r>
              <a:rPr lang="cs"/>
              <a:t> nemoci, terciární stádium se rozvine jen u třetiny nemocných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</a:t>
            </a:r>
            <a:r>
              <a:rPr lang="cs"/>
              <a:t>okud syfilis není léčen, může přejít do terciárního stadia po několika letech (až 20 let po počáteční infekci)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V této fázi může syfilis způsobit závažné zdravotní problémy </a:t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poškození srdce - aortitida, aneurysma aorty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poškození nervového systému -paralýza, demence, slepota, ztráta sluchu)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poškození orgánů - poškození jater, kostí a dalších orgánů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neinfekční pro ostatní, ale pro infikovaného jedince je stále velmi nebezpečná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Vulvitis</a:t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vulvitida, zánět zevních pohlavních orgánů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spíše u starších žen, v souvislosti s poškozením povrchových vrstev kůže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rizikové faktory: obezita, celkové poruchy metabolismu – diabetes mellitus, hepatopatie, anémie,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Syfilis - </a:t>
            </a:r>
            <a:r>
              <a:rPr lang="cs"/>
              <a:t>terciární</a:t>
            </a:r>
            <a:r>
              <a:rPr lang="cs"/>
              <a:t> stádium </a:t>
            </a:r>
            <a:endParaRPr/>
          </a:p>
        </p:txBody>
      </p:sp>
      <p:sp>
        <p:nvSpPr>
          <p:cNvPr id="431" name="Google Shape;431;p72"/>
          <p:cNvSpPr txBox="1"/>
          <p:nvPr>
            <p:ph idx="1" type="body"/>
          </p:nvPr>
        </p:nvSpPr>
        <p:spPr>
          <a:xfrm>
            <a:off x="311700" y="990600"/>
            <a:ext cx="8520600" cy="3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Projevy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gummata - ostře ohraničené hrboly (na kůži i vnitřních orgánech), červené, tuhé, vzniká vřed a vytéká vazká žlutavá tekutina, hojí se depigmentovanou jizvou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kůže – syfilis noduloulcerosa - papuly a hrboly splývající do ložisek temně červené barvy, hojí se v centru atrofickou pigmentovou jizvou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32" name="Google Shape;43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875" y="2962275"/>
            <a:ext cx="2840400" cy="207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6575" y="2962276"/>
            <a:ext cx="2583551" cy="207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5475" y="2962275"/>
            <a:ext cx="2764976" cy="20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Syfilis - léčba</a:t>
            </a:r>
            <a:endParaRPr/>
          </a:p>
        </p:txBody>
      </p:sp>
      <p:sp>
        <p:nvSpPr>
          <p:cNvPr id="440" name="Google Shape;440;p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ATB léčba - </a:t>
            </a:r>
            <a:r>
              <a:rPr lang="cs"/>
              <a:t>penicilinu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osoby alergické na penicilin lze použít doxycyklin nebo tetracyklin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léčba všech sexuálních partnerů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kontrolní testy - obvykle po 3, 6 a 12 měsících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Vrozená syfilis</a:t>
            </a:r>
            <a:endParaRPr/>
          </a:p>
        </p:txBody>
      </p:sp>
      <p:sp>
        <p:nvSpPr>
          <p:cNvPr id="446" name="Google Shape;446;p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vzniká transplacentárním přenosem nemoci z matky na plod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lze ji 100% zabránit </a:t>
            </a:r>
            <a:r>
              <a:rPr lang="cs"/>
              <a:t>odhalení</a:t>
            </a:r>
            <a:r>
              <a:rPr lang="cs"/>
              <a:t>m</a:t>
            </a:r>
            <a:r>
              <a:rPr lang="cs"/>
              <a:t> infekce (těhotenských skreening) a její včasnou léčbou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 ČR se přesto stále objevují ojedinělé případy, nejčastěji u matek s nesledovanou graviditou závislých na injekčním užívání drog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5"/>
          <p:cNvSpPr txBox="1"/>
          <p:nvPr>
            <p:ph type="title"/>
          </p:nvPr>
        </p:nvSpPr>
        <p:spPr>
          <a:xfrm>
            <a:off x="311700" y="76200"/>
            <a:ext cx="85206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Syfilis congenita praecox</a:t>
            </a:r>
            <a:endParaRPr/>
          </a:p>
        </p:txBody>
      </p:sp>
      <p:sp>
        <p:nvSpPr>
          <p:cNvPr id="452" name="Google Shape;452;p75"/>
          <p:cNvSpPr txBox="1"/>
          <p:nvPr>
            <p:ph idx="1" type="body"/>
          </p:nvPr>
        </p:nvSpPr>
        <p:spPr>
          <a:xfrm>
            <a:off x="311700" y="676275"/>
            <a:ext cx="8520600" cy="38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vzniká při starší infekci matky či při nákaze matky ve druhém polovině gravidity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manifestace v novorozeneckém věku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postižení kostí, povadlá, žlutavá, stařecká, ochablá kůže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výrazná anémie, neprospívání, koryza (krvavá rýma)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příznaky sekundární fáze u dospělých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plod se rodí obvykle předčasně, většina dětí zemře do jednoho roku života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53" name="Google Shape;45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100" y="2804125"/>
            <a:ext cx="1828800" cy="218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4125" y="2804125"/>
            <a:ext cx="2840587" cy="218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0925" y="2804125"/>
            <a:ext cx="1275453" cy="218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6"/>
          <p:cNvSpPr txBox="1"/>
          <p:nvPr>
            <p:ph type="title"/>
          </p:nvPr>
        </p:nvSpPr>
        <p:spPr>
          <a:xfrm>
            <a:off x="311700" y="190500"/>
            <a:ext cx="8520600" cy="63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Syfilis </a:t>
            </a:r>
            <a:r>
              <a:rPr lang="cs"/>
              <a:t>congenita</a:t>
            </a:r>
            <a:r>
              <a:rPr lang="cs"/>
              <a:t> tarda</a:t>
            </a:r>
            <a:endParaRPr/>
          </a:p>
        </p:txBody>
      </p:sp>
      <p:sp>
        <p:nvSpPr>
          <p:cNvPr id="461" name="Google Shape;461;p76"/>
          <p:cNvSpPr txBox="1"/>
          <p:nvPr>
            <p:ph idx="1" type="body"/>
          </p:nvPr>
        </p:nvSpPr>
        <p:spPr>
          <a:xfrm>
            <a:off x="311700" y="933450"/>
            <a:ext cx="8520600" cy="3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cs" sz="1600"/>
              <a:t>v</a:t>
            </a:r>
            <a:r>
              <a:rPr lang="cs" sz="1600"/>
              <a:t>zniká při latentní infekci matky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cs" sz="1600"/>
              <a:t>způsobuje problémy až později v dětství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cs" sz="1600"/>
              <a:t>deformity kostí, může vést k bolesti kostí, otokům nebo nepravidelnému růstu, problémy s kolenními nebo loketními klouby, zlomeniny nebo problémy s pohyblivostí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cs" sz="1600"/>
              <a:t>Parrotovy</a:t>
            </a:r>
            <a:r>
              <a:rPr lang="cs" sz="1600"/>
              <a:t> rýhy, sedlovitý nos, gotické patro, šavlovité tibie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cs" sz="1600"/>
              <a:t>Hutchinsonova trias (slepota – zkalení rohovky, nedoslýchavost způsobená postižením vnitřního ucha – vestibulární hluchota, soudkovité řezáky)</a:t>
            </a:r>
            <a:endParaRPr sz="16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62" name="Google Shape;46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100" y="3390900"/>
            <a:ext cx="1486250" cy="169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86938" y="3390900"/>
            <a:ext cx="1251136" cy="169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5680" y="3390900"/>
            <a:ext cx="2251922" cy="169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5641" y="3390899"/>
            <a:ext cx="2206661" cy="169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AIDS/HIV</a:t>
            </a:r>
            <a:endParaRPr/>
          </a:p>
        </p:txBody>
      </p:sp>
      <p:sp>
        <p:nvSpPr>
          <p:cNvPr id="471" name="Google Shape;471;p7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virus HIV způsobuje ztrátu obranyschopnosti u člověka, napadá T-lymfocyty a makrofágy, vede k selhání imunity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AIDS je konečná fáze HIV infekce - nastává, když je imunitní systém těla vážně poškozený a nedokáže se bránit proti běžným infekcím, rakovinám a dalším onemocněním, která by normálně zdravé tělo mohla zvládnout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 každý, kdo má HIV, se dostane až do fáze AIDS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HIV - fáze</a:t>
            </a:r>
            <a:endParaRPr/>
          </a:p>
        </p:txBody>
      </p:sp>
      <p:sp>
        <p:nvSpPr>
          <p:cNvPr id="477" name="Google Shape;477;p78"/>
          <p:cNvSpPr txBox="1"/>
          <p:nvPr>
            <p:ph idx="1" type="body"/>
          </p:nvPr>
        </p:nvSpPr>
        <p:spPr>
          <a:xfrm>
            <a:off x="311700" y="1152475"/>
            <a:ext cx="8520600" cy="38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</a:t>
            </a:r>
            <a:r>
              <a:rPr lang="cs"/>
              <a:t>kutní fáze HIV infekce - nastává krátce po nákaze HIV a trvá několik týdnů, v těle je vysoká koncentrace viru, příznaky podobné chřipce (horečka, bolesti v krku, zduřelé lymfatické uzliny), HIV je velmi infekční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asymptomatická fáze HIV - neexistují žádné příznaky a člověk se cítí relativně zdravý, může trvat několik let, postupně poškozuje imunitní systém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AIDS (konečná fáze HIV), bez léčby může HIV vést k oslabení imunitního systému, což vede k rozvoji AIDS (když hladina T lymfocytů klesne pod určitou hodnotu, obvykle pod 200 buněk na mikrolitr), mohou se objevit závažné infekce a nádory,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AIDS - komplikace</a:t>
            </a:r>
            <a:endParaRPr/>
          </a:p>
        </p:txBody>
      </p:sp>
      <p:sp>
        <p:nvSpPr>
          <p:cNvPr id="483" name="Google Shape;483;p7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Opportunní infekce </a:t>
            </a:r>
            <a:endParaRPr/>
          </a:p>
          <a:p>
            <a:pPr indent="-317182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tuberkulóza (TBC), cytomegalovirová retinitida (může způsobit ztrátu zraku), bakteriální infekce (záněty plic nebo střevní infekce)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Rakoviny související s AIDS:</a:t>
            </a:r>
            <a:endParaRPr/>
          </a:p>
          <a:p>
            <a:pPr indent="-317182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Kaposiho sarkom ( typ rakoviny kůže a vnitřních orgánů), Non-Hodgkinův lymfom (rakovina lymfatických uzlin), Invazivní cervikální karcinom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Výrazné hubnutí (kachexie) a vysoké horečky, ěžká únava a vyčerpání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Neurologické příznaky</a:t>
            </a:r>
            <a:endParaRPr/>
          </a:p>
          <a:p>
            <a:pPr indent="-317182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 ztráta paměti, deprese, kognitivní poruchy, nebo demence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AIDS - léčba</a:t>
            </a:r>
            <a:endParaRPr/>
          </a:p>
        </p:txBody>
      </p:sp>
      <p:sp>
        <p:nvSpPr>
          <p:cNvPr id="489" name="Google Shape;489;p8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 léčbě se používá kombinace antivirotik (</a:t>
            </a:r>
            <a:r>
              <a:rPr lang="cs"/>
              <a:t> potlačují replikaci viru, dochází ke zlepšení buněčné imunity)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antiretrovirová terapie (ART) - kombinace léků, které blokují různé kroky v životním cyklu HIV viru - potlačují množství viru v těle, ART se užívá dlouhodobě, obvykle každý den, cílem je udržet virovou nálož na co nejnižší úrovni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profylaxe, diagnostika a léčba oportunních infekcí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léčba probíhá v AIDS centrech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1"/>
          <p:cNvSpPr txBox="1"/>
          <p:nvPr>
            <p:ph type="title"/>
          </p:nvPr>
        </p:nvSpPr>
        <p:spPr>
          <a:xfrm>
            <a:off x="311700" y="304800"/>
            <a:ext cx="8520600" cy="63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HIV infekce v těhotenství a u novorozenců</a:t>
            </a:r>
            <a:endParaRPr/>
          </a:p>
        </p:txBody>
      </p:sp>
      <p:sp>
        <p:nvSpPr>
          <p:cNvPr id="495" name="Google Shape;495;p81"/>
          <p:cNvSpPr txBox="1"/>
          <p:nvPr>
            <p:ph idx="1" type="body"/>
          </p:nvPr>
        </p:nvSpPr>
        <p:spPr>
          <a:xfrm>
            <a:off x="311700" y="942975"/>
            <a:ext cx="8520600" cy="41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-3139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444"/>
              <a:t>HIV se může přenést z matky na plod/novorozence během těhotenství, porodu a kojení</a:t>
            </a:r>
            <a:endParaRPr sz="2444"/>
          </a:p>
          <a:p>
            <a:pPr indent="-3139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444"/>
              <a:t>u všech těhotných žen se vyšetřuje sérologie HIV</a:t>
            </a:r>
            <a:endParaRPr sz="2444"/>
          </a:p>
          <a:p>
            <a:pPr indent="-3139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444"/>
              <a:t>HIV-pozitivním ženám se v těhotenství podává kombinace antivirotik ke snížení rizika přenosu infekce HIV na plod/novorozence</a:t>
            </a:r>
            <a:endParaRPr sz="2444"/>
          </a:p>
          <a:p>
            <a:pPr indent="-3139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444"/>
              <a:t>porod probíhá na specializovaném pracovišti (na Bulovce) a je veden </a:t>
            </a:r>
            <a:r>
              <a:rPr lang="cs" sz="2444"/>
              <a:t>císařským</a:t>
            </a:r>
            <a:r>
              <a:rPr lang="cs" sz="2444"/>
              <a:t> řezem za současného podávání infúze zidovudinu</a:t>
            </a:r>
            <a:endParaRPr sz="2444"/>
          </a:p>
          <a:p>
            <a:pPr indent="-3139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444"/>
              <a:t>novorozenci se ihned po narození nasazují antivirotika</a:t>
            </a:r>
            <a:endParaRPr sz="2444"/>
          </a:p>
          <a:p>
            <a:pPr indent="-3139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444"/>
              <a:t>kojení je kontraindikováno</a:t>
            </a:r>
            <a:endParaRPr sz="2444"/>
          </a:p>
          <a:p>
            <a:pPr indent="-3139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444"/>
              <a:t>péče o HIV pozitivní ženy je centralizována do AIDS center.</a:t>
            </a:r>
            <a:endParaRPr sz="2444"/>
          </a:p>
          <a:p>
            <a:pPr indent="-3139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444"/>
              <a:t>nejčastější závažnou komplikací HIV-pozitivních dětí je pneumonie, </a:t>
            </a:r>
            <a:r>
              <a:rPr lang="cs" sz="2444"/>
              <a:t>vrchol</a:t>
            </a:r>
            <a:r>
              <a:rPr lang="cs" sz="2444"/>
              <a:t> výskytu je mezi 3. a 9. měsícem věku a má 50% úmrtnost, mezi další závažné komplikace v 1. roce věku patří neprospívání a progresivní encefalopatie (dysfunkce mozku)</a:t>
            </a:r>
            <a:endParaRPr sz="2444"/>
          </a:p>
          <a:p>
            <a:pPr indent="-3139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444"/>
              <a:t>od zavedení screeningu HIV u těhotných a antiretrovirové léčby výrazně klesl počet infikovaných novorozenců</a:t>
            </a:r>
            <a:endParaRPr sz="2444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Bakteriální vulvitis - příznaky</a:t>
            </a:r>
            <a:endParaRPr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</a:t>
            </a:r>
            <a:r>
              <a:rPr lang="cs"/>
              <a:t>arudnutí a otok vulvy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svědění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– při pohlavním styku, močení nebo při jakémkoli tlaku na vulvu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vaginální výtok – může být žlutý, zelený nebo mít nepříjemný zápach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zhoršení příznaků během menstruace </a:t>
            </a:r>
            <a:endParaRPr u="sng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Pubické vši</a:t>
            </a:r>
            <a:endParaRPr/>
          </a:p>
        </p:txBody>
      </p:sp>
      <p:sp>
        <p:nvSpPr>
          <p:cNvPr id="501" name="Google Shape;501;p8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paraziti, kteří se živí krví a obvykle se vyskytují v oblasti genitálií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mohou infikovat i jiné části těla, jako jsou podpaží, řasy nebo bradavky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přenášené</a:t>
            </a:r>
            <a:r>
              <a:rPr lang="cs"/>
              <a:t> přímým kontaktem mezi lidmi, nejčastěji pohlavním stykem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mohou se také šířit prostřednictvím kontaminovaných oděvů, ložního prádla nebo ručníků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Pubické vši - příznaky</a:t>
            </a:r>
            <a:endParaRPr/>
          </a:p>
        </p:txBody>
      </p:sp>
      <p:sp>
        <p:nvSpPr>
          <p:cNvPr id="507" name="Google Shape;507;p83"/>
          <p:cNvSpPr txBox="1"/>
          <p:nvPr>
            <p:ph idx="1" type="body"/>
          </p:nvPr>
        </p:nvSpPr>
        <p:spPr>
          <a:xfrm>
            <a:off x="311700" y="1019175"/>
            <a:ext cx="8520600" cy="35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</a:t>
            </a:r>
            <a:r>
              <a:rPr lang="cs"/>
              <a:t>vědění, způsobeno alergickou reakcí na jejich sliny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viditelné vši a vajíčka (tzv. hnidy)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zánět a podráždění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08" name="Google Shape;508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" y="2452700"/>
            <a:ext cx="272415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7025" y="2452700"/>
            <a:ext cx="3238475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314925" y="1576400"/>
            <a:ext cx="4286250" cy="25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Pubické vši - léčba</a:t>
            </a:r>
            <a:endParaRPr/>
          </a:p>
        </p:txBody>
      </p:sp>
      <p:sp>
        <p:nvSpPr>
          <p:cNvPr id="516" name="Google Shape;516;p8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jednoduchá a zahrnuje použití speciálních pedikulačních přípravků, které zabíjejí vši a jejich vajíčka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mechanické odstranění - vybírání vší a hnid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opakování léčby - za 7–10 dní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údržba osobní hygieny - praní a dezinfekce - všechny osobní předměty (např. ložní prádlo, oblečení, ručníky) by měly být vyprány na vysokou teplotu (ideálně 60 °C) nebo sterilizovány,  věci, které nelze prát, lze dát do mrazničky na 24 hodin, aby se zahubily vši a jejich vajíčka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Prevence STD</a:t>
            </a:r>
            <a:endParaRPr/>
          </a:p>
        </p:txBody>
      </p:sp>
      <p:sp>
        <p:nvSpPr>
          <p:cNvPr id="522" name="Google Shape;522;p8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klíčová pro ochranu zdraví a prevenci šíření infekcí, ideální je kombinace různých metod, které snižují riziko nákazy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použití kondomů - nejúčinnější způsob ochrany proti většině sexuálně přenosných chorob, důležité, aby kondom nebyl poškozen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pravidelné testování na STD, otevřená komunikace s partnerem o zdravotním stavu a testování na STD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očkování proti některým STD - očkování proti HPV, očkování proti hepatitidě 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omezování počtu sexuálních partnerů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udržování dobré osobní hygieny (mytí pohlavních orgánů před a po sexu - minimalizace rizika infekcí)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Bakteriální vulvitis - příčiny</a:t>
            </a:r>
            <a:endParaRPr/>
          </a:p>
        </p:txBody>
      </p:sp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cs"/>
              <a:t>Bakteriální vulvitis může být způsobena různými druhy bakterií, včetně: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Lactobacillus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Streptokoky a stafylokoky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Escherichia coli (E. coli)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Gardnerella vaginalis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Další příčiny: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špatná osobní hygiena, nošení syntetického oblečení, podráždění nebo nechráněný sex (zvyšuje riziko přenosu bakterií)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Bakteriální vulvitis - rizikové faktory</a:t>
            </a:r>
            <a:endParaRPr/>
          </a:p>
        </p:txBody>
      </p:sp>
      <p:sp>
        <p:nvSpPr>
          <p:cNvPr id="107" name="Google Shape;107;p21"/>
          <p:cNvSpPr txBox="1"/>
          <p:nvPr>
            <p:ph idx="1" type="body"/>
          </p:nvPr>
        </p:nvSpPr>
        <p:spPr>
          <a:xfrm>
            <a:off x="311700" y="1394300"/>
            <a:ext cx="8520600" cy="3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210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hormonální změny - během menstruace, těhotenství nebo po menopauze</a:t>
            </a:r>
            <a:endParaRPr sz="1629"/>
          </a:p>
          <a:p>
            <a:pPr indent="-33210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antibiotická léčba – může narušit normální mikroflóru a vést k přemnožení škodlivých bakterií</a:t>
            </a:r>
            <a:endParaRPr sz="1629"/>
          </a:p>
          <a:p>
            <a:pPr indent="-33210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syntetické spodní prádlo nebo těsné oblečení – může vytvářet vlhké a teplé prostředí, které podporuje růst bakterií</a:t>
            </a:r>
            <a:endParaRPr sz="1629"/>
          </a:p>
          <a:p>
            <a:pPr indent="-33210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poranění vulvy – například po sexu nebo vaginálním porodu</a:t>
            </a:r>
            <a:endParaRPr sz="1629"/>
          </a:p>
          <a:p>
            <a:pPr indent="-33210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zhoršená imunita – například u diabetiků nebo osob s chronickými nemocemi</a:t>
            </a:r>
            <a:endParaRPr sz="1629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sz="1629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