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323" r:id="rId10"/>
    <p:sldId id="264" r:id="rId11"/>
    <p:sldId id="267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03" r:id="rId30"/>
    <p:sldId id="291" r:id="rId31"/>
    <p:sldId id="290" r:id="rId32"/>
    <p:sldId id="289" r:id="rId33"/>
    <p:sldId id="288" r:id="rId34"/>
    <p:sldId id="286" r:id="rId35"/>
    <p:sldId id="287" r:id="rId36"/>
    <p:sldId id="285" r:id="rId37"/>
    <p:sldId id="292" r:id="rId38"/>
    <p:sldId id="293" r:id="rId39"/>
    <p:sldId id="294" r:id="rId40"/>
    <p:sldId id="295" r:id="rId41"/>
    <p:sldId id="297" r:id="rId42"/>
    <p:sldId id="298" r:id="rId43"/>
    <p:sldId id="320" r:id="rId44"/>
    <p:sldId id="299" r:id="rId45"/>
    <p:sldId id="300" r:id="rId46"/>
    <p:sldId id="301" r:id="rId47"/>
    <p:sldId id="318" r:id="rId48"/>
    <p:sldId id="319" r:id="rId49"/>
    <p:sldId id="302" r:id="rId50"/>
    <p:sldId id="324" r:id="rId51"/>
    <p:sldId id="283" r:id="rId52"/>
    <p:sldId id="296" r:id="rId53"/>
    <p:sldId id="304" r:id="rId54"/>
    <p:sldId id="305" r:id="rId55"/>
    <p:sldId id="306" r:id="rId56"/>
    <p:sldId id="307" r:id="rId57"/>
    <p:sldId id="310" r:id="rId58"/>
    <p:sldId id="312" r:id="rId59"/>
    <p:sldId id="309" r:id="rId60"/>
    <p:sldId id="313" r:id="rId61"/>
    <p:sldId id="311" r:id="rId62"/>
    <p:sldId id="314" r:id="rId63"/>
    <p:sldId id="308" r:id="rId64"/>
    <p:sldId id="315" r:id="rId65"/>
    <p:sldId id="316" r:id="rId66"/>
    <p:sldId id="317" r:id="rId67"/>
    <p:sldId id="321" r:id="rId68"/>
    <p:sldId id="322" r:id="rId6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1045" autoAdjust="0"/>
  </p:normalViewPr>
  <p:slideViewPr>
    <p:cSldViewPr snapToGrid="0">
      <p:cViewPr varScale="1">
        <p:scale>
          <a:sx n="38" d="100"/>
          <a:sy n="38" d="100"/>
        </p:scale>
        <p:origin x="8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72F37-8A98-4579-8AC3-D171CA630CA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9CE2-F4FB-46C8-A999-A25945FF81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73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9CE2-F4FB-46C8-A999-A25945FF817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1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76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56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68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92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66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59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64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720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35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0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72666-38E7-4F54-8479-B9CD42D932C1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32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n.wikipedia.org/wiki/Kidne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dYu-0rOnLpA" TargetMode="External"/><Relationship Id="rId3" Type="http://schemas.openxmlformats.org/officeDocument/2006/relationships/hyperlink" Target="https://youtu.be/y4HK5CTVkXM?si=YziWLXiRyo959pkL" TargetMode="External"/><Relationship Id="rId7" Type="http://schemas.openxmlformats.org/officeDocument/2006/relationships/hyperlink" Target="https://youtu.be/WH9ZJu4wRUE" TargetMode="External"/><Relationship Id="rId2" Type="http://schemas.openxmlformats.org/officeDocument/2006/relationships/hyperlink" Target="https://youtu.be/_5OvgQW6FG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usxM_dhEK6M" TargetMode="External"/><Relationship Id="rId5" Type="http://schemas.openxmlformats.org/officeDocument/2006/relationships/hyperlink" Target="https://youtu.be/8312a32dcQc" TargetMode="External"/><Relationship Id="rId4" Type="http://schemas.openxmlformats.org/officeDocument/2006/relationships/hyperlink" Target="https://youtu.be/Qn80_xv40u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-5Dc8w6Cp4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FczvTGluHKM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fblt.cz/skripta/regulacni-mechanismy-2-nervova-regulace/12-likvor-hematoencefalicka-a-hematolikvorova-bariera/" TargetMode="External"/><Relationship Id="rId2" Type="http://schemas.openxmlformats.org/officeDocument/2006/relationships/hyperlink" Target="https://youtu.be/7B1w6lDw-y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el/med/podzim2016/BLKLK051c/um/vysetreni_mozkomisniho_moku/pages/01-anatomicke-fyziologicke-poznatky.html" TargetMode="External"/><Relationship Id="rId2" Type="http://schemas.openxmlformats.org/officeDocument/2006/relationships/hyperlink" Target="https://youtu.be/P49ZJWpu06k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neuroscientificallychallenged.com/posts/know-your-brain-diencephalon" TargetMode="External"/><Relationship Id="rId2" Type="http://schemas.openxmlformats.org/officeDocument/2006/relationships/hyperlink" Target="https://youtu.be/5BvVjjs664w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cmrASRBjxk" TargetMode="External"/><Relationship Id="rId2" Type="http://schemas.openxmlformats.org/officeDocument/2006/relationships/hyperlink" Target="https://youtu.be/mN9y2LTg8nk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hyperlink" Target="https://cs.wikipedia.org/wiki/Limbick%C3%BD_syst%C3%A9m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kn9zybpYZ8" TargetMode="Externa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z/slide/2324849/" TargetMode="External"/><Relationship Id="rId2" Type="http://schemas.openxmlformats.org/officeDocument/2006/relationships/hyperlink" Target="https://youtu.be/xrlqDgThA3c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feedback-rhb.cz/eeg-biofeedback/" TargetMode="External"/><Relationship Id="rId2" Type="http://schemas.openxmlformats.org/officeDocument/2006/relationships/hyperlink" Target="https://youtu.be/3M7xj1Tomhw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Af%C3%A1zie" TargetMode="Externa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stroepato.it/en_discinesie.htm" TargetMode="External"/><Relationship Id="rId2" Type="http://schemas.openxmlformats.org/officeDocument/2006/relationships/hyperlink" Target="https://youtu.be/B88BNYWVkWE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Retikul%C3%A1rn%C3%AD_formace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rirodovedci.cz/zeptejte-se-prirodovedcu/356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9_h0ZXx1lFw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rirodovedci.cz/zeptejte-se-prirodovedcu/356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QIt5tRYUNE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cs.wikipedia.org/wiki/Barvoslepost" TargetMode="Externa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US0vNoxsW-k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erve.com/fiona/mozek-slou-jako-d-c-centru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Vylučovací ústrojí</a:t>
            </a:r>
            <a:endParaRPr lang="cs-CZ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1503" y="394519"/>
            <a:ext cx="4582297" cy="6253416"/>
          </a:xfrm>
          <a:prstGeom prst="rect">
            <a:avLst/>
          </a:prstGeom>
        </p:spPr>
      </p:pic>
      <p:pic>
        <p:nvPicPr>
          <p:cNvPr id="1026" name="Picture 2" descr="ledviny (Ren);  Obrázek: Irina Münsterman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4" y="1690688"/>
            <a:ext cx="4876929" cy="495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07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Endokrinní systém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166835" y="11528007"/>
            <a:ext cx="1082590" cy="73149"/>
          </a:xfrm>
        </p:spPr>
        <p:txBody>
          <a:bodyPr>
            <a:normAutofit fontScale="25000" lnSpcReduction="20000"/>
          </a:bodyPr>
          <a:lstStyle/>
          <a:p>
            <a:r>
              <a:rPr lang="cs-CZ" dirty="0" smtClean="0"/>
              <a:t>Hypofýza</a:t>
            </a:r>
          </a:p>
          <a:p>
            <a:endParaRPr lang="cs-CZ" dirty="0"/>
          </a:p>
        </p:txBody>
      </p:sp>
      <p:pic>
        <p:nvPicPr>
          <p:cNvPr id="5122" name="Picture 2" descr="https://cdn.britannica.com/73/74273-050-FFE89109/view-hemisphere-human-br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7" y="1813796"/>
            <a:ext cx="4794689" cy="436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.britannica.com/26/6526-050-53E03651/anatomy-pituitary-gland-posterior-lobe-anterior-structur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35" y="1541547"/>
            <a:ext cx="5366617" cy="46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Hypofýza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Hypofýza nebo hypofýz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1" y="1834861"/>
            <a:ext cx="5723835" cy="496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ypofý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86" y="988291"/>
            <a:ext cx="6255513" cy="532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9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s://upload.medbullets.com/topic/109002/images/pituitary_glan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75128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5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Štítná žláza</a:t>
            </a:r>
            <a:endParaRPr lang="cs-CZ" dirty="0"/>
          </a:p>
        </p:txBody>
      </p:sp>
      <p:pic>
        <p:nvPicPr>
          <p:cNvPr id="8196" name="Picture 4" descr="Thyroid Gland: Anatomy | Concise Medical Knowled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3" y="1690688"/>
            <a:ext cx="6655981" cy="45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hyroid Gland: Anatomy | Concise Medical Knowled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964" y="142008"/>
            <a:ext cx="6410036" cy="288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trumigeny ve výživě a jejich vliv na štítnou žlázu | DIAsty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72" y="3252644"/>
            <a:ext cx="2519322" cy="380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6/6e/Scintied.jpg/300px-Scinti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94" y="3464448"/>
            <a:ext cx="2266950" cy="31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3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Tyreopatie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Kretenismus, Myxedém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77502" y="2835537"/>
            <a:ext cx="3221757" cy="3831702"/>
          </a:xfrm>
          <a:prstGeom prst="rect">
            <a:avLst/>
          </a:prstGeom>
        </p:spPr>
      </p:pic>
      <p:pic>
        <p:nvPicPr>
          <p:cNvPr id="9218" name="Picture 2" descr="Myxedema: Symptoms, Causes, Diagnosis, and Treatm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" y="2628106"/>
            <a:ext cx="5978017" cy="42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priznaky-projevy.cz/images/priznaky_projevy/thumbs/jak-se-projevuje-kretenismus-priznaky-projevy-symptomy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ypothyroidism &amp; Diffuse toxic goiter (Graves' disease, Basedow disease) -  презентация онлай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14" y="0"/>
            <a:ext cx="5003507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7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Tyreopatie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Graves-</a:t>
            </a:r>
            <a:r>
              <a:rPr lang="cs-CZ" dirty="0" err="1" smtClean="0"/>
              <a:t>Basedowova</a:t>
            </a:r>
            <a:r>
              <a:rPr lang="cs-CZ" dirty="0" smtClean="0"/>
              <a:t> choroba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a7e99729-0e86-4c16-8a53-071c23aedad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505075"/>
            <a:ext cx="5097684" cy="415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the-hospitalist.org/wp-content/uploads/legacy/files/styles/medium/public/images/TH_2012_07_pp10_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99242"/>
            <a:ext cx="5547403" cy="575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Nadledviny, </a:t>
            </a:r>
            <a:r>
              <a:rPr lang="cs-CZ" dirty="0" err="1" smtClean="0"/>
              <a:t>glandulae</a:t>
            </a:r>
            <a:r>
              <a:rPr lang="cs-CZ" dirty="0" smtClean="0"/>
              <a:t> </a:t>
            </a:r>
            <a:r>
              <a:rPr lang="cs-CZ" dirty="0" err="1" smtClean="0"/>
              <a:t>suprarenales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6725" y="2505075"/>
            <a:ext cx="5593538" cy="4193437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8" name="Picture 4" descr="Endokrinni atla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2505076"/>
            <a:ext cx="6194425" cy="391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2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Addisonova</a:t>
            </a:r>
            <a:r>
              <a:rPr lang="cs-CZ" dirty="0" smtClean="0"/>
              <a:t> choroba, </a:t>
            </a:r>
            <a:r>
              <a:rPr lang="cs-CZ" dirty="0" err="1" smtClean="0"/>
              <a:t>hypokortikalismus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Gene variants increase risk of Addison's disease | Karolinska Institutet  Nyhe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67294"/>
            <a:ext cx="5805376" cy="54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ureus | Addison's Disease: A Diagnosis Easy to Overlook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2" y="1467294"/>
            <a:ext cx="4086217" cy="53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0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Cushingova</a:t>
            </a:r>
            <a:r>
              <a:rPr lang="cs-CZ" dirty="0" smtClean="0"/>
              <a:t> choroba, syndrom, </a:t>
            </a:r>
            <a:r>
              <a:rPr lang="cs-CZ" dirty="0" err="1" smtClean="0"/>
              <a:t>hyperkortikalismus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Cushing Syndrome | What the Symptoms Are &amp; How to Treat | Buo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681163"/>
            <a:ext cx="5045001" cy="512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ushing Syndrome - Endocrine and Metabolic Disorders - Merck Manuals  Professional Editio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35" y="2855118"/>
            <a:ext cx="5295013" cy="335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Slinivka břišní, </a:t>
            </a:r>
            <a:r>
              <a:rPr lang="cs-CZ" i="1" dirty="0" smtClean="0"/>
              <a:t>lat. </a:t>
            </a:r>
            <a:r>
              <a:rPr lang="cs-CZ" i="1" dirty="0" err="1" smtClean="0"/>
              <a:t>pancreas</a:t>
            </a:r>
            <a:endParaRPr lang="cs-CZ" i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Obrá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" y="2514600"/>
            <a:ext cx="5725633" cy="36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britannica.com/04/54704-050-209C6487/islets-delta-cells-beta-alpha-Langerhans-glucago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48" y="3006726"/>
            <a:ext cx="5605768" cy="34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hlinkClick r:id="rId2"/>
              </a:rPr>
              <a:t/>
            </a:r>
            <a:br>
              <a:rPr lang="cs-CZ" dirty="0" smtClean="0">
                <a:hlinkClick r:id="rId2"/>
              </a:rPr>
            </a:br>
            <a:r>
              <a:rPr lang="cs-CZ" dirty="0" smtClean="0">
                <a:hlinkClick r:id="rId2"/>
              </a:rPr>
              <a:t>Ledvina, lat. </a:t>
            </a:r>
            <a:r>
              <a:rPr lang="cs-CZ" dirty="0" err="1" smtClean="0">
                <a:hlinkClick r:id="rId2"/>
              </a:rPr>
              <a:t>ren</a:t>
            </a:r>
            <a:r>
              <a:rPr lang="cs-CZ" dirty="0">
                <a:hlinkClick r:id="rId2"/>
              </a:rPr>
              <a:t/>
            </a:r>
            <a:br>
              <a:rPr lang="cs-CZ" dirty="0">
                <a:hlinkClick r:id="rId2"/>
              </a:rPr>
            </a:br>
            <a:r>
              <a:rPr lang="cs-CZ" dirty="0" smtClean="0">
                <a:hlinkClick r:id="rId2"/>
              </a:rPr>
              <a:t>https://en.wikipedia.org/wiki/Kidney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6954" y="2097474"/>
            <a:ext cx="5412111" cy="4351338"/>
          </a:xfrm>
          <a:prstGeom prst="rect">
            <a:avLst/>
          </a:prstGeom>
        </p:spPr>
      </p:pic>
      <p:pic>
        <p:nvPicPr>
          <p:cNvPr id="2052" name="Picture 4" descr="Blausen 0592 KidneyAnatomy 0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16" y="2097474"/>
            <a:ext cx="581729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15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Reprodukční systém </a:t>
            </a:r>
            <a:endParaRPr lang="cs-CZ" dirty="0"/>
          </a:p>
        </p:txBody>
      </p:sp>
      <p:pic>
        <p:nvPicPr>
          <p:cNvPr id="2050" name="Picture 2" descr="Human reproductive system | Definition, Diagram &amp; Facts | Britann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10" y="1446028"/>
            <a:ext cx="9704080" cy="516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01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Vaječníky, lat. ovaria</a:t>
            </a:r>
            <a:endParaRPr lang="cs-CZ" dirty="0"/>
          </a:p>
        </p:txBody>
      </p:sp>
      <p:pic>
        <p:nvPicPr>
          <p:cNvPr id="3074" name="Picture 2" descr="Menstrual Cycle | Concise Medical Knowled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2" y="1488558"/>
            <a:ext cx="7378994" cy="53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3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Oplození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hlinkClick r:id="rId2"/>
              </a:rPr>
              <a:t>https://youtu.be/_</a:t>
            </a:r>
            <a:r>
              <a:rPr lang="cs-CZ" dirty="0" smtClean="0">
                <a:hlinkClick r:id="rId2"/>
              </a:rPr>
              <a:t>5OvgQW6FG4</a:t>
            </a:r>
            <a:endParaRPr lang="cs-CZ" dirty="0" smtClean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youtu.be/y4HK5CTVkXM?si=YziWLXiRyo959pkL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youtu.be/Qn80_xv40ug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5"/>
              </a:rPr>
              <a:t>https://</a:t>
            </a:r>
            <a:r>
              <a:rPr lang="cs-CZ" dirty="0" smtClean="0">
                <a:hlinkClick r:id="rId5"/>
              </a:rPr>
              <a:t>youtu.be/8312a32dcQc</a:t>
            </a:r>
            <a:endParaRPr lang="cs-CZ" dirty="0" smtClean="0"/>
          </a:p>
          <a:p>
            <a:r>
              <a:rPr lang="cs-CZ" dirty="0">
                <a:hlinkClick r:id="rId6"/>
              </a:rPr>
              <a:t>https://</a:t>
            </a:r>
            <a:r>
              <a:rPr lang="cs-CZ" dirty="0" smtClean="0">
                <a:hlinkClick r:id="rId6"/>
              </a:rPr>
              <a:t>youtu.be/usxM_dhEK6M</a:t>
            </a:r>
            <a:endParaRPr lang="cs-CZ" dirty="0" smtClean="0"/>
          </a:p>
          <a:p>
            <a:r>
              <a:rPr lang="cs-CZ" dirty="0">
                <a:hlinkClick r:id="rId7"/>
              </a:rPr>
              <a:t>https://</a:t>
            </a:r>
            <a:r>
              <a:rPr lang="cs-CZ" dirty="0" smtClean="0">
                <a:hlinkClick r:id="rId7"/>
              </a:rPr>
              <a:t>youtu.be/WH9ZJu4wRUE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>
                <a:hlinkClick r:id="rId8"/>
              </a:rPr>
              <a:t>https://</a:t>
            </a:r>
            <a:r>
              <a:rPr lang="cs-CZ" dirty="0" smtClean="0">
                <a:hlinkClick r:id="rId8"/>
              </a:rPr>
              <a:t>youtu.be/dYu-0rOnLpA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592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Varlata, </a:t>
            </a:r>
            <a:r>
              <a:rPr lang="cs-CZ" b="1" dirty="0" smtClean="0"/>
              <a:t>lat. </a:t>
            </a:r>
            <a:r>
              <a:rPr lang="cs-CZ" b="1" dirty="0" err="1" smtClean="0"/>
              <a:t>testes</a:t>
            </a:r>
            <a:endParaRPr lang="cs-CZ" b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Testes - Hormones Austral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587" y="2505075"/>
            <a:ext cx="4396189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0" name="Picture 4" descr="Undescended Testicle Illustratio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7" y="1488558"/>
            <a:ext cx="6166884" cy="499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5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Prostata</a:t>
            </a:r>
            <a:endParaRPr lang="cs-CZ" dirty="0"/>
          </a:p>
        </p:txBody>
      </p:sp>
      <p:pic>
        <p:nvPicPr>
          <p:cNvPr id="5122" name="Picture 2" descr="ductus deferens | anatomy | Britannic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17" y="1825625"/>
            <a:ext cx="5635926" cy="487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Mléčná žláza, laktace</a:t>
            </a:r>
            <a:endParaRPr lang="cs-CZ" dirty="0"/>
          </a:p>
        </p:txBody>
      </p:sp>
      <p:pic>
        <p:nvPicPr>
          <p:cNvPr id="6146" name="Picture 2" descr="Mammary Glands - The Definitive Guide | Biology Dictiona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7" y="2062716"/>
            <a:ext cx="5883773" cy="43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Quiz &amp; Worksheet - Overview of Lactation &amp; Breastfeeding | Study.c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92" y="881156"/>
            <a:ext cx="3907908" cy="551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Kůže, lat. derma</a:t>
            </a:r>
            <a:endParaRPr lang="cs-CZ" dirty="0"/>
          </a:p>
        </p:txBody>
      </p:sp>
      <p:pic>
        <p:nvPicPr>
          <p:cNvPr id="7170" name="Picture 2" descr="Human skin | Definition, Layers, Types, &amp; Facts | Britann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97" y="158421"/>
            <a:ext cx="7538203" cy="669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4354"/>
            <a:ext cx="10515600" cy="1325563"/>
          </a:xfrm>
        </p:spPr>
        <p:txBody>
          <a:bodyPr/>
          <a:lstStyle/>
          <a:p>
            <a:r>
              <a:rPr lang="cs-CZ" dirty="0" smtClean="0"/>
              <a:t>Nervový systém</a:t>
            </a:r>
            <a:endParaRPr lang="cs-CZ" dirty="0"/>
          </a:p>
        </p:txBody>
      </p:sp>
      <p:pic>
        <p:nvPicPr>
          <p:cNvPr id="8194" name="Picture 2" descr="nedefinová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21" y="119473"/>
            <a:ext cx="7485824" cy="664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0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Mozek, lat. cerebrum</a:t>
            </a:r>
            <a:endParaRPr lang="cs-CZ" dirty="0"/>
          </a:p>
        </p:txBody>
      </p:sp>
      <p:pic>
        <p:nvPicPr>
          <p:cNvPr id="9218" name="Picture 2" descr="Vaše kůra je rozdělena do čtyř laloků: čelní, parietální, temporální a okcipitální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0166" y="1825625"/>
            <a:ext cx="35776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youtu.be/1-5Dc8w6Cp4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>
                <a:hlinkClick r:id="rId4"/>
              </a:rPr>
              <a:t>Mozek v 7 minutách</a:t>
            </a:r>
          </a:p>
          <a:p>
            <a:pPr marL="0" indent="0">
              <a:buNone/>
            </a:pPr>
            <a:r>
              <a:rPr lang="cs-CZ" dirty="0" smtClean="0">
                <a:hlinkClick r:id="rId4"/>
              </a:rPr>
              <a:t>https</a:t>
            </a:r>
            <a:r>
              <a:rPr lang="cs-CZ" dirty="0">
                <a:hlinkClick r:id="rId4"/>
              </a:rPr>
              <a:t>://</a:t>
            </a:r>
            <a:r>
              <a:rPr lang="cs-CZ" dirty="0" smtClean="0">
                <a:hlinkClick r:id="rId4"/>
              </a:rPr>
              <a:t>youtu.be/FczvTGluHKM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18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Brain and Nervous Syst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51" y="0"/>
            <a:ext cx="8945523" cy="67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691" y="1"/>
            <a:ext cx="105155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Mozkové obaly</a:t>
            </a:r>
            <a:endParaRPr lang="cs-CZ" dirty="0"/>
          </a:p>
        </p:txBody>
      </p:sp>
      <p:pic>
        <p:nvPicPr>
          <p:cNvPr id="2050" name="Picture 2" descr="Meninges: Function and Layers, and Health Problem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2" y="1825625"/>
            <a:ext cx="572208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Meninges - Dura - Arachnoid - Pia - TeachMeAnatom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5"/>
            <a:ext cx="5672470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04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Mozek – komorový systém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youtu.be/7B1w6lDw-yM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Mozkomíšní mok, </a:t>
            </a:r>
            <a:r>
              <a:rPr lang="cs-CZ" dirty="0" err="1" smtClean="0"/>
              <a:t>liquor</a:t>
            </a:r>
            <a:r>
              <a:rPr lang="cs-CZ" dirty="0" smtClean="0"/>
              <a:t> </a:t>
            </a:r>
            <a:r>
              <a:rPr lang="cs-CZ" dirty="0" err="1" smtClean="0"/>
              <a:t>cerebrospinalis</a:t>
            </a:r>
            <a:endParaRPr lang="cs-CZ" dirty="0" smtClean="0"/>
          </a:p>
          <a:p>
            <a:r>
              <a:rPr lang="cs-CZ" dirty="0">
                <a:hlinkClick r:id="rId3"/>
              </a:rPr>
              <a:t>http://fblt.cz/skripta/regulacni-mechanismy-2-nervova-regulace/12-likvor-hematoencefalicka-a-hematolikvorova-bariera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Ventricles of the brain anatomy, function &amp; enlarged ventricles of brai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2615609"/>
            <a:ext cx="5938284" cy="356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Mozkomíšní mok, lat. </a:t>
            </a:r>
            <a:r>
              <a:rPr lang="cs-CZ" dirty="0" err="1" smtClean="0"/>
              <a:t>Liquor</a:t>
            </a:r>
            <a:r>
              <a:rPr lang="cs-CZ" dirty="0" smtClean="0"/>
              <a:t> </a:t>
            </a:r>
            <a:r>
              <a:rPr lang="cs-CZ" dirty="0" err="1" smtClean="0"/>
              <a:t>cerebrospinalis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Komorový systém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youtu.be/P49ZJWpu06k</a:t>
            </a:r>
            <a:endParaRPr lang="cs-CZ" dirty="0" smtClean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is.muni.cz/el/med/podzim2016/BLKLK051c/um/vysetreni_mozkomisniho_moku/pages/01-anatomicke-fyziologicke-poznatky.html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8" name="Picture 4" descr="Cirkulace mozkomíšního moku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82" y="1690687"/>
            <a:ext cx="6040148" cy="43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5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Diencephalon</a:t>
            </a:r>
            <a:r>
              <a:rPr lang="cs-CZ" dirty="0" smtClean="0"/>
              <a:t>, mezimozek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https://youtu.be/5BvVjjs664w?si=OvTV3RyuUYYEXAgd</a:t>
            </a:r>
            <a:endParaRPr lang="cs-CZ" dirty="0" smtClean="0">
              <a:hlinkClick r:id="rId2"/>
            </a:endParaRPr>
          </a:p>
          <a:p>
            <a:endParaRPr lang="cs-CZ" dirty="0">
              <a:hlinkClick r:id="rId2"/>
            </a:endParaRPr>
          </a:p>
          <a:p>
            <a:r>
              <a:rPr lang="cs-CZ" dirty="0" smtClean="0">
                <a:hlinkClick r:id="rId2"/>
              </a:rPr>
              <a:t>https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youtu.be/5BvVjjs664w</a:t>
            </a:r>
            <a:endParaRPr lang="cs-CZ" dirty="0" smtClean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neuroscientificallychallenged.com/posts/know-your-brain-diencephalon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smtClean="0"/>
              <a:t>epitalamus</a:t>
            </a:r>
            <a:endParaRPr lang="cs-CZ" dirty="0" smtClean="0"/>
          </a:p>
          <a:p>
            <a:r>
              <a:rPr lang="cs-CZ" dirty="0" smtClean="0"/>
              <a:t>t</a:t>
            </a:r>
            <a:r>
              <a:rPr lang="fi-FI" dirty="0" smtClean="0"/>
              <a:t>halamus</a:t>
            </a:r>
            <a:endParaRPr lang="cs-CZ" dirty="0" smtClean="0"/>
          </a:p>
          <a:p>
            <a:r>
              <a:rPr lang="cs-CZ" dirty="0" smtClean="0"/>
              <a:t>s</a:t>
            </a:r>
            <a:r>
              <a:rPr lang="fi-FI" dirty="0" smtClean="0"/>
              <a:t>ubthalamus</a:t>
            </a:r>
            <a:endParaRPr lang="cs-CZ" dirty="0" smtClean="0"/>
          </a:p>
          <a:p>
            <a:r>
              <a:rPr lang="fi-FI" dirty="0" smtClean="0"/>
              <a:t>hypotalamus</a:t>
            </a:r>
            <a:r>
              <a:rPr lang="fi-FI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63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Limbický systém, lat. Limbus = čes. límec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youtu.be/mN9y2LTg8nk</a:t>
            </a:r>
            <a:endParaRPr lang="cs-CZ" dirty="0" smtClean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youtu.be/IcmrASRBjxk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/>
              <a:t>Limbický systém mozku je skupina struktur, které řídí emoce a </a:t>
            </a:r>
            <a:r>
              <a:rPr lang="cs-CZ" dirty="0" smtClean="0"/>
              <a:t>chování. </a:t>
            </a:r>
          </a:p>
          <a:p>
            <a:r>
              <a:rPr lang="cs-CZ" dirty="0" smtClean="0"/>
              <a:t>Thalamus, </a:t>
            </a:r>
            <a:r>
              <a:rPr lang="cs-CZ" dirty="0" err="1" smtClean="0"/>
              <a:t>hypothalamus</a:t>
            </a:r>
            <a:r>
              <a:rPr lang="cs-CZ" dirty="0" smtClean="0"/>
              <a:t>, hipokampus </a:t>
            </a:r>
            <a:r>
              <a:rPr lang="cs-CZ" dirty="0"/>
              <a:t>a amygdala, se podílí na tvorbě dlouhodobé paměti a je úzce spojen s čichovými strukturami (s čichem</a:t>
            </a:r>
            <a:r>
              <a:rPr lang="cs-CZ" dirty="0" smtClean="0"/>
              <a:t>).</a:t>
            </a:r>
          </a:p>
          <a:p>
            <a:endParaRPr lang="cs-CZ" dirty="0"/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cs.wikipedia.org/wiki/Limbick%C3%BD_syst%C3%A9m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6" name="Picture 4" descr="Limbický systém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77655"/>
            <a:ext cx="4434548" cy="41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Parkinsonismus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youtu.be/ckn9zybpYZ8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Spánek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REM</a:t>
            </a:r>
          </a:p>
          <a:p>
            <a:r>
              <a:rPr lang="cs-CZ" dirty="0" smtClean="0"/>
              <a:t>Non REM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youtu.be/xrlqDgThA3c</a:t>
            </a:r>
            <a:endParaRPr lang="cs-CZ" dirty="0" smtClean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https://slideplayer.cz/slide/2324849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100" name="Picture 4" descr="4 fáze spánku: víte, co se v nich děje? | iSpan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60967"/>
            <a:ext cx="6019800" cy="481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2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31258"/>
            <a:ext cx="10515600" cy="1325563"/>
          </a:xfrm>
        </p:spPr>
        <p:txBody>
          <a:bodyPr/>
          <a:lstStyle/>
          <a:p>
            <a:r>
              <a:rPr lang="cs-CZ" dirty="0"/>
              <a:t>EEG,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youtu.be/3M7xj1Tomhw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33262" y="1237456"/>
            <a:ext cx="5181600" cy="4351338"/>
          </a:xfrm>
        </p:spPr>
        <p:txBody>
          <a:bodyPr/>
          <a:lstStyle/>
          <a:p>
            <a:r>
              <a:rPr lang="cs-CZ" dirty="0">
                <a:hlinkClick r:id="rId3"/>
              </a:rPr>
              <a:t>https://www.biofeedback-rhb.cz/eeg-biofeedback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124" name="Picture 4" descr="EEG - příznaky a léčb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7" y="1027906"/>
            <a:ext cx="3894445" cy="340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ock vektor „Normální mozkové vlny EEG“ (bez autorských poplatků)  129469661 | Shutte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58" y="2929467"/>
            <a:ext cx="5023740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 rot="5400000">
            <a:off x="8369162" y="267446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https://www.google.com/search?sca_esv=591329734&amp;sxsrf=AM9HkKmWCeYMvMYHk3UbG_8PKFB0KzjanA:1702677067170&amp;q=vlny+eeg&amp;tbm=isch&amp;source=lnms&amp;sa=X&amp;ved=2ahUKEwiWqYWutpKDAxVE0gIHHW9dCf0Q0pQJegQIDBAB&amp;biw=1273&amp;bih=534&amp;dpr=1.5#imgrc=T8GshROXjBl9yM</a:t>
            </a:r>
          </a:p>
        </p:txBody>
      </p:sp>
      <p:pic>
        <p:nvPicPr>
          <p:cNvPr id="2052" name="Picture 4" descr="Elektroencefalografie - ppt stáhno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4" y="4639468"/>
            <a:ext cx="5166973" cy="219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99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Mozková kůra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6146" name="Picture 2" descr="The connections between the WM and GM and Cerebral cortex (http:// www....  | Download Scientific Diagr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6" y="1825625"/>
            <a:ext cx="54454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yers and cells of the cerebral corte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825625"/>
            <a:ext cx="5990283" cy="40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15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Mozková kůra</a:t>
            </a:r>
            <a:endParaRPr lang="cs-CZ" dirty="0"/>
          </a:p>
        </p:txBody>
      </p:sp>
      <p:pic>
        <p:nvPicPr>
          <p:cNvPr id="7170" name="Picture 2" descr="Brain function related to anatom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6" y="2192445"/>
            <a:ext cx="5706993" cy="398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munculus brain, Brain anatomy, Anatomy and physiolog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47" y="1825625"/>
            <a:ext cx="50129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0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https://cjasn.asnjournals.org/content/clinjasn/9/8/1461/F1.large.jpg?width=800&amp;height=600&amp;carouse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1" y="1210962"/>
            <a:ext cx="4741029" cy="461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6176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https://cjasn.asnjournals.org/content/clinjasn/9/8/1461/F1.large.jpg?width=800&amp;height=600&amp;carousel=1</a:t>
            </a:r>
            <a:endParaRPr lang="cs-CZ" dirty="0"/>
          </a:p>
        </p:txBody>
      </p:sp>
      <p:pic>
        <p:nvPicPr>
          <p:cNvPr id="3076" name="Picture 4" descr="Structure of the glomerulus. The glomerulus (on the left panel) is... |  Download Scientific Diagr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97" y="365126"/>
            <a:ext cx="5842673" cy="601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6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Řeč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Afázie</a:t>
            </a:r>
          </a:p>
          <a:p>
            <a:r>
              <a:rPr lang="cs-CZ" dirty="0" smtClean="0"/>
              <a:t>Motorická</a:t>
            </a:r>
          </a:p>
          <a:p>
            <a:r>
              <a:rPr lang="cs-CZ" dirty="0" smtClean="0"/>
              <a:t>Senzorická</a:t>
            </a:r>
          </a:p>
          <a:p>
            <a:r>
              <a:rPr lang="cs-CZ" dirty="0" smtClean="0"/>
              <a:t>Anamnestická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8194" name="Picture 2" descr="Speech and Brain | direc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" y="1825625"/>
            <a:ext cx="5231758" cy="47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641522" y="4318001"/>
            <a:ext cx="485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cs.wikipedia.org/wiki/Af%C3%A1zie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680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Prodloužená mícha</a:t>
            </a:r>
            <a:endParaRPr lang="cs-CZ" dirty="0"/>
          </a:p>
        </p:txBody>
      </p:sp>
      <p:pic>
        <p:nvPicPr>
          <p:cNvPr id="9220" name="Picture 4" descr="Definition of spinal cord - NCI Dictionary of Cancer Terms - NC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" y="1825624"/>
            <a:ext cx="4987981" cy="49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Umístění prodloužené míchy je ve spodní části vašeho mozku, nad místem, kde se lebka setkává s krkem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39" y="1587823"/>
            <a:ext cx="5414914" cy="45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2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Prodloužená mícha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2327 Respiratory Centers of the Brai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28" y="664344"/>
            <a:ext cx="4618872" cy="594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0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Mícha, lat. </a:t>
            </a:r>
            <a:r>
              <a:rPr lang="cs-CZ" dirty="0" err="1" smtClean="0"/>
              <a:t>medulla</a:t>
            </a:r>
            <a:r>
              <a:rPr lang="cs-CZ" dirty="0" smtClean="0"/>
              <a:t> </a:t>
            </a:r>
            <a:r>
              <a:rPr lang="cs-CZ" dirty="0" err="1" smtClean="0"/>
              <a:t>spinalis</a:t>
            </a:r>
            <a:r>
              <a:rPr lang="cs-CZ" dirty="0" smtClean="0"/>
              <a:t>, reflexní oblouk</a:t>
            </a:r>
            <a:endParaRPr lang="cs-CZ" dirty="0"/>
          </a:p>
        </p:txBody>
      </p:sp>
      <p:pic>
        <p:nvPicPr>
          <p:cNvPr id="21506" name="Picture 2" descr="Medulla Spinalis - MEDizz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7" y="2446814"/>
            <a:ext cx="5774813" cy="346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ssessment of Patellar and Achilles Reflexes – A Mixed Course-Based  Research Approach to Human Physiolog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90689"/>
            <a:ext cx="5863856" cy="439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Pyramidová dráha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015296"/>
            <a:ext cx="5181600" cy="5161667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Tractus</a:t>
            </a:r>
            <a:r>
              <a:rPr lang="cs-CZ" dirty="0" smtClean="0"/>
              <a:t> </a:t>
            </a:r>
            <a:r>
              <a:rPr lang="cs-CZ" dirty="0" err="1" smtClean="0"/>
              <a:t>corticospinalis</a:t>
            </a:r>
            <a:endParaRPr lang="cs-CZ" dirty="0" smtClean="0"/>
          </a:p>
          <a:p>
            <a:r>
              <a:rPr lang="cs-CZ" dirty="0" smtClean="0"/>
              <a:t>Hlavní motorická dráha</a:t>
            </a:r>
          </a:p>
          <a:p>
            <a:pPr lvl="1"/>
            <a:r>
              <a:rPr lang="cs-CZ" dirty="0" err="1" smtClean="0"/>
              <a:t>Jednoneuronová</a:t>
            </a:r>
            <a:r>
              <a:rPr lang="cs-CZ" dirty="0" smtClean="0"/>
              <a:t>: z mozkové kůry do míchy</a:t>
            </a:r>
          </a:p>
          <a:p>
            <a:pPr lvl="1"/>
            <a:r>
              <a:rPr lang="cs-CZ" dirty="0" smtClean="0"/>
              <a:t>80% vláken se v úrovni prodloužené míchy kříží- </a:t>
            </a:r>
            <a:r>
              <a:rPr lang="cs-CZ" dirty="0" err="1" smtClean="0"/>
              <a:t>decussatio</a:t>
            </a:r>
            <a:r>
              <a:rPr lang="cs-CZ" dirty="0" smtClean="0"/>
              <a:t> </a:t>
            </a:r>
            <a:r>
              <a:rPr lang="cs-CZ" dirty="0" err="1" smtClean="0"/>
              <a:t>pyramidum</a:t>
            </a:r>
            <a:endParaRPr lang="cs-CZ" dirty="0"/>
          </a:p>
          <a:p>
            <a:r>
              <a:rPr lang="cs-CZ" dirty="0" err="1" smtClean="0"/>
              <a:t>Fce</a:t>
            </a:r>
            <a:r>
              <a:rPr lang="cs-CZ" dirty="0" smtClean="0"/>
              <a:t>: volní motorika</a:t>
            </a:r>
          </a:p>
          <a:p>
            <a:r>
              <a:rPr lang="cs-CZ" dirty="0" smtClean="0"/>
              <a:t>Poruchy: hemiplegie</a:t>
            </a:r>
          </a:p>
          <a:p>
            <a:r>
              <a:rPr lang="cs-CZ" dirty="0" err="1" smtClean="0"/>
              <a:t>Tractus</a:t>
            </a:r>
            <a:r>
              <a:rPr lang="cs-CZ" dirty="0" smtClean="0"/>
              <a:t> </a:t>
            </a:r>
            <a:r>
              <a:rPr lang="cs-CZ" dirty="0" err="1" smtClean="0"/>
              <a:t>corticobulbaris</a:t>
            </a:r>
            <a:endParaRPr lang="cs-CZ" dirty="0" smtClean="0"/>
          </a:p>
          <a:p>
            <a:r>
              <a:rPr lang="cs-CZ" dirty="0" err="1" smtClean="0"/>
              <a:t>Fce</a:t>
            </a:r>
            <a:r>
              <a:rPr lang="cs-CZ" dirty="0" smtClean="0"/>
              <a:t>: volní motorika obličeje a krku</a:t>
            </a:r>
            <a:endParaRPr lang="cs-CZ" dirty="0"/>
          </a:p>
        </p:txBody>
      </p:sp>
      <p:pic>
        <p:nvPicPr>
          <p:cNvPr id="11266" name="Picture 2" descr="Tractus corticospinalis - Ars Neurochirurgic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15296"/>
            <a:ext cx="4066629" cy="584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6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Extrapyramidová</a:t>
            </a:r>
            <a:r>
              <a:rPr lang="cs-CZ" dirty="0" smtClean="0"/>
              <a:t> dráha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Basální ganglia</a:t>
            </a:r>
          </a:p>
          <a:p>
            <a:r>
              <a:rPr lang="cs-CZ" dirty="0" smtClean="0"/>
              <a:t>Mícha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youtu.be/B88BNYWVkWE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www.gastroepato.it/en_discinesie.htm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Poruchy:</a:t>
            </a:r>
          </a:p>
          <a:p>
            <a:r>
              <a:rPr lang="cs-CZ" dirty="0" smtClean="0"/>
              <a:t>Chorea</a:t>
            </a:r>
          </a:p>
          <a:p>
            <a:r>
              <a:rPr lang="cs-CZ" dirty="0" smtClean="0"/>
              <a:t>Atetóza</a:t>
            </a:r>
          </a:p>
          <a:p>
            <a:r>
              <a:rPr lang="cs-CZ" dirty="0" smtClean="0"/>
              <a:t>Parkinsonova choroba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2468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Dráha bolesti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https://journals.sagepub.com/cms/10.1177/10738584211030493/asset/images/large/10.1177_10738584211030493-fig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6" y="1690689"/>
            <a:ext cx="5858094" cy="44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21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Retikulární formace</a:t>
            </a:r>
            <a:endParaRPr lang="cs-CZ" dirty="0"/>
          </a:p>
        </p:txBody>
      </p:sp>
      <p:pic>
        <p:nvPicPr>
          <p:cNvPr id="20482" name="Picture 2" descr="ras [Brainstem Wiki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7" y="1825625"/>
            <a:ext cx="5524537" cy="497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tikulární formace Formatio reticularis - ppt stáhnou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Retikulární 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cs.wikipedia.org/wiki/Retikul%C3%A1rn%C3%AD_formace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9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Paměť</a:t>
            </a:r>
            <a:endParaRPr lang="cs-CZ" dirty="0"/>
          </a:p>
        </p:txBody>
      </p:sp>
      <p:pic>
        <p:nvPicPr>
          <p:cNvPr id="13314" name="Picture 2" descr="Frontiers | Working Memory From the Psychological and Neurosciences  Perspectives: A 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22" y="2187992"/>
            <a:ext cx="4873356" cy="36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thepeakperformancecenter.com/wp-content/uploads/2013/09/Memor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1690688"/>
            <a:ext cx="5594498" cy="44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31560" y="6311899"/>
            <a:ext cx="57681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www.prirodovedci.cz/zeptejte-se-prirodovedcu/356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5153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 ledvin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Glomerulární filtrace: primární moč 180 l/d</a:t>
            </a:r>
          </a:p>
          <a:p>
            <a:r>
              <a:rPr lang="cs-CZ" dirty="0" smtClean="0"/>
              <a:t>Tubulární resorpce:     definitivní moč 1,5-2 l/d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>
                <a:hlinkClick r:id="rId2"/>
              </a:rPr>
              <a:t>https://youtu.be/9_h0ZXx1lFw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25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400" y="500062"/>
            <a:ext cx="11785600" cy="1325563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Paměť</a:t>
            </a:r>
            <a:br>
              <a:rPr lang="cs-CZ" sz="3600" dirty="0" smtClean="0"/>
            </a:br>
            <a:r>
              <a:rPr lang="cs-CZ" sz="3600" dirty="0">
                <a:hlinkClick r:id="rId2"/>
              </a:rPr>
              <a:t>https://www.prirodovedci.cz/zeptejte-se-prirodovedcu/356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Při ukládání je důležitá hlavně souhra dvou mozkových oblastí: starobylé části mozkové kůry zvané hipokampus a nedaleké amygdaly. </a:t>
            </a:r>
            <a:r>
              <a:rPr lang="cs-CZ" b="1" dirty="0"/>
              <a:t>Hipokampus</a:t>
            </a:r>
            <a:r>
              <a:rPr lang="cs-CZ" dirty="0"/>
              <a:t> je centrem paměti na události, nazývané episodická či deklarativní. </a:t>
            </a:r>
            <a:r>
              <a:rPr lang="cs-CZ" b="1" dirty="0"/>
              <a:t>Amygdala</a:t>
            </a:r>
            <a:r>
              <a:rPr lang="cs-CZ" dirty="0"/>
              <a:t> je sídlem radosti, utrpení a strachu. Hlavně u žen umožňuje spojení amygdaly s paměťovými centry v koncovém mozku dlouhodobé uchování mnoha zážitků – i těch, které my muži většinou zapomeneme (první polibek a podobně).</a:t>
            </a:r>
            <a:endParaRPr lang="cs-CZ" dirty="0"/>
          </a:p>
        </p:txBody>
      </p:sp>
      <p:pic>
        <p:nvPicPr>
          <p:cNvPr id="3074" name="Picture 2" descr="Amygdala je párová vnitřní mozková struktura (obě se označují jako jedna struktura). Zvládá emoční zpracování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19" y="1354667"/>
            <a:ext cx="4598713" cy="482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849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Mícha</a:t>
            </a:r>
            <a:endParaRPr lang="cs-CZ" dirty="0"/>
          </a:p>
        </p:txBody>
      </p:sp>
      <p:pic>
        <p:nvPicPr>
          <p:cNvPr id="4098" name="Picture 2" descr="Spinal cord: Anatomy, structure, tracts and function | Kenhu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31" y="1690688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 rot="5400000">
            <a:off x="5909733" y="194400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</a:t>
            </a:r>
            <a:r>
              <a:rPr lang="cs-CZ" dirty="0" smtClean="0"/>
              <a:t>www.google.com/search?q=medulla+spinalis+anatomy&amp;tbm=isch&amp;ved=2ahUKEwiD9-GzupKDAxWvg_0HHaOFAHgQ2-cCegQIABAA&amp;oq=medulla&amp;gs_lcp=CgNpbWcQARgDMgoIABCABBCKBRBDMgUIABCABDIFCAAQgAQyBQgAEIAEMgUIABCABDIFCAAQgAQyBQgAEIAEMgUIABCABDIFCAAQgAQyBQgAEIAEOgQIIxAnOggIABCABBCxAzoOCAAQgAQQigUQsQMQgwE6BwgjEOoCECc6CwgAEIAEELEDEIMBUJwHWNA_YKhdaAFwAHgAgAFKiAG0DJIBAjI3mAEAoAEBqgELZ3dzLXdpei1pbWewAQrAAQE&amp;sclient=img&amp;ei=iM58ZYOTN6-H9u8Po4uCwAc&amp;bih=534&amp;biw=1273#vhid=MvqaFy1GvDI4mM&amp;vssid=3981:oat80UBVBsya4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15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cs-CZ" dirty="0" smtClean="0"/>
              <a:t>Hlavové nervy</a:t>
            </a:r>
            <a:endParaRPr lang="cs-CZ" dirty="0"/>
          </a:p>
        </p:txBody>
      </p:sp>
      <p:pic>
        <p:nvPicPr>
          <p:cNvPr id="6148" name="Picture 4" descr="The Cranial Nerves and Brainst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17" y="996120"/>
            <a:ext cx="7308068" cy="54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7707"/>
            <a:ext cx="10515600" cy="1325563"/>
          </a:xfrm>
        </p:spPr>
        <p:txBody>
          <a:bodyPr/>
          <a:lstStyle/>
          <a:p>
            <a:r>
              <a:rPr lang="cs-CZ" dirty="0" err="1" smtClean="0"/>
              <a:t>Nervus</a:t>
            </a:r>
            <a:r>
              <a:rPr lang="cs-CZ" dirty="0" smtClean="0"/>
              <a:t> </a:t>
            </a:r>
            <a:r>
              <a:rPr lang="cs-CZ" dirty="0" err="1" smtClean="0"/>
              <a:t>opticus</a:t>
            </a:r>
            <a:endParaRPr lang="cs-CZ" dirty="0"/>
          </a:p>
        </p:txBody>
      </p:sp>
      <p:pic>
        <p:nvPicPr>
          <p:cNvPr id="7172" name="Picture 4" descr="Sehnerv (Nervus opticus): Aufbau &amp; Funktion | aumed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91" y="1014375"/>
            <a:ext cx="5720174" cy="48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4" name="Picture 6" descr="Zraková dráha – WikiSkrip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9" y="1014375"/>
            <a:ext cx="4263798" cy="58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03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Nervus</a:t>
            </a:r>
            <a:r>
              <a:rPr lang="cs-CZ" dirty="0" smtClean="0"/>
              <a:t> trigeminus</a:t>
            </a:r>
            <a:endParaRPr lang="cs-CZ" dirty="0"/>
          </a:p>
        </p:txBody>
      </p:sp>
      <p:pic>
        <p:nvPicPr>
          <p:cNvPr id="8194" name="Picture 2" descr="trojklanny-nerv-nervus-trigeminus-velka-zahada-vysetreni-lecba-dekomprese-ad  – A SPOON OF HISTAMI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" y="2079784"/>
            <a:ext cx="5940777" cy="440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rigeminusneuralg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22" y="2079784"/>
            <a:ext cx="5208461" cy="412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Nervus</a:t>
            </a:r>
            <a:r>
              <a:rPr lang="cs-CZ" dirty="0" smtClean="0"/>
              <a:t> vagus</a:t>
            </a:r>
            <a:endParaRPr lang="cs-CZ" dirty="0"/>
          </a:p>
        </p:txBody>
      </p:sp>
      <p:pic>
        <p:nvPicPr>
          <p:cNvPr id="9218" name="Picture 2" descr="Acupuncture and The Vagus Nerve — Morningside Acupuncture NY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63" y="1525602"/>
            <a:ext cx="3827721" cy="524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natomy of the Vagus Nerve - ScienceDirec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38" y="203903"/>
            <a:ext cx="5001662" cy="657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5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Oko, lat. bulbus </a:t>
            </a:r>
            <a:r>
              <a:rPr lang="cs-CZ" dirty="0" err="1" smtClean="0"/>
              <a:t>oculi</a:t>
            </a:r>
            <a:endParaRPr lang="cs-CZ" dirty="0"/>
          </a:p>
        </p:txBody>
      </p:sp>
      <p:pic>
        <p:nvPicPr>
          <p:cNvPr id="10242" name="Picture 2" descr="bulbus oculi - Keyword Search - Science Photo Libra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967"/>
            <a:ext cx="5241686" cy="498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Oční onemocnění – Optom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26" y="1885915"/>
            <a:ext cx="7181274" cy="418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553363" y="599245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800" dirty="0"/>
              <a:t>https://www.google.com/search?q=bulbus+oculi&amp;tbm=isch&amp;ved=2ahUKEwjOnaP3_P_7AhXLgv0HHXy-CqkQ2-cCegQIABAA&amp;oq=bulbus+oculi&amp;gs_lcp=CgNpbWcQAzIFCAAQgAQyBAgAEEMyBAgAEB4yBAgAEB4yBAgAEB4yBAgAEB4yBAgAEB4yBAgAEB4yBAgAEB4yBAgAEB46BggAEAUQHjoHCAAQgAQQGDoICAAQgAQQsQM6CAgAELEDEIMBOgsIABCABBCxAxCDAToECAAQA1DqpgtY-NQLYJ_aC2gBcAB4AIABQogBvg2SAQIzMpgBAKABAaoBC2d3cy13aXotaW1nsAEAwAEB&amp;sclient=img&amp;ei=EludY87MJcuF9u8P_PyqyAo&amp;bih=505&amp;biw=1003#imgrc=byPREgcEf37HSM</a:t>
            </a:r>
          </a:p>
        </p:txBody>
      </p:sp>
    </p:spTree>
    <p:extLst>
      <p:ext uri="{BB962C8B-B14F-4D97-AF65-F5344CB8AC3E}">
        <p14:creationId xmlns:p14="http://schemas.microsoft.com/office/powerpoint/2010/main" val="40059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The eye – Blue Cone Monochromac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1825625"/>
            <a:ext cx="5785884" cy="39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tina - Definition and Detailed Illustr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56" y="1825625"/>
            <a:ext cx="5495544" cy="438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3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Optický systém oka</a:t>
            </a:r>
            <a:endParaRPr lang="cs-CZ" dirty="0"/>
          </a:p>
        </p:txBody>
      </p:sp>
      <p:pic>
        <p:nvPicPr>
          <p:cNvPr id="14338" name="Picture 2" descr="Vidění | NZI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5625"/>
            <a:ext cx="51816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81000" y="574607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</a:t>
            </a:r>
            <a:r>
              <a:rPr lang="cs-CZ" sz="800" dirty="0"/>
              <a:t>www.google.com/search?q=optick%C3%BD+syst%C3%A9m+oka&amp;tbm=isch&amp;ved=2ahUKEwjX24uAgYD8AhUGSRoKHYlQA_QQ2-cCegQIABAA&amp;oq=optick%C3%BD+syst%C3%A9m+oka&amp;gs_lcp=CgNpbWcQAzIFCAAQgAQ6BwgAEIAEEBg6CAgAEIAEELEDOgsIABCABBCxAxCDAToECAAQQzoICAAQsQMQgwE6BAgAEAM6BQgAELEDULQGWJQ1YI86aABwAHgAgAE5iAGeDZIBAjMymAEAoAEBqgELZ3dzLXdpei1pbWewAQDAAQE&amp;sclient=img&amp;ei=Vl-dY9fYM4aSaYmhjaAP&amp;bih=505&amp;biw=1003#imgrc=x9ReLWdn1gUpmM</a:t>
            </a:r>
          </a:p>
        </p:txBody>
      </p:sp>
      <p:pic>
        <p:nvPicPr>
          <p:cNvPr id="14340" name="Picture 4" descr="Akomodace oka - pojem | Slovník pojmů | Čočkyshop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79" y="829340"/>
            <a:ext cx="3908314" cy="53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Refrakční vady</a:t>
            </a:r>
            <a:endParaRPr lang="cs-CZ" dirty="0"/>
          </a:p>
        </p:txBody>
      </p:sp>
      <p:pic>
        <p:nvPicPr>
          <p:cNvPr id="11266" name="Picture 2" descr="How the Eye Works | Saint Luke's Health Syste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2844"/>
            <a:ext cx="38100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frakční vady - Oční lékař Šťáv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56" y="1105786"/>
            <a:ext cx="5047658" cy="50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0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Močový 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https://youtu.be/fQIt5tRYUNE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51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Komorový systém oka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Stavba a funkcia oka - Primár SM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00054"/>
            <a:ext cx="5073502" cy="447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7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Daltonismus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cs.wikipedia.org/wiki/Barvoslepost</a:t>
            </a:r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Protanopie</a:t>
            </a:r>
            <a:r>
              <a:rPr lang="cs-CZ" dirty="0" smtClean="0"/>
              <a:t>   č</a:t>
            </a:r>
          </a:p>
          <a:p>
            <a:r>
              <a:rPr lang="cs-CZ" dirty="0" smtClean="0"/>
              <a:t>Deuteranopie z</a:t>
            </a:r>
          </a:p>
          <a:p>
            <a:r>
              <a:rPr lang="cs-CZ" dirty="0" smtClean="0"/>
              <a:t>Tritanopie m</a:t>
            </a:r>
            <a:endParaRPr lang="cs-CZ" dirty="0"/>
          </a:p>
        </p:txBody>
      </p:sp>
      <p:pic>
        <p:nvPicPr>
          <p:cNvPr id="13314" name="Picture 2" descr="https://www.refrakcnicentrum.cz/wp-content/uploads/2019/07/sni%CC%81mek-obrazovky-2019-07-29-v-9.22.4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01374"/>
            <a:ext cx="5181600" cy="37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4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Zorné pole, výpadky (skotomy)</a:t>
            </a:r>
            <a:endParaRPr lang="cs-CZ" dirty="0"/>
          </a:p>
        </p:txBody>
      </p:sp>
      <p:pic>
        <p:nvPicPr>
          <p:cNvPr id="16386" name="Picture 2" descr="Výpadek zorného pole - příznaky a léčb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6" y="2317898"/>
            <a:ext cx="5861473" cy="421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unkční poruchy zorného pole : Oční onemocnění : Oční ordinace MUDr. Tomáš  Kuběna, s.r.o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23" y="1520363"/>
            <a:ext cx="5361833" cy="47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Ucho, lat. </a:t>
            </a:r>
            <a:r>
              <a:rPr lang="cs-CZ" dirty="0" err="1" smtClean="0"/>
              <a:t>auris</a:t>
            </a:r>
            <a:endParaRPr lang="cs-CZ" dirty="0"/>
          </a:p>
        </p:txBody>
      </p:sp>
      <p:pic>
        <p:nvPicPr>
          <p:cNvPr id="17410" name="Picture 2" descr="Inner Ear: Anatomy &amp; Func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1" y="1825624"/>
            <a:ext cx="4274289" cy="45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Vnější ucho zahrnuje boltce, spánkovou kost a zvukovod.  Střední ucho zahrnuje bubínek, kladívko, incus a palice.  Vnitřní ucho zahrnuje půlkruhové kanálky, Eustachovu trubici, hlemýžď ​​a vestibulum a sluchové nervy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785051"/>
            <a:ext cx="5587409" cy="413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Sluch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4" y="2386806"/>
            <a:ext cx="6172196" cy="3907668"/>
          </a:xfrm>
          <a:prstGeom prst="rect">
            <a:avLst/>
          </a:prstGeom>
        </p:spPr>
      </p:pic>
      <p:pic>
        <p:nvPicPr>
          <p:cNvPr id="18434" name="Picture 2" descr="Jak funguje sluch, co jsou vláskové buňky.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" y="2386806"/>
            <a:ext cx="5458310" cy="420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Poruchy sluchu</a:t>
            </a:r>
            <a:endParaRPr lang="cs-CZ" dirty="0"/>
          </a:p>
        </p:txBody>
      </p:sp>
      <p:pic>
        <p:nvPicPr>
          <p:cNvPr id="19458" name="Picture 2" descr="Audiometrie | Medicína, nemoci, studium na 1. LF U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53" y="1690688"/>
            <a:ext cx="7889359" cy="466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5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Hmat</a:t>
            </a:r>
            <a:endParaRPr lang="cs-CZ" dirty="0"/>
          </a:p>
        </p:txBody>
      </p:sp>
      <p:pic>
        <p:nvPicPr>
          <p:cNvPr id="22530" name="Picture 2" descr="Feeling Touch | Ask A Biologi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58" y="1190847"/>
            <a:ext cx="7367651" cy="49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Čich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921" y="1105787"/>
            <a:ext cx="9219899" cy="521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Chuť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503" y="1637636"/>
            <a:ext cx="7570381" cy="54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Mikce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98938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hlinkClick r:id="rId2"/>
              </a:rPr>
              <a:t>https://youtu.be/US0vNoxsW-k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Denní diuréza</a:t>
            </a:r>
          </a:p>
          <a:p>
            <a:r>
              <a:rPr lang="cs-CZ" dirty="0" smtClean="0"/>
              <a:t>Oligurie</a:t>
            </a:r>
          </a:p>
          <a:p>
            <a:r>
              <a:rPr lang="cs-CZ" dirty="0" smtClean="0"/>
              <a:t>Anurie</a:t>
            </a:r>
          </a:p>
          <a:p>
            <a:r>
              <a:rPr lang="cs-CZ" dirty="0" smtClean="0"/>
              <a:t>Polyurie</a:t>
            </a:r>
          </a:p>
          <a:p>
            <a:r>
              <a:rPr lang="cs-CZ" dirty="0" err="1" smtClean="0"/>
              <a:t>Polakisurie</a:t>
            </a:r>
            <a:endParaRPr lang="cs-CZ" dirty="0" smtClean="0"/>
          </a:p>
          <a:p>
            <a:r>
              <a:rPr lang="cs-CZ" dirty="0" smtClean="0"/>
              <a:t>Dysurie</a:t>
            </a:r>
          </a:p>
          <a:p>
            <a:r>
              <a:rPr lang="cs-CZ" dirty="0" smtClean="0"/>
              <a:t>Strangurie</a:t>
            </a:r>
          </a:p>
          <a:p>
            <a:r>
              <a:rPr lang="cs-CZ" dirty="0" smtClean="0"/>
              <a:t>Hematurie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371109" y="1690688"/>
            <a:ext cx="5183188" cy="823912"/>
          </a:xfrm>
        </p:spPr>
        <p:txBody>
          <a:bodyPr/>
          <a:lstStyle/>
          <a:p>
            <a:r>
              <a:rPr lang="cs-CZ" dirty="0" smtClean="0"/>
              <a:t>Moč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580606" y="2809875"/>
            <a:ext cx="5183188" cy="3684588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Voda</a:t>
            </a:r>
          </a:p>
          <a:p>
            <a:r>
              <a:rPr lang="cs-CZ" dirty="0" smtClean="0"/>
              <a:t>Močovina</a:t>
            </a:r>
          </a:p>
          <a:p>
            <a:r>
              <a:rPr lang="cs-CZ" dirty="0" err="1" smtClean="0"/>
              <a:t>Urobilinogen</a:t>
            </a:r>
            <a:endParaRPr lang="cs-CZ" dirty="0" smtClean="0"/>
          </a:p>
          <a:p>
            <a:r>
              <a:rPr lang="cs-CZ" dirty="0" err="1" smtClean="0"/>
              <a:t>NaCl</a:t>
            </a:r>
            <a:endParaRPr lang="cs-CZ" dirty="0" smtClean="0"/>
          </a:p>
          <a:p>
            <a:r>
              <a:rPr lang="cs-CZ" dirty="0" smtClean="0"/>
              <a:t>pH 6</a:t>
            </a:r>
          </a:p>
          <a:p>
            <a:r>
              <a:rPr lang="cs-CZ" dirty="0" smtClean="0"/>
              <a:t>Slámově žlutá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395" y="775855"/>
            <a:ext cx="4715661" cy="499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75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Dialýza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Hemodialýza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Peritoneální dialýza</a:t>
            </a:r>
            <a:endParaRPr lang="cs-CZ" dirty="0"/>
          </a:p>
        </p:txBody>
      </p:sp>
      <p:pic>
        <p:nvPicPr>
          <p:cNvPr id="1026" name="Picture 2" descr="Hemodialýza – WikiSkript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38" y="2765185"/>
            <a:ext cx="4233248" cy="318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modialýza – WikiSkript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93" y="2604122"/>
            <a:ext cx="3943885" cy="337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anatomie-mozk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8" y="425450"/>
            <a:ext cx="9402043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 rot="5400000">
            <a:off x="8111067" y="310123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www.slideserve.com/fiona/mozek-slou-jako-d-c-centrum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652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440</Words>
  <Application>Microsoft Office PowerPoint</Application>
  <PresentationFormat>Širokoúhlá obrazovka</PresentationFormat>
  <Paragraphs>182</Paragraphs>
  <Slides>68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Motiv Office</vt:lpstr>
      <vt:lpstr>Vylučovací ústrojí</vt:lpstr>
      <vt:lpstr> Ledvina, lat. ren https://en.wikipedia.org/wiki/Kidney </vt:lpstr>
      <vt:lpstr>Prezentace aplikace PowerPoint</vt:lpstr>
      <vt:lpstr>Prezentace aplikace PowerPoint</vt:lpstr>
      <vt:lpstr>Funkce ledvin</vt:lpstr>
      <vt:lpstr>Močový systém</vt:lpstr>
      <vt:lpstr>Mikce</vt:lpstr>
      <vt:lpstr>Dialýza</vt:lpstr>
      <vt:lpstr>Prezentace aplikace PowerPoint</vt:lpstr>
      <vt:lpstr>Endokrinní systém</vt:lpstr>
      <vt:lpstr>Hypofýza</vt:lpstr>
      <vt:lpstr>Prezentace aplikace PowerPoint</vt:lpstr>
      <vt:lpstr>Štítná žláza</vt:lpstr>
      <vt:lpstr>Tyreopatie</vt:lpstr>
      <vt:lpstr>Tyreopatie</vt:lpstr>
      <vt:lpstr>Nadledviny, glandulae suprarenales</vt:lpstr>
      <vt:lpstr>Addisonova choroba, hypokortikalismus</vt:lpstr>
      <vt:lpstr>Cushingova choroba, syndrom, hyperkortikalismus</vt:lpstr>
      <vt:lpstr>Slinivka břišní, lat. pancreas</vt:lpstr>
      <vt:lpstr>Reprodukční systém </vt:lpstr>
      <vt:lpstr>Vaječníky, lat. ovaria</vt:lpstr>
      <vt:lpstr>Oplození</vt:lpstr>
      <vt:lpstr>Varlata, lat. testes</vt:lpstr>
      <vt:lpstr>Prostata</vt:lpstr>
      <vt:lpstr>Mléčná žláza, laktace</vt:lpstr>
      <vt:lpstr>Kůže, lat. derma</vt:lpstr>
      <vt:lpstr>Nervový systém</vt:lpstr>
      <vt:lpstr>Mozek, lat. cerebrum</vt:lpstr>
      <vt:lpstr>Prezentace aplikace PowerPoint</vt:lpstr>
      <vt:lpstr>Mozkové obaly</vt:lpstr>
      <vt:lpstr>Mozek – komorový systém</vt:lpstr>
      <vt:lpstr>Mozkomíšní mok, lat. Liquor cerebrospinalis</vt:lpstr>
      <vt:lpstr>Diencephalon, mezimozek</vt:lpstr>
      <vt:lpstr>Limbický systém, lat. Limbus = čes. límec</vt:lpstr>
      <vt:lpstr>Prezentace aplikace PowerPoint</vt:lpstr>
      <vt:lpstr>Spánek</vt:lpstr>
      <vt:lpstr>EEG, https://youtu.be/3M7xj1Tomhw </vt:lpstr>
      <vt:lpstr>Mozková kůra </vt:lpstr>
      <vt:lpstr>Mozková kůra</vt:lpstr>
      <vt:lpstr>Řeč</vt:lpstr>
      <vt:lpstr>Prodloužená mícha</vt:lpstr>
      <vt:lpstr>Prodloužená mícha</vt:lpstr>
      <vt:lpstr>Mícha, lat. medulla spinalis, reflexní oblouk</vt:lpstr>
      <vt:lpstr>Pyramidová dráha </vt:lpstr>
      <vt:lpstr>Extrapyramidová dráha</vt:lpstr>
      <vt:lpstr>Dráha bolesti</vt:lpstr>
      <vt:lpstr>Retikulární formace</vt:lpstr>
      <vt:lpstr>Retikulární formace</vt:lpstr>
      <vt:lpstr>Paměť</vt:lpstr>
      <vt:lpstr>Paměť https://www.prirodovedci.cz/zeptejte-se-prirodovedcu/356  </vt:lpstr>
      <vt:lpstr>Mícha</vt:lpstr>
      <vt:lpstr>Hlavové nervy</vt:lpstr>
      <vt:lpstr>Nervus opticus</vt:lpstr>
      <vt:lpstr>Nervus trigeminus</vt:lpstr>
      <vt:lpstr>Nervus vagus</vt:lpstr>
      <vt:lpstr>Oko, lat. bulbus oculi</vt:lpstr>
      <vt:lpstr>Prezentace aplikace PowerPoint</vt:lpstr>
      <vt:lpstr>Optický systém oka</vt:lpstr>
      <vt:lpstr>Refrakční vady</vt:lpstr>
      <vt:lpstr>Komorový systém oka </vt:lpstr>
      <vt:lpstr>Daltonismus</vt:lpstr>
      <vt:lpstr>Zorné pole, výpadky (skotomy)</vt:lpstr>
      <vt:lpstr>Ucho, lat. auris</vt:lpstr>
      <vt:lpstr>Sluch</vt:lpstr>
      <vt:lpstr>Poruchy sluchu</vt:lpstr>
      <vt:lpstr>Hmat</vt:lpstr>
      <vt:lpstr>Čich</vt:lpstr>
      <vt:lpstr>Chuť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Vylučovací ústrojí</dc:title>
  <dc:creator>Nejedla</dc:creator>
  <cp:lastModifiedBy>Nejedla</cp:lastModifiedBy>
  <cp:revision>51</cp:revision>
  <dcterms:created xsi:type="dcterms:W3CDTF">2022-12-10T19:43:40Z</dcterms:created>
  <dcterms:modified xsi:type="dcterms:W3CDTF">2023-12-15T22:24:03Z</dcterms:modified>
</cp:coreProperties>
</file>