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309" r:id="rId7"/>
    <p:sldId id="261" r:id="rId8"/>
    <p:sldId id="262" r:id="rId9"/>
    <p:sldId id="263" r:id="rId10"/>
    <p:sldId id="264" r:id="rId11"/>
    <p:sldId id="310" r:id="rId12"/>
    <p:sldId id="311" r:id="rId13"/>
    <p:sldId id="312" r:id="rId14"/>
    <p:sldId id="313" r:id="rId15"/>
    <p:sldId id="314" r:id="rId16"/>
    <p:sldId id="315" r:id="rId17"/>
    <p:sldId id="31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DAD49-3795-4D41-AC8F-E31262C0C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FBB6E7-0A5D-443D-86B9-390A6C75F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6B896D-32FB-46EB-B8F1-817D4F7F9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C82B-C4A2-436E-9BEF-EDB5BB24E08A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8E8834-4283-4F30-8274-02262429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183CC6-34B3-4F7D-B34D-4E1200B73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1224-977E-4977-A3E5-32A29164A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94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569AA7-3AD9-4B4B-9C85-4588AE0D6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FFF6E6-A14D-4FA3-AE78-43714D4CC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92C98A-88C6-4325-B7E3-4A431F9AC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C82B-C4A2-436E-9BEF-EDB5BB24E08A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1C2573-FB45-4B0E-A2F0-386A48ADA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7ADC1A-4D64-47DA-95A2-94CCD5E73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1224-977E-4977-A3E5-32A29164A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65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9903228-5EB0-4C6D-9FE7-E9D1B181D5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0E9436-C871-4E71-A350-1E87853F9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424325-B1D6-40BE-AB95-DEE1980D0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C82B-C4A2-436E-9BEF-EDB5BB24E08A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13136A-B6B9-4FA0-A467-F14F18F8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EF24DB-756F-4059-B4F7-91824B62D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1224-977E-4977-A3E5-32A29164A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35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46642B-9AC9-4031-B85F-87AF27A9E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9420F4-4E20-45B3-834C-EE6F89616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A9E9F0-DF5C-43EE-90EA-28C93C9A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C82B-C4A2-436E-9BEF-EDB5BB24E08A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1A52D9-A085-46BF-9B70-16A6F72BD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B17A2A-7579-4F32-A455-A1BA150B1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1224-977E-4977-A3E5-32A29164A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33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FB44E-635D-4022-853E-5DA702BA1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C556BB5-28B4-4C2D-B1A7-D04C65499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F1DBC7-39AF-4FD7-B6C6-94215CCC4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C82B-C4A2-436E-9BEF-EDB5BB24E08A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ED878-DFDD-41A7-90EE-0F981AACC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B3FED2-9A9C-4287-A1BC-059F3672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1224-977E-4977-A3E5-32A29164A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CAB1C4-1056-4DEF-873D-0E8352CAA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4FD8BE-CEFD-4497-ABC8-D5FDB7CEFE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2230A7-F66A-4473-9BC5-B28575C9D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564869-112F-41C7-A382-001949CDD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C82B-C4A2-436E-9BEF-EDB5BB24E08A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AA145C-29AF-47CB-8B2F-118D41064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01E849-A49D-4E2C-93EB-BE7DCDFFC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1224-977E-4977-A3E5-32A29164A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09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48AE1-D945-4DFD-AADE-81CC94732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F851BF-C640-4AC6-B9B9-7D20E9102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C2DCBC-483E-488F-869F-CBD2A32FB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F910118-BC6D-4BEA-95F2-BCD5EB8523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752E161-FE51-4830-A9B9-7F2BDAE69D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BCB2DA-7D97-46CD-B331-B7E2CB296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C82B-C4A2-436E-9BEF-EDB5BB24E08A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81728E2-1FF1-4553-B750-6B87E5A05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95D35DF-9D7B-4F75-A486-28AF2FC5D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1224-977E-4977-A3E5-32A29164A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29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4AE217-4BFD-452C-84DB-FB626C748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7030422-3290-45FE-8AF4-80BB9AC9A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C82B-C4A2-436E-9BEF-EDB5BB24E08A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2497256-DC95-4324-8E86-9BA62899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9F8B23-34D4-4080-8B78-5EB0E8D6E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1224-977E-4977-A3E5-32A29164A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89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E70AB0E-8D5E-409C-BB6D-4CAE9D95C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C82B-C4A2-436E-9BEF-EDB5BB24E08A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8C9E43D-22C8-4DFF-A8B4-4C6C8775A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6EF9917-FC4E-4488-B91D-06B7049B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1224-977E-4977-A3E5-32A29164A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02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E437B-35D5-4829-BBAB-B8405112F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F8E445-701E-47B8-8A80-DB62CECDF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286E0A3-D246-4D1A-8A38-E0A41769D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D7B3EC-C209-4F16-A238-0E7FE873A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C82B-C4A2-436E-9BEF-EDB5BB24E08A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9C0CD0-C83E-4462-8455-46C1060B8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B9F3BF-082A-449E-B85B-56F3CF8F5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1224-977E-4977-A3E5-32A29164A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27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AF3D7-275D-4CEA-8879-364E5A784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768EB2E-014B-453E-A910-EC507C9431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AD09882-738F-460A-8A5F-29F6EBF03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CAA170-5DE9-48A0-B227-1B512051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C82B-C4A2-436E-9BEF-EDB5BB24E08A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AFCC3B-32D6-40F4-894B-758EF685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34182F-66C0-4AD6-8841-DA66A146E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1224-977E-4977-A3E5-32A29164A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137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227A944-A556-4A4E-92A8-21E6A36FB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EA37AE1-6F56-4FDF-BBF9-8738CEA9E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164FA7-47EF-43A0-8F84-91B6AACEEB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9C82B-C4A2-436E-9BEF-EDB5BB24E08A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778BBD-91F9-4F38-9A10-7DA683FCF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9788D5-2193-46BA-BC03-D29F9D4C86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31224-977E-4977-A3E5-32A29164A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39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szdrav.cz/userdata/files/Otazky_SZZK_ZZ_Beh_ved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Model_K%C3%BCbler-Rossov%C3%A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channel/UC_Zinlu43J4_YPSlQpTNU0A/video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F107EC-6CE7-4B7C-9A7A-C167E0A0F3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Behaviorální vědy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864BF7-57C1-4BE7-909B-EF336CDEEA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http://www.vszdrav.cz/userdata/files/Otazky_SZZK_ZZ_Beh_ved.pdf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912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15C75B-DFBB-436B-996E-F1E11F00A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Psychologická problematika umírání a smrti. Eutanazie.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AEC627-2EB9-4122-911B-1472137B4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Eutanazie – definice </a:t>
            </a:r>
          </a:p>
          <a:p>
            <a:r>
              <a:rPr lang="cs-CZ" dirty="0"/>
              <a:t>Asistovaná sebevražda (Švýcarsko)</a:t>
            </a:r>
          </a:p>
          <a:p>
            <a:r>
              <a:rPr lang="cs-CZ" dirty="0"/>
              <a:t>Kde – dospělí</a:t>
            </a:r>
          </a:p>
          <a:p>
            <a:r>
              <a:rPr lang="cs-CZ" dirty="0"/>
              <a:t>Děti – Lucembursko, Belgie</a:t>
            </a:r>
          </a:p>
          <a:p>
            <a:endParaRPr lang="cs-CZ" dirty="0"/>
          </a:p>
          <a:p>
            <a:r>
              <a:rPr lang="cs-CZ" dirty="0"/>
              <a:t>Umírání a smrt v psych. kontextu - </a:t>
            </a:r>
            <a:r>
              <a:rPr lang="cs-CZ" dirty="0">
                <a:hlinkClick r:id="rId2"/>
              </a:rPr>
              <a:t>https://cs.wikipedia.org/wiki/Model_K%C3%BCbler-Rossov%C3%A9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58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20F6C-22F5-460C-A8B8-D60940F0D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násilí v PNP. Syndrom CAN. Ohlašovací povinnost trestných činů.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577462-F104-482F-8B3E-1F39410FE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CAN – definice </a:t>
            </a:r>
          </a:p>
          <a:p>
            <a:r>
              <a:rPr lang="cs-CZ" dirty="0"/>
              <a:t>Domácí násilí – projevy, pachatel, nečistit ruce oběti!!!</a:t>
            </a:r>
          </a:p>
          <a:p>
            <a:endParaRPr lang="cs-CZ" dirty="0"/>
          </a:p>
          <a:p>
            <a:r>
              <a:rPr lang="cs-CZ" dirty="0"/>
              <a:t>Organizace – ROSA, DONA</a:t>
            </a:r>
          </a:p>
          <a:p>
            <a:endParaRPr lang="cs-CZ" dirty="0"/>
          </a:p>
          <a:p>
            <a:r>
              <a:rPr lang="cs-CZ" dirty="0"/>
              <a:t>Ohlašování trestných činů vs. povinnost překazit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https://www.youtube.com/channel/UC_Zinlu43J4_YPSlQpTNU0A/videos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188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C8D170-E06B-4B1D-BCA7-FE63A0099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Psychologie zdraví a nemoci, fáze nemoci.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372662-D485-4A07-B981-8C902EB15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zdraví a nemoci </a:t>
            </a:r>
          </a:p>
          <a:p>
            <a:r>
              <a:rPr lang="cs-CZ" dirty="0"/>
              <a:t>Model </a:t>
            </a:r>
            <a:r>
              <a:rPr lang="cs-CZ" dirty="0" err="1"/>
              <a:t>Kubler</a:t>
            </a:r>
            <a:r>
              <a:rPr lang="cs-CZ" dirty="0"/>
              <a:t> Rossová – i přestože se jedná o model umírání lze použít i na fáze nemoci</a:t>
            </a:r>
          </a:p>
          <a:p>
            <a:endParaRPr lang="cs-CZ" dirty="0"/>
          </a:p>
          <a:p>
            <a:r>
              <a:rPr lang="cs-CZ" dirty="0"/>
              <a:t>Akutní/chronická</a:t>
            </a:r>
          </a:p>
        </p:txBody>
      </p:sp>
    </p:spTree>
    <p:extLst>
      <p:ext uri="{BB962C8B-B14F-4D97-AF65-F5344CB8AC3E}">
        <p14:creationId xmlns:p14="http://schemas.microsoft.com/office/powerpoint/2010/main" val="1606252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1B435-2796-4DC5-8D2F-5EF673229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 zdravotnického záchranáře na místě trestného činu.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CD9C56-9DC9-4941-84FC-DE53233FA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Trestný čin?</a:t>
            </a:r>
          </a:p>
          <a:p>
            <a:r>
              <a:rPr lang="cs-CZ" dirty="0"/>
              <a:t>Jisté známky smrti</a:t>
            </a:r>
          </a:p>
          <a:p>
            <a:endParaRPr lang="cs-CZ" dirty="0"/>
          </a:p>
          <a:p>
            <a:r>
              <a:rPr lang="cs-CZ" dirty="0"/>
              <a:t>Jak odejít z místa TČ?</a:t>
            </a:r>
          </a:p>
          <a:p>
            <a:endParaRPr lang="cs-CZ" dirty="0"/>
          </a:p>
          <a:p>
            <a:r>
              <a:rPr lang="cs-CZ" dirty="0"/>
              <a:t>Co nedělat?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327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E29ACA-A9D6-418F-A340-74D673948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 a agresivní příbuzní –metody deeskalace. Psychiatrický pacient.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2B8BD9-1FE1-4BC1-98EA-03206E4BE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Agrese – agresivita – násilí </a:t>
            </a:r>
          </a:p>
          <a:p>
            <a:endParaRPr lang="cs-CZ" dirty="0"/>
          </a:p>
          <a:p>
            <a:r>
              <a:rPr lang="cs-CZ" dirty="0"/>
              <a:t>Příčiny? </a:t>
            </a:r>
          </a:p>
          <a:p>
            <a:endParaRPr lang="cs-CZ" dirty="0"/>
          </a:p>
          <a:p>
            <a:r>
              <a:rPr lang="cs-CZ" dirty="0"/>
              <a:t>Deeskalace ?</a:t>
            </a:r>
          </a:p>
          <a:p>
            <a:endParaRPr lang="cs-CZ" dirty="0"/>
          </a:p>
          <a:p>
            <a:r>
              <a:rPr lang="cs-CZ" dirty="0"/>
              <a:t>Psychiatrický pacient – zásady ?</a:t>
            </a:r>
          </a:p>
        </p:txBody>
      </p:sp>
    </p:spTree>
    <p:extLst>
      <p:ext uri="{BB962C8B-B14F-4D97-AF65-F5344CB8AC3E}">
        <p14:creationId xmlns:p14="http://schemas.microsoft.com/office/powerpoint/2010/main" val="1143785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7CA02E-8468-43CC-93DA-4E0FBA1DF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Bezdomovectví v PNP a rizika sním spojená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C67D65-DAD3-4A81-A2EE-97B7056E1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Infekční nemoci ?</a:t>
            </a:r>
          </a:p>
          <a:p>
            <a:endParaRPr lang="cs-CZ" dirty="0"/>
          </a:p>
          <a:p>
            <a:r>
              <a:rPr lang="cs-CZ" dirty="0"/>
              <a:t>Svrab, TBC, HIV, hepatitis</a:t>
            </a:r>
          </a:p>
        </p:txBody>
      </p:sp>
    </p:spTree>
    <p:extLst>
      <p:ext uri="{BB962C8B-B14F-4D97-AF65-F5344CB8AC3E}">
        <p14:creationId xmlns:p14="http://schemas.microsoft.com/office/powerpoint/2010/main" val="291741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3E027-3BB3-4527-A733-23D7743A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Geriatrický</a:t>
            </a:r>
            <a:r>
              <a:rPr lang="en-US" dirty="0"/>
              <a:t> </a:t>
            </a:r>
            <a:r>
              <a:rPr lang="en-US" dirty="0" err="1"/>
              <a:t>pacient</a:t>
            </a:r>
            <a:r>
              <a:rPr lang="en-US" dirty="0"/>
              <a:t> v</a:t>
            </a:r>
            <a:r>
              <a:rPr lang="cs-CZ" dirty="0"/>
              <a:t> </a:t>
            </a:r>
            <a:r>
              <a:rPr lang="en-US" dirty="0"/>
              <a:t>PNP a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specifika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2C206E-B72D-407C-A42E-61B435442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Nemocný – </a:t>
            </a:r>
            <a:r>
              <a:rPr lang="cs-CZ" dirty="0" err="1"/>
              <a:t>polymorbidní</a:t>
            </a:r>
            <a:r>
              <a:rPr lang="cs-CZ" dirty="0"/>
              <a:t>, kachexie/obezita, hůře artikuluje/neslyší, poruchy kognitivních funkcí </a:t>
            </a:r>
          </a:p>
          <a:p>
            <a:endParaRPr lang="cs-CZ" dirty="0"/>
          </a:p>
          <a:p>
            <a:r>
              <a:rPr lang="cs-CZ" dirty="0"/>
              <a:t>Nahlas, pozor odborné výrazy, pomalu mluvit, správná artikulace, oční kontakt,  NESPĚCHAT </a:t>
            </a:r>
          </a:p>
          <a:p>
            <a:endParaRPr lang="cs-CZ" dirty="0"/>
          </a:p>
          <a:p>
            <a:r>
              <a:rPr lang="cs-CZ" dirty="0"/>
              <a:t>Stařecká křehkost</a:t>
            </a:r>
          </a:p>
        </p:txBody>
      </p:sp>
    </p:spTree>
    <p:extLst>
      <p:ext uri="{BB962C8B-B14F-4D97-AF65-F5344CB8AC3E}">
        <p14:creationId xmlns:p14="http://schemas.microsoft.com/office/powerpoint/2010/main" val="2943439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C922B5-C177-4F92-B99B-22B38EBD9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Psychosociální problematika stresové situace. Psychosociální pomoc obětem mimořádných událostí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A10184-72EE-4B97-8FD3-35A5EFC08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Peer intervent</a:t>
            </a:r>
          </a:p>
          <a:p>
            <a:r>
              <a:rPr lang="cs-CZ" dirty="0"/>
              <a:t>Co je nejvíce stresující pro ZZ/pacienta?</a:t>
            </a:r>
          </a:p>
          <a:p>
            <a:endParaRPr lang="cs-CZ" dirty="0"/>
          </a:p>
          <a:p>
            <a:r>
              <a:rPr lang="cs-CZ" dirty="0"/>
              <a:t>Stresová </a:t>
            </a:r>
            <a:r>
              <a:rPr lang="cs-CZ"/>
              <a:t>situace – stres?</a:t>
            </a:r>
          </a:p>
        </p:txBody>
      </p:sp>
    </p:spTree>
    <p:extLst>
      <p:ext uri="{BB962C8B-B14F-4D97-AF65-F5344CB8AC3E}">
        <p14:creationId xmlns:p14="http://schemas.microsoft.com/office/powerpoint/2010/main" val="117613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2AAF75-522A-4D66-9672-A389FF7B1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Lidské potřeby, klasifikace a uspokojování potřeb. Hierarchie hodnot a změny hodnotového systému při nemoci.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8B7140-47BF-49F4-A468-6F194DD0F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Definice potřeb/y</a:t>
            </a:r>
          </a:p>
          <a:p>
            <a:r>
              <a:rPr lang="cs-CZ" dirty="0"/>
              <a:t>Frustrace</a:t>
            </a:r>
          </a:p>
          <a:p>
            <a:r>
              <a:rPr lang="cs-CZ" dirty="0"/>
              <a:t>Deprivace</a:t>
            </a:r>
          </a:p>
          <a:p>
            <a:r>
              <a:rPr lang="cs-CZ" dirty="0" err="1"/>
              <a:t>Maslow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5AA9192-3755-4752-A8CC-EEF289E37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392" y="1414463"/>
            <a:ext cx="56388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608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6DC78-7FEF-4610-8385-58100A5B1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Etické problémy ve zdravotnictví – akutní medicína, paliativní medicína, gynekologie a porodnictví, multikulturní ošetřovatelství, transplantační program.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1BD400-4C52-4743-88D7-B062287E2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Akutní medicína – KPR (DNR)</a:t>
            </a:r>
          </a:p>
          <a:p>
            <a:r>
              <a:rPr lang="cs-CZ" dirty="0"/>
              <a:t>Paliativní – eutanazie – kde povolena, definici, umírání doma</a:t>
            </a:r>
          </a:p>
          <a:p>
            <a:r>
              <a:rPr lang="cs-CZ" dirty="0" err="1"/>
              <a:t>Gynda</a:t>
            </a:r>
            <a:r>
              <a:rPr lang="cs-CZ" dirty="0"/>
              <a:t> – potraty, domácí porody </a:t>
            </a:r>
          </a:p>
          <a:p>
            <a:r>
              <a:rPr lang="cs-CZ" dirty="0"/>
              <a:t>Multikulturní – islám, černoch</a:t>
            </a:r>
          </a:p>
          <a:p>
            <a:r>
              <a:rPr lang="cs-CZ" dirty="0"/>
              <a:t>Transplantace – </a:t>
            </a:r>
            <a:r>
              <a:rPr lang="cs-CZ"/>
              <a:t>předpokládaný souhlas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710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77AE2-DA27-4A5A-81D9-0DF428DF0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Aspekty verbální a neverbální komunikace s pacientem v PNP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8F5AC2-0667-4963-889F-67D22EF5A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komunikace</a:t>
            </a:r>
          </a:p>
          <a:p>
            <a:r>
              <a:rPr lang="cs-CZ" dirty="0"/>
              <a:t>Neverbální komu = chování, emoce</a:t>
            </a:r>
          </a:p>
          <a:p>
            <a:pPr>
              <a:buFontTx/>
              <a:buChar char="-"/>
            </a:pPr>
            <a:r>
              <a:rPr lang="cs-CZ" dirty="0"/>
              <a:t>mimika, </a:t>
            </a:r>
            <a:r>
              <a:rPr lang="cs-CZ" dirty="0" err="1"/>
              <a:t>gestika</a:t>
            </a:r>
            <a:r>
              <a:rPr lang="cs-CZ" dirty="0"/>
              <a:t>, </a:t>
            </a:r>
            <a:r>
              <a:rPr lang="cs-CZ" dirty="0" err="1"/>
              <a:t>posturologie</a:t>
            </a:r>
            <a:r>
              <a:rPr lang="cs-CZ" dirty="0"/>
              <a:t>, </a:t>
            </a:r>
            <a:r>
              <a:rPr lang="cs-CZ" dirty="0" err="1"/>
              <a:t>proxemika</a:t>
            </a:r>
            <a:r>
              <a:rPr lang="cs-CZ" dirty="0"/>
              <a:t>, </a:t>
            </a:r>
            <a:r>
              <a:rPr lang="cs-CZ" dirty="0" err="1"/>
              <a:t>haptika</a:t>
            </a:r>
            <a:endParaRPr lang="cs-CZ" dirty="0"/>
          </a:p>
          <a:p>
            <a:r>
              <a:rPr lang="cs-CZ" dirty="0"/>
              <a:t>Verbální komunikace – otázky, zrcadlení</a:t>
            </a:r>
          </a:p>
          <a:p>
            <a:endParaRPr lang="cs-CZ" dirty="0"/>
          </a:p>
          <a:p>
            <a:r>
              <a:rPr lang="cs-CZ" dirty="0"/>
              <a:t>Důl. je neverbální, naprosto zásadní aby obě složky byly propojeny</a:t>
            </a:r>
          </a:p>
        </p:txBody>
      </p:sp>
    </p:spTree>
    <p:extLst>
      <p:ext uri="{BB962C8B-B14F-4D97-AF65-F5344CB8AC3E}">
        <p14:creationId xmlns:p14="http://schemas.microsoft.com/office/powerpoint/2010/main" val="93962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BDEBE6-BA5A-4AC5-914F-2EC74E6AA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Konflikt, jeho fáze a možnosti řešení.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44A29B-4C9A-4749-AE04-E17B55385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konfliktu</a:t>
            </a:r>
          </a:p>
          <a:p>
            <a:r>
              <a:rPr lang="cs-CZ" dirty="0"/>
              <a:t>Fáze konfliktu – další </a:t>
            </a:r>
            <a:r>
              <a:rPr lang="cs-CZ" dirty="0" err="1"/>
              <a:t>slide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176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4">
            <a:extLst>
              <a:ext uri="{FF2B5EF4-FFF2-40B4-BE49-F238E27FC236}">
                <a16:creationId xmlns:a16="http://schemas.microsoft.com/office/drawing/2014/main" id="{E68BB741-5460-476A-97C8-218ED1A12E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4125" y="3357563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3" name="Text Box 7">
            <a:extLst>
              <a:ext uri="{FF2B5EF4-FFF2-40B4-BE49-F238E27FC236}">
                <a16:creationId xmlns:a16="http://schemas.microsoft.com/office/drawing/2014/main" id="{EA9CDB50-92C8-4FDF-9C97-964295634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2071688"/>
            <a:ext cx="566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</a:t>
            </a:r>
          </a:p>
        </p:txBody>
      </p:sp>
      <p:sp>
        <p:nvSpPr>
          <p:cNvPr id="25604" name="Text Box 8">
            <a:extLst>
              <a:ext uri="{FF2B5EF4-FFF2-40B4-BE49-F238E27FC236}">
                <a16:creationId xmlns:a16="http://schemas.microsoft.com/office/drawing/2014/main" id="{AE7024CE-C806-4AFF-AFD2-7B3325456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4313" y="642939"/>
            <a:ext cx="685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II</a:t>
            </a:r>
          </a:p>
        </p:txBody>
      </p:sp>
      <p:sp>
        <p:nvSpPr>
          <p:cNvPr id="25605" name="Text Box 9">
            <a:extLst>
              <a:ext uri="{FF2B5EF4-FFF2-40B4-BE49-F238E27FC236}">
                <a16:creationId xmlns:a16="http://schemas.microsoft.com/office/drawing/2014/main" id="{EB467C09-AF75-412C-8AA2-460EECF45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938" y="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III</a:t>
            </a:r>
          </a:p>
        </p:txBody>
      </p:sp>
      <p:sp>
        <p:nvSpPr>
          <p:cNvPr id="25606" name="Text Box 10">
            <a:extLst>
              <a:ext uri="{FF2B5EF4-FFF2-40B4-BE49-F238E27FC236}">
                <a16:creationId xmlns:a16="http://schemas.microsoft.com/office/drawing/2014/main" id="{DCCC1AC9-3057-4FF1-BE8F-B4E7A8032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286000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IV</a:t>
            </a:r>
          </a:p>
        </p:txBody>
      </p:sp>
      <p:sp>
        <p:nvSpPr>
          <p:cNvPr id="25607" name="Text Box 11">
            <a:extLst>
              <a:ext uri="{FF2B5EF4-FFF2-40B4-BE49-F238E27FC236}">
                <a16:creationId xmlns:a16="http://schemas.microsoft.com/office/drawing/2014/main" id="{CD1E4844-892E-4AA1-9E29-1BDA008C6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0" y="3571875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V</a:t>
            </a:r>
          </a:p>
        </p:txBody>
      </p:sp>
      <p:sp>
        <p:nvSpPr>
          <p:cNvPr id="25608" name="Text Box 12">
            <a:extLst>
              <a:ext uri="{FF2B5EF4-FFF2-40B4-BE49-F238E27FC236}">
                <a16:creationId xmlns:a16="http://schemas.microsoft.com/office/drawing/2014/main" id="{AB6C7853-672F-4E61-B390-881FB8980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9" y="3714751"/>
            <a:ext cx="5056187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 dirty="0"/>
              <a:t>Phase I:  	</a:t>
            </a:r>
            <a:r>
              <a:rPr lang="cs-CZ" altLang="cs-CZ" sz="2600" dirty="0"/>
              <a:t>Spouštěcí</a:t>
            </a:r>
            <a:endParaRPr lang="en-US" altLang="cs-CZ" sz="2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 dirty="0"/>
              <a:t>Phase II:	Es</a:t>
            </a:r>
            <a:r>
              <a:rPr lang="cs-CZ" altLang="cs-CZ" sz="2600" dirty="0" err="1"/>
              <a:t>kalační</a:t>
            </a:r>
            <a:endParaRPr lang="en-US" altLang="cs-CZ" sz="2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 dirty="0"/>
              <a:t>Phase III: 	</a:t>
            </a:r>
            <a:r>
              <a:rPr lang="cs-CZ" altLang="cs-CZ" sz="2600" dirty="0"/>
              <a:t>Krizová</a:t>
            </a:r>
            <a:endParaRPr lang="en-US" altLang="cs-CZ" sz="2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 dirty="0"/>
              <a:t>Phase IV:	</a:t>
            </a:r>
            <a:r>
              <a:rPr lang="cs-CZ" altLang="cs-CZ" sz="2600" dirty="0"/>
              <a:t>Uklidnění</a:t>
            </a:r>
            <a:endParaRPr lang="en-US" altLang="cs-CZ" sz="2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 dirty="0"/>
              <a:t>Phase V:	</a:t>
            </a:r>
            <a:r>
              <a:rPr lang="cs-CZ" altLang="cs-CZ" sz="2600" dirty="0" err="1"/>
              <a:t>Postkrizová</a:t>
            </a:r>
            <a:r>
              <a:rPr lang="cs-CZ" altLang="cs-CZ" sz="2600" dirty="0"/>
              <a:t> deprese</a:t>
            </a:r>
            <a:endParaRPr lang="en-US" altLang="cs-CZ" sz="2600" dirty="0"/>
          </a:p>
        </p:txBody>
      </p:sp>
      <p:sp>
        <p:nvSpPr>
          <p:cNvPr id="25609" name="Freeform 14">
            <a:extLst>
              <a:ext uri="{FF2B5EF4-FFF2-40B4-BE49-F238E27FC236}">
                <a16:creationId xmlns:a16="http://schemas.microsoft.com/office/drawing/2014/main" id="{DF3A369F-D556-4BCE-8241-21873A2B85E3}"/>
              </a:ext>
            </a:extLst>
          </p:cNvPr>
          <p:cNvSpPr>
            <a:spLocks/>
          </p:cNvSpPr>
          <p:nvPr/>
        </p:nvSpPr>
        <p:spPr bwMode="auto">
          <a:xfrm>
            <a:off x="3381375" y="285750"/>
            <a:ext cx="6096000" cy="3556000"/>
          </a:xfrm>
          <a:custGeom>
            <a:avLst/>
            <a:gdLst>
              <a:gd name="T0" fmla="*/ 0 w 3792"/>
              <a:gd name="T1" fmla="*/ 2147483646 h 2192"/>
              <a:gd name="T2" fmla="*/ 2147483646 w 3792"/>
              <a:gd name="T3" fmla="*/ 2147483646 h 2192"/>
              <a:gd name="T4" fmla="*/ 2147483646 w 3792"/>
              <a:gd name="T5" fmla="*/ 2147483646 h 2192"/>
              <a:gd name="T6" fmla="*/ 2147483646 w 3792"/>
              <a:gd name="T7" fmla="*/ 2147483646 h 2192"/>
              <a:gd name="T8" fmla="*/ 2147483646 w 3792"/>
              <a:gd name="T9" fmla="*/ 2147483646 h 2192"/>
              <a:gd name="T10" fmla="*/ 2147483646 w 3792"/>
              <a:gd name="T11" fmla="*/ 2147483646 h 2192"/>
              <a:gd name="T12" fmla="*/ 2147483646 w 3792"/>
              <a:gd name="T13" fmla="*/ 2147483646 h 2192"/>
              <a:gd name="T14" fmla="*/ 2147483646 w 3792"/>
              <a:gd name="T15" fmla="*/ 2147483646 h 2192"/>
              <a:gd name="T16" fmla="*/ 2147483646 w 3792"/>
              <a:gd name="T17" fmla="*/ 2147483646 h 2192"/>
              <a:gd name="T18" fmla="*/ 2147483646 w 3792"/>
              <a:gd name="T19" fmla="*/ 2147483646 h 2192"/>
              <a:gd name="T20" fmla="*/ 2147483646 w 3792"/>
              <a:gd name="T21" fmla="*/ 2147483646 h 219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92"/>
              <a:gd name="T34" fmla="*/ 0 h 2192"/>
              <a:gd name="T35" fmla="*/ 3792 w 3792"/>
              <a:gd name="T36" fmla="*/ 2192 h 219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92" h="2192">
                <a:moveTo>
                  <a:pt x="0" y="1808"/>
                </a:moveTo>
                <a:cubicBezTo>
                  <a:pt x="272" y="1524"/>
                  <a:pt x="544" y="1240"/>
                  <a:pt x="720" y="992"/>
                </a:cubicBezTo>
                <a:cubicBezTo>
                  <a:pt x="896" y="744"/>
                  <a:pt x="984" y="368"/>
                  <a:pt x="1056" y="320"/>
                </a:cubicBezTo>
                <a:cubicBezTo>
                  <a:pt x="1128" y="272"/>
                  <a:pt x="1128" y="752"/>
                  <a:pt x="1152" y="704"/>
                </a:cubicBezTo>
                <a:cubicBezTo>
                  <a:pt x="1176" y="656"/>
                  <a:pt x="1176" y="0"/>
                  <a:pt x="1200" y="32"/>
                </a:cubicBezTo>
                <a:cubicBezTo>
                  <a:pt x="1224" y="64"/>
                  <a:pt x="1264" y="816"/>
                  <a:pt x="1296" y="896"/>
                </a:cubicBezTo>
                <a:cubicBezTo>
                  <a:pt x="1328" y="976"/>
                  <a:pt x="1336" y="480"/>
                  <a:pt x="1392" y="512"/>
                </a:cubicBezTo>
                <a:cubicBezTo>
                  <a:pt x="1448" y="544"/>
                  <a:pt x="1408" y="864"/>
                  <a:pt x="1632" y="1088"/>
                </a:cubicBezTo>
                <a:cubicBezTo>
                  <a:pt x="1856" y="1312"/>
                  <a:pt x="2464" y="1672"/>
                  <a:pt x="2736" y="1856"/>
                </a:cubicBezTo>
                <a:cubicBezTo>
                  <a:pt x="3008" y="2040"/>
                  <a:pt x="3088" y="2192"/>
                  <a:pt x="3264" y="2192"/>
                </a:cubicBezTo>
                <a:cubicBezTo>
                  <a:pt x="3440" y="2192"/>
                  <a:pt x="3616" y="2024"/>
                  <a:pt x="3792" y="1856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0" name="Text Box 22">
            <a:extLst>
              <a:ext uri="{FF2B5EF4-FFF2-40B4-BE49-F238E27FC236}">
                <a16:creationId xmlns:a16="http://schemas.microsoft.com/office/drawing/2014/main" id="{CF9DAB41-254F-4C4F-A238-5A7AE5D88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1" y="5334000"/>
            <a:ext cx="1847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600"/>
          </a:p>
        </p:txBody>
      </p:sp>
      <p:sp>
        <p:nvSpPr>
          <p:cNvPr id="25611" name="Title 16">
            <a:extLst>
              <a:ext uri="{FF2B5EF4-FFF2-40B4-BE49-F238E27FC236}">
                <a16:creationId xmlns:a16="http://schemas.microsoft.com/office/drawing/2014/main" id="{7A210E46-929D-4EDA-9ACC-4A33DF80D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52400"/>
            <a:ext cx="7467600" cy="1143000"/>
          </a:xfrm>
        </p:spPr>
        <p:txBody>
          <a:bodyPr/>
          <a:lstStyle/>
          <a:p>
            <a:endParaRPr lang="en-US" altLang="cs-CZ" sz="1800"/>
          </a:p>
        </p:txBody>
      </p:sp>
      <p:sp>
        <p:nvSpPr>
          <p:cNvPr id="25612" name="Zástupný symbol pro číslo snímku 11">
            <a:extLst>
              <a:ext uri="{FF2B5EF4-FFF2-40B4-BE49-F238E27FC236}">
                <a16:creationId xmlns:a16="http://schemas.microsoft.com/office/drawing/2014/main" id="{39104C1F-E1AB-40AF-92E3-56D16B7BA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C5D136-1CC8-4A21-8736-FF2C47984D15}" type="slidenum">
              <a:rPr lang="cs-CZ" altLang="cs-CZ" sz="16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60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9E349-4877-4484-9B3E-9EF669194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68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Sociální interakce ve zdravotnickém prostředí -interpersonální percepce, prostředí v roli léčebného činitele, vztahy mezi nemocnými, hospitalismus.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FC9A42-D718-4E48-B553-02812D99C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Definice soc. interakce </a:t>
            </a:r>
          </a:p>
          <a:p>
            <a:r>
              <a:rPr lang="cs-CZ" dirty="0"/>
              <a:t>Zdravotnické prostředí a jeho působení na pacienta</a:t>
            </a:r>
          </a:p>
          <a:p>
            <a:r>
              <a:rPr lang="cs-CZ" dirty="0"/>
              <a:t>Pacienti mezi sebou</a:t>
            </a:r>
          </a:p>
          <a:p>
            <a:r>
              <a:rPr lang="cs-CZ" dirty="0"/>
              <a:t>Hospitalismus – regresivní změny </a:t>
            </a:r>
          </a:p>
        </p:txBody>
      </p:sp>
    </p:spTree>
    <p:extLst>
      <p:ext uri="{BB962C8B-B14F-4D97-AF65-F5344CB8AC3E}">
        <p14:creationId xmlns:p14="http://schemas.microsoft.com/office/powerpoint/2010/main" val="926429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22A29-0546-4EDE-9CD6-2D64E5FEB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Nemoc jako náročná životní situace, modely nemoci, autoplastický obraz nemoci, </a:t>
            </a:r>
            <a:r>
              <a:rPr lang="cs-CZ" dirty="0" err="1"/>
              <a:t>iatropatogenie</a:t>
            </a:r>
            <a:r>
              <a:rPr lang="cs-CZ" dirty="0"/>
              <a:t>/</a:t>
            </a:r>
            <a:r>
              <a:rPr lang="cs-CZ" dirty="0" err="1"/>
              <a:t>sorogenie</a:t>
            </a:r>
            <a:r>
              <a:rPr lang="cs-CZ" dirty="0"/>
              <a:t>, hierarchie hodnot a změny hodnotového systému při nemoci.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7D8985-0811-4538-9C04-5E251D92F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Zdraví a nemoc – definice podle WHO</a:t>
            </a:r>
          </a:p>
          <a:p>
            <a:r>
              <a:rPr lang="cs-CZ" dirty="0"/>
              <a:t>Změny hodnotového systému – pyramida </a:t>
            </a:r>
            <a:r>
              <a:rPr lang="cs-CZ" dirty="0" err="1"/>
              <a:t>Maslow</a:t>
            </a:r>
            <a:endParaRPr lang="cs-CZ" dirty="0"/>
          </a:p>
          <a:p>
            <a:r>
              <a:rPr lang="cs-CZ" dirty="0"/>
              <a:t>Autoplastický obraz nemoci</a:t>
            </a:r>
          </a:p>
          <a:p>
            <a:r>
              <a:rPr lang="cs-CZ" dirty="0" err="1"/>
              <a:t>Iatropatogenie</a:t>
            </a:r>
            <a:r>
              <a:rPr lang="cs-CZ" dirty="0"/>
              <a:t>/</a:t>
            </a:r>
            <a:r>
              <a:rPr lang="cs-CZ" dirty="0" err="1"/>
              <a:t>sorogenie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442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0D0C6-9C6A-42B9-8E2C-3DEE2744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Krizová intervence, psychologická první pomoc -suicidální chování, péče o pacienty ohrožené </a:t>
            </a:r>
            <a:r>
              <a:rPr lang="cs-CZ" dirty="0" err="1"/>
              <a:t>suicidiem</a:t>
            </a:r>
            <a:r>
              <a:rPr lang="cs-CZ" dirty="0"/>
              <a:t>, pomoc při depresivních stavech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31C44D-7C4B-439F-9AEB-FA04BE348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SPIS – definice (peeři, interventi)</a:t>
            </a:r>
          </a:p>
          <a:p>
            <a:r>
              <a:rPr lang="cs-CZ" dirty="0" err="1"/>
              <a:t>Suicidium</a:t>
            </a:r>
            <a:r>
              <a:rPr lang="cs-CZ" dirty="0"/>
              <a:t> – demonstrativní/ne(dokonavá)/bilanční </a:t>
            </a:r>
          </a:p>
          <a:p>
            <a:r>
              <a:rPr lang="cs-CZ" dirty="0"/>
              <a:t>Projevy u mladých – mentální anorexie, bulimie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5585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598</Words>
  <Application>Microsoft Office PowerPoint</Application>
  <PresentationFormat>Širokoúhlá obrazovka</PresentationFormat>
  <Paragraphs>107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Behaviorální vědy </vt:lpstr>
      <vt:lpstr>Lidské potřeby, klasifikace a uspokojování potřeb. Hierarchie hodnot a změny hodnotového systému při nemoci.</vt:lpstr>
      <vt:lpstr>Etické problémy ve zdravotnictví – akutní medicína, paliativní medicína, gynekologie a porodnictví, multikulturní ošetřovatelství, transplantační program.</vt:lpstr>
      <vt:lpstr>Aspekty verbální a neverbální komunikace s pacientem v PNP</vt:lpstr>
      <vt:lpstr>Konflikt, jeho fáze a možnosti řešení. </vt:lpstr>
      <vt:lpstr>Prezentace aplikace PowerPoint</vt:lpstr>
      <vt:lpstr>Sociální interakce ve zdravotnickém prostředí -interpersonální percepce, prostředí v roli léčebného činitele, vztahy mezi nemocnými, hospitalismus.</vt:lpstr>
      <vt:lpstr>Nemoc jako náročná životní situace, modely nemoci, autoplastický obraz nemoci, iatropatogenie/sorogenie, hierarchie hodnot a změny hodnotového systému při nemoci.</vt:lpstr>
      <vt:lpstr>Krizová intervence, psychologická první pomoc -suicidální chování, péče o pacienty ohrožené suicidiem, pomoc při depresivních stavech</vt:lpstr>
      <vt:lpstr>Psychologická problematika umírání a smrti. Eutanazie.</vt:lpstr>
      <vt:lpstr>Domácí násilí v PNP. Syndrom CAN. Ohlašovací povinnost trestných činů.</vt:lpstr>
      <vt:lpstr>Psychologie zdraví a nemoci, fáze nemoci. </vt:lpstr>
      <vt:lpstr>Pohyb zdravotnického záchranáře na místě trestného činu.</vt:lpstr>
      <vt:lpstr>Agresivní pacient a agresivní příbuzní –metody deeskalace. Psychiatrický pacient. </vt:lpstr>
      <vt:lpstr>Bezdomovectví v PNP a rizika sním spojená</vt:lpstr>
      <vt:lpstr>Geriatrický pacient v PNP a jeho specifika</vt:lpstr>
      <vt:lpstr>Psychosociální problematika stresové situace. Psychosociální pomoc obětem mimořádných událostí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Behaviorální vědy</dc:title>
  <dc:creator>Pekara, Jaroslav</dc:creator>
  <cp:lastModifiedBy>Pekara, Jaroslav</cp:lastModifiedBy>
  <cp:revision>15</cp:revision>
  <dcterms:created xsi:type="dcterms:W3CDTF">2021-09-27T11:31:30Z</dcterms:created>
  <dcterms:modified xsi:type="dcterms:W3CDTF">2021-10-22T09:22:17Z</dcterms:modified>
</cp:coreProperties>
</file>