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5" r:id="rId99"/>
    <p:sldId id="356" r:id="rId100"/>
    <p:sldId id="357" r:id="rId101"/>
    <p:sldId id="358" r:id="rId102"/>
    <p:sldId id="359" r:id="rId103"/>
    <p:sldId id="360" r:id="rId104"/>
    <p:sldId id="361" r:id="rId105"/>
    <p:sldId id="362" r:id="rId106"/>
    <p:sldId id="363" r:id="rId107"/>
    <p:sldId id="364" r:id="rId108"/>
    <p:sldId id="365" r:id="rId109"/>
    <p:sldId id="366" r:id="rId110"/>
    <p:sldId id="367" r:id="rId111"/>
    <p:sldId id="368" r:id="rId112"/>
    <p:sldId id="369" r:id="rId113"/>
    <p:sldId id="370" r:id="rId114"/>
    <p:sldId id="371" r:id="rId1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6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66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36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43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8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94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1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0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77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7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0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07B7-B2DB-439C-9783-79E825CB98D7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87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897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89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vszdrav.cz/auth/do/vsz/podklady/odborna_latinska_terminologie.qwarp?qurl=%2Fdo%2Fvsz%2Fpodklady%2Fodborna_latinska_terminologie.qwarp;prejit=26901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899" TargetMode="Externa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s://is.vszdrav.cz/auth/do/vsz/podklady/odborna_latinska_terminologie.qwarp#io-q-26624" TargetMode="Externa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957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95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vszdrav.cz/auth/do/vsz/podklady/odborna_latinska_terminologie.qwarp#io-q-26955" TargetMode="External"/><Relationship Id="rId4" Type="http://schemas.openxmlformats.org/officeDocument/2006/relationships/hyperlink" Target="https://is.vszdrav.cz/auth/do/vsz/podklady/odborna_latinska_terminologie.qwarp#io-q-26624" TargetMode="Externa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vszdrav.cz/auth/do/vsz/podklady/odborna_latinska_terminologie.qwarp?qurl=%2Fdo%2Fvsz%2Fpodklady%2Fodborna_latinska_terminologie.qwarp;prejit=2667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711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0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vszdrav.cz/auth/do/vsz/podklady/odborna_latinska_terminologie.qwarp?qurl=%2Fdo%2Fvsz%2Fpodklady%2Fodborna_latinska_terminologie.qwarp;prejit=26715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713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739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3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vszdrav.cz/auth/do/vsz/podklady/odborna_latinska_terminologie.qwarp?qurl=%2Fdo%2Fvsz%2Fpodklady%2Fodborna_latinska_terminologie.qwarp;prejit=26741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is.vszdrav.cz/auth/do/vsz/podklady/odborna_latinska_terminologie.qwarp?qurl=%2Fdo%2Fvsz%2Fpodklady%2Fodborna_latinska_terminologie.qwarp;prejit=26771" TargetMode="External"/><Relationship Id="rId3" Type="http://schemas.openxmlformats.org/officeDocument/2006/relationships/hyperlink" Target="https://is.vszdrav.cz/auth/do/vsz/podklady/odborna_latinska_terminologie.qwarp?qurl=%2Fdo%2Fvsz%2Fpodklady%2Fodborna_latinska_terminologie.qwarp;prejit=26761" TargetMode="External"/><Relationship Id="rId7" Type="http://schemas.openxmlformats.org/officeDocument/2006/relationships/hyperlink" Target="https://is.vszdrav.cz/auth/do/vsz/podklady/odborna_latinska_terminologie.qwarp?qurl=%2Fdo%2Fvsz%2Fpodklady%2Fodborna_latinska_terminologie.qwarp;prejit=26769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5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vszdrav.cz/auth/do/vsz/podklady/odborna_latinska_terminologie.qwarp?qurl=%2Fdo%2Fvsz%2Fpodklady%2Fodborna_latinska_terminologie.qwarp;prejit=26767" TargetMode="External"/><Relationship Id="rId5" Type="http://schemas.openxmlformats.org/officeDocument/2006/relationships/hyperlink" Target="https://is.vszdrav.cz/auth/do/vsz/podklady/odborna_latinska_terminologie.qwarp?qurl=%2Fdo%2Fvsz%2Fpodklady%2Fodborna_latinska_terminologie.qwarp;prejit=26765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763" TargetMode="External"/><Relationship Id="rId9" Type="http://schemas.openxmlformats.org/officeDocument/2006/relationships/hyperlink" Target="https://is.vszdrav.cz/auth/do/vsz/podklady/odborna_latinska_terminologie.qwarp?qurl=%2Fdo%2Fvsz%2Fpodklady%2Fodborna_latinska_terminologie.qwarp;prejit=26773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813" TargetMode="External"/><Relationship Id="rId7" Type="http://schemas.openxmlformats.org/officeDocument/2006/relationships/hyperlink" Target="https://is.vszdrav.cz/auth/do/vsz/podklady/odborna_latinska_terminologie.qwarp?qurl=%2Fdo%2Fvsz%2Fpodklady%2Fodborna_latinska_terminologie.qwarp;prejit=26821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81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vszdrav.cz/auth/do/vsz/podklady/odborna_latinska_terminologie.qwarp?qurl=%2Fdo%2Fvsz%2Fpodklady%2Fodborna_latinska_terminologie.qwarp;prejit=26819" TargetMode="External"/><Relationship Id="rId5" Type="http://schemas.openxmlformats.org/officeDocument/2006/relationships/hyperlink" Target="https://is.vszdrav.cz/auth/do/vsz/podklady/odborna_latinska_terminologie.qwarp?qurl=%2Fdo%2Fvsz%2Fpodklady%2Fodborna_latinska_terminologie.qwarp;prejit=26817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815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875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87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vszdrav.cz/auth/do/vsz/podklady/odborna_latinska_terminologie.qwarp?qurl=%2Fdo%2Fvsz%2Fpodklady%2Fodborna_latinska_terminologie.qwarp;prejit=26877" TargetMode="Externa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Latinská terminologie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471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1.5 Slabiky dlouhé polohou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Slabika</a:t>
            </a:r>
            <a:r>
              <a:rPr lang="cs-CZ" dirty="0"/>
              <a:t> je </a:t>
            </a:r>
            <a:r>
              <a:rPr lang="cs-CZ" b="1" dirty="0"/>
              <a:t>dlouhá polohou</a:t>
            </a:r>
            <a:r>
              <a:rPr lang="cs-CZ" dirty="0"/>
              <a:t>, pokud v ní </a:t>
            </a:r>
            <a:r>
              <a:rPr lang="cs-CZ" b="1" dirty="0"/>
              <a:t>za krátkou samohláskou následuje skupina alespoň dvou souhlásek</a:t>
            </a:r>
            <a:r>
              <a:rPr lang="cs-CZ" dirty="0"/>
              <a:t> nebo</a:t>
            </a:r>
            <a:r>
              <a:rPr lang="cs-CZ" b="1" dirty="0"/>
              <a:t> x</a:t>
            </a:r>
            <a:r>
              <a:rPr lang="cs-CZ" dirty="0"/>
              <a:t>, které je také chápáno jako dvě souhlásky (k, s). </a:t>
            </a:r>
          </a:p>
          <a:p>
            <a:pPr marL="0" indent="0">
              <a:buNone/>
            </a:pPr>
            <a:r>
              <a:rPr lang="cs-CZ" dirty="0"/>
              <a:t>V běžné řeči a v próze se taková slabika čte jako krátká, její délka má význam pro přízvuk, což hraje důležitou roli zejména v poezii.</a:t>
            </a:r>
          </a:p>
          <a:p>
            <a:r>
              <a:rPr lang="cs-CZ" b="1" dirty="0" err="1"/>
              <a:t>co</a:t>
            </a:r>
            <a:r>
              <a:rPr lang="cs-CZ" dirty="0" err="1"/>
              <a:t>llum</a:t>
            </a:r>
            <a:r>
              <a:rPr lang="cs-CZ" dirty="0"/>
              <a:t> – krk</a:t>
            </a:r>
          </a:p>
          <a:p>
            <a:r>
              <a:rPr lang="cs-CZ" b="1" dirty="0"/>
              <a:t>sep</a:t>
            </a:r>
            <a:r>
              <a:rPr lang="cs-CZ" dirty="0"/>
              <a:t>tem – sedm</a:t>
            </a:r>
          </a:p>
          <a:p>
            <a:r>
              <a:rPr lang="cs-CZ" dirty="0" err="1"/>
              <a:t>īnstrū</a:t>
            </a:r>
            <a:r>
              <a:rPr lang="cs-CZ" b="1" dirty="0" err="1"/>
              <a:t>men</a:t>
            </a:r>
            <a:r>
              <a:rPr lang="cs-CZ" dirty="0" err="1"/>
              <a:t>tum</a:t>
            </a:r>
            <a:r>
              <a:rPr lang="cs-CZ" dirty="0"/>
              <a:t> – přístroj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85364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 Předložky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b="1" dirty="0">
                <a:hlinkClick r:id="rId2"/>
              </a:rPr>
            </a:br>
            <a:r>
              <a:rPr lang="cs-CZ" b="1" dirty="0">
                <a:hlinkClick r:id="rId2"/>
              </a:rPr>
              <a:t>10.1 Úvod do latinských předložek</a:t>
            </a:r>
          </a:p>
          <a:p>
            <a:r>
              <a:rPr lang="cs-CZ" b="1" dirty="0">
                <a:hlinkClick r:id="rId2"/>
              </a:rPr>
              <a:t>Přejít</a:t>
            </a:r>
          </a:p>
          <a:p>
            <a:r>
              <a:rPr lang="cs-CZ" b="1" dirty="0">
                <a:hlinkClick r:id="rId3"/>
              </a:rPr>
              <a:t>10.2 Předložky se 4. pádem</a:t>
            </a:r>
          </a:p>
          <a:p>
            <a:r>
              <a:rPr lang="cs-CZ" b="1" dirty="0">
                <a:hlinkClick r:id="rId3"/>
              </a:rPr>
              <a:t>Přejít</a:t>
            </a:r>
          </a:p>
          <a:p>
            <a:r>
              <a:rPr lang="cs-CZ" b="1" dirty="0">
                <a:hlinkClick r:id="rId4"/>
              </a:rPr>
              <a:t>10.3 Předložky se 6. pádem</a:t>
            </a:r>
          </a:p>
          <a:p>
            <a:r>
              <a:rPr lang="cs-CZ" b="1" dirty="0">
                <a:hlinkClick r:id="rId4"/>
              </a:rPr>
              <a:t>Přejít</a:t>
            </a:r>
          </a:p>
          <a:p>
            <a:r>
              <a:rPr lang="cs-CZ" b="1" dirty="0">
                <a:hlinkClick r:id="rId5"/>
              </a:rPr>
              <a:t>10.4 Předložky se 4. a 6. pádem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9862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341680"/>
            <a:ext cx="10515600" cy="87166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10.1 Úvod do latinských předložek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 rozdíl od češtiny, ve které se po předložce můžeme setkat prakticky s jakýmkoli pádem kromě nominativu a vokativu, se </a:t>
            </a:r>
            <a:r>
              <a:rPr lang="cs-CZ" b="1" dirty="0"/>
              <a:t>latinské předložky </a:t>
            </a:r>
            <a:r>
              <a:rPr lang="cs-CZ" dirty="0"/>
              <a:t>(až na několik málo výjimek) </a:t>
            </a:r>
            <a:r>
              <a:rPr lang="cs-CZ" b="1" dirty="0"/>
              <a:t>pojí </a:t>
            </a:r>
            <a:r>
              <a:rPr lang="cs-CZ" dirty="0"/>
              <a:t>pouze s </a:t>
            </a:r>
            <a:r>
              <a:rPr lang="cs-CZ" b="1" dirty="0"/>
              <a:t>akuzativem </a:t>
            </a:r>
            <a:r>
              <a:rPr lang="cs-CZ" dirty="0"/>
              <a:t>nebo s </a:t>
            </a:r>
            <a:r>
              <a:rPr lang="cs-CZ" b="1" dirty="0"/>
              <a:t>ablativem</a:t>
            </a:r>
            <a:r>
              <a:rPr lang="cs-CZ" dirty="0"/>
              <a:t>. U každé předložky je tedy nutné se naučit, který z těchto dvou pádů k ní patří, a při spojování latinského substantiva s předložkou si nelze pomáhat češtinou.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Předložkové vazby se totiž v obou jazycích často liší:</a:t>
            </a:r>
          </a:p>
          <a:p>
            <a:r>
              <a:rPr lang="cs-CZ" dirty="0"/>
              <a:t>bez bolesti (genitiv) x sine </a:t>
            </a:r>
            <a:r>
              <a:rPr lang="cs-CZ" dirty="0" err="1"/>
              <a:t>dolōre</a:t>
            </a:r>
            <a:r>
              <a:rPr lang="cs-CZ" dirty="0"/>
              <a:t> (ablativ)</a:t>
            </a:r>
          </a:p>
          <a:p>
            <a:r>
              <a:rPr lang="cs-CZ" dirty="0"/>
              <a:t>proti horečce (dativ) x </a:t>
            </a:r>
            <a:r>
              <a:rPr lang="cs-CZ" dirty="0" err="1"/>
              <a:t>contrā</a:t>
            </a:r>
            <a:r>
              <a:rPr lang="cs-CZ" dirty="0"/>
              <a:t> </a:t>
            </a:r>
            <a:r>
              <a:rPr lang="cs-CZ" dirty="0" err="1"/>
              <a:t>febrim</a:t>
            </a:r>
            <a:r>
              <a:rPr lang="cs-CZ" dirty="0"/>
              <a:t> (akuzativ)</a:t>
            </a:r>
          </a:p>
          <a:p>
            <a:r>
              <a:rPr lang="cs-CZ" dirty="0"/>
              <a:t>po nemoci (ablativ) x post </a:t>
            </a:r>
            <a:r>
              <a:rPr lang="cs-CZ" dirty="0" err="1"/>
              <a:t>morbum</a:t>
            </a:r>
            <a:r>
              <a:rPr lang="cs-CZ" dirty="0"/>
              <a:t> (akuzativ)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7509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29024-8359-4859-A979-1E104FCFA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10.2 Předložky se 4. pádem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415EAD-CB1A-40A8-B51E-81965D81C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242646"/>
            <a:ext cx="11002108" cy="54219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Základní předložky</a:t>
            </a:r>
            <a:r>
              <a:rPr lang="cs-CZ" dirty="0"/>
              <a:t>, které se pojí </a:t>
            </a:r>
            <a:r>
              <a:rPr lang="cs-CZ" b="1" dirty="0"/>
              <a:t>s akuzativem</a:t>
            </a:r>
            <a:r>
              <a:rPr lang="cs-CZ" dirty="0"/>
              <a:t>, jsou tyto:</a:t>
            </a:r>
          </a:p>
          <a:p>
            <a:r>
              <a:rPr lang="cs-CZ" b="1" dirty="0"/>
              <a:t>ad</a:t>
            </a:r>
            <a:r>
              <a:rPr lang="cs-CZ" dirty="0"/>
              <a:t> – k; ad </a:t>
            </a:r>
            <a:r>
              <a:rPr lang="cs-CZ" dirty="0" err="1"/>
              <a:t>vēnam</a:t>
            </a:r>
            <a:r>
              <a:rPr lang="cs-CZ" dirty="0"/>
              <a:t> – k žíle</a:t>
            </a:r>
          </a:p>
          <a:p>
            <a:r>
              <a:rPr lang="cs-CZ" b="1" dirty="0"/>
              <a:t>ante</a:t>
            </a:r>
            <a:r>
              <a:rPr lang="cs-CZ" dirty="0"/>
              <a:t> – před; ante </a:t>
            </a:r>
            <a:r>
              <a:rPr lang="cs-CZ" dirty="0" err="1"/>
              <a:t>rēnem</a:t>
            </a:r>
            <a:r>
              <a:rPr lang="cs-CZ" dirty="0"/>
              <a:t> – před ledvinou</a:t>
            </a:r>
          </a:p>
          <a:p>
            <a:r>
              <a:rPr lang="cs-CZ" b="1" dirty="0" err="1"/>
              <a:t>apud</a:t>
            </a:r>
            <a:r>
              <a:rPr lang="cs-CZ" dirty="0"/>
              <a:t> – u; </a:t>
            </a:r>
            <a:r>
              <a:rPr lang="cs-CZ" dirty="0" err="1"/>
              <a:t>apud</a:t>
            </a:r>
            <a:r>
              <a:rPr lang="cs-CZ" dirty="0"/>
              <a:t> </a:t>
            </a:r>
            <a:r>
              <a:rPr lang="cs-CZ" dirty="0" err="1"/>
              <a:t>cor</a:t>
            </a:r>
            <a:r>
              <a:rPr lang="cs-CZ" dirty="0"/>
              <a:t> – u srdce</a:t>
            </a:r>
          </a:p>
          <a:p>
            <a:r>
              <a:rPr lang="cs-CZ" b="1" dirty="0" err="1"/>
              <a:t>circum</a:t>
            </a:r>
            <a:r>
              <a:rPr lang="cs-CZ" b="1" dirty="0"/>
              <a:t>, </a:t>
            </a:r>
            <a:r>
              <a:rPr lang="cs-CZ" b="1" dirty="0" err="1"/>
              <a:t>circā</a:t>
            </a:r>
            <a:r>
              <a:rPr lang="cs-CZ" b="1" dirty="0"/>
              <a:t> </a:t>
            </a:r>
            <a:r>
              <a:rPr lang="cs-CZ" dirty="0"/>
              <a:t>– okolo; </a:t>
            </a:r>
            <a:r>
              <a:rPr lang="cs-CZ" dirty="0" err="1"/>
              <a:t>circum</a:t>
            </a:r>
            <a:r>
              <a:rPr lang="cs-CZ" dirty="0"/>
              <a:t> </a:t>
            </a:r>
            <a:r>
              <a:rPr lang="cs-CZ" dirty="0" err="1"/>
              <a:t>digitum</a:t>
            </a:r>
            <a:r>
              <a:rPr lang="cs-CZ" dirty="0"/>
              <a:t> – kolem prstu</a:t>
            </a:r>
          </a:p>
          <a:p>
            <a:r>
              <a:rPr lang="cs-CZ" b="1" dirty="0" err="1"/>
              <a:t>contrā</a:t>
            </a:r>
            <a:r>
              <a:rPr lang="cs-CZ" dirty="0"/>
              <a:t> – proti; </a:t>
            </a:r>
            <a:r>
              <a:rPr lang="cs-CZ" dirty="0" err="1"/>
              <a:t>contrā</a:t>
            </a:r>
            <a:r>
              <a:rPr lang="cs-CZ" dirty="0"/>
              <a:t> </a:t>
            </a:r>
            <a:r>
              <a:rPr lang="cs-CZ" dirty="0" err="1"/>
              <a:t>tussim</a:t>
            </a:r>
            <a:r>
              <a:rPr lang="cs-CZ" dirty="0"/>
              <a:t> – proti kašli</a:t>
            </a:r>
          </a:p>
          <a:p>
            <a:r>
              <a:rPr lang="cs-CZ" b="1" dirty="0" err="1"/>
              <a:t>extrā</a:t>
            </a:r>
            <a:r>
              <a:rPr lang="cs-CZ" dirty="0"/>
              <a:t> – mimo; </a:t>
            </a:r>
            <a:r>
              <a:rPr lang="cs-CZ" dirty="0" err="1"/>
              <a:t>extrā</a:t>
            </a:r>
            <a:r>
              <a:rPr lang="cs-CZ" dirty="0"/>
              <a:t> </a:t>
            </a:r>
            <a:r>
              <a:rPr lang="cs-CZ" dirty="0" err="1"/>
              <a:t>uterum</a:t>
            </a:r>
            <a:r>
              <a:rPr lang="cs-CZ" dirty="0"/>
              <a:t> – mimo dělohu</a:t>
            </a:r>
          </a:p>
          <a:p>
            <a:r>
              <a:rPr lang="cs-CZ" b="1" dirty="0" err="1"/>
              <a:t>infrā</a:t>
            </a:r>
            <a:r>
              <a:rPr lang="cs-CZ" dirty="0"/>
              <a:t> – dole, pod; </a:t>
            </a:r>
            <a:r>
              <a:rPr lang="cs-CZ" dirty="0" err="1"/>
              <a:t>infrā</a:t>
            </a:r>
            <a:r>
              <a:rPr lang="cs-CZ" dirty="0"/>
              <a:t> </a:t>
            </a:r>
            <a:r>
              <a:rPr lang="cs-CZ" dirty="0" err="1"/>
              <a:t>scapulam</a:t>
            </a:r>
            <a:r>
              <a:rPr lang="cs-CZ" dirty="0"/>
              <a:t> – pod lopatkou</a:t>
            </a:r>
          </a:p>
          <a:p>
            <a:r>
              <a:rPr lang="cs-CZ" b="1" dirty="0"/>
              <a:t>inter</a:t>
            </a:r>
            <a:r>
              <a:rPr lang="cs-CZ" dirty="0"/>
              <a:t> – mezi; inter </a:t>
            </a:r>
            <a:r>
              <a:rPr lang="cs-CZ" dirty="0" err="1"/>
              <a:t>musculōs</a:t>
            </a:r>
            <a:r>
              <a:rPr lang="cs-CZ" dirty="0"/>
              <a:t> – mezi svaly</a:t>
            </a:r>
          </a:p>
          <a:p>
            <a:r>
              <a:rPr lang="cs-CZ" b="1" dirty="0" err="1"/>
              <a:t>intrā</a:t>
            </a:r>
            <a:r>
              <a:rPr lang="cs-CZ" dirty="0"/>
              <a:t> – v, uvnitř; </a:t>
            </a:r>
            <a:r>
              <a:rPr lang="cs-CZ" dirty="0" err="1"/>
              <a:t>intrā</a:t>
            </a:r>
            <a:r>
              <a:rPr lang="cs-CZ" dirty="0"/>
              <a:t> </a:t>
            </a:r>
            <a:r>
              <a:rPr lang="cs-CZ" dirty="0" err="1"/>
              <a:t>crānium</a:t>
            </a:r>
            <a:r>
              <a:rPr lang="cs-CZ" dirty="0"/>
              <a:t> – uvnitř lebky</a:t>
            </a:r>
          </a:p>
          <a:p>
            <a:r>
              <a:rPr lang="cs-CZ" b="1" dirty="0"/>
              <a:t>per </a:t>
            </a:r>
            <a:r>
              <a:rPr lang="cs-CZ" dirty="0"/>
              <a:t>– skrz, přes; per </a:t>
            </a:r>
            <a:r>
              <a:rPr lang="cs-CZ" dirty="0" err="1"/>
              <a:t>ōs</a:t>
            </a:r>
            <a:r>
              <a:rPr lang="cs-CZ" dirty="0"/>
              <a:t> – ústy, orálně</a:t>
            </a:r>
          </a:p>
          <a:p>
            <a:r>
              <a:rPr lang="cs-CZ" b="1" dirty="0"/>
              <a:t>post </a:t>
            </a:r>
            <a:r>
              <a:rPr lang="cs-CZ" dirty="0"/>
              <a:t>– po; post </a:t>
            </a:r>
            <a:r>
              <a:rPr lang="cs-CZ" dirty="0" err="1"/>
              <a:t>operātiōnem</a:t>
            </a:r>
            <a:r>
              <a:rPr lang="cs-CZ" dirty="0"/>
              <a:t> – po operaci</a:t>
            </a:r>
          </a:p>
          <a:p>
            <a:r>
              <a:rPr lang="cs-CZ" b="1" dirty="0" err="1"/>
              <a:t>prope</a:t>
            </a:r>
            <a:r>
              <a:rPr lang="cs-CZ" dirty="0"/>
              <a:t> – blízko; </a:t>
            </a:r>
            <a:r>
              <a:rPr lang="cs-CZ" dirty="0" err="1"/>
              <a:t>prope</a:t>
            </a:r>
            <a:r>
              <a:rPr lang="cs-CZ" dirty="0"/>
              <a:t> </a:t>
            </a:r>
            <a:r>
              <a:rPr lang="cs-CZ" dirty="0" err="1"/>
              <a:t>ventrīculum</a:t>
            </a:r>
            <a:r>
              <a:rPr lang="cs-CZ" dirty="0"/>
              <a:t> – blízko žaludku</a:t>
            </a:r>
          </a:p>
          <a:p>
            <a:r>
              <a:rPr lang="cs-CZ" b="1" dirty="0" err="1"/>
              <a:t>propter</a:t>
            </a:r>
            <a:r>
              <a:rPr lang="cs-CZ" dirty="0"/>
              <a:t> – kvůli; </a:t>
            </a:r>
            <a:r>
              <a:rPr lang="cs-CZ" dirty="0" err="1"/>
              <a:t>propter</a:t>
            </a:r>
            <a:r>
              <a:rPr lang="cs-CZ" dirty="0"/>
              <a:t> </a:t>
            </a:r>
            <a:r>
              <a:rPr lang="cs-CZ" dirty="0" err="1"/>
              <a:t>fractūram</a:t>
            </a:r>
            <a:r>
              <a:rPr lang="cs-CZ" dirty="0"/>
              <a:t> – kvůli zlomenině</a:t>
            </a:r>
          </a:p>
          <a:p>
            <a:r>
              <a:rPr lang="cs-CZ" b="1" dirty="0"/>
              <a:t>super, </a:t>
            </a:r>
            <a:r>
              <a:rPr lang="cs-CZ" b="1" dirty="0" err="1"/>
              <a:t>suprā</a:t>
            </a:r>
            <a:r>
              <a:rPr lang="cs-CZ" b="1" dirty="0"/>
              <a:t> </a:t>
            </a:r>
            <a:r>
              <a:rPr lang="cs-CZ" dirty="0"/>
              <a:t>– nad, na; super </a:t>
            </a:r>
            <a:r>
              <a:rPr lang="cs-CZ" dirty="0" err="1"/>
              <a:t>tībiam</a:t>
            </a:r>
            <a:r>
              <a:rPr lang="cs-CZ" dirty="0"/>
              <a:t> – nad holenní kostí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26253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7722B-8E77-4CF0-8688-E193A8393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10.3 Předložky se 6. pádem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38A1D7-7F2F-410E-8092-FD3320FAD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Základní předložky</a:t>
            </a:r>
            <a:r>
              <a:rPr lang="cs-CZ" dirty="0"/>
              <a:t>, které se pojí s ablativem, jsou tyto:</a:t>
            </a:r>
          </a:p>
          <a:p>
            <a:r>
              <a:rPr lang="cs-CZ" b="1" dirty="0"/>
              <a:t>ā, ab, </a:t>
            </a:r>
            <a:r>
              <a:rPr lang="cs-CZ" b="1" dirty="0" err="1"/>
              <a:t>abs</a:t>
            </a:r>
            <a:r>
              <a:rPr lang="cs-CZ" b="1" dirty="0"/>
              <a:t> </a:t>
            </a:r>
            <a:r>
              <a:rPr lang="cs-CZ" dirty="0"/>
              <a:t>– od; Tvar </a:t>
            </a:r>
            <a:r>
              <a:rPr lang="cs-CZ" b="1" dirty="0"/>
              <a:t>ā</a:t>
            </a:r>
            <a:r>
              <a:rPr lang="cs-CZ" dirty="0"/>
              <a:t> se používá </a:t>
            </a:r>
            <a:r>
              <a:rPr lang="cs-CZ" b="1" dirty="0"/>
              <a:t>před souhláskou</a:t>
            </a:r>
            <a:r>
              <a:rPr lang="cs-CZ" dirty="0"/>
              <a:t>, </a:t>
            </a:r>
            <a:r>
              <a:rPr lang="cs-CZ" b="1" dirty="0"/>
              <a:t>ab</a:t>
            </a:r>
            <a:r>
              <a:rPr lang="cs-CZ" dirty="0"/>
              <a:t> před </a:t>
            </a:r>
            <a:r>
              <a:rPr lang="cs-CZ" b="1" dirty="0"/>
              <a:t>samohláskou</a:t>
            </a:r>
            <a:r>
              <a:rPr lang="cs-CZ" dirty="0"/>
              <a:t>, </a:t>
            </a:r>
            <a:r>
              <a:rPr lang="cs-CZ" b="1" dirty="0" err="1"/>
              <a:t>abs</a:t>
            </a:r>
            <a:r>
              <a:rPr lang="cs-CZ" dirty="0"/>
              <a:t> před </a:t>
            </a:r>
            <a:r>
              <a:rPr lang="cs-CZ" b="1" dirty="0"/>
              <a:t>některými souhláskami</a:t>
            </a:r>
            <a:r>
              <a:rPr lang="cs-CZ" dirty="0"/>
              <a:t>.</a:t>
            </a:r>
          </a:p>
          <a:p>
            <a:r>
              <a:rPr lang="cs-CZ" dirty="0"/>
              <a:t>ā </a:t>
            </a:r>
            <a:r>
              <a:rPr lang="cs-CZ" dirty="0" err="1"/>
              <a:t>corde</a:t>
            </a:r>
            <a:r>
              <a:rPr lang="cs-CZ" dirty="0"/>
              <a:t>  – od srdce, ab </a:t>
            </a:r>
            <a:r>
              <a:rPr lang="cs-CZ" dirty="0" err="1"/>
              <a:t>oculō</a:t>
            </a:r>
            <a:r>
              <a:rPr lang="cs-CZ" dirty="0"/>
              <a:t> – od oka</a:t>
            </a:r>
          </a:p>
          <a:p>
            <a:r>
              <a:rPr lang="cs-CZ" b="1" dirty="0" err="1"/>
              <a:t>cum</a:t>
            </a:r>
            <a:r>
              <a:rPr lang="cs-CZ" dirty="0"/>
              <a:t> – s; </a:t>
            </a:r>
            <a:r>
              <a:rPr lang="cs-CZ" dirty="0" err="1"/>
              <a:t>cum</a:t>
            </a:r>
            <a:r>
              <a:rPr lang="cs-CZ" dirty="0"/>
              <a:t> </a:t>
            </a:r>
            <a:r>
              <a:rPr lang="cs-CZ" dirty="0" err="1"/>
              <a:t>sanguine</a:t>
            </a:r>
            <a:r>
              <a:rPr lang="cs-CZ" dirty="0"/>
              <a:t> – s krví</a:t>
            </a:r>
          </a:p>
          <a:p>
            <a:r>
              <a:rPr lang="cs-CZ" b="1" dirty="0" err="1"/>
              <a:t>dē</a:t>
            </a:r>
            <a:r>
              <a:rPr lang="cs-CZ" dirty="0"/>
              <a:t> – o, z (ve směru shora dolů, z povrchu pryč); </a:t>
            </a:r>
            <a:r>
              <a:rPr lang="cs-CZ" dirty="0" err="1"/>
              <a:t>dē</a:t>
            </a:r>
            <a:r>
              <a:rPr lang="cs-CZ" dirty="0"/>
              <a:t> </a:t>
            </a:r>
            <a:r>
              <a:rPr lang="cs-CZ" dirty="0" err="1"/>
              <a:t>caelō</a:t>
            </a:r>
            <a:r>
              <a:rPr lang="cs-CZ" dirty="0"/>
              <a:t> – z nebe (dolů)</a:t>
            </a:r>
          </a:p>
          <a:p>
            <a:r>
              <a:rPr lang="cs-CZ" b="1" dirty="0"/>
              <a:t>ē, ex </a:t>
            </a:r>
            <a:r>
              <a:rPr lang="cs-CZ" dirty="0"/>
              <a:t>– z, ze (ve směru zevnitř ven).</a:t>
            </a:r>
          </a:p>
          <a:p>
            <a:r>
              <a:rPr lang="cs-CZ" dirty="0"/>
              <a:t>ē </a:t>
            </a:r>
            <a:r>
              <a:rPr lang="cs-CZ" dirty="0" err="1"/>
              <a:t>ventrīculō</a:t>
            </a:r>
            <a:r>
              <a:rPr lang="cs-CZ" dirty="0"/>
              <a:t> – ze žaludku, ex </a:t>
            </a:r>
            <a:r>
              <a:rPr lang="cs-CZ" dirty="0" err="1"/>
              <a:t>uterō</a:t>
            </a:r>
            <a:r>
              <a:rPr lang="cs-CZ" dirty="0"/>
              <a:t> – z dělohy</a:t>
            </a:r>
          </a:p>
          <a:p>
            <a:r>
              <a:rPr lang="cs-CZ" b="1" dirty="0"/>
              <a:t>sine </a:t>
            </a:r>
            <a:r>
              <a:rPr lang="cs-CZ" dirty="0"/>
              <a:t>– bez; sine </a:t>
            </a:r>
            <a:r>
              <a:rPr lang="cs-CZ" dirty="0" err="1"/>
              <a:t>rēne</a:t>
            </a:r>
            <a:r>
              <a:rPr lang="cs-CZ" dirty="0"/>
              <a:t> – bez ledviny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36667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EF158-59BD-4873-9033-1C434A2AE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10.4 Předložky se 4. a 6. pádem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BA5F7E-E5CD-4775-862B-0745745F6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825624"/>
            <a:ext cx="11277600" cy="496203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Dvě latinské předložky, </a:t>
            </a:r>
            <a:r>
              <a:rPr lang="cs-CZ" b="1" dirty="0"/>
              <a:t>in </a:t>
            </a:r>
            <a:r>
              <a:rPr lang="cs-CZ" dirty="0"/>
              <a:t>– do, v a </a:t>
            </a:r>
            <a:r>
              <a:rPr lang="cs-CZ" b="1" dirty="0"/>
              <a:t>sub </a:t>
            </a:r>
            <a:r>
              <a:rPr lang="cs-CZ" dirty="0"/>
              <a:t>– pod, se mohou pojit </a:t>
            </a:r>
            <a:r>
              <a:rPr lang="cs-CZ" b="1" dirty="0"/>
              <a:t>s akuzativem i s ablativem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Ve spojení</a:t>
            </a:r>
            <a:r>
              <a:rPr lang="cs-CZ" b="1" dirty="0"/>
              <a:t> s akuzativem </a:t>
            </a:r>
            <a:r>
              <a:rPr lang="cs-CZ" dirty="0"/>
              <a:t>odpovídají na otázku </a:t>
            </a:r>
            <a:r>
              <a:rPr lang="cs-CZ" b="1" dirty="0"/>
              <a:t>kam</a:t>
            </a:r>
            <a:r>
              <a:rPr lang="cs-CZ" dirty="0"/>
              <a:t>.</a:t>
            </a:r>
          </a:p>
          <a:p>
            <a:r>
              <a:rPr lang="cs-CZ" dirty="0"/>
              <a:t>in </a:t>
            </a:r>
            <a:r>
              <a:rPr lang="cs-CZ" dirty="0" err="1"/>
              <a:t>vēnam</a:t>
            </a:r>
            <a:r>
              <a:rPr lang="cs-CZ" dirty="0"/>
              <a:t> – do žíly</a:t>
            </a:r>
          </a:p>
          <a:p>
            <a:r>
              <a:rPr lang="cs-CZ" dirty="0"/>
              <a:t>in </a:t>
            </a:r>
            <a:r>
              <a:rPr lang="cs-CZ" dirty="0" err="1"/>
              <a:t>oculum</a:t>
            </a:r>
            <a:r>
              <a:rPr lang="cs-CZ" dirty="0"/>
              <a:t> – do oka</a:t>
            </a:r>
          </a:p>
          <a:p>
            <a:r>
              <a:rPr lang="cs-CZ" dirty="0"/>
              <a:t>in </a:t>
            </a:r>
            <a:r>
              <a:rPr lang="cs-CZ" dirty="0" err="1"/>
              <a:t>cor</a:t>
            </a:r>
            <a:r>
              <a:rPr lang="cs-CZ" dirty="0"/>
              <a:t> – do srdce</a:t>
            </a:r>
          </a:p>
          <a:p>
            <a:r>
              <a:rPr lang="cs-CZ" dirty="0"/>
              <a:t>sub </a:t>
            </a:r>
            <a:r>
              <a:rPr lang="cs-CZ" dirty="0" err="1"/>
              <a:t>scapulam</a:t>
            </a:r>
            <a:r>
              <a:rPr lang="cs-CZ" dirty="0"/>
              <a:t> – pod lopatku</a:t>
            </a:r>
          </a:p>
          <a:p>
            <a:r>
              <a:rPr lang="cs-CZ" dirty="0"/>
              <a:t>sub sternum – pod hrudní kost</a:t>
            </a:r>
          </a:p>
          <a:p>
            <a:r>
              <a:rPr lang="cs-CZ" dirty="0"/>
              <a:t>sub femur – pod stehenní kost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Ve spojení </a:t>
            </a:r>
            <a:r>
              <a:rPr lang="cs-CZ" b="1" dirty="0"/>
              <a:t>s ablativem </a:t>
            </a:r>
            <a:r>
              <a:rPr lang="cs-CZ" dirty="0"/>
              <a:t>odpovídají na otázku </a:t>
            </a:r>
            <a:r>
              <a:rPr lang="cs-CZ" b="1" dirty="0"/>
              <a:t>kde</a:t>
            </a:r>
            <a:r>
              <a:rPr lang="cs-CZ" dirty="0"/>
              <a:t>.</a:t>
            </a:r>
          </a:p>
          <a:p>
            <a:r>
              <a:rPr lang="cs-CZ" dirty="0"/>
              <a:t>in </a:t>
            </a:r>
            <a:r>
              <a:rPr lang="cs-CZ" dirty="0" err="1"/>
              <a:t>vēnā</a:t>
            </a:r>
            <a:r>
              <a:rPr lang="cs-CZ" dirty="0"/>
              <a:t> – v žíle</a:t>
            </a:r>
          </a:p>
          <a:p>
            <a:r>
              <a:rPr lang="cs-CZ" dirty="0"/>
              <a:t>in </a:t>
            </a:r>
            <a:r>
              <a:rPr lang="cs-CZ" dirty="0" err="1"/>
              <a:t>oculō</a:t>
            </a:r>
            <a:r>
              <a:rPr lang="cs-CZ" dirty="0"/>
              <a:t> – v oku</a:t>
            </a:r>
          </a:p>
          <a:p>
            <a:r>
              <a:rPr lang="cs-CZ" dirty="0"/>
              <a:t>in </a:t>
            </a:r>
            <a:r>
              <a:rPr lang="cs-CZ" dirty="0" err="1"/>
              <a:t>corde</a:t>
            </a:r>
            <a:r>
              <a:rPr lang="cs-CZ" dirty="0"/>
              <a:t> – v srdci</a:t>
            </a:r>
          </a:p>
          <a:p>
            <a:r>
              <a:rPr lang="cs-CZ" dirty="0"/>
              <a:t>sub </a:t>
            </a:r>
            <a:r>
              <a:rPr lang="cs-CZ" dirty="0" err="1"/>
              <a:t>scapulā</a:t>
            </a:r>
            <a:r>
              <a:rPr lang="cs-CZ" dirty="0"/>
              <a:t> – pod lopatkou</a:t>
            </a:r>
          </a:p>
          <a:p>
            <a:r>
              <a:rPr lang="cs-CZ" dirty="0"/>
              <a:t>sub </a:t>
            </a:r>
            <a:r>
              <a:rPr lang="cs-CZ" dirty="0" err="1"/>
              <a:t>sternō</a:t>
            </a:r>
            <a:r>
              <a:rPr lang="cs-CZ" dirty="0"/>
              <a:t> – pod hrudní kostí</a:t>
            </a:r>
          </a:p>
          <a:p>
            <a:r>
              <a:rPr lang="cs-CZ" dirty="0"/>
              <a:t>sub </a:t>
            </a:r>
            <a:r>
              <a:rPr lang="cs-CZ" dirty="0" err="1"/>
              <a:t>femore</a:t>
            </a:r>
            <a:r>
              <a:rPr lang="cs-CZ" dirty="0"/>
              <a:t> – pod stehenní kostí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81857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C4EF8-510C-40C0-8DE8-C453035D9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 Základní latinské předpony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430251-C4BE-45AE-ACCA-405D9C810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11.1 Předpony ad-, a-</a:t>
            </a:r>
          </a:p>
          <a:p>
            <a:r>
              <a:rPr lang="cs-CZ" dirty="0"/>
              <a:t>11.2 Předpony in-, </a:t>
            </a:r>
            <a:r>
              <a:rPr lang="cs-CZ" dirty="0" err="1"/>
              <a:t>im</a:t>
            </a:r>
            <a:r>
              <a:rPr lang="cs-CZ" dirty="0"/>
              <a:t>-</a:t>
            </a:r>
          </a:p>
          <a:p>
            <a:r>
              <a:rPr lang="cs-CZ" dirty="0"/>
              <a:t>11.3 Předpony </a:t>
            </a:r>
            <a:r>
              <a:rPr lang="cs-CZ" dirty="0" err="1"/>
              <a:t>dē</a:t>
            </a:r>
            <a:r>
              <a:rPr lang="cs-CZ" dirty="0"/>
              <a:t>-, ē-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11.4 Předpony odvozené od předložek </a:t>
            </a:r>
            <a:r>
              <a:rPr lang="cs-CZ" dirty="0" err="1"/>
              <a:t>cum</a:t>
            </a:r>
            <a:r>
              <a:rPr lang="cs-CZ" dirty="0"/>
              <a:t>, sub a super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11.5 Předpony inter-, </a:t>
            </a:r>
            <a:r>
              <a:rPr lang="cs-CZ" dirty="0" err="1"/>
              <a:t>infra</a:t>
            </a:r>
            <a:r>
              <a:rPr lang="cs-CZ" dirty="0"/>
              <a:t>-, intra-</a:t>
            </a:r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r>
              <a:rPr lang="cs-CZ" dirty="0"/>
              <a:t>Při tvoření slov latina hojně využívá předpony, které pozměňují význam původního slova. Předponami často bývají předložky, existují však i předpony, které samostatně stát nemohou.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14453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4A2F7-98E3-4986-8475-EB047DA22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11.1 Předpony ad-, a-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73A161-4E1A-4AEA-9710-02983EB0F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1154723"/>
            <a:ext cx="11213123" cy="5644662"/>
          </a:xfrm>
        </p:spPr>
        <p:txBody>
          <a:bodyPr>
            <a:normAutofit fontScale="40000" lnSpcReduction="20000"/>
          </a:bodyPr>
          <a:lstStyle/>
          <a:p>
            <a:endParaRPr lang="cs-CZ" dirty="0"/>
          </a:p>
          <a:p>
            <a:r>
              <a:rPr lang="cs-CZ" b="1" dirty="0"/>
              <a:t>Ad </a:t>
            </a:r>
            <a:r>
              <a:rPr lang="cs-CZ" dirty="0"/>
              <a:t>označuje </a:t>
            </a:r>
            <a:r>
              <a:rPr lang="cs-CZ" b="1" dirty="0"/>
              <a:t>směr k něčemu</a:t>
            </a:r>
            <a:r>
              <a:rPr lang="cs-CZ" dirty="0"/>
              <a:t>. Do češtiny je většinou překládána jako při-.</a:t>
            </a:r>
          </a:p>
          <a:p>
            <a:r>
              <a:rPr lang="cs-CZ" dirty="0"/>
              <a:t>ad + </a:t>
            </a:r>
            <a:r>
              <a:rPr lang="cs-CZ" dirty="0" err="1"/>
              <a:t>dūcere</a:t>
            </a:r>
            <a:r>
              <a:rPr lang="cs-CZ" dirty="0"/>
              <a:t> (vést, táhnout): </a:t>
            </a:r>
            <a:r>
              <a:rPr lang="cs-CZ" dirty="0" err="1"/>
              <a:t>addūcere</a:t>
            </a:r>
            <a:r>
              <a:rPr lang="cs-CZ" dirty="0"/>
              <a:t> – přivést. Od toho např. </a:t>
            </a:r>
            <a:r>
              <a:rPr lang="cs-CZ" dirty="0" err="1"/>
              <a:t>adductor</a:t>
            </a:r>
            <a:r>
              <a:rPr lang="cs-CZ" dirty="0"/>
              <a:t> – sval přitahovač</a:t>
            </a:r>
          </a:p>
          <a:p>
            <a:r>
              <a:rPr lang="cs-CZ" dirty="0"/>
              <a:t>ad + </a:t>
            </a:r>
            <a:r>
              <a:rPr lang="cs-CZ" dirty="0" err="1"/>
              <a:t>vocāre</a:t>
            </a:r>
            <a:r>
              <a:rPr lang="cs-CZ" dirty="0"/>
              <a:t> (volat): </a:t>
            </a:r>
            <a:r>
              <a:rPr lang="cs-CZ" dirty="0" err="1"/>
              <a:t>advocāre</a:t>
            </a:r>
            <a:r>
              <a:rPr lang="cs-CZ" dirty="0"/>
              <a:t> – přivolat. Od toho např. </a:t>
            </a:r>
            <a:r>
              <a:rPr lang="cs-CZ" dirty="0" err="1"/>
              <a:t>adovkát</a:t>
            </a:r>
            <a:r>
              <a:rPr lang="cs-CZ" dirty="0"/>
              <a:t>, tj. ten, kdo byl přivolaný pomáhat jedné straně soudu.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Někdy se hláska d v předložce ad přizpůsobuje prvnímu písmenu slova, s nímž se předložka spojuje</a:t>
            </a:r>
            <a:r>
              <a:rPr lang="cs-CZ" dirty="0"/>
              <a:t>:</a:t>
            </a:r>
          </a:p>
          <a:p>
            <a:r>
              <a:rPr lang="cs-CZ" dirty="0"/>
              <a:t>ad + </a:t>
            </a:r>
            <a:r>
              <a:rPr lang="cs-CZ" dirty="0" err="1"/>
              <a:t>trahere</a:t>
            </a:r>
            <a:r>
              <a:rPr lang="cs-CZ" dirty="0"/>
              <a:t> (táhnout): </a:t>
            </a:r>
            <a:r>
              <a:rPr lang="cs-CZ" dirty="0" err="1"/>
              <a:t>attrahere</a:t>
            </a:r>
            <a:r>
              <a:rPr lang="cs-CZ" dirty="0"/>
              <a:t> – přitáhnout. Od toho např. atraktivní – přitažlivý</a:t>
            </a:r>
          </a:p>
          <a:p>
            <a:r>
              <a:rPr lang="cs-CZ" dirty="0"/>
              <a:t>ad + </a:t>
            </a:r>
            <a:r>
              <a:rPr lang="cs-CZ" dirty="0" err="1"/>
              <a:t>parāre</a:t>
            </a:r>
            <a:r>
              <a:rPr lang="cs-CZ" dirty="0"/>
              <a:t> (připravovat, chystat): </a:t>
            </a:r>
            <a:r>
              <a:rPr lang="cs-CZ" dirty="0" err="1"/>
              <a:t>apparāre</a:t>
            </a:r>
            <a:r>
              <a:rPr lang="cs-CZ" dirty="0"/>
              <a:t> – přichystat. Od toho např. aparát – přístroj</a:t>
            </a:r>
          </a:p>
          <a:p>
            <a:r>
              <a:rPr lang="cs-CZ" dirty="0"/>
              <a:t>ad + </a:t>
            </a:r>
            <a:r>
              <a:rPr lang="cs-CZ" dirty="0" err="1"/>
              <a:t>simulāre</a:t>
            </a:r>
            <a:r>
              <a:rPr lang="cs-CZ" dirty="0"/>
              <a:t> (napodobit): </a:t>
            </a:r>
            <a:r>
              <a:rPr lang="cs-CZ" dirty="0" err="1"/>
              <a:t>assimilāre</a:t>
            </a:r>
            <a:r>
              <a:rPr lang="cs-CZ" dirty="0"/>
              <a:t> – připodobnit, přizpůsobit. Od toho např. asimilace – přizpůsobení.</a:t>
            </a:r>
          </a:p>
          <a:p>
            <a:r>
              <a:rPr lang="cs-CZ" dirty="0"/>
              <a:t>ad + celer (rychlý): </a:t>
            </a:r>
            <a:r>
              <a:rPr lang="cs-CZ" dirty="0" err="1"/>
              <a:t>accelerātiō</a:t>
            </a:r>
            <a:r>
              <a:rPr lang="cs-CZ" dirty="0"/>
              <a:t> – zrychlení (akcelerace)</a:t>
            </a:r>
          </a:p>
          <a:p>
            <a:r>
              <a:rPr lang="cs-CZ" dirty="0"/>
              <a:t>ad + </a:t>
            </a:r>
            <a:r>
              <a:rPr lang="cs-CZ" dirty="0" err="1"/>
              <a:t>ferre</a:t>
            </a:r>
            <a:r>
              <a:rPr lang="cs-CZ" dirty="0"/>
              <a:t> (nést): </a:t>
            </a:r>
            <a:r>
              <a:rPr lang="cs-CZ" dirty="0" err="1"/>
              <a:t>afferre</a:t>
            </a:r>
            <a:r>
              <a:rPr lang="cs-CZ" dirty="0"/>
              <a:t> – přinést, přivést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A</a:t>
            </a:r>
            <a:r>
              <a:rPr lang="cs-CZ" dirty="0"/>
              <a:t> označuje </a:t>
            </a:r>
            <a:r>
              <a:rPr lang="cs-CZ" b="1" dirty="0"/>
              <a:t>směr od něčeho</a:t>
            </a:r>
            <a:r>
              <a:rPr lang="cs-CZ" dirty="0"/>
              <a:t>. Pokud se spojuje se slovem začínajícím samohláskou, má tvar ab­-, také před některým souhláskami se mění na ab nebo </a:t>
            </a:r>
            <a:r>
              <a:rPr lang="cs-CZ" dirty="0" err="1"/>
              <a:t>abs</a:t>
            </a:r>
            <a:r>
              <a:rPr lang="cs-CZ" dirty="0"/>
              <a:t>-.</a:t>
            </a:r>
          </a:p>
          <a:p>
            <a:r>
              <a:rPr lang="cs-CZ" dirty="0"/>
              <a:t>ā + </a:t>
            </a:r>
            <a:r>
              <a:rPr lang="cs-CZ" dirty="0" err="1"/>
              <a:t>dūcere</a:t>
            </a:r>
            <a:r>
              <a:rPr lang="cs-CZ" dirty="0"/>
              <a:t> (vést, táhnout): </a:t>
            </a:r>
            <a:r>
              <a:rPr lang="cs-CZ" dirty="0" err="1"/>
              <a:t>abdūcere</a:t>
            </a:r>
            <a:r>
              <a:rPr lang="cs-CZ" dirty="0"/>
              <a:t> – odvést, </a:t>
            </a:r>
            <a:r>
              <a:rPr lang="cs-CZ" dirty="0" err="1"/>
              <a:t>odáhnout</a:t>
            </a:r>
            <a:r>
              <a:rPr lang="cs-CZ" dirty="0"/>
              <a:t>. Od toho např. </a:t>
            </a:r>
            <a:r>
              <a:rPr lang="cs-CZ" dirty="0" err="1"/>
              <a:t>abductor</a:t>
            </a:r>
            <a:r>
              <a:rPr lang="cs-CZ" dirty="0"/>
              <a:t> – sval odtahovač.</a:t>
            </a:r>
          </a:p>
          <a:p>
            <a:r>
              <a:rPr lang="cs-CZ" dirty="0"/>
              <a:t>ā + </a:t>
            </a:r>
            <a:r>
              <a:rPr lang="cs-CZ" dirty="0" err="1"/>
              <a:t>tenēre</a:t>
            </a:r>
            <a:r>
              <a:rPr lang="cs-CZ" dirty="0"/>
              <a:t> (držet): </a:t>
            </a:r>
            <a:r>
              <a:rPr lang="cs-CZ" dirty="0" err="1"/>
              <a:t>abstinēre</a:t>
            </a:r>
            <a:r>
              <a:rPr lang="cs-CZ" dirty="0"/>
              <a:t> – držet se dál od něčeho, zdržovat se něčeho. Od toho např. </a:t>
            </a:r>
            <a:r>
              <a:rPr lang="cs-CZ" dirty="0" err="1"/>
              <a:t>abstinēntia</a:t>
            </a:r>
            <a:r>
              <a:rPr lang="cs-CZ" dirty="0"/>
              <a:t> – zdrženlivost, odříkání.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 některých slovech </a:t>
            </a:r>
            <a:r>
              <a:rPr lang="cs-CZ" dirty="0"/>
              <a:t>především řeckého původu označuje </a:t>
            </a:r>
            <a:r>
              <a:rPr lang="cs-CZ" b="1" dirty="0"/>
              <a:t>předpona a- nebo </a:t>
            </a:r>
            <a:r>
              <a:rPr lang="cs-CZ" b="1" dirty="0" err="1"/>
              <a:t>an</a:t>
            </a:r>
            <a:r>
              <a:rPr lang="cs-CZ" b="1" dirty="0"/>
              <a:t>- zápor, opak, nepřítomnost něčeho</a:t>
            </a:r>
            <a:r>
              <a:rPr lang="cs-CZ" dirty="0"/>
              <a:t>. V tomto případě se nejedná o latinskou předložku, ale o řeckou částici, která sama o sobě jako předložka neexistuje, tzv. </a:t>
            </a:r>
            <a:r>
              <a:rPr lang="cs-CZ" b="1" dirty="0"/>
              <a:t>alfa </a:t>
            </a:r>
            <a:r>
              <a:rPr lang="cs-CZ" b="1" dirty="0" err="1"/>
              <a:t>prīvātīvum</a:t>
            </a:r>
            <a:r>
              <a:rPr lang="cs-CZ" dirty="0"/>
              <a:t>:</a:t>
            </a:r>
          </a:p>
          <a:p>
            <a:r>
              <a:rPr lang="cs-CZ" dirty="0"/>
              <a:t>apnoe – zástava dechu</a:t>
            </a:r>
          </a:p>
          <a:p>
            <a:r>
              <a:rPr lang="cs-CZ" dirty="0" err="1"/>
              <a:t>anaemia</a:t>
            </a:r>
            <a:r>
              <a:rPr lang="cs-CZ" dirty="0"/>
              <a:t> – chudokrevnost</a:t>
            </a:r>
          </a:p>
          <a:p>
            <a:r>
              <a:rPr lang="cs-CZ" dirty="0"/>
              <a:t>arytmie – porucha rytmu, nepravidelný rytmus</a:t>
            </a:r>
          </a:p>
          <a:p>
            <a:r>
              <a:rPr lang="cs-CZ" dirty="0" err="1"/>
              <a:t>amnésie</a:t>
            </a:r>
            <a:r>
              <a:rPr lang="cs-CZ" dirty="0"/>
              <a:t> – ztráta paměti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69341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AD806-325B-43AA-A319-D4F878ED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11.2 Předpony in-, </a:t>
            </a:r>
            <a:r>
              <a:rPr lang="cs-CZ" sz="4000" b="1" dirty="0" err="1"/>
              <a:t>im</a:t>
            </a:r>
            <a:r>
              <a:rPr lang="cs-CZ" sz="4000" b="1" dirty="0"/>
              <a:t>-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D8F747-487B-456A-9757-C63E4F2D7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5" y="1430215"/>
            <a:ext cx="11260015" cy="5287108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b="1" dirty="0"/>
              <a:t>Předpony in-, </a:t>
            </a:r>
            <a:r>
              <a:rPr lang="cs-CZ" b="1" dirty="0" err="1"/>
              <a:t>im</a:t>
            </a:r>
            <a:r>
              <a:rPr lang="cs-CZ" b="1" dirty="0"/>
              <a:t>-, </a:t>
            </a:r>
            <a:r>
              <a:rPr lang="cs-CZ" dirty="0"/>
              <a:t>mohou, ale nemusí být </a:t>
            </a:r>
            <a:r>
              <a:rPr lang="cs-CZ" dirty="0" err="1"/>
              <a:t>odovzené</a:t>
            </a:r>
            <a:r>
              <a:rPr lang="cs-CZ" dirty="0"/>
              <a:t> z předložek. Pokud jsou </a:t>
            </a:r>
            <a:r>
              <a:rPr lang="cs-CZ" b="1" dirty="0"/>
              <a:t>odvozeny z předložek</a:t>
            </a:r>
            <a:r>
              <a:rPr lang="cs-CZ" dirty="0"/>
              <a:t>. Mají význam</a:t>
            </a:r>
            <a:r>
              <a:rPr lang="cs-CZ" b="1" dirty="0"/>
              <a:t> do, dovnitř.</a:t>
            </a:r>
            <a:endParaRPr lang="cs-CZ" dirty="0"/>
          </a:p>
          <a:p>
            <a:r>
              <a:rPr lang="cs-CZ" dirty="0"/>
              <a:t>in + </a:t>
            </a:r>
            <a:r>
              <a:rPr lang="cs-CZ" dirty="0" err="1"/>
              <a:t>dūcere</a:t>
            </a:r>
            <a:r>
              <a:rPr lang="cs-CZ" dirty="0"/>
              <a:t> (vést): </a:t>
            </a:r>
            <a:r>
              <a:rPr lang="cs-CZ" dirty="0" err="1"/>
              <a:t>indūcere</a:t>
            </a:r>
            <a:r>
              <a:rPr lang="cs-CZ" dirty="0"/>
              <a:t> – vést dovnitř</a:t>
            </a:r>
          </a:p>
          <a:p>
            <a:r>
              <a:rPr lang="cs-CZ" dirty="0"/>
              <a:t>in + </a:t>
            </a:r>
            <a:r>
              <a:rPr lang="cs-CZ" dirty="0" err="1"/>
              <a:t>spīrāre</a:t>
            </a:r>
            <a:r>
              <a:rPr lang="cs-CZ" dirty="0"/>
              <a:t> (dýchat): </a:t>
            </a:r>
            <a:r>
              <a:rPr lang="cs-CZ" dirty="0" err="1"/>
              <a:t>inspīrātiō</a:t>
            </a:r>
            <a:r>
              <a:rPr lang="cs-CZ" dirty="0"/>
              <a:t> – vdechnutí, odtud přeneseně inspirace</a:t>
            </a:r>
          </a:p>
          <a:p>
            <a:r>
              <a:rPr lang="cs-CZ" dirty="0"/>
              <a:t>in + </a:t>
            </a:r>
            <a:r>
              <a:rPr lang="cs-CZ" dirty="0" err="1"/>
              <a:t>premere</a:t>
            </a:r>
            <a:r>
              <a:rPr lang="cs-CZ" dirty="0"/>
              <a:t> (tisknout, mačkat): </a:t>
            </a:r>
            <a:r>
              <a:rPr lang="cs-CZ" dirty="0" err="1"/>
              <a:t>impressiō</a:t>
            </a:r>
            <a:r>
              <a:rPr lang="cs-CZ" dirty="0"/>
              <a:t> – vmáčknutí, vtisknutí, odtud přeneseně dojem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Pokud </a:t>
            </a:r>
            <a:r>
              <a:rPr lang="cs-CZ" b="1" dirty="0"/>
              <a:t>přepony in-, </a:t>
            </a:r>
            <a:r>
              <a:rPr lang="cs-CZ" b="1" dirty="0" err="1"/>
              <a:t>im</a:t>
            </a:r>
            <a:r>
              <a:rPr lang="cs-CZ" b="1" dirty="0"/>
              <a:t>- nejsou odvozené z předložek</a:t>
            </a:r>
            <a:r>
              <a:rPr lang="cs-CZ" dirty="0"/>
              <a:t>, mají význam </a:t>
            </a:r>
            <a:r>
              <a:rPr lang="cs-CZ" b="1" dirty="0"/>
              <a:t>ne, bez</a:t>
            </a:r>
            <a:r>
              <a:rPr lang="cs-CZ" dirty="0"/>
              <a:t>, podobně jako alfa </a:t>
            </a:r>
            <a:r>
              <a:rPr lang="cs-CZ" dirty="0" err="1"/>
              <a:t>prīvātīvum</a:t>
            </a:r>
            <a:r>
              <a:rPr lang="cs-CZ" dirty="0"/>
              <a:t>.</a:t>
            </a:r>
          </a:p>
          <a:p>
            <a:r>
              <a:rPr lang="cs-CZ" dirty="0"/>
              <a:t>in-</a:t>
            </a:r>
            <a:r>
              <a:rPr lang="cs-CZ" dirty="0" err="1"/>
              <a:t>sānāre</a:t>
            </a:r>
            <a:r>
              <a:rPr lang="cs-CZ" dirty="0"/>
              <a:t> (léčit): </a:t>
            </a:r>
            <a:r>
              <a:rPr lang="cs-CZ" dirty="0" err="1"/>
              <a:t>insānābilis</a:t>
            </a:r>
            <a:r>
              <a:rPr lang="cs-CZ" dirty="0"/>
              <a:t> – nevyléčitelný</a:t>
            </a:r>
          </a:p>
          <a:p>
            <a:r>
              <a:rPr lang="cs-CZ" dirty="0"/>
              <a:t>in-</a:t>
            </a:r>
            <a:r>
              <a:rPr lang="cs-CZ" dirty="0" err="1"/>
              <a:t>movēre</a:t>
            </a:r>
            <a:r>
              <a:rPr lang="cs-CZ" dirty="0"/>
              <a:t> (hýbat): </a:t>
            </a:r>
            <a:r>
              <a:rPr lang="cs-CZ" dirty="0" err="1"/>
              <a:t>immōbilis</a:t>
            </a:r>
            <a:r>
              <a:rPr lang="cs-CZ" dirty="0"/>
              <a:t> – nehybný</a:t>
            </a:r>
          </a:p>
          <a:p>
            <a:r>
              <a:rPr lang="cs-CZ" dirty="0"/>
              <a:t>in-</a:t>
            </a:r>
            <a:r>
              <a:rPr lang="cs-CZ" dirty="0" err="1"/>
              <a:t>posse</a:t>
            </a:r>
            <a:r>
              <a:rPr lang="cs-CZ" dirty="0"/>
              <a:t> (moci): </a:t>
            </a:r>
            <a:r>
              <a:rPr lang="cs-CZ" dirty="0" err="1"/>
              <a:t>impotēns</a:t>
            </a:r>
            <a:r>
              <a:rPr lang="cs-CZ" dirty="0"/>
              <a:t> – neschopný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62462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2B180-5A4F-4207-9C40-8BC35A929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11.3 Předpony </a:t>
            </a:r>
            <a:r>
              <a:rPr lang="cs-CZ" sz="4000" b="1" dirty="0" err="1"/>
              <a:t>dē</a:t>
            </a:r>
            <a:r>
              <a:rPr lang="cs-CZ" sz="4000" b="1" dirty="0"/>
              <a:t>-, ē-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A5DA28-950A-47CE-BA13-0EFA1665F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1262"/>
            <a:ext cx="11764108" cy="52519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dirty="0"/>
              <a:t>Předpona </a:t>
            </a:r>
            <a:r>
              <a:rPr lang="cs-CZ" b="1" dirty="0" err="1"/>
              <a:t>dē</a:t>
            </a:r>
            <a:r>
              <a:rPr lang="cs-CZ" b="1" dirty="0"/>
              <a:t>- </a:t>
            </a:r>
            <a:r>
              <a:rPr lang="cs-CZ" dirty="0"/>
              <a:t>označuje </a:t>
            </a:r>
            <a:r>
              <a:rPr lang="cs-CZ" b="1" dirty="0"/>
              <a:t>pohyb shora dolů, z povrchu pryč nebo změnu stavu k horšímu</a:t>
            </a:r>
            <a:r>
              <a:rPr lang="cs-CZ" dirty="0"/>
              <a:t>.</a:t>
            </a:r>
          </a:p>
          <a:p>
            <a:r>
              <a:rPr lang="cs-CZ" dirty="0" err="1"/>
              <a:t>dē</a:t>
            </a:r>
            <a:r>
              <a:rPr lang="cs-CZ" dirty="0"/>
              <a:t> + </a:t>
            </a:r>
            <a:r>
              <a:rPr lang="cs-CZ" dirty="0" err="1"/>
              <a:t>scandere</a:t>
            </a:r>
            <a:r>
              <a:rPr lang="cs-CZ" dirty="0"/>
              <a:t> (stoupat): </a:t>
            </a:r>
            <a:r>
              <a:rPr lang="cs-CZ" dirty="0" err="1"/>
              <a:t>dēscendere</a:t>
            </a:r>
            <a:r>
              <a:rPr lang="cs-CZ" dirty="0"/>
              <a:t> – sestupovat, </a:t>
            </a:r>
            <a:r>
              <a:rPr lang="cs-CZ" dirty="0" err="1"/>
              <a:t>dēscēnsus</a:t>
            </a:r>
            <a:r>
              <a:rPr lang="cs-CZ" dirty="0"/>
              <a:t> – sestup</a:t>
            </a:r>
          </a:p>
          <a:p>
            <a:r>
              <a:rPr lang="cs-CZ" dirty="0" err="1"/>
              <a:t>dē</a:t>
            </a:r>
            <a:r>
              <a:rPr lang="cs-CZ" dirty="0"/>
              <a:t> + </a:t>
            </a:r>
            <a:r>
              <a:rPr lang="cs-CZ" dirty="0" err="1"/>
              <a:t>tergēre</a:t>
            </a:r>
            <a:r>
              <a:rPr lang="cs-CZ" dirty="0"/>
              <a:t> (otírat, čistit): </a:t>
            </a:r>
            <a:r>
              <a:rPr lang="cs-CZ" dirty="0" err="1"/>
              <a:t>dētergēre</a:t>
            </a:r>
            <a:r>
              <a:rPr lang="cs-CZ" dirty="0"/>
              <a:t> – stírat</a:t>
            </a:r>
          </a:p>
          <a:p>
            <a:r>
              <a:rPr lang="cs-CZ" dirty="0" err="1"/>
              <a:t>dē</a:t>
            </a:r>
            <a:r>
              <a:rPr lang="cs-CZ" dirty="0"/>
              <a:t> + </a:t>
            </a:r>
            <a:r>
              <a:rPr lang="cs-CZ" dirty="0" err="1"/>
              <a:t>formāre</a:t>
            </a:r>
            <a:r>
              <a:rPr lang="cs-CZ" dirty="0"/>
              <a:t> (utvářet, tvořit): </a:t>
            </a:r>
            <a:r>
              <a:rPr lang="cs-CZ" dirty="0" err="1"/>
              <a:t>dēformātiō</a:t>
            </a:r>
            <a:r>
              <a:rPr lang="cs-CZ" dirty="0"/>
              <a:t> – znetvoření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Předpona </a:t>
            </a:r>
            <a:r>
              <a:rPr lang="cs-CZ" b="1" dirty="0"/>
              <a:t>ē-, ex </a:t>
            </a:r>
            <a:r>
              <a:rPr lang="cs-CZ" dirty="0"/>
              <a:t>označuje </a:t>
            </a:r>
            <a:r>
              <a:rPr lang="cs-CZ" b="1" dirty="0"/>
              <a:t>směr zevnitř ven</a:t>
            </a:r>
            <a:r>
              <a:rPr lang="cs-CZ" dirty="0"/>
              <a:t>.</a:t>
            </a:r>
          </a:p>
          <a:p>
            <a:r>
              <a:rPr lang="cs-CZ" dirty="0"/>
              <a:t>ē + </a:t>
            </a:r>
            <a:r>
              <a:rPr lang="cs-CZ" dirty="0" err="1"/>
              <a:t>trahere</a:t>
            </a:r>
            <a:r>
              <a:rPr lang="cs-CZ" dirty="0"/>
              <a:t> (táhnout): </a:t>
            </a:r>
            <a:r>
              <a:rPr lang="cs-CZ" dirty="0" err="1"/>
              <a:t>extrahere</a:t>
            </a:r>
            <a:r>
              <a:rPr lang="cs-CZ" dirty="0"/>
              <a:t> – vytáhnout, odtud extrakce – vytržení (zubu), extrakt – výtažek</a:t>
            </a:r>
          </a:p>
          <a:p>
            <a:r>
              <a:rPr lang="cs-CZ" dirty="0"/>
              <a:t>ē + </a:t>
            </a:r>
            <a:r>
              <a:rPr lang="cs-CZ" dirty="0" err="1"/>
              <a:t>humāre</a:t>
            </a:r>
            <a:r>
              <a:rPr lang="cs-CZ" dirty="0"/>
              <a:t> (pohřbít, od humus – půda, země): </a:t>
            </a:r>
            <a:r>
              <a:rPr lang="cs-CZ" dirty="0" err="1"/>
              <a:t>exhumāre</a:t>
            </a:r>
            <a:r>
              <a:rPr lang="cs-CZ" dirty="0"/>
              <a:t> – exhumovat</a:t>
            </a:r>
          </a:p>
          <a:p>
            <a:r>
              <a:rPr lang="cs-CZ" dirty="0"/>
              <a:t>ē + </a:t>
            </a:r>
            <a:r>
              <a:rPr lang="cs-CZ" dirty="0" err="1"/>
              <a:t>premere</a:t>
            </a:r>
            <a:r>
              <a:rPr lang="cs-CZ" dirty="0"/>
              <a:t> (tisknout, tlačit): </a:t>
            </a:r>
            <a:r>
              <a:rPr lang="cs-CZ" dirty="0" err="1"/>
              <a:t>exprimere</a:t>
            </a:r>
            <a:r>
              <a:rPr lang="cs-CZ" dirty="0"/>
              <a:t> – vytlačit, vymačkat, přeneseně vyjádřit, odtud exprese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6119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8E770-75B9-4CFF-9210-11E219920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31" y="365125"/>
            <a:ext cx="11764107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11.4 Předpony odvozené od předložek </a:t>
            </a:r>
            <a:r>
              <a:rPr lang="cs-CZ" b="1" dirty="0" err="1"/>
              <a:t>cum</a:t>
            </a:r>
            <a:r>
              <a:rPr lang="cs-CZ" b="1" dirty="0"/>
              <a:t>, sub a super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5E9046-9FAA-4ABE-A6CD-293620F1C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38" y="1825624"/>
            <a:ext cx="11207262" cy="4932729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err="1"/>
              <a:t>Cum</a:t>
            </a:r>
            <a:r>
              <a:rPr lang="cs-CZ" b="1" dirty="0"/>
              <a:t> </a:t>
            </a:r>
            <a:r>
              <a:rPr lang="cs-CZ" dirty="0"/>
              <a:t>se </a:t>
            </a:r>
            <a:r>
              <a:rPr lang="cs-CZ" b="1" dirty="0"/>
              <a:t>ve funkci předpony </a:t>
            </a:r>
            <a:r>
              <a:rPr lang="cs-CZ" dirty="0"/>
              <a:t>mění na</a:t>
            </a:r>
            <a:r>
              <a:rPr lang="cs-CZ" b="1" dirty="0"/>
              <a:t> </a:t>
            </a:r>
            <a:r>
              <a:rPr lang="cs-CZ" b="1" dirty="0" err="1"/>
              <a:t>col</a:t>
            </a:r>
            <a:r>
              <a:rPr lang="cs-CZ" b="1" dirty="0"/>
              <a:t>-, </a:t>
            </a:r>
            <a:r>
              <a:rPr lang="cs-CZ" b="1" dirty="0" err="1"/>
              <a:t>com</a:t>
            </a:r>
            <a:r>
              <a:rPr lang="cs-CZ" b="1" dirty="0"/>
              <a:t>-, con-, </a:t>
            </a:r>
            <a:r>
              <a:rPr lang="cs-CZ" b="1" dirty="0" err="1"/>
              <a:t>cor</a:t>
            </a:r>
            <a:r>
              <a:rPr lang="cs-CZ" b="1" dirty="0"/>
              <a:t>-</a:t>
            </a:r>
            <a:r>
              <a:rPr lang="cs-CZ" dirty="0"/>
              <a:t> apod. Tyto předpony mají stejně jako původní předložka význam </a:t>
            </a:r>
            <a:r>
              <a:rPr lang="cs-CZ" b="1" dirty="0"/>
              <a:t>s, se, vyjadřují spojení</a:t>
            </a:r>
            <a:r>
              <a:rPr lang="cs-CZ" dirty="0"/>
              <a:t>.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lābī</a:t>
            </a:r>
            <a:r>
              <a:rPr lang="cs-CZ" dirty="0"/>
              <a:t> (sunout se, padat): </a:t>
            </a:r>
            <a:r>
              <a:rPr lang="cs-CZ" dirty="0" err="1"/>
              <a:t>collāpsus</a:t>
            </a:r>
            <a:r>
              <a:rPr lang="cs-CZ" dirty="0"/>
              <a:t> – zhroucení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pōnere</a:t>
            </a:r>
            <a:r>
              <a:rPr lang="cs-CZ" dirty="0"/>
              <a:t> (odkládat, pokládat): </a:t>
            </a:r>
            <a:r>
              <a:rPr lang="cs-CZ" dirty="0" err="1"/>
              <a:t>compōnere</a:t>
            </a:r>
            <a:r>
              <a:rPr lang="cs-CZ" dirty="0"/>
              <a:t> – složit, </a:t>
            </a:r>
            <a:r>
              <a:rPr lang="cs-CZ" dirty="0" err="1"/>
              <a:t>composītiō</a:t>
            </a:r>
            <a:r>
              <a:rPr lang="cs-CZ" dirty="0"/>
              <a:t> – složení, skladba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trahere</a:t>
            </a:r>
            <a:r>
              <a:rPr lang="cs-CZ" dirty="0"/>
              <a:t> (táhnout): </a:t>
            </a:r>
            <a:r>
              <a:rPr lang="cs-CZ" dirty="0" err="1"/>
              <a:t>contrahere</a:t>
            </a:r>
            <a:r>
              <a:rPr lang="cs-CZ" dirty="0"/>
              <a:t> – stáhnout, </a:t>
            </a:r>
            <a:r>
              <a:rPr lang="cs-CZ" dirty="0" err="1"/>
              <a:t>contrāctiō</a:t>
            </a:r>
            <a:r>
              <a:rPr lang="cs-CZ" dirty="0"/>
              <a:t> – stažení, kontrakce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regere</a:t>
            </a:r>
            <a:r>
              <a:rPr lang="cs-CZ" dirty="0"/>
              <a:t> (vládnout, řídit): </a:t>
            </a:r>
            <a:r>
              <a:rPr lang="cs-CZ" dirty="0" err="1"/>
              <a:t>corrigere</a:t>
            </a:r>
            <a:r>
              <a:rPr lang="cs-CZ" dirty="0"/>
              <a:t> – seřídit, srovnat, opravit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Sub</a:t>
            </a:r>
            <a:r>
              <a:rPr lang="cs-CZ" dirty="0"/>
              <a:t> ve funkci předpony znamená stejně jako původní předložka</a:t>
            </a:r>
            <a:r>
              <a:rPr lang="cs-CZ" b="1" dirty="0"/>
              <a:t> pod, dole, zespod. Jako předpona se </a:t>
            </a:r>
            <a:r>
              <a:rPr lang="cs-CZ" dirty="0"/>
              <a:t>sub </a:t>
            </a:r>
            <a:r>
              <a:rPr lang="cs-CZ" b="1" dirty="0"/>
              <a:t>někdy mění na </a:t>
            </a:r>
            <a:r>
              <a:rPr lang="cs-CZ" b="1" dirty="0" err="1"/>
              <a:t>suf</a:t>
            </a:r>
            <a:r>
              <a:rPr lang="cs-CZ" b="1" dirty="0"/>
              <a:t>-, sup-</a:t>
            </a:r>
            <a:r>
              <a:rPr lang="cs-CZ" dirty="0"/>
              <a:t> apod.</a:t>
            </a:r>
          </a:p>
          <a:p>
            <a:r>
              <a:rPr lang="cs-CZ" dirty="0"/>
              <a:t>sub + </a:t>
            </a:r>
            <a:r>
              <a:rPr lang="cs-CZ" dirty="0" err="1"/>
              <a:t>alimentātiō</a:t>
            </a:r>
            <a:r>
              <a:rPr lang="cs-CZ" dirty="0"/>
              <a:t> (výživa): </a:t>
            </a:r>
            <a:r>
              <a:rPr lang="cs-CZ" dirty="0" err="1"/>
              <a:t>subalimentātiō</a:t>
            </a:r>
            <a:r>
              <a:rPr lang="cs-CZ" dirty="0"/>
              <a:t> – podvýživa</a:t>
            </a:r>
          </a:p>
          <a:p>
            <a:r>
              <a:rPr lang="cs-CZ" dirty="0"/>
              <a:t>sub + </a:t>
            </a:r>
            <a:r>
              <a:rPr lang="cs-CZ" dirty="0" err="1"/>
              <a:t>cutãneus</a:t>
            </a:r>
            <a:r>
              <a:rPr lang="cs-CZ" dirty="0"/>
              <a:t> (kožní, od </a:t>
            </a:r>
            <a:r>
              <a:rPr lang="cs-CZ" dirty="0" err="1"/>
              <a:t>cutis</a:t>
            </a:r>
            <a:r>
              <a:rPr lang="cs-CZ" dirty="0"/>
              <a:t> – kůže): </a:t>
            </a:r>
            <a:r>
              <a:rPr lang="cs-CZ" dirty="0" err="1"/>
              <a:t>subcutãneus</a:t>
            </a:r>
            <a:r>
              <a:rPr lang="cs-CZ" dirty="0"/>
              <a:t> – podkožní</a:t>
            </a:r>
          </a:p>
          <a:p>
            <a:r>
              <a:rPr lang="cs-CZ" dirty="0"/>
              <a:t>sub + </a:t>
            </a:r>
            <a:r>
              <a:rPr lang="cs-CZ" dirty="0" err="1"/>
              <a:t>premere</a:t>
            </a:r>
            <a:r>
              <a:rPr lang="cs-CZ" dirty="0"/>
              <a:t> (tlačit, tisknout): </a:t>
            </a:r>
            <a:r>
              <a:rPr lang="cs-CZ" dirty="0" err="1"/>
              <a:t>supprimere</a:t>
            </a:r>
            <a:r>
              <a:rPr lang="cs-CZ" dirty="0"/>
              <a:t> – potlačit, </a:t>
            </a:r>
            <a:r>
              <a:rPr lang="cs-CZ" dirty="0" err="1"/>
              <a:t>suppressiō</a:t>
            </a:r>
            <a:r>
              <a:rPr lang="cs-CZ" dirty="0"/>
              <a:t> – potlačení</a:t>
            </a:r>
          </a:p>
          <a:p>
            <a:r>
              <a:rPr lang="cs-CZ" dirty="0"/>
              <a:t>sub + </a:t>
            </a:r>
            <a:r>
              <a:rPr lang="cs-CZ" dirty="0" err="1"/>
              <a:t>fundere</a:t>
            </a:r>
            <a:r>
              <a:rPr lang="cs-CZ" dirty="0"/>
              <a:t> (lít): </a:t>
            </a:r>
            <a:r>
              <a:rPr lang="cs-CZ" dirty="0" err="1"/>
              <a:t>suffūsiō</a:t>
            </a:r>
            <a:r>
              <a:rPr lang="cs-CZ" dirty="0"/>
              <a:t> – podlitina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Předpony </a:t>
            </a:r>
            <a:r>
              <a:rPr lang="cs-CZ" b="1" dirty="0"/>
              <a:t>super-, </a:t>
            </a:r>
            <a:r>
              <a:rPr lang="cs-CZ" b="1" dirty="0" err="1"/>
              <a:t>suprā</a:t>
            </a:r>
            <a:r>
              <a:rPr lang="cs-CZ" b="1" dirty="0"/>
              <a:t>-</a:t>
            </a:r>
            <a:r>
              <a:rPr lang="cs-CZ" dirty="0"/>
              <a:t> znamenají </a:t>
            </a:r>
            <a:r>
              <a:rPr lang="cs-CZ" b="1" dirty="0"/>
              <a:t>nad, event. velmi</a:t>
            </a:r>
            <a:endParaRPr lang="cs-CZ" dirty="0"/>
          </a:p>
          <a:p>
            <a:r>
              <a:rPr lang="cs-CZ" dirty="0" err="1"/>
              <a:t>suprā</a:t>
            </a:r>
            <a:r>
              <a:rPr lang="cs-CZ" dirty="0"/>
              <a:t> + </a:t>
            </a:r>
            <a:r>
              <a:rPr lang="cs-CZ" dirty="0" err="1"/>
              <a:t>rēnālis</a:t>
            </a:r>
            <a:r>
              <a:rPr lang="cs-CZ" dirty="0"/>
              <a:t> (ledvinový): </a:t>
            </a:r>
            <a:r>
              <a:rPr lang="cs-CZ" dirty="0" err="1"/>
              <a:t>suprārēnālis</a:t>
            </a:r>
            <a:r>
              <a:rPr lang="cs-CZ" dirty="0"/>
              <a:t> – nadledvinový</a:t>
            </a:r>
          </a:p>
          <a:p>
            <a:r>
              <a:rPr lang="cs-CZ" dirty="0"/>
              <a:t>super + </a:t>
            </a:r>
            <a:r>
              <a:rPr lang="cs-CZ" dirty="0" err="1"/>
              <a:t>acūtus</a:t>
            </a:r>
            <a:r>
              <a:rPr lang="cs-CZ" dirty="0"/>
              <a:t> (prudký): </a:t>
            </a:r>
            <a:r>
              <a:rPr lang="cs-CZ" dirty="0" err="1"/>
              <a:t>superacūtus</a:t>
            </a:r>
            <a:r>
              <a:rPr lang="cs-CZ" dirty="0"/>
              <a:t> – velmi prudký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596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1.6 Latinský přízvuk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677" y="1825625"/>
            <a:ext cx="11863754" cy="486239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U </a:t>
            </a:r>
            <a:r>
              <a:rPr lang="cs-CZ" b="1" dirty="0"/>
              <a:t>dvojslabičných slov</a:t>
            </a:r>
            <a:r>
              <a:rPr lang="cs-CZ" dirty="0"/>
              <a:t> je přízvuk </a:t>
            </a:r>
            <a:r>
              <a:rPr lang="cs-CZ" b="1" dirty="0"/>
              <a:t>vždy na první slabice</a:t>
            </a:r>
            <a:r>
              <a:rPr lang="cs-CZ" dirty="0"/>
              <a:t>, bez ohledu na její délku.</a:t>
            </a:r>
          </a:p>
          <a:p>
            <a:r>
              <a:rPr lang="cs-CZ" b="1" dirty="0"/>
              <a:t>fe</a:t>
            </a:r>
            <a:r>
              <a:rPr lang="cs-CZ" dirty="0"/>
              <a:t>mur – stehenní kost</a:t>
            </a:r>
          </a:p>
          <a:p>
            <a:r>
              <a:rPr lang="cs-CZ" b="1" dirty="0" err="1"/>
              <a:t>gu</a:t>
            </a:r>
            <a:r>
              <a:rPr lang="cs-CZ" dirty="0" err="1"/>
              <a:t>tta</a:t>
            </a:r>
            <a:r>
              <a:rPr lang="cs-CZ" dirty="0"/>
              <a:t> – kapka</a:t>
            </a:r>
          </a:p>
          <a:p>
            <a:r>
              <a:rPr lang="cs-CZ" b="1" dirty="0" err="1"/>
              <a:t>vē</a:t>
            </a:r>
            <a:r>
              <a:rPr lang="cs-CZ" dirty="0" err="1"/>
              <a:t>na</a:t>
            </a:r>
            <a:r>
              <a:rPr lang="cs-CZ" dirty="0"/>
              <a:t> – žíla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 </a:t>
            </a:r>
            <a:r>
              <a:rPr lang="cs-CZ" b="1" dirty="0"/>
              <a:t>trojslabičných</a:t>
            </a:r>
            <a:r>
              <a:rPr lang="cs-CZ" dirty="0"/>
              <a:t> a </a:t>
            </a:r>
            <a:r>
              <a:rPr lang="cs-CZ" b="1" dirty="0"/>
              <a:t>víceslabičných</a:t>
            </a:r>
            <a:r>
              <a:rPr lang="cs-CZ" dirty="0"/>
              <a:t> </a:t>
            </a:r>
            <a:r>
              <a:rPr lang="cs-CZ" b="1" dirty="0"/>
              <a:t>slov</a:t>
            </a:r>
            <a:r>
              <a:rPr lang="cs-CZ" dirty="0"/>
              <a:t> záleží na </a:t>
            </a:r>
            <a:r>
              <a:rPr lang="cs-CZ" b="1" dirty="0"/>
              <a:t>délce předposlední slabiky</a:t>
            </a:r>
            <a:r>
              <a:rPr lang="cs-CZ" dirty="0"/>
              <a:t>.</a:t>
            </a:r>
          </a:p>
          <a:p>
            <a:r>
              <a:rPr lang="cs-CZ" dirty="0"/>
              <a:t>Je-li </a:t>
            </a:r>
            <a:r>
              <a:rPr lang="cs-CZ" b="1" dirty="0"/>
              <a:t>předposlední slabika dlouhá</a:t>
            </a:r>
            <a:r>
              <a:rPr lang="cs-CZ" dirty="0"/>
              <a:t>, ať přirozeně, nebo polohou, je </a:t>
            </a:r>
            <a:r>
              <a:rPr lang="cs-CZ" b="1" dirty="0"/>
              <a:t>přízvuk na ní</a:t>
            </a:r>
            <a:r>
              <a:rPr lang="cs-CZ" dirty="0"/>
              <a:t>.</a:t>
            </a:r>
          </a:p>
          <a:p>
            <a:r>
              <a:rPr lang="cs-CZ" dirty="0" err="1"/>
              <a:t>col</a:t>
            </a:r>
            <a:r>
              <a:rPr lang="cs-CZ" b="1" dirty="0" err="1"/>
              <a:t>lā</a:t>
            </a:r>
            <a:r>
              <a:rPr lang="cs-CZ" dirty="0" err="1"/>
              <a:t>psus</a:t>
            </a:r>
            <a:r>
              <a:rPr lang="cs-CZ" dirty="0"/>
              <a:t> – zhroucení</a:t>
            </a:r>
          </a:p>
          <a:p>
            <a:r>
              <a:rPr lang="cs-CZ" dirty="0" err="1"/>
              <a:t>ligā</a:t>
            </a:r>
            <a:r>
              <a:rPr lang="cs-CZ" b="1" dirty="0" err="1"/>
              <a:t>men</a:t>
            </a:r>
            <a:r>
              <a:rPr lang="cs-CZ" dirty="0" err="1"/>
              <a:t>tum</a:t>
            </a:r>
            <a:r>
              <a:rPr lang="cs-CZ" dirty="0"/>
              <a:t> – vaz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Je-li </a:t>
            </a:r>
            <a:r>
              <a:rPr lang="cs-CZ" b="1" dirty="0"/>
              <a:t>předposlední slabika krátká</a:t>
            </a:r>
            <a:r>
              <a:rPr lang="cs-CZ" dirty="0"/>
              <a:t>, je </a:t>
            </a:r>
            <a:r>
              <a:rPr lang="cs-CZ" b="1" dirty="0"/>
              <a:t>přízvuk na 3. slabice od konce</a:t>
            </a:r>
            <a:r>
              <a:rPr lang="cs-CZ" dirty="0"/>
              <a:t> bez ohledu na její délku</a:t>
            </a:r>
          </a:p>
          <a:p>
            <a:r>
              <a:rPr lang="cs-CZ" b="1" dirty="0" err="1"/>
              <a:t>mū</a:t>
            </a:r>
            <a:r>
              <a:rPr lang="cs-CZ" dirty="0" err="1"/>
              <a:t>sculus</a:t>
            </a:r>
            <a:r>
              <a:rPr lang="cs-CZ" dirty="0"/>
              <a:t> – sval</a:t>
            </a:r>
          </a:p>
          <a:p>
            <a:r>
              <a:rPr lang="cs-CZ" dirty="0" err="1"/>
              <a:t>un</a:t>
            </a:r>
            <a:r>
              <a:rPr lang="cs-CZ" b="1" dirty="0" err="1"/>
              <a:t>de</a:t>
            </a:r>
            <a:r>
              <a:rPr lang="cs-CZ" dirty="0" err="1"/>
              <a:t>cimus</a:t>
            </a:r>
            <a:r>
              <a:rPr lang="cs-CZ" dirty="0"/>
              <a:t> – jedenáctý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43918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F31A89-31C5-4378-9D86-D2429F5E2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11.5 Předpony inter-, </a:t>
            </a:r>
            <a:r>
              <a:rPr lang="cs-CZ" sz="4000" b="1" dirty="0" err="1"/>
              <a:t>infra</a:t>
            </a:r>
            <a:r>
              <a:rPr lang="cs-CZ" sz="4000" b="1" dirty="0"/>
              <a:t>-, intra-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BACCF3-EB28-4692-9D3B-1DDE51CAA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77" y="1400908"/>
            <a:ext cx="11136923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Předpona </a:t>
            </a:r>
            <a:r>
              <a:rPr lang="cs-CZ" b="1" dirty="0"/>
              <a:t>inter-</a:t>
            </a:r>
            <a:r>
              <a:rPr lang="cs-CZ" dirty="0"/>
              <a:t> znamená stejně jako původní předložka </a:t>
            </a:r>
            <a:r>
              <a:rPr lang="cs-CZ" b="1" dirty="0"/>
              <a:t>mezi</a:t>
            </a:r>
            <a:r>
              <a:rPr lang="cs-CZ" dirty="0"/>
              <a:t>:</a:t>
            </a:r>
          </a:p>
          <a:p>
            <a:r>
              <a:rPr lang="cs-CZ" dirty="0"/>
              <a:t>inter + os (kost): </a:t>
            </a:r>
            <a:r>
              <a:rPr lang="cs-CZ" dirty="0" err="1"/>
              <a:t>interosseus</a:t>
            </a:r>
            <a:r>
              <a:rPr lang="cs-CZ" dirty="0"/>
              <a:t> – mezikostní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Předpona </a:t>
            </a:r>
            <a:r>
              <a:rPr lang="cs-CZ" b="1" dirty="0" err="1"/>
              <a:t>īnfrā</a:t>
            </a:r>
            <a:r>
              <a:rPr lang="cs-CZ" b="1" dirty="0"/>
              <a:t>- </a:t>
            </a:r>
            <a:r>
              <a:rPr lang="cs-CZ" dirty="0"/>
              <a:t>znamená stejně jako původní předložka </a:t>
            </a:r>
            <a:r>
              <a:rPr lang="cs-CZ" b="1" dirty="0"/>
              <a:t>pod</a:t>
            </a:r>
            <a:r>
              <a:rPr lang="cs-CZ" dirty="0"/>
              <a:t>:</a:t>
            </a:r>
          </a:p>
          <a:p>
            <a:r>
              <a:rPr lang="cs-CZ" dirty="0" err="1"/>
              <a:t>īnfrā</a:t>
            </a:r>
            <a:r>
              <a:rPr lang="cs-CZ" dirty="0"/>
              <a:t> + </a:t>
            </a:r>
            <a:r>
              <a:rPr lang="cs-CZ" dirty="0" err="1"/>
              <a:t>scapula</a:t>
            </a:r>
            <a:r>
              <a:rPr lang="cs-CZ" dirty="0"/>
              <a:t> (lopatka): </a:t>
            </a:r>
            <a:r>
              <a:rPr lang="cs-CZ" dirty="0" err="1"/>
              <a:t>īnfrāscapulāris</a:t>
            </a:r>
            <a:r>
              <a:rPr lang="cs-CZ" dirty="0"/>
              <a:t> – podlopatkový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Předpona </a:t>
            </a:r>
            <a:r>
              <a:rPr lang="cs-CZ" b="1" dirty="0" err="1"/>
              <a:t>intrā</a:t>
            </a:r>
            <a:r>
              <a:rPr lang="cs-CZ" b="1" dirty="0"/>
              <a:t>-</a:t>
            </a:r>
            <a:r>
              <a:rPr lang="cs-CZ" dirty="0"/>
              <a:t> znamená stejně jako původní předložka </a:t>
            </a:r>
            <a:r>
              <a:rPr lang="cs-CZ" b="1" dirty="0"/>
              <a:t>uvnitř, dovnitř</a:t>
            </a:r>
            <a:r>
              <a:rPr lang="cs-CZ" dirty="0"/>
              <a:t>:</a:t>
            </a:r>
          </a:p>
          <a:p>
            <a:r>
              <a:rPr lang="cs-CZ" dirty="0" err="1"/>
              <a:t>intrā</a:t>
            </a:r>
            <a:r>
              <a:rPr lang="cs-CZ" dirty="0"/>
              <a:t> + </a:t>
            </a:r>
            <a:r>
              <a:rPr lang="cs-CZ" dirty="0" err="1"/>
              <a:t>mūsculus</a:t>
            </a:r>
            <a:r>
              <a:rPr lang="cs-CZ" dirty="0"/>
              <a:t> (sval): </a:t>
            </a:r>
            <a:r>
              <a:rPr lang="cs-CZ" dirty="0" err="1"/>
              <a:t>intrāmūsculāris</a:t>
            </a:r>
            <a:r>
              <a:rPr lang="cs-CZ" dirty="0"/>
              <a:t> – nitrosvalový, do svalu</a:t>
            </a:r>
          </a:p>
          <a:p>
            <a:r>
              <a:rPr lang="cs-CZ" dirty="0" err="1"/>
              <a:t>intrā</a:t>
            </a:r>
            <a:r>
              <a:rPr lang="cs-CZ" dirty="0"/>
              <a:t> + </a:t>
            </a:r>
            <a:r>
              <a:rPr lang="cs-CZ" dirty="0" err="1"/>
              <a:t>vēna</a:t>
            </a:r>
            <a:r>
              <a:rPr lang="cs-CZ" dirty="0"/>
              <a:t> (žíla): </a:t>
            </a:r>
            <a:r>
              <a:rPr lang="cs-CZ" dirty="0" err="1"/>
              <a:t>intrāvēnōsus</a:t>
            </a:r>
            <a:r>
              <a:rPr lang="cs-CZ" dirty="0"/>
              <a:t> – nitrožilní, do žíly</a:t>
            </a:r>
          </a:p>
          <a:p>
            <a:r>
              <a:rPr lang="cs-CZ" dirty="0"/>
              <a:t>  </a:t>
            </a:r>
            <a:r>
              <a:rPr lang="cs-CZ" u="sng" dirty="0">
                <a:hlinkClick r:id="rId2"/>
              </a:rPr>
              <a:t>12 Základní řecké termíny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48518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4FD4F1-CD52-451E-9D82-56FCEA9A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12. Základní řecké termíny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DEFDF8-2EE1-4907-9A8F-585F65D55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>
                <a:hlinkClick r:id="rId2"/>
              </a:rPr>
              <a:t>12.1 Vybrané řecké předpony a přípony</a:t>
            </a:r>
            <a:endParaRPr lang="cs-CZ" dirty="0"/>
          </a:p>
          <a:p>
            <a:r>
              <a:rPr lang="cs-CZ" b="1" dirty="0">
                <a:hlinkClick r:id="rId3"/>
              </a:rPr>
              <a:t>12.2 Základní řecké lékařské termíny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/>
              <a:t>Řečtina hraje v lékařské terminologii minimálně stejnou roli jako latina. Proto je důležité znát alespoň některé základní termíny.</a:t>
            </a:r>
          </a:p>
          <a:p>
            <a:r>
              <a:rPr lang="cs-CZ" u="sng" dirty="0">
                <a:hlinkClick r:id="rId4"/>
              </a:rPr>
              <a:t>12 Základní řecké termíny</a:t>
            </a:r>
            <a:r>
              <a:rPr lang="cs-CZ" dirty="0"/>
              <a:t>  </a:t>
            </a:r>
          </a:p>
          <a:p>
            <a:r>
              <a:rPr lang="cs-CZ" u="sng" dirty="0">
                <a:hlinkClick r:id="rId5"/>
              </a:rPr>
              <a:t>12.1 Vybrané řecké předpony a přípony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22162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803FE-A2BA-4619-B1DB-33EBAA5A3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12.1 Vybrané řecké předpony a přípony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CFB8A3-D540-48C3-BE94-AD7D45CCF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1342292"/>
            <a:ext cx="11189677" cy="5369169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Předpony</a:t>
            </a:r>
            <a:r>
              <a:rPr lang="cs-CZ" dirty="0"/>
              <a:t>:</a:t>
            </a:r>
          </a:p>
          <a:p>
            <a:r>
              <a:rPr lang="cs-CZ" b="1" dirty="0"/>
              <a:t>anti, ant </a:t>
            </a:r>
            <a:r>
              <a:rPr lang="cs-CZ" dirty="0"/>
              <a:t>– proti, opačný účinek: </a:t>
            </a:r>
            <a:r>
              <a:rPr lang="cs-CZ" dirty="0" err="1"/>
              <a:t>antidotum</a:t>
            </a:r>
            <a:r>
              <a:rPr lang="cs-CZ" dirty="0"/>
              <a:t> – protijed, </a:t>
            </a:r>
            <a:r>
              <a:rPr lang="cs-CZ" dirty="0" err="1"/>
              <a:t>antipyreticum</a:t>
            </a:r>
            <a:r>
              <a:rPr lang="cs-CZ" dirty="0"/>
              <a:t> – prostředek proti horečce</a:t>
            </a:r>
          </a:p>
          <a:p>
            <a:r>
              <a:rPr lang="cs-CZ" b="1" dirty="0" err="1"/>
              <a:t>dys</a:t>
            </a:r>
            <a:r>
              <a:rPr lang="cs-CZ" b="1" dirty="0"/>
              <a:t> </a:t>
            </a:r>
            <a:r>
              <a:rPr lang="cs-CZ" dirty="0"/>
              <a:t>– porucha, obtíž: dyspnoe – obtížné dýchání, </a:t>
            </a:r>
            <a:r>
              <a:rPr lang="cs-CZ" dirty="0" err="1"/>
              <a:t>dystrophia</a:t>
            </a:r>
            <a:r>
              <a:rPr lang="cs-CZ" dirty="0"/>
              <a:t> – porucha výživy, dysfunkce – špatná funkce</a:t>
            </a:r>
          </a:p>
          <a:p>
            <a:r>
              <a:rPr lang="cs-CZ" b="1" dirty="0" err="1"/>
              <a:t>ec</a:t>
            </a:r>
            <a:r>
              <a:rPr lang="cs-CZ" b="1" dirty="0"/>
              <a:t>, </a:t>
            </a:r>
            <a:r>
              <a:rPr lang="cs-CZ" b="1" dirty="0" err="1"/>
              <a:t>ecto</a:t>
            </a:r>
            <a:r>
              <a:rPr lang="cs-CZ" b="1" dirty="0"/>
              <a:t> </a:t>
            </a:r>
            <a:r>
              <a:rPr lang="cs-CZ" dirty="0"/>
              <a:t>– ven, vnější: </a:t>
            </a:r>
            <a:r>
              <a:rPr lang="cs-CZ" dirty="0" err="1"/>
              <a:t>ectomia</a:t>
            </a:r>
            <a:r>
              <a:rPr lang="cs-CZ" dirty="0"/>
              <a:t> – vynětí, </a:t>
            </a:r>
            <a:r>
              <a:rPr lang="cs-CZ" dirty="0" err="1"/>
              <a:t>ectoderma</a:t>
            </a:r>
            <a:r>
              <a:rPr lang="cs-CZ" dirty="0"/>
              <a:t> – zevní zárodečný list</a:t>
            </a:r>
          </a:p>
          <a:p>
            <a:r>
              <a:rPr lang="cs-CZ" b="1" dirty="0" err="1"/>
              <a:t>endo</a:t>
            </a:r>
            <a:r>
              <a:rPr lang="cs-CZ" b="1" dirty="0"/>
              <a:t> </a:t>
            </a:r>
            <a:r>
              <a:rPr lang="cs-CZ" dirty="0"/>
              <a:t>– v, </a:t>
            </a:r>
            <a:r>
              <a:rPr lang="cs-CZ" dirty="0" err="1"/>
              <a:t>uvnitři</a:t>
            </a:r>
            <a:r>
              <a:rPr lang="cs-CZ" dirty="0"/>
              <a:t>, vnitřní: </a:t>
            </a:r>
            <a:r>
              <a:rPr lang="cs-CZ" dirty="0" err="1"/>
              <a:t>endoderma</a:t>
            </a:r>
            <a:r>
              <a:rPr lang="cs-CZ" dirty="0"/>
              <a:t> – vnitřní zárodečný list, </a:t>
            </a:r>
            <a:r>
              <a:rPr lang="cs-CZ" dirty="0" err="1"/>
              <a:t>endocardium</a:t>
            </a:r>
            <a:r>
              <a:rPr lang="cs-CZ" dirty="0"/>
              <a:t> – srdeční nitroblána</a:t>
            </a:r>
          </a:p>
          <a:p>
            <a:r>
              <a:rPr lang="cs-CZ" b="1" dirty="0" err="1"/>
              <a:t>eu</a:t>
            </a:r>
            <a:r>
              <a:rPr lang="cs-CZ" b="1" dirty="0"/>
              <a:t> </a:t>
            </a:r>
            <a:r>
              <a:rPr lang="cs-CZ" dirty="0"/>
              <a:t>– dobrý: eupnoe – dobré, snadné dýchání</a:t>
            </a:r>
          </a:p>
          <a:p>
            <a:r>
              <a:rPr lang="cs-CZ" b="1" dirty="0"/>
              <a:t>hyper</a:t>
            </a:r>
            <a:r>
              <a:rPr lang="cs-CZ" dirty="0"/>
              <a:t> – nad, přes míru: </a:t>
            </a:r>
            <a:r>
              <a:rPr lang="cs-CZ" dirty="0" err="1"/>
              <a:t>hypertonia</a:t>
            </a:r>
            <a:r>
              <a:rPr lang="cs-CZ" dirty="0"/>
              <a:t> – zvýšený tlak, </a:t>
            </a:r>
            <a:r>
              <a:rPr lang="cs-CZ" dirty="0" err="1"/>
              <a:t>hypertrophia</a:t>
            </a:r>
            <a:r>
              <a:rPr lang="cs-CZ" dirty="0"/>
              <a:t> – zbytnění</a:t>
            </a:r>
          </a:p>
          <a:p>
            <a:r>
              <a:rPr lang="cs-CZ" b="1" dirty="0" err="1"/>
              <a:t>hypo</a:t>
            </a:r>
            <a:r>
              <a:rPr lang="cs-CZ" b="1" dirty="0"/>
              <a:t> </a:t>
            </a:r>
            <a:r>
              <a:rPr lang="cs-CZ" dirty="0"/>
              <a:t>- dole, pod, pod míru: </a:t>
            </a:r>
            <a:r>
              <a:rPr lang="cs-CZ" dirty="0" err="1"/>
              <a:t>hypotonia</a:t>
            </a:r>
            <a:r>
              <a:rPr lang="cs-CZ" dirty="0"/>
              <a:t> – snížený tlak, </a:t>
            </a:r>
            <a:r>
              <a:rPr lang="cs-CZ" dirty="0" err="1"/>
              <a:t>hypotrophia</a:t>
            </a:r>
            <a:r>
              <a:rPr lang="cs-CZ" dirty="0"/>
              <a:t> – podvýživa</a:t>
            </a:r>
          </a:p>
          <a:p>
            <a:r>
              <a:rPr lang="cs-CZ" b="1" dirty="0"/>
              <a:t>peri </a:t>
            </a:r>
            <a:r>
              <a:rPr lang="cs-CZ" dirty="0"/>
              <a:t>– okolo, kolem: </a:t>
            </a:r>
            <a:r>
              <a:rPr lang="cs-CZ" dirty="0" err="1"/>
              <a:t>pericardium</a:t>
            </a:r>
            <a:r>
              <a:rPr lang="cs-CZ" dirty="0"/>
              <a:t> – osrdečník, </a:t>
            </a:r>
            <a:r>
              <a:rPr lang="cs-CZ" dirty="0" err="1"/>
              <a:t>peritonéum</a:t>
            </a:r>
            <a:r>
              <a:rPr lang="cs-CZ" dirty="0"/>
              <a:t> – pobřišnice, </a:t>
            </a:r>
            <a:r>
              <a:rPr lang="cs-CZ" dirty="0" err="1"/>
              <a:t>periosseum</a:t>
            </a:r>
            <a:r>
              <a:rPr lang="cs-CZ" dirty="0"/>
              <a:t> – </a:t>
            </a:r>
            <a:r>
              <a:rPr lang="cs-CZ" dirty="0" err="1"/>
              <a:t>okostnice</a:t>
            </a:r>
            <a:endParaRPr lang="cs-CZ" dirty="0"/>
          </a:p>
          <a:p>
            <a:r>
              <a:rPr lang="cs-CZ" b="1" dirty="0"/>
              <a:t>syn, </a:t>
            </a:r>
            <a:r>
              <a:rPr lang="cs-CZ" b="1" dirty="0" err="1"/>
              <a:t>sym</a:t>
            </a:r>
            <a:r>
              <a:rPr lang="cs-CZ" b="1" dirty="0"/>
              <a:t> </a:t>
            </a:r>
            <a:r>
              <a:rPr lang="cs-CZ" dirty="0"/>
              <a:t>– s, spolu, dohromady: </a:t>
            </a:r>
            <a:r>
              <a:rPr lang="cs-CZ" dirty="0" err="1"/>
              <a:t>symbiōsis</a:t>
            </a:r>
            <a:r>
              <a:rPr lang="cs-CZ" dirty="0"/>
              <a:t> – soužití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Přípony</a:t>
            </a:r>
            <a:r>
              <a:rPr lang="cs-CZ" dirty="0"/>
              <a:t>:</a:t>
            </a:r>
          </a:p>
          <a:p>
            <a:r>
              <a:rPr lang="cs-CZ" b="1" dirty="0"/>
              <a:t>-</a:t>
            </a:r>
            <a:r>
              <a:rPr lang="cs-CZ" b="1" dirty="0" err="1"/>
              <a:t>itis</a:t>
            </a:r>
            <a:r>
              <a:rPr lang="cs-CZ" dirty="0"/>
              <a:t>, gen. </a:t>
            </a:r>
            <a:r>
              <a:rPr lang="cs-CZ" dirty="0" err="1"/>
              <a:t>itidis</a:t>
            </a:r>
            <a:r>
              <a:rPr lang="cs-CZ" dirty="0"/>
              <a:t> obvykle označuje zánětlivé onemocnění. Do češtiny tato slova přešla z kmene, který se, stejně jako v latině, tvoří odtržením koncovky genitivu singuláru. To je v tomto případě -</a:t>
            </a:r>
            <a:r>
              <a:rPr lang="cs-CZ" dirty="0" err="1"/>
              <a:t>is</a:t>
            </a:r>
            <a:r>
              <a:rPr lang="cs-CZ" dirty="0"/>
              <a:t>, kmen tedy končí na -</a:t>
            </a:r>
            <a:r>
              <a:rPr lang="cs-CZ" dirty="0" err="1"/>
              <a:t>itid</a:t>
            </a:r>
            <a:r>
              <a:rPr lang="cs-CZ" dirty="0"/>
              <a:t>. V české lékařské terminologii proto názvy těchto nemocí získaly koncovku -</a:t>
            </a:r>
            <a:r>
              <a:rPr lang="cs-CZ" dirty="0" err="1"/>
              <a:t>itida</a:t>
            </a:r>
            <a:r>
              <a:rPr lang="cs-CZ" dirty="0"/>
              <a:t>: hepatitis – hepatitida, zánět jater, bronchitis – bronchitida, zánět průdušek, nefritis – nefritida, zánět ledvin</a:t>
            </a:r>
          </a:p>
          <a:p>
            <a:r>
              <a:rPr lang="cs-CZ" b="1" dirty="0"/>
              <a:t>-</a:t>
            </a:r>
            <a:r>
              <a:rPr lang="cs-CZ" b="1" dirty="0" err="1"/>
              <a:t>óma</a:t>
            </a:r>
            <a:r>
              <a:rPr lang="cs-CZ" dirty="0"/>
              <a:t>, gen. - </a:t>
            </a:r>
            <a:r>
              <a:rPr lang="cs-CZ" dirty="0" err="1"/>
              <a:t>ómatis</a:t>
            </a:r>
            <a:r>
              <a:rPr lang="cs-CZ" dirty="0"/>
              <a:t> – obvykle označuje nádor: </a:t>
            </a:r>
            <a:r>
              <a:rPr lang="cs-CZ" dirty="0" err="1"/>
              <a:t>adénōma</a:t>
            </a:r>
            <a:r>
              <a:rPr lang="cs-CZ" dirty="0"/>
              <a:t> – nádor ze žlázové výstelky, </a:t>
            </a:r>
            <a:r>
              <a:rPr lang="cs-CZ" dirty="0" err="1"/>
              <a:t>osteóma</a:t>
            </a:r>
            <a:r>
              <a:rPr lang="cs-CZ" dirty="0"/>
              <a:t> – nádor z kostní tkáně</a:t>
            </a:r>
          </a:p>
          <a:p>
            <a:r>
              <a:rPr lang="cs-CZ" b="1" dirty="0"/>
              <a:t>-</a:t>
            </a:r>
            <a:r>
              <a:rPr lang="cs-CZ" b="1" dirty="0" err="1"/>
              <a:t>ósis</a:t>
            </a:r>
            <a:r>
              <a:rPr lang="cs-CZ" b="1" dirty="0"/>
              <a:t> </a:t>
            </a:r>
            <a:r>
              <a:rPr lang="cs-CZ" dirty="0"/>
              <a:t>– označuje nezánětlivé onemocnění nebo nadbytek něčeho: </a:t>
            </a:r>
            <a:r>
              <a:rPr lang="cs-CZ" dirty="0" err="1"/>
              <a:t>nephrósis</a:t>
            </a:r>
            <a:r>
              <a:rPr lang="cs-CZ" dirty="0"/>
              <a:t> – nezánětlivé onemocnění ledvin.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46320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1A024-265A-4B1F-970F-21979840C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12.2 Základní řecké lékařské termíny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E3CB9B-F0EF-47A9-A069-B20993C88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145686"/>
            <a:ext cx="10515600" cy="5759205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algos</a:t>
            </a:r>
            <a:r>
              <a:rPr lang="cs-CZ" dirty="0"/>
              <a:t> – bolest (předpona </a:t>
            </a:r>
            <a:r>
              <a:rPr lang="cs-CZ" dirty="0" err="1"/>
              <a:t>an</a:t>
            </a:r>
            <a:r>
              <a:rPr lang="cs-CZ" dirty="0"/>
              <a:t> + </a:t>
            </a:r>
            <a:r>
              <a:rPr lang="cs-CZ" dirty="0" err="1"/>
              <a:t>algos</a:t>
            </a:r>
            <a:r>
              <a:rPr lang="cs-CZ" dirty="0"/>
              <a:t> – </a:t>
            </a:r>
            <a:r>
              <a:rPr lang="cs-CZ" dirty="0" err="1"/>
              <a:t>analegtika</a:t>
            </a:r>
            <a:r>
              <a:rPr lang="cs-CZ" dirty="0"/>
              <a:t>, léky proti bolesti)</a:t>
            </a:r>
          </a:p>
          <a:p>
            <a:r>
              <a:rPr lang="cs-CZ" dirty="0" err="1"/>
              <a:t>arthron</a:t>
            </a:r>
            <a:r>
              <a:rPr lang="cs-CZ" dirty="0"/>
              <a:t> – kloub (</a:t>
            </a:r>
            <a:r>
              <a:rPr lang="cs-CZ" dirty="0" err="1"/>
              <a:t>arthron</a:t>
            </a:r>
            <a:r>
              <a:rPr lang="cs-CZ" dirty="0"/>
              <a:t> + přípona -</a:t>
            </a:r>
            <a:r>
              <a:rPr lang="cs-CZ" dirty="0" err="1"/>
              <a:t>itis</a:t>
            </a:r>
            <a:r>
              <a:rPr lang="cs-CZ" dirty="0"/>
              <a:t> – artritida, zánětlivé onemocnění kloubů)</a:t>
            </a:r>
          </a:p>
          <a:p>
            <a:r>
              <a:rPr lang="cs-CZ" dirty="0" err="1"/>
              <a:t>bradys</a:t>
            </a:r>
            <a:r>
              <a:rPr lang="cs-CZ" dirty="0"/>
              <a:t> – pomalý (</a:t>
            </a:r>
            <a:r>
              <a:rPr lang="cs-CZ" dirty="0" err="1"/>
              <a:t>bradys</a:t>
            </a:r>
            <a:r>
              <a:rPr lang="cs-CZ" dirty="0"/>
              <a:t> + </a:t>
            </a:r>
            <a:r>
              <a:rPr lang="cs-CZ" dirty="0" err="1"/>
              <a:t>kardia</a:t>
            </a:r>
            <a:r>
              <a:rPr lang="cs-CZ" dirty="0"/>
              <a:t>, srdce – bradykardie, zpomalený srdeční tep)</a:t>
            </a:r>
          </a:p>
          <a:p>
            <a:r>
              <a:rPr lang="cs-CZ" dirty="0"/>
              <a:t>derma – kůže (derma + logos, věda – dermatologie, obor zabývající se kůží)</a:t>
            </a:r>
          </a:p>
          <a:p>
            <a:r>
              <a:rPr lang="cs-CZ" dirty="0" err="1"/>
              <a:t>gastér</a:t>
            </a:r>
            <a:r>
              <a:rPr lang="cs-CZ" dirty="0"/>
              <a:t> – žaludek (</a:t>
            </a:r>
            <a:r>
              <a:rPr lang="cs-CZ" dirty="0" err="1"/>
              <a:t>gastér</a:t>
            </a:r>
            <a:r>
              <a:rPr lang="cs-CZ" dirty="0"/>
              <a:t> + přípona -</a:t>
            </a:r>
            <a:r>
              <a:rPr lang="cs-CZ" dirty="0" err="1"/>
              <a:t>itis</a:t>
            </a:r>
            <a:r>
              <a:rPr lang="cs-CZ" dirty="0"/>
              <a:t> – gastritida, zánětlivé onemocnění žaludku)</a:t>
            </a:r>
          </a:p>
          <a:p>
            <a:r>
              <a:rPr lang="cs-CZ" dirty="0" err="1"/>
              <a:t>haima</a:t>
            </a:r>
            <a:r>
              <a:rPr lang="cs-CZ" dirty="0"/>
              <a:t> – krev (</a:t>
            </a:r>
            <a:r>
              <a:rPr lang="cs-CZ" dirty="0" err="1"/>
              <a:t>haima</a:t>
            </a:r>
            <a:r>
              <a:rPr lang="cs-CZ" dirty="0"/>
              <a:t> + logos, věda – hematologie, nauka o krvi)</a:t>
            </a:r>
          </a:p>
          <a:p>
            <a:r>
              <a:rPr lang="cs-CZ" dirty="0" err="1"/>
              <a:t>hémi</a:t>
            </a:r>
            <a:r>
              <a:rPr lang="cs-CZ" dirty="0"/>
              <a:t> – polovina (</a:t>
            </a:r>
            <a:r>
              <a:rPr lang="cs-CZ" dirty="0" err="1"/>
              <a:t>hémi</a:t>
            </a:r>
            <a:r>
              <a:rPr lang="cs-CZ" dirty="0"/>
              <a:t> + </a:t>
            </a:r>
            <a:r>
              <a:rPr lang="cs-CZ" dirty="0" err="1"/>
              <a:t>sfaira</a:t>
            </a:r>
            <a:r>
              <a:rPr lang="cs-CZ" dirty="0"/>
              <a:t>, koule – hemisféra, polokoule)</a:t>
            </a:r>
          </a:p>
          <a:p>
            <a:r>
              <a:rPr lang="cs-CZ" dirty="0" err="1"/>
              <a:t>hépar</a:t>
            </a:r>
            <a:r>
              <a:rPr lang="cs-CZ" dirty="0"/>
              <a:t> (gen. </a:t>
            </a:r>
            <a:r>
              <a:rPr lang="cs-CZ" dirty="0" err="1"/>
              <a:t>hépatos</a:t>
            </a:r>
            <a:r>
              <a:rPr lang="cs-CZ" dirty="0"/>
              <a:t>) – játra (</a:t>
            </a:r>
            <a:r>
              <a:rPr lang="cs-CZ" dirty="0" err="1"/>
              <a:t>hépar</a:t>
            </a:r>
            <a:r>
              <a:rPr lang="cs-CZ" dirty="0"/>
              <a:t> + přípona -</a:t>
            </a:r>
            <a:r>
              <a:rPr lang="cs-CZ" dirty="0" err="1"/>
              <a:t>itis</a:t>
            </a:r>
            <a:r>
              <a:rPr lang="cs-CZ" dirty="0"/>
              <a:t>  – hepatitis, zánětlivé onemocnění jater, žloutenka)</a:t>
            </a:r>
          </a:p>
          <a:p>
            <a:r>
              <a:rPr lang="cs-CZ" dirty="0" err="1"/>
              <a:t>hysterá</a:t>
            </a:r>
            <a:r>
              <a:rPr lang="cs-CZ" dirty="0"/>
              <a:t> nebo </a:t>
            </a:r>
            <a:r>
              <a:rPr lang="cs-CZ" dirty="0" err="1"/>
              <a:t>métra</a:t>
            </a:r>
            <a:r>
              <a:rPr lang="cs-CZ" dirty="0"/>
              <a:t> – děloha (</a:t>
            </a:r>
            <a:r>
              <a:rPr lang="cs-CZ" dirty="0" err="1"/>
              <a:t>hysterá</a:t>
            </a:r>
            <a:r>
              <a:rPr lang="cs-CZ" dirty="0"/>
              <a:t> + </a:t>
            </a:r>
            <a:r>
              <a:rPr lang="cs-CZ" dirty="0" err="1"/>
              <a:t>ectomia</a:t>
            </a:r>
            <a:r>
              <a:rPr lang="cs-CZ" dirty="0"/>
              <a:t>, vyříznutí – odstranění dělohy)</a:t>
            </a:r>
          </a:p>
          <a:p>
            <a:r>
              <a:rPr lang="cs-CZ" dirty="0" err="1"/>
              <a:t>kardia</a:t>
            </a:r>
            <a:r>
              <a:rPr lang="cs-CZ" dirty="0"/>
              <a:t> – srdce (peri + </a:t>
            </a:r>
            <a:r>
              <a:rPr lang="cs-CZ" dirty="0" err="1"/>
              <a:t>kardia</a:t>
            </a:r>
            <a:r>
              <a:rPr lang="cs-CZ" dirty="0"/>
              <a:t>, srdce – </a:t>
            </a:r>
            <a:r>
              <a:rPr lang="cs-CZ" dirty="0" err="1"/>
              <a:t>pericardium</a:t>
            </a:r>
            <a:r>
              <a:rPr lang="cs-CZ" dirty="0"/>
              <a:t>, osrdečník)</a:t>
            </a:r>
          </a:p>
          <a:p>
            <a:r>
              <a:rPr lang="cs-CZ" dirty="0" err="1"/>
              <a:t>kefalé</a:t>
            </a:r>
            <a:r>
              <a:rPr lang="cs-CZ" dirty="0"/>
              <a:t> – hlava (en – v + </a:t>
            </a:r>
            <a:r>
              <a:rPr lang="cs-CZ" dirty="0" err="1"/>
              <a:t>kefalé</a:t>
            </a:r>
            <a:r>
              <a:rPr lang="cs-CZ" dirty="0"/>
              <a:t>, hlava – </a:t>
            </a:r>
            <a:r>
              <a:rPr lang="cs-CZ" dirty="0" err="1"/>
              <a:t>encephalos</a:t>
            </a:r>
            <a:r>
              <a:rPr lang="cs-CZ" dirty="0"/>
              <a:t>, to, co je v hlavě, tj. mozek)</a:t>
            </a:r>
          </a:p>
          <a:p>
            <a:r>
              <a:rPr lang="cs-CZ" dirty="0" err="1"/>
              <a:t>makros</a:t>
            </a:r>
            <a:r>
              <a:rPr lang="cs-CZ" dirty="0"/>
              <a:t> – veliký (</a:t>
            </a:r>
            <a:r>
              <a:rPr lang="cs-CZ" dirty="0" err="1"/>
              <a:t>makros</a:t>
            </a:r>
            <a:r>
              <a:rPr lang="cs-CZ" dirty="0"/>
              <a:t> + </a:t>
            </a:r>
            <a:r>
              <a:rPr lang="cs-CZ" dirty="0" err="1"/>
              <a:t>glossa</a:t>
            </a:r>
            <a:r>
              <a:rPr lang="cs-CZ" dirty="0"/>
              <a:t>, jazyk – </a:t>
            </a:r>
            <a:r>
              <a:rPr lang="cs-CZ" dirty="0" err="1"/>
              <a:t>makroglosie</a:t>
            </a:r>
            <a:r>
              <a:rPr lang="cs-CZ" dirty="0"/>
              <a:t>, chorobné zvětšení jazyka)</a:t>
            </a:r>
          </a:p>
          <a:p>
            <a:r>
              <a:rPr lang="cs-CZ" dirty="0" err="1"/>
              <a:t>mikros</a:t>
            </a:r>
            <a:r>
              <a:rPr lang="cs-CZ" dirty="0"/>
              <a:t> – malý (</a:t>
            </a:r>
            <a:r>
              <a:rPr lang="cs-CZ" dirty="0" err="1"/>
              <a:t>mikros</a:t>
            </a:r>
            <a:r>
              <a:rPr lang="cs-CZ" dirty="0"/>
              <a:t> + </a:t>
            </a:r>
            <a:r>
              <a:rPr lang="cs-CZ" dirty="0" err="1"/>
              <a:t>skopeó</a:t>
            </a:r>
            <a:r>
              <a:rPr lang="cs-CZ" dirty="0"/>
              <a:t>, dívám se – mikroskop)</a:t>
            </a:r>
          </a:p>
          <a:p>
            <a:r>
              <a:rPr lang="cs-CZ" dirty="0" err="1"/>
              <a:t>monos</a:t>
            </a:r>
            <a:r>
              <a:rPr lang="cs-CZ" dirty="0"/>
              <a:t> – samojediný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17860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D5121-37CB-4030-A942-70D5385C5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54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12.2 Základní řecké lékařské termíny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77152B-5392-449C-861D-0047BDCB0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54" y="1447800"/>
            <a:ext cx="11224846" cy="5322277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nefros</a:t>
            </a:r>
            <a:r>
              <a:rPr lang="cs-CZ" dirty="0"/>
              <a:t> – ledvina</a:t>
            </a:r>
          </a:p>
          <a:p>
            <a:r>
              <a:rPr lang="cs-CZ" dirty="0" err="1"/>
              <a:t>odús</a:t>
            </a:r>
            <a:r>
              <a:rPr lang="cs-CZ" dirty="0"/>
              <a:t> (gen. </a:t>
            </a:r>
            <a:r>
              <a:rPr lang="cs-CZ" dirty="0" err="1"/>
              <a:t>odontos</a:t>
            </a:r>
            <a:r>
              <a:rPr lang="cs-CZ" dirty="0"/>
              <a:t>) – zub (peri, kolem + </a:t>
            </a:r>
            <a:r>
              <a:rPr lang="cs-CZ" dirty="0" err="1"/>
              <a:t>odús</a:t>
            </a:r>
            <a:r>
              <a:rPr lang="cs-CZ" dirty="0"/>
              <a:t> – </a:t>
            </a:r>
            <a:r>
              <a:rPr lang="cs-CZ" dirty="0" err="1"/>
              <a:t>periodontium</a:t>
            </a:r>
            <a:r>
              <a:rPr lang="cs-CZ" dirty="0"/>
              <a:t>, ozubice)</a:t>
            </a:r>
          </a:p>
          <a:p>
            <a:r>
              <a:rPr lang="cs-CZ" dirty="0" err="1"/>
              <a:t>osteon</a:t>
            </a:r>
            <a:r>
              <a:rPr lang="cs-CZ" dirty="0"/>
              <a:t> - kost (peri, okolo + </a:t>
            </a:r>
            <a:r>
              <a:rPr lang="cs-CZ" dirty="0" err="1"/>
              <a:t>osteon</a:t>
            </a:r>
            <a:r>
              <a:rPr lang="cs-CZ" dirty="0"/>
              <a:t> – </a:t>
            </a:r>
            <a:r>
              <a:rPr lang="cs-CZ" dirty="0" err="1"/>
              <a:t>periosteum</a:t>
            </a:r>
            <a:r>
              <a:rPr lang="cs-CZ" dirty="0"/>
              <a:t>, okostice)</a:t>
            </a:r>
          </a:p>
          <a:p>
            <a:r>
              <a:rPr lang="cs-CZ" dirty="0" err="1"/>
              <a:t>pathos</a:t>
            </a:r>
            <a:r>
              <a:rPr lang="cs-CZ" dirty="0"/>
              <a:t> – nemoc</a:t>
            </a:r>
          </a:p>
          <a:p>
            <a:r>
              <a:rPr lang="cs-CZ" dirty="0" err="1"/>
              <a:t>pneumón</a:t>
            </a:r>
            <a:r>
              <a:rPr lang="cs-CZ" dirty="0"/>
              <a:t> – plíce</a:t>
            </a:r>
          </a:p>
          <a:p>
            <a:r>
              <a:rPr lang="cs-CZ" dirty="0" err="1"/>
              <a:t>polys</a:t>
            </a:r>
            <a:r>
              <a:rPr lang="cs-CZ" dirty="0"/>
              <a:t> – mnohý</a:t>
            </a:r>
          </a:p>
          <a:p>
            <a:r>
              <a:rPr lang="cs-CZ" dirty="0"/>
              <a:t>sóma – tělo</a:t>
            </a:r>
          </a:p>
          <a:p>
            <a:r>
              <a:rPr lang="cs-CZ" dirty="0" err="1"/>
              <a:t>stoma</a:t>
            </a:r>
            <a:r>
              <a:rPr lang="cs-CZ" dirty="0"/>
              <a:t> – ústa</a:t>
            </a:r>
          </a:p>
          <a:p>
            <a:r>
              <a:rPr lang="cs-CZ" dirty="0" err="1"/>
              <a:t>stomachos</a:t>
            </a:r>
            <a:r>
              <a:rPr lang="cs-CZ" dirty="0"/>
              <a:t> – žaludek</a:t>
            </a:r>
          </a:p>
          <a:p>
            <a:r>
              <a:rPr lang="cs-CZ" dirty="0" err="1"/>
              <a:t>tachys</a:t>
            </a:r>
            <a:r>
              <a:rPr lang="cs-CZ" dirty="0"/>
              <a:t> – rychlý (</a:t>
            </a:r>
            <a:r>
              <a:rPr lang="cs-CZ" dirty="0" err="1"/>
              <a:t>tachys</a:t>
            </a:r>
            <a:r>
              <a:rPr lang="cs-CZ" dirty="0"/>
              <a:t> + </a:t>
            </a:r>
            <a:r>
              <a:rPr lang="cs-CZ" dirty="0" err="1"/>
              <a:t>kardia</a:t>
            </a:r>
            <a:r>
              <a:rPr lang="cs-CZ" dirty="0"/>
              <a:t> – tachykardie, zrychlený srdeční tep)</a:t>
            </a:r>
          </a:p>
          <a:p>
            <a:r>
              <a:rPr lang="cs-CZ" dirty="0" err="1"/>
              <a:t>thóráx</a:t>
            </a:r>
            <a:r>
              <a:rPr lang="cs-CZ" dirty="0"/>
              <a:t> – hrudník (</a:t>
            </a:r>
            <a:r>
              <a:rPr lang="cs-CZ" dirty="0" err="1"/>
              <a:t>pneuma</a:t>
            </a:r>
            <a:r>
              <a:rPr lang="cs-CZ" dirty="0"/>
              <a:t>, vzduch + </a:t>
            </a:r>
            <a:r>
              <a:rPr lang="cs-CZ" dirty="0" err="1"/>
              <a:t>thóráx</a:t>
            </a:r>
            <a:r>
              <a:rPr lang="cs-CZ" dirty="0"/>
              <a:t> – </a:t>
            </a:r>
            <a:r>
              <a:rPr lang="cs-CZ" dirty="0" err="1"/>
              <a:t>pneumothorax</a:t>
            </a:r>
            <a:r>
              <a:rPr lang="cs-CZ" dirty="0"/>
              <a:t>, vzduch v dutině hrudní)</a:t>
            </a:r>
          </a:p>
          <a:p>
            <a:r>
              <a:rPr lang="cs-CZ" dirty="0" err="1"/>
              <a:t>tomé</a:t>
            </a:r>
            <a:r>
              <a:rPr lang="cs-CZ" dirty="0"/>
              <a:t> – řez (</a:t>
            </a:r>
            <a:r>
              <a:rPr lang="cs-CZ" dirty="0" err="1"/>
              <a:t>ec</a:t>
            </a:r>
            <a:r>
              <a:rPr lang="cs-CZ" dirty="0"/>
              <a:t>, ven + </a:t>
            </a:r>
            <a:r>
              <a:rPr lang="cs-CZ" dirty="0" err="1"/>
              <a:t>tomé</a:t>
            </a:r>
            <a:r>
              <a:rPr lang="cs-CZ" dirty="0"/>
              <a:t> – </a:t>
            </a:r>
            <a:r>
              <a:rPr lang="cs-CZ" dirty="0" err="1"/>
              <a:t>ectomia</a:t>
            </a:r>
            <a:r>
              <a:rPr lang="cs-CZ" dirty="0"/>
              <a:t>, vyříznutí, vynětí)</a:t>
            </a:r>
          </a:p>
          <a:p>
            <a:r>
              <a:rPr lang="cs-CZ" dirty="0"/>
              <a:t>trauma – rána, zranění</a:t>
            </a:r>
          </a:p>
          <a:p>
            <a:r>
              <a:rPr lang="cs-CZ" dirty="0" err="1"/>
              <a:t>úron</a:t>
            </a:r>
            <a:r>
              <a:rPr lang="cs-CZ" dirty="0"/>
              <a:t> – moč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099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2. Základní gramatické termíny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2.1. Substantivum, adjektivum, rod, číslo, deklinace</a:t>
            </a:r>
          </a:p>
          <a:p>
            <a:pPr marL="0" indent="0">
              <a:buNone/>
            </a:pPr>
            <a:r>
              <a:rPr lang="cs-CZ" dirty="0"/>
              <a:t>2.2. Latinské pády</a:t>
            </a:r>
          </a:p>
          <a:p>
            <a:pPr marL="0" indent="0">
              <a:buNone/>
            </a:pPr>
            <a:endParaRPr lang="cs-CZ" b="1" u="sng" dirty="0">
              <a:hlinkClick r:id="rId2"/>
            </a:endParaRPr>
          </a:p>
          <a:p>
            <a:pPr marL="0" indent="0">
              <a:buNone/>
            </a:pPr>
            <a:endParaRPr lang="cs-CZ" b="1" u="sng" dirty="0">
              <a:hlinkClick r:id="rId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862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"/>
            <a:ext cx="12079704" cy="978876"/>
          </a:xfrm>
        </p:spPr>
        <p:txBody>
          <a:bodyPr>
            <a:normAutofit/>
          </a:bodyPr>
          <a:lstStyle/>
          <a:p>
            <a:r>
              <a:rPr lang="cs-CZ" sz="4000" b="1" dirty="0"/>
              <a:t>2.1 Substantivum, adjektivum, rod, číslo, deklinace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25564"/>
            <a:ext cx="12192000" cy="57169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Podstatné jméno se v latinské terminologii nazývá </a:t>
            </a:r>
            <a:r>
              <a:rPr lang="cs-CZ" b="1" dirty="0"/>
              <a:t>substantivum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Přídavné jméno </a:t>
            </a:r>
            <a:r>
              <a:rPr lang="cs-CZ" b="1" dirty="0"/>
              <a:t>adjektivum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Stejně jako v češtině, i v latině rozlišujeme u substantiv a adjektiv trojí </a:t>
            </a:r>
            <a:r>
              <a:rPr lang="cs-CZ" b="1" dirty="0"/>
              <a:t>rod </a:t>
            </a:r>
            <a:r>
              <a:rPr lang="cs-CZ" dirty="0"/>
              <a:t>a dvojí </a:t>
            </a:r>
            <a:r>
              <a:rPr lang="cs-CZ" b="1" dirty="0"/>
              <a:t>číslo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Rod </a:t>
            </a:r>
            <a:r>
              <a:rPr lang="cs-CZ" dirty="0"/>
              <a:t>rozlišujeme </a:t>
            </a:r>
            <a:r>
              <a:rPr lang="cs-CZ" b="1" dirty="0"/>
              <a:t>mužský </a:t>
            </a:r>
            <a:r>
              <a:rPr lang="cs-CZ" dirty="0"/>
              <a:t>(</a:t>
            </a:r>
            <a:r>
              <a:rPr lang="cs-CZ" b="1" dirty="0" err="1"/>
              <a:t>masculinum</a:t>
            </a:r>
            <a:r>
              <a:rPr lang="cs-CZ" dirty="0"/>
              <a:t>), </a:t>
            </a:r>
            <a:r>
              <a:rPr lang="cs-CZ" b="1" dirty="0"/>
              <a:t>ženský </a:t>
            </a:r>
            <a:r>
              <a:rPr lang="cs-CZ" dirty="0"/>
              <a:t>(</a:t>
            </a:r>
            <a:r>
              <a:rPr lang="cs-CZ" b="1" dirty="0"/>
              <a:t>femininum</a:t>
            </a:r>
            <a:r>
              <a:rPr lang="cs-CZ" dirty="0"/>
              <a:t>) a </a:t>
            </a:r>
            <a:r>
              <a:rPr lang="cs-CZ" b="1" dirty="0"/>
              <a:t>střední </a:t>
            </a:r>
            <a:r>
              <a:rPr lang="cs-CZ" dirty="0"/>
              <a:t>(</a:t>
            </a:r>
            <a:r>
              <a:rPr lang="cs-CZ" b="1" dirty="0"/>
              <a:t>neutrum</a:t>
            </a:r>
            <a:r>
              <a:rPr lang="cs-CZ" dirty="0"/>
              <a:t>). Rod substantiva v češtině nemusí souhlasit s jeho rodem v latině, je proto nutné se ho u každého slovíčka naučit. </a:t>
            </a:r>
          </a:p>
          <a:p>
            <a:r>
              <a:rPr lang="cs-CZ" dirty="0"/>
              <a:t>Znalost rodu je důležitá zejména při spojování podstatných a přídavných jmen – tvar adjektiva totiž často závisí na rodu substantiva.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Číslo </a:t>
            </a:r>
            <a:r>
              <a:rPr lang="cs-CZ" dirty="0"/>
              <a:t>rozlišujeme </a:t>
            </a:r>
            <a:r>
              <a:rPr lang="cs-CZ" b="1" dirty="0"/>
              <a:t>jednotné </a:t>
            </a:r>
            <a:r>
              <a:rPr lang="cs-CZ" dirty="0"/>
              <a:t>(</a:t>
            </a:r>
            <a:r>
              <a:rPr lang="cs-CZ" b="1" dirty="0"/>
              <a:t>singulár</a:t>
            </a:r>
            <a:r>
              <a:rPr lang="cs-CZ" dirty="0"/>
              <a:t>) a </a:t>
            </a:r>
            <a:r>
              <a:rPr lang="cs-CZ" b="1" dirty="0"/>
              <a:t>množné </a:t>
            </a:r>
            <a:r>
              <a:rPr lang="cs-CZ" dirty="0"/>
              <a:t>(</a:t>
            </a:r>
            <a:r>
              <a:rPr lang="cs-CZ" b="1" dirty="0"/>
              <a:t>plurá</a:t>
            </a:r>
            <a:r>
              <a:rPr lang="cs-CZ" dirty="0"/>
              <a:t>l).</a:t>
            </a:r>
          </a:p>
          <a:p>
            <a:pPr marL="0" indent="0">
              <a:buNone/>
            </a:pPr>
            <a:r>
              <a:rPr lang="cs-CZ" dirty="0"/>
              <a:t>Latinská substantiva se dělí do </a:t>
            </a:r>
            <a:r>
              <a:rPr lang="cs-CZ" b="1" dirty="0"/>
              <a:t>pěti deklinací -</a:t>
            </a:r>
            <a:r>
              <a:rPr lang="cs-CZ" dirty="0"/>
              <a:t> skloňování. Příslušnost k deklinaci se určuje podle koncovky genitivu singuláru (2. pádu jednotného čísla).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1.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</a:t>
            </a:r>
            <a:r>
              <a:rPr lang="cs-CZ" b="1" dirty="0" err="1"/>
              <a:t>ae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2.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/>
              <a:t>ī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3.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is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4.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ūs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5.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ēī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Latinská adjektiva se skloňují podle 1., 2. nebo 3. deklinace. Skloňování adjektiv dále.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643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077" y="60325"/>
            <a:ext cx="10515600" cy="1325563"/>
          </a:xfrm>
        </p:spPr>
        <p:txBody>
          <a:bodyPr/>
          <a:lstStyle/>
          <a:p>
            <a:r>
              <a:rPr lang="cs-CZ" sz="4000" b="1" dirty="0"/>
              <a:t>2.2 Latinské pády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48508"/>
            <a:ext cx="12192000" cy="5609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Latina rozlišuje </a:t>
            </a:r>
            <a:r>
              <a:rPr lang="cs-CZ" b="1" dirty="0"/>
              <a:t>6 pádů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Významově většinou odpovídají českým pádům, ptáme se na ně tedy stejnými pádovými otázkami. </a:t>
            </a:r>
          </a:p>
          <a:p>
            <a:pPr marL="0" indent="0">
              <a:buNone/>
            </a:pPr>
            <a:r>
              <a:rPr lang="cs-CZ" dirty="0"/>
              <a:t>Pouze latinský 6. pád vyjadřuje český 6. i 7. pád. Odlišné pádové vazby než v češtině jsou také u předložek (viz příslušná kapitola).</a:t>
            </a:r>
          </a:p>
          <a:p>
            <a:pPr marL="0" indent="0">
              <a:buNone/>
            </a:pPr>
            <a:r>
              <a:rPr lang="cs-CZ" dirty="0"/>
              <a:t>V odborné terminologii mají latinské pády tyto názvy: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1. pád –  </a:t>
            </a:r>
            <a:r>
              <a:rPr lang="cs-CZ" b="1" dirty="0"/>
              <a:t>nominativ </a:t>
            </a:r>
            <a:r>
              <a:rPr lang="cs-CZ" dirty="0"/>
              <a:t>(z lat. </a:t>
            </a:r>
            <a:r>
              <a:rPr lang="cs-CZ" dirty="0" err="1"/>
              <a:t>nōmen</a:t>
            </a:r>
            <a:r>
              <a:rPr lang="cs-CZ" dirty="0"/>
              <a:t> = jméno; tento pád pojmenovává)</a:t>
            </a:r>
          </a:p>
          <a:p>
            <a:r>
              <a:rPr lang="cs-CZ" dirty="0"/>
              <a:t>2. pád –  </a:t>
            </a:r>
            <a:r>
              <a:rPr lang="cs-CZ" b="1" dirty="0"/>
              <a:t>genitiv </a:t>
            </a:r>
            <a:r>
              <a:rPr lang="cs-CZ" dirty="0"/>
              <a:t>(z lat. genus = rod; tento pád přiřazuje substantivum k rodu, druhu)</a:t>
            </a:r>
          </a:p>
          <a:p>
            <a:r>
              <a:rPr lang="cs-CZ" dirty="0"/>
              <a:t>3. pád –  </a:t>
            </a:r>
            <a:r>
              <a:rPr lang="cs-CZ" b="1" dirty="0"/>
              <a:t>dativ </a:t>
            </a:r>
            <a:r>
              <a:rPr lang="cs-CZ" dirty="0"/>
              <a:t>(z lat. </a:t>
            </a:r>
            <a:r>
              <a:rPr lang="cs-CZ" dirty="0" err="1"/>
              <a:t>dāre</a:t>
            </a:r>
            <a:r>
              <a:rPr lang="cs-CZ" dirty="0"/>
              <a:t> = dávat; stejně jako v češtině se pojí se 3. pádem, dávat komu, čemu)</a:t>
            </a:r>
          </a:p>
          <a:p>
            <a:r>
              <a:rPr lang="cs-CZ" dirty="0"/>
              <a:t>4. pád –  </a:t>
            </a:r>
            <a:r>
              <a:rPr lang="cs-CZ" b="1" dirty="0"/>
              <a:t>akuzativ </a:t>
            </a:r>
            <a:r>
              <a:rPr lang="cs-CZ" dirty="0"/>
              <a:t>(z lat. </a:t>
            </a:r>
            <a:r>
              <a:rPr lang="cs-CZ" dirty="0" err="1"/>
              <a:t>accusāre</a:t>
            </a:r>
            <a:r>
              <a:rPr lang="cs-CZ" dirty="0"/>
              <a:t> = obžalovat; stejně jako v češtině se pojí se 4. pádem, obžalovat koho, co)</a:t>
            </a:r>
          </a:p>
          <a:p>
            <a:r>
              <a:rPr lang="cs-CZ" dirty="0"/>
              <a:t>5. pád –  </a:t>
            </a:r>
            <a:r>
              <a:rPr lang="cs-CZ" b="1" dirty="0"/>
              <a:t>vokativ </a:t>
            </a:r>
            <a:r>
              <a:rPr lang="cs-CZ" dirty="0"/>
              <a:t>(z lat. </a:t>
            </a:r>
            <a:r>
              <a:rPr lang="cs-CZ" dirty="0" err="1"/>
              <a:t>vocāre</a:t>
            </a:r>
            <a:r>
              <a:rPr lang="cs-CZ" dirty="0"/>
              <a:t> = volat; stejně jako v češtině 5. pádem oslovujeme, voláme)</a:t>
            </a:r>
          </a:p>
          <a:p>
            <a:r>
              <a:rPr lang="cs-CZ" dirty="0"/>
              <a:t>6. pád –  </a:t>
            </a:r>
            <a:r>
              <a:rPr lang="cs-CZ" b="1" dirty="0"/>
              <a:t>ablativ </a:t>
            </a:r>
            <a:r>
              <a:rPr lang="cs-CZ" dirty="0"/>
              <a:t>(etymologie je tu složitější, souvisí s předložkou ab, která označuje odluku a pojí se s tímto pádem)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Vokativ je až na jednu skupinu slov vždy shodný s nominativem. Protože ho navíc v lékařské terminologii prakticky nevyužijeme, uvádíme tento pád pouze v seznamech koncovek jednotlivých deklinací, nikoli v příkladech skloňování konkrétních slov.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922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 Substantiva 1.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3.1. Obecný úvod do latinského skloňování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3.2  Skloňování substantiv 1. deklinace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3.3. Základní substantiva 1. deklinace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741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8586"/>
            <a:ext cx="10515600" cy="1325563"/>
          </a:xfrm>
        </p:spPr>
        <p:txBody>
          <a:bodyPr/>
          <a:lstStyle/>
          <a:p>
            <a:r>
              <a:rPr lang="cs-CZ" sz="4000" b="1" dirty="0"/>
              <a:t>3.1 Obecný úvod do latinského skloňování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67154"/>
            <a:ext cx="12104077" cy="59676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Latinská substantiva se dělí podle pádových koncovek do 5 deklinací. </a:t>
            </a:r>
          </a:p>
          <a:p>
            <a:r>
              <a:rPr lang="cs-CZ" dirty="0"/>
              <a:t>Pro </a:t>
            </a:r>
            <a:r>
              <a:rPr lang="cs-CZ" b="1" dirty="0"/>
              <a:t>zařazení do příslušné deklinace </a:t>
            </a:r>
            <a:r>
              <a:rPr lang="cs-CZ" dirty="0"/>
              <a:t>je rozhodující koncovka </a:t>
            </a:r>
            <a:r>
              <a:rPr lang="cs-CZ" b="1" dirty="0"/>
              <a:t>genitivu singuláru</a:t>
            </a:r>
            <a:r>
              <a:rPr lang="cs-CZ" dirty="0"/>
              <a:t>. Ve </a:t>
            </a:r>
            <a:r>
              <a:rPr lang="cs-CZ" b="1" dirty="0"/>
              <a:t>slovníkovém zápisu </a:t>
            </a:r>
            <a:r>
              <a:rPr lang="cs-CZ" dirty="0"/>
              <a:t>je proto kromě </a:t>
            </a:r>
            <a:r>
              <a:rPr lang="cs-CZ" b="1" dirty="0"/>
              <a:t>nominativu singuláru </a:t>
            </a:r>
            <a:r>
              <a:rPr lang="cs-CZ" dirty="0"/>
              <a:t>vždy uvedená také koncovka </a:t>
            </a:r>
            <a:r>
              <a:rPr lang="cs-CZ" b="1" dirty="0"/>
              <a:t>genitivu singuláru </a:t>
            </a:r>
            <a:r>
              <a:rPr lang="cs-CZ" dirty="0"/>
              <a:t>a </a:t>
            </a:r>
            <a:r>
              <a:rPr lang="cs-CZ" b="1" dirty="0"/>
              <a:t>rod </a:t>
            </a:r>
            <a:r>
              <a:rPr lang="cs-CZ" dirty="0"/>
              <a:t>substantiva.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Slovo </a:t>
            </a:r>
            <a:r>
              <a:rPr lang="cs-CZ" dirty="0" err="1"/>
              <a:t>gutta</a:t>
            </a:r>
            <a:r>
              <a:rPr lang="cs-CZ" dirty="0"/>
              <a:t> např. najdeme ve slovníku zapsané takto:</a:t>
            </a:r>
          </a:p>
          <a:p>
            <a:r>
              <a:rPr lang="cs-CZ" dirty="0" err="1"/>
              <a:t>gutta</a:t>
            </a:r>
            <a:r>
              <a:rPr lang="cs-CZ" dirty="0"/>
              <a:t>, </a:t>
            </a:r>
            <a:r>
              <a:rPr lang="cs-CZ" dirty="0" err="1"/>
              <a:t>ae</a:t>
            </a:r>
            <a:r>
              <a:rPr lang="cs-CZ" dirty="0"/>
              <a:t> f. – kapka.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zápisu vyčteme,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-</a:t>
            </a:r>
            <a:r>
              <a:rPr lang="cs-CZ" b="1" dirty="0" err="1"/>
              <a:t>ae</a:t>
            </a:r>
            <a:r>
              <a:rPr lang="cs-CZ" dirty="0"/>
              <a:t>, skloňuje se tudíž podle </a:t>
            </a:r>
            <a:r>
              <a:rPr lang="cs-CZ" b="1" dirty="0"/>
              <a:t>1. deklinace</a:t>
            </a:r>
            <a:r>
              <a:rPr lang="cs-CZ" dirty="0"/>
              <a:t>, a je </a:t>
            </a:r>
            <a:r>
              <a:rPr lang="cs-CZ" b="1" dirty="0"/>
              <a:t>ženského rodu </a:t>
            </a:r>
            <a:r>
              <a:rPr lang="cs-CZ" dirty="0"/>
              <a:t>(f. = femininum).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slovníkového zápisu slova</a:t>
            </a:r>
          </a:p>
          <a:p>
            <a:r>
              <a:rPr lang="cs-CZ" dirty="0"/>
              <a:t>tumor, </a:t>
            </a:r>
            <a:r>
              <a:rPr lang="cs-CZ" dirty="0" err="1"/>
              <a:t>ōris</a:t>
            </a:r>
            <a:r>
              <a:rPr lang="cs-CZ" dirty="0"/>
              <a:t> m. – nádor</a:t>
            </a:r>
          </a:p>
          <a:p>
            <a:pPr marL="0" indent="0">
              <a:buNone/>
            </a:pPr>
            <a:r>
              <a:rPr lang="cs-CZ" dirty="0"/>
              <a:t>zjistíme,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– </a:t>
            </a:r>
            <a:r>
              <a:rPr lang="cs-CZ" b="1" dirty="0" err="1"/>
              <a:t>is</a:t>
            </a:r>
            <a:r>
              <a:rPr lang="cs-CZ" dirty="0"/>
              <a:t>, skloňuje se tudíž podle </a:t>
            </a:r>
            <a:r>
              <a:rPr lang="cs-CZ" b="1" dirty="0"/>
              <a:t>3. deklinace</a:t>
            </a:r>
            <a:r>
              <a:rPr lang="cs-CZ" dirty="0"/>
              <a:t>, a je </a:t>
            </a:r>
            <a:r>
              <a:rPr lang="cs-CZ" b="1" dirty="0"/>
              <a:t>mužského rodu</a:t>
            </a:r>
            <a:r>
              <a:rPr lang="cs-CZ" dirty="0"/>
              <a:t> (m. = </a:t>
            </a:r>
            <a:r>
              <a:rPr lang="cs-CZ" dirty="0" err="1"/>
              <a:t>masculinum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 slovníkovém zápisu slova</a:t>
            </a:r>
          </a:p>
          <a:p>
            <a:r>
              <a:rPr lang="cs-CZ" dirty="0" err="1"/>
              <a:t>īnstrumentum</a:t>
            </a:r>
            <a:r>
              <a:rPr lang="cs-CZ" dirty="0"/>
              <a:t>, ī n. – nástroj</a:t>
            </a:r>
          </a:p>
          <a:p>
            <a:r>
              <a:rPr lang="cs-CZ" dirty="0"/>
              <a:t>vidíme,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–</a:t>
            </a:r>
            <a:r>
              <a:rPr lang="cs-CZ" b="1" dirty="0"/>
              <a:t>ī</a:t>
            </a:r>
            <a:r>
              <a:rPr lang="cs-CZ" dirty="0"/>
              <a:t>, skloňuje se tudíž podle </a:t>
            </a:r>
            <a:r>
              <a:rPr lang="cs-CZ" b="1" dirty="0"/>
              <a:t>2. deklinace</a:t>
            </a:r>
            <a:r>
              <a:rPr lang="cs-CZ" dirty="0"/>
              <a:t>, a je </a:t>
            </a:r>
            <a:r>
              <a:rPr lang="cs-CZ" b="1" dirty="0"/>
              <a:t>středního rodu </a:t>
            </a:r>
            <a:r>
              <a:rPr lang="cs-CZ" dirty="0"/>
              <a:t>(n. = neutrum).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778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365125"/>
            <a:ext cx="12127523" cy="1325563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Odtržením koncovky tohoto pádu </a:t>
            </a:r>
            <a:r>
              <a:rPr lang="cs-CZ" sz="3600" dirty="0"/>
              <a:t>získáme </a:t>
            </a:r>
            <a:r>
              <a:rPr lang="cs-CZ" sz="3600" b="1" dirty="0"/>
              <a:t>kmen substantiva -</a:t>
            </a:r>
            <a:r>
              <a:rPr lang="cs-CZ" sz="3600" dirty="0"/>
              <a:t>k němu se potom přidávají další pádové koncovky podle příslušné deklinace.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471246"/>
            <a:ext cx="11201400" cy="52753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 substantiv 1. a 2. deklinace lze kmen většinou poznat již z nominativu singuláru.</a:t>
            </a:r>
          </a:p>
          <a:p>
            <a:r>
              <a:rPr lang="cs-CZ" dirty="0"/>
              <a:t>Např. </a:t>
            </a:r>
            <a:r>
              <a:rPr lang="cs-CZ" b="1" dirty="0"/>
              <a:t>genitiv singuláru </a:t>
            </a:r>
            <a:r>
              <a:rPr lang="cs-CZ" dirty="0"/>
              <a:t>od slova </a:t>
            </a:r>
            <a:r>
              <a:rPr lang="cs-CZ" dirty="0" err="1"/>
              <a:t>gutta</a:t>
            </a:r>
            <a:r>
              <a:rPr lang="cs-CZ" dirty="0"/>
              <a:t> zní </a:t>
            </a:r>
            <a:r>
              <a:rPr lang="cs-CZ" dirty="0" err="1"/>
              <a:t>guttae</a:t>
            </a:r>
            <a:r>
              <a:rPr lang="cs-CZ" dirty="0"/>
              <a:t>. Odtrhneme-li koncovku –</a:t>
            </a:r>
            <a:r>
              <a:rPr lang="cs-CZ" dirty="0" err="1"/>
              <a:t>ae</a:t>
            </a:r>
            <a:r>
              <a:rPr lang="cs-CZ" dirty="0"/>
              <a:t>, získáme kmen </a:t>
            </a:r>
            <a:r>
              <a:rPr lang="cs-CZ" dirty="0" err="1"/>
              <a:t>gutt</a:t>
            </a:r>
            <a:r>
              <a:rPr lang="cs-CZ" dirty="0"/>
              <a:t>- . Při skloňování substantiva pak koncovky přidáváme k tomuto kmeni, skloňujeme tedy </a:t>
            </a:r>
            <a:r>
              <a:rPr lang="cs-CZ" dirty="0" err="1"/>
              <a:t>gutta</a:t>
            </a:r>
            <a:r>
              <a:rPr lang="cs-CZ" dirty="0"/>
              <a:t>, </a:t>
            </a:r>
            <a:r>
              <a:rPr lang="cs-CZ" dirty="0" err="1"/>
              <a:t>guttae</a:t>
            </a:r>
            <a:r>
              <a:rPr lang="cs-CZ" dirty="0"/>
              <a:t>, </a:t>
            </a:r>
            <a:r>
              <a:rPr lang="cs-CZ" dirty="0" err="1"/>
              <a:t>guttae</a:t>
            </a:r>
            <a:r>
              <a:rPr lang="cs-CZ" dirty="0"/>
              <a:t>, </a:t>
            </a:r>
            <a:r>
              <a:rPr lang="cs-CZ" dirty="0" err="1"/>
              <a:t>guttam</a:t>
            </a:r>
            <a:r>
              <a:rPr lang="cs-CZ" dirty="0"/>
              <a:t> atd.</a:t>
            </a:r>
          </a:p>
          <a:p>
            <a:r>
              <a:rPr lang="cs-CZ" dirty="0"/>
              <a:t>Jindy, především u substantiv 3. deklinace, se </a:t>
            </a:r>
            <a:r>
              <a:rPr lang="cs-CZ" b="1" dirty="0"/>
              <a:t>kmen obvykle od nominativu singuláru liší. </a:t>
            </a:r>
            <a:r>
              <a:rPr lang="cs-CZ" dirty="0"/>
              <a:t>Např. genitivu singuláru od slova </a:t>
            </a:r>
            <a:r>
              <a:rPr lang="cs-CZ" dirty="0" err="1"/>
              <a:t>caput</a:t>
            </a:r>
            <a:r>
              <a:rPr lang="cs-CZ" dirty="0"/>
              <a:t> – hlava zní </a:t>
            </a:r>
            <a:r>
              <a:rPr lang="cs-CZ" dirty="0" err="1"/>
              <a:t>capitis</a:t>
            </a:r>
            <a:r>
              <a:rPr lang="cs-CZ" dirty="0"/>
              <a:t>. Odtrhneme-li koncovku genitivu singuláru –</a:t>
            </a:r>
            <a:r>
              <a:rPr lang="cs-CZ" dirty="0" err="1"/>
              <a:t>is</a:t>
            </a:r>
            <a:r>
              <a:rPr lang="cs-CZ" dirty="0"/>
              <a:t>, získáme kmen </a:t>
            </a:r>
            <a:r>
              <a:rPr lang="cs-CZ" dirty="0" err="1"/>
              <a:t>capit</a:t>
            </a:r>
            <a:r>
              <a:rPr lang="cs-CZ" dirty="0"/>
              <a:t>-. Při skloňování substantiva pak koncovky přidáváme k tomuto kmeni, skloňujeme tedy </a:t>
            </a:r>
            <a:r>
              <a:rPr lang="cs-CZ" dirty="0" err="1"/>
              <a:t>caput</a:t>
            </a:r>
            <a:r>
              <a:rPr lang="cs-CZ" dirty="0"/>
              <a:t>, </a:t>
            </a:r>
            <a:r>
              <a:rPr lang="cs-CZ" dirty="0" err="1"/>
              <a:t>capitis</a:t>
            </a:r>
            <a:r>
              <a:rPr lang="cs-CZ" dirty="0"/>
              <a:t>, </a:t>
            </a:r>
            <a:r>
              <a:rPr lang="cs-CZ" dirty="0" err="1"/>
              <a:t>capitī</a:t>
            </a:r>
            <a:r>
              <a:rPr lang="cs-CZ" dirty="0"/>
              <a:t> atd.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 </a:t>
            </a:r>
            <a:r>
              <a:rPr lang="cs-CZ" b="1" dirty="0"/>
              <a:t>správně skloňování </a:t>
            </a:r>
            <a:r>
              <a:rPr lang="cs-CZ" dirty="0"/>
              <a:t>je důležité naučit se </a:t>
            </a:r>
            <a:r>
              <a:rPr lang="cs-CZ" b="1" dirty="0"/>
              <a:t>slovníkový tvar celý</a:t>
            </a:r>
            <a:r>
              <a:rPr lang="cs-CZ" dirty="0"/>
              <a:t> </a:t>
            </a:r>
          </a:p>
          <a:p>
            <a:r>
              <a:rPr lang="cs-CZ" dirty="0"/>
              <a:t>Tvar </a:t>
            </a:r>
            <a:r>
              <a:rPr lang="cs-CZ" b="1" dirty="0"/>
              <a:t>genitivu singuláru </a:t>
            </a:r>
            <a:r>
              <a:rPr lang="cs-CZ" dirty="0"/>
              <a:t>je zásadní pro určení deklinace (tj. </a:t>
            </a:r>
            <a:r>
              <a:rPr lang="cs-CZ" b="1" dirty="0"/>
              <a:t>jaké pádové koncovky používat</a:t>
            </a:r>
            <a:r>
              <a:rPr lang="cs-CZ" dirty="0"/>
              <a:t>) i pro </a:t>
            </a:r>
            <a:r>
              <a:rPr lang="cs-CZ" b="1" dirty="0"/>
              <a:t>utvoření kmene </a:t>
            </a:r>
            <a:r>
              <a:rPr lang="cs-CZ" dirty="0"/>
              <a:t>(tj.</a:t>
            </a:r>
            <a:r>
              <a:rPr lang="cs-CZ" b="1" dirty="0"/>
              <a:t> k čemu tyto koncovky připojovat</a:t>
            </a:r>
            <a:r>
              <a:rPr lang="cs-CZ" dirty="0"/>
              <a:t>). </a:t>
            </a:r>
          </a:p>
          <a:p>
            <a:r>
              <a:rPr lang="cs-CZ" b="1" dirty="0"/>
              <a:t>Rod </a:t>
            </a:r>
            <a:r>
              <a:rPr lang="cs-CZ" dirty="0"/>
              <a:t>je u substantiv důležitý pro</a:t>
            </a:r>
            <a:r>
              <a:rPr lang="cs-CZ" b="1" dirty="0"/>
              <a:t> skloňování neuter</a:t>
            </a:r>
            <a:r>
              <a:rPr lang="cs-CZ" dirty="0"/>
              <a:t>, která mají některé koncovky odlišné, a především pro </a:t>
            </a:r>
            <a:r>
              <a:rPr lang="cs-CZ" b="1" dirty="0"/>
              <a:t>skloňování adjektiv </a:t>
            </a:r>
            <a:r>
              <a:rPr lang="cs-CZ" dirty="0"/>
              <a:t>(viz dále).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536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​</a:t>
            </a:r>
            <a:r>
              <a:rPr lang="cs-CZ" sz="4000" b="1" dirty="0"/>
              <a:t>3.2 Skloňování substantiv 1.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846" y="1825625"/>
            <a:ext cx="12016154" cy="4351338"/>
          </a:xfrm>
        </p:spPr>
        <p:txBody>
          <a:bodyPr/>
          <a:lstStyle/>
          <a:p>
            <a:r>
              <a:rPr lang="cs-CZ" dirty="0"/>
              <a:t>Podle </a:t>
            </a:r>
            <a:r>
              <a:rPr lang="cs-CZ" b="1" dirty="0"/>
              <a:t>1.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ae</a:t>
            </a:r>
            <a:r>
              <a:rPr lang="cs-CZ" dirty="0"/>
              <a:t>. </a:t>
            </a:r>
          </a:p>
          <a:p>
            <a:r>
              <a:rPr lang="cs-CZ" dirty="0"/>
              <a:t>Nominativ singuláru je zakončený téměř vždy na –a, kromě několika řeckých slov, většinou jmen, která končí na –</a:t>
            </a:r>
            <a:r>
              <a:rPr lang="cs-CZ" dirty="0" err="1"/>
              <a:t>ēs</a:t>
            </a:r>
            <a:r>
              <a:rPr lang="cs-CZ" dirty="0"/>
              <a:t>. </a:t>
            </a:r>
          </a:p>
          <a:p>
            <a:r>
              <a:rPr lang="cs-CZ" dirty="0"/>
              <a:t>Hláska a je pro 1. deklinaci typická, vyskytuje se ve většině pádových koncovek.</a:t>
            </a:r>
          </a:p>
          <a:p>
            <a:r>
              <a:rPr lang="cs-CZ" dirty="0"/>
              <a:t>Jako </a:t>
            </a:r>
            <a:r>
              <a:rPr lang="cs-CZ" b="1" dirty="0"/>
              <a:t>vzor </a:t>
            </a:r>
            <a:r>
              <a:rPr lang="cs-CZ" dirty="0"/>
              <a:t>pro substantiva </a:t>
            </a:r>
            <a:r>
              <a:rPr lang="cs-CZ" b="1" dirty="0"/>
              <a:t>1. deklinace </a:t>
            </a:r>
            <a:r>
              <a:rPr lang="cs-CZ" dirty="0"/>
              <a:t>použijeme slovo </a:t>
            </a:r>
            <a:r>
              <a:rPr lang="cs-CZ" b="1" dirty="0" err="1"/>
              <a:t>vēna</a:t>
            </a:r>
            <a:r>
              <a:rPr lang="cs-CZ" b="1" dirty="0"/>
              <a:t>, </a:t>
            </a:r>
            <a:r>
              <a:rPr lang="cs-CZ" b="1" dirty="0" err="1"/>
              <a:t>ae</a:t>
            </a:r>
            <a:r>
              <a:rPr lang="cs-CZ" b="1" dirty="0"/>
              <a:t> f. = žíla</a:t>
            </a:r>
            <a:endParaRPr lang="cs-CZ" dirty="0"/>
          </a:p>
          <a:p>
            <a:r>
              <a:rPr lang="cs-CZ" b="1" dirty="0"/>
              <a:t>Většina </a:t>
            </a:r>
            <a:r>
              <a:rPr lang="cs-CZ" dirty="0"/>
              <a:t>substantiv </a:t>
            </a:r>
            <a:r>
              <a:rPr lang="cs-CZ" b="1" dirty="0"/>
              <a:t>1. deklinace </a:t>
            </a:r>
            <a:r>
              <a:rPr lang="cs-CZ" dirty="0"/>
              <a:t>jsou </a:t>
            </a:r>
            <a:r>
              <a:rPr lang="cs-CZ" b="1" dirty="0"/>
              <a:t>feminina</a:t>
            </a:r>
            <a:r>
              <a:rPr lang="cs-CZ" dirty="0"/>
              <a:t>, existují však i výjimky (</a:t>
            </a:r>
            <a:r>
              <a:rPr lang="cs-CZ" dirty="0" err="1"/>
              <a:t>poēta</a:t>
            </a:r>
            <a:r>
              <a:rPr lang="cs-CZ" dirty="0"/>
              <a:t>. </a:t>
            </a:r>
            <a:r>
              <a:rPr lang="cs-CZ" dirty="0" err="1"/>
              <a:t>ae</a:t>
            </a:r>
            <a:r>
              <a:rPr lang="cs-CZ" dirty="0"/>
              <a:t> m. = básník).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40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09938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Odtržením koncovky genitivu singuláru získáme kmen, k němuž přidáváme u substantiv 1. deklinace tyto koncovky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120373"/>
              </p:ext>
            </p:extLst>
          </p:nvPr>
        </p:nvGraphicFramePr>
        <p:xfrm>
          <a:off x="2238375" y="3041174"/>
          <a:ext cx="7715250" cy="219456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13755412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057996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Singulár</a:t>
                      </a:r>
                    </a:p>
                    <a:p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563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 – a</a:t>
                      </a:r>
                    </a:p>
                    <a:p>
                      <a:r>
                        <a:rPr lang="pt-BR">
                          <a:effectLst/>
                        </a:rPr>
                        <a:t>2. – ae</a:t>
                      </a:r>
                    </a:p>
                    <a:p>
                      <a:r>
                        <a:rPr lang="pt-BR">
                          <a:effectLst/>
                        </a:rPr>
                        <a:t>3. – ae</a:t>
                      </a:r>
                    </a:p>
                    <a:p>
                      <a:r>
                        <a:rPr lang="pt-BR">
                          <a:effectLst/>
                        </a:rPr>
                        <a:t>4. – am</a:t>
                      </a:r>
                    </a:p>
                    <a:p>
                      <a:r>
                        <a:rPr lang="pt-BR">
                          <a:effectLst/>
                        </a:rPr>
                        <a:t>5. – a</a:t>
                      </a:r>
                    </a:p>
                    <a:p>
                      <a:r>
                        <a:rPr lang="pt-BR">
                          <a:effectLst/>
                        </a:rPr>
                        <a:t>6. – 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– </a:t>
                      </a:r>
                      <a:r>
                        <a:rPr lang="cs-CZ" dirty="0" err="1">
                          <a:effectLst/>
                        </a:rPr>
                        <a:t>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– </a:t>
                      </a:r>
                      <a:r>
                        <a:rPr lang="cs-CZ" dirty="0" err="1">
                          <a:effectLst/>
                        </a:rPr>
                        <a:t>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– </a:t>
                      </a:r>
                      <a:r>
                        <a:rPr lang="cs-CZ" dirty="0" err="1">
                          <a:effectLst/>
                        </a:rPr>
                        <a:t>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– </a:t>
                      </a:r>
                      <a:r>
                        <a:rPr lang="cs-CZ" dirty="0" err="1">
                          <a:effectLst/>
                        </a:rPr>
                        <a:t>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5. – </a:t>
                      </a:r>
                      <a:r>
                        <a:rPr lang="cs-CZ" dirty="0" err="1">
                          <a:effectLst/>
                        </a:rPr>
                        <a:t>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– </a:t>
                      </a:r>
                      <a:r>
                        <a:rPr lang="cs-CZ" dirty="0" err="1">
                          <a:effectLst/>
                        </a:rPr>
                        <a:t>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569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3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1.1 Výslovnost dvojhlásek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825624"/>
            <a:ext cx="11910646" cy="4598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 v latině se vedle jednoduchých samohlásek vyskytují tzv. dvojhlásky </a:t>
            </a:r>
            <a:r>
              <a:rPr lang="cs-CZ" b="1" i="1" dirty="0" err="1"/>
              <a:t>ae</a:t>
            </a:r>
            <a:r>
              <a:rPr lang="cs-CZ" i="1" dirty="0"/>
              <a:t> </a:t>
            </a:r>
            <a:r>
              <a:rPr lang="cs-CZ" dirty="0"/>
              <a:t>a </a:t>
            </a:r>
            <a:r>
              <a:rPr lang="cs-CZ" b="1" i="1" dirty="0" err="1"/>
              <a:t>oe</a:t>
            </a:r>
            <a:r>
              <a:rPr lang="cs-CZ" i="1" dirty="0"/>
              <a:t>. </a:t>
            </a:r>
          </a:p>
          <a:p>
            <a:r>
              <a:rPr lang="cs-CZ" dirty="0"/>
              <a:t>vyslovují se jako</a:t>
            </a:r>
            <a:r>
              <a:rPr lang="cs-CZ" b="1" dirty="0"/>
              <a:t> dlouhé é</a:t>
            </a:r>
            <a:r>
              <a:rPr lang="cs-CZ" dirty="0"/>
              <a:t>.</a:t>
            </a:r>
          </a:p>
          <a:p>
            <a:r>
              <a:rPr lang="cs-CZ" dirty="0" err="1"/>
              <a:t>aegrōtus</a:t>
            </a:r>
            <a:r>
              <a:rPr lang="cs-CZ" dirty="0"/>
              <a:t> – </a:t>
            </a:r>
            <a:r>
              <a:rPr lang="cs-CZ" i="1" dirty="0" err="1"/>
              <a:t>égrótus</a:t>
            </a:r>
            <a:r>
              <a:rPr lang="cs-CZ" dirty="0"/>
              <a:t> – nemocný</a:t>
            </a:r>
          </a:p>
          <a:p>
            <a:r>
              <a:rPr lang="cs-CZ" dirty="0" err="1"/>
              <a:t>oedēma</a:t>
            </a:r>
            <a:r>
              <a:rPr lang="cs-CZ" dirty="0"/>
              <a:t> –  </a:t>
            </a:r>
            <a:r>
              <a:rPr lang="cs-CZ" i="1" dirty="0" err="1"/>
              <a:t>édéma</a:t>
            </a:r>
            <a:r>
              <a:rPr lang="cs-CZ" dirty="0"/>
              <a:t> – otok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 případě, že je </a:t>
            </a:r>
            <a:r>
              <a:rPr lang="cs-CZ" b="1" dirty="0"/>
              <a:t>e</a:t>
            </a:r>
            <a:r>
              <a:rPr lang="cs-CZ" dirty="0"/>
              <a:t> v uvedených dvojhláskách </a:t>
            </a:r>
            <a:r>
              <a:rPr lang="cs-CZ" b="1" dirty="0"/>
              <a:t>označeno dvojtečkou</a:t>
            </a:r>
            <a:r>
              <a:rPr lang="cs-CZ" dirty="0"/>
              <a:t> nebo </a:t>
            </a:r>
            <a:r>
              <a:rPr lang="cs-CZ" b="1" dirty="0"/>
              <a:t>vodorovnou čárkou</a:t>
            </a:r>
            <a:r>
              <a:rPr lang="cs-CZ" dirty="0"/>
              <a:t>, nejedná se o dvojhlásku a vyslovují se obě samohlásky.</a:t>
            </a:r>
          </a:p>
          <a:p>
            <a:r>
              <a:rPr lang="cs-CZ" dirty="0" err="1"/>
              <a:t>aër</a:t>
            </a:r>
            <a:r>
              <a:rPr lang="cs-CZ" dirty="0"/>
              <a:t> – </a:t>
            </a:r>
            <a:r>
              <a:rPr lang="cs-CZ" i="1" dirty="0" err="1"/>
              <a:t>áér</a:t>
            </a:r>
            <a:r>
              <a:rPr lang="cs-CZ" i="1" dirty="0"/>
              <a:t> </a:t>
            </a:r>
            <a:r>
              <a:rPr lang="cs-CZ" dirty="0"/>
              <a:t>– vzduch</a:t>
            </a:r>
          </a:p>
          <a:p>
            <a:r>
              <a:rPr lang="cs-CZ" dirty="0" err="1"/>
              <a:t>poēta</a:t>
            </a:r>
            <a:r>
              <a:rPr lang="cs-CZ" dirty="0"/>
              <a:t> – </a:t>
            </a:r>
            <a:r>
              <a:rPr lang="cs-CZ" i="1" dirty="0" err="1"/>
              <a:t>poéta</a:t>
            </a:r>
            <a:r>
              <a:rPr lang="cs-CZ" dirty="0"/>
              <a:t> – básník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77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Slovo </a:t>
            </a:r>
            <a:r>
              <a:rPr lang="cs-CZ" sz="4000" b="1" dirty="0" err="1"/>
              <a:t>vēna</a:t>
            </a:r>
            <a:r>
              <a:rPr lang="cs-CZ" sz="4000" b="1" dirty="0"/>
              <a:t> se tedy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483528"/>
              </p:ext>
            </p:extLst>
          </p:nvPr>
        </p:nvGraphicFramePr>
        <p:xfrm>
          <a:off x="2238375" y="3041174"/>
          <a:ext cx="7715250" cy="219456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68808647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8873962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Singulár</a:t>
                      </a:r>
                    </a:p>
                    <a:p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790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vēna</a:t>
                      </a:r>
                    </a:p>
                    <a:p>
                      <a:r>
                        <a:rPr lang="cs-CZ">
                          <a:effectLst/>
                        </a:rPr>
                        <a:t>2. vēnae</a:t>
                      </a:r>
                    </a:p>
                    <a:p>
                      <a:r>
                        <a:rPr lang="cs-CZ">
                          <a:effectLst/>
                        </a:rPr>
                        <a:t>3. vēnae</a:t>
                      </a:r>
                    </a:p>
                    <a:p>
                      <a:r>
                        <a:rPr lang="cs-CZ">
                          <a:effectLst/>
                        </a:rPr>
                        <a:t>4. vēnam</a:t>
                      </a:r>
                    </a:p>
                    <a:p>
                      <a:r>
                        <a:rPr lang="cs-CZ">
                          <a:effectLst/>
                        </a:rPr>
                        <a:t>6. vēnā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vēnae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vēnārum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vēnīs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vēnās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 </a:t>
                      </a:r>
                      <a:r>
                        <a:rPr lang="cs-CZ" dirty="0" err="1">
                          <a:effectLst/>
                        </a:rPr>
                        <a:t>vēnīs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5076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43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815" y="365125"/>
            <a:ext cx="11992708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Pro všechna substantiva všech deklinací platí dvě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1) </a:t>
            </a:r>
            <a:r>
              <a:rPr lang="cs-CZ" b="1" dirty="0"/>
              <a:t>Nominativ singuláru </a:t>
            </a:r>
            <a:r>
              <a:rPr lang="cs-CZ" dirty="0"/>
              <a:t>a </a:t>
            </a:r>
            <a:r>
              <a:rPr lang="cs-CZ" b="1" dirty="0"/>
              <a:t>vokativ singuláru </a:t>
            </a:r>
            <a:r>
              <a:rPr lang="cs-CZ" dirty="0"/>
              <a:t>jsou </a:t>
            </a:r>
            <a:r>
              <a:rPr lang="cs-CZ" b="1" dirty="0"/>
              <a:t>stejné </a:t>
            </a:r>
            <a:r>
              <a:rPr lang="cs-CZ" dirty="0"/>
              <a:t>(výjimkou jsou pouze některá substantiva 2. deklinace, viz níže).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 </a:t>
            </a:r>
            <a:r>
              <a:rPr lang="cs-CZ" b="1" dirty="0"/>
              <a:t>Dativ plurálu </a:t>
            </a:r>
            <a:r>
              <a:rPr lang="cs-CZ" dirty="0"/>
              <a:t>a </a:t>
            </a:r>
            <a:r>
              <a:rPr lang="cs-CZ" b="1" dirty="0"/>
              <a:t>ablativ plurálu </a:t>
            </a:r>
            <a:r>
              <a:rPr lang="cs-CZ" dirty="0"/>
              <a:t>mají vždy </a:t>
            </a:r>
            <a:r>
              <a:rPr lang="cs-CZ" b="1" dirty="0"/>
              <a:t>stejnou koncovku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577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2" y="77910"/>
            <a:ext cx="10515600" cy="1325563"/>
          </a:xfrm>
        </p:spPr>
        <p:txBody>
          <a:bodyPr/>
          <a:lstStyle/>
          <a:p>
            <a:r>
              <a:rPr lang="pt-BR" b="1" dirty="0"/>
              <a:t>3.3 Základní substantiva 1.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200" y="850619"/>
            <a:ext cx="6019800" cy="5759116"/>
          </a:xfrm>
        </p:spPr>
        <p:txBody>
          <a:bodyPr>
            <a:normAutofit fontScale="25000" lnSpcReduction="20000"/>
          </a:bodyPr>
          <a:lstStyle/>
          <a:p>
            <a:r>
              <a:rPr lang="cs-CZ" sz="4400" dirty="0" err="1"/>
              <a:t>anōmalia</a:t>
            </a:r>
            <a:r>
              <a:rPr lang="cs-CZ" sz="4400" dirty="0"/>
              <a:t>, </a:t>
            </a:r>
            <a:r>
              <a:rPr lang="cs-CZ" sz="4400" dirty="0" err="1"/>
              <a:t>ae</a:t>
            </a:r>
            <a:r>
              <a:rPr lang="cs-CZ" sz="4400" dirty="0"/>
              <a:t> f. – odchylka, nepravidelnost</a:t>
            </a:r>
          </a:p>
          <a:p>
            <a:r>
              <a:rPr lang="cs-CZ" sz="4300" dirty="0" err="1"/>
              <a:t>anūria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zástava vylučování moči, anurie</a:t>
            </a:r>
          </a:p>
          <a:p>
            <a:r>
              <a:rPr lang="cs-CZ" sz="4300" dirty="0"/>
              <a:t>aorta, </a:t>
            </a:r>
            <a:r>
              <a:rPr lang="cs-CZ" sz="4300" dirty="0" err="1"/>
              <a:t>ae</a:t>
            </a:r>
            <a:r>
              <a:rPr lang="cs-CZ" sz="4300" dirty="0"/>
              <a:t> f. – srdečnice</a:t>
            </a:r>
          </a:p>
          <a:p>
            <a:r>
              <a:rPr lang="cs-CZ" sz="4300" dirty="0" err="1"/>
              <a:t>aqua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voda</a:t>
            </a:r>
          </a:p>
          <a:p>
            <a:r>
              <a:rPr lang="cs-CZ" sz="4300" dirty="0" err="1"/>
              <a:t>artēria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tepna</a:t>
            </a:r>
          </a:p>
          <a:p>
            <a:r>
              <a:rPr lang="cs-CZ" sz="4300" dirty="0" err="1"/>
              <a:t>bradycardia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zpomalená srdeční činnost</a:t>
            </a:r>
          </a:p>
          <a:p>
            <a:r>
              <a:rPr lang="cs-CZ" sz="4300" dirty="0" err="1"/>
              <a:t>cellula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buňka</a:t>
            </a:r>
          </a:p>
          <a:p>
            <a:r>
              <a:rPr lang="cs-CZ" sz="4300" dirty="0" err="1"/>
              <a:t>clāvicula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klíční kost</a:t>
            </a:r>
          </a:p>
          <a:p>
            <a:r>
              <a:rPr lang="cs-CZ" sz="4300" dirty="0" err="1"/>
              <a:t>columna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sloup, pilíř</a:t>
            </a:r>
          </a:p>
          <a:p>
            <a:r>
              <a:rPr lang="cs-CZ" sz="4300" dirty="0" err="1"/>
              <a:t>columna</a:t>
            </a:r>
            <a:r>
              <a:rPr lang="cs-CZ" sz="4300" dirty="0"/>
              <a:t> </a:t>
            </a:r>
            <a:r>
              <a:rPr lang="cs-CZ" sz="4300" dirty="0" err="1"/>
              <a:t>vertebrārum</a:t>
            </a:r>
            <a:r>
              <a:rPr lang="cs-CZ" sz="4300" dirty="0"/>
              <a:t> – páteř, dosl. sloup obratlů</a:t>
            </a:r>
          </a:p>
          <a:p>
            <a:r>
              <a:rPr lang="cs-CZ" sz="4300" dirty="0" err="1"/>
              <a:t>costa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žebro</a:t>
            </a:r>
          </a:p>
          <a:p>
            <a:r>
              <a:rPr lang="cs-CZ" sz="4300" dirty="0" err="1"/>
              <a:t>coxa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kyčel</a:t>
            </a:r>
          </a:p>
          <a:p>
            <a:r>
              <a:rPr lang="cs-CZ" sz="4300" dirty="0" err="1"/>
              <a:t>fēmina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žena</a:t>
            </a:r>
          </a:p>
          <a:p>
            <a:r>
              <a:rPr lang="cs-CZ" sz="4300" dirty="0" err="1"/>
              <a:t>fībula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kost lýtková</a:t>
            </a:r>
          </a:p>
          <a:p>
            <a:r>
              <a:rPr lang="cs-CZ" sz="4300" dirty="0"/>
              <a:t>forma, </a:t>
            </a:r>
            <a:r>
              <a:rPr lang="cs-CZ" sz="4300" dirty="0" err="1"/>
              <a:t>ae</a:t>
            </a:r>
            <a:r>
              <a:rPr lang="cs-CZ" sz="4300" dirty="0"/>
              <a:t> f. – tvar, podoba</a:t>
            </a:r>
          </a:p>
          <a:p>
            <a:r>
              <a:rPr lang="cs-CZ" sz="4300" dirty="0" err="1"/>
              <a:t>formula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pravidlo, předpis (složení léku)</a:t>
            </a:r>
          </a:p>
          <a:p>
            <a:r>
              <a:rPr lang="cs-CZ" sz="4300" dirty="0" err="1"/>
              <a:t>frāctūra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zlomenina</a:t>
            </a:r>
          </a:p>
          <a:p>
            <a:r>
              <a:rPr lang="cs-CZ" sz="4300" dirty="0" err="1"/>
              <a:t>gangraena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sněť</a:t>
            </a:r>
          </a:p>
          <a:p>
            <a:r>
              <a:rPr lang="cs-CZ" sz="4300" dirty="0" err="1"/>
              <a:t>glandula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žláza</a:t>
            </a:r>
          </a:p>
          <a:p>
            <a:r>
              <a:rPr lang="cs-CZ" sz="4300" dirty="0" err="1"/>
              <a:t>haemorrhagia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krvácení</a:t>
            </a:r>
          </a:p>
          <a:p>
            <a:r>
              <a:rPr lang="cs-CZ" sz="4300" dirty="0" err="1"/>
              <a:t>herba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nať, rostlina</a:t>
            </a:r>
          </a:p>
          <a:p>
            <a:r>
              <a:rPr lang="cs-CZ" sz="4300" dirty="0" err="1"/>
              <a:t>hernia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kýla</a:t>
            </a:r>
          </a:p>
          <a:p>
            <a:r>
              <a:rPr lang="cs-CZ" sz="4300" dirty="0" err="1"/>
              <a:t>hypotrophia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podvýživa, omezení vzrůstu</a:t>
            </a:r>
          </a:p>
          <a:p>
            <a:r>
              <a:rPr lang="cs-CZ" sz="4300" dirty="0"/>
              <a:t>influenza, </a:t>
            </a:r>
            <a:r>
              <a:rPr lang="cs-CZ" sz="4300" dirty="0" err="1"/>
              <a:t>ae</a:t>
            </a:r>
            <a:r>
              <a:rPr lang="cs-CZ" sz="4300" dirty="0"/>
              <a:t> f. – chřipka</a:t>
            </a:r>
          </a:p>
          <a:p>
            <a:r>
              <a:rPr lang="cs-CZ" sz="4300" dirty="0" err="1"/>
              <a:t>insufficientia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</a:t>
            </a:r>
            <a:r>
              <a:rPr lang="cs-CZ" sz="4300" dirty="0" err="1"/>
              <a:t>nedost</a:t>
            </a:r>
            <a:endParaRPr lang="cs-CZ" sz="4300" dirty="0"/>
          </a:p>
          <a:p>
            <a:endParaRPr lang="cs-CZ" sz="43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346958" y="867895"/>
            <a:ext cx="2917812" cy="6160169"/>
          </a:xfrm>
        </p:spPr>
        <p:txBody>
          <a:bodyPr>
            <a:normAutofit fontScale="25000" lnSpcReduction="20000"/>
          </a:bodyPr>
          <a:lstStyle/>
          <a:p>
            <a:r>
              <a:rPr lang="cs-CZ" sz="4800" dirty="0"/>
              <a:t>lingua, </a:t>
            </a:r>
            <a:r>
              <a:rPr lang="cs-CZ" sz="4800" dirty="0" err="1"/>
              <a:t>ae</a:t>
            </a:r>
            <a:r>
              <a:rPr lang="cs-CZ" sz="4800" dirty="0"/>
              <a:t> f. – jazyk</a:t>
            </a:r>
          </a:p>
          <a:p>
            <a:r>
              <a:rPr lang="cs-CZ" sz="4800" dirty="0" err="1"/>
              <a:t>mamma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prs, prsní žláza</a:t>
            </a:r>
          </a:p>
          <a:p>
            <a:r>
              <a:rPr lang="cs-CZ" sz="4800" dirty="0" err="1"/>
              <a:t>māteria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hmota, látka</a:t>
            </a:r>
          </a:p>
          <a:p>
            <a:r>
              <a:rPr lang="cs-CZ" sz="4800" dirty="0" err="1"/>
              <a:t>maxilla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horní čelist</a:t>
            </a:r>
          </a:p>
          <a:p>
            <a:r>
              <a:rPr lang="cs-CZ" sz="4800" dirty="0" err="1"/>
              <a:t>medicīna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lékařství, lék</a:t>
            </a:r>
          </a:p>
          <a:p>
            <a:r>
              <a:rPr lang="cs-CZ" sz="4800" dirty="0" err="1"/>
              <a:t>medulla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dřeň, mícha</a:t>
            </a:r>
          </a:p>
          <a:p>
            <a:r>
              <a:rPr lang="cs-CZ" sz="4800" dirty="0" err="1"/>
              <a:t>membrāna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blána</a:t>
            </a:r>
          </a:p>
          <a:p>
            <a:r>
              <a:rPr lang="cs-CZ" sz="4800" dirty="0" err="1"/>
              <a:t>memoria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paměť</a:t>
            </a:r>
          </a:p>
          <a:p>
            <a:r>
              <a:rPr lang="cs-CZ" sz="4800" dirty="0" err="1"/>
              <a:t>nātūra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příroda, přirozenost</a:t>
            </a:r>
          </a:p>
          <a:p>
            <a:r>
              <a:rPr lang="cs-CZ" sz="4800" dirty="0" err="1"/>
              <a:t>orbita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očnice</a:t>
            </a:r>
          </a:p>
          <a:p>
            <a:r>
              <a:rPr lang="cs-CZ" sz="4800" dirty="0" err="1"/>
              <a:t>pilula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pilulka</a:t>
            </a:r>
          </a:p>
          <a:p>
            <a:r>
              <a:rPr lang="cs-CZ" sz="4800" dirty="0"/>
              <a:t>placenta, </a:t>
            </a:r>
            <a:r>
              <a:rPr lang="cs-CZ" sz="4800" dirty="0" err="1"/>
              <a:t>ae</a:t>
            </a:r>
            <a:r>
              <a:rPr lang="cs-CZ" sz="4800" dirty="0"/>
              <a:t> f. – plodové lůžko</a:t>
            </a:r>
          </a:p>
          <a:p>
            <a:r>
              <a:rPr lang="cs-CZ" sz="4800" dirty="0" err="1"/>
              <a:t>pneumonia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zápal plic</a:t>
            </a:r>
          </a:p>
          <a:p>
            <a:r>
              <a:rPr lang="cs-CZ" sz="4800" dirty="0"/>
              <a:t>porta, </a:t>
            </a:r>
            <a:r>
              <a:rPr lang="cs-CZ" sz="4800" dirty="0" err="1"/>
              <a:t>ae</a:t>
            </a:r>
            <a:r>
              <a:rPr lang="cs-CZ" sz="4800" dirty="0"/>
              <a:t> f. – průchod, brána</a:t>
            </a:r>
          </a:p>
          <a:p>
            <a:r>
              <a:rPr lang="cs-CZ" sz="4800" dirty="0" err="1"/>
              <a:t>prīmipara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prvorodička</a:t>
            </a:r>
          </a:p>
          <a:p>
            <a:r>
              <a:rPr lang="cs-CZ" sz="4800" dirty="0"/>
              <a:t>pulpa, </a:t>
            </a:r>
            <a:r>
              <a:rPr lang="cs-CZ" sz="4800" dirty="0" err="1"/>
              <a:t>ae</a:t>
            </a:r>
            <a:r>
              <a:rPr lang="cs-CZ" sz="4800" dirty="0"/>
              <a:t> f. – dřeň, dužnina</a:t>
            </a:r>
          </a:p>
          <a:p>
            <a:r>
              <a:rPr lang="cs-CZ" sz="4800" dirty="0" err="1"/>
              <a:t>rētina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sítnice</a:t>
            </a:r>
          </a:p>
          <a:p>
            <a:r>
              <a:rPr lang="cs-CZ" sz="4800" dirty="0" err="1"/>
              <a:t>ruptūra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trhlina, prasklina, roztržení</a:t>
            </a:r>
          </a:p>
          <a:p>
            <a:r>
              <a:rPr lang="cs-CZ" sz="4800" dirty="0" err="1"/>
              <a:t>scapula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lopatka</a:t>
            </a:r>
          </a:p>
          <a:p>
            <a:r>
              <a:rPr lang="cs-CZ" sz="4800" dirty="0" err="1"/>
              <a:t>scarlatīna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spála</a:t>
            </a:r>
          </a:p>
          <a:p>
            <a:r>
              <a:rPr lang="cs-CZ" sz="4800" dirty="0" err="1"/>
              <a:t>scatula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krabička</a:t>
            </a:r>
          </a:p>
          <a:p>
            <a:r>
              <a:rPr lang="cs-CZ" sz="4800" dirty="0" err="1"/>
              <a:t>spīna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trn, hřeben, hrana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823158" y="978568"/>
            <a:ext cx="30640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scarlatīna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spála</a:t>
            </a:r>
          </a:p>
          <a:p>
            <a:r>
              <a:rPr lang="cs-CZ" sz="1200" dirty="0" err="1"/>
              <a:t>scatula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krabička</a:t>
            </a:r>
          </a:p>
          <a:p>
            <a:r>
              <a:rPr lang="cs-CZ" sz="1200" dirty="0" err="1"/>
              <a:t>spīna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trn, hřeben, hrana</a:t>
            </a:r>
          </a:p>
          <a:p>
            <a:r>
              <a:rPr lang="cs-CZ" sz="1200" dirty="0" err="1"/>
              <a:t>substantia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hmota, látka</a:t>
            </a:r>
          </a:p>
          <a:p>
            <a:r>
              <a:rPr lang="cs-CZ" sz="1200" dirty="0" err="1"/>
              <a:t>sūtūra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šev, steh</a:t>
            </a:r>
          </a:p>
          <a:p>
            <a:r>
              <a:rPr lang="cs-CZ" sz="1200" dirty="0"/>
              <a:t>tabula, </a:t>
            </a:r>
            <a:r>
              <a:rPr lang="cs-CZ" sz="1200" dirty="0" err="1"/>
              <a:t>ae</a:t>
            </a:r>
            <a:r>
              <a:rPr lang="cs-CZ" sz="1200" dirty="0"/>
              <a:t> f. – deska, stůl</a:t>
            </a:r>
          </a:p>
          <a:p>
            <a:r>
              <a:rPr lang="cs-CZ" sz="1200" dirty="0" err="1"/>
              <a:t>tachycardia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zrychlená srdeční činnost</a:t>
            </a:r>
          </a:p>
          <a:p>
            <a:r>
              <a:rPr lang="cs-CZ" sz="1200" dirty="0" err="1"/>
              <a:t>therapia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léčba</a:t>
            </a:r>
          </a:p>
          <a:p>
            <a:r>
              <a:rPr lang="cs-CZ" sz="1200" dirty="0" err="1"/>
              <a:t>tībia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holenní kost</a:t>
            </a:r>
          </a:p>
          <a:p>
            <a:r>
              <a:rPr lang="cs-CZ" sz="1200" dirty="0" err="1"/>
              <a:t>valva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chlopeň</a:t>
            </a:r>
          </a:p>
          <a:p>
            <a:r>
              <a:rPr lang="cs-CZ" sz="1200" dirty="0"/>
              <a:t>valvula, </a:t>
            </a:r>
            <a:r>
              <a:rPr lang="cs-CZ" sz="1200" dirty="0" err="1"/>
              <a:t>ae</a:t>
            </a:r>
            <a:r>
              <a:rPr lang="cs-CZ" sz="1200" dirty="0"/>
              <a:t> f. – chlopeň</a:t>
            </a:r>
          </a:p>
          <a:p>
            <a:r>
              <a:rPr lang="cs-CZ" sz="1200" dirty="0"/>
              <a:t>variola, </a:t>
            </a:r>
            <a:r>
              <a:rPr lang="cs-CZ" sz="1200" dirty="0" err="1"/>
              <a:t>ae</a:t>
            </a:r>
            <a:r>
              <a:rPr lang="cs-CZ" sz="1200" dirty="0"/>
              <a:t> f. – neštovice</a:t>
            </a:r>
          </a:p>
          <a:p>
            <a:r>
              <a:rPr lang="cs-CZ" sz="1200" dirty="0" err="1"/>
              <a:t>vēna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žíla</a:t>
            </a:r>
          </a:p>
          <a:p>
            <a:r>
              <a:rPr lang="cs-CZ" sz="1200" dirty="0" err="1"/>
              <a:t>vertebra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obratel</a:t>
            </a:r>
          </a:p>
          <a:p>
            <a:r>
              <a:rPr lang="cs-CZ" sz="1200" dirty="0" err="1"/>
              <a:t>vēsīca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měchýř</a:t>
            </a:r>
          </a:p>
          <a:p>
            <a:r>
              <a:rPr lang="cs-CZ" sz="1200" dirty="0"/>
              <a:t>via, </a:t>
            </a:r>
            <a:r>
              <a:rPr lang="cs-CZ" sz="1200" dirty="0" err="1"/>
              <a:t>ae</a:t>
            </a:r>
            <a:r>
              <a:rPr lang="cs-CZ" sz="1200" dirty="0"/>
              <a:t> f. – cesta</a:t>
            </a:r>
          </a:p>
        </p:txBody>
      </p:sp>
    </p:spTree>
    <p:extLst>
      <p:ext uri="{BB962C8B-B14F-4D97-AF65-F5344CB8AC3E}">
        <p14:creationId xmlns:p14="http://schemas.microsoft.com/office/powerpoint/2010/main" val="4154480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4. Substantiva 2. deklinace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b="1" dirty="0">
                <a:hlinkClick r:id="rId2"/>
              </a:rPr>
              <a:t>4.1 Substantiva 2. deklinace - úvod</a:t>
            </a:r>
          </a:p>
          <a:p>
            <a:r>
              <a:rPr lang="cs-CZ" b="1" dirty="0">
                <a:hlinkClick r:id="rId3"/>
              </a:rPr>
              <a:t>4.2 Skloňování substantiv 2. deklinace – maskulina</a:t>
            </a:r>
          </a:p>
          <a:p>
            <a:r>
              <a:rPr lang="cs-CZ" b="1" dirty="0">
                <a:hlinkClick r:id="rId4"/>
              </a:rPr>
              <a:t>4.3 Skloňování substantiv 2. deklinace – neutra</a:t>
            </a:r>
          </a:p>
          <a:p>
            <a:r>
              <a:rPr lang="cs-CZ" b="1" dirty="0">
                <a:hlinkClick r:id="rId5"/>
              </a:rPr>
              <a:t>4.4 Základní substantiva 2. deklinace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33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4.1 Substantiva 2. deklinace - úvod</a:t>
            </a:r>
            <a:br>
              <a:rPr lang="pt-BR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062" y="1825625"/>
            <a:ext cx="12057184" cy="4991344"/>
          </a:xfrm>
        </p:spPr>
        <p:txBody>
          <a:bodyPr>
            <a:normAutofit/>
          </a:bodyPr>
          <a:lstStyle/>
          <a:p>
            <a:r>
              <a:rPr lang="cs-CZ" dirty="0"/>
              <a:t>Podle </a:t>
            </a:r>
            <a:r>
              <a:rPr lang="cs-CZ" b="1" dirty="0"/>
              <a:t>2.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</a:t>
            </a:r>
            <a:r>
              <a:rPr lang="cs-CZ" b="1" dirty="0"/>
              <a:t> –ī</a:t>
            </a:r>
            <a:r>
              <a:rPr lang="cs-CZ" dirty="0"/>
              <a:t>. </a:t>
            </a:r>
          </a:p>
          <a:p>
            <a:r>
              <a:rPr lang="cs-CZ" dirty="0"/>
              <a:t>Charakteristickou samohláskou 2. deklinace je o.</a:t>
            </a:r>
          </a:p>
          <a:p>
            <a:r>
              <a:rPr lang="cs-CZ" dirty="0"/>
              <a:t> Substantiva </a:t>
            </a:r>
            <a:r>
              <a:rPr lang="cs-CZ" b="1" dirty="0"/>
              <a:t>2. deklinace </a:t>
            </a:r>
            <a:r>
              <a:rPr lang="cs-CZ" dirty="0"/>
              <a:t>jsou </a:t>
            </a:r>
            <a:r>
              <a:rPr lang="cs-CZ" b="1" dirty="0"/>
              <a:t>převážně maskulina a neutra </a:t>
            </a:r>
            <a:r>
              <a:rPr lang="cs-CZ" dirty="0"/>
              <a:t>(</a:t>
            </a:r>
            <a:r>
              <a:rPr lang="cs-CZ" dirty="0" err="1"/>
              <a:t>nervus</a:t>
            </a:r>
            <a:r>
              <a:rPr lang="cs-CZ" dirty="0"/>
              <a:t>, ī m. – nerv)</a:t>
            </a:r>
          </a:p>
          <a:p>
            <a:r>
              <a:rPr lang="cs-CZ" dirty="0"/>
              <a:t>magister, </a:t>
            </a:r>
            <a:r>
              <a:rPr lang="cs-CZ" dirty="0" err="1"/>
              <a:t>magistrī</a:t>
            </a:r>
            <a:r>
              <a:rPr lang="cs-CZ" dirty="0"/>
              <a:t> m. – učitel; </a:t>
            </a:r>
            <a:r>
              <a:rPr lang="cs-CZ" dirty="0" err="1"/>
              <a:t>exemplum</a:t>
            </a:r>
            <a:r>
              <a:rPr lang="cs-CZ" dirty="0"/>
              <a:t>, ī n. – příklad). </a:t>
            </a:r>
          </a:p>
          <a:p>
            <a:r>
              <a:rPr lang="cs-CZ" dirty="0"/>
              <a:t>Existují však i </a:t>
            </a:r>
            <a:r>
              <a:rPr lang="cs-CZ" b="1" dirty="0"/>
              <a:t>feminina 2. deklinace</a:t>
            </a:r>
            <a:r>
              <a:rPr lang="cs-CZ" dirty="0"/>
              <a:t>, např. </a:t>
            </a:r>
            <a:r>
              <a:rPr lang="cs-CZ" dirty="0" err="1"/>
              <a:t>alvus</a:t>
            </a:r>
            <a:r>
              <a:rPr lang="cs-CZ" dirty="0"/>
              <a:t>, ī f. – břicho, humus, ī f. – půda.</a:t>
            </a:r>
          </a:p>
          <a:p>
            <a:r>
              <a:rPr lang="cs-CZ" dirty="0"/>
              <a:t>Feminina jsou také některá slova odvozená z řečtiny, např.: </a:t>
            </a:r>
            <a:r>
              <a:rPr lang="cs-CZ" dirty="0" err="1"/>
              <a:t>periodus</a:t>
            </a:r>
            <a:r>
              <a:rPr lang="cs-CZ" dirty="0"/>
              <a:t>, ī f. – období, perioda, </a:t>
            </a:r>
            <a:r>
              <a:rPr lang="cs-CZ" dirty="0" err="1"/>
              <a:t>methodus</a:t>
            </a:r>
            <a:r>
              <a:rPr lang="cs-CZ" dirty="0"/>
              <a:t>, ī f. – metoda aj. </a:t>
            </a:r>
          </a:p>
          <a:p>
            <a:r>
              <a:rPr lang="cs-CZ" dirty="0"/>
              <a:t>Feminina 2. deklinace </a:t>
            </a:r>
            <a:r>
              <a:rPr lang="cs-CZ" b="1" dirty="0"/>
              <a:t>se skloňují stejně jako maskulina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605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b="1" dirty="0"/>
              <a:t>4.2 Skloňování substantiv 2. deklinace – maskulina</a:t>
            </a:r>
            <a:br>
              <a:rPr lang="nn-NO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04656"/>
            <a:ext cx="11951677" cy="2705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Maskulina 2. deklinace </a:t>
            </a:r>
            <a:r>
              <a:rPr lang="cs-CZ" dirty="0"/>
              <a:t>končí v </a:t>
            </a:r>
            <a:r>
              <a:rPr lang="cs-CZ" b="1" dirty="0"/>
              <a:t>nominativu singuláru </a:t>
            </a:r>
            <a:r>
              <a:rPr lang="cs-CZ" dirty="0"/>
              <a:t>na </a:t>
            </a:r>
            <a:r>
              <a:rPr lang="cs-CZ" b="1" dirty="0"/>
              <a:t>–</a:t>
            </a:r>
            <a:r>
              <a:rPr lang="cs-CZ" b="1" dirty="0" err="1"/>
              <a:t>us</a:t>
            </a:r>
            <a:r>
              <a:rPr lang="cs-CZ" b="1" dirty="0"/>
              <a:t>, -</a:t>
            </a:r>
            <a:r>
              <a:rPr lang="cs-CZ" b="1" dirty="0" err="1"/>
              <a:t>ir</a:t>
            </a:r>
            <a:r>
              <a:rPr lang="cs-CZ" b="1" dirty="0"/>
              <a:t> </a:t>
            </a:r>
            <a:r>
              <a:rPr lang="cs-CZ" dirty="0"/>
              <a:t>nebo </a:t>
            </a:r>
            <a:r>
              <a:rPr lang="cs-CZ" b="1" dirty="0"/>
              <a:t>–</a:t>
            </a:r>
            <a:r>
              <a:rPr lang="cs-CZ" b="1" dirty="0" err="1"/>
              <a:t>er</a:t>
            </a:r>
            <a:r>
              <a:rPr lang="cs-CZ" dirty="0"/>
              <a:t>.</a:t>
            </a:r>
          </a:p>
          <a:p>
            <a:r>
              <a:rPr lang="cs-CZ" dirty="0"/>
              <a:t>Jako</a:t>
            </a:r>
            <a:r>
              <a:rPr lang="cs-CZ" b="1" dirty="0"/>
              <a:t> vzor pro maskulina 2. deklinace </a:t>
            </a:r>
            <a:r>
              <a:rPr lang="cs-CZ" dirty="0"/>
              <a:t>použijeme slova </a:t>
            </a:r>
            <a:r>
              <a:rPr lang="cs-CZ" b="1" dirty="0" err="1"/>
              <a:t>nervus</a:t>
            </a:r>
            <a:r>
              <a:rPr lang="cs-CZ" b="1" dirty="0"/>
              <a:t>, ī m. – nerv </a:t>
            </a:r>
            <a:r>
              <a:rPr lang="cs-CZ" dirty="0"/>
              <a:t>a </a:t>
            </a:r>
            <a:r>
              <a:rPr lang="cs-CZ" b="1" dirty="0" err="1"/>
              <a:t>cancer</a:t>
            </a:r>
            <a:r>
              <a:rPr lang="cs-CZ" b="1" dirty="0"/>
              <a:t>, </a:t>
            </a:r>
            <a:r>
              <a:rPr lang="cs-CZ" b="1" dirty="0" err="1"/>
              <a:t>cancrī</a:t>
            </a:r>
            <a:r>
              <a:rPr lang="cs-CZ" b="1" dirty="0"/>
              <a:t> m. – rakovina</a:t>
            </a:r>
            <a:r>
              <a:rPr lang="cs-CZ" dirty="0"/>
              <a:t>.</a:t>
            </a:r>
          </a:p>
          <a:p>
            <a:r>
              <a:rPr lang="cs-CZ" dirty="0"/>
              <a:t>Odtržením koncovky genitivu singuláru získáme kmen, k němuž přidáváme u </a:t>
            </a:r>
            <a:r>
              <a:rPr lang="cs-CZ" b="1" dirty="0"/>
              <a:t>maskulin 2. deklinace </a:t>
            </a:r>
            <a:r>
              <a:rPr lang="cs-CZ" dirty="0"/>
              <a:t>tyto </a:t>
            </a:r>
            <a:r>
              <a:rPr lang="cs-CZ" b="1" dirty="0"/>
              <a:t>koncovky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3AF02A0-0823-4F5E-A2DB-C6ADD9B6FD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96527"/>
              </p:ext>
            </p:extLst>
          </p:nvPr>
        </p:nvGraphicFramePr>
        <p:xfrm>
          <a:off x="2238375" y="4250996"/>
          <a:ext cx="7715250" cy="1645920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1361692324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036678495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706152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ūnus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ūnīus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ūnī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ūnum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ūnō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ūna costa</a:t>
                      </a:r>
                    </a:p>
                    <a:p>
                      <a:r>
                        <a:rPr lang="cs-CZ">
                          <a:effectLst/>
                        </a:rPr>
                        <a:t>2. ūnīus costae</a:t>
                      </a:r>
                    </a:p>
                    <a:p>
                      <a:r>
                        <a:rPr lang="cs-CZ">
                          <a:effectLst/>
                        </a:rPr>
                        <a:t>3. ūnī costae</a:t>
                      </a:r>
                    </a:p>
                    <a:p>
                      <a:r>
                        <a:rPr lang="cs-CZ">
                          <a:effectLst/>
                        </a:rPr>
                        <a:t>4. ūnam costam</a:t>
                      </a:r>
                    </a:p>
                    <a:p>
                      <a:r>
                        <a:rPr lang="cs-CZ">
                          <a:effectLst/>
                        </a:rPr>
                        <a:t>6. ūnā costā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2. ūnīus ossis</a:t>
                      </a:r>
                    </a:p>
                    <a:p>
                      <a:r>
                        <a:rPr lang="pt-BR" dirty="0">
                          <a:effectLst/>
                        </a:rPr>
                        <a:t>3. ūnī ossī</a:t>
                      </a:r>
                    </a:p>
                    <a:p>
                      <a:r>
                        <a:rPr lang="pt-BR" dirty="0">
                          <a:effectLst/>
                        </a:rPr>
                        <a:t>4.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6. ūnō osse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293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044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11652738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Slovo nervus se skloňuje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21660002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03181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353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nervus</a:t>
                      </a:r>
                    </a:p>
                    <a:p>
                      <a:r>
                        <a:rPr lang="cs-CZ">
                          <a:effectLst/>
                        </a:rPr>
                        <a:t>2. nervī</a:t>
                      </a:r>
                    </a:p>
                    <a:p>
                      <a:r>
                        <a:rPr lang="cs-CZ">
                          <a:effectLst/>
                        </a:rPr>
                        <a:t>3. nervō</a:t>
                      </a:r>
                    </a:p>
                    <a:p>
                      <a:r>
                        <a:rPr lang="cs-CZ">
                          <a:effectLst/>
                        </a:rPr>
                        <a:t>4. nervum</a:t>
                      </a:r>
                    </a:p>
                    <a:p>
                      <a:r>
                        <a:rPr lang="cs-CZ">
                          <a:effectLst/>
                        </a:rPr>
                        <a:t>6. nervō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nervī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nervōrum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nervīs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nervōs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</a:t>
                      </a:r>
                      <a:r>
                        <a:rPr lang="cs-CZ" dirty="0" err="1">
                          <a:effectLst/>
                        </a:rPr>
                        <a:t>nervīs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73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226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Některé pádové koncovky </a:t>
            </a:r>
            <a:r>
              <a:rPr lang="cs-CZ" dirty="0"/>
              <a:t>jsou zcela </a:t>
            </a:r>
            <a:r>
              <a:rPr lang="cs-CZ" b="1" dirty="0"/>
              <a:t>stejné</a:t>
            </a:r>
            <a:r>
              <a:rPr lang="cs-CZ" dirty="0"/>
              <a:t>, jako u </a:t>
            </a:r>
            <a:r>
              <a:rPr lang="cs-CZ" b="1" dirty="0"/>
              <a:t>1. deklinace </a:t>
            </a:r>
            <a:r>
              <a:rPr lang="cs-CZ" dirty="0"/>
              <a:t>(</a:t>
            </a:r>
            <a:r>
              <a:rPr lang="cs-CZ" b="1" dirty="0"/>
              <a:t>dativ a ablativ plurálu</a:t>
            </a:r>
            <a:r>
              <a:rPr lang="cs-CZ" dirty="0"/>
              <a:t>).</a:t>
            </a:r>
          </a:p>
          <a:p>
            <a:r>
              <a:rPr lang="cs-CZ" b="1" dirty="0"/>
              <a:t>Jiné se liší </a:t>
            </a:r>
            <a:r>
              <a:rPr lang="cs-CZ" dirty="0"/>
              <a:t>pouze </a:t>
            </a:r>
            <a:r>
              <a:rPr lang="cs-CZ" b="1" dirty="0"/>
              <a:t>tím</a:t>
            </a:r>
            <a:r>
              <a:rPr lang="cs-CZ" dirty="0"/>
              <a:t>, že tam, kde je u </a:t>
            </a:r>
            <a:r>
              <a:rPr lang="cs-CZ" b="1" dirty="0"/>
              <a:t>1. deklinace </a:t>
            </a:r>
            <a:r>
              <a:rPr lang="cs-CZ" dirty="0"/>
              <a:t>„ženská“ samohláska </a:t>
            </a:r>
            <a:r>
              <a:rPr lang="cs-CZ" b="1" dirty="0"/>
              <a:t>a</a:t>
            </a:r>
            <a:r>
              <a:rPr lang="cs-CZ" dirty="0"/>
              <a:t>, je v </a:t>
            </a:r>
            <a:r>
              <a:rPr lang="cs-CZ" b="1" dirty="0"/>
              <a:t>2. deklinaci </a:t>
            </a:r>
            <a:r>
              <a:rPr lang="cs-CZ" dirty="0"/>
              <a:t>„mužské“ </a:t>
            </a:r>
            <a:r>
              <a:rPr lang="cs-CZ" b="1" dirty="0"/>
              <a:t>o</a:t>
            </a:r>
            <a:r>
              <a:rPr lang="cs-CZ" dirty="0"/>
              <a:t> nebo </a:t>
            </a:r>
            <a:r>
              <a:rPr lang="cs-CZ" b="1" dirty="0"/>
              <a:t>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Týká se to těchto pádů</a:t>
            </a:r>
          </a:p>
          <a:p>
            <a:pPr lvl="1"/>
            <a:r>
              <a:rPr lang="cs-CZ" b="1" dirty="0"/>
              <a:t>akuzativ singuláru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am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um</a:t>
            </a:r>
            <a:endParaRPr lang="cs-CZ" dirty="0"/>
          </a:p>
          <a:p>
            <a:pPr lvl="1"/>
            <a:r>
              <a:rPr lang="cs-CZ" b="1" dirty="0"/>
              <a:t>ablativ singuláru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ō</a:t>
            </a:r>
            <a:endParaRPr lang="cs-CZ" dirty="0"/>
          </a:p>
          <a:p>
            <a:pPr lvl="1"/>
            <a:r>
              <a:rPr lang="cs-CZ" b="1" dirty="0"/>
              <a:t>genitiv plurálu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ārum</a:t>
            </a:r>
            <a:r>
              <a:rPr lang="cs-CZ" b="1" dirty="0"/>
              <a:t> </a:t>
            </a:r>
            <a:r>
              <a:rPr lang="cs-CZ" dirty="0"/>
              <a:t>x </a:t>
            </a:r>
            <a:r>
              <a:rPr lang="cs-CZ" dirty="0" err="1"/>
              <a:t>nerv</a:t>
            </a:r>
            <a:r>
              <a:rPr lang="cs-CZ" b="1" dirty="0" err="1"/>
              <a:t>ōrum</a:t>
            </a:r>
            <a:endParaRPr lang="cs-CZ" dirty="0"/>
          </a:p>
          <a:p>
            <a:pPr lvl="1"/>
            <a:r>
              <a:rPr lang="cs-CZ" b="1" dirty="0"/>
              <a:t>akuzativ plurálu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ās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ōs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U </a:t>
            </a:r>
            <a:r>
              <a:rPr lang="cs-CZ" b="1" dirty="0"/>
              <a:t>substantiv </a:t>
            </a:r>
            <a:r>
              <a:rPr lang="cs-CZ" dirty="0"/>
              <a:t>zakončených v nominativu singuláru na </a:t>
            </a:r>
            <a:r>
              <a:rPr lang="cs-CZ" b="1" dirty="0"/>
              <a:t>–</a:t>
            </a:r>
            <a:r>
              <a:rPr lang="cs-CZ" b="1" dirty="0" err="1"/>
              <a:t>er</a:t>
            </a:r>
            <a:r>
              <a:rPr lang="cs-CZ" b="1" dirty="0"/>
              <a:t> </a:t>
            </a:r>
            <a:r>
              <a:rPr lang="cs-CZ" dirty="0"/>
              <a:t>obvykle </a:t>
            </a:r>
            <a:r>
              <a:rPr lang="cs-CZ" b="1" dirty="0"/>
              <a:t>v kmeni mizí hláska e</a:t>
            </a:r>
            <a:r>
              <a:rPr lang="cs-CZ" dirty="0"/>
              <a:t>. Kmen od slova </a:t>
            </a:r>
            <a:r>
              <a:rPr lang="cs-CZ" dirty="0" err="1"/>
              <a:t>cancer</a:t>
            </a:r>
            <a:r>
              <a:rPr lang="cs-CZ" dirty="0"/>
              <a:t>, </a:t>
            </a:r>
            <a:r>
              <a:rPr lang="cs-CZ" dirty="0" err="1"/>
              <a:t>cancrī</a:t>
            </a:r>
            <a:r>
              <a:rPr lang="cs-CZ" dirty="0"/>
              <a:t> m. – rakovina tedy zní </a:t>
            </a:r>
            <a:r>
              <a:rPr lang="cs-CZ" dirty="0" err="1"/>
              <a:t>cancr</a:t>
            </a:r>
            <a:r>
              <a:rPr lang="cs-CZ" dirty="0"/>
              <a:t>-.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520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Slovo se skloňuje 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6043438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47381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90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cancer</a:t>
                      </a:r>
                    </a:p>
                    <a:p>
                      <a:r>
                        <a:rPr lang="pt-BR">
                          <a:effectLst/>
                        </a:rPr>
                        <a:t>2. cancrī</a:t>
                      </a:r>
                    </a:p>
                    <a:p>
                      <a:r>
                        <a:rPr lang="pt-BR">
                          <a:effectLst/>
                        </a:rPr>
                        <a:t>3. cancrō</a:t>
                      </a:r>
                    </a:p>
                    <a:p>
                      <a:r>
                        <a:rPr lang="pt-BR">
                          <a:effectLst/>
                        </a:rPr>
                        <a:t>4. cancrum</a:t>
                      </a:r>
                    </a:p>
                    <a:p>
                      <a:r>
                        <a:rPr lang="pt-BR">
                          <a:effectLst/>
                        </a:rPr>
                        <a:t>5. cancrō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cancrī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cancrōrum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cancrīs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cancrōs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cancrīs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287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577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4.3 Skloňování substantiv 2. deklinace – neutra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většinou končí v </a:t>
            </a:r>
            <a:r>
              <a:rPr lang="cs-CZ" b="1" dirty="0"/>
              <a:t>nominativu singuláru </a:t>
            </a:r>
            <a:r>
              <a:rPr lang="cs-CZ" dirty="0"/>
              <a:t>na </a:t>
            </a:r>
            <a:r>
              <a:rPr lang="cs-CZ" b="1" dirty="0"/>
              <a:t>–um</a:t>
            </a:r>
            <a:r>
              <a:rPr lang="cs-CZ" dirty="0"/>
              <a:t>. </a:t>
            </a:r>
          </a:p>
          <a:p>
            <a:r>
              <a:rPr lang="cs-CZ" dirty="0"/>
              <a:t>K výjimkám patří slova </a:t>
            </a:r>
            <a:r>
              <a:rPr lang="cs-CZ" dirty="0" err="1"/>
              <a:t>vīrus</a:t>
            </a:r>
            <a:r>
              <a:rPr lang="cs-CZ" dirty="0"/>
              <a:t>, ī n. – jed, nakažlivá látka, vir a </a:t>
            </a:r>
            <a:r>
              <a:rPr lang="cs-CZ" dirty="0" err="1"/>
              <a:t>vulgus</a:t>
            </a:r>
            <a:r>
              <a:rPr lang="cs-CZ" dirty="0"/>
              <a:t>, ī n. – lid.</a:t>
            </a:r>
          </a:p>
          <a:p>
            <a:r>
              <a:rPr lang="cs-CZ" b="1" dirty="0"/>
              <a:t>Vzor: </a:t>
            </a:r>
            <a:r>
              <a:rPr lang="cs-CZ" dirty="0"/>
              <a:t>slovo </a:t>
            </a:r>
            <a:r>
              <a:rPr lang="cs-CZ" dirty="0" err="1"/>
              <a:t>exemplum</a:t>
            </a:r>
            <a:r>
              <a:rPr lang="cs-CZ" dirty="0"/>
              <a:t>, ī n. – příklad</a:t>
            </a:r>
          </a:p>
          <a:p>
            <a:pPr marL="0" indent="0">
              <a:buNone/>
            </a:pPr>
            <a:r>
              <a:rPr lang="cs-CZ" dirty="0"/>
              <a:t>Pro </a:t>
            </a:r>
            <a:r>
              <a:rPr lang="cs-CZ" b="1" dirty="0"/>
              <a:t>všechna neutra všech deklinací </a:t>
            </a:r>
            <a:r>
              <a:rPr lang="cs-CZ" dirty="0"/>
              <a:t>platí </a:t>
            </a:r>
            <a:r>
              <a:rPr lang="cs-CZ" b="1" dirty="0"/>
              <a:t>dvě pravidla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1) </a:t>
            </a:r>
            <a:r>
              <a:rPr lang="cs-CZ" b="1" dirty="0"/>
              <a:t>Nominativ</a:t>
            </a:r>
            <a:r>
              <a:rPr lang="cs-CZ" dirty="0"/>
              <a:t>, </a:t>
            </a:r>
            <a:r>
              <a:rPr lang="cs-CZ" b="1" dirty="0"/>
              <a:t>akuzativ </a:t>
            </a:r>
            <a:r>
              <a:rPr lang="cs-CZ" dirty="0"/>
              <a:t>a </a:t>
            </a:r>
            <a:r>
              <a:rPr lang="cs-CZ" b="1" dirty="0"/>
              <a:t>vokativ </a:t>
            </a:r>
            <a:r>
              <a:rPr lang="cs-CZ" dirty="0"/>
              <a:t>jsou vždy </a:t>
            </a:r>
            <a:r>
              <a:rPr lang="cs-CZ" b="1" dirty="0"/>
              <a:t>stejné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2) </a:t>
            </a:r>
            <a:r>
              <a:rPr lang="cs-CZ" b="1" dirty="0"/>
              <a:t>Nominativ</a:t>
            </a:r>
            <a:r>
              <a:rPr lang="cs-CZ" dirty="0"/>
              <a:t>, a tudíž i </a:t>
            </a:r>
            <a:r>
              <a:rPr lang="cs-CZ" b="1" dirty="0"/>
              <a:t>akuzativ </a:t>
            </a:r>
            <a:r>
              <a:rPr lang="cs-CZ" dirty="0"/>
              <a:t>a </a:t>
            </a:r>
            <a:r>
              <a:rPr lang="cs-CZ" b="1" dirty="0"/>
              <a:t>vokativ plurálu </a:t>
            </a:r>
            <a:r>
              <a:rPr lang="cs-CZ" dirty="0"/>
              <a:t>končí u všech neuter všech deklinací na </a:t>
            </a:r>
            <a:r>
              <a:rPr lang="cs-CZ" b="1" dirty="0"/>
              <a:t>–a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V ostatních pádech mají neutra koncovky příslušné deklinace.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16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1.2 Výslovnost souhlásek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2045" y="1324707"/>
            <a:ext cx="11875477" cy="547467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Latinské souhlásky se většinou vyslovují stejně jako české. </a:t>
            </a:r>
          </a:p>
          <a:p>
            <a:pPr marL="0" indent="0">
              <a:buNone/>
            </a:pPr>
            <a:r>
              <a:rPr lang="cs-CZ" dirty="0"/>
              <a:t>Kdy je výslovnost odlišná: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c</a:t>
            </a:r>
            <a:r>
              <a:rPr lang="cs-CZ" dirty="0"/>
              <a:t> – se vyslovuje jako </a:t>
            </a:r>
            <a:r>
              <a:rPr lang="cs-CZ" b="1" dirty="0"/>
              <a:t>c,</a:t>
            </a:r>
            <a:r>
              <a:rPr lang="cs-CZ" dirty="0"/>
              <a:t> </a:t>
            </a:r>
            <a:r>
              <a:rPr lang="cs-CZ" b="1" dirty="0"/>
              <a:t>následuje-li</a:t>
            </a:r>
            <a:r>
              <a:rPr lang="cs-CZ" dirty="0"/>
              <a:t> za ním samohláska </a:t>
            </a:r>
            <a:r>
              <a:rPr lang="cs-CZ" b="1" dirty="0"/>
              <a:t>e</a:t>
            </a:r>
            <a:r>
              <a:rPr lang="cs-CZ" dirty="0"/>
              <a:t> (včetně dvojhlásek </a:t>
            </a:r>
            <a:r>
              <a:rPr lang="cs-CZ" b="1" dirty="0" err="1"/>
              <a:t>ae</a:t>
            </a:r>
            <a:r>
              <a:rPr lang="cs-CZ" b="1" dirty="0"/>
              <a:t>, </a:t>
            </a:r>
            <a:r>
              <a:rPr lang="cs-CZ" b="1" dirty="0" err="1"/>
              <a:t>oe</a:t>
            </a:r>
            <a:r>
              <a:rPr lang="cs-CZ" dirty="0"/>
              <a:t>) nebo</a:t>
            </a:r>
            <a:r>
              <a:rPr lang="cs-CZ" b="1" dirty="0"/>
              <a:t> i/y</a:t>
            </a:r>
            <a:r>
              <a:rPr lang="cs-CZ" dirty="0"/>
              <a:t>.</a:t>
            </a:r>
          </a:p>
          <a:p>
            <a:r>
              <a:rPr lang="cs-CZ" dirty="0" err="1"/>
              <a:t>cellula</a:t>
            </a:r>
            <a:r>
              <a:rPr lang="cs-CZ" dirty="0"/>
              <a:t> – </a:t>
            </a:r>
            <a:r>
              <a:rPr lang="cs-CZ" i="1" dirty="0"/>
              <a:t>celula</a:t>
            </a:r>
            <a:r>
              <a:rPr lang="cs-CZ" dirty="0"/>
              <a:t> – buňka (</a:t>
            </a:r>
            <a:r>
              <a:rPr lang="cs-CZ" dirty="0" err="1"/>
              <a:t>celullitis</a:t>
            </a:r>
            <a:r>
              <a:rPr lang="cs-CZ" dirty="0"/>
              <a:t>)</a:t>
            </a:r>
          </a:p>
          <a:p>
            <a:r>
              <a:rPr lang="cs-CZ" dirty="0" err="1"/>
              <a:t>caelum</a:t>
            </a:r>
            <a:r>
              <a:rPr lang="cs-CZ" dirty="0"/>
              <a:t> – </a:t>
            </a:r>
            <a:r>
              <a:rPr lang="cs-CZ" i="1" dirty="0" err="1"/>
              <a:t>célum</a:t>
            </a:r>
            <a:r>
              <a:rPr lang="cs-CZ" dirty="0"/>
              <a:t> – nebe  (lat. Porta </a:t>
            </a:r>
            <a:r>
              <a:rPr lang="cs-CZ" dirty="0" err="1"/>
              <a:t>coeli</a:t>
            </a:r>
            <a:r>
              <a:rPr lang="cs-CZ" dirty="0"/>
              <a:t>, čes. brána nebes….)</a:t>
            </a:r>
          </a:p>
          <a:p>
            <a:r>
              <a:rPr lang="cs-CZ" dirty="0" err="1"/>
              <a:t>coeliacus</a:t>
            </a:r>
            <a:r>
              <a:rPr lang="cs-CZ" dirty="0"/>
              <a:t> – </a:t>
            </a:r>
            <a:r>
              <a:rPr lang="cs-CZ" i="1" dirty="0" err="1"/>
              <a:t>célijakus</a:t>
            </a:r>
            <a:r>
              <a:rPr lang="cs-CZ" i="1" dirty="0"/>
              <a:t> </a:t>
            </a:r>
            <a:r>
              <a:rPr lang="cs-CZ" dirty="0"/>
              <a:t>– břišní  (lat. </a:t>
            </a:r>
            <a:r>
              <a:rPr lang="cs-CZ" dirty="0" err="1"/>
              <a:t>coeliacis</a:t>
            </a:r>
            <a:r>
              <a:rPr lang="cs-CZ" dirty="0"/>
              <a:t>, čes. </a:t>
            </a:r>
            <a:r>
              <a:rPr lang="cs-CZ" dirty="0" err="1"/>
              <a:t>celiakie</a:t>
            </a:r>
            <a:r>
              <a:rPr lang="cs-CZ" dirty="0"/>
              <a:t>)</a:t>
            </a:r>
          </a:p>
          <a:p>
            <a:r>
              <a:rPr lang="cs-CZ" dirty="0" err="1"/>
              <a:t>circum</a:t>
            </a:r>
            <a:r>
              <a:rPr lang="cs-CZ" dirty="0"/>
              <a:t> – </a:t>
            </a:r>
            <a:r>
              <a:rPr lang="cs-CZ" i="1" dirty="0" err="1"/>
              <a:t>cirkum</a:t>
            </a:r>
            <a:r>
              <a:rPr lang="cs-CZ" dirty="0"/>
              <a:t> – kolem</a:t>
            </a:r>
          </a:p>
          <a:p>
            <a:r>
              <a:rPr lang="cs-CZ" dirty="0" err="1"/>
              <a:t>coccyx</a:t>
            </a:r>
            <a:r>
              <a:rPr lang="cs-CZ" dirty="0"/>
              <a:t> – </a:t>
            </a:r>
            <a:r>
              <a:rPr lang="cs-CZ" i="1" dirty="0" err="1"/>
              <a:t>kokcígz</a:t>
            </a:r>
            <a:r>
              <a:rPr lang="cs-CZ" dirty="0"/>
              <a:t> – kostrč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 ostatních případech (</a:t>
            </a:r>
            <a:r>
              <a:rPr lang="cs-CZ" b="1" dirty="0"/>
              <a:t>následuje-li</a:t>
            </a:r>
            <a:r>
              <a:rPr lang="cs-CZ" dirty="0"/>
              <a:t> za ním </a:t>
            </a:r>
            <a:r>
              <a:rPr lang="cs-CZ" b="1" dirty="0"/>
              <a:t>souhláska</a:t>
            </a:r>
            <a:r>
              <a:rPr lang="cs-CZ" dirty="0"/>
              <a:t>, samohláska </a:t>
            </a:r>
            <a:r>
              <a:rPr lang="cs-CZ" b="1" dirty="0"/>
              <a:t>a, o, u</a:t>
            </a:r>
            <a:r>
              <a:rPr lang="cs-CZ" dirty="0"/>
              <a:t> nebo stojí-li c </a:t>
            </a:r>
            <a:r>
              <a:rPr lang="cs-CZ" b="1" dirty="0"/>
              <a:t>na konci slova</a:t>
            </a:r>
            <a:r>
              <a:rPr lang="cs-CZ" dirty="0"/>
              <a:t>), se vyslovuje jako</a:t>
            </a:r>
            <a:r>
              <a:rPr lang="cs-CZ" b="1" dirty="0"/>
              <a:t> k</a:t>
            </a:r>
            <a:r>
              <a:rPr lang="cs-CZ" dirty="0"/>
              <a:t>.</a:t>
            </a:r>
          </a:p>
          <a:p>
            <a:r>
              <a:rPr lang="cs-CZ" dirty="0" err="1"/>
              <a:t>crānium</a:t>
            </a:r>
            <a:r>
              <a:rPr lang="cs-CZ" dirty="0"/>
              <a:t> – </a:t>
            </a:r>
            <a:r>
              <a:rPr lang="cs-CZ" i="1" dirty="0" err="1"/>
              <a:t>kránium</a:t>
            </a:r>
            <a:r>
              <a:rPr lang="cs-CZ" dirty="0"/>
              <a:t> – lebka</a:t>
            </a:r>
          </a:p>
          <a:p>
            <a:r>
              <a:rPr lang="cs-CZ" dirty="0" err="1"/>
              <a:t>cavum</a:t>
            </a:r>
            <a:r>
              <a:rPr lang="cs-CZ" dirty="0"/>
              <a:t> – </a:t>
            </a:r>
            <a:r>
              <a:rPr lang="cs-CZ" i="1" dirty="0" err="1"/>
              <a:t>kavum</a:t>
            </a:r>
            <a:r>
              <a:rPr lang="cs-CZ" dirty="0"/>
              <a:t> – dutina</a:t>
            </a:r>
          </a:p>
          <a:p>
            <a:r>
              <a:rPr lang="cs-CZ" dirty="0" err="1"/>
              <a:t>cor</a:t>
            </a:r>
            <a:r>
              <a:rPr lang="cs-CZ" dirty="0"/>
              <a:t> – </a:t>
            </a:r>
            <a:r>
              <a:rPr lang="cs-CZ" i="1" dirty="0" err="1"/>
              <a:t>kor</a:t>
            </a:r>
            <a:r>
              <a:rPr lang="cs-CZ" dirty="0"/>
              <a:t> – srdce</a:t>
            </a:r>
          </a:p>
          <a:p>
            <a:r>
              <a:rPr lang="cs-CZ" dirty="0" err="1"/>
              <a:t>cum</a:t>
            </a:r>
            <a:r>
              <a:rPr lang="cs-CZ" dirty="0"/>
              <a:t> – </a:t>
            </a:r>
            <a:r>
              <a:rPr lang="cs-CZ" i="1" dirty="0" err="1"/>
              <a:t>kum</a:t>
            </a:r>
            <a:r>
              <a:rPr lang="cs-CZ" dirty="0"/>
              <a:t> – s</a:t>
            </a:r>
          </a:p>
          <a:p>
            <a:r>
              <a:rPr lang="cs-CZ" dirty="0" err="1"/>
              <a:t>lac</a:t>
            </a:r>
            <a:r>
              <a:rPr lang="cs-CZ" dirty="0"/>
              <a:t> – </a:t>
            </a:r>
            <a:r>
              <a:rPr lang="cs-CZ" i="1" dirty="0"/>
              <a:t>lak </a:t>
            </a:r>
            <a:r>
              <a:rPr lang="cs-CZ" dirty="0"/>
              <a:t>– mléko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6924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69" y="365125"/>
            <a:ext cx="12080631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Neutra 2. deklinace </a:t>
            </a:r>
            <a:r>
              <a:rPr lang="cs-CZ" sz="4000" dirty="0"/>
              <a:t>mají tyto </a:t>
            </a:r>
            <a:r>
              <a:rPr lang="cs-CZ" sz="4000" b="1" dirty="0"/>
              <a:t>pádové koncovky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483554934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9101611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735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 ­– um, (-us)</a:t>
                      </a:r>
                    </a:p>
                    <a:p>
                      <a:r>
                        <a:rPr lang="cs-CZ">
                          <a:effectLst/>
                        </a:rPr>
                        <a:t>2. – ī</a:t>
                      </a:r>
                    </a:p>
                    <a:p>
                      <a:r>
                        <a:rPr lang="cs-CZ">
                          <a:effectLst/>
                        </a:rPr>
                        <a:t>3. – ō</a:t>
                      </a:r>
                    </a:p>
                    <a:p>
                      <a:r>
                        <a:rPr lang="cs-CZ">
                          <a:effectLst/>
                        </a:rPr>
                        <a:t>4. – um, (-us)</a:t>
                      </a:r>
                    </a:p>
                    <a:p>
                      <a:r>
                        <a:rPr lang="cs-CZ">
                          <a:effectLst/>
                        </a:rPr>
                        <a:t>5. – um, (-us)</a:t>
                      </a:r>
                    </a:p>
                    <a:p>
                      <a:r>
                        <a:rPr lang="cs-CZ">
                          <a:effectLst/>
                        </a:rPr>
                        <a:t>6. – 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2. – ōrum</a:t>
                      </a:r>
                    </a:p>
                    <a:p>
                      <a:r>
                        <a:rPr lang="pt-BR" dirty="0">
                          <a:effectLst/>
                        </a:rPr>
                        <a:t>3. – īs</a:t>
                      </a:r>
                    </a:p>
                    <a:p>
                      <a:r>
                        <a:rPr lang="pt-BR" dirty="0">
                          <a:effectLst/>
                        </a:rPr>
                        <a:t>4.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5.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6. – īs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37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6646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85" y="365125"/>
            <a:ext cx="11969261" cy="1325563"/>
          </a:xfrm>
        </p:spPr>
        <p:txBody>
          <a:bodyPr>
            <a:normAutofit/>
          </a:bodyPr>
          <a:lstStyle/>
          <a:p>
            <a:r>
              <a:rPr lang="cs-CZ" sz="4000" dirty="0"/>
              <a:t>Slovo </a:t>
            </a:r>
            <a:r>
              <a:rPr lang="cs-CZ" sz="4000" dirty="0" err="1"/>
              <a:t>exemplum</a:t>
            </a:r>
            <a:r>
              <a:rPr lang="cs-CZ" sz="4000" dirty="0"/>
              <a:t> – příklad se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9347376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9730173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648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exemplum</a:t>
                      </a:r>
                    </a:p>
                    <a:p>
                      <a:r>
                        <a:rPr lang="pt-BR">
                          <a:effectLst/>
                        </a:rPr>
                        <a:t>2. exemplī</a:t>
                      </a:r>
                    </a:p>
                    <a:p>
                      <a:r>
                        <a:rPr lang="pt-BR">
                          <a:effectLst/>
                        </a:rPr>
                        <a:t>3. exemplō</a:t>
                      </a:r>
                    </a:p>
                    <a:p>
                      <a:r>
                        <a:rPr lang="pt-BR">
                          <a:effectLst/>
                        </a:rPr>
                        <a:t>4. exemplum</a:t>
                      </a:r>
                    </a:p>
                    <a:p>
                      <a:r>
                        <a:rPr lang="pt-BR">
                          <a:effectLst/>
                        </a:rPr>
                        <a:t>6. exemplō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exempla</a:t>
                      </a:r>
                    </a:p>
                    <a:p>
                      <a:r>
                        <a:rPr lang="pt-BR" dirty="0">
                          <a:effectLst/>
                        </a:rPr>
                        <a:t>2. exemplōrum</a:t>
                      </a:r>
                    </a:p>
                    <a:p>
                      <a:r>
                        <a:rPr lang="pt-BR" dirty="0">
                          <a:effectLst/>
                        </a:rPr>
                        <a:t>3. exemplīs</a:t>
                      </a:r>
                    </a:p>
                    <a:p>
                      <a:r>
                        <a:rPr lang="pt-BR" dirty="0">
                          <a:effectLst/>
                        </a:rPr>
                        <a:t>4. exempla</a:t>
                      </a:r>
                    </a:p>
                    <a:p>
                      <a:r>
                        <a:rPr lang="pt-BR" dirty="0">
                          <a:effectLst/>
                        </a:rPr>
                        <a:t>6. exemplīs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501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745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261" y="365125"/>
            <a:ext cx="11863753" cy="1325563"/>
          </a:xfrm>
        </p:spPr>
        <p:txBody>
          <a:bodyPr>
            <a:normAutofit/>
          </a:bodyPr>
          <a:lstStyle/>
          <a:p>
            <a:r>
              <a:rPr lang="cs-CZ" sz="4000" dirty="0"/>
              <a:t>Slovo </a:t>
            </a:r>
            <a:r>
              <a:rPr lang="cs-CZ" sz="4000" dirty="0" err="1"/>
              <a:t>vīrus</a:t>
            </a:r>
            <a:r>
              <a:rPr lang="cs-CZ" sz="4000" dirty="0"/>
              <a:t> se bude skloňovat podle stejných pravidel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08014696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4185082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222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vīrus</a:t>
                      </a:r>
                    </a:p>
                    <a:p>
                      <a:r>
                        <a:rPr lang="cs-CZ">
                          <a:effectLst/>
                        </a:rPr>
                        <a:t>2. vīrī</a:t>
                      </a:r>
                    </a:p>
                    <a:p>
                      <a:r>
                        <a:rPr lang="cs-CZ">
                          <a:effectLst/>
                        </a:rPr>
                        <a:t>3. vīrō</a:t>
                      </a:r>
                    </a:p>
                    <a:p>
                      <a:r>
                        <a:rPr lang="cs-CZ">
                          <a:effectLst/>
                        </a:rPr>
                        <a:t>4. vīrus</a:t>
                      </a:r>
                    </a:p>
                    <a:p>
                      <a:r>
                        <a:rPr lang="cs-CZ">
                          <a:effectLst/>
                        </a:rPr>
                        <a:t>6. vīrō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vīra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vīrōrum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vīrīs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vīra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vīrīs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817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238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538" y="1212580"/>
            <a:ext cx="12192000" cy="1325563"/>
          </a:xfrm>
        </p:spPr>
        <p:txBody>
          <a:bodyPr>
            <a:noAutofit/>
          </a:bodyPr>
          <a:lstStyle/>
          <a:p>
            <a:r>
              <a:rPr lang="cs-CZ" sz="3200" dirty="0"/>
              <a:t>Rozdíly ve skloňování maskulin a neuter 2. deklinace na slovech</a:t>
            </a:r>
            <a:br>
              <a:rPr lang="cs-CZ" sz="3200" dirty="0"/>
            </a:br>
            <a:r>
              <a:rPr lang="cs-CZ" sz="3200" dirty="0"/>
              <a:t>humerus, ī m. – pažní kost a </a:t>
            </a:r>
            <a:br>
              <a:rPr lang="cs-CZ" sz="3200" dirty="0"/>
            </a:br>
            <a:r>
              <a:rPr lang="cs-CZ" sz="3200" dirty="0"/>
              <a:t>sternum, ī n. – hrudní kost.</a:t>
            </a:r>
            <a:br>
              <a:rPr lang="cs-CZ" sz="3200" dirty="0"/>
            </a:br>
            <a:r>
              <a:rPr lang="cs-CZ" sz="3200" dirty="0"/>
              <a:t>Rozdílné koncovky jsou zvýrazněny</a:t>
            </a:r>
            <a:br>
              <a:rPr lang="cs-CZ" sz="3200" dirty="0"/>
            </a:b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996531"/>
          <a:ext cx="7715250" cy="137160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024797058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2026354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humer</a:t>
                      </a:r>
                      <a:r>
                        <a:rPr lang="cs-CZ" b="1">
                          <a:effectLst/>
                        </a:rPr>
                        <a:t>us </a:t>
                      </a:r>
                      <a:r>
                        <a:rPr lang="cs-CZ">
                          <a:effectLst/>
                        </a:rPr>
                        <a:t>x stern</a:t>
                      </a:r>
                      <a:r>
                        <a:rPr lang="cs-CZ" b="1">
                          <a:effectLst/>
                        </a:rPr>
                        <a:t>um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2. humerī - sternī</a:t>
                      </a:r>
                    </a:p>
                    <a:p>
                      <a:r>
                        <a:rPr lang="cs-CZ">
                          <a:effectLst/>
                        </a:rPr>
                        <a:t>3. humerō - sternō</a:t>
                      </a:r>
                    </a:p>
                    <a:p>
                      <a:r>
                        <a:rPr lang="cs-CZ">
                          <a:effectLst/>
                        </a:rPr>
                        <a:t>4. humerum - sternum</a:t>
                      </a:r>
                    </a:p>
                    <a:p>
                      <a:r>
                        <a:rPr lang="cs-CZ">
                          <a:effectLst/>
                        </a:rPr>
                        <a:t>6. humerō - sternō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humer</a:t>
                      </a:r>
                      <a:r>
                        <a:rPr lang="cs-CZ" b="1" dirty="0" err="1">
                          <a:effectLst/>
                        </a:rPr>
                        <a:t>ī</a:t>
                      </a:r>
                      <a:r>
                        <a:rPr lang="cs-CZ" dirty="0">
                          <a:effectLst/>
                        </a:rPr>
                        <a:t> x stern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humerōrum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humerīs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humer</a:t>
                      </a:r>
                      <a:r>
                        <a:rPr lang="cs-CZ" b="1" dirty="0" err="1">
                          <a:effectLst/>
                        </a:rPr>
                        <a:t>ōs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>
                          <a:effectLst/>
                        </a:rPr>
                        <a:t>x stern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humerīs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5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7909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0292" y="18255"/>
            <a:ext cx="10515600" cy="1325563"/>
          </a:xfrm>
        </p:spPr>
        <p:txBody>
          <a:bodyPr/>
          <a:lstStyle/>
          <a:p>
            <a:r>
              <a:rPr lang="pt-BR" sz="4000" b="1" dirty="0"/>
              <a:t>4.4 Základní substantiva 2.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72452" y="1083714"/>
            <a:ext cx="5181600" cy="5756031"/>
          </a:xfrm>
        </p:spPr>
        <p:txBody>
          <a:bodyPr>
            <a:normAutofit fontScale="40000" lnSpcReduction="20000"/>
          </a:bodyPr>
          <a:lstStyle/>
          <a:p>
            <a:r>
              <a:rPr lang="cs-CZ" sz="4300" dirty="0" err="1"/>
              <a:t>antibioticum</a:t>
            </a:r>
            <a:r>
              <a:rPr lang="cs-CZ" sz="4300" dirty="0"/>
              <a:t>, ī n. – antibiotikum</a:t>
            </a:r>
          </a:p>
          <a:p>
            <a:r>
              <a:rPr lang="cs-CZ" sz="4300" dirty="0" err="1"/>
              <a:t>ātrium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síň, předsíň</a:t>
            </a:r>
          </a:p>
          <a:p>
            <a:r>
              <a:rPr lang="cs-CZ" sz="4300" dirty="0" err="1"/>
              <a:t>auxilium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pomoc</a:t>
            </a:r>
          </a:p>
          <a:p>
            <a:r>
              <a:rPr lang="cs-CZ" sz="4300" dirty="0" err="1"/>
              <a:t>calculus</a:t>
            </a:r>
            <a:r>
              <a:rPr lang="cs-CZ" sz="4300" dirty="0"/>
              <a:t>, ī m. – kámen, kamínek</a:t>
            </a:r>
          </a:p>
          <a:p>
            <a:r>
              <a:rPr lang="cs-CZ" sz="4300" dirty="0" err="1"/>
              <a:t>cancer</a:t>
            </a:r>
            <a:r>
              <a:rPr lang="cs-CZ" sz="4300" dirty="0"/>
              <a:t>, </a:t>
            </a:r>
            <a:r>
              <a:rPr lang="cs-CZ" sz="4300" dirty="0" err="1"/>
              <a:t>cancrī</a:t>
            </a:r>
            <a:r>
              <a:rPr lang="cs-CZ" sz="4300" dirty="0"/>
              <a:t> m. – rakovina</a:t>
            </a:r>
          </a:p>
          <a:p>
            <a:r>
              <a:rPr lang="cs-CZ" sz="4300" dirty="0" err="1"/>
              <a:t>capitulum</a:t>
            </a:r>
            <a:r>
              <a:rPr lang="cs-CZ" sz="4300" dirty="0"/>
              <a:t>, ī n. – hlavička</a:t>
            </a:r>
          </a:p>
          <a:p>
            <a:r>
              <a:rPr lang="cs-CZ" sz="4300" dirty="0" err="1"/>
              <a:t>cavum</a:t>
            </a:r>
            <a:r>
              <a:rPr lang="cs-CZ" sz="4300" dirty="0"/>
              <a:t>, ī n. – dutina</a:t>
            </a:r>
          </a:p>
          <a:p>
            <a:r>
              <a:rPr lang="cs-CZ" sz="4300" dirty="0"/>
              <a:t>cerebrum, ī n. – mozek</a:t>
            </a:r>
          </a:p>
          <a:p>
            <a:r>
              <a:rPr lang="cs-CZ" sz="4300" dirty="0" err="1"/>
              <a:t>cibus</a:t>
            </a:r>
            <a:r>
              <a:rPr lang="cs-CZ" sz="4300" dirty="0"/>
              <a:t>, ī m. – jídlo, pokrm</a:t>
            </a:r>
          </a:p>
          <a:p>
            <a:r>
              <a:rPr lang="cs-CZ" sz="4300" dirty="0"/>
              <a:t>circulus, ī m. – kruh</a:t>
            </a:r>
          </a:p>
          <a:p>
            <a:r>
              <a:rPr lang="cs-CZ" sz="4300" dirty="0" err="1"/>
              <a:t>collum</a:t>
            </a:r>
            <a:r>
              <a:rPr lang="cs-CZ" sz="4300" dirty="0"/>
              <a:t>, ī n. – krk</a:t>
            </a:r>
          </a:p>
          <a:p>
            <a:r>
              <a:rPr lang="cs-CZ" sz="4300" dirty="0" err="1"/>
              <a:t>corpusculum</a:t>
            </a:r>
            <a:r>
              <a:rPr lang="cs-CZ" sz="4300" dirty="0"/>
              <a:t>, ī n. – tělísko</a:t>
            </a:r>
          </a:p>
          <a:p>
            <a:r>
              <a:rPr lang="cs-CZ" sz="4300" dirty="0" err="1"/>
              <a:t>crānium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lebka</a:t>
            </a:r>
          </a:p>
          <a:p>
            <a:r>
              <a:rPr lang="cs-CZ" sz="4300" dirty="0" err="1"/>
              <a:t>digitus</a:t>
            </a:r>
            <a:r>
              <a:rPr lang="cs-CZ" sz="4300" dirty="0"/>
              <a:t>, ī m. – prst</a:t>
            </a:r>
          </a:p>
          <a:p>
            <a:r>
              <a:rPr lang="cs-CZ" sz="4300" dirty="0" err="1"/>
              <a:t>discus</a:t>
            </a:r>
            <a:r>
              <a:rPr lang="cs-CZ" sz="4300" dirty="0"/>
              <a:t>, ī m. – kotouč, disk</a:t>
            </a:r>
          </a:p>
          <a:p>
            <a:r>
              <a:rPr lang="cs-CZ" sz="4300" dirty="0" err="1"/>
              <a:t>dorsum</a:t>
            </a:r>
            <a:r>
              <a:rPr lang="cs-CZ" sz="4300" dirty="0"/>
              <a:t>, ī n. – hřbet, záda</a:t>
            </a:r>
          </a:p>
          <a:p>
            <a:r>
              <a:rPr lang="cs-CZ" sz="4300" dirty="0" err="1"/>
              <a:t>endocardium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srdeční nitroblána</a:t>
            </a:r>
          </a:p>
          <a:p>
            <a:r>
              <a:rPr lang="cs-CZ" sz="4300" dirty="0" err="1"/>
              <a:t>erythrocytus</a:t>
            </a:r>
            <a:r>
              <a:rPr lang="cs-CZ" sz="4300" dirty="0"/>
              <a:t>, ī m. – červená krvinka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505200" y="904625"/>
            <a:ext cx="5181600" cy="5935120"/>
          </a:xfrm>
        </p:spPr>
        <p:txBody>
          <a:bodyPr>
            <a:normAutofit fontScale="40000" lnSpcReduction="20000"/>
          </a:bodyPr>
          <a:lstStyle/>
          <a:p>
            <a:r>
              <a:rPr lang="cs-CZ" sz="4300" dirty="0" err="1"/>
              <a:t>extractum</a:t>
            </a:r>
            <a:r>
              <a:rPr lang="cs-CZ" sz="4300" dirty="0"/>
              <a:t>, ī n. – výtažek, extrakt</a:t>
            </a:r>
          </a:p>
          <a:p>
            <a:r>
              <a:rPr lang="cs-CZ" sz="4300" dirty="0"/>
              <a:t>humerus, ī m. – kost pažní</a:t>
            </a:r>
          </a:p>
          <a:p>
            <a:r>
              <a:rPr lang="cs-CZ" sz="4300" dirty="0" err="1"/>
              <a:t>icterus</a:t>
            </a:r>
            <a:r>
              <a:rPr lang="cs-CZ" sz="4300" dirty="0"/>
              <a:t>, ī m. – žloutenka</a:t>
            </a:r>
          </a:p>
          <a:p>
            <a:r>
              <a:rPr lang="cs-CZ" sz="4300" dirty="0" err="1"/>
              <a:t>intestīnum</a:t>
            </a:r>
            <a:r>
              <a:rPr lang="cs-CZ" sz="4300" dirty="0"/>
              <a:t>, ī n. – střevo</a:t>
            </a:r>
          </a:p>
          <a:p>
            <a:r>
              <a:rPr lang="cs-CZ" sz="4300" dirty="0" err="1"/>
              <a:t>leucocytus</a:t>
            </a:r>
            <a:r>
              <a:rPr lang="cs-CZ" sz="4300" dirty="0"/>
              <a:t>, ī m. – bílá krvinka</a:t>
            </a:r>
          </a:p>
          <a:p>
            <a:r>
              <a:rPr lang="cs-CZ" sz="4300" dirty="0" err="1"/>
              <a:t>ligāmentum</a:t>
            </a:r>
            <a:r>
              <a:rPr lang="cs-CZ" sz="4300" dirty="0"/>
              <a:t>, ī n. – vaz</a:t>
            </a:r>
          </a:p>
          <a:p>
            <a:r>
              <a:rPr lang="cs-CZ" sz="4300" dirty="0" err="1"/>
              <a:t>locus</a:t>
            </a:r>
            <a:r>
              <a:rPr lang="cs-CZ" sz="4300" dirty="0"/>
              <a:t>, ī m. – místo</a:t>
            </a:r>
          </a:p>
          <a:p>
            <a:r>
              <a:rPr lang="cs-CZ" sz="4300" dirty="0" err="1"/>
              <a:t>manubrium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rukověť, držadlo</a:t>
            </a:r>
          </a:p>
          <a:p>
            <a:r>
              <a:rPr lang="cs-CZ" sz="4300" dirty="0" err="1"/>
              <a:t>medicāmentum</a:t>
            </a:r>
            <a:r>
              <a:rPr lang="cs-CZ" sz="4300" dirty="0"/>
              <a:t>, ī n. – lék, léčivo</a:t>
            </a:r>
          </a:p>
          <a:p>
            <a:r>
              <a:rPr lang="cs-CZ" sz="4300" dirty="0" err="1"/>
              <a:t>medicus</a:t>
            </a:r>
            <a:r>
              <a:rPr lang="cs-CZ" sz="4300" dirty="0"/>
              <a:t>, ī m. – lékař</a:t>
            </a:r>
          </a:p>
          <a:p>
            <a:r>
              <a:rPr lang="cs-CZ" sz="4300" dirty="0" err="1"/>
              <a:t>membrum</a:t>
            </a:r>
            <a:r>
              <a:rPr lang="cs-CZ" sz="4300" dirty="0"/>
              <a:t>, ī n. – úd, končetina</a:t>
            </a:r>
          </a:p>
          <a:p>
            <a:r>
              <a:rPr lang="cs-CZ" sz="4300" dirty="0" err="1"/>
              <a:t>morbus</a:t>
            </a:r>
            <a:r>
              <a:rPr lang="cs-CZ" sz="4300" dirty="0"/>
              <a:t>, ī m. – nemoc</a:t>
            </a:r>
          </a:p>
          <a:p>
            <a:r>
              <a:rPr lang="cs-CZ" sz="4300" dirty="0" err="1"/>
              <a:t>mūsculus</a:t>
            </a:r>
            <a:r>
              <a:rPr lang="cs-CZ" sz="4300" dirty="0"/>
              <a:t>, ī m. – sval</a:t>
            </a:r>
          </a:p>
          <a:p>
            <a:r>
              <a:rPr lang="cs-CZ" sz="4300" dirty="0" err="1"/>
              <a:t>nāsus</a:t>
            </a:r>
            <a:r>
              <a:rPr lang="cs-CZ" sz="4300" dirty="0"/>
              <a:t>, ī m. – nos</a:t>
            </a:r>
          </a:p>
          <a:p>
            <a:r>
              <a:rPr lang="cs-CZ" sz="4300" dirty="0" err="1"/>
              <a:t>neonātus</a:t>
            </a:r>
            <a:r>
              <a:rPr lang="cs-CZ" sz="4300" dirty="0"/>
              <a:t>, ī m. – novorozenec</a:t>
            </a:r>
          </a:p>
          <a:p>
            <a:r>
              <a:rPr lang="cs-CZ" sz="4300" dirty="0" err="1"/>
              <a:t>nucleus</a:t>
            </a:r>
            <a:r>
              <a:rPr lang="cs-CZ" sz="4300" dirty="0"/>
              <a:t>, ī m. – jádro</a:t>
            </a:r>
          </a:p>
          <a:p>
            <a:r>
              <a:rPr lang="cs-CZ" sz="4300" dirty="0"/>
              <a:t>numerus, ī m. – číslo, počet</a:t>
            </a:r>
          </a:p>
          <a:p>
            <a:r>
              <a:rPr lang="cs-CZ" sz="4300" dirty="0" err="1"/>
              <a:t>oculus</a:t>
            </a:r>
            <a:r>
              <a:rPr lang="cs-CZ" sz="4300" dirty="0"/>
              <a:t>, ī m. – oko</a:t>
            </a:r>
          </a:p>
          <a:p>
            <a:r>
              <a:rPr lang="cs-CZ" sz="4300" dirty="0" err="1"/>
              <a:t>perīculum</a:t>
            </a:r>
            <a:r>
              <a:rPr lang="cs-CZ" sz="4300" dirty="0"/>
              <a:t>, ī n. – nebezpečí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70994" y="465009"/>
            <a:ext cx="424036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phagocytus</a:t>
            </a:r>
            <a:r>
              <a:rPr lang="cs-CZ" dirty="0"/>
              <a:t>, ī m. – fagocyt</a:t>
            </a:r>
          </a:p>
          <a:p>
            <a:r>
              <a:rPr lang="cs-CZ" sz="1600" dirty="0" err="1"/>
              <a:t>principium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začátek, vznik, základ</a:t>
            </a:r>
          </a:p>
          <a:p>
            <a:r>
              <a:rPr lang="cs-CZ" sz="1600" dirty="0" err="1"/>
              <a:t>rāmus</a:t>
            </a:r>
            <a:r>
              <a:rPr lang="cs-CZ" sz="1600" dirty="0"/>
              <a:t>, ī  m. – větev</a:t>
            </a:r>
          </a:p>
          <a:p>
            <a:r>
              <a:rPr lang="cs-CZ" sz="1600" dirty="0" err="1"/>
              <a:t>receptum</a:t>
            </a:r>
            <a:r>
              <a:rPr lang="cs-CZ" sz="1600" dirty="0"/>
              <a:t>, ī n. – předpis, recept</a:t>
            </a:r>
          </a:p>
          <a:p>
            <a:r>
              <a:rPr lang="cs-CZ" sz="1600" dirty="0" err="1"/>
              <a:t>rēctum</a:t>
            </a:r>
            <a:r>
              <a:rPr lang="cs-CZ" sz="1600" dirty="0"/>
              <a:t>, ī n. – konečník</a:t>
            </a:r>
          </a:p>
          <a:p>
            <a:r>
              <a:rPr lang="cs-CZ" sz="1600" dirty="0" err="1"/>
              <a:t>remedium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lék, léčivý prostředek</a:t>
            </a:r>
          </a:p>
          <a:p>
            <a:r>
              <a:rPr lang="cs-CZ" sz="1600" dirty="0" err="1"/>
              <a:t>scalpellum</a:t>
            </a:r>
            <a:r>
              <a:rPr lang="cs-CZ" sz="1600" dirty="0"/>
              <a:t>, ī n. – skalpel</a:t>
            </a:r>
          </a:p>
          <a:p>
            <a:r>
              <a:rPr lang="cs-CZ" sz="1600" dirty="0" err="1"/>
              <a:t>sceletum</a:t>
            </a:r>
            <a:r>
              <a:rPr lang="cs-CZ" sz="1600" dirty="0"/>
              <a:t>, ī n. – kostra, skelet</a:t>
            </a:r>
          </a:p>
          <a:p>
            <a:r>
              <a:rPr lang="cs-CZ" sz="1600" dirty="0" err="1"/>
              <a:t>sēptum</a:t>
            </a:r>
            <a:r>
              <a:rPr lang="cs-CZ" sz="1600" dirty="0"/>
              <a:t>, ī n. – přepážka</a:t>
            </a:r>
          </a:p>
          <a:p>
            <a:r>
              <a:rPr lang="cs-CZ" sz="1600" dirty="0"/>
              <a:t>signum, ī n. – znamení, příznak</a:t>
            </a:r>
          </a:p>
          <a:p>
            <a:r>
              <a:rPr lang="cs-CZ" sz="1600" dirty="0" err="1"/>
              <a:t>spatium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prostor, mezera</a:t>
            </a:r>
          </a:p>
          <a:p>
            <a:r>
              <a:rPr lang="cs-CZ" sz="1600" dirty="0"/>
              <a:t>sternum, ī n. – hrudní kost</a:t>
            </a:r>
          </a:p>
          <a:p>
            <a:r>
              <a:rPr lang="cs-CZ" sz="1600" dirty="0"/>
              <a:t>terminus, ī m. – hranice, konec, význam (</a:t>
            </a:r>
            <a:r>
              <a:rPr lang="cs-CZ" sz="1600" dirty="0" err="1"/>
              <a:t>termínú</a:t>
            </a:r>
            <a:r>
              <a:rPr lang="cs-CZ" sz="1600" dirty="0"/>
              <a:t>)</a:t>
            </a:r>
          </a:p>
          <a:p>
            <a:r>
              <a:rPr lang="cs-CZ" sz="1600" dirty="0" err="1"/>
              <a:t>thrombocytus</a:t>
            </a:r>
            <a:r>
              <a:rPr lang="cs-CZ" sz="1600" dirty="0"/>
              <a:t>, ī m. – krevní destička, trombocyt</a:t>
            </a:r>
          </a:p>
          <a:p>
            <a:r>
              <a:rPr lang="cs-CZ" sz="1600" dirty="0" err="1"/>
              <a:t>thrombus</a:t>
            </a:r>
            <a:r>
              <a:rPr lang="cs-CZ" sz="1600" dirty="0"/>
              <a:t>, ī m. – sražená krev v cévě, trombus</a:t>
            </a:r>
          </a:p>
          <a:p>
            <a:r>
              <a:rPr lang="cs-CZ" sz="1600" dirty="0" err="1"/>
              <a:t>trepanum</a:t>
            </a:r>
            <a:r>
              <a:rPr lang="cs-CZ" sz="1600" dirty="0"/>
              <a:t>, ī n. – vrták</a:t>
            </a:r>
          </a:p>
          <a:p>
            <a:r>
              <a:rPr lang="cs-CZ" sz="1600" dirty="0" err="1"/>
              <a:t>tūberculum</a:t>
            </a:r>
            <a:r>
              <a:rPr lang="cs-CZ" sz="1600" dirty="0"/>
              <a:t>, ī n. – hrbolek, vyvýšenina</a:t>
            </a:r>
          </a:p>
          <a:p>
            <a:r>
              <a:rPr lang="cs-CZ" sz="1600" dirty="0" err="1"/>
              <a:t>typhus</a:t>
            </a:r>
            <a:r>
              <a:rPr lang="cs-CZ" sz="1600" dirty="0"/>
              <a:t>, ī m. – tyf</a:t>
            </a:r>
          </a:p>
          <a:p>
            <a:r>
              <a:rPr lang="cs-CZ" sz="1600" dirty="0" err="1"/>
              <a:t>unguentum</a:t>
            </a:r>
            <a:r>
              <a:rPr lang="cs-CZ" sz="1600" dirty="0"/>
              <a:t>, ī n. – mast</a:t>
            </a:r>
          </a:p>
          <a:p>
            <a:r>
              <a:rPr lang="cs-CZ" sz="1600" dirty="0"/>
              <a:t>uterus, ī m. – děloha</a:t>
            </a:r>
          </a:p>
          <a:p>
            <a:r>
              <a:rPr lang="cs-CZ" sz="1600" dirty="0" err="1"/>
              <a:t>venēnum</a:t>
            </a:r>
            <a:r>
              <a:rPr lang="cs-CZ" sz="1600" dirty="0"/>
              <a:t>, ī n. – jed</a:t>
            </a:r>
          </a:p>
          <a:p>
            <a:r>
              <a:rPr lang="cs-CZ" sz="1600" dirty="0" err="1"/>
              <a:t>ventriculus</a:t>
            </a:r>
            <a:r>
              <a:rPr lang="cs-CZ" sz="1600" dirty="0"/>
              <a:t>, ī m. – žaludek</a:t>
            </a:r>
          </a:p>
          <a:p>
            <a:r>
              <a:rPr lang="cs-CZ" sz="1600" dirty="0"/>
              <a:t>vir, </a:t>
            </a:r>
            <a:r>
              <a:rPr lang="cs-CZ" sz="1600" dirty="0" err="1"/>
              <a:t>virī</a:t>
            </a:r>
            <a:r>
              <a:rPr lang="cs-CZ" sz="1600" dirty="0"/>
              <a:t> m. – muž</a:t>
            </a:r>
          </a:p>
          <a:p>
            <a:r>
              <a:rPr lang="cs-CZ" sz="1600" dirty="0" err="1"/>
              <a:t>vīrus</a:t>
            </a:r>
            <a:r>
              <a:rPr lang="cs-CZ" sz="1600" dirty="0"/>
              <a:t>, ī n. – jed, nákazová látka, vir</a:t>
            </a:r>
          </a:p>
          <a:p>
            <a:r>
              <a:rPr lang="cs-CZ" sz="1600" dirty="0" err="1"/>
              <a:t>vitium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vada, chyba</a:t>
            </a:r>
          </a:p>
        </p:txBody>
      </p:sp>
    </p:spTree>
    <p:extLst>
      <p:ext uri="{BB962C8B-B14F-4D97-AF65-F5344CB8AC3E}">
        <p14:creationId xmlns:p14="http://schemas.microsoft.com/office/powerpoint/2010/main" val="575030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5 Adjektiva podle 1. a 2. deklinace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cs-CZ" b="1" dirty="0">
                <a:hlinkClick r:id="rId2"/>
              </a:rPr>
            </a:br>
            <a:endParaRPr lang="cs-CZ" b="1" dirty="0">
              <a:hlinkClick r:id="rId2"/>
            </a:endParaRPr>
          </a:p>
          <a:p>
            <a:r>
              <a:rPr lang="cs-CZ" b="1" dirty="0">
                <a:hlinkClick r:id="rId2"/>
              </a:rPr>
              <a:t>5.1 Úvod do latinských adjektiv</a:t>
            </a:r>
          </a:p>
          <a:p>
            <a:r>
              <a:rPr lang="cs-CZ" b="1" dirty="0">
                <a:hlinkClick r:id="rId3"/>
              </a:rPr>
              <a:t>5.2 Skloňování adjektiv podle 1. a 2. deklinace</a:t>
            </a:r>
          </a:p>
          <a:p>
            <a:r>
              <a:rPr lang="cs-CZ" b="1" dirty="0">
                <a:hlinkClick r:id="rId4"/>
              </a:rPr>
              <a:t>5.3 Základní adjektiva podle 1. a 2. deklinace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669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5.1 Úvod do latinských adjektiv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199" y="1459524"/>
            <a:ext cx="12022015" cy="539847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Latina rozlišuje </a:t>
            </a:r>
            <a:r>
              <a:rPr lang="cs-CZ" b="1" dirty="0"/>
              <a:t>tři typy adjektiv</a:t>
            </a:r>
            <a:r>
              <a:rPr lang="cs-CZ" dirty="0"/>
              <a:t>: </a:t>
            </a:r>
            <a:r>
              <a:rPr lang="cs-CZ" b="1" dirty="0"/>
              <a:t>trojvýchodná</a:t>
            </a:r>
            <a:r>
              <a:rPr lang="cs-CZ" dirty="0"/>
              <a:t>, </a:t>
            </a:r>
            <a:r>
              <a:rPr lang="cs-CZ" b="1" dirty="0" err="1"/>
              <a:t>dvojvýchodná</a:t>
            </a:r>
            <a:r>
              <a:rPr lang="cs-CZ" dirty="0"/>
              <a:t> a </a:t>
            </a:r>
            <a:r>
              <a:rPr lang="cs-CZ" b="1" dirty="0"/>
              <a:t>jednovýchodná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Trojvýchodná</a:t>
            </a:r>
            <a:r>
              <a:rPr lang="cs-CZ" dirty="0"/>
              <a:t> </a:t>
            </a:r>
            <a:r>
              <a:rPr lang="cs-CZ" b="1" dirty="0"/>
              <a:t>adjektiva</a:t>
            </a:r>
            <a:r>
              <a:rPr lang="cs-CZ" dirty="0"/>
              <a:t> mají </a:t>
            </a:r>
            <a:r>
              <a:rPr lang="cs-CZ" b="1" dirty="0"/>
              <a:t>v nominativu singuláru pro každý rod jiný tvar</a:t>
            </a:r>
            <a:endParaRPr lang="cs-CZ" dirty="0"/>
          </a:p>
          <a:p>
            <a:pPr lvl="1"/>
            <a:r>
              <a:rPr lang="cs-CZ" b="1" dirty="0"/>
              <a:t>bonus, a, um – dobrý</a:t>
            </a:r>
            <a:r>
              <a:rPr lang="cs-CZ" dirty="0"/>
              <a:t>. Tvar </a:t>
            </a:r>
            <a:r>
              <a:rPr lang="cs-CZ" b="1" dirty="0"/>
              <a:t>bonus</a:t>
            </a:r>
            <a:r>
              <a:rPr lang="cs-CZ" dirty="0"/>
              <a:t> se tedy přidává k </a:t>
            </a:r>
            <a:r>
              <a:rPr lang="cs-CZ" b="1" dirty="0" err="1"/>
              <a:t>masculinům</a:t>
            </a:r>
            <a:r>
              <a:rPr lang="cs-CZ" dirty="0"/>
              <a:t> (</a:t>
            </a:r>
            <a:r>
              <a:rPr lang="cs-CZ" dirty="0" err="1"/>
              <a:t>medicus</a:t>
            </a:r>
            <a:r>
              <a:rPr lang="cs-CZ" dirty="0"/>
              <a:t> bonus – dobrý doktor), </a:t>
            </a:r>
            <a:r>
              <a:rPr lang="cs-CZ" b="1" dirty="0"/>
              <a:t>bona</a:t>
            </a:r>
            <a:r>
              <a:rPr lang="cs-CZ" dirty="0"/>
              <a:t> k </a:t>
            </a:r>
            <a:r>
              <a:rPr lang="cs-CZ" b="1" dirty="0"/>
              <a:t>femininům</a:t>
            </a:r>
            <a:r>
              <a:rPr lang="cs-CZ" dirty="0"/>
              <a:t> (</a:t>
            </a:r>
            <a:r>
              <a:rPr lang="cs-CZ" dirty="0" err="1"/>
              <a:t>fēmina</a:t>
            </a:r>
            <a:r>
              <a:rPr lang="cs-CZ" dirty="0"/>
              <a:t> bona – dobrá žena), </a:t>
            </a:r>
            <a:r>
              <a:rPr lang="cs-CZ" b="1" dirty="0" err="1"/>
              <a:t>bonum</a:t>
            </a:r>
            <a:r>
              <a:rPr lang="cs-CZ" dirty="0"/>
              <a:t> k </a:t>
            </a:r>
            <a:r>
              <a:rPr lang="cs-CZ" b="1" dirty="0"/>
              <a:t>neutrům</a:t>
            </a:r>
            <a:r>
              <a:rPr lang="cs-CZ" dirty="0"/>
              <a:t> (</a:t>
            </a:r>
            <a:r>
              <a:rPr lang="cs-CZ" dirty="0" err="1"/>
              <a:t>īnstrumentum</a:t>
            </a:r>
            <a:r>
              <a:rPr lang="cs-CZ" dirty="0"/>
              <a:t> </a:t>
            </a:r>
            <a:r>
              <a:rPr lang="cs-CZ" dirty="0" err="1"/>
              <a:t>bonum</a:t>
            </a:r>
            <a:r>
              <a:rPr lang="cs-CZ" dirty="0"/>
              <a:t> – dobrý přístroj). Trojvýchodná adjektiva odpovídají českým přídavným jménům tvrdým (vzor mladý, á, é).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Dvojvýchodná</a:t>
            </a:r>
            <a:r>
              <a:rPr lang="cs-CZ" b="1" dirty="0"/>
              <a:t> adjektiva</a:t>
            </a:r>
            <a:r>
              <a:rPr lang="cs-CZ" dirty="0"/>
              <a:t> mají </a:t>
            </a:r>
            <a:r>
              <a:rPr lang="cs-CZ" b="1" dirty="0"/>
              <a:t>v nominativu singuláru</a:t>
            </a:r>
            <a:r>
              <a:rPr lang="cs-CZ" dirty="0"/>
              <a:t> </a:t>
            </a:r>
            <a:r>
              <a:rPr lang="cs-CZ" b="1" dirty="0"/>
              <a:t>jeden společný tvar</a:t>
            </a:r>
            <a:r>
              <a:rPr lang="cs-CZ" dirty="0"/>
              <a:t> pro </a:t>
            </a:r>
            <a:r>
              <a:rPr lang="cs-CZ" b="1" dirty="0"/>
              <a:t>maskulina</a:t>
            </a:r>
            <a:r>
              <a:rPr lang="cs-CZ" dirty="0"/>
              <a:t> a </a:t>
            </a:r>
            <a:r>
              <a:rPr lang="cs-CZ" b="1" dirty="0"/>
              <a:t>feminina</a:t>
            </a:r>
            <a:r>
              <a:rPr lang="cs-CZ" dirty="0"/>
              <a:t>, </a:t>
            </a:r>
            <a:r>
              <a:rPr lang="cs-CZ" b="1" dirty="0"/>
              <a:t>druhý</a:t>
            </a:r>
            <a:r>
              <a:rPr lang="cs-CZ" dirty="0"/>
              <a:t> pro </a:t>
            </a:r>
            <a:r>
              <a:rPr lang="cs-CZ" b="1" dirty="0"/>
              <a:t>neutra</a:t>
            </a:r>
            <a:endParaRPr lang="cs-CZ" dirty="0"/>
          </a:p>
          <a:p>
            <a:pPr lvl="1"/>
            <a:r>
              <a:rPr lang="cs-CZ" b="1" dirty="0" err="1"/>
              <a:t>omnis</a:t>
            </a:r>
            <a:r>
              <a:rPr lang="cs-CZ" b="1" dirty="0"/>
              <a:t>, e</a:t>
            </a:r>
            <a:r>
              <a:rPr lang="cs-CZ" dirty="0"/>
              <a:t> – každý, všechen. Tvar </a:t>
            </a:r>
            <a:r>
              <a:rPr lang="cs-CZ" b="1" dirty="0" err="1"/>
              <a:t>omnis</a:t>
            </a:r>
            <a:r>
              <a:rPr lang="cs-CZ" dirty="0"/>
              <a:t> se přidává </a:t>
            </a:r>
            <a:r>
              <a:rPr lang="cs-CZ" b="1" dirty="0"/>
              <a:t>k maskulinům a femininům</a:t>
            </a:r>
            <a:r>
              <a:rPr lang="cs-CZ" dirty="0"/>
              <a:t> (</a:t>
            </a:r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homō</a:t>
            </a:r>
            <a:r>
              <a:rPr lang="cs-CZ" dirty="0"/>
              <a:t> – každý člověk, </a:t>
            </a:r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fēmina</a:t>
            </a:r>
            <a:r>
              <a:rPr lang="cs-CZ" dirty="0"/>
              <a:t> – každá žena), tvar </a:t>
            </a:r>
            <a:r>
              <a:rPr lang="cs-CZ" b="1" dirty="0"/>
              <a:t>omne k neutrům</a:t>
            </a:r>
            <a:r>
              <a:rPr lang="cs-CZ" dirty="0"/>
              <a:t> (omne corpus – každé tělo). V češtině se </a:t>
            </a:r>
            <a:r>
              <a:rPr lang="cs-CZ" dirty="0" err="1"/>
              <a:t>dvojvýchodná</a:t>
            </a:r>
            <a:r>
              <a:rPr lang="cs-CZ" dirty="0"/>
              <a:t> adjektiva nevyskytují.</a:t>
            </a:r>
          </a:p>
          <a:p>
            <a:r>
              <a:rPr lang="cs-CZ" b="1" dirty="0"/>
              <a:t>Jednovýchodná adjektiva</a:t>
            </a:r>
            <a:r>
              <a:rPr lang="cs-CZ" dirty="0"/>
              <a:t> mají </a:t>
            </a:r>
            <a:r>
              <a:rPr lang="cs-CZ" b="1" dirty="0"/>
              <a:t>v nominativu singuláru jeden tvar pro všechny rody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latēns</a:t>
            </a:r>
            <a:r>
              <a:rPr lang="cs-CZ" dirty="0"/>
              <a:t>, </a:t>
            </a:r>
            <a:r>
              <a:rPr lang="cs-CZ" dirty="0" err="1"/>
              <a:t>latentis</a:t>
            </a:r>
            <a:r>
              <a:rPr lang="cs-CZ" dirty="0"/>
              <a:t> (gen. </a:t>
            </a:r>
            <a:r>
              <a:rPr lang="cs-CZ" dirty="0" err="1"/>
              <a:t>sg</a:t>
            </a:r>
            <a:r>
              <a:rPr lang="cs-CZ" dirty="0"/>
              <a:t>.) – skrytý: </a:t>
            </a:r>
            <a:r>
              <a:rPr lang="cs-CZ" dirty="0" err="1"/>
              <a:t>īnflammātiō</a:t>
            </a:r>
            <a:r>
              <a:rPr lang="cs-CZ" dirty="0"/>
              <a:t> </a:t>
            </a:r>
            <a:r>
              <a:rPr lang="cs-CZ" dirty="0" err="1"/>
              <a:t>latēns</a:t>
            </a:r>
            <a:r>
              <a:rPr lang="cs-CZ" dirty="0"/>
              <a:t> – skrytý zánět, </a:t>
            </a:r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latēns</a:t>
            </a:r>
            <a:r>
              <a:rPr lang="cs-CZ" dirty="0"/>
              <a:t> – skrytá nemoc, signum </a:t>
            </a:r>
            <a:r>
              <a:rPr lang="cs-CZ" dirty="0" err="1"/>
              <a:t>latēns</a:t>
            </a:r>
            <a:r>
              <a:rPr lang="cs-CZ" dirty="0"/>
              <a:t> – skrytý příznak. Jednovýchodná adjektiva odpovídají českým přídavným jménům měkkým (vzor jarní).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964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5.2 Skloňování adjektiv podle 1. a 2. deklinace</a:t>
            </a:r>
            <a:br>
              <a:rPr lang="pl-PL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Adjektiva </a:t>
            </a:r>
            <a:r>
              <a:rPr lang="cs-CZ" dirty="0"/>
              <a:t>skloňovaná </a:t>
            </a:r>
            <a:r>
              <a:rPr lang="cs-CZ" b="1" dirty="0"/>
              <a:t>podle 1. a 2. deklinace </a:t>
            </a:r>
            <a:r>
              <a:rPr lang="cs-CZ" dirty="0"/>
              <a:t>jsou vždy </a:t>
            </a:r>
            <a:r>
              <a:rPr lang="cs-CZ" b="1" dirty="0"/>
              <a:t>trojvýchodná</a:t>
            </a:r>
            <a:r>
              <a:rPr lang="cs-CZ" dirty="0"/>
              <a:t>. V </a:t>
            </a:r>
            <a:r>
              <a:rPr lang="cs-CZ" b="1" dirty="0"/>
              <a:t>nominativu singuláru </a:t>
            </a:r>
            <a:r>
              <a:rPr lang="cs-CZ" dirty="0"/>
              <a:t>jsou zakončena na </a:t>
            </a:r>
            <a:r>
              <a:rPr lang="cs-CZ" b="1" dirty="0"/>
              <a:t>-</a:t>
            </a:r>
            <a:r>
              <a:rPr lang="cs-CZ" b="1" dirty="0" err="1"/>
              <a:t>us</a:t>
            </a:r>
            <a:r>
              <a:rPr lang="cs-CZ" b="1" dirty="0"/>
              <a:t>, -a, -um </a:t>
            </a:r>
            <a:r>
              <a:rPr lang="cs-CZ" dirty="0"/>
              <a:t>nebo </a:t>
            </a:r>
            <a:r>
              <a:rPr lang="cs-CZ" b="1" dirty="0"/>
              <a:t>-</a:t>
            </a:r>
            <a:r>
              <a:rPr lang="cs-CZ" b="1" dirty="0" err="1"/>
              <a:t>er</a:t>
            </a:r>
            <a:r>
              <a:rPr lang="cs-CZ" b="1" dirty="0"/>
              <a:t>, -a, -um</a:t>
            </a:r>
            <a:r>
              <a:rPr lang="cs-CZ" dirty="0"/>
              <a:t>.</a:t>
            </a:r>
          </a:p>
          <a:p>
            <a:r>
              <a:rPr lang="cs-CZ" dirty="0" err="1"/>
              <a:t>hūmānus</a:t>
            </a:r>
            <a:r>
              <a:rPr lang="cs-CZ" dirty="0"/>
              <a:t>, a, um – lidský</a:t>
            </a:r>
          </a:p>
          <a:p>
            <a:r>
              <a:rPr lang="cs-CZ" dirty="0" err="1"/>
              <a:t>dexter</a:t>
            </a:r>
            <a:r>
              <a:rPr lang="cs-CZ" dirty="0"/>
              <a:t>, tra, </a:t>
            </a:r>
            <a:r>
              <a:rPr lang="cs-CZ" dirty="0" err="1"/>
              <a:t>trum</a:t>
            </a:r>
            <a:r>
              <a:rPr lang="cs-CZ" dirty="0"/>
              <a:t> – pravý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Adjektivum přiřazujeme k substantivu na základě rodu substantiva. První tvar </a:t>
            </a:r>
            <a:r>
              <a:rPr lang="cs-CZ" dirty="0"/>
              <a:t>adjektiva podle 1. a 2. deklinace patří k </a:t>
            </a:r>
            <a:r>
              <a:rPr lang="cs-CZ" b="1" dirty="0"/>
              <a:t>maskulinům</a:t>
            </a:r>
            <a:r>
              <a:rPr lang="cs-CZ" dirty="0"/>
              <a:t> a </a:t>
            </a:r>
            <a:r>
              <a:rPr lang="cs-CZ" b="1" dirty="0"/>
              <a:t>skloňuje se jako maskulina 2. deklinace</a:t>
            </a:r>
            <a:r>
              <a:rPr lang="cs-CZ" dirty="0"/>
              <a:t>.</a:t>
            </a:r>
          </a:p>
          <a:p>
            <a:r>
              <a:rPr lang="cs-CZ" dirty="0" err="1"/>
              <a:t>mūsculus</a:t>
            </a:r>
            <a:r>
              <a:rPr lang="cs-CZ" dirty="0"/>
              <a:t> </a:t>
            </a:r>
            <a:r>
              <a:rPr lang="cs-CZ" dirty="0" err="1"/>
              <a:t>hūmānus</a:t>
            </a:r>
            <a:r>
              <a:rPr lang="cs-CZ" dirty="0"/>
              <a:t> – lidský sval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0712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25699507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6321117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623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mūsculus hūmānus</a:t>
                      </a:r>
                    </a:p>
                    <a:p>
                      <a:r>
                        <a:rPr lang="cs-CZ">
                          <a:effectLst/>
                        </a:rPr>
                        <a:t>2. mūsculī hūmānīī</a:t>
                      </a:r>
                    </a:p>
                    <a:p>
                      <a:r>
                        <a:rPr lang="cs-CZ">
                          <a:effectLst/>
                        </a:rPr>
                        <a:t>3. mūsculō hūmānō</a:t>
                      </a:r>
                    </a:p>
                    <a:p>
                      <a:r>
                        <a:rPr lang="cs-CZ">
                          <a:effectLst/>
                        </a:rPr>
                        <a:t>4. mūsculum hūmānum</a:t>
                      </a:r>
                    </a:p>
                    <a:p>
                      <a:r>
                        <a:rPr lang="cs-CZ">
                          <a:effectLst/>
                        </a:rPr>
                        <a:t>6. mūsculō hūmānō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mūsculōrum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mūsculōs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450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476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107" y="1121385"/>
            <a:ext cx="12384505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Druhý tvar </a:t>
            </a:r>
            <a:r>
              <a:rPr lang="cs-CZ" dirty="0"/>
              <a:t>adjektiva podle 1. a 2. deklinace patří k </a:t>
            </a:r>
            <a:r>
              <a:rPr lang="cs-CZ" b="1" dirty="0"/>
              <a:t>femininům </a:t>
            </a:r>
            <a:r>
              <a:rPr lang="cs-CZ" dirty="0"/>
              <a:t>a skloňuje se podle </a:t>
            </a:r>
            <a:r>
              <a:rPr lang="cs-CZ" b="1" dirty="0"/>
              <a:t>1. deklinace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aorta </a:t>
            </a:r>
            <a:r>
              <a:rPr lang="cs-CZ" dirty="0" err="1"/>
              <a:t>hūmāna</a:t>
            </a:r>
            <a:r>
              <a:rPr lang="cs-CZ" dirty="0"/>
              <a:t> – lidská aorta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6653424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75556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752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aorta hūmāna</a:t>
                      </a:r>
                    </a:p>
                    <a:p>
                      <a:r>
                        <a:rPr lang="cs-CZ">
                          <a:effectLst/>
                        </a:rPr>
                        <a:t>2. aortae hūmānae</a:t>
                      </a:r>
                    </a:p>
                    <a:p>
                      <a:r>
                        <a:rPr lang="cs-CZ">
                          <a:effectLst/>
                        </a:rPr>
                        <a:t>3. aortae hūmānae</a:t>
                      </a:r>
                    </a:p>
                    <a:p>
                      <a:r>
                        <a:rPr lang="cs-CZ">
                          <a:effectLst/>
                        </a:rPr>
                        <a:t>4. aortam hūmānam</a:t>
                      </a:r>
                    </a:p>
                    <a:p>
                      <a:r>
                        <a:rPr lang="cs-CZ">
                          <a:effectLst/>
                        </a:rPr>
                        <a:t>6. aortā hūmānā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aortae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aortārum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aortīs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aortās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aortīs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08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 – se většinou vyslovuje jako z v těchto případech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462" y="1383322"/>
            <a:ext cx="11119338" cy="50409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Stojí-li </a:t>
            </a:r>
            <a:r>
              <a:rPr lang="cs-CZ" b="1" dirty="0"/>
              <a:t>mezi dvěma samohláskami</a:t>
            </a:r>
            <a:endParaRPr lang="cs-CZ" dirty="0"/>
          </a:p>
          <a:p>
            <a:r>
              <a:rPr lang="cs-CZ" dirty="0" err="1"/>
              <a:t>nāsus</a:t>
            </a:r>
            <a:r>
              <a:rPr lang="cs-CZ" dirty="0"/>
              <a:t> – </a:t>
            </a:r>
            <a:r>
              <a:rPr lang="cs-CZ" i="1" dirty="0" err="1"/>
              <a:t>názus</a:t>
            </a:r>
            <a:r>
              <a:rPr lang="cs-CZ" dirty="0"/>
              <a:t> – nos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Stojí-li </a:t>
            </a:r>
            <a:r>
              <a:rPr lang="cs-CZ" b="1" dirty="0"/>
              <a:t>mezi souhláskou a</a:t>
            </a:r>
            <a:r>
              <a:rPr lang="cs-CZ" dirty="0"/>
              <a:t> samohláskou </a:t>
            </a:r>
            <a:r>
              <a:rPr lang="cs-CZ" b="1" dirty="0"/>
              <a:t>m, n, l</a:t>
            </a:r>
            <a:r>
              <a:rPr lang="cs-CZ" dirty="0"/>
              <a:t> nebo </a:t>
            </a:r>
            <a:r>
              <a:rPr lang="cs-CZ" b="1" dirty="0"/>
              <a:t>r</a:t>
            </a:r>
            <a:r>
              <a:rPr lang="cs-CZ" dirty="0"/>
              <a:t>.</a:t>
            </a:r>
          </a:p>
          <a:p>
            <a:r>
              <a:rPr lang="cs-CZ" dirty="0"/>
              <a:t>plasma – </a:t>
            </a:r>
            <a:r>
              <a:rPr lang="cs-CZ" i="1" dirty="0"/>
              <a:t>plazma</a:t>
            </a:r>
            <a:r>
              <a:rPr lang="cs-CZ" dirty="0"/>
              <a:t> – tekutina</a:t>
            </a:r>
          </a:p>
          <a:p>
            <a:r>
              <a:rPr lang="cs-CZ" dirty="0" err="1"/>
              <a:t>mēnsis</a:t>
            </a:r>
            <a:r>
              <a:rPr lang="cs-CZ" dirty="0"/>
              <a:t> – </a:t>
            </a:r>
            <a:r>
              <a:rPr lang="cs-CZ" i="1" dirty="0" err="1"/>
              <a:t>ménzis</a:t>
            </a:r>
            <a:r>
              <a:rPr lang="cs-CZ" dirty="0"/>
              <a:t> – měsíc</a:t>
            </a:r>
          </a:p>
          <a:p>
            <a:r>
              <a:rPr lang="cs-CZ" dirty="0" err="1"/>
              <a:t>pulsus</a:t>
            </a:r>
            <a:r>
              <a:rPr lang="cs-CZ" dirty="0"/>
              <a:t> – </a:t>
            </a:r>
            <a:r>
              <a:rPr lang="cs-CZ" i="1" dirty="0" err="1"/>
              <a:t>pulzus</a:t>
            </a:r>
            <a:r>
              <a:rPr lang="cs-CZ" dirty="0"/>
              <a:t> – puls</a:t>
            </a:r>
          </a:p>
          <a:p>
            <a:r>
              <a:rPr lang="cs-CZ" dirty="0" err="1"/>
              <a:t>cursus</a:t>
            </a:r>
            <a:r>
              <a:rPr lang="cs-CZ" dirty="0"/>
              <a:t> – </a:t>
            </a:r>
            <a:r>
              <a:rPr lang="cs-CZ" i="1" dirty="0" err="1"/>
              <a:t>kurzus</a:t>
            </a:r>
            <a:r>
              <a:rPr lang="cs-CZ" dirty="0"/>
              <a:t> – běh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V ostatních případech </a:t>
            </a:r>
            <a:r>
              <a:rPr lang="cs-CZ" dirty="0"/>
              <a:t>se obvykle vyslovuje jako </a:t>
            </a:r>
            <a:r>
              <a:rPr lang="cs-CZ" b="1" dirty="0"/>
              <a:t>s</a:t>
            </a:r>
            <a:endParaRPr lang="cs-CZ" dirty="0"/>
          </a:p>
          <a:p>
            <a:r>
              <a:rPr lang="cs-CZ" dirty="0"/>
              <a:t>septem – </a:t>
            </a:r>
            <a:r>
              <a:rPr lang="cs-CZ" i="1" dirty="0"/>
              <a:t>septem</a:t>
            </a:r>
            <a:r>
              <a:rPr lang="cs-CZ" dirty="0"/>
              <a:t> – sedm</a:t>
            </a:r>
          </a:p>
          <a:p>
            <a:r>
              <a:rPr lang="cs-CZ" dirty="0" err="1"/>
              <a:t>respīrātiō</a:t>
            </a:r>
            <a:r>
              <a:rPr lang="cs-CZ" dirty="0"/>
              <a:t> – </a:t>
            </a:r>
            <a:r>
              <a:rPr lang="cs-CZ" i="1" dirty="0" err="1"/>
              <a:t>respírácijó</a:t>
            </a:r>
            <a:r>
              <a:rPr lang="cs-CZ" i="1" dirty="0"/>
              <a:t> </a:t>
            </a:r>
            <a:r>
              <a:rPr lang="cs-CZ" dirty="0"/>
              <a:t>– dýchání</a:t>
            </a:r>
          </a:p>
          <a:p>
            <a:r>
              <a:rPr lang="cs-CZ" dirty="0" err="1"/>
              <a:t>dēns</a:t>
            </a:r>
            <a:r>
              <a:rPr lang="cs-CZ" dirty="0"/>
              <a:t> – </a:t>
            </a:r>
            <a:r>
              <a:rPr lang="cs-CZ" i="1" dirty="0" err="1"/>
              <a:t>déns</a:t>
            </a:r>
            <a:r>
              <a:rPr lang="cs-CZ" dirty="0"/>
              <a:t> – zub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6943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85" y="857806"/>
            <a:ext cx="12022015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Třetí tvar </a:t>
            </a:r>
            <a:r>
              <a:rPr lang="cs-CZ" dirty="0"/>
              <a:t>adjektiva podle 1. a 2. deklinace patří k </a:t>
            </a:r>
            <a:r>
              <a:rPr lang="cs-CZ" b="1" dirty="0"/>
              <a:t>neutrům </a:t>
            </a:r>
            <a:r>
              <a:rPr lang="cs-CZ" dirty="0"/>
              <a:t>a skloňuje se jako </a:t>
            </a:r>
            <a:r>
              <a:rPr lang="cs-CZ" b="1" dirty="0"/>
              <a:t>neutra 2. deklinace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cerebrum </a:t>
            </a:r>
            <a:r>
              <a:rPr lang="cs-CZ" dirty="0" err="1"/>
              <a:t>hūmānum</a:t>
            </a:r>
            <a:r>
              <a:rPr lang="cs-CZ" dirty="0"/>
              <a:t> – lidský mozek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76686079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802572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896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cerebrum hūmānum</a:t>
                      </a:r>
                    </a:p>
                    <a:p>
                      <a:r>
                        <a:rPr lang="cs-CZ">
                          <a:effectLst/>
                        </a:rPr>
                        <a:t>2. cerebrī hūmānī</a:t>
                      </a:r>
                    </a:p>
                    <a:p>
                      <a:r>
                        <a:rPr lang="cs-CZ">
                          <a:effectLst/>
                        </a:rPr>
                        <a:t>3. cerebrō hūmānō</a:t>
                      </a:r>
                    </a:p>
                    <a:p>
                      <a:r>
                        <a:rPr lang="cs-CZ">
                          <a:effectLst/>
                        </a:rPr>
                        <a:t>4. cerebrum hūmānum</a:t>
                      </a:r>
                    </a:p>
                    <a:p>
                      <a:r>
                        <a:rPr lang="cs-CZ">
                          <a:effectLst/>
                        </a:rPr>
                        <a:t>6. cerebrō hūmānō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cerebra </a:t>
                      </a:r>
                      <a:r>
                        <a:rPr lang="cs-CZ" dirty="0" err="1">
                          <a:effectLst/>
                        </a:rPr>
                        <a:t>hūmāna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cerebrōrum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cerebrīs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cerebra </a:t>
                      </a:r>
                      <a:r>
                        <a:rPr lang="cs-CZ" dirty="0" err="1">
                          <a:effectLst/>
                        </a:rPr>
                        <a:t>hūmāna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cerebrīs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6448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359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Na rozdíl od češtiny se tedy v latině stává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že adjektivum a substantivum mají ve všech pádech stejné koncovky. Neplatí to pokaždé. </a:t>
            </a:r>
          </a:p>
          <a:p>
            <a:r>
              <a:rPr lang="cs-CZ" b="1" dirty="0"/>
              <a:t>Adjektivum se musí se substantivem shodovat v rodě, pádě a čísle, nikoli však v deklinaci</a:t>
            </a:r>
            <a:r>
              <a:rPr lang="cs-CZ" dirty="0"/>
              <a:t>. </a:t>
            </a:r>
          </a:p>
          <a:p>
            <a:r>
              <a:rPr lang="cs-CZ" dirty="0"/>
              <a:t>Např. slovo </a:t>
            </a:r>
            <a:r>
              <a:rPr lang="cs-CZ" dirty="0" err="1"/>
              <a:t>periodus</a:t>
            </a:r>
            <a:r>
              <a:rPr lang="cs-CZ" dirty="0"/>
              <a:t>, ī (období) patří do 2. deklinace, je však ženského rodu. </a:t>
            </a:r>
          </a:p>
          <a:p>
            <a:r>
              <a:rPr lang="cs-CZ" dirty="0"/>
              <a:t>Chceme-li ho spojit s adjektivem </a:t>
            </a:r>
            <a:r>
              <a:rPr lang="cs-CZ" dirty="0" err="1"/>
              <a:t>criticus</a:t>
            </a:r>
            <a:r>
              <a:rPr lang="cs-CZ" dirty="0"/>
              <a:t>, a, um (rozhodný, kritický), musíme zvolit tvar </a:t>
            </a:r>
            <a:r>
              <a:rPr lang="cs-CZ" dirty="0" err="1"/>
              <a:t>critica</a:t>
            </a:r>
            <a:r>
              <a:rPr lang="cs-CZ" dirty="0"/>
              <a:t>, který patří k femininům. </a:t>
            </a:r>
          </a:p>
          <a:p>
            <a:r>
              <a:rPr lang="cs-CZ" dirty="0" err="1"/>
              <a:t>Periodus</a:t>
            </a:r>
            <a:r>
              <a:rPr lang="cs-CZ" dirty="0"/>
              <a:t> se tedy skloňuje podle 2. deklinace, </a:t>
            </a:r>
            <a:r>
              <a:rPr lang="cs-CZ" dirty="0" err="1"/>
              <a:t>critica</a:t>
            </a:r>
            <a:r>
              <a:rPr lang="cs-CZ" dirty="0"/>
              <a:t> podle 1. deklinace.</a:t>
            </a:r>
          </a:p>
        </p:txBody>
      </p:sp>
    </p:spTree>
    <p:extLst>
      <p:ext uri="{BB962C8B-B14F-4D97-AF65-F5344CB8AC3E}">
        <p14:creationId xmlns:p14="http://schemas.microsoft.com/office/powerpoint/2010/main" val="9343565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146187193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8857106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992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period</a:t>
                      </a:r>
                      <a:r>
                        <a:rPr lang="cs-CZ" b="1">
                          <a:effectLst/>
                        </a:rPr>
                        <a:t>us</a:t>
                      </a:r>
                      <a:r>
                        <a:rPr lang="cs-CZ">
                          <a:effectLst/>
                        </a:rPr>
                        <a:t> critic</a:t>
                      </a:r>
                      <a:r>
                        <a:rPr lang="cs-CZ" b="1">
                          <a:effectLst/>
                        </a:rPr>
                        <a:t>a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2. period</a:t>
                      </a:r>
                      <a:r>
                        <a:rPr lang="cs-CZ" b="1">
                          <a:effectLst/>
                        </a:rPr>
                        <a:t>ī</a:t>
                      </a:r>
                      <a:r>
                        <a:rPr lang="cs-CZ">
                          <a:effectLst/>
                        </a:rPr>
                        <a:t> critic</a:t>
                      </a:r>
                      <a:r>
                        <a:rPr lang="cs-CZ" b="1">
                          <a:effectLst/>
                        </a:rPr>
                        <a:t>ae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3. period</a:t>
                      </a:r>
                      <a:r>
                        <a:rPr lang="cs-CZ" b="1">
                          <a:effectLst/>
                        </a:rPr>
                        <a:t>ō</a:t>
                      </a:r>
                      <a:r>
                        <a:rPr lang="cs-CZ">
                          <a:effectLst/>
                        </a:rPr>
                        <a:t> critic</a:t>
                      </a:r>
                      <a:r>
                        <a:rPr lang="cs-CZ" b="1">
                          <a:effectLst/>
                        </a:rPr>
                        <a:t>ae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4. period</a:t>
                      </a:r>
                      <a:r>
                        <a:rPr lang="cs-CZ" b="1">
                          <a:effectLst/>
                        </a:rPr>
                        <a:t>um</a:t>
                      </a:r>
                      <a:r>
                        <a:rPr lang="cs-CZ">
                          <a:effectLst/>
                        </a:rPr>
                        <a:t> critic</a:t>
                      </a:r>
                      <a:r>
                        <a:rPr lang="cs-CZ" b="1">
                          <a:effectLst/>
                        </a:rPr>
                        <a:t>am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6. period</a:t>
                      </a:r>
                      <a:r>
                        <a:rPr lang="cs-CZ" b="1">
                          <a:effectLst/>
                        </a:rPr>
                        <a:t>ō</a:t>
                      </a:r>
                      <a:r>
                        <a:rPr lang="cs-CZ">
                          <a:effectLst/>
                        </a:rPr>
                        <a:t> critic</a:t>
                      </a:r>
                      <a:r>
                        <a:rPr lang="cs-CZ" b="1">
                          <a:effectLst/>
                        </a:rPr>
                        <a:t>ā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period</a:t>
                      </a:r>
                      <a:r>
                        <a:rPr lang="cs-CZ" b="1" dirty="0" err="1">
                          <a:effectLst/>
                        </a:rPr>
                        <a:t>ī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critic</a:t>
                      </a:r>
                      <a:r>
                        <a:rPr lang="cs-CZ" b="1" dirty="0" err="1">
                          <a:effectLst/>
                        </a:rPr>
                        <a:t>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period</a:t>
                      </a:r>
                      <a:r>
                        <a:rPr lang="cs-CZ" b="1" dirty="0" err="1">
                          <a:effectLst/>
                        </a:rPr>
                        <a:t>ōrum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critic</a:t>
                      </a:r>
                      <a:r>
                        <a:rPr lang="cs-CZ" b="1" dirty="0" err="1">
                          <a:effectLst/>
                        </a:rPr>
                        <a:t>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period</a:t>
                      </a:r>
                      <a:r>
                        <a:rPr lang="cs-CZ" b="1" dirty="0" err="1">
                          <a:effectLst/>
                        </a:rPr>
                        <a:t>īs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critic</a:t>
                      </a:r>
                      <a:r>
                        <a:rPr lang="cs-CZ" b="1" dirty="0" err="1">
                          <a:effectLst/>
                        </a:rPr>
                        <a:t>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period</a:t>
                      </a:r>
                      <a:r>
                        <a:rPr lang="cs-CZ" b="1" dirty="0" err="1">
                          <a:effectLst/>
                        </a:rPr>
                        <a:t>ōs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critic</a:t>
                      </a:r>
                      <a:r>
                        <a:rPr lang="cs-CZ" b="1" dirty="0" err="1">
                          <a:effectLst/>
                        </a:rPr>
                        <a:t>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period</a:t>
                      </a:r>
                      <a:r>
                        <a:rPr lang="cs-CZ" b="1" dirty="0" err="1">
                          <a:effectLst/>
                        </a:rPr>
                        <a:t>īs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criticī</a:t>
                      </a:r>
                      <a:r>
                        <a:rPr lang="cs-CZ" b="1" dirty="0" err="1">
                          <a:effectLst/>
                        </a:rPr>
                        <a:t>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523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9105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5.3 Základní adjektiva podle 1. a 2. deklinace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11369" y="1053917"/>
            <a:ext cx="5181600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 err="1"/>
              <a:t>acūtus</a:t>
            </a:r>
            <a:r>
              <a:rPr lang="cs-CZ" sz="5600" dirty="0"/>
              <a:t>, a, um – akutní, prudce probíhající</a:t>
            </a:r>
          </a:p>
          <a:p>
            <a:r>
              <a:rPr lang="cs-CZ" sz="5600" dirty="0" err="1"/>
              <a:t>adultus</a:t>
            </a:r>
            <a:r>
              <a:rPr lang="cs-CZ" sz="5600" dirty="0"/>
              <a:t>, a, um – dospělý</a:t>
            </a:r>
          </a:p>
          <a:p>
            <a:r>
              <a:rPr lang="cs-CZ" sz="5600" dirty="0" err="1"/>
              <a:t>aegrōtus</a:t>
            </a:r>
            <a:r>
              <a:rPr lang="cs-CZ" sz="5600" dirty="0"/>
              <a:t>, a, um – nemocný</a:t>
            </a:r>
          </a:p>
          <a:p>
            <a:r>
              <a:rPr lang="cs-CZ" sz="5600" dirty="0" err="1"/>
              <a:t>anatomicus</a:t>
            </a:r>
            <a:r>
              <a:rPr lang="cs-CZ" sz="5600" dirty="0"/>
              <a:t>, a, um – anatomický</a:t>
            </a:r>
          </a:p>
          <a:p>
            <a:r>
              <a:rPr lang="cs-CZ" sz="5600" dirty="0" err="1"/>
              <a:t>angustus</a:t>
            </a:r>
            <a:r>
              <a:rPr lang="cs-CZ" sz="5600" dirty="0"/>
              <a:t>, a, um – úzký</a:t>
            </a:r>
          </a:p>
          <a:p>
            <a:r>
              <a:rPr lang="cs-CZ" sz="5600" dirty="0" err="1"/>
              <a:t>apertus</a:t>
            </a:r>
            <a:r>
              <a:rPr lang="cs-CZ" sz="5600" dirty="0"/>
              <a:t>, a, um – otevřený</a:t>
            </a:r>
          </a:p>
          <a:p>
            <a:r>
              <a:rPr lang="cs-CZ" sz="5600" dirty="0" err="1"/>
              <a:t>artēriōsus</a:t>
            </a:r>
            <a:r>
              <a:rPr lang="cs-CZ" sz="5600" dirty="0"/>
              <a:t>, a, um – tepenný</a:t>
            </a:r>
          </a:p>
          <a:p>
            <a:r>
              <a:rPr lang="cs-CZ" sz="5600" dirty="0" err="1"/>
              <a:t>benignus</a:t>
            </a:r>
            <a:r>
              <a:rPr lang="cs-CZ" sz="5600" dirty="0"/>
              <a:t>, a, um – nezhoubný</a:t>
            </a:r>
          </a:p>
          <a:p>
            <a:r>
              <a:rPr lang="cs-CZ" sz="5600" dirty="0" err="1"/>
              <a:t>bīlifer</a:t>
            </a:r>
            <a:r>
              <a:rPr lang="cs-CZ" sz="5600" dirty="0"/>
              <a:t>, </a:t>
            </a:r>
            <a:r>
              <a:rPr lang="cs-CZ" sz="5600" dirty="0" err="1"/>
              <a:t>era</a:t>
            </a:r>
            <a:r>
              <a:rPr lang="cs-CZ" sz="5600" dirty="0"/>
              <a:t>, </a:t>
            </a:r>
            <a:r>
              <a:rPr lang="cs-CZ" sz="5600" dirty="0" err="1"/>
              <a:t>erum</a:t>
            </a:r>
            <a:r>
              <a:rPr lang="cs-CZ" sz="5600" dirty="0"/>
              <a:t> – </a:t>
            </a:r>
            <a:r>
              <a:rPr lang="cs-CZ" sz="5600" dirty="0" err="1"/>
              <a:t>žlučovodný</a:t>
            </a:r>
            <a:endParaRPr lang="cs-CZ" sz="5600" dirty="0"/>
          </a:p>
          <a:p>
            <a:r>
              <a:rPr lang="cs-CZ" sz="5600" dirty="0" err="1"/>
              <a:t>bilobātus</a:t>
            </a:r>
            <a:r>
              <a:rPr lang="cs-CZ" sz="5600" dirty="0"/>
              <a:t>, a, um – dvojlaločný</a:t>
            </a:r>
          </a:p>
          <a:p>
            <a:r>
              <a:rPr lang="cs-CZ" sz="5600" dirty="0"/>
              <a:t>bonus, a, um – dobrý</a:t>
            </a:r>
          </a:p>
          <a:p>
            <a:r>
              <a:rPr lang="cs-CZ" sz="5600" dirty="0" err="1"/>
              <a:t>certus</a:t>
            </a:r>
            <a:r>
              <a:rPr lang="cs-CZ" sz="5600" dirty="0"/>
              <a:t>, a, um – určitý, jistý</a:t>
            </a:r>
          </a:p>
          <a:p>
            <a:r>
              <a:rPr lang="cs-CZ" sz="5600" dirty="0" err="1"/>
              <a:t>ceter</a:t>
            </a:r>
            <a:r>
              <a:rPr lang="cs-CZ" sz="5600" dirty="0"/>
              <a:t>, a, um – ostatní</a:t>
            </a:r>
          </a:p>
          <a:p>
            <a:r>
              <a:rPr lang="cs-CZ" sz="5600" dirty="0" err="1"/>
              <a:t>coāgulātus</a:t>
            </a:r>
            <a:r>
              <a:rPr lang="cs-CZ" sz="5600" dirty="0"/>
              <a:t>, a, um – sražený</a:t>
            </a:r>
          </a:p>
          <a:p>
            <a:r>
              <a:rPr lang="cs-CZ" sz="5600" dirty="0" err="1"/>
              <a:t>compositus</a:t>
            </a:r>
            <a:r>
              <a:rPr lang="cs-CZ" sz="5600" dirty="0"/>
              <a:t>, a, um – složený</a:t>
            </a:r>
          </a:p>
          <a:p>
            <a:r>
              <a:rPr lang="cs-CZ" sz="5600" dirty="0" err="1"/>
              <a:t>congenitus</a:t>
            </a:r>
            <a:r>
              <a:rPr lang="cs-CZ" sz="5600" dirty="0"/>
              <a:t>, a, um – vrozený</a:t>
            </a:r>
          </a:p>
          <a:p>
            <a:r>
              <a:rPr lang="cs-CZ" sz="5600" dirty="0" err="1"/>
              <a:t>continuus</a:t>
            </a:r>
            <a:r>
              <a:rPr lang="cs-CZ" sz="5600" dirty="0"/>
              <a:t>, a, um – trvalý, souvislý</a:t>
            </a:r>
          </a:p>
          <a:p>
            <a:r>
              <a:rPr lang="cs-CZ" sz="5600" dirty="0" err="1"/>
              <a:t>convulsīvus</a:t>
            </a:r>
            <a:r>
              <a:rPr lang="cs-CZ" sz="5600" dirty="0"/>
              <a:t>, a, um – křečovitý</a:t>
            </a:r>
          </a:p>
          <a:p>
            <a:r>
              <a:rPr lang="cs-CZ" sz="5600" dirty="0" err="1"/>
              <a:t>criticus</a:t>
            </a:r>
            <a:r>
              <a:rPr lang="cs-CZ" sz="5600" dirty="0"/>
              <a:t>, a, um – rozhodný, kritický</a:t>
            </a:r>
          </a:p>
          <a:p>
            <a:r>
              <a:rPr lang="cs-CZ" sz="5600" dirty="0" err="1"/>
              <a:t>cutāneus</a:t>
            </a:r>
            <a:r>
              <a:rPr lang="cs-CZ" sz="5600" dirty="0"/>
              <a:t>, a, um – kožní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429000" y="1034822"/>
            <a:ext cx="5181600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 err="1"/>
              <a:t>dexter</a:t>
            </a:r>
            <a:r>
              <a:rPr lang="cs-CZ" sz="5600" dirty="0"/>
              <a:t>, tra, </a:t>
            </a:r>
            <a:r>
              <a:rPr lang="cs-CZ" sz="5600" dirty="0" err="1"/>
              <a:t>trum</a:t>
            </a:r>
            <a:r>
              <a:rPr lang="cs-CZ" sz="5600" dirty="0"/>
              <a:t> – pravý</a:t>
            </a:r>
          </a:p>
          <a:p>
            <a:r>
              <a:rPr lang="cs-CZ" sz="5600" dirty="0" err="1"/>
              <a:t>diūrēticus</a:t>
            </a:r>
            <a:r>
              <a:rPr lang="cs-CZ" sz="5600" dirty="0"/>
              <a:t>, a, um – močopudný, podporující činnost ledvin</a:t>
            </a:r>
          </a:p>
          <a:p>
            <a:r>
              <a:rPr lang="cs-CZ" sz="5600" dirty="0" err="1"/>
              <a:t>dubius</a:t>
            </a:r>
            <a:r>
              <a:rPr lang="cs-CZ" sz="5600" dirty="0"/>
              <a:t>, a, um – pochybný, nejistý</a:t>
            </a:r>
          </a:p>
          <a:p>
            <a:r>
              <a:rPr lang="cs-CZ" sz="5600" dirty="0" err="1"/>
              <a:t>dūrus</a:t>
            </a:r>
            <a:r>
              <a:rPr lang="cs-CZ" sz="5600" dirty="0"/>
              <a:t>, a, um – tvrdý</a:t>
            </a:r>
          </a:p>
          <a:p>
            <a:r>
              <a:rPr lang="cs-CZ" sz="5600" dirty="0" err="1"/>
              <a:t>externus</a:t>
            </a:r>
            <a:r>
              <a:rPr lang="cs-CZ" sz="5600" dirty="0"/>
              <a:t>, a, um – vnější</a:t>
            </a:r>
          </a:p>
          <a:p>
            <a:r>
              <a:rPr lang="cs-CZ" sz="5600" dirty="0" err="1"/>
              <a:t>extrāuterīnus</a:t>
            </a:r>
            <a:r>
              <a:rPr lang="cs-CZ" sz="5600" dirty="0"/>
              <a:t>, a, um – mimoděložní</a:t>
            </a:r>
          </a:p>
          <a:p>
            <a:r>
              <a:rPr lang="cs-CZ" sz="5600" dirty="0" err="1"/>
              <a:t>frigidus</a:t>
            </a:r>
            <a:r>
              <a:rPr lang="cs-CZ" sz="5600" dirty="0"/>
              <a:t>, a, um – chladný</a:t>
            </a:r>
          </a:p>
          <a:p>
            <a:r>
              <a:rPr lang="cs-CZ" sz="5600" dirty="0" err="1"/>
              <a:t>glutēus</a:t>
            </a:r>
            <a:r>
              <a:rPr lang="cs-CZ" sz="5600" dirty="0"/>
              <a:t>, a, um – hýžďový</a:t>
            </a:r>
          </a:p>
          <a:p>
            <a:r>
              <a:rPr lang="cs-CZ" sz="5600" dirty="0" err="1"/>
              <a:t>histologicus</a:t>
            </a:r>
            <a:r>
              <a:rPr lang="cs-CZ" sz="5600" dirty="0"/>
              <a:t>, a, um – vztahující se k tkáni,</a:t>
            </a:r>
          </a:p>
          <a:p>
            <a:pPr marL="0" indent="0">
              <a:buNone/>
            </a:pPr>
            <a:r>
              <a:rPr lang="cs-CZ" sz="5600" dirty="0"/>
              <a:t> histologický</a:t>
            </a:r>
          </a:p>
          <a:p>
            <a:r>
              <a:rPr lang="cs-CZ" sz="5600" dirty="0" err="1"/>
              <a:t>hūmānus</a:t>
            </a:r>
            <a:r>
              <a:rPr lang="cs-CZ" sz="5600" dirty="0"/>
              <a:t>, a, um – lidský</a:t>
            </a:r>
          </a:p>
          <a:p>
            <a:r>
              <a:rPr lang="cs-CZ" sz="5600" dirty="0" err="1"/>
              <a:t>hūmidus</a:t>
            </a:r>
            <a:r>
              <a:rPr lang="cs-CZ" sz="5600" dirty="0"/>
              <a:t>, a, um – vlhký</a:t>
            </a:r>
          </a:p>
          <a:p>
            <a:r>
              <a:rPr lang="cs-CZ" sz="5600" dirty="0" err="1"/>
              <a:t>chirūrgicus</a:t>
            </a:r>
            <a:r>
              <a:rPr lang="cs-CZ" sz="5600" dirty="0"/>
              <a:t>, a, um – chirurgický</a:t>
            </a:r>
          </a:p>
          <a:p>
            <a:r>
              <a:rPr lang="cs-CZ" sz="5600" dirty="0" err="1"/>
              <a:t>chronicus</a:t>
            </a:r>
            <a:r>
              <a:rPr lang="cs-CZ" sz="5600" dirty="0"/>
              <a:t>, a, um – chronický, vleklý</a:t>
            </a:r>
          </a:p>
          <a:p>
            <a:r>
              <a:rPr lang="cs-CZ" sz="5600" dirty="0" err="1"/>
              <a:t>incarcerātus</a:t>
            </a:r>
            <a:r>
              <a:rPr lang="cs-CZ" sz="5600" dirty="0"/>
              <a:t>, a, um – uvězněný, uskřinutý</a:t>
            </a:r>
          </a:p>
          <a:p>
            <a:r>
              <a:rPr lang="cs-CZ" sz="5600" dirty="0" err="1"/>
              <a:t>hernia</a:t>
            </a:r>
            <a:r>
              <a:rPr lang="cs-CZ" sz="5600" dirty="0"/>
              <a:t> </a:t>
            </a:r>
            <a:r>
              <a:rPr lang="cs-CZ" sz="5600" dirty="0" err="1"/>
              <a:t>incarcerāta</a:t>
            </a:r>
            <a:r>
              <a:rPr lang="cs-CZ" sz="5600" dirty="0"/>
              <a:t> – uskřinutá kýla</a:t>
            </a:r>
          </a:p>
          <a:p>
            <a:r>
              <a:rPr lang="cs-CZ" sz="5600" dirty="0" err="1"/>
              <a:t>incertus</a:t>
            </a:r>
            <a:r>
              <a:rPr lang="cs-CZ" sz="5600" dirty="0"/>
              <a:t>, a, um – neurčitý, nejistý</a:t>
            </a:r>
          </a:p>
          <a:p>
            <a:r>
              <a:rPr lang="cs-CZ" sz="5600" dirty="0" err="1"/>
              <a:t>incomplētus</a:t>
            </a:r>
            <a:r>
              <a:rPr lang="cs-CZ" sz="5600" dirty="0"/>
              <a:t>, a, um – neúplný</a:t>
            </a:r>
          </a:p>
          <a:p>
            <a:r>
              <a:rPr lang="cs-CZ" sz="5600" dirty="0" err="1"/>
              <a:t>īnfectiōsus</a:t>
            </a:r>
            <a:r>
              <a:rPr lang="cs-CZ" sz="5600" dirty="0"/>
              <a:t>, a, um – infekční, nakažlivý</a:t>
            </a:r>
          </a:p>
          <a:p>
            <a:r>
              <a:rPr lang="cs-CZ" sz="5600" dirty="0" err="1"/>
              <a:t>īnfimus</a:t>
            </a:r>
            <a:r>
              <a:rPr lang="cs-CZ" sz="5600" dirty="0"/>
              <a:t>, a, um – nejnižší, nejdolejší</a:t>
            </a:r>
          </a:p>
          <a:p>
            <a:r>
              <a:rPr lang="cs-CZ" sz="5600" dirty="0" err="1"/>
              <a:t>infirmus</a:t>
            </a:r>
            <a:r>
              <a:rPr lang="cs-CZ" sz="5600" dirty="0"/>
              <a:t>, a, um – nepevný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10182" y="1579319"/>
            <a:ext cx="293570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integer</a:t>
            </a:r>
            <a:r>
              <a:rPr lang="cs-CZ" sz="1400" dirty="0"/>
              <a:t>, </a:t>
            </a:r>
            <a:r>
              <a:rPr lang="cs-CZ" sz="1400" dirty="0" err="1"/>
              <a:t>gra</a:t>
            </a:r>
            <a:r>
              <a:rPr lang="cs-CZ" sz="1400" dirty="0"/>
              <a:t>, </a:t>
            </a:r>
            <a:r>
              <a:rPr lang="cs-CZ" sz="1400" dirty="0" err="1"/>
              <a:t>grum</a:t>
            </a:r>
            <a:r>
              <a:rPr lang="cs-CZ" sz="1400" dirty="0"/>
              <a:t> – neporušený, úplný</a:t>
            </a:r>
          </a:p>
          <a:p>
            <a:r>
              <a:rPr lang="cs-CZ" sz="1400" dirty="0" err="1"/>
              <a:t>internus</a:t>
            </a:r>
            <a:r>
              <a:rPr lang="cs-CZ" sz="1400" dirty="0"/>
              <a:t>, a, um – vnitřní</a:t>
            </a:r>
          </a:p>
          <a:p>
            <a:r>
              <a:rPr lang="cs-CZ" sz="1400" dirty="0" err="1"/>
              <a:t>interosseus</a:t>
            </a:r>
            <a:r>
              <a:rPr lang="cs-CZ" sz="1400" dirty="0"/>
              <a:t>, a, um – mezikostní</a:t>
            </a:r>
          </a:p>
          <a:p>
            <a:r>
              <a:rPr lang="cs-CZ" sz="1400" dirty="0" err="1"/>
              <a:t>intimus</a:t>
            </a:r>
            <a:r>
              <a:rPr lang="cs-CZ" sz="1400" dirty="0"/>
              <a:t>, a, um – nejvnitřnější</a:t>
            </a:r>
          </a:p>
          <a:p>
            <a:r>
              <a:rPr lang="cs-CZ" sz="1400" dirty="0" err="1"/>
              <a:t>intrāvēnōsus</a:t>
            </a:r>
            <a:r>
              <a:rPr lang="cs-CZ" sz="1400" dirty="0"/>
              <a:t>, a, um - nitrožilní, do žíly</a:t>
            </a:r>
          </a:p>
          <a:p>
            <a:r>
              <a:rPr lang="cs-CZ" sz="1400" dirty="0" err="1"/>
              <a:t>laesus</a:t>
            </a:r>
            <a:r>
              <a:rPr lang="cs-CZ" sz="1400" dirty="0"/>
              <a:t>, a, um – poškozený, porušený</a:t>
            </a:r>
          </a:p>
          <a:p>
            <a:r>
              <a:rPr lang="cs-CZ" sz="1400" dirty="0" err="1"/>
              <a:t>lātus</a:t>
            </a:r>
            <a:r>
              <a:rPr lang="cs-CZ" sz="1400" dirty="0"/>
              <a:t>, a, um – široký</a:t>
            </a:r>
          </a:p>
          <a:p>
            <a:r>
              <a:rPr lang="cs-CZ" sz="1400" dirty="0" err="1"/>
              <a:t>longus</a:t>
            </a:r>
            <a:r>
              <a:rPr lang="cs-CZ" sz="1400" dirty="0"/>
              <a:t>, a, um – dlouhý</a:t>
            </a:r>
          </a:p>
          <a:p>
            <a:r>
              <a:rPr lang="cs-CZ" sz="1400" dirty="0" err="1"/>
              <a:t>magnus</a:t>
            </a:r>
            <a:r>
              <a:rPr lang="cs-CZ" sz="1400" dirty="0"/>
              <a:t>, a, um – velký</a:t>
            </a:r>
          </a:p>
          <a:p>
            <a:r>
              <a:rPr lang="cs-CZ" sz="1400" dirty="0" err="1"/>
              <a:t>malignus</a:t>
            </a:r>
            <a:r>
              <a:rPr lang="cs-CZ" sz="1400" dirty="0"/>
              <a:t>, a, um – zhoubný</a:t>
            </a:r>
          </a:p>
          <a:p>
            <a:r>
              <a:rPr lang="cs-CZ" sz="1400" dirty="0"/>
              <a:t>malus, a, um – zlý, špatný</a:t>
            </a:r>
          </a:p>
          <a:p>
            <a:r>
              <a:rPr lang="cs-CZ" sz="1400" dirty="0" err="1"/>
              <a:t>māximus</a:t>
            </a:r>
            <a:r>
              <a:rPr lang="cs-CZ" sz="1400" dirty="0"/>
              <a:t>, a, um – největší</a:t>
            </a:r>
          </a:p>
          <a:p>
            <a:r>
              <a:rPr lang="cs-CZ" sz="1400" dirty="0" err="1"/>
              <a:t>membrānāceus</a:t>
            </a:r>
            <a:r>
              <a:rPr lang="cs-CZ" sz="1400" dirty="0"/>
              <a:t>, a, um – blanitý, opatřený blanou</a:t>
            </a:r>
          </a:p>
          <a:p>
            <a:r>
              <a:rPr lang="cs-CZ" sz="1400" dirty="0" err="1"/>
              <a:t>minimus</a:t>
            </a:r>
            <a:r>
              <a:rPr lang="cs-CZ" sz="1400" dirty="0"/>
              <a:t>, a, um – nejmenší</a:t>
            </a:r>
          </a:p>
          <a:p>
            <a:r>
              <a:rPr lang="cs-CZ" sz="1400" dirty="0" err="1"/>
              <a:t>molestus</a:t>
            </a:r>
            <a:r>
              <a:rPr lang="cs-CZ" sz="1400" dirty="0"/>
              <a:t>, a, um – obtížný, těžký</a:t>
            </a:r>
          </a:p>
          <a:p>
            <a:r>
              <a:rPr lang="cs-CZ" sz="1400" dirty="0" err="1"/>
              <a:t>multus</a:t>
            </a:r>
            <a:r>
              <a:rPr lang="cs-CZ" sz="1400" dirty="0"/>
              <a:t>, a, um – mnohý</a:t>
            </a:r>
          </a:p>
          <a:p>
            <a:r>
              <a:rPr lang="cs-CZ" sz="1400" dirty="0" err="1"/>
              <a:t>necessārius</a:t>
            </a:r>
            <a:r>
              <a:rPr lang="cs-CZ" sz="1400" dirty="0"/>
              <a:t>, a, um – nutný</a:t>
            </a:r>
          </a:p>
          <a:p>
            <a:r>
              <a:rPr lang="cs-CZ" sz="1400" dirty="0" err="1"/>
              <a:t>neglectus</a:t>
            </a:r>
            <a:r>
              <a:rPr lang="cs-CZ" sz="1400" dirty="0"/>
              <a:t>, a, um – zanedbaný</a:t>
            </a:r>
          </a:p>
          <a:p>
            <a:r>
              <a:rPr lang="cs-CZ" sz="1400" dirty="0" err="1"/>
              <a:t>novus</a:t>
            </a:r>
            <a:r>
              <a:rPr lang="cs-CZ" sz="1400" dirty="0"/>
              <a:t>, a, um – nový</a:t>
            </a:r>
          </a:p>
          <a:p>
            <a:r>
              <a:rPr lang="cs-CZ" sz="1400" dirty="0" err="1"/>
              <a:t>oblongātus</a:t>
            </a:r>
            <a:r>
              <a:rPr lang="cs-CZ" sz="1400" dirty="0"/>
              <a:t>, a, um – prodloužený</a:t>
            </a:r>
          </a:p>
          <a:p>
            <a:r>
              <a:rPr lang="cs-CZ" sz="1400" dirty="0" err="1"/>
              <a:t>obscūrus</a:t>
            </a:r>
            <a:r>
              <a:rPr lang="cs-CZ" sz="1400" dirty="0"/>
              <a:t>, a, um – temný, tmavý</a:t>
            </a:r>
          </a:p>
          <a:p>
            <a:r>
              <a:rPr lang="cs-CZ" sz="1400" dirty="0" err="1"/>
              <a:t>occultus</a:t>
            </a:r>
            <a:r>
              <a:rPr lang="cs-CZ" sz="1400" dirty="0"/>
              <a:t>, a, um – skrytý</a:t>
            </a:r>
          </a:p>
          <a:p>
            <a:r>
              <a:rPr lang="cs-CZ" sz="1400" dirty="0" err="1"/>
              <a:t>opticus</a:t>
            </a:r>
            <a:r>
              <a:rPr lang="cs-CZ" sz="1400" dirty="0"/>
              <a:t>, a, um – zrakový, optický</a:t>
            </a:r>
          </a:p>
          <a:p>
            <a:r>
              <a:rPr lang="cs-CZ" sz="1400" dirty="0" err="1"/>
              <a:t>optimus</a:t>
            </a:r>
            <a:r>
              <a:rPr lang="cs-CZ" sz="1400" dirty="0"/>
              <a:t>, a, um – nejlepší</a:t>
            </a:r>
          </a:p>
          <a:p>
            <a:r>
              <a:rPr lang="cs-CZ" sz="1400" dirty="0" err="1"/>
              <a:t>osseus</a:t>
            </a:r>
            <a:r>
              <a:rPr lang="cs-CZ" sz="1400" dirty="0"/>
              <a:t>, a, um – kostní, kostěný</a:t>
            </a:r>
          </a:p>
          <a:p>
            <a:r>
              <a:rPr lang="cs-CZ" sz="1400" dirty="0" err="1"/>
              <a:t>palliatīvus</a:t>
            </a:r>
            <a:r>
              <a:rPr lang="cs-CZ" sz="1400" dirty="0"/>
              <a:t>, a, um – zmírňující potíže, ale neodstraňující příčinu nemoci, paliativní</a:t>
            </a:r>
          </a:p>
          <a:p>
            <a:r>
              <a:rPr lang="cs-CZ" sz="1400" dirty="0" err="1"/>
              <a:t>periculōsus</a:t>
            </a:r>
            <a:r>
              <a:rPr lang="cs-CZ" sz="1400" dirty="0"/>
              <a:t>, a, um – nebezpečný</a:t>
            </a:r>
          </a:p>
          <a:p>
            <a:r>
              <a:rPr lang="cs-CZ" sz="1400" dirty="0" err="1"/>
              <a:t>perniciōsus</a:t>
            </a:r>
            <a:r>
              <a:rPr lang="cs-CZ" sz="1400" dirty="0"/>
              <a:t>, a, um – zhoubný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670613" y="1053917"/>
            <a:ext cx="2069432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pessimus</a:t>
            </a:r>
            <a:r>
              <a:rPr lang="cs-CZ" sz="1400" dirty="0"/>
              <a:t>, a, um – nejhorší</a:t>
            </a:r>
          </a:p>
          <a:p>
            <a:r>
              <a:rPr lang="cs-CZ" sz="1400" dirty="0" err="1"/>
              <a:t>postrēmus</a:t>
            </a:r>
            <a:r>
              <a:rPr lang="cs-CZ" sz="1400" dirty="0"/>
              <a:t>, a, um – poslední</a:t>
            </a:r>
          </a:p>
          <a:p>
            <a:r>
              <a:rPr lang="cs-CZ" sz="1400" dirty="0" err="1"/>
              <a:t>profundus</a:t>
            </a:r>
            <a:r>
              <a:rPr lang="cs-CZ" sz="1400" dirty="0"/>
              <a:t>, a, um – hluboký</a:t>
            </a:r>
          </a:p>
          <a:p>
            <a:r>
              <a:rPr lang="cs-CZ" sz="1400" dirty="0" err="1"/>
              <a:t>progressīvus</a:t>
            </a:r>
            <a:r>
              <a:rPr lang="cs-CZ" sz="1400" dirty="0"/>
              <a:t>, a, um – postupující, progresivní</a:t>
            </a:r>
          </a:p>
          <a:p>
            <a:r>
              <a:rPr lang="cs-CZ" sz="1400" dirty="0" err="1"/>
              <a:t>prōvectus</a:t>
            </a:r>
            <a:r>
              <a:rPr lang="cs-CZ" sz="1400" dirty="0"/>
              <a:t>, a, um – pokročilý</a:t>
            </a:r>
          </a:p>
          <a:p>
            <a:r>
              <a:rPr lang="cs-CZ" sz="1400" dirty="0" err="1"/>
              <a:t>proximus</a:t>
            </a:r>
            <a:r>
              <a:rPr lang="cs-CZ" sz="1400" dirty="0"/>
              <a:t>, a, um – nejbližší</a:t>
            </a:r>
          </a:p>
          <a:p>
            <a:r>
              <a:rPr lang="cs-CZ" sz="1400" dirty="0" err="1"/>
              <a:t>rārus</a:t>
            </a:r>
            <a:r>
              <a:rPr lang="cs-CZ" sz="1400" dirty="0"/>
              <a:t>, a, um – řídký, vzácný</a:t>
            </a:r>
          </a:p>
          <a:p>
            <a:r>
              <a:rPr lang="cs-CZ" sz="1400" dirty="0" err="1"/>
              <a:t>rēctus</a:t>
            </a:r>
            <a:r>
              <a:rPr lang="cs-CZ" sz="1400" dirty="0"/>
              <a:t>, a, um – přímý</a:t>
            </a:r>
          </a:p>
          <a:p>
            <a:r>
              <a:rPr lang="cs-CZ" sz="1400" dirty="0" err="1"/>
              <a:t>sānātus</a:t>
            </a:r>
            <a:r>
              <a:rPr lang="cs-CZ" sz="1400" dirty="0"/>
              <a:t>, a, um – vyléčený, uzdravený</a:t>
            </a:r>
          </a:p>
          <a:p>
            <a:r>
              <a:rPr lang="cs-CZ" sz="1400" dirty="0" err="1"/>
              <a:t>sinister</a:t>
            </a:r>
            <a:r>
              <a:rPr lang="cs-CZ" sz="1400" dirty="0"/>
              <a:t>, tra, </a:t>
            </a:r>
            <a:r>
              <a:rPr lang="cs-CZ" sz="1400" dirty="0" err="1"/>
              <a:t>trum</a:t>
            </a:r>
            <a:r>
              <a:rPr lang="cs-CZ" sz="1400" dirty="0"/>
              <a:t> – levý</a:t>
            </a:r>
          </a:p>
          <a:p>
            <a:r>
              <a:rPr lang="cs-CZ" sz="1400" dirty="0" err="1"/>
              <a:t>subcutāneus</a:t>
            </a:r>
            <a:r>
              <a:rPr lang="cs-CZ" sz="1400" dirty="0"/>
              <a:t>, a, um – podkožní</a:t>
            </a:r>
          </a:p>
          <a:p>
            <a:r>
              <a:rPr lang="cs-CZ" sz="1400" dirty="0" err="1"/>
              <a:t>suprēmus</a:t>
            </a:r>
            <a:r>
              <a:rPr lang="cs-CZ" sz="1400" dirty="0"/>
              <a:t>, a, um – nejvyšší, nejzazší</a:t>
            </a:r>
          </a:p>
          <a:p>
            <a:r>
              <a:rPr lang="cs-CZ" sz="1400" dirty="0" err="1"/>
              <a:t>thōrācicus</a:t>
            </a:r>
            <a:r>
              <a:rPr lang="cs-CZ" sz="1400" dirty="0"/>
              <a:t>, a, um – hrudní</a:t>
            </a:r>
          </a:p>
          <a:p>
            <a:r>
              <a:rPr lang="cs-CZ" sz="1400" dirty="0" err="1"/>
              <a:t>thyreoīdeus</a:t>
            </a:r>
            <a:r>
              <a:rPr lang="cs-CZ" sz="1400" dirty="0"/>
              <a:t>, a, um – štítný, týkající se štítné žlázy</a:t>
            </a:r>
          </a:p>
          <a:p>
            <a:r>
              <a:rPr lang="cs-CZ" sz="1400" dirty="0" err="1"/>
              <a:t>tōtus</a:t>
            </a:r>
            <a:r>
              <a:rPr lang="cs-CZ" sz="1400" dirty="0"/>
              <a:t>, a, um – celý</a:t>
            </a:r>
          </a:p>
          <a:p>
            <a:r>
              <a:rPr lang="cs-CZ" sz="1400" dirty="0" err="1"/>
              <a:t>trilobātus</a:t>
            </a:r>
            <a:r>
              <a:rPr lang="cs-CZ" sz="1400" dirty="0"/>
              <a:t>, a, um – trojlaločný</a:t>
            </a:r>
          </a:p>
          <a:p>
            <a:r>
              <a:rPr lang="cs-CZ" sz="1400" dirty="0" err="1"/>
              <a:t>tūberculōsus</a:t>
            </a:r>
            <a:r>
              <a:rPr lang="cs-CZ" sz="1400" dirty="0"/>
              <a:t>, a, um – tuberkulózní</a:t>
            </a:r>
          </a:p>
          <a:p>
            <a:r>
              <a:rPr lang="cs-CZ" sz="1400" dirty="0" err="1"/>
              <a:t>varius</a:t>
            </a:r>
            <a:r>
              <a:rPr lang="cs-CZ" sz="1400" dirty="0"/>
              <a:t>, a, um – různý, rozmanitý</a:t>
            </a:r>
          </a:p>
          <a:p>
            <a:r>
              <a:rPr lang="cs-CZ" sz="1400" dirty="0" err="1"/>
              <a:t>vēnōsus</a:t>
            </a:r>
            <a:r>
              <a:rPr lang="cs-CZ" sz="1400" dirty="0"/>
              <a:t>, a, um – žilní, žilnatý</a:t>
            </a:r>
          </a:p>
          <a:p>
            <a:r>
              <a:rPr lang="cs-CZ" sz="1400" dirty="0" err="1"/>
              <a:t>vērus</a:t>
            </a:r>
            <a:r>
              <a:rPr lang="cs-CZ" sz="1400" dirty="0"/>
              <a:t>, a, um – pravý, správný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3085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 Substantiva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>
              <a:hlinkClick r:id="rId2"/>
            </a:endParaRPr>
          </a:p>
          <a:p>
            <a:r>
              <a:rPr lang="cs-CZ" b="1" dirty="0">
                <a:hlinkClick r:id="rId2"/>
              </a:rPr>
              <a:t>6.1 Substantiva 3. deklinace - úvod</a:t>
            </a:r>
          </a:p>
          <a:p>
            <a:r>
              <a:rPr lang="cs-CZ" b="1" dirty="0">
                <a:hlinkClick r:id="rId3"/>
              </a:rPr>
              <a:t>6.2 Pravidelná substantiva 3. deklinace – maskulina a feminina</a:t>
            </a:r>
          </a:p>
          <a:p>
            <a:r>
              <a:rPr lang="cs-CZ" b="1" dirty="0">
                <a:hlinkClick r:id="rId4"/>
              </a:rPr>
              <a:t>6.3 Pravidelná substantiva 3. deklinace – neutra</a:t>
            </a:r>
          </a:p>
          <a:p>
            <a:r>
              <a:rPr lang="cs-CZ" b="1" dirty="0">
                <a:hlinkClick r:id="rId5"/>
              </a:rPr>
              <a:t>6.4 Stejnoslabičná substantiva</a:t>
            </a:r>
          </a:p>
          <a:p>
            <a:r>
              <a:rPr lang="cs-CZ" b="1" dirty="0">
                <a:hlinkClick r:id="rId6"/>
              </a:rPr>
              <a:t>6.5 Substantiva typu </a:t>
            </a:r>
            <a:r>
              <a:rPr lang="cs-CZ" b="1" dirty="0" err="1">
                <a:hlinkClick r:id="rId6"/>
              </a:rPr>
              <a:t>dens</a:t>
            </a:r>
            <a:r>
              <a:rPr lang="cs-CZ" b="1" dirty="0">
                <a:hlinkClick r:id="rId6"/>
              </a:rPr>
              <a:t>, </a:t>
            </a:r>
            <a:r>
              <a:rPr lang="cs-CZ" b="1" dirty="0" err="1">
                <a:hlinkClick r:id="rId6"/>
              </a:rPr>
              <a:t>dentis</a:t>
            </a:r>
            <a:endParaRPr lang="cs-CZ" b="1" dirty="0">
              <a:hlinkClick r:id="rId6"/>
            </a:endParaRPr>
          </a:p>
          <a:p>
            <a:r>
              <a:rPr lang="cs-CZ" b="1" dirty="0">
                <a:hlinkClick r:id="rId7"/>
              </a:rPr>
              <a:t>6.6 Nepravidelná neutra 3. deklinace</a:t>
            </a:r>
          </a:p>
          <a:p>
            <a:r>
              <a:rPr lang="cs-CZ" b="1" dirty="0">
                <a:hlinkClick r:id="rId8"/>
              </a:rPr>
              <a:t>6.7 Substantiva typu </a:t>
            </a:r>
            <a:r>
              <a:rPr lang="cs-CZ" b="1" dirty="0" err="1">
                <a:hlinkClick r:id="rId8"/>
              </a:rPr>
              <a:t>tussis</a:t>
            </a:r>
            <a:endParaRPr lang="cs-CZ" b="1" dirty="0">
              <a:hlinkClick r:id="rId8"/>
            </a:endParaRPr>
          </a:p>
          <a:p>
            <a:r>
              <a:rPr lang="cs-CZ" b="1" dirty="0">
                <a:hlinkClick r:id="rId9"/>
              </a:rPr>
              <a:t>6.8 Základní slovíčka 3. deklinace</a:t>
            </a:r>
          </a:p>
          <a:p>
            <a:endParaRPr lang="cs-CZ" b="1" dirty="0">
              <a:hlinkClick r:id="rId9"/>
            </a:endParaRPr>
          </a:p>
          <a:p>
            <a:pPr marL="0" indent="0">
              <a:buNone/>
            </a:pPr>
            <a:endParaRPr lang="cs-CZ" b="1" dirty="0">
              <a:hlinkClick r:id="rId9"/>
            </a:endParaRPr>
          </a:p>
          <a:p>
            <a:endParaRPr lang="cs-CZ" b="1" dirty="0">
              <a:hlinkClick r:id="rId9"/>
            </a:endParaRPr>
          </a:p>
          <a:p>
            <a:endParaRPr lang="cs-CZ" b="1" dirty="0">
              <a:hlinkClick r:id="rId9"/>
            </a:endParaRPr>
          </a:p>
          <a:p>
            <a:endParaRPr lang="cs-CZ" b="1" dirty="0">
              <a:hlinkClick r:id="rId9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8756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6.1 Substantiva 3. deklinace - úvod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Podle </a:t>
            </a:r>
            <a:r>
              <a:rPr lang="cs-CZ" b="1" dirty="0"/>
              <a:t>3.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is</a:t>
            </a:r>
            <a:r>
              <a:rPr lang="cs-CZ" b="1" dirty="0"/>
              <a:t>. Nominativ singuláru </a:t>
            </a:r>
            <a:r>
              <a:rPr lang="cs-CZ" dirty="0"/>
              <a:t>má </a:t>
            </a:r>
            <a:r>
              <a:rPr lang="cs-CZ" b="1" dirty="0"/>
              <a:t>různá zakončení</a:t>
            </a:r>
            <a:r>
              <a:rPr lang="cs-CZ" dirty="0"/>
              <a:t>, podle tohoto pádu tedy substantiva do 3. deklinace zařadit nemůžeme.</a:t>
            </a:r>
          </a:p>
          <a:p>
            <a:r>
              <a:rPr lang="cs-CZ" dirty="0"/>
              <a:t>Mezi substantivy </a:t>
            </a:r>
            <a:r>
              <a:rPr lang="cs-CZ" b="1" dirty="0"/>
              <a:t>3. deklinace </a:t>
            </a:r>
            <a:r>
              <a:rPr lang="cs-CZ" dirty="0"/>
              <a:t>jsou </a:t>
            </a:r>
            <a:r>
              <a:rPr lang="cs-CZ" b="1" dirty="0"/>
              <a:t>feminina, maskulina i neutra</a:t>
            </a:r>
            <a:r>
              <a:rPr lang="cs-CZ" dirty="0"/>
              <a:t>, nelze říci, že by nějaký rod převažoval.</a:t>
            </a:r>
          </a:p>
          <a:p>
            <a:r>
              <a:rPr lang="cs-CZ" dirty="0"/>
              <a:t>U </a:t>
            </a:r>
            <a:r>
              <a:rPr lang="cs-CZ" b="1" dirty="0"/>
              <a:t>substantiv 3. deklinace se </a:t>
            </a:r>
            <a:r>
              <a:rPr lang="cs-CZ" dirty="0"/>
              <a:t>na rozdíl od 1. a 2. deklinace </a:t>
            </a:r>
            <a:r>
              <a:rPr lang="cs-CZ" b="1" dirty="0"/>
              <a:t>kmen </a:t>
            </a:r>
            <a:r>
              <a:rPr lang="cs-CZ" dirty="0"/>
              <a:t>většinou </a:t>
            </a:r>
            <a:r>
              <a:rPr lang="cs-CZ" b="1" dirty="0"/>
              <a:t>od tvaru nominativu singuláru liší</a:t>
            </a:r>
            <a:r>
              <a:rPr lang="cs-CZ" dirty="0"/>
              <a:t>. Je proto důležité se naučit oba tvary! Při zapamatování kmene nám často pomůže čeština. Latinská slova totiž většinou přecházela do jiných jazyků prostřednictvím kmene, nikoli genitivu singuláru.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Např.: </a:t>
            </a:r>
            <a:r>
              <a:rPr lang="cs-CZ" dirty="0" err="1"/>
              <a:t>regiō</a:t>
            </a:r>
            <a:r>
              <a:rPr lang="cs-CZ" dirty="0"/>
              <a:t> – kraj, krajina,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regiōnis</a:t>
            </a:r>
            <a:r>
              <a:rPr lang="cs-CZ" dirty="0"/>
              <a:t>, kmen je </a:t>
            </a:r>
            <a:r>
              <a:rPr lang="cs-CZ" dirty="0" err="1"/>
              <a:t>regiōn</a:t>
            </a:r>
            <a:r>
              <a:rPr lang="cs-CZ" dirty="0"/>
              <a:t>-, proto říkáme regionální, ne </a:t>
            </a:r>
            <a:r>
              <a:rPr lang="cs-CZ" dirty="0" err="1"/>
              <a:t>regiální</a:t>
            </a:r>
            <a:r>
              <a:rPr lang="cs-CZ" dirty="0"/>
              <a:t>.</a:t>
            </a:r>
          </a:p>
          <a:p>
            <a:r>
              <a:rPr lang="cs-CZ" dirty="0" err="1"/>
              <a:t>dēns</a:t>
            </a:r>
            <a:r>
              <a:rPr lang="cs-CZ" dirty="0"/>
              <a:t> – zub,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dentis</a:t>
            </a:r>
            <a:r>
              <a:rPr lang="cs-CZ" dirty="0"/>
              <a:t>, kmen je </a:t>
            </a:r>
            <a:r>
              <a:rPr lang="cs-CZ" dirty="0" err="1"/>
              <a:t>dent</a:t>
            </a:r>
            <a:r>
              <a:rPr lang="cs-CZ" dirty="0"/>
              <a:t>-, proto říkáme dentální, ne </a:t>
            </a:r>
            <a:r>
              <a:rPr lang="cs-CZ" dirty="0" err="1"/>
              <a:t>densální</a:t>
            </a:r>
            <a:r>
              <a:rPr lang="cs-CZ" dirty="0"/>
              <a:t>.</a:t>
            </a:r>
          </a:p>
          <a:p>
            <a:r>
              <a:rPr lang="cs-CZ" dirty="0" err="1"/>
              <a:t>lēx</a:t>
            </a:r>
            <a:r>
              <a:rPr lang="cs-CZ" dirty="0"/>
              <a:t> – zákon,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legis</a:t>
            </a:r>
            <a:r>
              <a:rPr lang="cs-CZ" dirty="0"/>
              <a:t>, kmen je leg-, proto říkáme legislativa, ne </a:t>
            </a:r>
            <a:r>
              <a:rPr lang="cs-CZ" dirty="0" err="1"/>
              <a:t>lexislativa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954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1834446" cy="1325563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6.2 Pravidelná substantiva 3. deklinace – maskulina a feminina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 </a:t>
            </a:r>
            <a:r>
              <a:rPr lang="cs-CZ" b="1" dirty="0"/>
              <a:t>vzor pro pravidelná maskulina a feminina 3. deklinace </a:t>
            </a:r>
            <a:r>
              <a:rPr lang="cs-CZ" dirty="0"/>
              <a:t>použijeme slova </a:t>
            </a:r>
            <a:r>
              <a:rPr lang="cs-CZ" b="1" dirty="0" err="1"/>
              <a:t>pulmō</a:t>
            </a:r>
            <a:r>
              <a:rPr lang="cs-CZ" b="1" dirty="0"/>
              <a:t>, </a:t>
            </a:r>
            <a:r>
              <a:rPr lang="cs-CZ" b="1" dirty="0" err="1"/>
              <a:t>ōnis</a:t>
            </a:r>
            <a:r>
              <a:rPr lang="cs-CZ" b="1" dirty="0"/>
              <a:t> m. – plíce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Odtržením koncovky genitivu singuláru získáme kmen, k němuž přidáváme u </a:t>
            </a:r>
            <a:r>
              <a:rPr lang="cs-CZ" b="1" dirty="0"/>
              <a:t>substantiv 3. deklinace </a:t>
            </a:r>
            <a:r>
              <a:rPr lang="cs-CZ" dirty="0"/>
              <a:t>tyto </a:t>
            </a:r>
            <a:r>
              <a:rPr lang="cs-CZ" b="1" dirty="0"/>
              <a:t>koncovky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6712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511094689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8087322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842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 různé koncovky</a:t>
                      </a:r>
                    </a:p>
                    <a:p>
                      <a:r>
                        <a:rPr lang="pt-BR">
                          <a:effectLst/>
                        </a:rPr>
                        <a:t>2. – is</a:t>
                      </a:r>
                    </a:p>
                    <a:p>
                      <a:r>
                        <a:rPr lang="pt-BR">
                          <a:effectLst/>
                        </a:rPr>
                        <a:t>3. – ī</a:t>
                      </a:r>
                    </a:p>
                    <a:p>
                      <a:r>
                        <a:rPr lang="pt-BR">
                          <a:effectLst/>
                        </a:rPr>
                        <a:t>4. – em</a:t>
                      </a:r>
                    </a:p>
                    <a:p>
                      <a:r>
                        <a:rPr lang="pt-BR">
                          <a:effectLst/>
                        </a:rPr>
                        <a:t>5. – 1.</a:t>
                      </a:r>
                    </a:p>
                    <a:p>
                      <a:r>
                        <a:rPr lang="pt-BR">
                          <a:effectLst/>
                        </a:rPr>
                        <a:t>6. – 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 – ēs</a:t>
                      </a:r>
                    </a:p>
                    <a:p>
                      <a:r>
                        <a:rPr lang="pt-BR" dirty="0">
                          <a:effectLst/>
                        </a:rPr>
                        <a:t>2. – um</a:t>
                      </a:r>
                    </a:p>
                    <a:p>
                      <a:r>
                        <a:rPr lang="pt-BR" dirty="0">
                          <a:effectLst/>
                        </a:rPr>
                        <a:t>3. – ibus</a:t>
                      </a:r>
                    </a:p>
                    <a:p>
                      <a:r>
                        <a:rPr lang="pt-BR" dirty="0">
                          <a:effectLst/>
                        </a:rPr>
                        <a:t>4. – ēs</a:t>
                      </a:r>
                    </a:p>
                    <a:p>
                      <a:r>
                        <a:rPr lang="pt-BR" dirty="0">
                          <a:effectLst/>
                        </a:rPr>
                        <a:t>5. – ēs</a:t>
                      </a:r>
                    </a:p>
                    <a:p>
                      <a:r>
                        <a:rPr lang="pt-BR" dirty="0">
                          <a:effectLst/>
                        </a:rPr>
                        <a:t>6. – 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7507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Pulmō se skloňuje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25581699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444986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69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pulmō</a:t>
                      </a:r>
                    </a:p>
                    <a:p>
                      <a:r>
                        <a:rPr lang="cs-CZ">
                          <a:effectLst/>
                        </a:rPr>
                        <a:t>2. pulmōnis</a:t>
                      </a:r>
                    </a:p>
                    <a:p>
                      <a:r>
                        <a:rPr lang="cs-CZ">
                          <a:effectLst/>
                        </a:rPr>
                        <a:t>3. pulmōnī</a:t>
                      </a:r>
                    </a:p>
                    <a:p>
                      <a:r>
                        <a:rPr lang="cs-CZ">
                          <a:effectLst/>
                        </a:rPr>
                        <a:t>4. pulmōn</a:t>
                      </a:r>
                      <a:r>
                        <a:rPr lang="cs-CZ" b="1">
                          <a:effectLst/>
                        </a:rPr>
                        <a:t>em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6. pulmōne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pulmōn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pulmōnum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pulmōnibus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pulmōn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pulmōnibus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422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7939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1871158" cy="1325563"/>
          </a:xfrm>
        </p:spPr>
        <p:txBody>
          <a:bodyPr>
            <a:noAutofit/>
          </a:bodyPr>
          <a:lstStyle/>
          <a:p>
            <a:r>
              <a:rPr lang="cs-CZ" sz="3600" dirty="0"/>
              <a:t>Feminina 3. deklinace se skloňují stejně jako maskulina</a:t>
            </a:r>
            <a:br>
              <a:rPr lang="cs-CZ" sz="3600" dirty="0"/>
            </a:br>
            <a:r>
              <a:rPr lang="cs-CZ" sz="3600" dirty="0" err="1"/>
              <a:t>Cartilāgō</a:t>
            </a:r>
            <a:r>
              <a:rPr lang="cs-CZ" sz="3600" dirty="0"/>
              <a:t>, </a:t>
            </a:r>
            <a:r>
              <a:rPr lang="cs-CZ" sz="3600" dirty="0" err="1"/>
              <a:t>inis</a:t>
            </a:r>
            <a:r>
              <a:rPr lang="cs-CZ" sz="3600" dirty="0"/>
              <a:t> f. – chrupavka se skloňuje </a:t>
            </a:r>
            <a:br>
              <a:rPr lang="cs-CZ" sz="3600" dirty="0"/>
            </a:b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26720271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332520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0472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cartilāgō</a:t>
                      </a:r>
                    </a:p>
                    <a:p>
                      <a:r>
                        <a:rPr lang="cs-CZ">
                          <a:effectLst/>
                        </a:rPr>
                        <a:t>2. cartilāginis</a:t>
                      </a:r>
                    </a:p>
                    <a:p>
                      <a:r>
                        <a:rPr lang="cs-CZ">
                          <a:effectLst/>
                        </a:rPr>
                        <a:t>3. cartilāginī</a:t>
                      </a:r>
                    </a:p>
                    <a:p>
                      <a:r>
                        <a:rPr lang="cs-CZ">
                          <a:effectLst/>
                        </a:rPr>
                        <a:t>4. cartilāginem</a:t>
                      </a:r>
                    </a:p>
                    <a:p>
                      <a:r>
                        <a:rPr lang="cs-CZ">
                          <a:effectLst/>
                        </a:rPr>
                        <a:t>6. cartilāgine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cartilāginēs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cartilāginum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cartilāginibus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cartilāginēs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cartilāginibus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970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33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231" y="365125"/>
            <a:ext cx="11816861" cy="1325563"/>
          </a:xfrm>
        </p:spPr>
        <p:txBody>
          <a:bodyPr>
            <a:normAutofit/>
          </a:bodyPr>
          <a:lstStyle/>
          <a:p>
            <a:r>
              <a:rPr lang="cs-CZ" b="1" dirty="0"/>
              <a:t>di, ti, ni</a:t>
            </a:r>
            <a:r>
              <a:rPr lang="cs-CZ" dirty="0"/>
              <a:t> – slabiky di, ti, ni se vyslovují tvrdě: </a:t>
            </a:r>
            <a:r>
              <a:rPr lang="cs-CZ" b="1" dirty="0" err="1"/>
              <a:t>dy</a:t>
            </a:r>
            <a:r>
              <a:rPr lang="cs-CZ" b="1" dirty="0"/>
              <a:t>, ty, </a:t>
            </a:r>
            <a:r>
              <a:rPr lang="cs-CZ" b="1" dirty="0" err="1"/>
              <a:t>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medicīna</a:t>
            </a:r>
            <a:r>
              <a:rPr lang="cs-CZ" dirty="0"/>
              <a:t> – </a:t>
            </a:r>
            <a:r>
              <a:rPr lang="cs-CZ" i="1" dirty="0" err="1"/>
              <a:t>medycína</a:t>
            </a:r>
            <a:r>
              <a:rPr lang="cs-CZ" i="1" dirty="0"/>
              <a:t> </a:t>
            </a:r>
            <a:r>
              <a:rPr lang="cs-CZ" dirty="0"/>
              <a:t>– lékařství</a:t>
            </a:r>
          </a:p>
          <a:p>
            <a:r>
              <a:rPr lang="cs-CZ" dirty="0" err="1"/>
              <a:t>continuus</a:t>
            </a:r>
            <a:r>
              <a:rPr lang="cs-CZ" dirty="0"/>
              <a:t> – </a:t>
            </a:r>
            <a:r>
              <a:rPr lang="cs-CZ" i="1" dirty="0" err="1"/>
              <a:t>kontynuus</a:t>
            </a:r>
            <a:r>
              <a:rPr lang="cs-CZ" dirty="0"/>
              <a:t> – trvalý, souvislý</a:t>
            </a:r>
          </a:p>
          <a:p>
            <a:r>
              <a:rPr lang="cs-CZ" dirty="0"/>
              <a:t>animal – </a:t>
            </a:r>
            <a:r>
              <a:rPr lang="cs-CZ" i="1" dirty="0" err="1"/>
              <a:t>anymal</a:t>
            </a:r>
            <a:r>
              <a:rPr lang="cs-CZ" dirty="0"/>
              <a:t> – živočich</a:t>
            </a:r>
          </a:p>
          <a:p>
            <a:pPr marL="0" indent="0">
              <a:buNone/>
            </a:pPr>
            <a:r>
              <a:rPr lang="cs-CZ" b="1" dirty="0"/>
              <a:t>ti</a:t>
            </a:r>
            <a:r>
              <a:rPr lang="cs-CZ" dirty="0"/>
              <a:t> –  Slabika ti se před samohláskami čte jako </a:t>
            </a:r>
            <a:r>
              <a:rPr lang="cs-CZ" b="1" dirty="0" err="1"/>
              <a:t>ci</a:t>
            </a:r>
            <a:r>
              <a:rPr lang="cs-CZ" dirty="0"/>
              <a:t>.</a:t>
            </a:r>
          </a:p>
          <a:p>
            <a:r>
              <a:rPr lang="cs-CZ" dirty="0" err="1"/>
              <a:t>operātiō</a:t>
            </a:r>
            <a:r>
              <a:rPr lang="cs-CZ" dirty="0"/>
              <a:t> – </a:t>
            </a:r>
            <a:r>
              <a:rPr lang="cs-CZ" i="1" dirty="0" err="1"/>
              <a:t>operácijó</a:t>
            </a:r>
            <a:r>
              <a:rPr lang="cs-CZ" dirty="0"/>
              <a:t> – operace</a:t>
            </a:r>
          </a:p>
          <a:p>
            <a:r>
              <a:rPr lang="cs-CZ" dirty="0" err="1"/>
              <a:t>insufficientia</a:t>
            </a:r>
            <a:r>
              <a:rPr lang="cs-CZ" dirty="0"/>
              <a:t> – </a:t>
            </a:r>
            <a:r>
              <a:rPr lang="cs-CZ" i="1" dirty="0" err="1"/>
              <a:t>insuficijencia</a:t>
            </a:r>
            <a:r>
              <a:rPr lang="cs-CZ" i="1" dirty="0"/>
              <a:t> </a:t>
            </a:r>
            <a:r>
              <a:rPr lang="cs-CZ" dirty="0"/>
              <a:t>– nedostatečnost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0543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6.3 Pravidelná substantiva 3. deklinace – neutra</a:t>
            </a:r>
            <a:br>
              <a:rPr lang="pt-BR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Neutra </a:t>
            </a:r>
            <a:r>
              <a:rPr lang="cs-CZ" dirty="0"/>
              <a:t>3. deklinace se skloňují</a:t>
            </a:r>
            <a:r>
              <a:rPr lang="cs-CZ" b="1" dirty="0"/>
              <a:t> stejně jako maskulina a feminina</a:t>
            </a:r>
            <a:r>
              <a:rPr lang="cs-CZ" dirty="0"/>
              <a:t>, řídí se však </a:t>
            </a:r>
            <a:r>
              <a:rPr lang="cs-CZ" b="1" dirty="0"/>
              <a:t>pravidly platnými pro všechna neutra všech deklinací</a:t>
            </a:r>
            <a:r>
              <a:rPr lang="cs-CZ" dirty="0"/>
              <a:t>. Nominativ, akuzativ a vokativ singuláru má stejný tvar, v nominativu, akuzativu a vokativu plurálu je koncovka -a.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Slovo corpus, </a:t>
            </a:r>
            <a:r>
              <a:rPr lang="cs-CZ" dirty="0" err="1"/>
              <a:t>oris</a:t>
            </a:r>
            <a:r>
              <a:rPr lang="cs-CZ" dirty="0"/>
              <a:t> n. – tělo se skloňuje takto: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0239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708" y="341679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Corpus, </a:t>
            </a:r>
            <a:r>
              <a:rPr lang="cs-CZ" sz="4000" b="1" dirty="0" err="1"/>
              <a:t>oris</a:t>
            </a:r>
            <a:r>
              <a:rPr lang="cs-CZ" sz="4000" b="1" dirty="0"/>
              <a:t> n. – tělo se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565782385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0183151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191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corpus</a:t>
                      </a:r>
                    </a:p>
                    <a:p>
                      <a:r>
                        <a:rPr lang="pt-BR">
                          <a:effectLst/>
                        </a:rPr>
                        <a:t>2. corporis</a:t>
                      </a:r>
                    </a:p>
                    <a:p>
                      <a:r>
                        <a:rPr lang="pt-BR">
                          <a:effectLst/>
                        </a:rPr>
                        <a:t>3. corporī</a:t>
                      </a:r>
                    </a:p>
                    <a:p>
                      <a:r>
                        <a:rPr lang="pt-BR">
                          <a:effectLst/>
                        </a:rPr>
                        <a:t>4. corpus</a:t>
                      </a:r>
                    </a:p>
                    <a:p>
                      <a:r>
                        <a:rPr lang="pt-BR">
                          <a:effectLst/>
                        </a:rPr>
                        <a:t>6. corpore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corpora</a:t>
                      </a:r>
                    </a:p>
                    <a:p>
                      <a:r>
                        <a:rPr lang="pt-BR" dirty="0">
                          <a:effectLst/>
                        </a:rPr>
                        <a:t>2. corporum</a:t>
                      </a:r>
                    </a:p>
                    <a:p>
                      <a:r>
                        <a:rPr lang="pt-BR" dirty="0">
                          <a:effectLst/>
                        </a:rPr>
                        <a:t>3. corporibus</a:t>
                      </a:r>
                    </a:p>
                    <a:p>
                      <a:r>
                        <a:rPr lang="pt-BR" dirty="0">
                          <a:effectLst/>
                        </a:rPr>
                        <a:t>4. corpora</a:t>
                      </a:r>
                    </a:p>
                    <a:p>
                      <a:r>
                        <a:rPr lang="pt-BR" dirty="0">
                          <a:effectLst/>
                        </a:rPr>
                        <a:t>6. corporibus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944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0061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6674" y="365125"/>
            <a:ext cx="11935326" cy="1325563"/>
          </a:xfrm>
        </p:spPr>
        <p:txBody>
          <a:bodyPr>
            <a:noAutofit/>
          </a:bodyPr>
          <a:lstStyle/>
          <a:p>
            <a:r>
              <a:rPr lang="cs-CZ" sz="3200" dirty="0"/>
              <a:t>Rozdíly mezi skloňováním maskulin a feminin 3. deklinace a neuter 3. deklinace ukazuje následující tabulka. </a:t>
            </a:r>
            <a:br>
              <a:rPr lang="cs-CZ" sz="3200" dirty="0"/>
            </a:br>
            <a:r>
              <a:rPr lang="cs-CZ" sz="3200" dirty="0"/>
              <a:t>Zvýrazněny jsou odlišné koncovky (kromě nominativu singuláru)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46293737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6242957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985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pulmō - corpus</a:t>
                      </a:r>
                    </a:p>
                    <a:p>
                      <a:r>
                        <a:rPr lang="cs-CZ">
                          <a:effectLst/>
                        </a:rPr>
                        <a:t>2. pulmōnis – corporis</a:t>
                      </a:r>
                    </a:p>
                    <a:p>
                      <a:r>
                        <a:rPr lang="cs-CZ">
                          <a:effectLst/>
                        </a:rPr>
                        <a:t>3. pulmōnī – corporī</a:t>
                      </a:r>
                    </a:p>
                    <a:p>
                      <a:r>
                        <a:rPr lang="cs-CZ">
                          <a:effectLst/>
                        </a:rPr>
                        <a:t>4. pulmōn</a:t>
                      </a:r>
                      <a:r>
                        <a:rPr lang="cs-CZ" b="1">
                          <a:effectLst/>
                        </a:rPr>
                        <a:t>em </a:t>
                      </a:r>
                      <a:r>
                        <a:rPr lang="cs-CZ">
                          <a:effectLst/>
                        </a:rPr>
                        <a:t>x corp</a:t>
                      </a:r>
                      <a:r>
                        <a:rPr lang="cs-CZ" b="1">
                          <a:effectLst/>
                        </a:rPr>
                        <a:t>us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6. pulmōne – corpore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pulmōn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r>
                        <a:rPr lang="cs-CZ" dirty="0">
                          <a:effectLst/>
                        </a:rPr>
                        <a:t> x </a:t>
                      </a:r>
                      <a:r>
                        <a:rPr lang="cs-CZ" dirty="0" err="1">
                          <a:effectLst/>
                        </a:rPr>
                        <a:t>corpor</a:t>
                      </a:r>
                      <a:r>
                        <a:rPr lang="cs-CZ" b="1" dirty="0" err="1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pulmōnum</a:t>
                      </a:r>
                      <a:r>
                        <a:rPr lang="cs-CZ" dirty="0">
                          <a:effectLst/>
                        </a:rPr>
                        <a:t> – </a:t>
                      </a:r>
                      <a:r>
                        <a:rPr lang="cs-CZ" dirty="0" err="1">
                          <a:effectLst/>
                        </a:rPr>
                        <a:t>corporum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pulmōnibus</a:t>
                      </a:r>
                      <a:r>
                        <a:rPr lang="cs-CZ" dirty="0">
                          <a:effectLst/>
                        </a:rPr>
                        <a:t> – </a:t>
                      </a:r>
                      <a:r>
                        <a:rPr lang="cs-CZ" dirty="0" err="1">
                          <a:effectLst/>
                        </a:rPr>
                        <a:t>corporibus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pulmōn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>
                          <a:effectLst/>
                        </a:rPr>
                        <a:t>x </a:t>
                      </a:r>
                      <a:r>
                        <a:rPr lang="cs-CZ" dirty="0" err="1">
                          <a:effectLst/>
                        </a:rPr>
                        <a:t>corpor</a:t>
                      </a:r>
                      <a:r>
                        <a:rPr lang="cs-CZ" b="1" dirty="0" err="1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pulmōnibus</a:t>
                      </a:r>
                      <a:r>
                        <a:rPr lang="cs-CZ" dirty="0">
                          <a:effectLst/>
                        </a:rPr>
                        <a:t> – </a:t>
                      </a:r>
                      <a:r>
                        <a:rPr lang="cs-CZ" dirty="0" err="1">
                          <a:effectLst/>
                        </a:rPr>
                        <a:t>corporibus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829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7487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6.4 Stejnoslabičná substantiva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Substantiva 3. deklinace</a:t>
            </a:r>
            <a:r>
              <a:rPr lang="cs-CZ" dirty="0"/>
              <a:t>, která mají</a:t>
            </a:r>
            <a:r>
              <a:rPr lang="cs-CZ" b="1" dirty="0"/>
              <a:t> </a:t>
            </a:r>
          </a:p>
          <a:p>
            <a:r>
              <a:rPr lang="cs-CZ" b="1" dirty="0"/>
              <a:t>v nominativu i genitivu singuláru stejný počet slabik</a:t>
            </a:r>
            <a:r>
              <a:rPr lang="cs-CZ" dirty="0"/>
              <a:t>, se </a:t>
            </a:r>
            <a:r>
              <a:rPr lang="cs-CZ" dirty="0" err="1"/>
              <a:t>nazvývají</a:t>
            </a:r>
            <a:r>
              <a:rPr lang="cs-CZ" dirty="0"/>
              <a:t> </a:t>
            </a:r>
            <a:r>
              <a:rPr lang="cs-CZ" b="1" dirty="0"/>
              <a:t>stejnoslabičná</a:t>
            </a:r>
            <a:r>
              <a:rPr lang="cs-CZ" dirty="0"/>
              <a:t>. </a:t>
            </a:r>
          </a:p>
          <a:p>
            <a:r>
              <a:rPr lang="cs-CZ" dirty="0"/>
              <a:t>Často končí v nominativu singuláru na -</a:t>
            </a:r>
            <a:r>
              <a:rPr lang="cs-CZ" dirty="0" err="1"/>
              <a:t>is</a:t>
            </a:r>
            <a:r>
              <a:rPr lang="cs-CZ" dirty="0"/>
              <a:t> a mají stejný tvar v nominativu i genitivu singuláru. </a:t>
            </a:r>
          </a:p>
          <a:p>
            <a:r>
              <a:rPr lang="cs-CZ" dirty="0"/>
              <a:t>Skloňují se stejně jako ostatní substantiva 3. deklinace, pouze </a:t>
            </a:r>
            <a:r>
              <a:rPr lang="cs-CZ" b="1" dirty="0"/>
              <a:t>v genitivu plurálu </a:t>
            </a:r>
            <a:r>
              <a:rPr lang="cs-CZ" dirty="0"/>
              <a:t>mají 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6615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da-DK" b="1" dirty="0"/>
              <a:t>elvis, is f. – pánev se skloňuje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5926698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5690168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952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>
                          <a:effectLst/>
                        </a:rPr>
                        <a:t>1. pelvis</a:t>
                      </a:r>
                    </a:p>
                    <a:p>
                      <a:r>
                        <a:rPr lang="da-DK">
                          <a:effectLst/>
                        </a:rPr>
                        <a:t>2. pelvis</a:t>
                      </a:r>
                    </a:p>
                    <a:p>
                      <a:r>
                        <a:rPr lang="da-DK">
                          <a:effectLst/>
                        </a:rPr>
                        <a:t>3. pelvī</a:t>
                      </a:r>
                    </a:p>
                    <a:p>
                      <a:r>
                        <a:rPr lang="da-DK">
                          <a:effectLst/>
                        </a:rPr>
                        <a:t>4. pelvem</a:t>
                      </a:r>
                    </a:p>
                    <a:p>
                      <a:r>
                        <a:rPr lang="da-DK">
                          <a:effectLst/>
                        </a:rPr>
                        <a:t>6. pelve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effectLst/>
                        </a:rPr>
                        <a:t>1. pelvēs</a:t>
                      </a:r>
                    </a:p>
                    <a:p>
                      <a:r>
                        <a:rPr lang="da-DK" dirty="0">
                          <a:effectLst/>
                        </a:rPr>
                        <a:t>2. pelvi</a:t>
                      </a:r>
                      <a:r>
                        <a:rPr lang="da-DK" b="1" dirty="0">
                          <a:effectLst/>
                        </a:rPr>
                        <a:t>um</a:t>
                      </a:r>
                      <a:endParaRPr lang="da-DK" dirty="0">
                        <a:effectLst/>
                      </a:endParaRPr>
                    </a:p>
                    <a:p>
                      <a:r>
                        <a:rPr lang="da-DK" dirty="0">
                          <a:effectLst/>
                        </a:rPr>
                        <a:t>3. pelvibus</a:t>
                      </a:r>
                    </a:p>
                    <a:p>
                      <a:r>
                        <a:rPr lang="da-DK" dirty="0">
                          <a:effectLst/>
                        </a:rPr>
                        <a:t>4. pelvēs</a:t>
                      </a:r>
                    </a:p>
                    <a:p>
                      <a:r>
                        <a:rPr lang="da-DK" dirty="0">
                          <a:effectLst/>
                        </a:rPr>
                        <a:t>6. pelvibus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442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63330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6.5 Substantiva typu </a:t>
            </a:r>
            <a:r>
              <a:rPr lang="cs-CZ" b="1" dirty="0" err="1"/>
              <a:t>dens</a:t>
            </a:r>
            <a:r>
              <a:rPr lang="cs-CZ" b="1" dirty="0"/>
              <a:t>, </a:t>
            </a:r>
            <a:r>
              <a:rPr lang="cs-CZ" b="1" dirty="0" err="1"/>
              <a:t>dentis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Substantiva 3. deklinace</a:t>
            </a:r>
            <a:r>
              <a:rPr lang="cs-CZ" dirty="0"/>
              <a:t>, jejichž </a:t>
            </a:r>
            <a:r>
              <a:rPr lang="cs-CZ" b="1" dirty="0"/>
              <a:t>kmen končí na dvě souhlásky</a:t>
            </a:r>
            <a:r>
              <a:rPr lang="cs-CZ" dirty="0"/>
              <a:t>, se skloňují pravidelně podle 3. deklinace, pouze </a:t>
            </a:r>
            <a:r>
              <a:rPr lang="cs-CZ" b="1" dirty="0"/>
              <a:t>v genitivu plurálu</a:t>
            </a:r>
            <a:r>
              <a:rPr lang="cs-CZ" dirty="0"/>
              <a:t> mají 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111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/>
              <a:t>Dēns</a:t>
            </a:r>
            <a:r>
              <a:rPr lang="cs-CZ" sz="4000" b="1" dirty="0"/>
              <a:t>, tis m. – zub se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96858048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5240385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347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dēns</a:t>
                      </a:r>
                    </a:p>
                    <a:p>
                      <a:r>
                        <a:rPr lang="cs-CZ">
                          <a:effectLst/>
                        </a:rPr>
                        <a:t>2. dentis</a:t>
                      </a:r>
                    </a:p>
                    <a:p>
                      <a:r>
                        <a:rPr lang="cs-CZ">
                          <a:effectLst/>
                        </a:rPr>
                        <a:t>3. dentī</a:t>
                      </a:r>
                    </a:p>
                    <a:p>
                      <a:r>
                        <a:rPr lang="cs-CZ">
                          <a:effectLst/>
                        </a:rPr>
                        <a:t>4. dentem</a:t>
                      </a:r>
                    </a:p>
                    <a:p>
                      <a:r>
                        <a:rPr lang="cs-CZ">
                          <a:effectLst/>
                        </a:rPr>
                        <a:t>6. dente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effectLst/>
                        </a:rPr>
                        <a:t>1. </a:t>
                      </a:r>
                      <a:r>
                        <a:rPr lang="de-DE" dirty="0" err="1">
                          <a:effectLst/>
                        </a:rPr>
                        <a:t>dentēs</a:t>
                      </a:r>
                      <a:endParaRPr lang="de-DE" dirty="0">
                        <a:effectLst/>
                      </a:endParaRPr>
                    </a:p>
                    <a:p>
                      <a:r>
                        <a:rPr lang="de-DE" dirty="0">
                          <a:effectLst/>
                        </a:rPr>
                        <a:t>2. dent</a:t>
                      </a:r>
                      <a:r>
                        <a:rPr lang="de-DE" b="1" dirty="0">
                          <a:effectLst/>
                        </a:rPr>
                        <a:t>ium</a:t>
                      </a:r>
                      <a:endParaRPr lang="de-DE" dirty="0">
                        <a:effectLst/>
                      </a:endParaRPr>
                    </a:p>
                    <a:p>
                      <a:r>
                        <a:rPr lang="de-DE" dirty="0">
                          <a:effectLst/>
                        </a:rPr>
                        <a:t>3. </a:t>
                      </a:r>
                      <a:r>
                        <a:rPr lang="de-DE" dirty="0" err="1">
                          <a:effectLst/>
                        </a:rPr>
                        <a:t>dentibus</a:t>
                      </a:r>
                      <a:endParaRPr lang="de-DE" dirty="0">
                        <a:effectLst/>
                      </a:endParaRPr>
                    </a:p>
                    <a:p>
                      <a:r>
                        <a:rPr lang="de-DE" dirty="0">
                          <a:effectLst/>
                        </a:rPr>
                        <a:t>4. </a:t>
                      </a:r>
                      <a:r>
                        <a:rPr lang="de-DE" dirty="0" err="1">
                          <a:effectLst/>
                        </a:rPr>
                        <a:t>dentēs</a:t>
                      </a:r>
                      <a:endParaRPr lang="de-DE" dirty="0">
                        <a:effectLst/>
                      </a:endParaRPr>
                    </a:p>
                    <a:p>
                      <a:r>
                        <a:rPr lang="de-DE" dirty="0">
                          <a:effectLst/>
                        </a:rPr>
                        <a:t>6. </a:t>
                      </a:r>
                      <a:r>
                        <a:rPr lang="de-DE" dirty="0" err="1">
                          <a:effectLst/>
                        </a:rPr>
                        <a:t>dentibus</a:t>
                      </a:r>
                      <a:endParaRPr lang="de-DE" dirty="0">
                        <a:effectLst/>
                      </a:endParaRPr>
                    </a:p>
                    <a:p>
                      <a:r>
                        <a:rPr lang="de-DE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45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675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6.6 Nepravidelná neutra 3. deklinace</a:t>
            </a:r>
            <a:br>
              <a:rPr lang="pt-BR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Neutra </a:t>
            </a:r>
            <a:r>
              <a:rPr lang="cs-CZ" dirty="0"/>
              <a:t>3. deklinace zakončená </a:t>
            </a:r>
            <a:r>
              <a:rPr lang="cs-CZ" b="1" dirty="0"/>
              <a:t>v nominativu singuláru na -e, -al nebo -ar</a:t>
            </a:r>
            <a:r>
              <a:rPr lang="cs-CZ" dirty="0"/>
              <a:t>, mají tyto odlišnosti: </a:t>
            </a:r>
            <a:r>
              <a:rPr lang="cs-CZ" b="1" dirty="0"/>
              <a:t>v ablativu singuláru </a:t>
            </a:r>
            <a:r>
              <a:rPr lang="cs-CZ" dirty="0"/>
              <a:t>je koncovka</a:t>
            </a:r>
            <a:r>
              <a:rPr lang="cs-CZ" b="1" dirty="0"/>
              <a:t> -ī, nominativ, akuzativ a vokativ plurálu </a:t>
            </a:r>
            <a:r>
              <a:rPr lang="cs-CZ" dirty="0"/>
              <a:t>končí na </a:t>
            </a:r>
            <a:r>
              <a:rPr lang="cs-CZ" b="1" dirty="0"/>
              <a:t>-</a:t>
            </a:r>
            <a:r>
              <a:rPr lang="cs-CZ" b="1" dirty="0" err="1"/>
              <a:t>ia</a:t>
            </a:r>
            <a:r>
              <a:rPr lang="cs-CZ" dirty="0"/>
              <a:t>, </a:t>
            </a:r>
            <a:r>
              <a:rPr lang="cs-CZ" b="1" dirty="0"/>
              <a:t>genitiv plurálu </a:t>
            </a:r>
            <a:r>
              <a:rPr lang="cs-CZ" dirty="0"/>
              <a:t>na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.</a:t>
            </a:r>
          </a:p>
          <a:p>
            <a:r>
              <a:rPr lang="cs-CZ" dirty="0"/>
              <a:t>Rozdíl mezi skloňováním pravidelných neuter 3. deklinace a neuter na -e, -al, -ar ukazuje následující tabulka. Zvýrazněné jsou odlišné koncovky (kromě nominativu a akuzativu singuláru).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2123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14841507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2867427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2477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­corpus – animal</a:t>
                      </a:r>
                    </a:p>
                    <a:p>
                      <a:r>
                        <a:rPr lang="cs-CZ">
                          <a:effectLst/>
                        </a:rPr>
                        <a:t>2. corporis – animālis</a:t>
                      </a:r>
                    </a:p>
                    <a:p>
                      <a:r>
                        <a:rPr lang="cs-CZ">
                          <a:effectLst/>
                        </a:rPr>
                        <a:t>3. corporī – animālī</a:t>
                      </a:r>
                    </a:p>
                    <a:p>
                      <a:r>
                        <a:rPr lang="cs-CZ">
                          <a:effectLst/>
                        </a:rPr>
                        <a:t>4. corpus – animal</a:t>
                      </a:r>
                    </a:p>
                    <a:p>
                      <a:r>
                        <a:rPr lang="cs-CZ">
                          <a:effectLst/>
                        </a:rPr>
                        <a:t>6. corpor</a:t>
                      </a:r>
                      <a:r>
                        <a:rPr lang="cs-CZ" b="1">
                          <a:effectLst/>
                        </a:rPr>
                        <a:t>e </a:t>
                      </a:r>
                      <a:r>
                        <a:rPr lang="cs-CZ">
                          <a:effectLst/>
                        </a:rPr>
                        <a:t>x animāl</a:t>
                      </a:r>
                      <a:r>
                        <a:rPr lang="cs-CZ" b="1">
                          <a:effectLst/>
                        </a:rPr>
                        <a:t>ī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corpor</a:t>
                      </a:r>
                      <a:r>
                        <a:rPr lang="pt-BR" b="1" dirty="0">
                          <a:effectLst/>
                        </a:rPr>
                        <a:t>a</a:t>
                      </a:r>
                      <a:r>
                        <a:rPr lang="pt-BR" dirty="0">
                          <a:effectLst/>
                        </a:rPr>
                        <a:t> x animāl</a:t>
                      </a:r>
                      <a:r>
                        <a:rPr lang="pt-BR" b="1" dirty="0">
                          <a:effectLst/>
                        </a:rPr>
                        <a:t>ia</a:t>
                      </a:r>
                      <a:endParaRPr lang="pt-BR" dirty="0">
                        <a:effectLst/>
                      </a:endParaRPr>
                    </a:p>
                    <a:p>
                      <a:r>
                        <a:rPr lang="pt-BR" dirty="0">
                          <a:effectLst/>
                        </a:rPr>
                        <a:t>2. corpor</a:t>
                      </a:r>
                      <a:r>
                        <a:rPr lang="pt-BR" b="1" dirty="0">
                          <a:effectLst/>
                        </a:rPr>
                        <a:t>um </a:t>
                      </a:r>
                      <a:r>
                        <a:rPr lang="pt-BR" dirty="0">
                          <a:effectLst/>
                        </a:rPr>
                        <a:t>x animāl</a:t>
                      </a:r>
                      <a:r>
                        <a:rPr lang="pt-BR" b="1" dirty="0">
                          <a:effectLst/>
                        </a:rPr>
                        <a:t>ium</a:t>
                      </a:r>
                      <a:endParaRPr lang="pt-BR" dirty="0">
                        <a:effectLst/>
                      </a:endParaRPr>
                    </a:p>
                    <a:p>
                      <a:r>
                        <a:rPr lang="pt-BR" dirty="0">
                          <a:effectLst/>
                        </a:rPr>
                        <a:t>3. coroporibus – animālibus</a:t>
                      </a:r>
                    </a:p>
                    <a:p>
                      <a:r>
                        <a:rPr lang="pt-BR" dirty="0">
                          <a:effectLst/>
                        </a:rPr>
                        <a:t>4. corpor</a:t>
                      </a:r>
                      <a:r>
                        <a:rPr lang="pt-BR" b="1" dirty="0">
                          <a:effectLst/>
                        </a:rPr>
                        <a:t>a</a:t>
                      </a:r>
                      <a:r>
                        <a:rPr lang="pt-BR" dirty="0">
                          <a:effectLst/>
                        </a:rPr>
                        <a:t> x animāl</a:t>
                      </a:r>
                      <a:r>
                        <a:rPr lang="pt-BR" b="1" dirty="0">
                          <a:effectLst/>
                        </a:rPr>
                        <a:t>ia</a:t>
                      </a:r>
                      <a:endParaRPr lang="pt-BR" dirty="0">
                        <a:effectLst/>
                      </a:endParaRPr>
                    </a:p>
                    <a:p>
                      <a:r>
                        <a:rPr lang="pt-BR" dirty="0">
                          <a:effectLst/>
                        </a:rPr>
                        <a:t>6. corporibus x animālibus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975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3542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708" y="376848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6.7 Substantiva typu </a:t>
            </a:r>
            <a:r>
              <a:rPr lang="cs-CZ" sz="4000" b="1" dirty="0" err="1"/>
              <a:t>tussis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825625"/>
            <a:ext cx="112014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Některá stejnoslabičná substantiva 3. deklinace </a:t>
            </a:r>
            <a:r>
              <a:rPr lang="cs-CZ" dirty="0"/>
              <a:t>mají v </a:t>
            </a:r>
            <a:r>
              <a:rPr lang="cs-CZ" b="1" dirty="0"/>
              <a:t>akuzativu singuláru </a:t>
            </a:r>
            <a:r>
              <a:rPr lang="cs-CZ" dirty="0"/>
              <a:t>koncovku</a:t>
            </a:r>
            <a:r>
              <a:rPr lang="cs-CZ" b="1" dirty="0"/>
              <a:t> -</a:t>
            </a:r>
            <a:r>
              <a:rPr lang="cs-CZ" b="1" dirty="0" err="1"/>
              <a:t>im</a:t>
            </a:r>
            <a:r>
              <a:rPr lang="cs-CZ" dirty="0"/>
              <a:t>, v </a:t>
            </a:r>
            <a:r>
              <a:rPr lang="cs-CZ" b="1" dirty="0"/>
              <a:t>ablativu singuláru </a:t>
            </a:r>
            <a:r>
              <a:rPr lang="cs-CZ" dirty="0"/>
              <a:t>koncovku </a:t>
            </a:r>
            <a:r>
              <a:rPr lang="cs-CZ" b="1" dirty="0"/>
              <a:t>-ī</a:t>
            </a:r>
            <a:r>
              <a:rPr lang="cs-CZ" dirty="0"/>
              <a:t>. Pokud tvoří plurál, mají </a:t>
            </a:r>
            <a:r>
              <a:rPr lang="cs-CZ" b="1" dirty="0"/>
              <a:t>v genitivu plurálu </a:t>
            </a:r>
            <a:r>
              <a:rPr lang="cs-CZ" dirty="0"/>
              <a:t>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, jako všechna stejnoslabičná substantiva 3. deklinace. Jinak se skloňují pravidelně.</a:t>
            </a:r>
          </a:p>
          <a:p>
            <a:r>
              <a:rPr lang="cs-CZ" dirty="0"/>
              <a:t>Z lékařských výrazů jsou to např. tato slova:</a:t>
            </a:r>
          </a:p>
          <a:p>
            <a:r>
              <a:rPr lang="cs-CZ" dirty="0" err="1"/>
              <a:t>febris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horečka</a:t>
            </a:r>
          </a:p>
          <a:p>
            <a:r>
              <a:rPr lang="cs-CZ" dirty="0" err="1"/>
              <a:t>tussis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kašel</a:t>
            </a:r>
          </a:p>
          <a:p>
            <a:r>
              <a:rPr lang="cs-CZ" dirty="0" err="1"/>
              <a:t>sitis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žízeň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726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365125"/>
            <a:ext cx="12192001" cy="1325563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Slabika </a:t>
            </a:r>
            <a:r>
              <a:rPr lang="cs-CZ" sz="4000" dirty="0">
                <a:solidFill>
                  <a:srgbClr val="00B0F0"/>
                </a:solidFill>
              </a:rPr>
              <a:t>ti</a:t>
            </a:r>
            <a:r>
              <a:rPr lang="cs-CZ" sz="4000" dirty="0"/>
              <a:t> se</a:t>
            </a:r>
            <a:r>
              <a:rPr lang="cs-CZ" sz="4000" b="1" dirty="0"/>
              <a:t> i před samohláskami</a:t>
            </a:r>
            <a:r>
              <a:rPr lang="cs-CZ" sz="4000" dirty="0"/>
              <a:t> čte jako</a:t>
            </a:r>
            <a:r>
              <a:rPr lang="cs-CZ" sz="4000" b="1" dirty="0"/>
              <a:t> </a:t>
            </a:r>
            <a:r>
              <a:rPr lang="cs-CZ" sz="4000" b="1" dirty="0">
                <a:solidFill>
                  <a:srgbClr val="00B0F0"/>
                </a:solidFill>
              </a:rPr>
              <a:t>ty</a:t>
            </a:r>
            <a:r>
              <a:rPr lang="cs-CZ" sz="4000" dirty="0"/>
              <a:t> v těchto případech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Pokud je před ní s</a:t>
            </a:r>
            <a:r>
              <a:rPr lang="cs-CZ" dirty="0"/>
              <a:t> nebo</a:t>
            </a:r>
            <a:r>
              <a:rPr lang="cs-CZ" b="1" dirty="0"/>
              <a:t> x</a:t>
            </a:r>
            <a:endParaRPr lang="cs-CZ" dirty="0"/>
          </a:p>
          <a:p>
            <a:r>
              <a:rPr lang="cs-CZ" dirty="0" err="1"/>
              <a:t>ōstium</a:t>
            </a:r>
            <a:r>
              <a:rPr lang="cs-CZ" dirty="0"/>
              <a:t> – </a:t>
            </a:r>
            <a:r>
              <a:rPr lang="cs-CZ" i="1" dirty="0" err="1"/>
              <a:t>óstyjum</a:t>
            </a:r>
            <a:r>
              <a:rPr lang="cs-CZ" dirty="0"/>
              <a:t> – ústí</a:t>
            </a:r>
          </a:p>
          <a:p>
            <a:r>
              <a:rPr lang="cs-CZ" dirty="0" err="1"/>
              <a:t>mixtiō</a:t>
            </a:r>
            <a:r>
              <a:rPr lang="cs-CZ" dirty="0"/>
              <a:t> – </a:t>
            </a:r>
            <a:r>
              <a:rPr lang="cs-CZ" i="1" dirty="0" err="1"/>
              <a:t>mixtyjó</a:t>
            </a:r>
            <a:r>
              <a:rPr lang="cs-CZ" i="1" dirty="0"/>
              <a:t> </a:t>
            </a:r>
            <a:r>
              <a:rPr lang="cs-CZ" dirty="0"/>
              <a:t>– směs</a:t>
            </a:r>
          </a:p>
          <a:p>
            <a:pPr marL="0" indent="0">
              <a:buNone/>
            </a:pPr>
            <a:r>
              <a:rPr lang="cs-CZ" dirty="0"/>
              <a:t>Pokud je v ní</a:t>
            </a:r>
            <a:r>
              <a:rPr lang="cs-CZ" b="1" dirty="0"/>
              <a:t> dlouhé í</a:t>
            </a:r>
            <a:endParaRPr lang="cs-CZ" dirty="0"/>
          </a:p>
          <a:p>
            <a:r>
              <a:rPr lang="cs-CZ" dirty="0" err="1"/>
              <a:t>tōtīus</a:t>
            </a:r>
            <a:r>
              <a:rPr lang="cs-CZ" dirty="0"/>
              <a:t> – </a:t>
            </a:r>
            <a:r>
              <a:rPr lang="cs-CZ" i="1" dirty="0" err="1"/>
              <a:t>tótýjus</a:t>
            </a:r>
            <a:r>
              <a:rPr lang="cs-CZ" dirty="0"/>
              <a:t> – genitiv singuláru od slova </a:t>
            </a:r>
            <a:r>
              <a:rPr lang="cs-CZ" dirty="0" err="1"/>
              <a:t>tōtus</a:t>
            </a:r>
            <a:r>
              <a:rPr lang="cs-CZ" dirty="0"/>
              <a:t> – celý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943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87034004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0967315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888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febris</a:t>
                      </a:r>
                    </a:p>
                    <a:p>
                      <a:r>
                        <a:rPr lang="cs-CZ">
                          <a:effectLst/>
                        </a:rPr>
                        <a:t>2. febris</a:t>
                      </a:r>
                    </a:p>
                    <a:p>
                      <a:r>
                        <a:rPr lang="cs-CZ">
                          <a:effectLst/>
                        </a:rPr>
                        <a:t>3. febrī</a:t>
                      </a:r>
                    </a:p>
                    <a:p>
                      <a:r>
                        <a:rPr lang="cs-CZ">
                          <a:effectLst/>
                        </a:rPr>
                        <a:t>4. febr</a:t>
                      </a:r>
                      <a:r>
                        <a:rPr lang="cs-CZ" b="1">
                          <a:effectLst/>
                        </a:rPr>
                        <a:t>im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6. febr</a:t>
                      </a:r>
                      <a:r>
                        <a:rPr lang="cs-CZ" b="1">
                          <a:effectLst/>
                        </a:rPr>
                        <a:t>ī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febrēs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febr</a:t>
                      </a:r>
                      <a:r>
                        <a:rPr lang="cs-CZ" b="1" dirty="0" err="1">
                          <a:effectLst/>
                        </a:rPr>
                        <a:t>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febribus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febrēs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febribus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172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9407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6.8 Základní slovíčka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-204537" y="1825625"/>
            <a:ext cx="5181600" cy="4351338"/>
          </a:xfrm>
        </p:spPr>
        <p:txBody>
          <a:bodyPr>
            <a:normAutofit fontScale="40000" lnSpcReduction="20000"/>
          </a:bodyPr>
          <a:lstStyle/>
          <a:p>
            <a:r>
              <a:rPr lang="cs-CZ" dirty="0" err="1"/>
              <a:t>abductor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odtahovač (sval)</a:t>
            </a:r>
          </a:p>
          <a:p>
            <a:r>
              <a:rPr lang="cs-CZ" dirty="0" err="1"/>
              <a:t>ablātiō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odnětí</a:t>
            </a:r>
          </a:p>
          <a:p>
            <a:r>
              <a:rPr lang="cs-CZ" dirty="0" err="1"/>
              <a:t>ablātiō</a:t>
            </a:r>
            <a:r>
              <a:rPr lang="cs-CZ" dirty="0"/>
              <a:t> </a:t>
            </a:r>
            <a:r>
              <a:rPr lang="cs-CZ" dirty="0" err="1"/>
              <a:t>placentae</a:t>
            </a:r>
            <a:r>
              <a:rPr lang="cs-CZ" dirty="0"/>
              <a:t> – odloučení placenty</a:t>
            </a:r>
          </a:p>
          <a:p>
            <a:r>
              <a:rPr lang="cs-CZ" dirty="0" err="1"/>
              <a:t>accelerātiō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zrychlení</a:t>
            </a:r>
          </a:p>
          <a:p>
            <a:r>
              <a:rPr lang="cs-CZ" dirty="0" err="1"/>
              <a:t>adductor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přitahovač (sval)</a:t>
            </a:r>
          </a:p>
          <a:p>
            <a:r>
              <a:rPr lang="cs-CZ" dirty="0" err="1"/>
              <a:t>āēr</a:t>
            </a:r>
            <a:r>
              <a:rPr lang="cs-CZ" dirty="0"/>
              <a:t>, </a:t>
            </a:r>
            <a:r>
              <a:rPr lang="cs-CZ" dirty="0" err="1"/>
              <a:t>āēris</a:t>
            </a:r>
            <a:r>
              <a:rPr lang="cs-CZ" dirty="0"/>
              <a:t> m. – vzduch</a:t>
            </a:r>
          </a:p>
          <a:p>
            <a:r>
              <a:rPr lang="cs-CZ" dirty="0" err="1"/>
              <a:t>aetās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věk</a:t>
            </a:r>
          </a:p>
          <a:p>
            <a:r>
              <a:rPr lang="cs-CZ" dirty="0" err="1"/>
              <a:t>ampūtātiō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amputace</a:t>
            </a:r>
          </a:p>
          <a:p>
            <a:r>
              <a:rPr lang="cs-CZ" dirty="0" err="1"/>
              <a:t>anamnēsis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anamnéza</a:t>
            </a:r>
          </a:p>
          <a:p>
            <a:r>
              <a:rPr lang="cs-CZ" dirty="0"/>
              <a:t>animal, </a:t>
            </a:r>
            <a:r>
              <a:rPr lang="cs-CZ" dirty="0" err="1"/>
              <a:t>ālis</a:t>
            </a:r>
            <a:r>
              <a:rPr lang="cs-CZ" dirty="0"/>
              <a:t> n. – živočich</a:t>
            </a:r>
          </a:p>
          <a:p>
            <a:r>
              <a:rPr lang="cs-CZ" dirty="0"/>
              <a:t>apex, </a:t>
            </a:r>
            <a:r>
              <a:rPr lang="cs-CZ" dirty="0" err="1"/>
              <a:t>apicis</a:t>
            </a:r>
            <a:r>
              <a:rPr lang="cs-CZ" dirty="0"/>
              <a:t> m. – hrot, vrchol</a:t>
            </a:r>
          </a:p>
          <a:p>
            <a:r>
              <a:rPr lang="cs-CZ" dirty="0" err="1"/>
              <a:t>appendix</a:t>
            </a:r>
            <a:r>
              <a:rPr lang="cs-CZ" dirty="0"/>
              <a:t>, </a:t>
            </a:r>
            <a:r>
              <a:rPr lang="cs-CZ" dirty="0" err="1"/>
              <a:t>icis</a:t>
            </a:r>
            <a:r>
              <a:rPr lang="cs-CZ" dirty="0"/>
              <a:t> f. – přívěsek</a:t>
            </a:r>
          </a:p>
          <a:p>
            <a:r>
              <a:rPr lang="cs-CZ" dirty="0" err="1"/>
              <a:t>articulātiō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kloub</a:t>
            </a:r>
          </a:p>
          <a:p>
            <a:r>
              <a:rPr lang="cs-CZ" dirty="0" err="1"/>
              <a:t>auris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ucho</a:t>
            </a:r>
          </a:p>
          <a:p>
            <a:r>
              <a:rPr lang="cs-CZ" dirty="0" err="1"/>
              <a:t>auscultātiō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vyšetření poslechem</a:t>
            </a:r>
          </a:p>
          <a:p>
            <a:r>
              <a:rPr lang="cs-CZ" dirty="0" err="1"/>
              <a:t>canālis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m. – kanál, trubice, průchod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691064" y="1690688"/>
            <a:ext cx="5181600" cy="4351338"/>
          </a:xfrm>
        </p:spPr>
        <p:txBody>
          <a:bodyPr>
            <a:normAutofit fontScale="40000" lnSpcReduction="20000"/>
          </a:bodyPr>
          <a:lstStyle/>
          <a:p>
            <a:r>
              <a:rPr lang="cs-CZ" dirty="0" err="1"/>
              <a:t>caput</a:t>
            </a:r>
            <a:r>
              <a:rPr lang="cs-CZ" dirty="0"/>
              <a:t>, </a:t>
            </a:r>
            <a:r>
              <a:rPr lang="cs-CZ" dirty="0" err="1"/>
              <a:t>itis</a:t>
            </a:r>
            <a:r>
              <a:rPr lang="cs-CZ" dirty="0"/>
              <a:t> n. – hlava</a:t>
            </a:r>
          </a:p>
          <a:p>
            <a:r>
              <a:rPr lang="cs-CZ" dirty="0" err="1"/>
              <a:t>carcinōma</a:t>
            </a:r>
            <a:r>
              <a:rPr lang="cs-CZ" dirty="0"/>
              <a:t>, </a:t>
            </a:r>
            <a:r>
              <a:rPr lang="cs-CZ" dirty="0" err="1"/>
              <a:t>atis</a:t>
            </a:r>
            <a:r>
              <a:rPr lang="cs-CZ" dirty="0"/>
              <a:t> n. – rakovina, karcinom</a:t>
            </a:r>
          </a:p>
          <a:p>
            <a:r>
              <a:rPr lang="cs-CZ" dirty="0" err="1"/>
              <a:t>cartilāgō</a:t>
            </a:r>
            <a:r>
              <a:rPr lang="cs-CZ" dirty="0"/>
              <a:t>, </a:t>
            </a:r>
            <a:r>
              <a:rPr lang="cs-CZ" dirty="0" err="1"/>
              <a:t>inis</a:t>
            </a:r>
            <a:r>
              <a:rPr lang="cs-CZ" dirty="0"/>
              <a:t> f. – chrupavka</a:t>
            </a:r>
          </a:p>
          <a:p>
            <a:r>
              <a:rPr lang="cs-CZ" dirty="0" err="1"/>
              <a:t>cavitās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dutina</a:t>
            </a:r>
          </a:p>
          <a:p>
            <a:r>
              <a:rPr lang="cs-CZ" dirty="0" err="1"/>
              <a:t>circulātiō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oběh, cirkulace</a:t>
            </a:r>
          </a:p>
          <a:p>
            <a:r>
              <a:rPr lang="cs-CZ" dirty="0" err="1"/>
              <a:t>contractiō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smršťování, stáhnutí</a:t>
            </a:r>
          </a:p>
          <a:p>
            <a:r>
              <a:rPr lang="cs-CZ" dirty="0" err="1"/>
              <a:t>cor</a:t>
            </a:r>
            <a:r>
              <a:rPr lang="cs-CZ" dirty="0"/>
              <a:t>, </a:t>
            </a:r>
            <a:r>
              <a:rPr lang="cs-CZ" dirty="0" err="1"/>
              <a:t>cordis</a:t>
            </a:r>
            <a:r>
              <a:rPr lang="cs-CZ" dirty="0"/>
              <a:t> n. – srdce</a:t>
            </a:r>
          </a:p>
          <a:p>
            <a:r>
              <a:rPr lang="cs-CZ" dirty="0"/>
              <a:t>corpus, </a:t>
            </a:r>
            <a:r>
              <a:rPr lang="cs-CZ" dirty="0" err="1"/>
              <a:t>oris</a:t>
            </a:r>
            <a:r>
              <a:rPr lang="cs-CZ" dirty="0"/>
              <a:t> n. – tělo</a:t>
            </a:r>
          </a:p>
          <a:p>
            <a:r>
              <a:rPr lang="cs-CZ" dirty="0" err="1"/>
              <a:t>crūs</a:t>
            </a:r>
            <a:r>
              <a:rPr lang="cs-CZ" dirty="0"/>
              <a:t>, </a:t>
            </a:r>
            <a:r>
              <a:rPr lang="cs-CZ" dirty="0" err="1"/>
              <a:t>ūris</a:t>
            </a:r>
            <a:r>
              <a:rPr lang="cs-CZ" dirty="0"/>
              <a:t> n. – bérec</a:t>
            </a:r>
          </a:p>
          <a:p>
            <a:r>
              <a:rPr lang="cs-CZ" dirty="0" err="1"/>
              <a:t>cūrātiō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ošetřování, léčení</a:t>
            </a:r>
          </a:p>
          <a:p>
            <a:r>
              <a:rPr lang="cs-CZ" dirty="0" err="1"/>
              <a:t>dēformitās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znetvoření, deformita</a:t>
            </a:r>
          </a:p>
          <a:p>
            <a:r>
              <a:rPr lang="cs-CZ" dirty="0" err="1"/>
              <a:t>dēns</a:t>
            </a:r>
            <a:r>
              <a:rPr lang="cs-CZ" dirty="0"/>
              <a:t>, </a:t>
            </a:r>
            <a:r>
              <a:rPr lang="cs-CZ" dirty="0" err="1"/>
              <a:t>dentis</a:t>
            </a:r>
            <a:r>
              <a:rPr lang="cs-CZ" dirty="0"/>
              <a:t> m. – zub</a:t>
            </a:r>
          </a:p>
          <a:p>
            <a:r>
              <a:rPr lang="cs-CZ" dirty="0" err="1"/>
              <a:t>dislocātiō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posunutí, přemístění, dislokace</a:t>
            </a:r>
          </a:p>
          <a:p>
            <a:r>
              <a:rPr lang="cs-CZ" dirty="0" err="1"/>
              <a:t>dolor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bolest</a:t>
            </a:r>
          </a:p>
          <a:p>
            <a:r>
              <a:rPr lang="cs-CZ" dirty="0"/>
              <a:t>dosis, </a:t>
            </a:r>
            <a:r>
              <a:rPr lang="cs-CZ" dirty="0" err="1"/>
              <a:t>is</a:t>
            </a:r>
            <a:r>
              <a:rPr lang="cs-CZ" dirty="0"/>
              <a:t> f. – dávka</a:t>
            </a:r>
          </a:p>
          <a:p>
            <a:r>
              <a:rPr lang="cs-CZ" dirty="0" err="1"/>
              <a:t>dysfūnctiō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porušená činnost, dysfunkce</a:t>
            </a:r>
          </a:p>
          <a:p>
            <a:r>
              <a:rPr lang="cs-CZ" dirty="0" err="1"/>
              <a:t>exāminātiō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vyšetřování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55368" y="1046639"/>
            <a:ext cx="308008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exspīrātiō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vydechování</a:t>
            </a:r>
          </a:p>
          <a:p>
            <a:r>
              <a:rPr lang="cs-CZ" dirty="0" err="1"/>
              <a:t>febris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horečka</a:t>
            </a:r>
          </a:p>
          <a:p>
            <a:r>
              <a:rPr lang="cs-CZ" dirty="0"/>
              <a:t>femur, </a:t>
            </a:r>
            <a:r>
              <a:rPr lang="cs-CZ" dirty="0" err="1"/>
              <a:t>oris</a:t>
            </a:r>
            <a:r>
              <a:rPr lang="cs-CZ" dirty="0"/>
              <a:t> n. – stehenní kost</a:t>
            </a:r>
          </a:p>
          <a:p>
            <a:r>
              <a:rPr lang="cs-CZ" dirty="0" err="1"/>
              <a:t>fīnis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m. – konec</a:t>
            </a:r>
          </a:p>
          <a:p>
            <a:r>
              <a:rPr lang="cs-CZ" dirty="0"/>
              <a:t>flexor, </a:t>
            </a:r>
            <a:r>
              <a:rPr lang="cs-CZ" dirty="0" err="1"/>
              <a:t>ōris</a:t>
            </a:r>
            <a:r>
              <a:rPr lang="cs-CZ" dirty="0"/>
              <a:t> m. – ohybač (sval)</a:t>
            </a:r>
          </a:p>
          <a:p>
            <a:r>
              <a:rPr lang="cs-CZ" dirty="0" err="1"/>
              <a:t>forāmen</a:t>
            </a:r>
            <a:r>
              <a:rPr lang="cs-CZ" dirty="0"/>
              <a:t>, </a:t>
            </a:r>
            <a:r>
              <a:rPr lang="cs-CZ" dirty="0" err="1"/>
              <a:t>āminis</a:t>
            </a:r>
            <a:r>
              <a:rPr lang="cs-CZ" dirty="0"/>
              <a:t> n. – otvor</a:t>
            </a:r>
          </a:p>
          <a:p>
            <a:r>
              <a:rPr lang="cs-CZ" dirty="0" err="1"/>
              <a:t>forceps</a:t>
            </a:r>
            <a:r>
              <a:rPr lang="cs-CZ" dirty="0"/>
              <a:t>, </a:t>
            </a:r>
            <a:r>
              <a:rPr lang="cs-CZ" dirty="0" err="1"/>
              <a:t>cipis</a:t>
            </a:r>
            <a:r>
              <a:rPr lang="cs-CZ" dirty="0"/>
              <a:t> m. f. – kleště</a:t>
            </a:r>
          </a:p>
          <a:p>
            <a:r>
              <a:rPr lang="cs-CZ" dirty="0" err="1"/>
              <a:t>fragilitās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křehkost, lomivost</a:t>
            </a:r>
          </a:p>
          <a:p>
            <a:r>
              <a:rPr lang="cs-CZ" dirty="0" err="1"/>
              <a:t>fūnctiō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funkce</a:t>
            </a:r>
          </a:p>
          <a:p>
            <a:r>
              <a:rPr lang="cs-CZ" dirty="0" err="1"/>
              <a:t>gastrītis</a:t>
            </a:r>
            <a:r>
              <a:rPr lang="cs-CZ" dirty="0"/>
              <a:t>, </a:t>
            </a:r>
            <a:r>
              <a:rPr lang="cs-CZ" dirty="0" err="1"/>
              <a:t>ītidis</a:t>
            </a:r>
            <a:r>
              <a:rPr lang="cs-CZ" dirty="0"/>
              <a:t> f. – zánět žaludku</a:t>
            </a:r>
          </a:p>
          <a:p>
            <a:r>
              <a:rPr lang="cs-CZ" dirty="0" err="1"/>
              <a:t>graviditās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těhotenství</a:t>
            </a:r>
          </a:p>
          <a:p>
            <a:r>
              <a:rPr lang="cs-CZ" dirty="0" err="1"/>
              <a:t>homō</a:t>
            </a:r>
            <a:r>
              <a:rPr lang="cs-CZ" dirty="0"/>
              <a:t>, </a:t>
            </a:r>
            <a:r>
              <a:rPr lang="cs-CZ" dirty="0" err="1"/>
              <a:t>inis</a:t>
            </a:r>
            <a:r>
              <a:rPr lang="cs-CZ" dirty="0"/>
              <a:t> m. – člověk</a:t>
            </a:r>
          </a:p>
          <a:p>
            <a:r>
              <a:rPr lang="cs-CZ" dirty="0" err="1"/>
              <a:t>hypertēnsiō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vysoký tlak, hypertense</a:t>
            </a:r>
          </a:p>
          <a:p>
            <a:r>
              <a:rPr lang="cs-CZ" dirty="0" err="1"/>
              <a:t>īlia</a:t>
            </a:r>
            <a:r>
              <a:rPr lang="cs-CZ" dirty="0"/>
              <a:t>, </a:t>
            </a:r>
            <a:r>
              <a:rPr lang="cs-CZ" dirty="0" err="1"/>
              <a:t>ium</a:t>
            </a:r>
            <a:r>
              <a:rPr lang="cs-CZ" dirty="0"/>
              <a:t> – slabiny</a:t>
            </a:r>
          </a:p>
          <a:p>
            <a:r>
              <a:rPr lang="cs-CZ" dirty="0" err="1"/>
              <a:t>immūnitās,ātis</a:t>
            </a:r>
            <a:r>
              <a:rPr lang="cs-CZ" dirty="0"/>
              <a:t> f. – imunita</a:t>
            </a:r>
          </a:p>
          <a:p>
            <a:r>
              <a:rPr lang="cs-CZ" dirty="0" err="1"/>
              <a:t>īnfectiō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infekce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767011" y="219204"/>
            <a:ext cx="283945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inflammātiō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zánět</a:t>
            </a:r>
          </a:p>
          <a:p>
            <a:r>
              <a:rPr lang="cs-CZ" dirty="0" err="1"/>
              <a:t>iniectiō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injekce</a:t>
            </a:r>
          </a:p>
          <a:p>
            <a:r>
              <a:rPr lang="cs-CZ" dirty="0" err="1"/>
              <a:t>inspīrātiō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vdechování</a:t>
            </a:r>
          </a:p>
          <a:p>
            <a:r>
              <a:rPr lang="cs-CZ" dirty="0" err="1"/>
              <a:t>interruptiō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přerušení, </a:t>
            </a:r>
            <a:r>
              <a:rPr lang="cs-CZ" dirty="0" err="1"/>
              <a:t>interupce</a:t>
            </a:r>
            <a:endParaRPr lang="cs-CZ" dirty="0"/>
          </a:p>
          <a:p>
            <a:r>
              <a:rPr lang="cs-CZ" dirty="0" err="1"/>
              <a:t>lac</a:t>
            </a:r>
            <a:r>
              <a:rPr lang="cs-CZ" dirty="0"/>
              <a:t>, tis n. – mléko</a:t>
            </a:r>
          </a:p>
          <a:p>
            <a:r>
              <a:rPr lang="cs-CZ" dirty="0" err="1"/>
              <a:t>laesiō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poškození</a:t>
            </a:r>
          </a:p>
          <a:p>
            <a:r>
              <a:rPr lang="cs-CZ" dirty="0" err="1"/>
              <a:t>lapis</a:t>
            </a:r>
            <a:r>
              <a:rPr lang="cs-CZ" dirty="0"/>
              <a:t>, </a:t>
            </a:r>
            <a:r>
              <a:rPr lang="cs-CZ" dirty="0" err="1"/>
              <a:t>lapidis</a:t>
            </a:r>
            <a:r>
              <a:rPr lang="cs-CZ" dirty="0"/>
              <a:t> m. – kámen</a:t>
            </a:r>
          </a:p>
          <a:p>
            <a:r>
              <a:rPr lang="cs-CZ" dirty="0" err="1"/>
              <a:t>latus</a:t>
            </a:r>
            <a:r>
              <a:rPr lang="cs-CZ" dirty="0"/>
              <a:t>, </a:t>
            </a:r>
            <a:r>
              <a:rPr lang="cs-CZ" dirty="0" err="1"/>
              <a:t>eris</a:t>
            </a:r>
            <a:r>
              <a:rPr lang="cs-CZ" dirty="0"/>
              <a:t> n. – bok, strana</a:t>
            </a:r>
          </a:p>
          <a:p>
            <a:r>
              <a:rPr lang="cs-CZ" dirty="0" err="1"/>
              <a:t>levātor</a:t>
            </a:r>
            <a:r>
              <a:rPr lang="cs-CZ" dirty="0"/>
              <a:t>, </a:t>
            </a:r>
            <a:r>
              <a:rPr lang="cs-CZ" dirty="0" err="1"/>
              <a:t>oris</a:t>
            </a:r>
            <a:r>
              <a:rPr lang="cs-CZ" dirty="0"/>
              <a:t> m. – zdvihač (sval)</a:t>
            </a:r>
          </a:p>
          <a:p>
            <a:r>
              <a:rPr lang="cs-CZ" dirty="0" err="1"/>
              <a:t>lēx</a:t>
            </a:r>
            <a:r>
              <a:rPr lang="cs-CZ" dirty="0"/>
              <a:t>, </a:t>
            </a:r>
            <a:r>
              <a:rPr lang="cs-CZ" dirty="0" err="1"/>
              <a:t>lēgis</a:t>
            </a:r>
            <a:r>
              <a:rPr lang="cs-CZ" dirty="0"/>
              <a:t> f. – zákon</a:t>
            </a:r>
          </a:p>
          <a:p>
            <a:r>
              <a:rPr lang="cs-CZ" dirty="0" err="1"/>
              <a:t>lēge</a:t>
            </a:r>
            <a:r>
              <a:rPr lang="cs-CZ" dirty="0"/>
              <a:t> </a:t>
            </a:r>
            <a:r>
              <a:rPr lang="cs-CZ" dirty="0" err="1"/>
              <a:t>artis</a:t>
            </a:r>
            <a:r>
              <a:rPr lang="cs-CZ" dirty="0"/>
              <a:t> – podle předpisu, dosl. podle pravidel umění, řemesla</a:t>
            </a:r>
          </a:p>
          <a:p>
            <a:r>
              <a:rPr lang="cs-CZ" dirty="0" err="1"/>
              <a:t>liquor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tekutina</a:t>
            </a:r>
          </a:p>
          <a:p>
            <a:r>
              <a:rPr lang="cs-CZ" dirty="0" err="1"/>
              <a:t>luxātiō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vymknutí, vykloubení, luxace</a:t>
            </a:r>
          </a:p>
          <a:p>
            <a:r>
              <a:rPr lang="cs-CZ" dirty="0" err="1"/>
              <a:t>malformātiō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- znetvoření</a:t>
            </a:r>
          </a:p>
          <a:p>
            <a:r>
              <a:rPr lang="cs-CZ" dirty="0" err="1"/>
              <a:t>māter</a:t>
            </a:r>
            <a:r>
              <a:rPr lang="cs-CZ" dirty="0"/>
              <a:t>, </a:t>
            </a:r>
            <a:r>
              <a:rPr lang="cs-CZ" dirty="0" err="1"/>
              <a:t>tris</a:t>
            </a:r>
            <a:r>
              <a:rPr lang="cs-CZ" dirty="0"/>
              <a:t> f. – matka</a:t>
            </a:r>
          </a:p>
          <a:p>
            <a:r>
              <a:rPr lang="cs-CZ" dirty="0" err="1"/>
              <a:t>mēnsis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m. – měsíc</a:t>
            </a:r>
          </a:p>
          <a:p>
            <a:r>
              <a:rPr lang="cs-CZ" dirty="0" err="1"/>
              <a:t>mors</a:t>
            </a:r>
            <a:r>
              <a:rPr lang="cs-CZ" dirty="0"/>
              <a:t>, tis f. – smrt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7879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529390"/>
            <a:ext cx="5181600" cy="6141041"/>
          </a:xfrm>
        </p:spPr>
        <p:txBody>
          <a:bodyPr>
            <a:normAutofit fontScale="40000" lnSpcReduction="20000"/>
          </a:bodyPr>
          <a:lstStyle/>
          <a:p>
            <a:r>
              <a:rPr lang="cs-CZ" sz="4000" dirty="0" err="1"/>
              <a:t>nephrītis</a:t>
            </a:r>
            <a:r>
              <a:rPr lang="cs-CZ" sz="4000" dirty="0"/>
              <a:t>, </a:t>
            </a:r>
            <a:r>
              <a:rPr lang="cs-CZ" sz="4000" dirty="0" err="1"/>
              <a:t>ītidis</a:t>
            </a:r>
            <a:r>
              <a:rPr lang="cs-CZ" sz="4000" dirty="0"/>
              <a:t> f. – zánět ledvin</a:t>
            </a:r>
          </a:p>
          <a:p>
            <a:r>
              <a:rPr lang="cs-CZ" sz="4000" dirty="0" err="1"/>
              <a:t>obēsitās</a:t>
            </a:r>
            <a:r>
              <a:rPr lang="cs-CZ" sz="4000" dirty="0"/>
              <a:t>, </a:t>
            </a:r>
            <a:r>
              <a:rPr lang="cs-CZ" sz="4000" dirty="0" err="1"/>
              <a:t>ātis</a:t>
            </a:r>
            <a:r>
              <a:rPr lang="cs-CZ" sz="4000" dirty="0"/>
              <a:t> f. – obezita</a:t>
            </a:r>
          </a:p>
          <a:p>
            <a:r>
              <a:rPr lang="cs-CZ" sz="4000" dirty="0" err="1"/>
              <a:t>operātiō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operace</a:t>
            </a:r>
          </a:p>
          <a:p>
            <a:r>
              <a:rPr lang="cs-CZ" sz="4000" dirty="0" err="1"/>
              <a:t>oppositiō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opačná poloha, poloha proti něčemu</a:t>
            </a:r>
          </a:p>
          <a:p>
            <a:r>
              <a:rPr lang="cs-CZ" sz="4000" dirty="0" err="1"/>
              <a:t>ōs</a:t>
            </a:r>
            <a:r>
              <a:rPr lang="cs-CZ" sz="4000" dirty="0"/>
              <a:t>, </a:t>
            </a:r>
            <a:r>
              <a:rPr lang="cs-CZ" sz="4000" dirty="0" err="1"/>
              <a:t>ōris</a:t>
            </a:r>
            <a:r>
              <a:rPr lang="cs-CZ" sz="4000" dirty="0"/>
              <a:t> n. – ústa</a:t>
            </a:r>
          </a:p>
          <a:p>
            <a:r>
              <a:rPr lang="cs-CZ" sz="4000" dirty="0"/>
              <a:t>os, </a:t>
            </a:r>
            <a:r>
              <a:rPr lang="cs-CZ" sz="4000" dirty="0" err="1"/>
              <a:t>ossis</a:t>
            </a:r>
            <a:r>
              <a:rPr lang="cs-CZ" sz="4000" dirty="0"/>
              <a:t> n. – kost</a:t>
            </a:r>
          </a:p>
          <a:p>
            <a:r>
              <a:rPr lang="cs-CZ" sz="4000" dirty="0" err="1"/>
              <a:t>palpātiō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vyšetřování pohmatem</a:t>
            </a:r>
          </a:p>
          <a:p>
            <a:r>
              <a:rPr lang="cs-CZ" sz="4000" dirty="0" err="1"/>
              <a:t>pariēs</a:t>
            </a:r>
            <a:r>
              <a:rPr lang="cs-CZ" sz="4000" dirty="0"/>
              <a:t>, </a:t>
            </a:r>
            <a:r>
              <a:rPr lang="cs-CZ" sz="4000" dirty="0" err="1"/>
              <a:t>etis</a:t>
            </a:r>
            <a:r>
              <a:rPr lang="cs-CZ" sz="4000" dirty="0"/>
              <a:t> f. – stěna</a:t>
            </a:r>
          </a:p>
          <a:p>
            <a:r>
              <a:rPr lang="cs-CZ" sz="4000" dirty="0" err="1"/>
              <a:t>pars</a:t>
            </a:r>
            <a:r>
              <a:rPr lang="cs-CZ" sz="4000" dirty="0"/>
              <a:t>, tis f. – část, díl</a:t>
            </a:r>
          </a:p>
          <a:p>
            <a:r>
              <a:rPr lang="cs-CZ" sz="4000" dirty="0" err="1"/>
              <a:t>pectus</a:t>
            </a:r>
            <a:r>
              <a:rPr lang="cs-CZ" sz="4000" dirty="0"/>
              <a:t>, </a:t>
            </a:r>
            <a:r>
              <a:rPr lang="cs-CZ" sz="4000" dirty="0" err="1"/>
              <a:t>oris</a:t>
            </a:r>
            <a:r>
              <a:rPr lang="cs-CZ" sz="4000" dirty="0"/>
              <a:t> n. – hruď, hrudník, prsa</a:t>
            </a:r>
          </a:p>
          <a:p>
            <a:r>
              <a:rPr lang="cs-CZ" sz="4000" dirty="0"/>
              <a:t>pelvis, </a:t>
            </a:r>
            <a:r>
              <a:rPr lang="cs-CZ" sz="4000" dirty="0" err="1"/>
              <a:t>is</a:t>
            </a:r>
            <a:r>
              <a:rPr lang="cs-CZ" sz="4000" dirty="0"/>
              <a:t> f. – pánev</a:t>
            </a:r>
          </a:p>
          <a:p>
            <a:r>
              <a:rPr lang="cs-CZ" sz="4000" dirty="0" err="1"/>
              <a:t>percussiō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poklep, vyšetřování poklepem</a:t>
            </a:r>
          </a:p>
          <a:p>
            <a:r>
              <a:rPr lang="cs-CZ" sz="4000" dirty="0" err="1"/>
              <a:t>pēs</a:t>
            </a:r>
            <a:r>
              <a:rPr lang="cs-CZ" sz="4000" dirty="0"/>
              <a:t>, </a:t>
            </a:r>
            <a:r>
              <a:rPr lang="cs-CZ" sz="4000" dirty="0" err="1"/>
              <a:t>pedis</a:t>
            </a:r>
            <a:r>
              <a:rPr lang="cs-CZ" sz="4000" dirty="0"/>
              <a:t> m. – noha</a:t>
            </a:r>
          </a:p>
          <a:p>
            <a:r>
              <a:rPr lang="cs-CZ" sz="4000" dirty="0" err="1"/>
              <a:t>positiō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poloha, pozice</a:t>
            </a:r>
          </a:p>
          <a:p>
            <a:r>
              <a:rPr lang="cs-CZ" sz="4000" dirty="0" err="1"/>
              <a:t>pulmō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m. – plíce</a:t>
            </a:r>
          </a:p>
          <a:p>
            <a:r>
              <a:rPr lang="cs-CZ" sz="4000" dirty="0" err="1"/>
              <a:t>pūs</a:t>
            </a:r>
            <a:r>
              <a:rPr lang="cs-CZ" sz="4000" dirty="0"/>
              <a:t>, </a:t>
            </a:r>
            <a:r>
              <a:rPr lang="cs-CZ" sz="4000" dirty="0" err="1"/>
              <a:t>pūris</a:t>
            </a:r>
            <a:r>
              <a:rPr lang="cs-CZ" sz="4000" dirty="0"/>
              <a:t> n. – hnis</a:t>
            </a:r>
          </a:p>
          <a:p>
            <a:r>
              <a:rPr lang="cs-CZ" sz="4000" dirty="0" err="1"/>
              <a:t>rādīx</a:t>
            </a:r>
            <a:r>
              <a:rPr lang="cs-CZ" sz="4000" dirty="0"/>
              <a:t>, </a:t>
            </a:r>
            <a:r>
              <a:rPr lang="cs-CZ" sz="4000" dirty="0" err="1"/>
              <a:t>īcis</a:t>
            </a:r>
            <a:r>
              <a:rPr lang="cs-CZ" sz="4000" dirty="0"/>
              <a:t> f. – kořen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529390"/>
            <a:ext cx="5181600" cy="6328610"/>
          </a:xfrm>
        </p:spPr>
        <p:txBody>
          <a:bodyPr>
            <a:normAutofit fontScale="40000" lnSpcReduction="20000"/>
          </a:bodyPr>
          <a:lstStyle/>
          <a:p>
            <a:r>
              <a:rPr lang="cs-CZ" sz="3500" dirty="0" err="1"/>
              <a:t>rēn</a:t>
            </a:r>
            <a:r>
              <a:rPr lang="cs-CZ" sz="3500" dirty="0"/>
              <a:t>, </a:t>
            </a:r>
            <a:r>
              <a:rPr lang="cs-CZ" sz="3500" dirty="0" err="1"/>
              <a:t>rēnis</a:t>
            </a:r>
            <a:r>
              <a:rPr lang="cs-CZ" sz="3500" dirty="0"/>
              <a:t> m. – ledvina</a:t>
            </a:r>
          </a:p>
          <a:p>
            <a:r>
              <a:rPr lang="cs-CZ" sz="3500" dirty="0" err="1"/>
              <a:t>respīrātiō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dýchání</a:t>
            </a:r>
          </a:p>
          <a:p>
            <a:r>
              <a:rPr lang="cs-CZ" sz="3500" dirty="0" err="1"/>
              <a:t>respīrātor</a:t>
            </a:r>
            <a:r>
              <a:rPr lang="cs-CZ" sz="3500" dirty="0"/>
              <a:t>, </a:t>
            </a:r>
            <a:r>
              <a:rPr lang="cs-CZ" sz="3500" dirty="0" err="1"/>
              <a:t>ōris</a:t>
            </a:r>
            <a:r>
              <a:rPr lang="cs-CZ" sz="3500" dirty="0"/>
              <a:t> m. – dýchací přístroj</a:t>
            </a:r>
          </a:p>
          <a:p>
            <a:r>
              <a:rPr lang="cs-CZ" sz="3500" dirty="0" err="1"/>
              <a:t>rubor</a:t>
            </a:r>
            <a:r>
              <a:rPr lang="cs-CZ" sz="3500" dirty="0"/>
              <a:t>, </a:t>
            </a:r>
            <a:r>
              <a:rPr lang="cs-CZ" sz="3500" dirty="0" err="1"/>
              <a:t>ōris</a:t>
            </a:r>
            <a:r>
              <a:rPr lang="cs-CZ" sz="3500" dirty="0"/>
              <a:t> m. – zčervenání, zarudnutí</a:t>
            </a:r>
          </a:p>
          <a:p>
            <a:r>
              <a:rPr lang="cs-CZ" sz="3500" dirty="0" err="1"/>
              <a:t>sānātiō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vyléčení</a:t>
            </a:r>
          </a:p>
          <a:p>
            <a:r>
              <a:rPr lang="cs-CZ" sz="3500" dirty="0" err="1"/>
              <a:t>sanguis,inis</a:t>
            </a:r>
            <a:r>
              <a:rPr lang="cs-CZ" sz="3500" dirty="0"/>
              <a:t> m. – krev</a:t>
            </a:r>
          </a:p>
          <a:p>
            <a:r>
              <a:rPr lang="cs-CZ" sz="3500" dirty="0" err="1"/>
              <a:t>sectiō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řez, sekce</a:t>
            </a:r>
          </a:p>
          <a:p>
            <a:r>
              <a:rPr lang="cs-CZ" sz="3500" dirty="0" err="1"/>
              <a:t>senectūs</a:t>
            </a:r>
            <a:r>
              <a:rPr lang="cs-CZ" sz="3500" dirty="0"/>
              <a:t>, </a:t>
            </a:r>
            <a:r>
              <a:rPr lang="cs-CZ" sz="3500" dirty="0" err="1"/>
              <a:t>ūtis</a:t>
            </a:r>
            <a:r>
              <a:rPr lang="cs-CZ" sz="3500" dirty="0"/>
              <a:t> f. – stáří</a:t>
            </a:r>
          </a:p>
          <a:p>
            <a:r>
              <a:rPr lang="cs-CZ" sz="3500" dirty="0" err="1"/>
              <a:t>sitis</a:t>
            </a:r>
            <a:r>
              <a:rPr lang="cs-CZ" sz="3500" dirty="0"/>
              <a:t>, </a:t>
            </a:r>
            <a:r>
              <a:rPr lang="cs-CZ" sz="3500" dirty="0" err="1"/>
              <a:t>is</a:t>
            </a:r>
            <a:r>
              <a:rPr lang="cs-CZ" sz="3500" dirty="0"/>
              <a:t> f. – žízeň</a:t>
            </a:r>
          </a:p>
          <a:p>
            <a:r>
              <a:rPr lang="cs-CZ" sz="3500" dirty="0" err="1"/>
              <a:t>suspīciō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podezření</a:t>
            </a:r>
          </a:p>
          <a:p>
            <a:r>
              <a:rPr lang="cs-CZ" sz="3500" dirty="0" err="1"/>
              <a:t>tempus</a:t>
            </a:r>
            <a:r>
              <a:rPr lang="cs-CZ" sz="3500" dirty="0"/>
              <a:t>, </a:t>
            </a:r>
            <a:r>
              <a:rPr lang="cs-CZ" sz="3500" dirty="0" err="1"/>
              <a:t>oris</a:t>
            </a:r>
            <a:r>
              <a:rPr lang="cs-CZ" sz="3500" dirty="0"/>
              <a:t> n. – čas, doba</a:t>
            </a:r>
          </a:p>
          <a:p>
            <a:r>
              <a:rPr lang="cs-CZ" sz="3500" dirty="0" err="1"/>
              <a:t>tempora</a:t>
            </a:r>
            <a:r>
              <a:rPr lang="cs-CZ" sz="3500" dirty="0"/>
              <a:t>, um n. – spánky, skráně</a:t>
            </a:r>
          </a:p>
          <a:p>
            <a:r>
              <a:rPr lang="cs-CZ" sz="3500" dirty="0" err="1"/>
              <a:t>thōrāx</a:t>
            </a:r>
            <a:r>
              <a:rPr lang="cs-CZ" sz="3500" dirty="0"/>
              <a:t>, </a:t>
            </a:r>
            <a:r>
              <a:rPr lang="cs-CZ" sz="3500" dirty="0" err="1"/>
              <a:t>ācis</a:t>
            </a:r>
            <a:r>
              <a:rPr lang="cs-CZ" sz="3500" dirty="0"/>
              <a:t> m. – hrudník</a:t>
            </a:r>
          </a:p>
          <a:p>
            <a:r>
              <a:rPr lang="cs-CZ" sz="3500" dirty="0" err="1"/>
              <a:t>trānsfūsiō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transfúze</a:t>
            </a:r>
          </a:p>
          <a:p>
            <a:r>
              <a:rPr lang="cs-CZ" sz="3500" dirty="0" err="1"/>
              <a:t>tūber</a:t>
            </a:r>
            <a:r>
              <a:rPr lang="cs-CZ" sz="3500" dirty="0"/>
              <a:t>, </a:t>
            </a:r>
            <a:r>
              <a:rPr lang="cs-CZ" sz="3500" dirty="0" err="1"/>
              <a:t>eris</a:t>
            </a:r>
            <a:r>
              <a:rPr lang="cs-CZ" sz="3500" dirty="0"/>
              <a:t> n. – hrbol, výběžek</a:t>
            </a:r>
          </a:p>
          <a:p>
            <a:r>
              <a:rPr lang="cs-CZ" sz="3500" dirty="0"/>
              <a:t>tumor, </a:t>
            </a:r>
            <a:r>
              <a:rPr lang="cs-CZ" sz="3500" dirty="0" err="1"/>
              <a:t>ōris</a:t>
            </a:r>
            <a:r>
              <a:rPr lang="cs-CZ" sz="3500" dirty="0"/>
              <a:t> m. – nádor, zduření</a:t>
            </a:r>
          </a:p>
          <a:p>
            <a:r>
              <a:rPr lang="cs-CZ" sz="3500" dirty="0" err="1"/>
              <a:t>tussis</a:t>
            </a:r>
            <a:r>
              <a:rPr lang="cs-CZ" sz="3500" dirty="0"/>
              <a:t>, </a:t>
            </a:r>
            <a:r>
              <a:rPr lang="cs-CZ" sz="3500" dirty="0" err="1"/>
              <a:t>is</a:t>
            </a:r>
            <a:r>
              <a:rPr lang="cs-CZ" sz="3500" dirty="0"/>
              <a:t> f. – kašel</a:t>
            </a:r>
          </a:p>
          <a:p>
            <a:r>
              <a:rPr lang="cs-CZ" sz="3500" dirty="0" err="1"/>
              <a:t>ulcus</a:t>
            </a:r>
            <a:r>
              <a:rPr lang="cs-CZ" sz="3500" dirty="0"/>
              <a:t>, </a:t>
            </a:r>
            <a:r>
              <a:rPr lang="cs-CZ" sz="3500" dirty="0" err="1"/>
              <a:t>eris</a:t>
            </a:r>
            <a:r>
              <a:rPr lang="cs-CZ" sz="3500" dirty="0"/>
              <a:t> n. – vřed</a:t>
            </a:r>
          </a:p>
          <a:p>
            <a:r>
              <a:rPr lang="cs-CZ" sz="3500" dirty="0" err="1"/>
              <a:t>ūrocystis</a:t>
            </a:r>
            <a:r>
              <a:rPr lang="cs-CZ" sz="3500" dirty="0"/>
              <a:t>, </a:t>
            </a:r>
            <a:r>
              <a:rPr lang="cs-CZ" sz="3500" dirty="0" err="1"/>
              <a:t>is</a:t>
            </a:r>
            <a:r>
              <a:rPr lang="cs-CZ" sz="3500" dirty="0"/>
              <a:t> f. – močový měchýř</a:t>
            </a:r>
          </a:p>
          <a:p>
            <a:r>
              <a:rPr lang="cs-CZ" sz="3500" dirty="0" err="1"/>
              <a:t>valētūdō</a:t>
            </a:r>
            <a:r>
              <a:rPr lang="cs-CZ" sz="3500" dirty="0"/>
              <a:t>, </a:t>
            </a:r>
            <a:r>
              <a:rPr lang="cs-CZ" sz="3500" dirty="0" err="1"/>
              <a:t>inis</a:t>
            </a:r>
            <a:r>
              <a:rPr lang="cs-CZ" sz="3500" dirty="0"/>
              <a:t> f. – zdraví</a:t>
            </a:r>
          </a:p>
          <a:p>
            <a:r>
              <a:rPr lang="cs-CZ" sz="3500" dirty="0" err="1"/>
              <a:t>vās</a:t>
            </a:r>
            <a:r>
              <a:rPr lang="cs-CZ" sz="3500" dirty="0"/>
              <a:t>, </a:t>
            </a:r>
            <a:r>
              <a:rPr lang="cs-CZ" sz="3500" dirty="0" err="1"/>
              <a:t>vāsis</a:t>
            </a:r>
            <a:r>
              <a:rPr lang="cs-CZ" sz="3500" dirty="0"/>
              <a:t> n. – céva</a:t>
            </a:r>
          </a:p>
          <a:p>
            <a:r>
              <a:rPr lang="cs-CZ" sz="3500" dirty="0" err="1"/>
              <a:t>vulnus</a:t>
            </a:r>
            <a:r>
              <a:rPr lang="cs-CZ" sz="3500" dirty="0"/>
              <a:t>, </a:t>
            </a:r>
            <a:r>
              <a:rPr lang="cs-CZ" sz="3500" dirty="0" err="1"/>
              <a:t>eris</a:t>
            </a:r>
            <a:r>
              <a:rPr lang="cs-CZ" sz="3500" dirty="0"/>
              <a:t> n. – rána, poranění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3947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 Adjektiva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cs-CZ" b="1" dirty="0">
                <a:hlinkClick r:id="rId2"/>
              </a:rPr>
            </a:br>
            <a:endParaRPr lang="cs-CZ" b="1" dirty="0">
              <a:hlinkClick r:id="rId2"/>
            </a:endParaRPr>
          </a:p>
          <a:p>
            <a:r>
              <a:rPr lang="cs-CZ" b="1" dirty="0">
                <a:hlinkClick r:id="rId2"/>
              </a:rPr>
              <a:t>7.1 Úvod do adjektiv 3. deklinace</a:t>
            </a:r>
          </a:p>
          <a:p>
            <a:r>
              <a:rPr lang="cs-CZ" b="1" dirty="0">
                <a:hlinkClick r:id="rId3"/>
              </a:rPr>
              <a:t>7.2 Trojvýchodná adjektiva</a:t>
            </a:r>
          </a:p>
          <a:p>
            <a:r>
              <a:rPr lang="cs-CZ" b="1" dirty="0">
                <a:hlinkClick r:id="rId4"/>
              </a:rPr>
              <a:t>7.3 </a:t>
            </a:r>
            <a:r>
              <a:rPr lang="cs-CZ" b="1" dirty="0" err="1">
                <a:hlinkClick r:id="rId4"/>
              </a:rPr>
              <a:t>Dvojvýchodná</a:t>
            </a:r>
            <a:r>
              <a:rPr lang="cs-CZ" b="1" dirty="0">
                <a:hlinkClick r:id="rId4"/>
              </a:rPr>
              <a:t> adjektiva</a:t>
            </a:r>
          </a:p>
          <a:p>
            <a:r>
              <a:rPr lang="cs-CZ" b="1" dirty="0">
                <a:hlinkClick r:id="rId5"/>
              </a:rPr>
              <a:t>7.4 Jednovýchodná adjektiva</a:t>
            </a:r>
          </a:p>
          <a:p>
            <a:r>
              <a:rPr lang="cs-CZ" b="1" dirty="0">
                <a:hlinkClick r:id="rId6"/>
              </a:rPr>
              <a:t>7.5 Nahrazování adjektiv přívlastkem neshodným</a:t>
            </a:r>
          </a:p>
          <a:p>
            <a:r>
              <a:rPr lang="cs-CZ" b="1" dirty="0">
                <a:hlinkClick r:id="rId7"/>
              </a:rPr>
              <a:t>7.6 Základní adjektiva 3. deklinace</a:t>
            </a:r>
          </a:p>
        </p:txBody>
      </p:sp>
    </p:spTree>
    <p:extLst>
      <p:ext uri="{BB962C8B-B14F-4D97-AF65-F5344CB8AC3E}">
        <p14:creationId xmlns:p14="http://schemas.microsoft.com/office/powerpoint/2010/main" val="15535316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7.1 Úvod do adjektiv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Adjektiva 3. deklinace mohou být jednovýchodná, </a:t>
            </a:r>
            <a:r>
              <a:rPr lang="cs-CZ" dirty="0" err="1"/>
              <a:t>dvojvýchodná</a:t>
            </a:r>
            <a:r>
              <a:rPr lang="cs-CZ" dirty="0"/>
              <a:t> i trojvýchodná. </a:t>
            </a:r>
            <a:r>
              <a:rPr lang="cs-CZ" b="1" dirty="0"/>
              <a:t>Trojvýchodná </a:t>
            </a:r>
            <a:r>
              <a:rPr lang="cs-CZ" dirty="0"/>
              <a:t>končí v </a:t>
            </a:r>
            <a:r>
              <a:rPr lang="cs-CZ" b="1" dirty="0"/>
              <a:t>nominativu singuláru </a:t>
            </a:r>
            <a:r>
              <a:rPr lang="cs-CZ" dirty="0"/>
              <a:t>vždy na </a:t>
            </a:r>
            <a:r>
              <a:rPr lang="cs-CZ" b="1" dirty="0"/>
              <a:t>-</a:t>
            </a:r>
            <a:r>
              <a:rPr lang="cs-CZ" b="1" dirty="0" err="1"/>
              <a:t>er</a:t>
            </a:r>
            <a:r>
              <a:rPr lang="cs-CZ" b="1" dirty="0"/>
              <a:t>, -</a:t>
            </a:r>
            <a:r>
              <a:rPr lang="cs-CZ" b="1" dirty="0" err="1"/>
              <a:t>is</a:t>
            </a:r>
            <a:r>
              <a:rPr lang="cs-CZ" b="1" dirty="0"/>
              <a:t>, -e, </a:t>
            </a:r>
            <a:r>
              <a:rPr lang="cs-CZ" b="1" dirty="0" err="1"/>
              <a:t>dvojvýchodná</a:t>
            </a:r>
            <a:r>
              <a:rPr lang="cs-CZ" b="1" dirty="0"/>
              <a:t> </a:t>
            </a:r>
            <a:r>
              <a:rPr lang="cs-CZ" dirty="0"/>
              <a:t>na </a:t>
            </a:r>
            <a:r>
              <a:rPr lang="cs-CZ" b="1" dirty="0"/>
              <a:t>-</a:t>
            </a:r>
            <a:r>
              <a:rPr lang="cs-CZ" b="1" dirty="0" err="1"/>
              <a:t>is</a:t>
            </a:r>
            <a:r>
              <a:rPr lang="cs-CZ" b="1" dirty="0"/>
              <a:t>, e, jednovýchodná </a:t>
            </a:r>
            <a:r>
              <a:rPr lang="cs-CZ" dirty="0"/>
              <a:t>mají v nominativu singuláru </a:t>
            </a:r>
            <a:r>
              <a:rPr lang="cs-CZ" b="1" dirty="0"/>
              <a:t>různé koncovky.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Tvar zakončený na -</a:t>
            </a:r>
            <a:r>
              <a:rPr lang="cs-CZ" b="1" dirty="0" err="1"/>
              <a:t>is</a:t>
            </a:r>
            <a:r>
              <a:rPr lang="cs-CZ" b="1" dirty="0"/>
              <a:t> </a:t>
            </a:r>
            <a:r>
              <a:rPr lang="cs-CZ" dirty="0"/>
              <a:t>je </a:t>
            </a:r>
            <a:r>
              <a:rPr lang="cs-CZ" b="1" dirty="0"/>
              <a:t>vždy zároveň genitivem singuláru </a:t>
            </a:r>
            <a:r>
              <a:rPr lang="cs-CZ" dirty="0"/>
              <a:t>společným </a:t>
            </a:r>
            <a:r>
              <a:rPr lang="cs-CZ" b="1" dirty="0"/>
              <a:t>pro všechny rody.</a:t>
            </a:r>
            <a:r>
              <a:rPr lang="cs-CZ" dirty="0"/>
              <a:t> Máme-li např. trojvýchodné adjektivum celer, </a:t>
            </a:r>
            <a:r>
              <a:rPr lang="cs-CZ" dirty="0" err="1"/>
              <a:t>celeris</a:t>
            </a:r>
            <a:r>
              <a:rPr lang="cs-CZ" dirty="0"/>
              <a:t>, celere – rychlý, bude znít genitiv singuláru u každého rodu </a:t>
            </a:r>
            <a:r>
              <a:rPr lang="cs-CZ" dirty="0" err="1"/>
              <a:t>celeris</a:t>
            </a:r>
            <a:r>
              <a:rPr lang="cs-CZ" dirty="0"/>
              <a:t>. U </a:t>
            </a:r>
            <a:r>
              <a:rPr lang="cs-CZ" dirty="0" err="1"/>
              <a:t>dvojvýchodného</a:t>
            </a:r>
            <a:r>
              <a:rPr lang="cs-CZ" dirty="0"/>
              <a:t> adjektiva brevis, e – krátký, bude genitiv singuláru všech tří rodů brevis.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Stejně jako u všech ostatních substantiv a adjektiv vytvoříme odtržením koncovky -</a:t>
            </a:r>
            <a:r>
              <a:rPr lang="cs-CZ" dirty="0" err="1"/>
              <a:t>is</a:t>
            </a:r>
            <a:r>
              <a:rPr lang="cs-CZ" dirty="0"/>
              <a:t> od genitivu singuláru kmen slova. K němu pak při skloňování přidáváme koncovky 3. deklinace s těmito výjimkami:</a:t>
            </a:r>
          </a:p>
          <a:p>
            <a:r>
              <a:rPr lang="cs-CZ" b="1" dirty="0"/>
              <a:t>Ablativ singuláru</a:t>
            </a:r>
            <a:r>
              <a:rPr lang="cs-CZ" dirty="0"/>
              <a:t> má u adjektiv 3. deklinace koncovku </a:t>
            </a:r>
            <a:r>
              <a:rPr lang="cs-CZ" b="1" dirty="0"/>
              <a:t>-ī</a:t>
            </a:r>
            <a:endParaRPr lang="cs-CZ" dirty="0"/>
          </a:p>
          <a:p>
            <a:r>
              <a:rPr lang="cs-CZ" b="1" dirty="0"/>
              <a:t>Genitiv plurálu </a:t>
            </a:r>
            <a:r>
              <a:rPr lang="cs-CZ" dirty="0"/>
              <a:t>má u adjektiv 3. deklinace 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endParaRPr lang="cs-CZ" dirty="0"/>
          </a:p>
          <a:p>
            <a:r>
              <a:rPr lang="cs-CZ" b="1" dirty="0"/>
              <a:t>Nominativ, akuzativ a vokativ plurálu neuter </a:t>
            </a:r>
            <a:r>
              <a:rPr lang="cs-CZ" dirty="0"/>
              <a:t>má u adjektiv 3. deklinace koncovku </a:t>
            </a:r>
            <a:r>
              <a:rPr lang="cs-CZ" b="1" dirty="0"/>
              <a:t>-</a:t>
            </a:r>
            <a:r>
              <a:rPr lang="cs-CZ" b="1" dirty="0" err="1"/>
              <a:t>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Adjektiva 3. deklinace v neutru mají zcela totožné skloňování se substantivy zakončenými na -e, -al, -ar.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2637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7.2 Trojvýchodná adjektiva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</a:t>
            </a:r>
          </a:p>
          <a:p>
            <a:r>
              <a:rPr lang="cs-CZ" b="1" dirty="0"/>
              <a:t>Trojvýchodná adjektiva </a:t>
            </a:r>
            <a:r>
              <a:rPr lang="cs-CZ" dirty="0"/>
              <a:t>mají </a:t>
            </a:r>
            <a:r>
              <a:rPr lang="cs-CZ" b="1" dirty="0"/>
              <a:t>v nominativu singuláru pro každý rod jiný tvar</a:t>
            </a:r>
            <a:r>
              <a:rPr lang="cs-CZ" dirty="0"/>
              <a:t>.</a:t>
            </a:r>
          </a:p>
          <a:p>
            <a:r>
              <a:rPr lang="cs-CZ" dirty="0" err="1"/>
              <a:t>ācer</a:t>
            </a:r>
            <a:r>
              <a:rPr lang="cs-CZ" dirty="0"/>
              <a:t>, </a:t>
            </a:r>
            <a:r>
              <a:rPr lang="cs-CZ" dirty="0" err="1"/>
              <a:t>ācris</a:t>
            </a:r>
            <a:r>
              <a:rPr lang="cs-CZ" dirty="0"/>
              <a:t>, </a:t>
            </a:r>
            <a:r>
              <a:rPr lang="cs-CZ" dirty="0" err="1"/>
              <a:t>ācre</a:t>
            </a:r>
            <a:r>
              <a:rPr lang="cs-CZ" dirty="0"/>
              <a:t> – ostrý, prudký</a:t>
            </a:r>
          </a:p>
          <a:p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ācer</a:t>
            </a:r>
            <a:r>
              <a:rPr lang="cs-CZ" dirty="0"/>
              <a:t> – ostrá bolest</a:t>
            </a:r>
          </a:p>
          <a:p>
            <a:r>
              <a:rPr lang="cs-CZ" dirty="0" err="1"/>
              <a:t>febris</a:t>
            </a:r>
            <a:r>
              <a:rPr lang="cs-CZ" dirty="0"/>
              <a:t> </a:t>
            </a:r>
            <a:r>
              <a:rPr lang="cs-CZ" dirty="0" err="1"/>
              <a:t>ācris</a:t>
            </a:r>
            <a:r>
              <a:rPr lang="cs-CZ" dirty="0"/>
              <a:t> – prudká horečka</a:t>
            </a:r>
          </a:p>
          <a:p>
            <a:r>
              <a:rPr lang="cs-CZ" dirty="0" err="1"/>
              <a:t>īnstrūmentum</a:t>
            </a:r>
            <a:r>
              <a:rPr lang="cs-CZ" dirty="0"/>
              <a:t> </a:t>
            </a:r>
            <a:r>
              <a:rPr lang="cs-CZ" dirty="0" err="1"/>
              <a:t>ācre</a:t>
            </a:r>
            <a:r>
              <a:rPr lang="cs-CZ" dirty="0"/>
              <a:t> – ostrý nástroj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33931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Spojení </a:t>
            </a:r>
            <a:r>
              <a:rPr lang="cs-CZ" sz="3200" dirty="0" err="1"/>
              <a:t>dolor</a:t>
            </a:r>
            <a:r>
              <a:rPr lang="cs-CZ" sz="3200" dirty="0"/>
              <a:t> </a:t>
            </a:r>
            <a:r>
              <a:rPr lang="cs-CZ" sz="3200" dirty="0" err="1"/>
              <a:t>ācer</a:t>
            </a:r>
            <a:r>
              <a:rPr lang="cs-CZ" sz="3200" dirty="0"/>
              <a:t> se skloňuje takto (označené jsou rozdílné koncovky substantiv a adjektiv 3. deklinace)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29518630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1169751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2477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dolor ācer</a:t>
                      </a:r>
                    </a:p>
                    <a:p>
                      <a:r>
                        <a:rPr lang="cs-CZ">
                          <a:effectLst/>
                        </a:rPr>
                        <a:t>2. dolōris ācris</a:t>
                      </a:r>
                    </a:p>
                    <a:p>
                      <a:r>
                        <a:rPr lang="cs-CZ">
                          <a:effectLst/>
                        </a:rPr>
                        <a:t>3. dolōrī ācrī</a:t>
                      </a:r>
                    </a:p>
                    <a:p>
                      <a:r>
                        <a:rPr lang="cs-CZ">
                          <a:effectLst/>
                        </a:rPr>
                        <a:t>4. dolōrem ācrem</a:t>
                      </a:r>
                    </a:p>
                    <a:p>
                      <a:r>
                        <a:rPr lang="cs-CZ">
                          <a:effectLst/>
                        </a:rPr>
                        <a:t>6. dolōr</a:t>
                      </a:r>
                      <a:r>
                        <a:rPr lang="cs-CZ" b="1">
                          <a:effectLst/>
                        </a:rPr>
                        <a:t>e</a:t>
                      </a:r>
                      <a:r>
                        <a:rPr lang="cs-CZ">
                          <a:effectLst/>
                        </a:rPr>
                        <a:t> ācr</a:t>
                      </a:r>
                      <a:r>
                        <a:rPr lang="cs-CZ" b="1">
                          <a:effectLst/>
                        </a:rPr>
                        <a:t>ī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dolōrēs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dolōr</a:t>
                      </a:r>
                      <a:r>
                        <a:rPr lang="cs-CZ" b="1" dirty="0" err="1">
                          <a:effectLst/>
                        </a:rPr>
                        <a:t>um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ācr</a:t>
                      </a:r>
                      <a:r>
                        <a:rPr lang="cs-CZ" b="1" dirty="0" err="1">
                          <a:effectLst/>
                        </a:rPr>
                        <a:t>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dolōribus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dolōrēs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dolōribus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41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8820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Stejným způsobem se skloňuje spojení </a:t>
            </a:r>
            <a:r>
              <a:rPr lang="cs-CZ" dirty="0" err="1"/>
              <a:t>febris</a:t>
            </a:r>
            <a:r>
              <a:rPr lang="cs-CZ" dirty="0"/>
              <a:t> </a:t>
            </a:r>
            <a:r>
              <a:rPr lang="cs-CZ" dirty="0" err="1"/>
              <a:t>ācris</a:t>
            </a:r>
            <a:r>
              <a:rPr lang="cs-CZ" dirty="0"/>
              <a:t> (</a:t>
            </a:r>
            <a:r>
              <a:rPr lang="cs-CZ" dirty="0" err="1"/>
              <a:t>febris</a:t>
            </a:r>
            <a:r>
              <a:rPr lang="cs-CZ" dirty="0"/>
              <a:t> má některé koncovky nepravidelné a navíc patří ke stejnoslabičným substantivům, proto zde rozdíly nejsou označeny):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44042">
                  <a:extLst>
                    <a:ext uri="{9D8B030D-6E8A-4147-A177-3AD203B41FA5}">
                      <a16:colId xmlns:a16="http://schemas.microsoft.com/office/drawing/2014/main" val="3663606661"/>
                    </a:ext>
                  </a:extLst>
                </a:gridCol>
                <a:gridCol w="3871208">
                  <a:extLst>
                    <a:ext uri="{9D8B030D-6E8A-4147-A177-3AD203B41FA5}">
                      <a16:colId xmlns:a16="http://schemas.microsoft.com/office/drawing/2014/main" val="5185905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827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febris ācris</a:t>
                      </a:r>
                    </a:p>
                    <a:p>
                      <a:r>
                        <a:rPr lang="cs-CZ">
                          <a:effectLst/>
                        </a:rPr>
                        <a:t>2. febris ācris</a:t>
                      </a:r>
                    </a:p>
                    <a:p>
                      <a:r>
                        <a:rPr lang="cs-CZ">
                          <a:effectLst/>
                        </a:rPr>
                        <a:t>3. febrī ācrī</a:t>
                      </a:r>
                    </a:p>
                    <a:p>
                      <a:r>
                        <a:rPr lang="cs-CZ">
                          <a:effectLst/>
                        </a:rPr>
                        <a:t>4. febrim ācrem</a:t>
                      </a:r>
                    </a:p>
                    <a:p>
                      <a:r>
                        <a:rPr lang="cs-CZ">
                          <a:effectLst/>
                        </a:rPr>
                        <a:t>6. febrī ācrī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febrēs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febrium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febribus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febrēs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febribus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540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64493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Ācre</a:t>
            </a:r>
            <a:r>
              <a:rPr lang="cs-CZ" dirty="0"/>
              <a:t> je tvar pro neutra, skloňuje se proto stejně jako ostatní adjektiva 3. deklinace, dodržuje však pravidla platná pro všechna neutra: nominativ a akuzativ mají stejný tvar, nominativ a akuzativ plurálu končí na -a, resp. -</a:t>
            </a:r>
            <a:r>
              <a:rPr lang="cs-CZ" dirty="0" err="1"/>
              <a:t>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 spojení </a:t>
            </a:r>
            <a:r>
              <a:rPr lang="cs-CZ" dirty="0" err="1"/>
              <a:t>īnstrūmentum</a:t>
            </a:r>
            <a:r>
              <a:rPr lang="cs-CZ" dirty="0"/>
              <a:t> </a:t>
            </a:r>
            <a:r>
              <a:rPr lang="cs-CZ" dirty="0" err="1"/>
              <a:t>ācre</a:t>
            </a:r>
            <a:r>
              <a:rPr lang="cs-CZ" dirty="0"/>
              <a:t> si navíc připomeňme, že adjektiva nemají žádný vliv na deklinaci substantiva. Pokud tedy spojujeme např. substantivum 2. deklinace s adjektivem 3. deklinace, bude se každé slovo skloňovat podle své deklinace. </a:t>
            </a:r>
            <a:r>
              <a:rPr lang="cs-CZ" b="1" dirty="0"/>
              <a:t>Adjektiva a substantiva se musí shodovat v rodě, čísle a pádě, ale deklinace, a tudíž pádová koncovka může být různá.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914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71652518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5957497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659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īnstrūmentum ācre</a:t>
                      </a:r>
                    </a:p>
                    <a:p>
                      <a:r>
                        <a:rPr lang="cs-CZ">
                          <a:effectLst/>
                        </a:rPr>
                        <a:t>2. īnstrūmentī ācris</a:t>
                      </a:r>
                    </a:p>
                    <a:p>
                      <a:r>
                        <a:rPr lang="cs-CZ">
                          <a:effectLst/>
                        </a:rPr>
                        <a:t>3. īnstrūmentō ācrī</a:t>
                      </a:r>
                    </a:p>
                    <a:p>
                      <a:r>
                        <a:rPr lang="cs-CZ">
                          <a:effectLst/>
                        </a:rPr>
                        <a:t>4. īnstrūmentum ācre</a:t>
                      </a:r>
                    </a:p>
                    <a:p>
                      <a:r>
                        <a:rPr lang="cs-CZ">
                          <a:effectLst/>
                        </a:rPr>
                        <a:t>6. īnstrūmentō ācrī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īnstrūmenta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īnstrūmentōrum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īnstrūmentīs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īnstrūmenta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īnstrūmentīs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ācribus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8787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0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</a:t>
            </a:r>
            <a:r>
              <a:rPr lang="cs-CZ" dirty="0"/>
              <a:t> </a:t>
            </a:r>
            <a:r>
              <a:rPr lang="cs-CZ" b="1" dirty="0"/>
              <a:t>řeckých slovech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Miltiadēs</a:t>
            </a:r>
            <a:r>
              <a:rPr lang="cs-CZ" dirty="0"/>
              <a:t> – </a:t>
            </a:r>
            <a:r>
              <a:rPr lang="cs-CZ" i="1" dirty="0" err="1"/>
              <a:t>Miltijadés</a:t>
            </a:r>
            <a:r>
              <a:rPr lang="cs-CZ" dirty="0"/>
              <a:t> – </a:t>
            </a:r>
            <a:r>
              <a:rPr lang="cs-CZ" dirty="0" err="1"/>
              <a:t>Miltiadés</a:t>
            </a:r>
            <a:r>
              <a:rPr lang="cs-CZ" dirty="0"/>
              <a:t> (řecké jméno)</a:t>
            </a:r>
          </a:p>
          <a:p>
            <a:pPr marL="0" indent="0">
              <a:buNone/>
            </a:pPr>
            <a:r>
              <a:rPr lang="cs-CZ" b="1" dirty="0"/>
              <a:t>ex –  před samohláskou</a:t>
            </a:r>
            <a:r>
              <a:rPr lang="cs-CZ" dirty="0"/>
              <a:t> se většinou čte jako </a:t>
            </a:r>
            <a:r>
              <a:rPr lang="cs-CZ" b="1" dirty="0" err="1"/>
              <a:t>egz</a:t>
            </a:r>
            <a:endParaRPr lang="cs-CZ" dirty="0"/>
          </a:p>
          <a:p>
            <a:r>
              <a:rPr lang="cs-CZ" dirty="0" err="1"/>
              <a:t>exemplum</a:t>
            </a:r>
            <a:r>
              <a:rPr lang="cs-CZ" dirty="0"/>
              <a:t> – </a:t>
            </a:r>
            <a:r>
              <a:rPr lang="cs-CZ" i="1" dirty="0" err="1"/>
              <a:t>egzemplum</a:t>
            </a:r>
            <a:r>
              <a:rPr lang="cs-CZ" dirty="0"/>
              <a:t> – příklad</a:t>
            </a:r>
          </a:p>
          <a:p>
            <a:pPr marL="0" indent="0">
              <a:buNone/>
            </a:pPr>
            <a:r>
              <a:rPr lang="cs-CZ" b="1" dirty="0" err="1"/>
              <a:t>qu</a:t>
            </a:r>
            <a:r>
              <a:rPr lang="cs-CZ" b="1" dirty="0"/>
              <a:t>, </a:t>
            </a:r>
            <a:r>
              <a:rPr lang="cs-CZ" b="1" dirty="0" err="1"/>
              <a:t>ngu</a:t>
            </a:r>
            <a:r>
              <a:rPr lang="cs-CZ" dirty="0"/>
              <a:t> –  skupiny </a:t>
            </a:r>
            <a:r>
              <a:rPr lang="cs-CZ" dirty="0" err="1"/>
              <a:t>qu</a:t>
            </a:r>
            <a:r>
              <a:rPr lang="cs-CZ" dirty="0"/>
              <a:t> a </a:t>
            </a:r>
            <a:r>
              <a:rPr lang="cs-CZ" dirty="0" err="1"/>
              <a:t>ngu</a:t>
            </a:r>
            <a:r>
              <a:rPr lang="cs-CZ" dirty="0"/>
              <a:t> se</a:t>
            </a:r>
            <a:r>
              <a:rPr lang="cs-CZ" b="1" dirty="0"/>
              <a:t> před samohláskou</a:t>
            </a:r>
            <a:r>
              <a:rPr lang="cs-CZ" dirty="0"/>
              <a:t> vyslovují jako </a:t>
            </a:r>
            <a:r>
              <a:rPr lang="cs-CZ" b="1" dirty="0" err="1"/>
              <a:t>kv</a:t>
            </a:r>
            <a:r>
              <a:rPr lang="cs-CZ" b="1" dirty="0"/>
              <a:t>, </a:t>
            </a:r>
            <a:r>
              <a:rPr lang="cs-CZ" b="1" dirty="0" err="1"/>
              <a:t>gv</a:t>
            </a:r>
            <a:r>
              <a:rPr lang="cs-CZ" dirty="0"/>
              <a:t>.</a:t>
            </a:r>
          </a:p>
          <a:p>
            <a:r>
              <a:rPr lang="cs-CZ" dirty="0" err="1"/>
              <a:t>aqua</a:t>
            </a:r>
            <a:r>
              <a:rPr lang="cs-CZ" dirty="0"/>
              <a:t> – </a:t>
            </a:r>
            <a:r>
              <a:rPr lang="cs-CZ" i="1" dirty="0" err="1"/>
              <a:t>akva</a:t>
            </a:r>
            <a:r>
              <a:rPr lang="cs-CZ" dirty="0"/>
              <a:t> – voda</a:t>
            </a:r>
          </a:p>
          <a:p>
            <a:r>
              <a:rPr lang="cs-CZ" dirty="0"/>
              <a:t>lingua – </a:t>
            </a:r>
            <a:r>
              <a:rPr lang="cs-CZ" i="1" dirty="0" err="1"/>
              <a:t>lingva</a:t>
            </a:r>
            <a:r>
              <a:rPr lang="cs-CZ" dirty="0"/>
              <a:t> – jazyk</a:t>
            </a:r>
          </a:p>
          <a:p>
            <a:r>
              <a:rPr lang="cs-CZ" dirty="0" err="1"/>
              <a:t>quīnque</a:t>
            </a:r>
            <a:r>
              <a:rPr lang="cs-CZ" dirty="0"/>
              <a:t> – </a:t>
            </a:r>
            <a:r>
              <a:rPr lang="cs-CZ" i="1" dirty="0" err="1"/>
              <a:t>kvínkve</a:t>
            </a:r>
            <a:r>
              <a:rPr lang="cs-CZ" dirty="0"/>
              <a:t> – pět</a:t>
            </a:r>
          </a:p>
          <a:p>
            <a:pPr marL="0" indent="0">
              <a:buNone/>
            </a:pPr>
            <a:r>
              <a:rPr lang="cs-CZ" b="1" dirty="0" err="1"/>
              <a:t>ph</a:t>
            </a:r>
            <a:r>
              <a:rPr lang="cs-CZ" dirty="0"/>
              <a:t> – vyslovuje se jako </a:t>
            </a:r>
            <a:r>
              <a:rPr lang="cs-CZ" b="1" dirty="0"/>
              <a:t>f</a:t>
            </a:r>
            <a:endParaRPr lang="cs-CZ" dirty="0"/>
          </a:p>
          <a:p>
            <a:r>
              <a:rPr lang="cs-CZ" dirty="0" err="1"/>
              <a:t>typhus</a:t>
            </a:r>
            <a:r>
              <a:rPr lang="cs-CZ" dirty="0"/>
              <a:t> – </a:t>
            </a:r>
            <a:r>
              <a:rPr lang="cs-CZ" i="1" dirty="0"/>
              <a:t>tyfus</a:t>
            </a:r>
            <a:r>
              <a:rPr lang="cs-CZ" dirty="0"/>
              <a:t> – tyf</a:t>
            </a:r>
          </a:p>
          <a:p>
            <a:r>
              <a:rPr lang="cs-CZ" dirty="0" err="1"/>
              <a:t>phagocytus</a:t>
            </a:r>
            <a:r>
              <a:rPr lang="cs-CZ" dirty="0"/>
              <a:t> – </a:t>
            </a:r>
            <a:r>
              <a:rPr lang="cs-CZ" i="1" dirty="0" err="1"/>
              <a:t>fagocitus</a:t>
            </a:r>
            <a:r>
              <a:rPr lang="cs-CZ" dirty="0"/>
              <a:t> – fagocyt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2982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7.3 </a:t>
            </a:r>
            <a:r>
              <a:rPr lang="cs-CZ" sz="4000" dirty="0" err="1"/>
              <a:t>Dvojvýchodná</a:t>
            </a:r>
            <a:r>
              <a:rPr lang="cs-CZ" sz="4000" dirty="0"/>
              <a:t> adjektiva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Dvojvýchodná</a:t>
            </a:r>
            <a:r>
              <a:rPr lang="cs-CZ" b="1" dirty="0"/>
              <a:t> adjektiva </a:t>
            </a:r>
            <a:r>
              <a:rPr lang="cs-CZ" dirty="0"/>
              <a:t>mají </a:t>
            </a:r>
            <a:r>
              <a:rPr lang="cs-CZ" b="1" dirty="0"/>
              <a:t>v nominativu singuláru dva tvary</a:t>
            </a:r>
            <a:r>
              <a:rPr lang="cs-CZ" dirty="0"/>
              <a:t>: </a:t>
            </a:r>
            <a:r>
              <a:rPr lang="cs-CZ" b="1" dirty="0"/>
              <a:t>první </a:t>
            </a:r>
            <a:r>
              <a:rPr lang="cs-CZ" dirty="0"/>
              <a:t>pro </a:t>
            </a:r>
            <a:r>
              <a:rPr lang="cs-CZ" b="1" dirty="0"/>
              <a:t>maskulina a feminina, druhý </a:t>
            </a:r>
            <a:r>
              <a:rPr lang="cs-CZ" dirty="0"/>
              <a:t>pro </a:t>
            </a:r>
            <a:r>
              <a:rPr lang="cs-CZ" b="1" dirty="0"/>
              <a:t>neutra</a:t>
            </a:r>
            <a:endParaRPr lang="cs-CZ" dirty="0"/>
          </a:p>
          <a:p>
            <a:r>
              <a:rPr lang="cs-CZ" dirty="0" err="1"/>
              <a:t>omnis</a:t>
            </a:r>
            <a:r>
              <a:rPr lang="cs-CZ" dirty="0"/>
              <a:t>, e – každý, všechen</a:t>
            </a:r>
          </a:p>
          <a:p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homō</a:t>
            </a:r>
            <a:r>
              <a:rPr lang="cs-CZ" dirty="0"/>
              <a:t> – každý člověk</a:t>
            </a:r>
          </a:p>
          <a:p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fēmina</a:t>
            </a:r>
            <a:r>
              <a:rPr lang="cs-CZ" dirty="0"/>
              <a:t> – každá žena</a:t>
            </a:r>
          </a:p>
          <a:p>
            <a:r>
              <a:rPr lang="cs-CZ" dirty="0"/>
              <a:t>omne corpus – každé tělo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41849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Celé skloňování přináší následující tabulka. Barevně jsou označené ty koncovky adjektiva, v nichž se liší neutra od maskulin a feminin: 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23349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2355374"/>
          <a:ext cx="7715250" cy="32918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47233603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3230737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766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omn</a:t>
                      </a:r>
                      <a:r>
                        <a:rPr lang="cs-CZ" b="1">
                          <a:effectLst/>
                        </a:rPr>
                        <a:t>is</a:t>
                      </a:r>
                      <a:r>
                        <a:rPr lang="cs-CZ">
                          <a:effectLst/>
                        </a:rPr>
                        <a:t> homō, fēmina x omn</a:t>
                      </a:r>
                      <a:r>
                        <a:rPr lang="cs-CZ" b="1">
                          <a:effectLst/>
                        </a:rPr>
                        <a:t>e</a:t>
                      </a:r>
                      <a:r>
                        <a:rPr lang="cs-CZ">
                          <a:effectLst/>
                        </a:rPr>
                        <a:t> corpus</a:t>
                      </a:r>
                    </a:p>
                    <a:p>
                      <a:r>
                        <a:rPr lang="cs-CZ">
                          <a:effectLst/>
                        </a:rPr>
                        <a:t>2. omnis hominis, fēminae, corporis</a:t>
                      </a:r>
                    </a:p>
                    <a:p>
                      <a:r>
                        <a:rPr lang="cs-CZ">
                          <a:effectLst/>
                        </a:rPr>
                        <a:t>3. omnī hominī, fēminae, corporī</a:t>
                      </a:r>
                    </a:p>
                    <a:p>
                      <a:r>
                        <a:rPr lang="cs-CZ">
                          <a:effectLst/>
                        </a:rPr>
                        <a:t>4. omn</a:t>
                      </a:r>
                      <a:r>
                        <a:rPr lang="cs-CZ" b="1">
                          <a:effectLst/>
                        </a:rPr>
                        <a:t>em</a:t>
                      </a:r>
                      <a:r>
                        <a:rPr lang="cs-CZ">
                          <a:effectLst/>
                        </a:rPr>
                        <a:t> hominem, fēminam x omn</a:t>
                      </a:r>
                      <a:r>
                        <a:rPr lang="cs-CZ" b="1">
                          <a:effectLst/>
                        </a:rPr>
                        <a:t>e </a:t>
                      </a:r>
                      <a:r>
                        <a:rPr lang="cs-CZ">
                          <a:effectLst/>
                        </a:rPr>
                        <a:t>corpus</a:t>
                      </a:r>
                    </a:p>
                    <a:p>
                      <a:r>
                        <a:rPr lang="cs-CZ">
                          <a:effectLst/>
                        </a:rPr>
                        <a:t>6. omnī homine, fēminā, corpore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omn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hominēs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fēminae</a:t>
                      </a:r>
                      <a:r>
                        <a:rPr lang="cs-CZ" dirty="0">
                          <a:effectLst/>
                        </a:rPr>
                        <a:t> x omni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corpora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omnium </a:t>
                      </a:r>
                      <a:r>
                        <a:rPr lang="cs-CZ" dirty="0" err="1">
                          <a:effectLst/>
                        </a:rPr>
                        <a:t>hominum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fēminārum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corporum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omnibus </a:t>
                      </a:r>
                      <a:r>
                        <a:rPr lang="cs-CZ" dirty="0" err="1">
                          <a:effectLst/>
                        </a:rPr>
                        <a:t>hominibus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fēminīs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corporibus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omn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hominēs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fēminās</a:t>
                      </a:r>
                      <a:r>
                        <a:rPr lang="cs-CZ" dirty="0">
                          <a:effectLst/>
                        </a:rPr>
                        <a:t> x omni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corpora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omnibus </a:t>
                      </a:r>
                      <a:r>
                        <a:rPr lang="cs-CZ" dirty="0" err="1">
                          <a:effectLst/>
                        </a:rPr>
                        <a:t>hominibus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fēminīs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corporibus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64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5566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Dvojvýchodná</a:t>
            </a:r>
            <a:r>
              <a:rPr lang="cs-CZ" dirty="0"/>
              <a:t> adjektiva 3. deklinace jsou v lékařské terminologii nejpočetnější. Velmi často se tvoří od kmene substantiv pomocí přípon -</a:t>
            </a:r>
            <a:r>
              <a:rPr lang="cs-CZ" dirty="0" err="1"/>
              <a:t>ālis</a:t>
            </a:r>
            <a:r>
              <a:rPr lang="cs-CZ" dirty="0"/>
              <a:t>, -</a:t>
            </a:r>
            <a:r>
              <a:rPr lang="cs-CZ" dirty="0" err="1"/>
              <a:t>āle</a:t>
            </a:r>
            <a:r>
              <a:rPr lang="cs-CZ" dirty="0"/>
              <a:t>, event. -</a:t>
            </a:r>
            <a:r>
              <a:rPr lang="cs-CZ" dirty="0" err="1"/>
              <a:t>āris</a:t>
            </a:r>
            <a:r>
              <a:rPr lang="cs-CZ" dirty="0"/>
              <a:t>, -</a:t>
            </a:r>
            <a:r>
              <a:rPr lang="cs-CZ" dirty="0" err="1"/>
              <a:t>āre</a:t>
            </a:r>
            <a:r>
              <a:rPr lang="cs-CZ" dirty="0"/>
              <a:t>:</a:t>
            </a:r>
          </a:p>
          <a:p>
            <a:r>
              <a:rPr lang="cs-CZ" dirty="0" err="1"/>
              <a:t>frōns</a:t>
            </a:r>
            <a:r>
              <a:rPr lang="cs-CZ" dirty="0"/>
              <a:t> – čelo, </a:t>
            </a:r>
            <a:r>
              <a:rPr lang="cs-CZ" dirty="0" err="1"/>
              <a:t>frontālis</a:t>
            </a:r>
            <a:r>
              <a:rPr lang="cs-CZ" dirty="0"/>
              <a:t>, e – čelní</a:t>
            </a:r>
          </a:p>
          <a:p>
            <a:r>
              <a:rPr lang="cs-CZ" dirty="0" err="1"/>
              <a:t>pulmō</a:t>
            </a:r>
            <a:r>
              <a:rPr lang="cs-CZ" dirty="0"/>
              <a:t> – plíce, </a:t>
            </a:r>
            <a:r>
              <a:rPr lang="cs-CZ" dirty="0" err="1"/>
              <a:t>pulmōnālis</a:t>
            </a:r>
            <a:r>
              <a:rPr lang="cs-CZ" dirty="0"/>
              <a:t>, e – plicní</a:t>
            </a:r>
          </a:p>
          <a:p>
            <a:r>
              <a:rPr lang="cs-CZ" dirty="0" err="1"/>
              <a:t>crānium</a:t>
            </a:r>
            <a:r>
              <a:rPr lang="cs-CZ" dirty="0"/>
              <a:t> – lebka, </a:t>
            </a:r>
            <a:r>
              <a:rPr lang="cs-CZ" dirty="0" err="1"/>
              <a:t>crāniālis</a:t>
            </a:r>
            <a:r>
              <a:rPr lang="cs-CZ" dirty="0"/>
              <a:t>, e – lebeční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9882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Některé výrazy </a:t>
            </a:r>
            <a:r>
              <a:rPr lang="cs-CZ" dirty="0"/>
              <a:t>používané v lékařské terminologii jsou vlastně </a:t>
            </a:r>
            <a:r>
              <a:rPr lang="cs-CZ" b="1" dirty="0"/>
              <a:t>komparativem (druhým stupněm) adjektiv</a:t>
            </a:r>
            <a:r>
              <a:rPr lang="cs-CZ" dirty="0"/>
              <a:t>. Jde o </a:t>
            </a:r>
            <a:r>
              <a:rPr lang="cs-CZ" b="1" dirty="0" err="1"/>
              <a:t>dvojvýchodná</a:t>
            </a:r>
            <a:r>
              <a:rPr lang="cs-CZ" b="1" dirty="0"/>
              <a:t> adjektiva 3. deklinace</a:t>
            </a:r>
            <a:r>
              <a:rPr lang="cs-CZ" dirty="0"/>
              <a:t>, která mají v </a:t>
            </a:r>
            <a:r>
              <a:rPr lang="cs-CZ" b="1" dirty="0"/>
              <a:t>nominativu singuláru dva tvary</a:t>
            </a:r>
            <a:r>
              <a:rPr lang="cs-CZ" dirty="0"/>
              <a:t>, první, zakončený na </a:t>
            </a:r>
            <a:r>
              <a:rPr lang="cs-CZ" b="1" dirty="0"/>
              <a:t>-</a:t>
            </a:r>
            <a:r>
              <a:rPr lang="cs-CZ" b="1" dirty="0" err="1"/>
              <a:t>ior</a:t>
            </a:r>
            <a:r>
              <a:rPr lang="cs-CZ" dirty="0"/>
              <a:t>, pro </a:t>
            </a:r>
            <a:r>
              <a:rPr lang="cs-CZ" b="1" dirty="0"/>
              <a:t>maskulina a feminina</a:t>
            </a:r>
            <a:r>
              <a:rPr lang="cs-CZ" dirty="0"/>
              <a:t>, druhý, zakončený na</a:t>
            </a:r>
            <a:r>
              <a:rPr lang="cs-CZ" b="1" dirty="0"/>
              <a:t> -ius</a:t>
            </a:r>
            <a:r>
              <a:rPr lang="cs-CZ" dirty="0"/>
              <a:t>, pro </a:t>
            </a:r>
            <a:r>
              <a:rPr lang="cs-CZ" b="1" dirty="0"/>
              <a:t>neutra</a:t>
            </a:r>
            <a:r>
              <a:rPr lang="cs-CZ" dirty="0"/>
              <a:t>:</a:t>
            </a:r>
          </a:p>
          <a:p>
            <a:r>
              <a:rPr lang="cs-CZ" dirty="0"/>
              <a:t>maior, </a:t>
            </a:r>
            <a:r>
              <a:rPr lang="cs-CZ" dirty="0" err="1"/>
              <a:t>maius</a:t>
            </a:r>
            <a:r>
              <a:rPr lang="cs-CZ" dirty="0"/>
              <a:t> – větší</a:t>
            </a:r>
          </a:p>
          <a:p>
            <a:r>
              <a:rPr lang="cs-CZ" dirty="0" err="1"/>
              <a:t>dolor</a:t>
            </a:r>
            <a:r>
              <a:rPr lang="cs-CZ" dirty="0"/>
              <a:t> maior – větší bolest</a:t>
            </a:r>
          </a:p>
          <a:p>
            <a:r>
              <a:rPr lang="cs-CZ" dirty="0" err="1"/>
              <a:t>vertebra</a:t>
            </a:r>
            <a:r>
              <a:rPr lang="cs-CZ" dirty="0"/>
              <a:t> maior – větší obratel</a:t>
            </a:r>
          </a:p>
          <a:p>
            <a:r>
              <a:rPr lang="cs-CZ" dirty="0" err="1"/>
              <a:t>cor</a:t>
            </a:r>
            <a:r>
              <a:rPr lang="cs-CZ" dirty="0"/>
              <a:t> </a:t>
            </a:r>
            <a:r>
              <a:rPr lang="cs-CZ" dirty="0" err="1"/>
              <a:t>maius</a:t>
            </a:r>
            <a:r>
              <a:rPr lang="cs-CZ" dirty="0"/>
              <a:t> – větší srdce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65307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Genitiv singuláru</a:t>
            </a:r>
            <a:r>
              <a:rPr lang="cs-CZ" dirty="0"/>
              <a:t>, společný pro všechny rody, se u těchto adjektiv tvoří </a:t>
            </a:r>
            <a:r>
              <a:rPr lang="cs-CZ" b="1" dirty="0"/>
              <a:t>od prvního tvaru prodloužením samohlásky a přidáním koncovky -</a:t>
            </a:r>
            <a:r>
              <a:rPr lang="cs-CZ" b="1" dirty="0" err="1"/>
              <a:t>is</a:t>
            </a:r>
            <a:r>
              <a:rPr lang="cs-CZ" dirty="0"/>
              <a:t>:</a:t>
            </a:r>
          </a:p>
          <a:p>
            <a:r>
              <a:rPr lang="cs-CZ" dirty="0"/>
              <a:t>Maior, </a:t>
            </a:r>
            <a:r>
              <a:rPr lang="cs-CZ" dirty="0" err="1"/>
              <a:t>maius</a:t>
            </a:r>
            <a:r>
              <a:rPr lang="cs-CZ" dirty="0"/>
              <a:t> –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maiōris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Odtržením koncovky vznikne kmen, k němuž se u těchto adjektiv přidávají </a:t>
            </a:r>
            <a:r>
              <a:rPr lang="cs-CZ" b="1" dirty="0"/>
              <a:t>koncovky pravidelných substantiv 3. deklinace</a:t>
            </a:r>
            <a:r>
              <a:rPr lang="cs-CZ" dirty="0"/>
              <a:t>. V </a:t>
            </a:r>
            <a:r>
              <a:rPr lang="cs-CZ" b="1" dirty="0"/>
              <a:t>ablativu singuláru </a:t>
            </a:r>
            <a:r>
              <a:rPr lang="cs-CZ" dirty="0"/>
              <a:t>proto mají koncovku </a:t>
            </a:r>
            <a:r>
              <a:rPr lang="cs-CZ" b="1" dirty="0"/>
              <a:t>-e</a:t>
            </a:r>
            <a:r>
              <a:rPr lang="cs-CZ" dirty="0"/>
              <a:t>, v </a:t>
            </a:r>
            <a:r>
              <a:rPr lang="cs-CZ" b="1" dirty="0"/>
              <a:t>genitivu plurálu -um</a:t>
            </a:r>
            <a:r>
              <a:rPr lang="cs-CZ" dirty="0"/>
              <a:t>, v</a:t>
            </a:r>
            <a:r>
              <a:rPr lang="cs-CZ" b="1" dirty="0"/>
              <a:t> nominativu, akuzativu a vokativu neuter -a</a:t>
            </a:r>
            <a:r>
              <a:rPr lang="cs-CZ" dirty="0"/>
              <a:t>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37875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649859"/>
              </p:ext>
            </p:extLst>
          </p:nvPr>
        </p:nvGraphicFramePr>
        <p:xfrm>
          <a:off x="1379621" y="3041174"/>
          <a:ext cx="8574004" cy="1920240"/>
        </p:xfrm>
        <a:graphic>
          <a:graphicData uri="http://schemas.openxmlformats.org/drawingml/2006/table">
            <a:tbl>
              <a:tblPr/>
              <a:tblGrid>
                <a:gridCol w="4287002">
                  <a:extLst>
                    <a:ext uri="{9D8B030D-6E8A-4147-A177-3AD203B41FA5}">
                      <a16:colId xmlns:a16="http://schemas.microsoft.com/office/drawing/2014/main" val="156848022"/>
                    </a:ext>
                  </a:extLst>
                </a:gridCol>
                <a:gridCol w="4287002">
                  <a:extLst>
                    <a:ext uri="{9D8B030D-6E8A-4147-A177-3AD203B41FA5}">
                      <a16:colId xmlns:a16="http://schemas.microsoft.com/office/drawing/2014/main" val="2427435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115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maior, maius</a:t>
                      </a:r>
                    </a:p>
                    <a:p>
                      <a:r>
                        <a:rPr lang="pt-BR">
                          <a:effectLst/>
                        </a:rPr>
                        <a:t>2. maiōris</a:t>
                      </a:r>
                    </a:p>
                    <a:p>
                      <a:r>
                        <a:rPr lang="pt-BR">
                          <a:effectLst/>
                        </a:rPr>
                        <a:t>3. maiōrī</a:t>
                      </a:r>
                    </a:p>
                    <a:p>
                      <a:r>
                        <a:rPr lang="pt-BR">
                          <a:effectLst/>
                        </a:rPr>
                        <a:t>4. maiōrem, maius</a:t>
                      </a:r>
                    </a:p>
                    <a:p>
                      <a:r>
                        <a:rPr lang="pt-BR">
                          <a:effectLst/>
                        </a:rPr>
                        <a:t>6. maiōre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maiōrēs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maiōra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maiōrum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maiōribus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maiōrēs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maiōra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maiōribus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48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92619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Autofit/>
          </a:bodyPr>
          <a:lstStyle/>
          <a:p>
            <a:r>
              <a:rPr lang="cs-CZ" sz="3200" dirty="0"/>
              <a:t>Srovnání skloňování pravidelných </a:t>
            </a:r>
            <a:r>
              <a:rPr lang="cs-CZ" sz="3200" dirty="0" err="1"/>
              <a:t>dvojvýchodných</a:t>
            </a:r>
            <a:r>
              <a:rPr lang="cs-CZ" sz="3200" dirty="0"/>
              <a:t> adjektiv 3. deklinace a komparativů přináší následující tabulka. </a:t>
            </a:r>
            <a:br>
              <a:rPr lang="cs-CZ" sz="3200" dirty="0"/>
            </a:br>
            <a:r>
              <a:rPr lang="cs-CZ" sz="3200" dirty="0"/>
              <a:t>Odlišné koncovky (s výjimkou nominativu singuláru a akuzativu singuláru neutra) jsou vyznačeny.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170089838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7469743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532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maior, maius - brevis, e</a:t>
                      </a:r>
                    </a:p>
                    <a:p>
                      <a:r>
                        <a:rPr lang="pt-BR">
                          <a:effectLst/>
                        </a:rPr>
                        <a:t>2. maiōris - brevis</a:t>
                      </a:r>
                    </a:p>
                    <a:p>
                      <a:r>
                        <a:rPr lang="pt-BR">
                          <a:effectLst/>
                        </a:rPr>
                        <a:t>3. maiōrī - brevī</a:t>
                      </a:r>
                    </a:p>
                    <a:p>
                      <a:r>
                        <a:rPr lang="pt-BR">
                          <a:effectLst/>
                        </a:rPr>
                        <a:t>4. maiōrem, maius - brevem, breve</a:t>
                      </a:r>
                    </a:p>
                    <a:p>
                      <a:r>
                        <a:rPr lang="pt-BR">
                          <a:effectLst/>
                        </a:rPr>
                        <a:t>6. maiōr</a:t>
                      </a:r>
                      <a:r>
                        <a:rPr lang="pt-BR" b="1">
                          <a:effectLst/>
                        </a:rPr>
                        <a:t>e</a:t>
                      </a:r>
                      <a:r>
                        <a:rPr lang="pt-BR">
                          <a:effectLst/>
                        </a:rPr>
                        <a:t> x brev</a:t>
                      </a:r>
                      <a:r>
                        <a:rPr lang="pt-BR" b="1">
                          <a:effectLst/>
                        </a:rPr>
                        <a:t>ī</a:t>
                      </a:r>
                      <a:endParaRPr lang="pt-BR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maiōrēs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maiōr</a:t>
                      </a:r>
                      <a:r>
                        <a:rPr lang="cs-CZ" b="1" dirty="0" err="1">
                          <a:effectLst/>
                        </a:rPr>
                        <a:t>a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>
                          <a:effectLst/>
                        </a:rPr>
                        <a:t>x </a:t>
                      </a:r>
                      <a:r>
                        <a:rPr lang="cs-CZ" dirty="0" err="1">
                          <a:effectLst/>
                        </a:rPr>
                        <a:t>brevēs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brev</a:t>
                      </a:r>
                      <a:r>
                        <a:rPr lang="cs-CZ" b="1" dirty="0" err="1">
                          <a:effectLst/>
                        </a:rPr>
                        <a:t>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maiōr</a:t>
                      </a:r>
                      <a:r>
                        <a:rPr lang="cs-CZ" b="1" dirty="0" err="1">
                          <a:effectLst/>
                        </a:rPr>
                        <a:t>um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>
                          <a:effectLst/>
                        </a:rPr>
                        <a:t>x </a:t>
                      </a:r>
                      <a:r>
                        <a:rPr lang="cs-CZ" dirty="0" err="1">
                          <a:effectLst/>
                        </a:rPr>
                        <a:t>brevi</a:t>
                      </a:r>
                      <a:r>
                        <a:rPr lang="cs-CZ" b="1" dirty="0" err="1">
                          <a:effectLst/>
                        </a:rPr>
                        <a:t>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maiōribus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brevibus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maiōrēs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maiōra</a:t>
                      </a:r>
                      <a:r>
                        <a:rPr lang="cs-CZ" dirty="0">
                          <a:effectLst/>
                        </a:rPr>
                        <a:t> x </a:t>
                      </a:r>
                      <a:r>
                        <a:rPr lang="cs-CZ" dirty="0" err="1">
                          <a:effectLst/>
                        </a:rPr>
                        <a:t>brevēs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brev</a:t>
                      </a:r>
                      <a:r>
                        <a:rPr lang="cs-CZ" b="1" dirty="0" err="1">
                          <a:effectLst/>
                        </a:rPr>
                        <a:t>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maiōribus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brevibus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8437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7.4 Jednovýchodná adjektiva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Jednovýchodná adjektiva </a:t>
            </a:r>
            <a:r>
              <a:rPr lang="cs-CZ" dirty="0"/>
              <a:t>mají</a:t>
            </a:r>
            <a:r>
              <a:rPr lang="cs-CZ" b="1" dirty="0"/>
              <a:t> v nominativu singuláru stejný tvar pro všechny tři rody</a:t>
            </a:r>
            <a:r>
              <a:rPr lang="cs-CZ" dirty="0"/>
              <a:t>. Druhý tvar uváděný ve slovníkovém zápisu je genitiv singuláru.</a:t>
            </a:r>
          </a:p>
          <a:p>
            <a:r>
              <a:rPr lang="cs-CZ" dirty="0"/>
              <a:t> </a:t>
            </a:r>
          </a:p>
          <a:p>
            <a:r>
              <a:rPr lang="cs-CZ" dirty="0" err="1"/>
              <a:t>intermittēns</a:t>
            </a:r>
            <a:r>
              <a:rPr lang="cs-CZ" dirty="0"/>
              <a:t>, </a:t>
            </a:r>
            <a:r>
              <a:rPr lang="cs-CZ" dirty="0" err="1"/>
              <a:t>entis</a:t>
            </a:r>
            <a:r>
              <a:rPr lang="cs-CZ" dirty="0"/>
              <a:t> – přerušovaný, střídavý</a:t>
            </a:r>
          </a:p>
          <a:p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 – přerušovaná bolest</a:t>
            </a:r>
          </a:p>
          <a:p>
            <a:r>
              <a:rPr lang="cs-CZ" dirty="0" err="1"/>
              <a:t>febris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 – přerušovaná horečka</a:t>
            </a:r>
          </a:p>
          <a:p>
            <a:r>
              <a:rPr lang="cs-CZ" dirty="0" err="1"/>
              <a:t>asthma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 – intermitentní astma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Celé skloňování přináší následující tabulka. Protože maskulina a feminina mají stejné koncovky, uvádíme jen spojení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, a pouze v pádech, kde se neutra od maskulin a feminin liší, také neutrum (</a:t>
            </a:r>
            <a:r>
              <a:rPr lang="cs-CZ" dirty="0" err="1"/>
              <a:t>asthma</a:t>
            </a:r>
            <a:r>
              <a:rPr lang="cs-CZ" dirty="0"/>
              <a:t>). Odlišné koncovky adjektiv jsou barevně označeny: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95713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2766854"/>
          <a:ext cx="7715250" cy="2468880"/>
        </p:xfrm>
        <a:graphic>
          <a:graphicData uri="http://schemas.openxmlformats.org/drawingml/2006/table">
            <a:tbl>
              <a:tblPr/>
              <a:tblGrid>
                <a:gridCol w="3976034">
                  <a:extLst>
                    <a:ext uri="{9D8B030D-6E8A-4147-A177-3AD203B41FA5}">
                      <a16:colId xmlns:a16="http://schemas.microsoft.com/office/drawing/2014/main" val="3089994609"/>
                    </a:ext>
                  </a:extLst>
                </a:gridCol>
                <a:gridCol w="3739216">
                  <a:extLst>
                    <a:ext uri="{9D8B030D-6E8A-4147-A177-3AD203B41FA5}">
                      <a16:colId xmlns:a16="http://schemas.microsoft.com/office/drawing/2014/main" val="21861639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437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dolor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intermittēns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dolōris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dolōrī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dolōrem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em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   x </a:t>
                      </a:r>
                      <a:r>
                        <a:rPr lang="cs-CZ" dirty="0" err="1">
                          <a:effectLst/>
                        </a:rPr>
                        <a:t>asthma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</a:t>
                      </a:r>
                      <a:r>
                        <a:rPr lang="cs-CZ" b="1" dirty="0" err="1">
                          <a:effectLst/>
                        </a:rPr>
                        <a:t>ēns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dolōre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intermittentī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dolōrēs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    x (</a:t>
                      </a:r>
                      <a:r>
                        <a:rPr lang="cs-CZ" dirty="0" err="1">
                          <a:effectLst/>
                        </a:rPr>
                        <a:t>asthmata</a:t>
                      </a:r>
                      <a:r>
                        <a:rPr lang="cs-CZ" dirty="0">
                          <a:effectLst/>
                        </a:rPr>
                        <a:t>)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dolōrum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dolōribus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dolōrēs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    x (</a:t>
                      </a:r>
                      <a:r>
                        <a:rPr lang="cs-CZ" dirty="0" err="1">
                          <a:effectLst/>
                        </a:rPr>
                        <a:t>asthmata</a:t>
                      </a:r>
                      <a:r>
                        <a:rPr lang="cs-CZ" dirty="0">
                          <a:effectLst/>
                        </a:rPr>
                        <a:t>) </a:t>
                      </a:r>
                      <a:r>
                        <a:rPr lang="cs-CZ" dirty="0" err="1">
                          <a:effectLst/>
                        </a:rPr>
                        <a:t>intermittenti</a:t>
                      </a:r>
                      <a:r>
                        <a:rPr lang="cs-CZ" b="1" dirty="0" err="1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dolōribus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599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950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1.3 Jiné způsoby výslovnosti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754" y="1184032"/>
            <a:ext cx="11992708" cy="55743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V některých zemích se latina vyslovuje </a:t>
            </a:r>
            <a:r>
              <a:rPr lang="cs-CZ" b="1" dirty="0"/>
              <a:t>podle pravidel výslovnosti příslušného jazyka</a:t>
            </a:r>
            <a:r>
              <a:rPr lang="cs-CZ" dirty="0"/>
              <a:t>. Např. jméno Cicero, které</a:t>
            </a:r>
          </a:p>
          <a:p>
            <a:r>
              <a:rPr lang="cs-CZ" dirty="0"/>
              <a:t>my čteme „cicero“, </a:t>
            </a:r>
          </a:p>
          <a:p>
            <a:r>
              <a:rPr lang="cs-CZ" dirty="0"/>
              <a:t>vyslovují Italové „</a:t>
            </a:r>
            <a:r>
              <a:rPr lang="cs-CZ" dirty="0" err="1"/>
              <a:t>čičero</a:t>
            </a:r>
            <a:r>
              <a:rPr lang="cs-CZ" dirty="0"/>
              <a:t>“, </a:t>
            </a:r>
          </a:p>
          <a:p>
            <a:r>
              <a:rPr lang="cs-CZ" dirty="0"/>
              <a:t>Francouzi „</a:t>
            </a:r>
            <a:r>
              <a:rPr lang="cs-CZ" dirty="0" err="1"/>
              <a:t>sisero</a:t>
            </a:r>
            <a:r>
              <a:rPr lang="cs-CZ" dirty="0"/>
              <a:t>“ a </a:t>
            </a:r>
          </a:p>
          <a:p>
            <a:r>
              <a:rPr lang="cs-CZ" dirty="0"/>
              <a:t>Angličané „</a:t>
            </a:r>
            <a:r>
              <a:rPr lang="cs-CZ" dirty="0" err="1"/>
              <a:t>siserou</a:t>
            </a:r>
            <a:r>
              <a:rPr lang="cs-CZ" dirty="0"/>
              <a:t>“.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Můžeme se setkat také s tzv.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restituovanou výslovností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, kterou Římané používali až do konce klasické doby. Ta se v mnoha ohledech blíží řečtině.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Nejvýraznější odlišnosti od středověké výslovnosti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vždy vyslovuje jako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(Cicero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Kikero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Ti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vždy vyslovuje jako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ti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operātiō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operátijó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Ae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oe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vyslovuje 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ai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oi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aegrōtus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aigrótus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vyslovuje jako obouretné, tedy jako anglické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vīta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-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wíta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­– život)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41145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7.5 Nahrazování adjektiv přívlastkem neshodným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846" y="1825624"/>
            <a:ext cx="11177954" cy="483308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Mnohá adjektiva, která vyjadřují </a:t>
            </a:r>
            <a:r>
              <a:rPr lang="cs-CZ" b="1" dirty="0"/>
              <a:t>přivlastňovací vztah</a:t>
            </a:r>
            <a:r>
              <a:rPr lang="cs-CZ" dirty="0"/>
              <a:t>, lze v latině vyjádřit pomocí </a:t>
            </a:r>
            <a:r>
              <a:rPr lang="cs-CZ" b="1" dirty="0"/>
              <a:t>přívlastku neshodného</a:t>
            </a:r>
            <a:r>
              <a:rPr lang="cs-CZ" dirty="0"/>
              <a:t>, tedy </a:t>
            </a:r>
            <a:r>
              <a:rPr lang="cs-CZ" b="1" dirty="0"/>
              <a:t>dvou na sobě závislých substantiv</a:t>
            </a:r>
            <a:r>
              <a:rPr lang="cs-CZ" dirty="0"/>
              <a:t>. Zatímco adjektivum se musí shodovat se substantivem v rodě, čísle a pádě, u přívlastku neshodného to, stejně jako v češtině, neplatí:</a:t>
            </a:r>
          </a:p>
          <a:p>
            <a:r>
              <a:rPr lang="cs-CZ" dirty="0"/>
              <a:t>dutina lebeční, </a:t>
            </a:r>
            <a:r>
              <a:rPr lang="cs-CZ" dirty="0" err="1"/>
              <a:t>cavitās</a:t>
            </a:r>
            <a:r>
              <a:rPr lang="cs-CZ" dirty="0"/>
              <a:t> </a:t>
            </a:r>
            <a:r>
              <a:rPr lang="cs-CZ" dirty="0" err="1"/>
              <a:t>crāniālis</a:t>
            </a:r>
            <a:r>
              <a:rPr lang="cs-CZ" dirty="0"/>
              <a:t> (nominativ singuláru) x dutina lebky, </a:t>
            </a:r>
            <a:r>
              <a:rPr lang="cs-CZ" dirty="0" err="1"/>
              <a:t>cavitās</a:t>
            </a:r>
            <a:r>
              <a:rPr lang="cs-CZ" dirty="0"/>
              <a:t> </a:t>
            </a:r>
            <a:r>
              <a:rPr lang="cs-CZ" dirty="0" err="1"/>
              <a:t>crāniī</a:t>
            </a:r>
            <a:r>
              <a:rPr lang="cs-CZ" dirty="0"/>
              <a:t> (první substantivum v nominativu singuláru, druhé v genitivu singuláru).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Při spojování s předložkami </a:t>
            </a:r>
            <a:r>
              <a:rPr lang="cs-CZ" dirty="0"/>
              <a:t>nebo obecně </a:t>
            </a:r>
            <a:r>
              <a:rPr lang="cs-CZ" b="1" dirty="0"/>
              <a:t>při převádění do jiných pádů </a:t>
            </a:r>
            <a:r>
              <a:rPr lang="cs-CZ" dirty="0"/>
              <a:t>je proto třeba si uvědomit, jestli se jedná o </a:t>
            </a:r>
            <a:r>
              <a:rPr lang="cs-CZ" b="1" dirty="0"/>
              <a:t>přívlastek shodný (substantivum + adjektivum)</a:t>
            </a:r>
            <a:r>
              <a:rPr lang="cs-CZ" dirty="0"/>
              <a:t> nebo </a:t>
            </a:r>
            <a:r>
              <a:rPr lang="cs-CZ" b="1" dirty="0"/>
              <a:t>přívlastek neshodný (substantivum + substantivum)</a:t>
            </a:r>
            <a:r>
              <a:rPr lang="cs-CZ" dirty="0"/>
              <a:t>. U přívlastku neshodného si musíme dát pozor na to, které ze substantiv se vztahuje k předložce, které k prvnímu substantivu, a podle toho použít správný pád.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20964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Přívlastek shodný</a:t>
            </a:r>
            <a:r>
              <a:rPr lang="cs-CZ" dirty="0"/>
              <a:t>: v dutině lebeční, in </a:t>
            </a:r>
            <a:r>
              <a:rPr lang="cs-CZ" dirty="0" err="1"/>
              <a:t>cavitāte</a:t>
            </a:r>
            <a:r>
              <a:rPr lang="cs-CZ" dirty="0"/>
              <a:t> </a:t>
            </a:r>
            <a:r>
              <a:rPr lang="cs-CZ" dirty="0" err="1"/>
              <a:t>crāniālī</a:t>
            </a:r>
            <a:r>
              <a:rPr lang="cs-CZ" dirty="0"/>
              <a:t>. </a:t>
            </a:r>
            <a:r>
              <a:rPr lang="cs-CZ" b="1" dirty="0"/>
              <a:t>Substantivum i adjektivum </a:t>
            </a:r>
            <a:r>
              <a:rPr lang="cs-CZ" dirty="0"/>
              <a:t>jsou </a:t>
            </a:r>
            <a:r>
              <a:rPr lang="cs-CZ" b="1" dirty="0"/>
              <a:t>ve stejném pádě. Pád substantiva </a:t>
            </a:r>
            <a:r>
              <a:rPr lang="cs-CZ" dirty="0"/>
              <a:t>je určen </a:t>
            </a:r>
            <a:r>
              <a:rPr lang="cs-CZ" b="1" dirty="0"/>
              <a:t>předložkou</a:t>
            </a:r>
            <a:r>
              <a:rPr lang="cs-CZ" dirty="0"/>
              <a:t>, což je v tomto případě v obou jazycích ablativ, </a:t>
            </a:r>
            <a:r>
              <a:rPr lang="cs-CZ" b="1" dirty="0"/>
              <a:t>adjektivum </a:t>
            </a:r>
            <a:r>
              <a:rPr lang="cs-CZ" dirty="0"/>
              <a:t>musí být </a:t>
            </a:r>
            <a:r>
              <a:rPr lang="cs-CZ" b="1" dirty="0"/>
              <a:t>ve stejném pádě jako substantivum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Přívlastek neshodný</a:t>
            </a:r>
            <a:r>
              <a:rPr lang="cs-CZ" dirty="0"/>
              <a:t>: v dutině lebky, in </a:t>
            </a:r>
            <a:r>
              <a:rPr lang="cs-CZ" dirty="0" err="1"/>
              <a:t>cavitāte</a:t>
            </a:r>
            <a:r>
              <a:rPr lang="cs-CZ" dirty="0"/>
              <a:t> </a:t>
            </a:r>
            <a:r>
              <a:rPr lang="cs-CZ" dirty="0" err="1"/>
              <a:t>crāniī</a:t>
            </a:r>
            <a:r>
              <a:rPr lang="cs-CZ" dirty="0"/>
              <a:t>. </a:t>
            </a:r>
            <a:r>
              <a:rPr lang="cs-CZ" b="1" dirty="0"/>
              <a:t>Pád prvního substantiva </a:t>
            </a:r>
            <a:r>
              <a:rPr lang="cs-CZ" dirty="0"/>
              <a:t>je určen </a:t>
            </a:r>
            <a:r>
              <a:rPr lang="cs-CZ" b="1" dirty="0"/>
              <a:t>předložkou</a:t>
            </a:r>
            <a:r>
              <a:rPr lang="cs-CZ" dirty="0"/>
              <a:t>, v tomto případě v obou jazycích opět ablativem, </a:t>
            </a:r>
            <a:r>
              <a:rPr lang="cs-CZ" b="1" dirty="0"/>
              <a:t>pád druhého substantiva závisí na vztahu k prvnímu substantivu</a:t>
            </a:r>
            <a:r>
              <a:rPr lang="cs-CZ" dirty="0"/>
              <a:t>: v dutině "čeho", lebky, v obou jazycích je genitiv singuláru.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Podobně: do dutiny lebeční, in </a:t>
            </a:r>
            <a:r>
              <a:rPr lang="cs-CZ" dirty="0" err="1"/>
              <a:t>cavitātem</a:t>
            </a:r>
            <a:r>
              <a:rPr lang="cs-CZ" dirty="0"/>
              <a:t> </a:t>
            </a:r>
            <a:r>
              <a:rPr lang="cs-CZ" dirty="0" err="1"/>
              <a:t>crāniālem</a:t>
            </a:r>
            <a:r>
              <a:rPr lang="cs-CZ" dirty="0"/>
              <a:t> x do dutiny lebky, in </a:t>
            </a:r>
            <a:r>
              <a:rPr lang="cs-CZ" dirty="0" err="1"/>
              <a:t>cavitātem</a:t>
            </a:r>
            <a:r>
              <a:rPr lang="cs-CZ" dirty="0"/>
              <a:t> </a:t>
            </a:r>
            <a:r>
              <a:rPr lang="cs-CZ" dirty="0" err="1"/>
              <a:t>crāniī</a:t>
            </a:r>
            <a:r>
              <a:rPr lang="cs-CZ" dirty="0"/>
              <a:t>.</a:t>
            </a:r>
          </a:p>
          <a:p>
            <a:r>
              <a:rPr lang="cs-CZ" dirty="0"/>
              <a:t>Latina někdy spíše použije přívlastek neshodný i tam, kde čeština dává přednost shodnému:</a:t>
            </a:r>
          </a:p>
          <a:p>
            <a:r>
              <a:rPr lang="cs-CZ" dirty="0"/>
              <a:t>oční koule x bulbus </a:t>
            </a:r>
            <a:r>
              <a:rPr lang="cs-CZ" dirty="0" err="1"/>
              <a:t>oculī</a:t>
            </a:r>
            <a:r>
              <a:rPr lang="cs-CZ" dirty="0"/>
              <a:t> (doslova bulva oka)</a:t>
            </a:r>
          </a:p>
          <a:p>
            <a:r>
              <a:rPr lang="cs-CZ" dirty="0"/>
              <a:t>blízko oční koule x </a:t>
            </a:r>
            <a:r>
              <a:rPr lang="cs-CZ" dirty="0" err="1"/>
              <a:t>prope</a:t>
            </a:r>
            <a:r>
              <a:rPr lang="cs-CZ" dirty="0"/>
              <a:t> </a:t>
            </a:r>
            <a:r>
              <a:rPr lang="cs-CZ" dirty="0" err="1"/>
              <a:t>bulbum</a:t>
            </a:r>
            <a:r>
              <a:rPr lang="cs-CZ" dirty="0"/>
              <a:t> </a:t>
            </a:r>
            <a:r>
              <a:rPr lang="cs-CZ" dirty="0" err="1"/>
              <a:t>oculī</a:t>
            </a:r>
            <a:r>
              <a:rPr lang="cs-CZ" dirty="0"/>
              <a:t> (doslova blízko oční koule)</a:t>
            </a:r>
          </a:p>
          <a:p>
            <a:r>
              <a:rPr lang="cs-CZ" dirty="0"/>
              <a:t>v oční kouli x in </a:t>
            </a:r>
            <a:r>
              <a:rPr lang="cs-CZ" dirty="0" err="1"/>
              <a:t>bulbō</a:t>
            </a:r>
            <a:r>
              <a:rPr lang="cs-CZ" dirty="0"/>
              <a:t> </a:t>
            </a:r>
            <a:r>
              <a:rPr lang="cs-CZ" dirty="0" err="1"/>
              <a:t>oculī</a:t>
            </a:r>
            <a:r>
              <a:rPr lang="cs-CZ" dirty="0"/>
              <a:t> (doslova v bulvě oka).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581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7.6 Základní adjektiva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64431" y="1100644"/>
            <a:ext cx="2899611" cy="5757356"/>
          </a:xfrm>
        </p:spPr>
        <p:txBody>
          <a:bodyPr>
            <a:normAutofit fontScale="40000" lnSpcReduction="20000"/>
          </a:bodyPr>
          <a:lstStyle/>
          <a:p>
            <a:r>
              <a:rPr lang="cs-CZ" sz="3500" dirty="0" err="1"/>
              <a:t>abdominālis</a:t>
            </a:r>
            <a:r>
              <a:rPr lang="cs-CZ" sz="3500" dirty="0"/>
              <a:t>, e – břišní</a:t>
            </a:r>
          </a:p>
          <a:p>
            <a:r>
              <a:rPr lang="cs-CZ" sz="3500" dirty="0" err="1"/>
              <a:t>abdūcēns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odvádějící</a:t>
            </a:r>
          </a:p>
          <a:p>
            <a:r>
              <a:rPr lang="cs-CZ" sz="3500" dirty="0" err="1"/>
              <a:t>abnormālis</a:t>
            </a:r>
            <a:r>
              <a:rPr lang="cs-CZ" sz="3500" dirty="0"/>
              <a:t>, e – nenormální</a:t>
            </a:r>
          </a:p>
          <a:p>
            <a:r>
              <a:rPr lang="cs-CZ" sz="3500" dirty="0" err="1"/>
              <a:t>ācer</a:t>
            </a:r>
            <a:r>
              <a:rPr lang="cs-CZ" sz="3500" dirty="0"/>
              <a:t>, </a:t>
            </a:r>
            <a:r>
              <a:rPr lang="cs-CZ" sz="3500" dirty="0" err="1"/>
              <a:t>ācris</a:t>
            </a:r>
            <a:r>
              <a:rPr lang="cs-CZ" sz="3500" dirty="0"/>
              <a:t>, </a:t>
            </a:r>
            <a:r>
              <a:rPr lang="cs-CZ" sz="3500" dirty="0" err="1"/>
              <a:t>ācre</a:t>
            </a:r>
            <a:r>
              <a:rPr lang="cs-CZ" sz="3500" dirty="0"/>
              <a:t> – ostrý, prudký</a:t>
            </a:r>
          </a:p>
          <a:p>
            <a:r>
              <a:rPr lang="cs-CZ" sz="3500" dirty="0" err="1"/>
              <a:t>adiuvāns</a:t>
            </a:r>
            <a:r>
              <a:rPr lang="cs-CZ" sz="3500" dirty="0"/>
              <a:t>, </a:t>
            </a:r>
            <a:r>
              <a:rPr lang="cs-CZ" sz="3500" dirty="0" err="1"/>
              <a:t>antis</a:t>
            </a:r>
            <a:r>
              <a:rPr lang="cs-CZ" sz="3500" dirty="0"/>
              <a:t> – pomáhající, zesilující</a:t>
            </a:r>
          </a:p>
          <a:p>
            <a:r>
              <a:rPr lang="cs-CZ" sz="3500" dirty="0" err="1"/>
              <a:t>aequālis</a:t>
            </a:r>
            <a:r>
              <a:rPr lang="cs-CZ" sz="3500" dirty="0"/>
              <a:t>, e – stejný, rovnocenný</a:t>
            </a:r>
          </a:p>
          <a:p>
            <a:r>
              <a:rPr lang="cs-CZ" sz="3500" dirty="0" err="1"/>
              <a:t>afferēns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přinášející, přívodný, přivádějící</a:t>
            </a:r>
          </a:p>
          <a:p>
            <a:r>
              <a:rPr lang="cs-CZ" sz="3500" dirty="0" err="1"/>
              <a:t>ascendēns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vzestupný, vzestupující</a:t>
            </a:r>
          </a:p>
          <a:p>
            <a:r>
              <a:rPr lang="cs-CZ" sz="3500" dirty="0"/>
              <a:t>biceps, </a:t>
            </a:r>
            <a:r>
              <a:rPr lang="cs-CZ" sz="3500" dirty="0" err="1"/>
              <a:t>bicipitis</a:t>
            </a:r>
            <a:r>
              <a:rPr lang="cs-CZ" sz="3500" dirty="0"/>
              <a:t> – dvojhlavý</a:t>
            </a:r>
          </a:p>
          <a:p>
            <a:r>
              <a:rPr lang="cs-CZ" sz="3500" dirty="0"/>
              <a:t>brevis, e - krátký</a:t>
            </a:r>
          </a:p>
          <a:p>
            <a:r>
              <a:rPr lang="cs-CZ" sz="3500" dirty="0" err="1"/>
              <a:t>bronchiālis</a:t>
            </a:r>
            <a:r>
              <a:rPr lang="cs-CZ" sz="3500" dirty="0"/>
              <a:t>, e – průduškový</a:t>
            </a:r>
          </a:p>
          <a:p>
            <a:r>
              <a:rPr lang="cs-CZ" sz="3500" dirty="0" err="1"/>
              <a:t>capitālis</a:t>
            </a:r>
            <a:r>
              <a:rPr lang="cs-CZ" sz="3500" dirty="0"/>
              <a:t>, e – hlavový</a:t>
            </a:r>
          </a:p>
          <a:p>
            <a:r>
              <a:rPr lang="cs-CZ" sz="3500" dirty="0" err="1"/>
              <a:t>cardinālis</a:t>
            </a:r>
            <a:r>
              <a:rPr lang="cs-CZ" sz="3500" dirty="0"/>
              <a:t>, e – základní, hlavní</a:t>
            </a:r>
          </a:p>
          <a:p>
            <a:r>
              <a:rPr lang="cs-CZ" sz="3500" dirty="0"/>
              <a:t>celer, </a:t>
            </a:r>
            <a:r>
              <a:rPr lang="cs-CZ" sz="3500" dirty="0" err="1"/>
              <a:t>celeris</a:t>
            </a:r>
            <a:r>
              <a:rPr lang="cs-CZ" sz="3500" dirty="0"/>
              <a:t>, celere – rychlý</a:t>
            </a:r>
          </a:p>
          <a:p>
            <a:r>
              <a:rPr lang="cs-CZ" sz="3500" dirty="0" err="1"/>
              <a:t>cerebrospīnālis</a:t>
            </a:r>
            <a:r>
              <a:rPr lang="cs-CZ" sz="3500" dirty="0"/>
              <a:t>, e – mozkomíšní</a:t>
            </a:r>
          </a:p>
          <a:p>
            <a:r>
              <a:rPr lang="cs-CZ" sz="3500" dirty="0" err="1"/>
              <a:t>cervicālis</a:t>
            </a:r>
            <a:r>
              <a:rPr lang="cs-CZ" sz="3500" dirty="0"/>
              <a:t>, e – krční</a:t>
            </a:r>
          </a:p>
          <a:p>
            <a:r>
              <a:rPr lang="cs-CZ" sz="3500" dirty="0" err="1"/>
              <a:t>clāviculāris</a:t>
            </a:r>
            <a:r>
              <a:rPr lang="cs-CZ" sz="3500" dirty="0"/>
              <a:t>, e – klíční</a:t>
            </a:r>
          </a:p>
          <a:p>
            <a:r>
              <a:rPr lang="cs-CZ" sz="3500" dirty="0" err="1"/>
              <a:t>commūnis</a:t>
            </a:r>
            <a:r>
              <a:rPr lang="cs-CZ" sz="3500" dirty="0"/>
              <a:t>, e – společný, obecný</a:t>
            </a:r>
          </a:p>
          <a:p>
            <a:r>
              <a:rPr lang="cs-CZ" sz="3500" dirty="0" err="1"/>
              <a:t>crāniālis</a:t>
            </a:r>
            <a:r>
              <a:rPr lang="cs-CZ" sz="3500" dirty="0"/>
              <a:t>, e – lebeční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997868" y="1506843"/>
            <a:ext cx="3031958" cy="4986032"/>
          </a:xfrm>
        </p:spPr>
        <p:txBody>
          <a:bodyPr>
            <a:normAutofit fontScale="40000" lnSpcReduction="20000"/>
          </a:bodyPr>
          <a:lstStyle/>
          <a:p>
            <a:r>
              <a:rPr lang="cs-CZ" sz="3500" dirty="0" err="1"/>
              <a:t>dēscendēns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sestupující, sestupný</a:t>
            </a:r>
          </a:p>
          <a:p>
            <a:r>
              <a:rPr lang="cs-CZ" sz="3500" dirty="0" err="1"/>
              <a:t>difficilis</a:t>
            </a:r>
            <a:r>
              <a:rPr lang="cs-CZ" sz="3500" dirty="0"/>
              <a:t>, e – obtížný</a:t>
            </a:r>
          </a:p>
          <a:p>
            <a:r>
              <a:rPr lang="cs-CZ" sz="3500" dirty="0"/>
              <a:t>duplex, </a:t>
            </a:r>
            <a:r>
              <a:rPr lang="cs-CZ" sz="3500" dirty="0" err="1"/>
              <a:t>icis</a:t>
            </a:r>
            <a:r>
              <a:rPr lang="cs-CZ" sz="3500" dirty="0"/>
              <a:t> – dvojitý, zdvojený</a:t>
            </a:r>
          </a:p>
          <a:p>
            <a:r>
              <a:rPr lang="cs-CZ" sz="3500" dirty="0" err="1"/>
              <a:t>efferēns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odvádějící, odvodný, vývodný</a:t>
            </a:r>
          </a:p>
          <a:p>
            <a:r>
              <a:rPr lang="cs-CZ" sz="3500" dirty="0" err="1"/>
              <a:t>exterior</a:t>
            </a:r>
            <a:r>
              <a:rPr lang="cs-CZ" sz="3500" dirty="0"/>
              <a:t>, ius – vnější</a:t>
            </a:r>
          </a:p>
          <a:p>
            <a:r>
              <a:rPr lang="cs-CZ" sz="3500" dirty="0" err="1"/>
              <a:t>facilis</a:t>
            </a:r>
            <a:r>
              <a:rPr lang="cs-CZ" sz="3500" dirty="0"/>
              <a:t>, e – snadný</a:t>
            </a:r>
          </a:p>
          <a:p>
            <a:r>
              <a:rPr lang="cs-CZ" sz="3500" dirty="0" err="1"/>
              <a:t>febrilis</a:t>
            </a:r>
            <a:r>
              <a:rPr lang="cs-CZ" sz="3500" dirty="0"/>
              <a:t>, e – horečnatý</a:t>
            </a:r>
          </a:p>
          <a:p>
            <a:r>
              <a:rPr lang="cs-CZ" sz="3500" dirty="0" err="1"/>
              <a:t>flūctuāns</a:t>
            </a:r>
            <a:r>
              <a:rPr lang="cs-CZ" sz="3500" dirty="0"/>
              <a:t>, </a:t>
            </a:r>
            <a:r>
              <a:rPr lang="cs-CZ" sz="3500" dirty="0" err="1"/>
              <a:t>antis</a:t>
            </a:r>
            <a:r>
              <a:rPr lang="cs-CZ" sz="3500" dirty="0"/>
              <a:t> – volný, pohyblivý</a:t>
            </a:r>
          </a:p>
          <a:p>
            <a:r>
              <a:rPr lang="cs-CZ" sz="3500" dirty="0" err="1"/>
              <a:t>fragilis</a:t>
            </a:r>
            <a:r>
              <a:rPr lang="cs-CZ" sz="3500" dirty="0"/>
              <a:t>, e – křehký</a:t>
            </a:r>
          </a:p>
          <a:p>
            <a:r>
              <a:rPr lang="cs-CZ" sz="3500" dirty="0" err="1"/>
              <a:t>frequēns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častý, rychlý</a:t>
            </a:r>
          </a:p>
          <a:p>
            <a:r>
              <a:rPr lang="cs-CZ" sz="3500" dirty="0" err="1"/>
              <a:t>frontālis</a:t>
            </a:r>
            <a:r>
              <a:rPr lang="cs-CZ" sz="3500" dirty="0"/>
              <a:t>, e – čelní</a:t>
            </a:r>
          </a:p>
          <a:p>
            <a:r>
              <a:rPr lang="cs-CZ" sz="3500" dirty="0" err="1"/>
              <a:t>immōbilis</a:t>
            </a:r>
            <a:r>
              <a:rPr lang="cs-CZ" sz="3500" dirty="0"/>
              <a:t>, e – nepohyblivý</a:t>
            </a:r>
          </a:p>
          <a:p>
            <a:r>
              <a:rPr lang="cs-CZ" sz="3500" dirty="0" err="1"/>
              <a:t>īnferior</a:t>
            </a:r>
            <a:r>
              <a:rPr lang="cs-CZ" sz="3500" dirty="0"/>
              <a:t>, ius – nižší, dolní</a:t>
            </a:r>
          </a:p>
          <a:p>
            <a:r>
              <a:rPr lang="cs-CZ" sz="3500" dirty="0" err="1"/>
              <a:t>inguinālis</a:t>
            </a:r>
            <a:r>
              <a:rPr lang="cs-CZ" sz="3500" dirty="0"/>
              <a:t>, e – tříselný, </a:t>
            </a:r>
            <a:r>
              <a:rPr lang="cs-CZ" sz="3500" dirty="0" err="1"/>
              <a:t>slabinový</a:t>
            </a:r>
            <a:endParaRPr lang="cs-CZ" sz="3500" dirty="0"/>
          </a:p>
          <a:p>
            <a:r>
              <a:rPr lang="cs-CZ" sz="3500" dirty="0" err="1"/>
              <a:t>inoperābilis</a:t>
            </a:r>
            <a:r>
              <a:rPr lang="cs-CZ" sz="3500" dirty="0"/>
              <a:t>, e – neoperovatelný</a:t>
            </a:r>
          </a:p>
          <a:p>
            <a:r>
              <a:rPr lang="cs-CZ" sz="3500" dirty="0" err="1"/>
              <a:t>insānābilis</a:t>
            </a:r>
            <a:r>
              <a:rPr lang="cs-CZ" sz="3500" dirty="0"/>
              <a:t>, e – nevyléčitelný</a:t>
            </a:r>
          </a:p>
          <a:p>
            <a:r>
              <a:rPr lang="cs-CZ" sz="3500" dirty="0" err="1"/>
              <a:t>interior</a:t>
            </a:r>
            <a:r>
              <a:rPr lang="cs-CZ" sz="3500" dirty="0"/>
              <a:t>, ius – vnitřní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97479" y="1574625"/>
            <a:ext cx="285549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intermittēns</a:t>
            </a:r>
            <a:r>
              <a:rPr lang="cs-CZ" sz="1400" dirty="0"/>
              <a:t> – přerušovaný, střídavý</a:t>
            </a:r>
          </a:p>
          <a:p>
            <a:r>
              <a:rPr lang="cs-CZ" sz="1400" dirty="0" err="1"/>
              <a:t>intrāmusculāris</a:t>
            </a:r>
            <a:r>
              <a:rPr lang="cs-CZ" sz="1400" dirty="0"/>
              <a:t>, e – nitrosvalový, do svalu</a:t>
            </a:r>
          </a:p>
          <a:p>
            <a:r>
              <a:rPr lang="cs-CZ" sz="1400" dirty="0" err="1"/>
              <a:t>latēns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skrytý, latentní</a:t>
            </a:r>
          </a:p>
          <a:p>
            <a:r>
              <a:rPr lang="cs-CZ" sz="1400" dirty="0" err="1"/>
              <a:t>laxāns</a:t>
            </a:r>
            <a:r>
              <a:rPr lang="cs-CZ" sz="1400" dirty="0"/>
              <a:t>, </a:t>
            </a:r>
            <a:r>
              <a:rPr lang="cs-CZ" sz="1400" dirty="0" err="1"/>
              <a:t>antis</a:t>
            </a:r>
            <a:r>
              <a:rPr lang="cs-CZ" sz="1400" dirty="0"/>
              <a:t> – projímavý</a:t>
            </a:r>
          </a:p>
          <a:p>
            <a:r>
              <a:rPr lang="cs-CZ" sz="1400" dirty="0" err="1"/>
              <a:t>lētālis</a:t>
            </a:r>
            <a:r>
              <a:rPr lang="cs-CZ" sz="1400" dirty="0"/>
              <a:t>, e – smrtelný</a:t>
            </a:r>
          </a:p>
          <a:p>
            <a:r>
              <a:rPr lang="cs-CZ" sz="1400" dirty="0" err="1"/>
              <a:t>lumbālis</a:t>
            </a:r>
            <a:r>
              <a:rPr lang="cs-CZ" sz="1400" dirty="0"/>
              <a:t>, e – bederní</a:t>
            </a:r>
          </a:p>
          <a:p>
            <a:r>
              <a:rPr lang="cs-CZ" sz="1400" dirty="0"/>
              <a:t>maior, </a:t>
            </a:r>
            <a:r>
              <a:rPr lang="cs-CZ" sz="1400" dirty="0" err="1"/>
              <a:t>maius</a:t>
            </a:r>
            <a:r>
              <a:rPr lang="cs-CZ" sz="1400" dirty="0"/>
              <a:t> – větší</a:t>
            </a:r>
          </a:p>
          <a:p>
            <a:r>
              <a:rPr lang="cs-CZ" sz="1400" dirty="0" err="1"/>
              <a:t>medullāris</a:t>
            </a:r>
            <a:r>
              <a:rPr lang="cs-CZ" sz="1400" dirty="0"/>
              <a:t>, e – dřeňový</a:t>
            </a:r>
          </a:p>
          <a:p>
            <a:r>
              <a:rPr lang="cs-CZ" sz="1400" dirty="0" err="1"/>
              <a:t>melior</a:t>
            </a:r>
            <a:r>
              <a:rPr lang="cs-CZ" sz="1400" dirty="0"/>
              <a:t>, </a:t>
            </a:r>
            <a:r>
              <a:rPr lang="cs-CZ" sz="1400" dirty="0" err="1"/>
              <a:t>melius</a:t>
            </a:r>
            <a:r>
              <a:rPr lang="cs-CZ" sz="1400" dirty="0"/>
              <a:t> – lepší</a:t>
            </a:r>
          </a:p>
          <a:p>
            <a:r>
              <a:rPr lang="cs-CZ" sz="1400" dirty="0"/>
              <a:t>minor, minus – menší</a:t>
            </a:r>
          </a:p>
          <a:p>
            <a:r>
              <a:rPr lang="cs-CZ" sz="1400" dirty="0" err="1"/>
              <a:t>mollis</a:t>
            </a:r>
            <a:r>
              <a:rPr lang="cs-CZ" sz="1400" dirty="0"/>
              <a:t>, e – měkký, jemný</a:t>
            </a:r>
          </a:p>
          <a:p>
            <a:r>
              <a:rPr lang="cs-CZ" sz="1400" dirty="0" err="1"/>
              <a:t>nātūrālis</a:t>
            </a:r>
            <a:r>
              <a:rPr lang="cs-CZ" sz="1400" dirty="0"/>
              <a:t>, e – přirozený</a:t>
            </a:r>
          </a:p>
          <a:p>
            <a:r>
              <a:rPr lang="cs-CZ" sz="1400" dirty="0" err="1"/>
              <a:t>occipitālis</a:t>
            </a:r>
            <a:r>
              <a:rPr lang="cs-CZ" sz="1400" dirty="0"/>
              <a:t>, e – týlní</a:t>
            </a:r>
          </a:p>
          <a:p>
            <a:r>
              <a:rPr lang="cs-CZ" sz="1400" dirty="0" err="1"/>
              <a:t>omnis</a:t>
            </a:r>
            <a:r>
              <a:rPr lang="cs-CZ" sz="1400" dirty="0"/>
              <a:t>, e – všechen</a:t>
            </a:r>
          </a:p>
          <a:p>
            <a:r>
              <a:rPr lang="cs-CZ" sz="1400" dirty="0" err="1"/>
              <a:t>oppōnēns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</a:t>
            </a:r>
            <a:r>
              <a:rPr lang="cs-CZ" sz="1400" dirty="0" err="1"/>
              <a:t>protilehý</a:t>
            </a:r>
            <a:r>
              <a:rPr lang="cs-CZ" sz="1400" dirty="0"/>
              <a:t>, </a:t>
            </a:r>
            <a:r>
              <a:rPr lang="cs-CZ" sz="1400" dirty="0" err="1"/>
              <a:t>protistojící</a:t>
            </a:r>
            <a:endParaRPr lang="cs-CZ" sz="1400" dirty="0"/>
          </a:p>
          <a:p>
            <a:r>
              <a:rPr lang="cs-CZ" sz="1400" dirty="0" err="1"/>
              <a:t>pār</a:t>
            </a:r>
            <a:r>
              <a:rPr lang="cs-CZ" sz="1400" dirty="0"/>
              <a:t>, </a:t>
            </a:r>
            <a:r>
              <a:rPr lang="cs-CZ" sz="1400" dirty="0" err="1"/>
              <a:t>paris</a:t>
            </a:r>
            <a:r>
              <a:rPr lang="cs-CZ" sz="1400" dirty="0"/>
              <a:t> – stejný</a:t>
            </a:r>
          </a:p>
          <a:p>
            <a:r>
              <a:rPr lang="cs-CZ" sz="1400" dirty="0" err="1"/>
              <a:t>pectorālis</a:t>
            </a:r>
            <a:r>
              <a:rPr lang="cs-CZ" sz="1400" dirty="0"/>
              <a:t>, e – hrudní, prsní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60442" y="1574625"/>
            <a:ext cx="288757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peior</a:t>
            </a:r>
            <a:r>
              <a:rPr lang="cs-CZ" sz="1400" dirty="0"/>
              <a:t>, </a:t>
            </a:r>
            <a:r>
              <a:rPr lang="cs-CZ" sz="1400" dirty="0" err="1"/>
              <a:t>peius</a:t>
            </a:r>
            <a:r>
              <a:rPr lang="cs-CZ" sz="1400" dirty="0"/>
              <a:t> – horší</a:t>
            </a:r>
          </a:p>
          <a:p>
            <a:r>
              <a:rPr lang="cs-CZ" sz="1400" dirty="0" err="1"/>
              <a:t>permanēns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stálý, trvalý</a:t>
            </a:r>
          </a:p>
          <a:p>
            <a:r>
              <a:rPr lang="cs-CZ" sz="1400" dirty="0" err="1"/>
              <a:t>persistēns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přetrvávající</a:t>
            </a:r>
          </a:p>
          <a:p>
            <a:r>
              <a:rPr lang="cs-CZ" sz="1400" dirty="0" err="1"/>
              <a:t>posterior</a:t>
            </a:r>
            <a:r>
              <a:rPr lang="cs-CZ" sz="1400" dirty="0"/>
              <a:t>, ius – pozdější</a:t>
            </a:r>
          </a:p>
          <a:p>
            <a:r>
              <a:rPr lang="cs-CZ" sz="1400" dirty="0" err="1"/>
              <a:t>praecox</a:t>
            </a:r>
            <a:r>
              <a:rPr lang="cs-CZ" sz="1400" dirty="0"/>
              <a:t>, </a:t>
            </a:r>
            <a:r>
              <a:rPr lang="cs-CZ" sz="1400" dirty="0" err="1"/>
              <a:t>cocis</a:t>
            </a:r>
            <a:r>
              <a:rPr lang="cs-CZ" sz="1400" dirty="0"/>
              <a:t> – předčasný</a:t>
            </a:r>
          </a:p>
          <a:p>
            <a:r>
              <a:rPr lang="cs-CZ" sz="1400" dirty="0" err="1"/>
              <a:t>praesēns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přítomný</a:t>
            </a:r>
          </a:p>
          <a:p>
            <a:r>
              <a:rPr lang="cs-CZ" sz="1400" dirty="0"/>
              <a:t>prior, ius – přednější</a:t>
            </a:r>
          </a:p>
          <a:p>
            <a:r>
              <a:rPr lang="cs-CZ" sz="1400" dirty="0" err="1"/>
              <a:t>pulmōnālis</a:t>
            </a:r>
            <a:r>
              <a:rPr lang="cs-CZ" sz="1400" dirty="0"/>
              <a:t>, e – plicní</a:t>
            </a:r>
          </a:p>
          <a:p>
            <a:r>
              <a:rPr lang="cs-CZ" sz="1400" dirty="0" err="1"/>
              <a:t>recēns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čerstvý, silný</a:t>
            </a:r>
          </a:p>
          <a:p>
            <a:r>
              <a:rPr lang="cs-CZ" sz="1400" dirty="0" err="1"/>
              <a:t>recurrēns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- zpětný, návratný</a:t>
            </a:r>
          </a:p>
          <a:p>
            <a:r>
              <a:rPr lang="cs-CZ" sz="1400" dirty="0" err="1"/>
              <a:t>rēnālis</a:t>
            </a:r>
            <a:r>
              <a:rPr lang="cs-CZ" sz="1400" dirty="0"/>
              <a:t>, e – ledvinový</a:t>
            </a:r>
          </a:p>
          <a:p>
            <a:r>
              <a:rPr lang="cs-CZ" sz="1400" dirty="0" err="1"/>
              <a:t>sacrālis</a:t>
            </a:r>
            <a:r>
              <a:rPr lang="cs-CZ" sz="1400" dirty="0"/>
              <a:t>, e – křížový</a:t>
            </a:r>
          </a:p>
          <a:p>
            <a:r>
              <a:rPr lang="cs-CZ" sz="1400" dirty="0"/>
              <a:t>simplex, </a:t>
            </a:r>
            <a:r>
              <a:rPr lang="cs-CZ" sz="1400" dirty="0" err="1"/>
              <a:t>icis</a:t>
            </a:r>
            <a:r>
              <a:rPr lang="cs-CZ" sz="1400" dirty="0"/>
              <a:t> – jednoduchý, obyčejný</a:t>
            </a:r>
          </a:p>
          <a:p>
            <a:r>
              <a:rPr lang="cs-CZ" sz="1400" dirty="0" err="1"/>
              <a:t>sternālis</a:t>
            </a:r>
            <a:r>
              <a:rPr lang="cs-CZ" sz="1400" dirty="0"/>
              <a:t>, e – hrudní</a:t>
            </a:r>
          </a:p>
          <a:p>
            <a:r>
              <a:rPr lang="cs-CZ" sz="1400" dirty="0" err="1"/>
              <a:t>spīnālis</a:t>
            </a:r>
            <a:r>
              <a:rPr lang="cs-CZ" sz="1400" dirty="0"/>
              <a:t>, e – páteřní, míšní</a:t>
            </a:r>
          </a:p>
          <a:p>
            <a:r>
              <a:rPr lang="cs-CZ" sz="1400" dirty="0"/>
              <a:t>superior, ius - horní</a:t>
            </a:r>
          </a:p>
          <a:p>
            <a:r>
              <a:rPr lang="cs-CZ" sz="1400" dirty="0" err="1"/>
              <a:t>teres</a:t>
            </a:r>
            <a:r>
              <a:rPr lang="cs-CZ" sz="1400" dirty="0"/>
              <a:t>, </a:t>
            </a:r>
            <a:r>
              <a:rPr lang="cs-CZ" sz="1400" dirty="0" err="1"/>
              <a:t>etis</a:t>
            </a:r>
            <a:r>
              <a:rPr lang="cs-CZ" sz="1400" dirty="0"/>
              <a:t> – oblý, hladký</a:t>
            </a:r>
          </a:p>
          <a:p>
            <a:r>
              <a:rPr lang="cs-CZ" sz="1400" dirty="0"/>
              <a:t>triceps, </a:t>
            </a:r>
            <a:r>
              <a:rPr lang="cs-CZ" sz="1400" dirty="0" err="1"/>
              <a:t>cipitis</a:t>
            </a:r>
            <a:r>
              <a:rPr lang="cs-CZ" sz="1400" dirty="0"/>
              <a:t> – trojhlavý (sval)</a:t>
            </a:r>
          </a:p>
          <a:p>
            <a:r>
              <a:rPr lang="cs-CZ" sz="1400" dirty="0"/>
              <a:t>triplex, </a:t>
            </a:r>
            <a:r>
              <a:rPr lang="cs-CZ" sz="1400" dirty="0" err="1"/>
              <a:t>icis</a:t>
            </a:r>
            <a:r>
              <a:rPr lang="cs-CZ" sz="1400" dirty="0"/>
              <a:t> – trojitý</a:t>
            </a:r>
          </a:p>
          <a:p>
            <a:r>
              <a:rPr lang="cs-CZ" sz="1400" dirty="0" err="1"/>
              <a:t>ulterior</a:t>
            </a:r>
            <a:r>
              <a:rPr lang="cs-CZ" sz="1400" dirty="0"/>
              <a:t>, ius – zadní</a:t>
            </a:r>
          </a:p>
          <a:p>
            <a:r>
              <a:rPr lang="cs-CZ" sz="1400" dirty="0" err="1"/>
              <a:t>ūrogenitālis</a:t>
            </a:r>
            <a:r>
              <a:rPr lang="cs-CZ" sz="1400" dirty="0"/>
              <a:t>, e – močopohlavní</a:t>
            </a:r>
          </a:p>
          <a:p>
            <a:r>
              <a:rPr lang="cs-CZ" sz="1400" dirty="0" err="1"/>
              <a:t>ūtilis</a:t>
            </a:r>
            <a:r>
              <a:rPr lang="cs-CZ" sz="1400" dirty="0"/>
              <a:t>, e – užitečný, prospěšný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15921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8</a:t>
            </a:r>
            <a:r>
              <a:rPr lang="cs-CZ" sz="4000" b="1" dirty="0"/>
              <a:t>.</a:t>
            </a:r>
            <a:r>
              <a:rPr lang="pt-BR" sz="4000" b="1" dirty="0"/>
              <a:t> Substantiva 4. a 5. deklinace</a:t>
            </a:r>
            <a:br>
              <a:rPr lang="pt-BR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cs-CZ" b="1" dirty="0"/>
            </a:br>
            <a:endParaRPr lang="cs-CZ" b="1" dirty="0"/>
          </a:p>
          <a:p>
            <a:r>
              <a:rPr lang="cs-CZ" dirty="0"/>
              <a:t>8.1 Substantiva 4. deklinace</a:t>
            </a:r>
          </a:p>
          <a:p>
            <a:r>
              <a:rPr lang="cs-CZ" dirty="0"/>
              <a:t>8.2 Substantiva 5. deklinace</a:t>
            </a:r>
          </a:p>
          <a:p>
            <a:r>
              <a:rPr lang="cs-CZ" dirty="0"/>
              <a:t>8.3 Základní substantiva 4. a 5. deklinace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07595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8.1 Substantiva 4.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215" y="1295400"/>
            <a:ext cx="11066585" cy="528124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Podle </a:t>
            </a:r>
            <a:r>
              <a:rPr lang="cs-CZ" b="1" dirty="0"/>
              <a:t>4.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ūs</a:t>
            </a:r>
            <a:r>
              <a:rPr lang="cs-CZ" dirty="0"/>
              <a:t>. Jsou to převážně maskulina nebo neutra, výjimečně feminina. </a:t>
            </a:r>
            <a:r>
              <a:rPr lang="cs-CZ" b="1" dirty="0"/>
              <a:t>Maskulina a feminina </a:t>
            </a:r>
            <a:r>
              <a:rPr lang="cs-CZ" dirty="0"/>
              <a:t>mají</a:t>
            </a:r>
            <a:r>
              <a:rPr lang="cs-CZ" b="1" dirty="0"/>
              <a:t> v nominativu singuláru </a:t>
            </a:r>
            <a:r>
              <a:rPr lang="cs-CZ" dirty="0"/>
              <a:t>koncovku </a:t>
            </a:r>
            <a:r>
              <a:rPr lang="cs-CZ" b="1" dirty="0"/>
              <a:t>-</a:t>
            </a:r>
            <a:r>
              <a:rPr lang="cs-CZ" b="1" dirty="0" err="1"/>
              <a:t>us</a:t>
            </a:r>
            <a:r>
              <a:rPr lang="cs-CZ" dirty="0"/>
              <a:t>, neutra </a:t>
            </a:r>
            <a:r>
              <a:rPr lang="cs-CZ" b="1" dirty="0"/>
              <a:t>-ū</a:t>
            </a:r>
            <a:r>
              <a:rPr lang="cs-CZ" dirty="0"/>
              <a:t>. Charakteristickou samohláskou pro 4. deklinaci je -u.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Je třeba dát si pozor na možnou záměnu se substantivy 2. deklinace a některými neutry 3. deklinace, která končí v nominativu singuláru také na -</a:t>
            </a:r>
            <a:r>
              <a:rPr lang="cs-CZ" dirty="0" err="1"/>
              <a:t>us</a:t>
            </a:r>
            <a:r>
              <a:rPr lang="cs-CZ" dirty="0"/>
              <a:t>. Rozhodující je genitiv singuláru, -ī pro 2. deklinaci, -</a:t>
            </a:r>
            <a:r>
              <a:rPr lang="cs-CZ" dirty="0" err="1"/>
              <a:t>is</a:t>
            </a:r>
            <a:r>
              <a:rPr lang="cs-CZ" dirty="0"/>
              <a:t> pro 3. deklinaci, -</a:t>
            </a:r>
            <a:r>
              <a:rPr lang="cs-CZ" dirty="0" err="1"/>
              <a:t>ūs</a:t>
            </a:r>
            <a:r>
              <a:rPr lang="cs-CZ" dirty="0"/>
              <a:t> pro 4. deklinaci.</a:t>
            </a:r>
          </a:p>
          <a:p>
            <a:r>
              <a:rPr lang="cs-CZ" dirty="0"/>
              <a:t>Jako </a:t>
            </a:r>
            <a:r>
              <a:rPr lang="cs-CZ" b="1" dirty="0"/>
              <a:t>vzor pro maskulina a feminina 4. deklinace </a:t>
            </a:r>
            <a:r>
              <a:rPr lang="cs-CZ" dirty="0"/>
              <a:t>použijeme slova</a:t>
            </a:r>
            <a:r>
              <a:rPr lang="cs-CZ" b="1" dirty="0"/>
              <a:t> status, </a:t>
            </a:r>
            <a:r>
              <a:rPr lang="cs-CZ" b="1" dirty="0" err="1"/>
              <a:t>ūs</a:t>
            </a:r>
            <a:r>
              <a:rPr lang="cs-CZ" b="1" dirty="0"/>
              <a:t> m. – stav.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Odtržením koncovky genitivu singuláru získáme kmen, k němuž přidáváme </a:t>
            </a:r>
            <a:r>
              <a:rPr lang="cs-CZ" b="1" dirty="0"/>
              <a:t>u substantiv 4. deklinace </a:t>
            </a:r>
            <a:r>
              <a:rPr lang="cs-CZ" dirty="0"/>
              <a:t>(resp. maskulin a feminin) tyto </a:t>
            </a:r>
            <a:r>
              <a:rPr lang="cs-CZ" b="1" dirty="0"/>
              <a:t>koncovky</a:t>
            </a:r>
            <a:r>
              <a:rPr lang="cs-CZ" dirty="0"/>
              <a:t>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08194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166166"/>
              </p:ext>
            </p:extLst>
          </p:nvPr>
        </p:nvGraphicFramePr>
        <p:xfrm>
          <a:off x="2238375" y="2725615"/>
          <a:ext cx="7715250" cy="2235799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27768912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85340025"/>
                    </a:ext>
                  </a:extLst>
                </a:gridCol>
              </a:tblGrid>
              <a:tr h="31940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903483"/>
                  </a:ext>
                </a:extLst>
              </a:tr>
              <a:tr h="1916399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1. – us</a:t>
                      </a:r>
                    </a:p>
                    <a:p>
                      <a:r>
                        <a:rPr lang="en-US" dirty="0">
                          <a:effectLst/>
                        </a:rPr>
                        <a:t>2. – </a:t>
                      </a:r>
                      <a:r>
                        <a:rPr lang="en-US" dirty="0" err="1">
                          <a:effectLst/>
                        </a:rPr>
                        <a:t>ūs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</a:rPr>
                        <a:t>3. – </a:t>
                      </a:r>
                      <a:r>
                        <a:rPr lang="en-US" dirty="0" err="1">
                          <a:effectLst/>
                        </a:rPr>
                        <a:t>uī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</a:rPr>
                        <a:t>4. – um</a:t>
                      </a:r>
                    </a:p>
                    <a:p>
                      <a:r>
                        <a:rPr lang="en-US" dirty="0">
                          <a:effectLst/>
                        </a:rPr>
                        <a:t>5. – us</a:t>
                      </a:r>
                    </a:p>
                    <a:p>
                      <a:r>
                        <a:rPr lang="en-US" dirty="0">
                          <a:effectLst/>
                        </a:rPr>
                        <a:t>6. – ū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– </a:t>
                      </a:r>
                      <a:r>
                        <a:rPr lang="cs-CZ" dirty="0" err="1">
                          <a:effectLst/>
                        </a:rPr>
                        <a:t>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– </a:t>
                      </a:r>
                      <a:r>
                        <a:rPr lang="cs-CZ" dirty="0" err="1">
                          <a:effectLst/>
                        </a:rPr>
                        <a:t>uum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– </a:t>
                      </a:r>
                      <a:r>
                        <a:rPr lang="cs-CZ" dirty="0" err="1">
                          <a:effectLst/>
                        </a:rPr>
                        <a:t>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– </a:t>
                      </a:r>
                      <a:r>
                        <a:rPr lang="cs-CZ" dirty="0" err="1">
                          <a:effectLst/>
                        </a:rPr>
                        <a:t>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5. – </a:t>
                      </a:r>
                      <a:r>
                        <a:rPr lang="cs-CZ" dirty="0" err="1">
                          <a:effectLst/>
                        </a:rPr>
                        <a:t>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– </a:t>
                      </a:r>
                      <a:r>
                        <a:rPr lang="cs-CZ" dirty="0" err="1">
                          <a:effectLst/>
                        </a:rPr>
                        <a:t>ibus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707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896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Slovo manus se skloňuje 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433289"/>
              </p:ext>
            </p:extLst>
          </p:nvPr>
        </p:nvGraphicFramePr>
        <p:xfrm>
          <a:off x="2238375" y="2256692"/>
          <a:ext cx="7715250" cy="2704722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637504407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731144038"/>
                    </a:ext>
                  </a:extLst>
                </a:gridCol>
              </a:tblGrid>
              <a:tr h="386389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897462"/>
                  </a:ext>
                </a:extLst>
              </a:tr>
              <a:tr h="231833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status</a:t>
                      </a: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statūs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statuī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statum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statū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 </a:t>
                      </a:r>
                      <a:r>
                        <a:rPr lang="cs-CZ" dirty="0" err="1">
                          <a:effectLst/>
                        </a:rPr>
                        <a:t>statūs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 </a:t>
                      </a:r>
                      <a:r>
                        <a:rPr lang="cs-CZ" dirty="0" err="1">
                          <a:effectLst/>
                        </a:rPr>
                        <a:t>statuum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 </a:t>
                      </a:r>
                      <a:r>
                        <a:rPr lang="cs-CZ" dirty="0" err="1">
                          <a:effectLst/>
                        </a:rPr>
                        <a:t>statibus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 </a:t>
                      </a:r>
                      <a:r>
                        <a:rPr lang="cs-CZ" dirty="0" err="1">
                          <a:effectLst/>
                        </a:rPr>
                        <a:t>statūs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 </a:t>
                      </a:r>
                      <a:r>
                        <a:rPr lang="cs-CZ" dirty="0" err="1">
                          <a:effectLst/>
                        </a:rPr>
                        <a:t>statibus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450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35700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908" y="1297112"/>
            <a:ext cx="11031415" cy="449628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Jako</a:t>
            </a:r>
            <a:r>
              <a:rPr lang="cs-CZ" sz="4000" b="1" dirty="0"/>
              <a:t> vzor pro neutra 4. deklinace </a:t>
            </a:r>
            <a:br>
              <a:rPr lang="cs-CZ" sz="4000" b="1" dirty="0"/>
            </a:br>
            <a:r>
              <a:rPr lang="cs-CZ" sz="4000" dirty="0"/>
              <a:t>použijeme slovo </a:t>
            </a:r>
            <a:r>
              <a:rPr lang="cs-CZ" sz="4000" b="1" dirty="0" err="1"/>
              <a:t>genū</a:t>
            </a:r>
            <a:r>
              <a:rPr lang="cs-CZ" sz="4000" b="1" dirty="0"/>
              <a:t>, </a:t>
            </a:r>
            <a:r>
              <a:rPr lang="cs-CZ" sz="4000" b="1" dirty="0" err="1"/>
              <a:t>ūs</a:t>
            </a:r>
            <a:r>
              <a:rPr lang="cs-CZ" sz="4000" b="1" dirty="0"/>
              <a:t> n. – koleno</a:t>
            </a:r>
            <a:r>
              <a:rPr lang="cs-CZ" sz="4000" dirty="0"/>
              <a:t>, které se skloňuje takto:</a:t>
            </a:r>
            <a:br>
              <a:rPr lang="cs-CZ" sz="4000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Neutra 4. deklinace </a:t>
            </a:r>
            <a:r>
              <a:rPr lang="cs-CZ" dirty="0"/>
              <a:t>mají </a:t>
            </a:r>
            <a:r>
              <a:rPr lang="cs-CZ" b="1" dirty="0"/>
              <a:t>v dativu singuláru </a:t>
            </a:r>
            <a:r>
              <a:rPr lang="cs-CZ" dirty="0"/>
              <a:t>koncovku </a:t>
            </a:r>
            <a:r>
              <a:rPr lang="cs-CZ" b="1" dirty="0"/>
              <a:t>-ū</a:t>
            </a:r>
            <a:r>
              <a:rPr lang="cs-CZ" dirty="0"/>
              <a:t>. Jinak se skloňují stejně jako maskulina a feminina, řídí se však </a:t>
            </a:r>
            <a:r>
              <a:rPr lang="cs-CZ" b="1" dirty="0"/>
              <a:t>pravidly platnými pro všechna neutra všech deklinací</a:t>
            </a:r>
            <a:r>
              <a:rPr lang="cs-CZ" dirty="0"/>
              <a:t>. Nominativ, akuzativ a vokativ singuláru má stejný tvar, v nominativu, akuzativu a vokativu plurálu je koncovka -a.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Jako</a:t>
            </a:r>
            <a:r>
              <a:rPr lang="cs-CZ" b="1" dirty="0"/>
              <a:t> vzor pro neutra 4. deklinace </a:t>
            </a:r>
            <a:r>
              <a:rPr lang="cs-CZ" dirty="0"/>
              <a:t>použijeme slovo </a:t>
            </a:r>
            <a:r>
              <a:rPr lang="cs-CZ" b="1" dirty="0" err="1"/>
              <a:t>genū</a:t>
            </a:r>
            <a:r>
              <a:rPr lang="cs-CZ" b="1" dirty="0"/>
              <a:t>, </a:t>
            </a:r>
            <a:r>
              <a:rPr lang="cs-CZ" b="1" dirty="0" err="1"/>
              <a:t>ūs</a:t>
            </a:r>
            <a:r>
              <a:rPr lang="cs-CZ" b="1" dirty="0"/>
              <a:t> n. – koleno</a:t>
            </a:r>
            <a:r>
              <a:rPr lang="cs-CZ" dirty="0"/>
              <a:t>, které se skloňuje takto: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01208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8.2 Substantiva 5.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Podle </a:t>
            </a:r>
            <a:r>
              <a:rPr lang="cs-CZ" b="1" dirty="0"/>
              <a:t>5.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eī</a:t>
            </a:r>
            <a:r>
              <a:rPr lang="cs-CZ" b="1" dirty="0"/>
              <a:t> </a:t>
            </a:r>
            <a:r>
              <a:rPr lang="cs-CZ" dirty="0"/>
              <a:t>(substantiva, kde před -</a:t>
            </a:r>
            <a:r>
              <a:rPr lang="cs-CZ" dirty="0" err="1"/>
              <a:t>ēs</a:t>
            </a:r>
            <a:r>
              <a:rPr lang="cs-CZ" dirty="0"/>
              <a:t> předchází souhláska, </a:t>
            </a:r>
            <a:r>
              <a:rPr lang="cs-CZ" dirty="0" err="1"/>
              <a:t>rēs</a:t>
            </a:r>
            <a:r>
              <a:rPr lang="cs-CZ" dirty="0"/>
              <a:t>, </a:t>
            </a:r>
            <a:r>
              <a:rPr lang="cs-CZ" dirty="0" err="1"/>
              <a:t>reī</a:t>
            </a:r>
            <a:r>
              <a:rPr lang="cs-CZ" dirty="0"/>
              <a:t> - věc) nebo</a:t>
            </a:r>
            <a:r>
              <a:rPr lang="cs-CZ" b="1" dirty="0"/>
              <a:t> -</a:t>
            </a:r>
            <a:r>
              <a:rPr lang="cs-CZ" b="1" dirty="0" err="1"/>
              <a:t>ēī</a:t>
            </a:r>
            <a:r>
              <a:rPr lang="cs-CZ" b="1" dirty="0"/>
              <a:t> </a:t>
            </a:r>
            <a:r>
              <a:rPr lang="cs-CZ" dirty="0"/>
              <a:t>(substantiva, kde před -</a:t>
            </a:r>
            <a:r>
              <a:rPr lang="cs-CZ" dirty="0" err="1"/>
              <a:t>ēs</a:t>
            </a:r>
            <a:r>
              <a:rPr lang="cs-CZ" dirty="0"/>
              <a:t> předchází samohláska, </a:t>
            </a:r>
            <a:r>
              <a:rPr lang="cs-CZ" dirty="0" err="1"/>
              <a:t>diēs</a:t>
            </a:r>
            <a:r>
              <a:rPr lang="cs-CZ" dirty="0"/>
              <a:t>, </a:t>
            </a:r>
            <a:r>
              <a:rPr lang="cs-CZ" dirty="0" err="1"/>
              <a:t>diēī</a:t>
            </a:r>
            <a:r>
              <a:rPr lang="cs-CZ" dirty="0"/>
              <a:t> – den). Charakteristickou samohláskou 5. deklinace je -ē nebo -e. Kromě délky této samohlásky se skloňování obou uvedených typů substantiv nijak neliší.</a:t>
            </a:r>
          </a:p>
          <a:p>
            <a:r>
              <a:rPr lang="cs-CZ" dirty="0"/>
              <a:t>Všechna substantiva 5. deklinace jsou feminina, s výjimkou slova </a:t>
            </a:r>
            <a:r>
              <a:rPr lang="cs-CZ" dirty="0" err="1"/>
              <a:t>diēs</a:t>
            </a:r>
            <a:r>
              <a:rPr lang="cs-CZ" dirty="0"/>
              <a:t> – den, které je ve fyzikálním významu (24 hodin) maskulinum (</a:t>
            </a:r>
            <a:r>
              <a:rPr lang="cs-CZ" dirty="0" err="1"/>
              <a:t>diēs</a:t>
            </a:r>
            <a:r>
              <a:rPr lang="cs-CZ" dirty="0"/>
              <a:t> </a:t>
            </a:r>
            <a:r>
              <a:rPr lang="cs-CZ" dirty="0" err="1"/>
              <a:t>longus</a:t>
            </a:r>
            <a:r>
              <a:rPr lang="cs-CZ" dirty="0"/>
              <a:t> – dlouhý den), ve významu lhůta femininum (</a:t>
            </a:r>
            <a:r>
              <a:rPr lang="cs-CZ" dirty="0" err="1"/>
              <a:t>diēs</a:t>
            </a:r>
            <a:r>
              <a:rPr lang="cs-CZ" dirty="0"/>
              <a:t> </a:t>
            </a:r>
            <a:r>
              <a:rPr lang="cs-CZ" dirty="0" err="1"/>
              <a:t>certa</a:t>
            </a:r>
            <a:r>
              <a:rPr lang="cs-CZ" dirty="0"/>
              <a:t> – určitý den).</a:t>
            </a:r>
          </a:p>
          <a:p>
            <a:r>
              <a:rPr lang="cs-CZ" dirty="0"/>
              <a:t>Jako </a:t>
            </a:r>
            <a:r>
              <a:rPr lang="cs-CZ" b="1" dirty="0"/>
              <a:t>vzor pro substantiva 5. deklinace </a:t>
            </a:r>
            <a:r>
              <a:rPr lang="cs-CZ" dirty="0"/>
              <a:t>použijeme slova </a:t>
            </a:r>
            <a:r>
              <a:rPr lang="cs-CZ" b="1" dirty="0" err="1"/>
              <a:t>rēs</a:t>
            </a:r>
            <a:r>
              <a:rPr lang="cs-CZ" b="1" dirty="0"/>
              <a:t>, </a:t>
            </a:r>
            <a:r>
              <a:rPr lang="cs-CZ" b="1" dirty="0" err="1"/>
              <a:t>reī</a:t>
            </a:r>
            <a:r>
              <a:rPr lang="cs-CZ" b="1" dirty="0"/>
              <a:t> f. – věc.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47494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Odtržením koncovky genitivu singuláru získáme kmen, k němuž </a:t>
            </a:r>
            <a:r>
              <a:rPr lang="cs-CZ" sz="3200" b="1" dirty="0"/>
              <a:t>u substantiv 5. deklinace </a:t>
            </a:r>
            <a:r>
              <a:rPr lang="cs-CZ" sz="3200" dirty="0"/>
              <a:t>přidáváme </a:t>
            </a:r>
            <a:r>
              <a:rPr lang="cs-CZ" sz="3200" b="1" dirty="0"/>
              <a:t>tyto koncovky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8394442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746246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85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 – ēs</a:t>
                      </a:r>
                    </a:p>
                    <a:p>
                      <a:r>
                        <a:rPr lang="cs-CZ">
                          <a:effectLst/>
                        </a:rPr>
                        <a:t>2. – eī, (ēī)</a:t>
                      </a:r>
                    </a:p>
                    <a:p>
                      <a:r>
                        <a:rPr lang="cs-CZ">
                          <a:effectLst/>
                        </a:rPr>
                        <a:t>3. – eī, (ēī)</a:t>
                      </a:r>
                    </a:p>
                    <a:p>
                      <a:r>
                        <a:rPr lang="cs-CZ">
                          <a:effectLst/>
                        </a:rPr>
                        <a:t>4. – em</a:t>
                      </a:r>
                    </a:p>
                    <a:p>
                      <a:r>
                        <a:rPr lang="cs-CZ">
                          <a:effectLst/>
                        </a:rPr>
                        <a:t>5. – ēs</a:t>
                      </a:r>
                    </a:p>
                    <a:p>
                      <a:r>
                        <a:rPr lang="cs-CZ">
                          <a:effectLst/>
                        </a:rPr>
                        <a:t>6. – ē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– </a:t>
                      </a:r>
                      <a:r>
                        <a:rPr lang="cs-CZ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– </a:t>
                      </a:r>
                      <a:r>
                        <a:rPr lang="cs-CZ" dirty="0" err="1">
                          <a:effectLst/>
                        </a:rPr>
                        <a:t>ērum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– </a:t>
                      </a:r>
                      <a:r>
                        <a:rPr lang="cs-CZ" dirty="0" err="1">
                          <a:effectLst/>
                        </a:rPr>
                        <a:t>ēbus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– </a:t>
                      </a:r>
                      <a:r>
                        <a:rPr lang="cs-CZ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5. – </a:t>
                      </a:r>
                      <a:r>
                        <a:rPr lang="cs-CZ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– </a:t>
                      </a:r>
                      <a:r>
                        <a:rPr lang="cs-CZ" dirty="0" err="1">
                          <a:effectLst/>
                        </a:rPr>
                        <a:t>ēbus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218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54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1.4 Slabiky dlouhé přirozeně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Latinské slabiky mohou být dlouhé </a:t>
            </a:r>
            <a:r>
              <a:rPr lang="cs-CZ" b="1" dirty="0"/>
              <a:t>přirozeně</a:t>
            </a:r>
            <a:r>
              <a:rPr lang="cs-CZ" dirty="0"/>
              <a:t> nebo </a:t>
            </a:r>
            <a:r>
              <a:rPr lang="cs-CZ" b="1" dirty="0"/>
              <a:t>polohou</a:t>
            </a:r>
            <a:endParaRPr lang="cs-CZ" dirty="0"/>
          </a:p>
          <a:p>
            <a:r>
              <a:rPr lang="cs-CZ" b="1" dirty="0"/>
              <a:t>Slabika</a:t>
            </a:r>
            <a:r>
              <a:rPr lang="cs-CZ" dirty="0"/>
              <a:t> je </a:t>
            </a:r>
            <a:r>
              <a:rPr lang="cs-CZ" b="1" dirty="0"/>
              <a:t>dlouhá přirozeně</a:t>
            </a:r>
            <a:r>
              <a:rPr lang="cs-CZ" dirty="0"/>
              <a:t>, pokud </a:t>
            </a:r>
            <a:r>
              <a:rPr lang="cs-CZ" b="1" dirty="0"/>
              <a:t>obsahuje dlouhou samohlásku</a:t>
            </a:r>
            <a:r>
              <a:rPr lang="cs-CZ" dirty="0"/>
              <a:t> nebo </a:t>
            </a:r>
            <a:r>
              <a:rPr lang="cs-CZ" b="1" dirty="0"/>
              <a:t>dvojhlásku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fēmina</a:t>
            </a:r>
            <a:r>
              <a:rPr lang="cs-CZ" dirty="0"/>
              <a:t> – </a:t>
            </a:r>
            <a:r>
              <a:rPr lang="cs-CZ" i="1" dirty="0" err="1"/>
              <a:t>fémina</a:t>
            </a:r>
            <a:r>
              <a:rPr lang="cs-CZ" dirty="0"/>
              <a:t> – žena</a:t>
            </a:r>
          </a:p>
          <a:p>
            <a:r>
              <a:rPr lang="cs-CZ" dirty="0" err="1"/>
              <a:t>frāctūra</a:t>
            </a:r>
            <a:r>
              <a:rPr lang="cs-CZ" dirty="0"/>
              <a:t> – </a:t>
            </a:r>
            <a:r>
              <a:rPr lang="cs-CZ" i="1" dirty="0" err="1"/>
              <a:t>fráktúra</a:t>
            </a:r>
            <a:r>
              <a:rPr lang="cs-CZ" dirty="0"/>
              <a:t> – zlomenina</a:t>
            </a:r>
          </a:p>
          <a:p>
            <a:r>
              <a:rPr lang="cs-CZ" dirty="0" err="1"/>
              <a:t>lagoena</a:t>
            </a:r>
            <a:r>
              <a:rPr lang="cs-CZ" dirty="0"/>
              <a:t> – </a:t>
            </a:r>
            <a:r>
              <a:rPr lang="cs-CZ" i="1" dirty="0" err="1"/>
              <a:t>lagéna</a:t>
            </a:r>
            <a:r>
              <a:rPr lang="cs-CZ" dirty="0"/>
              <a:t> – lahvička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Přirozeně dlouhé slabiky se v učebnicích latiny </a:t>
            </a:r>
            <a:r>
              <a:rPr lang="cs-CZ" b="1" dirty="0"/>
              <a:t>označují vodorovnou čárkou nad písmenem</a:t>
            </a:r>
            <a:r>
              <a:rPr lang="cs-CZ" dirty="0"/>
              <a:t>: ā ē ī ō ū.</a:t>
            </a:r>
          </a:p>
          <a:p>
            <a:pPr marL="0" indent="0">
              <a:buNone/>
            </a:pPr>
            <a:r>
              <a:rPr lang="cs-CZ" dirty="0"/>
              <a:t>V </a:t>
            </a:r>
            <a:r>
              <a:rPr lang="cs-CZ" b="1" dirty="0"/>
              <a:t>běžném latinském textu</a:t>
            </a:r>
            <a:r>
              <a:rPr lang="cs-CZ" dirty="0"/>
              <a:t> se obvykle </a:t>
            </a:r>
            <a:r>
              <a:rPr lang="cs-CZ" b="1" dirty="0"/>
              <a:t>neuvádějí</a:t>
            </a:r>
            <a:r>
              <a:rPr lang="cs-CZ" dirty="0"/>
              <a:t>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4968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8584" y="4178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Slovo rēs se skloňuje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926968"/>
              </p:ext>
            </p:extLst>
          </p:nvPr>
        </p:nvGraphicFramePr>
        <p:xfrm>
          <a:off x="2238375" y="3041173"/>
          <a:ext cx="7715250" cy="3265841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421531319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832774857"/>
                    </a:ext>
                  </a:extLst>
                </a:gridCol>
              </a:tblGrid>
              <a:tr h="466549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267034"/>
                  </a:ext>
                </a:extLst>
              </a:tr>
              <a:tr h="2799292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reī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reī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rem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rē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 </a:t>
                      </a:r>
                      <a:r>
                        <a:rPr lang="cs-CZ" dirty="0" err="1">
                          <a:effectLst/>
                        </a:rPr>
                        <a:t>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 </a:t>
                      </a:r>
                      <a:r>
                        <a:rPr lang="cs-CZ" dirty="0" err="1">
                          <a:effectLst/>
                        </a:rPr>
                        <a:t>rērum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 </a:t>
                      </a:r>
                      <a:r>
                        <a:rPr lang="cs-CZ" dirty="0" err="1">
                          <a:effectLst/>
                        </a:rPr>
                        <a:t>rēbus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 </a:t>
                      </a:r>
                      <a:r>
                        <a:rPr lang="cs-CZ" dirty="0" err="1">
                          <a:effectLst/>
                        </a:rPr>
                        <a:t>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 </a:t>
                      </a:r>
                      <a:r>
                        <a:rPr lang="cs-CZ" dirty="0" err="1">
                          <a:effectLst/>
                        </a:rPr>
                        <a:t>rēbus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79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0953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8.3 Základní substantiva 4. a 5.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1037492"/>
            <a:ext cx="5181600" cy="5756031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abortus, </a:t>
            </a:r>
            <a:r>
              <a:rPr lang="cs-CZ" dirty="0" err="1"/>
              <a:t>ūs</a:t>
            </a:r>
            <a:r>
              <a:rPr lang="cs-CZ" dirty="0"/>
              <a:t> m. – potrat</a:t>
            </a:r>
          </a:p>
          <a:p>
            <a:r>
              <a:rPr lang="cs-CZ" dirty="0" err="1"/>
              <a:t>abscessus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hlíza, absces</a:t>
            </a:r>
          </a:p>
          <a:p>
            <a:r>
              <a:rPr lang="cs-CZ" dirty="0" err="1"/>
              <a:t>audītus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sluch</a:t>
            </a:r>
          </a:p>
          <a:p>
            <a:r>
              <a:rPr lang="cs-CZ" dirty="0" err="1"/>
              <a:t>cariēs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kaz</a:t>
            </a:r>
          </a:p>
          <a:p>
            <a:r>
              <a:rPr lang="cs-CZ" dirty="0" err="1"/>
              <a:t>collāpsus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zhroucení, kolaps</a:t>
            </a:r>
          </a:p>
          <a:p>
            <a:r>
              <a:rPr lang="cs-CZ" dirty="0" err="1"/>
              <a:t>cursus</a:t>
            </a:r>
            <a:r>
              <a:rPr lang="cs-CZ" dirty="0"/>
              <a:t>. </a:t>
            </a:r>
            <a:r>
              <a:rPr lang="cs-CZ" dirty="0" err="1"/>
              <a:t>ūs</a:t>
            </a:r>
            <a:r>
              <a:rPr lang="cs-CZ" dirty="0"/>
              <a:t> m. – běh, průběh</a:t>
            </a:r>
          </a:p>
          <a:p>
            <a:r>
              <a:rPr lang="cs-CZ" dirty="0" err="1"/>
              <a:t>dēcubitus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proleženina</a:t>
            </a:r>
          </a:p>
          <a:p>
            <a:r>
              <a:rPr lang="cs-CZ" dirty="0" err="1"/>
              <a:t>dēfectus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vada, porucha</a:t>
            </a:r>
          </a:p>
          <a:p>
            <a:r>
              <a:rPr lang="cs-CZ" dirty="0" err="1"/>
              <a:t>diēs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m. – den</a:t>
            </a:r>
          </a:p>
          <a:p>
            <a:r>
              <a:rPr lang="cs-CZ" dirty="0" err="1"/>
              <a:t>ductus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vývod, průduch, průchod</a:t>
            </a:r>
          </a:p>
          <a:p>
            <a:r>
              <a:rPr lang="cs-CZ" dirty="0"/>
              <a:t>exitus, </a:t>
            </a:r>
            <a:r>
              <a:rPr lang="cs-CZ" dirty="0" err="1"/>
              <a:t>ūs</a:t>
            </a:r>
            <a:r>
              <a:rPr lang="cs-CZ" dirty="0"/>
              <a:t> m. – zánik, smrt</a:t>
            </a:r>
          </a:p>
          <a:p>
            <a:r>
              <a:rPr lang="cs-CZ" dirty="0" err="1"/>
              <a:t>faciēs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tvář, obličej, plocha, strana</a:t>
            </a:r>
          </a:p>
          <a:p>
            <a:r>
              <a:rPr lang="cs-CZ" dirty="0" err="1"/>
              <a:t>genū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n. – koleno</a:t>
            </a:r>
          </a:p>
          <a:p>
            <a:r>
              <a:rPr lang="cs-CZ" dirty="0" err="1"/>
              <a:t>gustus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chuť</a:t>
            </a:r>
          </a:p>
          <a:p>
            <a:r>
              <a:rPr lang="cs-CZ" dirty="0" err="1"/>
              <a:t>īnfarctus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infarkt</a:t>
            </a:r>
          </a:p>
          <a:p>
            <a:r>
              <a:rPr lang="cs-CZ" dirty="0" err="1"/>
              <a:t>manus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f. – ruka</a:t>
            </a:r>
          </a:p>
          <a:p>
            <a:r>
              <a:rPr lang="cs-CZ" dirty="0" err="1"/>
              <a:t>olfactus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čich</a:t>
            </a:r>
          </a:p>
          <a:p>
            <a:r>
              <a:rPr lang="cs-CZ" dirty="0"/>
              <a:t>partus, </a:t>
            </a:r>
            <a:r>
              <a:rPr lang="cs-CZ" dirty="0" err="1"/>
              <a:t>ūs</a:t>
            </a:r>
            <a:r>
              <a:rPr lang="cs-CZ" dirty="0"/>
              <a:t> m. – porod</a:t>
            </a:r>
          </a:p>
          <a:p>
            <a:r>
              <a:rPr lang="cs-CZ" dirty="0" err="1"/>
              <a:t>pulsus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tep, puls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72200" y="1166446"/>
            <a:ext cx="5181600" cy="5474677"/>
          </a:xfrm>
        </p:spPr>
        <p:txBody>
          <a:bodyPr>
            <a:normAutofit fontScale="55000" lnSpcReduction="20000"/>
          </a:bodyPr>
          <a:lstStyle/>
          <a:p>
            <a:r>
              <a:rPr lang="cs-CZ" dirty="0" err="1"/>
              <a:t>rēs</a:t>
            </a:r>
            <a:r>
              <a:rPr lang="cs-CZ" dirty="0"/>
              <a:t>, </a:t>
            </a:r>
            <a:r>
              <a:rPr lang="cs-CZ" dirty="0" err="1"/>
              <a:t>reī</a:t>
            </a:r>
            <a:r>
              <a:rPr lang="cs-CZ" dirty="0"/>
              <a:t> f. – věc</a:t>
            </a:r>
          </a:p>
          <a:p>
            <a:r>
              <a:rPr lang="cs-CZ" dirty="0" err="1"/>
              <a:t>scabiēs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svrab</a:t>
            </a:r>
          </a:p>
          <a:p>
            <a:r>
              <a:rPr lang="cs-CZ" dirty="0" err="1"/>
              <a:t>sēnsus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smysl</a:t>
            </a:r>
          </a:p>
          <a:p>
            <a:r>
              <a:rPr lang="cs-CZ" dirty="0" err="1"/>
              <a:t>speciēs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druh, vzhled</a:t>
            </a:r>
          </a:p>
          <a:p>
            <a:r>
              <a:rPr lang="cs-CZ" dirty="0" err="1"/>
              <a:t>spīritus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duch, dech, líh</a:t>
            </a:r>
          </a:p>
          <a:p>
            <a:r>
              <a:rPr lang="cs-CZ" dirty="0"/>
              <a:t>status, </a:t>
            </a:r>
            <a:r>
              <a:rPr lang="cs-CZ" dirty="0" err="1"/>
              <a:t>ūs</a:t>
            </a:r>
            <a:r>
              <a:rPr lang="cs-CZ" dirty="0"/>
              <a:t> m. – stav</a:t>
            </a:r>
          </a:p>
          <a:p>
            <a:r>
              <a:rPr lang="cs-CZ" dirty="0" err="1"/>
              <a:t>tāctus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hmat</a:t>
            </a:r>
          </a:p>
          <a:p>
            <a:r>
              <a:rPr lang="cs-CZ" dirty="0" err="1"/>
              <a:t>vīsus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zrak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4211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 Číslovky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 </a:t>
            </a:r>
          </a:p>
          <a:p>
            <a:r>
              <a:rPr lang="cs-CZ" b="1" dirty="0">
                <a:hlinkClick r:id="rId2"/>
              </a:rPr>
              <a:t>9.1 Skloňování řadových číslovek</a:t>
            </a:r>
          </a:p>
          <a:p>
            <a:r>
              <a:rPr lang="cs-CZ" b="1" dirty="0">
                <a:hlinkClick r:id="rId2"/>
              </a:rPr>
              <a:t>Přejít</a:t>
            </a:r>
          </a:p>
          <a:p>
            <a:r>
              <a:rPr lang="cs-CZ" b="1" dirty="0">
                <a:hlinkClick r:id="rId3"/>
              </a:rPr>
              <a:t>9.2 Úvod do latinských základních číslovek</a:t>
            </a:r>
          </a:p>
          <a:p>
            <a:r>
              <a:rPr lang="cs-CZ" b="1" dirty="0">
                <a:hlinkClick r:id="rId3"/>
              </a:rPr>
              <a:t>Přejít</a:t>
            </a:r>
          </a:p>
          <a:p>
            <a:r>
              <a:rPr lang="cs-CZ" b="1" dirty="0">
                <a:hlinkClick r:id="rId4"/>
              </a:rPr>
              <a:t>9.3 Skloňování číslovek 1-3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08605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9.1 Skloňování řadových číslovek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Latinské řadové číslovky od 1 do 10 jsou tyto:</a:t>
            </a:r>
          </a:p>
          <a:p>
            <a:r>
              <a:rPr lang="pt-BR" dirty="0"/>
              <a:t>prīmus, a, um</a:t>
            </a:r>
          </a:p>
          <a:p>
            <a:r>
              <a:rPr lang="pt-BR" dirty="0"/>
              <a:t>secundus, a, um</a:t>
            </a:r>
          </a:p>
          <a:p>
            <a:r>
              <a:rPr lang="pt-BR" dirty="0"/>
              <a:t>tertius, a, um</a:t>
            </a:r>
          </a:p>
          <a:p>
            <a:r>
              <a:rPr lang="pt-BR" dirty="0"/>
              <a:t>quārtus, a, um</a:t>
            </a:r>
          </a:p>
          <a:p>
            <a:r>
              <a:rPr lang="pt-BR" dirty="0"/>
              <a:t>quīntus, a, um</a:t>
            </a:r>
          </a:p>
          <a:p>
            <a:r>
              <a:rPr lang="pt-BR" dirty="0"/>
              <a:t>sextus, a, um</a:t>
            </a:r>
          </a:p>
          <a:p>
            <a:r>
              <a:rPr lang="pt-BR" dirty="0"/>
              <a:t>septimus, a, um</a:t>
            </a:r>
          </a:p>
          <a:p>
            <a:r>
              <a:rPr lang="pt-BR" dirty="0"/>
              <a:t>octāvus, a, um</a:t>
            </a:r>
          </a:p>
          <a:p>
            <a:r>
              <a:rPr lang="pt-BR" dirty="0"/>
              <a:t>nōnus, a, um</a:t>
            </a:r>
          </a:p>
          <a:p>
            <a:r>
              <a:rPr lang="pt-BR" dirty="0"/>
              <a:t>decimus, a, 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70390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Latinské </a:t>
            </a:r>
            <a:r>
              <a:rPr lang="cs-CZ" b="1" dirty="0"/>
              <a:t>řadové číslovky </a:t>
            </a:r>
            <a:r>
              <a:rPr lang="cs-CZ" dirty="0"/>
              <a:t>se skloňují jako </a:t>
            </a:r>
            <a:r>
              <a:rPr lang="cs-CZ" b="1" dirty="0"/>
              <a:t>adjektiva podle 1. a 2. deklinace. První tvar </a:t>
            </a:r>
            <a:r>
              <a:rPr lang="cs-CZ" dirty="0"/>
              <a:t>číslovky patří k </a:t>
            </a:r>
            <a:r>
              <a:rPr lang="cs-CZ" b="1" dirty="0"/>
              <a:t>maskulinům </a:t>
            </a:r>
            <a:r>
              <a:rPr lang="cs-CZ" dirty="0"/>
              <a:t>a </a:t>
            </a:r>
            <a:r>
              <a:rPr lang="cs-CZ" b="1" dirty="0"/>
              <a:t>skloňuje se jako maskulina 2. deklinace</a:t>
            </a:r>
            <a:r>
              <a:rPr lang="cs-CZ" dirty="0"/>
              <a:t>:</a:t>
            </a:r>
          </a:p>
          <a:p>
            <a:r>
              <a:rPr lang="cs-CZ" dirty="0" err="1"/>
              <a:t>dēns</a:t>
            </a:r>
            <a:r>
              <a:rPr lang="cs-CZ" dirty="0"/>
              <a:t> </a:t>
            </a:r>
            <a:r>
              <a:rPr lang="cs-CZ" dirty="0" err="1"/>
              <a:t>prīmus</a:t>
            </a:r>
            <a:r>
              <a:rPr lang="cs-CZ" dirty="0"/>
              <a:t> – první zub</a:t>
            </a:r>
          </a:p>
          <a:p>
            <a:r>
              <a:rPr lang="cs-CZ" b="1" dirty="0"/>
              <a:t>Druhý tvar </a:t>
            </a:r>
            <a:r>
              <a:rPr lang="cs-CZ" dirty="0"/>
              <a:t>číslovky patří k </a:t>
            </a:r>
            <a:r>
              <a:rPr lang="cs-CZ" b="1" dirty="0"/>
              <a:t>femininům </a:t>
            </a:r>
            <a:r>
              <a:rPr lang="cs-CZ" dirty="0"/>
              <a:t>a skloňuje se podle </a:t>
            </a:r>
            <a:r>
              <a:rPr lang="cs-CZ" b="1" dirty="0"/>
              <a:t>1. deklinace</a:t>
            </a:r>
            <a:r>
              <a:rPr lang="cs-CZ" dirty="0"/>
              <a:t>:</a:t>
            </a:r>
          </a:p>
          <a:p>
            <a:r>
              <a:rPr lang="cs-CZ" dirty="0" err="1"/>
              <a:t>costa</a:t>
            </a:r>
            <a:r>
              <a:rPr lang="cs-CZ" dirty="0"/>
              <a:t> </a:t>
            </a:r>
            <a:r>
              <a:rPr lang="cs-CZ" dirty="0" err="1"/>
              <a:t>prīma</a:t>
            </a:r>
            <a:r>
              <a:rPr lang="cs-CZ" dirty="0"/>
              <a:t> – první žebro</a:t>
            </a:r>
          </a:p>
          <a:p>
            <a:r>
              <a:rPr lang="cs-CZ" b="1" dirty="0"/>
              <a:t>Třetí tvar </a:t>
            </a:r>
            <a:r>
              <a:rPr lang="cs-CZ" dirty="0"/>
              <a:t>číslovky patří k </a:t>
            </a:r>
            <a:r>
              <a:rPr lang="cs-CZ" b="1" dirty="0"/>
              <a:t>neutrům </a:t>
            </a:r>
            <a:r>
              <a:rPr lang="cs-CZ" dirty="0"/>
              <a:t>a skloňuje se jako </a:t>
            </a:r>
            <a:r>
              <a:rPr lang="cs-CZ" b="1" dirty="0"/>
              <a:t>neutra 2. deklinace</a:t>
            </a:r>
            <a:r>
              <a:rPr lang="cs-CZ" dirty="0"/>
              <a:t>:</a:t>
            </a:r>
          </a:p>
          <a:p>
            <a:r>
              <a:rPr lang="cs-CZ" dirty="0"/>
              <a:t>signum </a:t>
            </a:r>
            <a:r>
              <a:rPr lang="cs-CZ" dirty="0" err="1"/>
              <a:t>prīmum</a:t>
            </a:r>
            <a:r>
              <a:rPr lang="cs-CZ" dirty="0"/>
              <a:t> – první příznak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82602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Stejně jako adjektiva i řadové číslovky se musí s příslušným substantivem shodovat v rodě, pádě a čísle, deklinace může být rozdílná: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290861094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2318496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costa prīma</a:t>
                      </a:r>
                    </a:p>
                    <a:p>
                      <a:r>
                        <a:rPr lang="cs-CZ">
                          <a:effectLst/>
                        </a:rPr>
                        <a:t>2. costae prīmae</a:t>
                      </a:r>
                    </a:p>
                    <a:p>
                      <a:r>
                        <a:rPr lang="cs-CZ">
                          <a:effectLst/>
                        </a:rPr>
                        <a:t>3. costae prīmae</a:t>
                      </a:r>
                    </a:p>
                    <a:p>
                      <a:r>
                        <a:rPr lang="cs-CZ">
                          <a:effectLst/>
                        </a:rPr>
                        <a:t>4. costam prīmam</a:t>
                      </a:r>
                    </a:p>
                    <a:p>
                      <a:r>
                        <a:rPr lang="cs-CZ">
                          <a:effectLst/>
                        </a:rPr>
                        <a:t>6. costā prīmā</a:t>
                      </a:r>
                    </a:p>
                    <a:p>
                      <a:r>
                        <a:rPr lang="cs-CZ">
                          <a:effectLst/>
                        </a:rPr>
                        <a:t>atd.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dēns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dentis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dentī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dentem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dente </a:t>
                      </a:r>
                      <a:r>
                        <a:rPr lang="cs-CZ" dirty="0" err="1">
                          <a:effectLst/>
                        </a:rPr>
                        <a:t>prīmō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atd.</a:t>
                      </a: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9985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887579" y="519290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solidFill>
                  <a:srgbClr val="3A3A3A"/>
                </a:solidFill>
                <a:latin typeface="Open Sans"/>
              </a:rPr>
              <a:t>U neuter platí stejná pravidla jako u všech neuter všech deklinací. Nominativ a akuzativ jsou stejné, nominativ a akuzativ plurálu má koncovku -a:</a:t>
            </a:r>
          </a:p>
          <a:p>
            <a:r>
              <a:rPr lang="cs-CZ" dirty="0">
                <a:solidFill>
                  <a:srgbClr val="3A3A3A"/>
                </a:solidFill>
                <a:latin typeface="Open Sans"/>
              </a:rPr>
              <a:t>první příznaky – signa </a:t>
            </a:r>
            <a:r>
              <a:rPr lang="cs-CZ" dirty="0" err="1">
                <a:solidFill>
                  <a:srgbClr val="3A3A3A"/>
                </a:solidFill>
                <a:latin typeface="Open Sans"/>
              </a:rPr>
              <a:t>prīma</a:t>
            </a:r>
            <a:endParaRPr lang="cs-CZ" dirty="0">
              <a:solidFill>
                <a:srgbClr val="3A3A3A"/>
              </a:solidFill>
              <a:latin typeface="Open Sans"/>
            </a:endParaRPr>
          </a:p>
          <a:p>
            <a:r>
              <a:rPr lang="cs-CZ" dirty="0">
                <a:solidFill>
                  <a:srgbClr val="3A3A3A"/>
                </a:solidFill>
                <a:latin typeface="Open Sans"/>
              </a:rPr>
              <a:t> </a:t>
            </a:r>
            <a:endParaRPr lang="cs-CZ" b="0" i="0" dirty="0">
              <a:solidFill>
                <a:srgbClr val="3A3A3A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5824181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9.2 Úvod do latinských základních číslovek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589" y="1106906"/>
            <a:ext cx="11967411" cy="5751094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Základní latinské číslovky 1–10 jsou tyto:</a:t>
            </a:r>
          </a:p>
          <a:p>
            <a:r>
              <a:rPr lang="cs-CZ" dirty="0" err="1"/>
              <a:t>ūnus</a:t>
            </a:r>
            <a:r>
              <a:rPr lang="cs-CZ" dirty="0"/>
              <a:t>, a, um</a:t>
            </a:r>
          </a:p>
          <a:p>
            <a:r>
              <a:rPr lang="cs-CZ" dirty="0"/>
              <a:t>duo, </a:t>
            </a:r>
            <a:r>
              <a:rPr lang="cs-CZ" dirty="0" err="1"/>
              <a:t>duae</a:t>
            </a:r>
            <a:r>
              <a:rPr lang="cs-CZ" dirty="0"/>
              <a:t>, duo</a:t>
            </a:r>
          </a:p>
          <a:p>
            <a:r>
              <a:rPr lang="cs-CZ" dirty="0" err="1"/>
              <a:t>trēs</a:t>
            </a:r>
            <a:r>
              <a:rPr lang="cs-CZ" dirty="0"/>
              <a:t>, tria</a:t>
            </a:r>
          </a:p>
          <a:p>
            <a:r>
              <a:rPr lang="cs-CZ" dirty="0" err="1"/>
              <a:t>quattuor</a:t>
            </a:r>
            <a:endParaRPr lang="cs-CZ" dirty="0"/>
          </a:p>
          <a:p>
            <a:r>
              <a:rPr lang="cs-CZ" dirty="0" err="1"/>
              <a:t>quīnque</a:t>
            </a:r>
            <a:endParaRPr lang="cs-CZ" dirty="0"/>
          </a:p>
          <a:p>
            <a:r>
              <a:rPr lang="cs-CZ" dirty="0"/>
              <a:t>sex</a:t>
            </a:r>
          </a:p>
          <a:p>
            <a:r>
              <a:rPr lang="cs-CZ" dirty="0"/>
              <a:t>septem</a:t>
            </a:r>
          </a:p>
          <a:p>
            <a:r>
              <a:rPr lang="cs-CZ" dirty="0" err="1"/>
              <a:t>octō</a:t>
            </a:r>
            <a:endParaRPr lang="cs-CZ" dirty="0"/>
          </a:p>
          <a:p>
            <a:r>
              <a:rPr lang="cs-CZ" dirty="0"/>
              <a:t>novem</a:t>
            </a:r>
          </a:p>
          <a:p>
            <a:r>
              <a:rPr lang="cs-CZ" dirty="0"/>
              <a:t>decem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Číslovky </a:t>
            </a:r>
            <a:r>
              <a:rPr lang="cs-CZ" b="1" dirty="0"/>
              <a:t>1–3 </a:t>
            </a:r>
            <a:r>
              <a:rPr lang="cs-CZ" dirty="0"/>
              <a:t>se </a:t>
            </a:r>
            <a:r>
              <a:rPr lang="cs-CZ" b="1" dirty="0"/>
              <a:t>skloňují</a:t>
            </a:r>
            <a:r>
              <a:rPr lang="cs-CZ" dirty="0"/>
              <a:t>, </a:t>
            </a:r>
            <a:r>
              <a:rPr lang="cs-CZ" b="1" dirty="0"/>
              <a:t>ostatní </a:t>
            </a:r>
            <a:r>
              <a:rPr lang="cs-CZ" dirty="0"/>
              <a:t>jsou </a:t>
            </a:r>
            <a:r>
              <a:rPr lang="cs-CZ" b="1" dirty="0"/>
              <a:t>nesklonné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Stejně jako řadové i </a:t>
            </a:r>
            <a:r>
              <a:rPr lang="cs-CZ" b="1" dirty="0"/>
              <a:t>základní číslovky </a:t>
            </a:r>
            <a:r>
              <a:rPr lang="cs-CZ" dirty="0"/>
              <a:t>jsou v latině chápány jako </a:t>
            </a:r>
            <a:r>
              <a:rPr lang="cs-CZ" b="1" dirty="0"/>
              <a:t>adjektiva</a:t>
            </a:r>
            <a:r>
              <a:rPr lang="cs-CZ" dirty="0"/>
              <a:t>. Ačkoliv se tedy od čísla čtyři neskloňují, </a:t>
            </a:r>
            <a:r>
              <a:rPr lang="cs-CZ" b="1" dirty="0"/>
              <a:t>substantiva s nimi spojená </a:t>
            </a:r>
            <a:r>
              <a:rPr lang="cs-CZ" dirty="0"/>
              <a:t>jsou </a:t>
            </a:r>
            <a:r>
              <a:rPr lang="cs-CZ" b="1" dirty="0"/>
              <a:t>v takovém pádě, jaký vyžaduje vazba</a:t>
            </a:r>
            <a:r>
              <a:rPr lang="cs-CZ" dirty="0"/>
              <a:t>:</a:t>
            </a:r>
          </a:p>
          <a:p>
            <a:r>
              <a:rPr lang="cs-CZ" dirty="0" err="1"/>
              <a:t>quīnque</a:t>
            </a:r>
            <a:r>
              <a:rPr lang="cs-CZ" dirty="0"/>
              <a:t> </a:t>
            </a:r>
            <a:r>
              <a:rPr lang="cs-CZ" dirty="0" err="1"/>
              <a:t>vertebrae</a:t>
            </a:r>
            <a:r>
              <a:rPr lang="cs-CZ" dirty="0"/>
              <a:t> – nominativ plurálu x čeština: pět obratlů (genitiv plurálu)</a:t>
            </a:r>
          </a:p>
          <a:p>
            <a:r>
              <a:rPr lang="cs-CZ" dirty="0" err="1"/>
              <a:t>circum</a:t>
            </a:r>
            <a:r>
              <a:rPr lang="cs-CZ" dirty="0"/>
              <a:t> </a:t>
            </a:r>
            <a:r>
              <a:rPr lang="cs-CZ" dirty="0" err="1"/>
              <a:t>quīnque</a:t>
            </a:r>
            <a:r>
              <a:rPr lang="cs-CZ" dirty="0"/>
              <a:t> </a:t>
            </a:r>
            <a:r>
              <a:rPr lang="cs-CZ" dirty="0" err="1"/>
              <a:t>vertebrās</a:t>
            </a:r>
            <a:r>
              <a:rPr lang="cs-CZ" dirty="0"/>
              <a:t> – akuzativ plurálu, protože předložka </a:t>
            </a:r>
            <a:r>
              <a:rPr lang="cs-CZ" dirty="0" err="1"/>
              <a:t>circum</a:t>
            </a:r>
            <a:r>
              <a:rPr lang="cs-CZ" dirty="0"/>
              <a:t> se pojí s tímto pádem x čeština: kolem pěti obratlů (číslovka i substantivum jsou v genitivu)</a:t>
            </a:r>
          </a:p>
          <a:p>
            <a:r>
              <a:rPr lang="cs-CZ" dirty="0"/>
              <a:t>sine </a:t>
            </a:r>
            <a:r>
              <a:rPr lang="cs-CZ" dirty="0" err="1"/>
              <a:t>quīnque</a:t>
            </a:r>
            <a:r>
              <a:rPr lang="cs-CZ" dirty="0"/>
              <a:t> </a:t>
            </a:r>
            <a:r>
              <a:rPr lang="cs-CZ" dirty="0" err="1"/>
              <a:t>vertebrīs</a:t>
            </a:r>
            <a:r>
              <a:rPr lang="cs-CZ" dirty="0"/>
              <a:t> – ablativ plurálu, protože předložka sine se pojí s tímto pádem x čeština: bez pěti obratlů (číslovka i substantivum jsou v genitivu)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12393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9.3 Skloňování číslovek 1-3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3077" y="1253331"/>
            <a:ext cx="10515600" cy="233393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Číslovka</a:t>
            </a:r>
            <a:r>
              <a:rPr lang="cs-CZ" b="1" dirty="0"/>
              <a:t> </a:t>
            </a:r>
            <a:r>
              <a:rPr lang="cs-CZ" b="1" dirty="0" err="1"/>
              <a:t>ūnus</a:t>
            </a:r>
            <a:r>
              <a:rPr lang="cs-CZ" b="1" dirty="0"/>
              <a:t>, </a:t>
            </a:r>
            <a:r>
              <a:rPr lang="cs-CZ" b="1" dirty="0" err="1"/>
              <a:t>ūna</a:t>
            </a:r>
            <a:r>
              <a:rPr lang="cs-CZ" b="1" dirty="0"/>
              <a:t>, </a:t>
            </a:r>
            <a:r>
              <a:rPr lang="cs-CZ" b="1" dirty="0" err="1"/>
              <a:t>ūnum</a:t>
            </a:r>
            <a:r>
              <a:rPr lang="cs-CZ" b="1" dirty="0"/>
              <a:t> </a:t>
            </a:r>
            <a:r>
              <a:rPr lang="cs-CZ" dirty="0"/>
              <a:t>se skloňuje jako </a:t>
            </a:r>
            <a:r>
              <a:rPr lang="cs-CZ" b="1" dirty="0"/>
              <a:t>adjektivum podle 1. a 2. deklinace</a:t>
            </a:r>
            <a:r>
              <a:rPr lang="cs-CZ" dirty="0"/>
              <a:t>. V </a:t>
            </a:r>
            <a:r>
              <a:rPr lang="cs-CZ" b="1" dirty="0"/>
              <a:t>genitivu </a:t>
            </a:r>
            <a:r>
              <a:rPr lang="cs-CZ" dirty="0"/>
              <a:t>mají </a:t>
            </a:r>
            <a:r>
              <a:rPr lang="cs-CZ" b="1" dirty="0"/>
              <a:t>všechny rody </a:t>
            </a:r>
            <a:r>
              <a:rPr lang="cs-CZ" dirty="0"/>
              <a:t>stejný tvar </a:t>
            </a:r>
            <a:r>
              <a:rPr lang="cs-CZ" b="1" dirty="0" err="1"/>
              <a:t>ūnīus</a:t>
            </a:r>
            <a:r>
              <a:rPr lang="cs-CZ" dirty="0"/>
              <a:t>, v dativu </a:t>
            </a:r>
            <a:r>
              <a:rPr lang="cs-CZ" b="1" dirty="0" err="1"/>
              <a:t>ūnī</a:t>
            </a:r>
            <a:r>
              <a:rPr lang="cs-CZ" dirty="0"/>
              <a:t>. Jinak patří tvar </a:t>
            </a:r>
            <a:r>
              <a:rPr lang="cs-CZ" b="1" dirty="0" err="1"/>
              <a:t>ūnus</a:t>
            </a:r>
            <a:r>
              <a:rPr lang="cs-CZ" b="1" dirty="0"/>
              <a:t> </a:t>
            </a:r>
            <a:r>
              <a:rPr lang="cs-CZ" dirty="0"/>
              <a:t>k </a:t>
            </a:r>
            <a:r>
              <a:rPr lang="cs-CZ" b="1" dirty="0"/>
              <a:t>maskulinům </a:t>
            </a:r>
            <a:r>
              <a:rPr lang="cs-CZ" dirty="0"/>
              <a:t>a skloňuje se jako </a:t>
            </a:r>
            <a:r>
              <a:rPr lang="cs-CZ" b="1" dirty="0"/>
              <a:t>maskulina 2. deklinace</a:t>
            </a:r>
            <a:r>
              <a:rPr lang="cs-CZ" dirty="0"/>
              <a:t>, tvar </a:t>
            </a:r>
            <a:r>
              <a:rPr lang="cs-CZ" b="1" dirty="0" err="1"/>
              <a:t>ūna</a:t>
            </a:r>
            <a:r>
              <a:rPr lang="cs-CZ" b="1" dirty="0"/>
              <a:t> </a:t>
            </a:r>
            <a:r>
              <a:rPr lang="cs-CZ" dirty="0"/>
              <a:t>k </a:t>
            </a:r>
            <a:r>
              <a:rPr lang="cs-CZ" b="1" dirty="0"/>
              <a:t>femininům </a:t>
            </a:r>
            <a:r>
              <a:rPr lang="cs-CZ" dirty="0"/>
              <a:t>a skloňuje se podle </a:t>
            </a:r>
            <a:r>
              <a:rPr lang="cs-CZ" b="1" dirty="0"/>
              <a:t>1. deklinace</a:t>
            </a:r>
            <a:r>
              <a:rPr lang="cs-CZ" dirty="0"/>
              <a:t>, tvar </a:t>
            </a:r>
            <a:r>
              <a:rPr lang="cs-CZ" b="1" dirty="0" err="1"/>
              <a:t>ūnum</a:t>
            </a:r>
            <a:r>
              <a:rPr lang="cs-CZ" b="1" dirty="0"/>
              <a:t> </a:t>
            </a:r>
            <a:r>
              <a:rPr lang="cs-CZ" dirty="0"/>
              <a:t>k </a:t>
            </a:r>
            <a:r>
              <a:rPr lang="cs-CZ" b="1" dirty="0"/>
              <a:t>neutrům </a:t>
            </a:r>
            <a:r>
              <a:rPr lang="cs-CZ" dirty="0"/>
              <a:t>a skloňuje se jako </a:t>
            </a:r>
            <a:r>
              <a:rPr lang="cs-CZ" b="1" dirty="0"/>
              <a:t>neutra 2. deklinace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A69D33B-E321-4660-A216-4862404356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189501"/>
              </p:ext>
            </p:extLst>
          </p:nvPr>
        </p:nvGraphicFramePr>
        <p:xfrm>
          <a:off x="1751867" y="4122042"/>
          <a:ext cx="7715250" cy="1645920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1361692324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036678495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706152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ūnus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ūnīus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ūnī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ūnum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ūnō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ūna costa</a:t>
                      </a:r>
                    </a:p>
                    <a:p>
                      <a:r>
                        <a:rPr lang="cs-CZ">
                          <a:effectLst/>
                        </a:rPr>
                        <a:t>2. ūnīus costae</a:t>
                      </a:r>
                    </a:p>
                    <a:p>
                      <a:r>
                        <a:rPr lang="cs-CZ">
                          <a:effectLst/>
                        </a:rPr>
                        <a:t>3. ūnī costae</a:t>
                      </a:r>
                    </a:p>
                    <a:p>
                      <a:r>
                        <a:rPr lang="cs-CZ">
                          <a:effectLst/>
                        </a:rPr>
                        <a:t>4. ūnam costam</a:t>
                      </a:r>
                    </a:p>
                    <a:p>
                      <a:r>
                        <a:rPr lang="cs-CZ">
                          <a:effectLst/>
                        </a:rPr>
                        <a:t>6. ūnā costā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2. ūnīus ossis</a:t>
                      </a:r>
                    </a:p>
                    <a:p>
                      <a:r>
                        <a:rPr lang="pt-BR" dirty="0">
                          <a:effectLst/>
                        </a:rPr>
                        <a:t>3. ūnī ossī</a:t>
                      </a:r>
                    </a:p>
                    <a:p>
                      <a:r>
                        <a:rPr lang="pt-BR" dirty="0">
                          <a:effectLst/>
                        </a:rPr>
                        <a:t>4.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6. ūnō osse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293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12702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147" y="951278"/>
            <a:ext cx="12079705" cy="1325563"/>
          </a:xfrm>
        </p:spPr>
        <p:txBody>
          <a:bodyPr>
            <a:noAutofit/>
          </a:bodyPr>
          <a:lstStyle/>
          <a:p>
            <a:r>
              <a:rPr lang="cs-CZ" sz="3200" dirty="0"/>
              <a:t>Číslovka </a:t>
            </a:r>
            <a:r>
              <a:rPr lang="cs-CZ" sz="3200" b="1" dirty="0"/>
              <a:t>duo, </a:t>
            </a:r>
            <a:r>
              <a:rPr lang="cs-CZ" sz="3200" b="1" dirty="0" err="1"/>
              <a:t>duae</a:t>
            </a:r>
            <a:r>
              <a:rPr lang="cs-CZ" sz="3200" b="1" dirty="0"/>
              <a:t>, duo </a:t>
            </a:r>
            <a:r>
              <a:rPr lang="cs-CZ" sz="3200" dirty="0"/>
              <a:t>je v zásadě </a:t>
            </a:r>
            <a:r>
              <a:rPr lang="cs-CZ" sz="3200" b="1" dirty="0"/>
              <a:t>trojvýchodným adjektivem</a:t>
            </a:r>
            <a:r>
              <a:rPr lang="cs-CZ" sz="3200" dirty="0"/>
              <a:t>. </a:t>
            </a:r>
            <a:br>
              <a:rPr lang="cs-CZ" sz="3200" dirty="0"/>
            </a:br>
            <a:r>
              <a:rPr lang="cs-CZ" sz="3200" b="1" dirty="0"/>
              <a:t>První tvar </a:t>
            </a:r>
            <a:r>
              <a:rPr lang="cs-CZ" sz="3200" dirty="0"/>
              <a:t>patří k </a:t>
            </a:r>
            <a:r>
              <a:rPr lang="cs-CZ" sz="3200" b="1" dirty="0"/>
              <a:t>maskulinům </a:t>
            </a:r>
            <a:r>
              <a:rPr lang="cs-CZ" sz="3200" dirty="0"/>
              <a:t>(duo </a:t>
            </a:r>
            <a:r>
              <a:rPr lang="cs-CZ" sz="3200" dirty="0" err="1"/>
              <a:t>mūsculī</a:t>
            </a:r>
            <a:r>
              <a:rPr lang="cs-CZ" sz="3200" dirty="0"/>
              <a:t> – dva svaly), </a:t>
            </a:r>
            <a:r>
              <a:rPr lang="cs-CZ" sz="3200" b="1" dirty="0"/>
              <a:t>druhý </a:t>
            </a:r>
            <a:r>
              <a:rPr lang="cs-CZ" sz="3200" dirty="0"/>
              <a:t>k </a:t>
            </a:r>
            <a:r>
              <a:rPr lang="cs-CZ" sz="3200" b="1" dirty="0"/>
              <a:t>femininům </a:t>
            </a:r>
            <a:r>
              <a:rPr lang="cs-CZ" sz="3200" dirty="0"/>
              <a:t>(</a:t>
            </a:r>
            <a:r>
              <a:rPr lang="cs-CZ" sz="3200" dirty="0" err="1"/>
              <a:t>duae</a:t>
            </a:r>
            <a:r>
              <a:rPr lang="cs-CZ" sz="3200" dirty="0"/>
              <a:t> </a:t>
            </a:r>
            <a:r>
              <a:rPr lang="cs-CZ" sz="3200" dirty="0" err="1"/>
              <a:t>costae</a:t>
            </a:r>
            <a:r>
              <a:rPr lang="cs-CZ" sz="3200" dirty="0"/>
              <a:t> – dvě žebra), </a:t>
            </a:r>
            <a:r>
              <a:rPr lang="cs-CZ" sz="3200" b="1" dirty="0"/>
              <a:t>třetí </a:t>
            </a:r>
            <a:r>
              <a:rPr lang="cs-CZ" sz="3200" dirty="0"/>
              <a:t>k </a:t>
            </a:r>
            <a:r>
              <a:rPr lang="cs-CZ" sz="3200" b="1" dirty="0"/>
              <a:t>neutrům </a:t>
            </a:r>
            <a:r>
              <a:rPr lang="cs-CZ" sz="3200" dirty="0"/>
              <a:t>(duo </a:t>
            </a:r>
            <a:r>
              <a:rPr lang="cs-CZ" sz="3200" dirty="0" err="1"/>
              <a:t>ossa</a:t>
            </a:r>
            <a:r>
              <a:rPr lang="cs-CZ" sz="3200" dirty="0"/>
              <a:t> – dvě kosti). Ve skloňování </a:t>
            </a:r>
            <a:r>
              <a:rPr lang="cs-CZ" sz="3200" b="1" dirty="0"/>
              <a:t>kombinuje koncovky 1., 2. a 3. deklinace</a:t>
            </a:r>
            <a:r>
              <a:rPr lang="cs-CZ" sz="3200" dirty="0"/>
              <a:t>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23392"/>
              </p:ext>
            </p:extLst>
          </p:nvPr>
        </p:nvGraphicFramePr>
        <p:xfrm>
          <a:off x="2162175" y="4086872"/>
          <a:ext cx="7715250" cy="1645920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3417115742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554982114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8108580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duo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duōrum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duōs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duae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duārum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duābus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 </a:t>
                      </a:r>
                      <a:r>
                        <a:rPr lang="cs-CZ" dirty="0" err="1">
                          <a:effectLst/>
                        </a:rPr>
                        <a:t>duās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duābus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duo </a:t>
                      </a:r>
                      <a:r>
                        <a:rPr lang="cs-CZ" dirty="0" err="1">
                          <a:effectLst/>
                        </a:rPr>
                        <a:t>ossa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duōrum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ossium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ossibus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duo </a:t>
                      </a:r>
                      <a:r>
                        <a:rPr lang="cs-CZ" dirty="0" err="1">
                          <a:effectLst/>
                        </a:rPr>
                        <a:t>ossa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ossibus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884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63727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179" y="1478816"/>
            <a:ext cx="12272210" cy="1325563"/>
          </a:xfrm>
        </p:spPr>
        <p:txBody>
          <a:bodyPr>
            <a:noAutofit/>
          </a:bodyPr>
          <a:lstStyle/>
          <a:p>
            <a:r>
              <a:rPr lang="cs-CZ" sz="3200" dirty="0"/>
              <a:t>Číslovka</a:t>
            </a:r>
            <a:r>
              <a:rPr lang="cs-CZ" sz="3200" b="1" dirty="0"/>
              <a:t> </a:t>
            </a:r>
            <a:r>
              <a:rPr lang="cs-CZ" sz="3200" b="1" dirty="0" err="1"/>
              <a:t>trēs</a:t>
            </a:r>
            <a:r>
              <a:rPr lang="cs-CZ" sz="3200" b="1" dirty="0"/>
              <a:t>, tria </a:t>
            </a:r>
            <a:r>
              <a:rPr lang="cs-CZ" sz="3200" dirty="0"/>
              <a:t>se skloňuje jako </a:t>
            </a:r>
            <a:r>
              <a:rPr lang="cs-CZ" sz="3200" b="1" dirty="0" err="1"/>
              <a:t>dvojvýchodné</a:t>
            </a:r>
            <a:r>
              <a:rPr lang="cs-CZ" sz="3200" b="1" dirty="0"/>
              <a:t> adjektivum 3. deklinace v plurálu</a:t>
            </a:r>
            <a:r>
              <a:rPr lang="cs-CZ" sz="3200" dirty="0"/>
              <a:t>. </a:t>
            </a:r>
            <a:br>
              <a:rPr lang="cs-CZ" sz="3200" dirty="0"/>
            </a:br>
            <a:r>
              <a:rPr lang="cs-CZ" sz="3200" dirty="0"/>
              <a:t>Tvar </a:t>
            </a:r>
            <a:r>
              <a:rPr lang="cs-CZ" sz="3200" dirty="0" err="1"/>
              <a:t>trēs</a:t>
            </a:r>
            <a:r>
              <a:rPr lang="cs-CZ" sz="3200" dirty="0"/>
              <a:t> je společný pro </a:t>
            </a:r>
            <a:r>
              <a:rPr lang="cs-CZ" sz="3200" b="1" dirty="0"/>
              <a:t>maskulina a feminina</a:t>
            </a:r>
            <a:r>
              <a:rPr lang="cs-CZ" sz="3200" dirty="0"/>
              <a:t> (</a:t>
            </a:r>
            <a:r>
              <a:rPr lang="cs-CZ" sz="3200" dirty="0" err="1"/>
              <a:t>trēs</a:t>
            </a:r>
            <a:r>
              <a:rPr lang="cs-CZ" sz="3200" dirty="0"/>
              <a:t> </a:t>
            </a:r>
            <a:r>
              <a:rPr lang="cs-CZ" sz="3200" dirty="0" err="1"/>
              <a:t>dentēs</a:t>
            </a:r>
            <a:r>
              <a:rPr lang="cs-CZ" sz="3200" dirty="0"/>
              <a:t> – tři zuby, </a:t>
            </a:r>
            <a:r>
              <a:rPr lang="cs-CZ" sz="3200" dirty="0" err="1"/>
              <a:t>trēs</a:t>
            </a:r>
            <a:r>
              <a:rPr lang="cs-CZ" sz="3200" dirty="0"/>
              <a:t> </a:t>
            </a:r>
            <a:r>
              <a:rPr lang="cs-CZ" sz="3200" dirty="0" err="1"/>
              <a:t>costae</a:t>
            </a:r>
            <a:r>
              <a:rPr lang="cs-CZ" sz="3200" dirty="0"/>
              <a:t> – tři žebra), tvar </a:t>
            </a:r>
            <a:r>
              <a:rPr lang="cs-CZ" sz="3200" b="1" dirty="0"/>
              <a:t>tria </a:t>
            </a:r>
            <a:r>
              <a:rPr lang="cs-CZ" sz="3200" dirty="0"/>
              <a:t>je pro </a:t>
            </a:r>
            <a:r>
              <a:rPr lang="cs-CZ" sz="3200" b="1" dirty="0"/>
              <a:t>neutra </a:t>
            </a:r>
            <a:r>
              <a:rPr lang="cs-CZ" sz="3200" dirty="0"/>
              <a:t>(tria </a:t>
            </a:r>
            <a:r>
              <a:rPr lang="cs-CZ" sz="3200" dirty="0" err="1"/>
              <a:t>ossa</a:t>
            </a:r>
            <a:r>
              <a:rPr lang="cs-CZ" sz="3200" dirty="0"/>
              <a:t> – tři kosti).</a:t>
            </a:r>
            <a:br>
              <a:rPr lang="cs-CZ" sz="3200" dirty="0"/>
            </a:br>
            <a:r>
              <a:rPr lang="cs-CZ" sz="3200" dirty="0"/>
              <a:t> </a:t>
            </a:r>
            <a:br>
              <a:rPr lang="cs-CZ" sz="3200" dirty="0"/>
            </a:b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20199"/>
              </p:ext>
            </p:extLst>
          </p:nvPr>
        </p:nvGraphicFramePr>
        <p:xfrm>
          <a:off x="2121144" y="4124386"/>
          <a:ext cx="7715250" cy="137160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0834475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9514870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err="1">
                          <a:effectLst/>
                        </a:rPr>
                        <a:t>trēs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trium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dentium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tribus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dentibus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trēs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tribus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dentibus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tria ossa</a:t>
                      </a:r>
                    </a:p>
                    <a:p>
                      <a:r>
                        <a:rPr lang="pt-BR" dirty="0">
                          <a:effectLst/>
                        </a:rPr>
                        <a:t>2. trium ossium</a:t>
                      </a:r>
                    </a:p>
                    <a:p>
                      <a:r>
                        <a:rPr lang="pt-BR" dirty="0">
                          <a:effectLst/>
                        </a:rPr>
                        <a:t>3. tribus ossibus</a:t>
                      </a:r>
                    </a:p>
                    <a:p>
                      <a:r>
                        <a:rPr lang="pt-BR" dirty="0">
                          <a:effectLst/>
                        </a:rPr>
                        <a:t>4. tria ossa</a:t>
                      </a:r>
                    </a:p>
                    <a:p>
                      <a:r>
                        <a:rPr lang="pt-BR" dirty="0">
                          <a:effectLst/>
                        </a:rPr>
                        <a:t>6. tribus ossibus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922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7215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13813</Words>
  <Application>Microsoft Office PowerPoint</Application>
  <PresentationFormat>Širokoúhlá obrazovka</PresentationFormat>
  <Paragraphs>1591</Paragraphs>
  <Slides>114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114</vt:i4>
      </vt:variant>
    </vt:vector>
  </HeadingPairs>
  <TitlesOfParts>
    <vt:vector size="119" baseType="lpstr">
      <vt:lpstr>Arial</vt:lpstr>
      <vt:lpstr>Calibri</vt:lpstr>
      <vt:lpstr>Calibri Light</vt:lpstr>
      <vt:lpstr>Open Sans</vt:lpstr>
      <vt:lpstr>Motiv Office</vt:lpstr>
      <vt:lpstr>Latinská terminologie </vt:lpstr>
      <vt:lpstr>1.1 Výslovnost dvojhlásek </vt:lpstr>
      <vt:lpstr>1.2 Výslovnost souhlásek </vt:lpstr>
      <vt:lpstr>s – se většinou vyslovuje jako z v těchto případech   </vt:lpstr>
      <vt:lpstr>di, ti, ni – slabiky di, ti, ni se vyslovují tvrdě: dy, ty, ny </vt:lpstr>
      <vt:lpstr>Slabika ti se i před samohláskami čte jako ty v těchto případech </vt:lpstr>
      <vt:lpstr>V řeckých slovech</vt:lpstr>
      <vt:lpstr>1.3 Jiné způsoby výslovnosti </vt:lpstr>
      <vt:lpstr>1.4 Slabiky dlouhé přirozeně </vt:lpstr>
      <vt:lpstr>1.5 Slabiky dlouhé polohou </vt:lpstr>
      <vt:lpstr>1.6 Latinský přízvuk </vt:lpstr>
      <vt:lpstr>2. Základní gramatické termíny </vt:lpstr>
      <vt:lpstr>2.1 Substantivum, adjektivum, rod, číslo, deklinace</vt:lpstr>
      <vt:lpstr>2.2 Latinské pády </vt:lpstr>
      <vt:lpstr>3 Substantiva 1. deklinace </vt:lpstr>
      <vt:lpstr>3.1 Obecný úvod do latinského skloňování </vt:lpstr>
      <vt:lpstr>Odtržením koncovky tohoto pádu získáme kmen substantiva -k němu se potom přidávají další pádové koncovky podle příslušné deklinace. </vt:lpstr>
      <vt:lpstr>​3.2 Skloňování substantiv 1. deklinace </vt:lpstr>
      <vt:lpstr>Odtržením koncovky genitivu singuláru získáme kmen, k němuž přidáváme u substantiv 1. deklinace tyto koncovky</vt:lpstr>
      <vt:lpstr>Slovo vēna se tedy skloňuje</vt:lpstr>
      <vt:lpstr>Pro všechna substantiva všech deklinací platí dvě pravidla</vt:lpstr>
      <vt:lpstr>3.3 Základní substantiva 1. deklinace </vt:lpstr>
      <vt:lpstr>4. Substantiva 2. deklinace </vt:lpstr>
      <vt:lpstr>4.1 Substantiva 2. deklinace - úvod </vt:lpstr>
      <vt:lpstr>4.2 Skloňování substantiv 2. deklinace – maskulina </vt:lpstr>
      <vt:lpstr>Slovo nervus se skloňuje</vt:lpstr>
      <vt:lpstr>Prezentace aplikace PowerPoint</vt:lpstr>
      <vt:lpstr>Slovo se skloňuje </vt:lpstr>
      <vt:lpstr>4.3 Skloňování substantiv 2. deklinace – neutra </vt:lpstr>
      <vt:lpstr>Neutra 2. deklinace mají tyto pádové koncovky</vt:lpstr>
      <vt:lpstr>Slovo exemplum – příklad se skloňuje</vt:lpstr>
      <vt:lpstr>Slovo vīrus se bude skloňovat podle stejných pravidel</vt:lpstr>
      <vt:lpstr>Rozdíly ve skloňování maskulin a neuter 2. deklinace na slovech humerus, ī m. – pažní kost a  sternum, ī n. – hrudní kost. Rozdílné koncovky jsou zvýrazněny </vt:lpstr>
      <vt:lpstr>4.4 Základní substantiva 2. deklinace </vt:lpstr>
      <vt:lpstr>5 Adjektiva podle 1. a 2. deklinace </vt:lpstr>
      <vt:lpstr>5.1 Úvod do latinských adjektiv</vt:lpstr>
      <vt:lpstr>5.2 Skloňování adjektiv podle 1. a 2. deklinace </vt:lpstr>
      <vt:lpstr>Prezentace aplikace PowerPoint</vt:lpstr>
      <vt:lpstr>Druhý tvar adjektiva podle 1. a 2. deklinace patří k femininům a skloňuje se podle 1. deklinace. aorta hūmāna – lidská aorta   </vt:lpstr>
      <vt:lpstr>Třetí tvar adjektiva podle 1. a 2. deklinace patří k neutrům a skloňuje se jako neutra 2. deklinace. cerebrum hūmānum – lidský mozek </vt:lpstr>
      <vt:lpstr>Na rozdíl od češtiny se tedy v latině stává</vt:lpstr>
      <vt:lpstr>Prezentace aplikace PowerPoint</vt:lpstr>
      <vt:lpstr>5.3 Základní adjektiva podle 1. a 2. deklinace </vt:lpstr>
      <vt:lpstr>6 Substantiva 3. deklinace </vt:lpstr>
      <vt:lpstr>6.1 Substantiva 3. deklinace - úvod </vt:lpstr>
      <vt:lpstr>6.2 Pravidelná substantiva 3. deklinace – maskulina a feminina </vt:lpstr>
      <vt:lpstr>Prezentace aplikace PowerPoint</vt:lpstr>
      <vt:lpstr>Pulmō se skloňuje</vt:lpstr>
      <vt:lpstr>Feminina 3. deklinace se skloňují stejně jako maskulina Cartilāgō, inis f. – chrupavka se skloňuje  </vt:lpstr>
      <vt:lpstr>6.3 Pravidelná substantiva 3. deklinace – neutra </vt:lpstr>
      <vt:lpstr>Corpus, oris n. – tělo se skloňuje</vt:lpstr>
      <vt:lpstr>Rozdíly mezi skloňováním maskulin a feminin 3. deklinace a neuter 3. deklinace ukazuje následující tabulka.  Zvýrazněny jsou odlišné koncovky (kromě nominativu singuláru)</vt:lpstr>
      <vt:lpstr>6.4 Stejnoslabičná substantiva </vt:lpstr>
      <vt:lpstr>Pelvis, is f. – pánev se skloňuje</vt:lpstr>
      <vt:lpstr>6.5 Substantiva typu dens, dentis </vt:lpstr>
      <vt:lpstr>Dēns, tis m. – zub se skloňuje</vt:lpstr>
      <vt:lpstr>6.6 Nepravidelná neutra 3. deklinace </vt:lpstr>
      <vt:lpstr>Prezentace aplikace PowerPoint</vt:lpstr>
      <vt:lpstr>6.7 Substantiva typu tussis </vt:lpstr>
      <vt:lpstr>Prezentace aplikace PowerPoint</vt:lpstr>
      <vt:lpstr>6.8 Základní slovíčka 3. deklinace </vt:lpstr>
      <vt:lpstr>Prezentace aplikace PowerPoint</vt:lpstr>
      <vt:lpstr>7 Adjektiva 3. deklinace </vt:lpstr>
      <vt:lpstr>7.1 Úvod do adjektiv 3. deklinace </vt:lpstr>
      <vt:lpstr>7.2 Trojvýchodná adjektiva </vt:lpstr>
      <vt:lpstr>Spojení dolor ācer se skloňuje takto (označené jsou rozdílné koncovky substantiv a adjektiv 3. deklinace)</vt:lpstr>
      <vt:lpstr>Stejným způsobem se skloňuje spojení febris ācris (febris má některé koncovky nepravidelné a navíc patří ke stejnoslabičným substantivům, proto zde rozdíly nejsou označeny):</vt:lpstr>
      <vt:lpstr>Prezentace aplikace PowerPoint</vt:lpstr>
      <vt:lpstr>Prezentace aplikace PowerPoint</vt:lpstr>
      <vt:lpstr>7.3 Dvojvýchodná adjektiva </vt:lpstr>
      <vt:lpstr>Celé skloňování přináší následující tabulka. Barevně jsou označené ty koncovky adjektiva, v nichž se liší neutra od maskulin a feminin:  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Srovnání skloňování pravidelných dvojvýchodných adjektiv 3. deklinace a komparativů přináší následující tabulka.  Odlišné koncovky (s výjimkou nominativu singuláru a akuzativu singuláru neutra) jsou vyznačeny.</vt:lpstr>
      <vt:lpstr>7.4 Jednovýchodná adjektiva </vt:lpstr>
      <vt:lpstr>Prezentace aplikace PowerPoint</vt:lpstr>
      <vt:lpstr>7.5 Nahrazování adjektiv přívlastkem neshodným </vt:lpstr>
      <vt:lpstr>Prezentace aplikace PowerPoint</vt:lpstr>
      <vt:lpstr>7.6 Základní adjektiva 3. deklinace </vt:lpstr>
      <vt:lpstr>8. Substantiva 4. a 5. deklinace </vt:lpstr>
      <vt:lpstr>8.1 Substantiva 4. deklinace </vt:lpstr>
      <vt:lpstr>Prezentace aplikace PowerPoint</vt:lpstr>
      <vt:lpstr>Slovo manus se skloňuje </vt:lpstr>
      <vt:lpstr>Jako vzor pro neutra 4. deklinace  použijeme slovo genū, ūs n. – koleno, které se skloňuje takto:   </vt:lpstr>
      <vt:lpstr>8.2 Substantiva 5. deklinace </vt:lpstr>
      <vt:lpstr>Odtržením koncovky genitivu singuláru získáme kmen, k němuž u substantiv 5. deklinace přidáváme tyto koncovky</vt:lpstr>
      <vt:lpstr>Slovo rēs se skloňuje</vt:lpstr>
      <vt:lpstr>8.3 Základní substantiva 4. a 5. deklinace </vt:lpstr>
      <vt:lpstr>9 Číslovky </vt:lpstr>
      <vt:lpstr>9.1 Skloňování řadových číslovek </vt:lpstr>
      <vt:lpstr>Prezentace aplikace PowerPoint</vt:lpstr>
      <vt:lpstr>Stejně jako adjektiva i řadové číslovky se musí s příslušným substantivem shodovat v rodě, pádě a čísle, deklinace může být rozdílná:</vt:lpstr>
      <vt:lpstr>9.2 Úvod do latinských základních číslovek </vt:lpstr>
      <vt:lpstr>9.3 Skloňování číslovek 1-3 </vt:lpstr>
      <vt:lpstr>Číslovka duo, duae, duo je v zásadě trojvýchodným adjektivem.  První tvar patří k maskulinům (duo mūsculī – dva svaly), druhý k femininům (duae costae – dvě žebra), třetí k neutrům (duo ossa – dvě kosti). Ve skloňování kombinuje koncovky 1., 2. a 3. deklinace.</vt:lpstr>
      <vt:lpstr>Číslovka trēs, tria se skloňuje jako dvojvýchodné adjektivum 3. deklinace v plurálu.  Tvar trēs je společný pro maskulina a feminina (trēs dentēs – tři zuby, trēs costae – tři žebra), tvar tria je pro neutra (tria ossa – tři kosti).   </vt:lpstr>
      <vt:lpstr>10. Předložky </vt:lpstr>
      <vt:lpstr>10.1 Úvod do latinských předložek </vt:lpstr>
      <vt:lpstr>10.2 Předložky se 4. pádem </vt:lpstr>
      <vt:lpstr>10.3 Předložky se 6. pádem </vt:lpstr>
      <vt:lpstr>10.4 Předložky se 4. a 6. pádem </vt:lpstr>
      <vt:lpstr>11 Základní latinské předpony </vt:lpstr>
      <vt:lpstr>11.1 Předpony ad-, a- </vt:lpstr>
      <vt:lpstr>11.2 Předpony in-, im- </vt:lpstr>
      <vt:lpstr>11.3 Předpony dē-, ē- </vt:lpstr>
      <vt:lpstr>11.4 Předpony odvozené od předložek cum, sub a super </vt:lpstr>
      <vt:lpstr>11.5 Předpony inter-, infra-, intra- </vt:lpstr>
      <vt:lpstr>12. Základní řecké termíny </vt:lpstr>
      <vt:lpstr>12.1 Vybrané řecké předpony a přípony </vt:lpstr>
      <vt:lpstr>12.2 Základní řecké lékařské termíny </vt:lpstr>
      <vt:lpstr>12.2 Základní řecké lékařské termíny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</dc:title>
  <dc:creator>marie.nejedla@szud.local</dc:creator>
  <cp:lastModifiedBy>Nejedlá Marie</cp:lastModifiedBy>
  <cp:revision>17</cp:revision>
  <dcterms:created xsi:type="dcterms:W3CDTF">2024-08-28T12:20:00Z</dcterms:created>
  <dcterms:modified xsi:type="dcterms:W3CDTF">2024-10-02T13:21:59Z</dcterms:modified>
</cp:coreProperties>
</file>