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15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D9CF71-C853-4439-AA62-B71BC2679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FC8E99-FE73-45F9-A5A6-4F2C1341A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D9EE4C-2A58-4067-A755-D0AC0A321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950F34-C46E-4E06-8D46-C6F550E1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A8694C-E105-4EAD-8802-5BACBB86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11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CBE48-4CB4-4505-9D4F-A0154B051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46EA885-BC4F-4CE4-8602-2F9F02A8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B51B6F-BEC5-483F-A3E7-B271F2EE6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B51795-6572-4ABB-8A2F-C17215AA0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3E49BC-1F06-4BAE-9FCF-E44FC210D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2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E6969C-4EF8-4D3E-BD35-DAEF3519A5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9214EC4-8281-4205-8A78-B3B4B7FFF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7544F7-1102-4445-913E-B816B21A9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4C91C2-0A6E-46E5-B33E-E364FBB78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6C1431-8C33-4F5C-BA92-F0DED3993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28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4BF4A-0225-43C5-80BD-4504A9D2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01B06D-6BD2-43C2-A8CB-33062D8BF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7EFFF9-CA8C-4608-9C30-FF399FE5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3ABE16-F9F1-4780-8B43-C8255CE5A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6D78F-F786-4488-98F1-CC6100225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09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7DD52-193B-49A3-B0C2-EC2AC37B6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EAB3557-B31E-4A79-8F54-0AF79D583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4E697F-139C-4E94-8C48-1C976C8C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61F35D-48DA-4952-9EC5-0B869C0BC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A3535F-BAED-4A8A-9B44-EB880ED17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58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897D6-5D91-4949-B53F-8D8E6DF1E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A2E485-A23D-4207-8EB5-7E4C49CAE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A291F5-07E5-4654-ACCF-8A6E76EC9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7783CF-0F83-4FCE-9F5E-45056ACA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135C1C-E4FB-4A7C-9DFE-EF3128B11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592D16-6717-4F1A-9CB7-79A756804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90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E9509-7465-4886-9BC0-7A53C0A4E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6B41F8A-CC89-4475-8CCB-27484B857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2C2282-3A4F-4093-B997-8D35E27B73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CCA1E48-16D1-463F-A22A-98D32EF74D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207D1BC-9EEB-4F3D-BF0B-3ABA0B75EA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24993B1-9374-49D3-B3F4-AC0D0DA2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ADB179B-28C7-46FB-ACB1-0C6E20190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1660A61-AF65-4F45-A3CD-C33BCD1DA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007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C1A33-06C1-4CA0-82C5-2DD8A8795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26AE04B-A852-4A42-A2CB-30AEB294F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68FA55-F92D-4F7E-B6A8-A0B61AA85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F0CE4D-84E2-442E-8BBB-D87B5E55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85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CFB32C2-8C98-4393-BDF4-B82BFAF1C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F400FC8-4A79-45AE-A410-1BDA2D256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AAC172-70DE-44D1-B9E0-B2D0EC3B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43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02B54-FDBF-4806-81DD-C4F3716F8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DDB4E5-4917-4B4F-B21F-22A536B52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5C29A90-5292-4A85-961B-339034C2A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819169-AC7C-42CE-893E-113D58E63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E6B94F-26BE-42C9-A033-2C4AD8944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9C9405-673B-466C-8620-ED5D3FFC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85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E312F-B6C6-46D6-B1F3-EF7AF014A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00442FB-7027-433C-AE4B-38ADDEA2A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BAFF059-BF2C-49D1-AF82-5F50840B0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303BA9-2016-437C-9879-74027FC8D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4691-3D23-47E0-B7C1-FE1FB478F780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C4B787-1AC5-4AB6-BA90-3DBA69B5B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C08337-06F1-4684-856C-F60002485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08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E94FC5C-6442-4C80-861A-AFF570C96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9B267C5-9567-4840-8646-75429B52D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795A28-9617-4B33-BA28-0680D6125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34691-3D23-47E0-B7C1-FE1FB478F780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A60585-0F74-495F-B8AA-E6A1B7DD8E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FCEA9B-AB8C-4622-90F1-B4FBA1B1C2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BED2B-5566-4DE1-A2F9-D7F4410F87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99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cs-cz/article/jak-vytvo%c5%99it-krabicov%c3%bd-graf-62f4219f-db4b-4754-aca8-4743f6190f0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62AFC-3D65-49A5-ADEC-ABA32CBF9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3287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Krabicový graf (Box-Plot) ve statistické analýze</a:t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191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8897C-7640-493A-A90D-AD7EEFDC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KRABICOVÝ GRAF A EXCEL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38C637-B85D-4634-9D45-61F39A043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Krabicový graf je možné vytvořit pomocí Excelu</a:t>
            </a:r>
          </a:p>
          <a:p>
            <a:r>
              <a:rPr lang="cs-CZ" dirty="0"/>
              <a:t>Nalezneme ho v nabídce grafů</a:t>
            </a:r>
          </a:p>
          <a:p>
            <a:r>
              <a:rPr lang="cs-CZ" dirty="0"/>
              <a:t>Kliknutím na graf se formátuje datová řada</a:t>
            </a:r>
          </a:p>
          <a:p>
            <a:r>
              <a:rPr lang="cs-CZ" dirty="0"/>
              <a:t>Pro výpočet kvantilu se používá inkluzivní nebo exkluzivní medián</a:t>
            </a:r>
          </a:p>
          <a:p>
            <a:r>
              <a:rPr lang="cs-CZ" dirty="0"/>
              <a:t>V případě inkluzivního mediánu se do výpočtu kvantilů zahrnuje medián, v případě exkluzivního mediánu se medián do výpočtu </a:t>
            </a:r>
            <a:r>
              <a:rPr lang="cs-CZ" dirty="0" err="1"/>
              <a:t>kvartilů</a:t>
            </a:r>
            <a:r>
              <a:rPr lang="cs-CZ" dirty="0"/>
              <a:t> nezahrnuje</a:t>
            </a:r>
          </a:p>
          <a:p>
            <a:r>
              <a:rPr lang="cs-CZ" dirty="0"/>
              <a:t>V Excelu se koncové body nepočítají, v grafu se zobrazuje minimum a maximum, ale v případě, že některé hodnoty hodně vybočují, nejsou zahrnuty do výběru hodnot pro maximum a minimum a jsou zobrazeny jako osamocené body nad minimem nebo nad maximem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0288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2696B-6D4A-48B4-B2BA-7BBBE2DD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ZDROJE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506B21-EA1F-4DBD-9DD7-8289B152D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Jak vytvořit krabicový graf</a:t>
            </a:r>
            <a:r>
              <a:rPr lang="cs-CZ" dirty="0"/>
              <a:t>, 2020 [online]. [cit. 2020-27-4]. Microsoft Office. Dostupné z: </a:t>
            </a:r>
            <a:r>
              <a:rPr lang="cs-CZ" u="sng" dirty="0">
                <a:hlinkClick r:id="rId2"/>
              </a:rPr>
              <a:t>https://support.office.com/cs-cz/article/jak-vytvo%c5%99it-krabicov%c3%bd-graf-62f4219f-db4b-4754-aca8-4743f6190f0d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10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DC756116-EDD3-4168-8DCC-E4E844F26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7712"/>
            <a:ext cx="9144000" cy="2819400"/>
          </a:xfrm>
        </p:spPr>
        <p:txBody>
          <a:bodyPr>
            <a:normAutofit/>
          </a:bodyPr>
          <a:lstStyle/>
          <a:p>
            <a:r>
              <a:rPr lang="cs-CZ" dirty="0"/>
              <a:t>Jednou z možností, jak přehledně zobrazit data ve statistické analýze je použití krabicového grafu neboli Box-Plotu</a:t>
            </a:r>
          </a:p>
          <a:p>
            <a:r>
              <a:rPr lang="cs-CZ" dirty="0"/>
              <a:t>Existují různé typy krabicových grafů</a:t>
            </a:r>
          </a:p>
          <a:p>
            <a:r>
              <a:rPr lang="cs-CZ" dirty="0"/>
              <a:t>Ukážeme si krabicový graf, pro jehož konstrukci jsou potřebné </a:t>
            </a:r>
            <a:r>
              <a:rPr lang="cs-CZ" dirty="0" err="1"/>
              <a:t>kvartily</a:t>
            </a:r>
            <a:r>
              <a:rPr lang="cs-CZ" dirty="0"/>
              <a:t>, průměrná hodnota, minimum a maximum</a:t>
            </a:r>
          </a:p>
          <a:p>
            <a:r>
              <a:rPr lang="cs-CZ" dirty="0"/>
              <a:t>Analogicky lze vytvořit graf s kvantily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133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BBD58E-A811-4CFD-B173-98BC9F1A9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Kvantily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B2F667-3B12-4DF3-A117-9488316CE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Kvantil je hodnota, která slouží k popisu dat</a:t>
            </a:r>
          </a:p>
          <a:p>
            <a:r>
              <a:rPr lang="cs-CZ" dirty="0"/>
              <a:t>Obecně můžeme kvantil označit </a:t>
            </a:r>
            <a:r>
              <a:rPr lang="cs-CZ" i="1" dirty="0" err="1"/>
              <a:t>Q</a:t>
            </a:r>
            <a:r>
              <a:rPr lang="cs-CZ" i="1" baseline="-25000" dirty="0" err="1"/>
              <a:t>p</a:t>
            </a:r>
            <a:r>
              <a:rPr lang="cs-CZ" dirty="0"/>
              <a:t>, kde </a:t>
            </a:r>
            <a:r>
              <a:rPr lang="cs-CZ" i="1" dirty="0"/>
              <a:t>p</a:t>
            </a:r>
            <a:r>
              <a:rPr lang="cs-CZ" dirty="0"/>
              <a:t> je počet procent</a:t>
            </a:r>
          </a:p>
          <a:p>
            <a:r>
              <a:rPr lang="cs-CZ" dirty="0"/>
              <a:t>Hodnota </a:t>
            </a:r>
            <a:r>
              <a:rPr lang="cs-CZ" i="1" dirty="0" err="1"/>
              <a:t>Q</a:t>
            </a:r>
            <a:r>
              <a:rPr lang="cs-CZ" i="1" baseline="-25000" dirty="0" err="1"/>
              <a:t>p</a:t>
            </a:r>
            <a:r>
              <a:rPr lang="cs-CZ" dirty="0"/>
              <a:t> je hodnota, která odděluje </a:t>
            </a:r>
            <a:r>
              <a:rPr lang="cs-CZ" i="1" dirty="0"/>
              <a:t>p</a:t>
            </a:r>
            <a:r>
              <a:rPr lang="cs-CZ" dirty="0"/>
              <a:t> % dat od (1 – </a:t>
            </a:r>
            <a:r>
              <a:rPr lang="cs-CZ" i="1" dirty="0"/>
              <a:t>p</a:t>
            </a:r>
            <a:r>
              <a:rPr lang="cs-CZ" dirty="0"/>
              <a:t>) % dat</a:t>
            </a:r>
          </a:p>
          <a:p>
            <a:r>
              <a:rPr lang="cs-CZ" dirty="0"/>
              <a:t>Kvantil, který rozděluje statistický soubor na dvě poloviny se nazývá </a:t>
            </a:r>
            <a:r>
              <a:rPr lang="cs-CZ" dirty="0">
                <a:solidFill>
                  <a:srgbClr val="FF0000"/>
                </a:solidFill>
              </a:rPr>
              <a:t>medián</a:t>
            </a:r>
          </a:p>
          <a:p>
            <a:r>
              <a:rPr lang="cs-CZ" dirty="0"/>
              <a:t>Kvantily, které rozdělují statistický soubor na čtvrtiny se nazývají </a:t>
            </a:r>
            <a:r>
              <a:rPr lang="cs-CZ" dirty="0" err="1">
                <a:solidFill>
                  <a:srgbClr val="FF0000"/>
                </a:solidFill>
              </a:rPr>
              <a:t>kvartily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Kvantily, které rozdělují statistický soubor na desetiny se nazývají </a:t>
            </a:r>
            <a:r>
              <a:rPr lang="cs-CZ" dirty="0">
                <a:solidFill>
                  <a:srgbClr val="FF0000"/>
                </a:solidFill>
              </a:rPr>
              <a:t>decily</a:t>
            </a:r>
          </a:p>
          <a:p>
            <a:r>
              <a:rPr lang="cs-CZ" dirty="0"/>
              <a:t>Dalšími speciálními kvantily jsou </a:t>
            </a:r>
            <a:r>
              <a:rPr lang="cs-CZ" dirty="0" err="1">
                <a:solidFill>
                  <a:srgbClr val="00B0F0"/>
                </a:solidFill>
              </a:rPr>
              <a:t>tercily</a:t>
            </a:r>
            <a:r>
              <a:rPr lang="cs-CZ" dirty="0"/>
              <a:t> (1/3), </a:t>
            </a:r>
            <a:r>
              <a:rPr lang="cs-CZ" dirty="0" err="1">
                <a:solidFill>
                  <a:srgbClr val="00B0F0"/>
                </a:solidFill>
              </a:rPr>
              <a:t>kvintily</a:t>
            </a:r>
            <a:r>
              <a:rPr lang="cs-CZ" dirty="0"/>
              <a:t> (1/5), </a:t>
            </a:r>
            <a:r>
              <a:rPr lang="cs-CZ" dirty="0">
                <a:solidFill>
                  <a:srgbClr val="00B0F0"/>
                </a:solidFill>
              </a:rPr>
              <a:t>percentily </a:t>
            </a:r>
            <a:r>
              <a:rPr lang="cs-CZ" dirty="0"/>
              <a:t>(1/100)</a:t>
            </a:r>
          </a:p>
          <a:p>
            <a:r>
              <a:rPr lang="cs-CZ" dirty="0"/>
              <a:t>Často používaný krabicový graf znázorňuje rozložení dat pomocí </a:t>
            </a:r>
            <a:r>
              <a:rPr lang="cs-CZ" dirty="0" err="1"/>
              <a:t>kvartilů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0</a:t>
            </a:r>
            <a:r>
              <a:rPr lang="cs-CZ" dirty="0"/>
              <a:t>,</a:t>
            </a:r>
            <a:r>
              <a:rPr lang="cs-CZ" i="1" dirty="0"/>
              <a:t> Q</a:t>
            </a:r>
            <a:r>
              <a:rPr lang="cs-CZ" i="1" baseline="-25000" dirty="0"/>
              <a:t>25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50</a:t>
            </a:r>
            <a:r>
              <a:rPr lang="cs-CZ" dirty="0"/>
              <a:t>,</a:t>
            </a:r>
            <a:r>
              <a:rPr lang="cs-CZ" i="1" dirty="0"/>
              <a:t> Q</a:t>
            </a:r>
            <a:r>
              <a:rPr lang="cs-CZ" i="1" baseline="-25000" dirty="0"/>
              <a:t>75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100</a:t>
            </a:r>
            <a:r>
              <a:rPr lang="cs-CZ" dirty="0"/>
              <a:t>. Někdy se označují jako </a:t>
            </a:r>
            <a:r>
              <a:rPr lang="cs-CZ" i="1" dirty="0"/>
              <a:t>Q</a:t>
            </a:r>
            <a:r>
              <a:rPr lang="cs-CZ" i="1" baseline="-25000" dirty="0"/>
              <a:t>0</a:t>
            </a:r>
            <a:r>
              <a:rPr lang="cs-CZ" dirty="0"/>
              <a:t>,</a:t>
            </a:r>
            <a:r>
              <a:rPr lang="cs-CZ" i="1" dirty="0"/>
              <a:t> Q</a:t>
            </a:r>
            <a:r>
              <a:rPr lang="cs-CZ" i="1" baseline="-25000" dirty="0"/>
              <a:t>1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2</a:t>
            </a:r>
            <a:r>
              <a:rPr lang="cs-CZ" dirty="0"/>
              <a:t>,</a:t>
            </a:r>
            <a:r>
              <a:rPr lang="cs-CZ" i="1" dirty="0"/>
              <a:t> Q</a:t>
            </a:r>
            <a:r>
              <a:rPr lang="cs-CZ" i="1" baseline="-25000" dirty="0"/>
              <a:t>3</a:t>
            </a:r>
            <a:r>
              <a:rPr lang="cs-CZ" dirty="0"/>
              <a:t>, </a:t>
            </a:r>
            <a:r>
              <a:rPr lang="cs-CZ" i="1" dirty="0"/>
              <a:t>Q</a:t>
            </a:r>
            <a:r>
              <a:rPr lang="cs-CZ" i="1" baseline="-25000" dirty="0"/>
              <a:t>4</a:t>
            </a:r>
            <a:r>
              <a:rPr lang="cs-CZ" dirty="0"/>
              <a:t> resp. minimum (0. </a:t>
            </a:r>
            <a:r>
              <a:rPr lang="cs-CZ" dirty="0" err="1"/>
              <a:t>kvartil</a:t>
            </a:r>
            <a:r>
              <a:rPr lang="cs-CZ" dirty="0"/>
              <a:t>), 1. </a:t>
            </a:r>
            <a:r>
              <a:rPr lang="cs-CZ" dirty="0" err="1"/>
              <a:t>kvartil</a:t>
            </a:r>
            <a:r>
              <a:rPr lang="cs-CZ" dirty="0"/>
              <a:t> (dolní </a:t>
            </a:r>
            <a:r>
              <a:rPr lang="cs-CZ" dirty="0" err="1"/>
              <a:t>kvartil</a:t>
            </a:r>
            <a:r>
              <a:rPr lang="cs-CZ" dirty="0"/>
              <a:t>), 2. </a:t>
            </a:r>
            <a:r>
              <a:rPr lang="cs-CZ" dirty="0" err="1"/>
              <a:t>kvartil</a:t>
            </a:r>
            <a:r>
              <a:rPr lang="cs-CZ" dirty="0"/>
              <a:t> (medián), 3. </a:t>
            </a:r>
            <a:r>
              <a:rPr lang="cs-CZ" dirty="0" err="1"/>
              <a:t>kvartil</a:t>
            </a:r>
            <a:r>
              <a:rPr lang="cs-CZ" dirty="0"/>
              <a:t> (horní </a:t>
            </a:r>
            <a:r>
              <a:rPr lang="cs-CZ" dirty="0" err="1"/>
              <a:t>kvartil</a:t>
            </a:r>
            <a:r>
              <a:rPr lang="cs-CZ" dirty="0"/>
              <a:t>), maximum (4. </a:t>
            </a:r>
            <a:r>
              <a:rPr lang="cs-CZ" dirty="0" err="1"/>
              <a:t>kvartil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1868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348B3-44BB-4EA2-870B-0BF26B6C4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Výpočet </a:t>
            </a:r>
            <a:r>
              <a:rPr lang="cs-CZ" b="1" dirty="0" err="1"/>
              <a:t>kvartilů</a:t>
            </a:r>
            <a:endParaRPr lang="cs-CZ" b="1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5742BDA-568A-4C80-9089-99F361BA92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690778"/>
              </p:ext>
            </p:extLst>
          </p:nvPr>
        </p:nvGraphicFramePr>
        <p:xfrm>
          <a:off x="977154" y="1590337"/>
          <a:ext cx="10376646" cy="635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4908">
                  <a:extLst>
                    <a:ext uri="{9D8B030D-6E8A-4147-A177-3AD203B41FA5}">
                      <a16:colId xmlns:a16="http://schemas.microsoft.com/office/drawing/2014/main" val="1861872222"/>
                    </a:ext>
                  </a:extLst>
                </a:gridCol>
                <a:gridCol w="787811">
                  <a:extLst>
                    <a:ext uri="{9D8B030D-6E8A-4147-A177-3AD203B41FA5}">
                      <a16:colId xmlns:a16="http://schemas.microsoft.com/office/drawing/2014/main" val="2416234096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3879839863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3186738995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2802856402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1111025770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4087176386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2632234117"/>
                    </a:ext>
                  </a:extLst>
                </a:gridCol>
                <a:gridCol w="813001">
                  <a:extLst>
                    <a:ext uri="{9D8B030D-6E8A-4147-A177-3AD203B41FA5}">
                      <a16:colId xmlns:a16="http://schemas.microsoft.com/office/drawing/2014/main" val="3987793493"/>
                    </a:ext>
                  </a:extLst>
                </a:gridCol>
                <a:gridCol w="814147">
                  <a:extLst>
                    <a:ext uri="{9D8B030D-6E8A-4147-A177-3AD203B41FA5}">
                      <a16:colId xmlns:a16="http://schemas.microsoft.com/office/drawing/2014/main" val="1803810386"/>
                    </a:ext>
                  </a:extLst>
                </a:gridCol>
                <a:gridCol w="814147">
                  <a:extLst>
                    <a:ext uri="{9D8B030D-6E8A-4147-A177-3AD203B41FA5}">
                      <a16:colId xmlns:a16="http://schemas.microsoft.com/office/drawing/2014/main" val="2331636162"/>
                    </a:ext>
                  </a:extLst>
                </a:gridCol>
                <a:gridCol w="752313">
                  <a:extLst>
                    <a:ext uri="{9D8B030D-6E8A-4147-A177-3AD203B41FA5}">
                      <a16:colId xmlns:a16="http://schemas.microsoft.com/office/drawing/2014/main" val="1722652353"/>
                    </a:ext>
                  </a:extLst>
                </a:gridCol>
                <a:gridCol w="752313">
                  <a:extLst>
                    <a:ext uri="{9D8B030D-6E8A-4147-A177-3AD203B41FA5}">
                      <a16:colId xmlns:a16="http://schemas.microsoft.com/office/drawing/2014/main" val="31492055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Pořadí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extLst>
                  <a:ext uri="{0D108BD9-81ED-4DB2-BD59-A6C34878D82A}">
                    <a16:rowId xmlns:a16="http://schemas.microsoft.com/office/drawing/2014/main" val="1838093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b"/>
                </a:tc>
                <a:extLst>
                  <a:ext uri="{0D108BD9-81ED-4DB2-BD59-A6C34878D82A}">
                    <a16:rowId xmlns:a16="http://schemas.microsoft.com/office/drawing/2014/main" val="1945202790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98BDE7FE-D4A1-4F37-97DA-B0AB3E13F130}"/>
              </a:ext>
            </a:extLst>
          </p:cNvPr>
          <p:cNvSpPr txBox="1"/>
          <p:nvPr/>
        </p:nvSpPr>
        <p:spPr>
          <a:xfrm>
            <a:off x="466928" y="2436949"/>
            <a:ext cx="113132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FF0000"/>
                </a:solidFill>
              </a:rPr>
              <a:t>Kvartil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Q</a:t>
            </a:r>
            <a:r>
              <a:rPr lang="cs-CZ" i="1" baseline="-25000" dirty="0">
                <a:solidFill>
                  <a:srgbClr val="FF0000"/>
                </a:solidFill>
              </a:rPr>
              <a:t>50</a:t>
            </a:r>
            <a:r>
              <a:rPr lang="cs-CZ" dirty="0">
                <a:solidFill>
                  <a:srgbClr val="FF0000"/>
                </a:solidFill>
              </a:rPr>
              <a:t> (medián) </a:t>
            </a:r>
            <a:r>
              <a:rPr lang="cs-CZ" dirty="0"/>
              <a:t>je prostřední hodnota ze souboru hodnot seřazených podle velikosti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Pokud má soubor sudý počet hodnot, je to průměr dvou prostředních hodnot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12 hodnot, prostřední hodnoty jsou 6. a 7., tedy </a:t>
            </a:r>
            <a:r>
              <a:rPr lang="cs-CZ" i="1" dirty="0"/>
              <a:t>Q</a:t>
            </a:r>
            <a:r>
              <a:rPr lang="cs-CZ" i="1" baseline="-25000" dirty="0"/>
              <a:t>50</a:t>
            </a:r>
            <a:r>
              <a:rPr lang="cs-CZ" dirty="0"/>
              <a:t> = 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 některých případech je lepší použít medián místo průměru. Příkladem může být mzda u skupiny pracovníků, kde jednotlivci mají mimořádně velkou mzdu a většina nízkou. Pokud mzdu zprůměrujeme, může vyjít všem vysoká mzda. Na medián mimořádně velká mzda jednotlivců ve velké skupině nemá vliv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i="1" baseline="-25000" dirty="0"/>
              <a:t>25</a:t>
            </a:r>
            <a:r>
              <a:rPr lang="cs-CZ" dirty="0"/>
              <a:t> (1. </a:t>
            </a:r>
            <a:r>
              <a:rPr lang="cs-CZ" dirty="0" err="1"/>
              <a:t>kvartil</a:t>
            </a:r>
            <a:r>
              <a:rPr lang="cs-CZ" dirty="0"/>
              <a:t>) je v našem případě 3. hodnota ze souboru hodnot seřazených podle velikosti, tedy </a:t>
            </a:r>
            <a:r>
              <a:rPr lang="cs-CZ" i="1" dirty="0"/>
              <a:t>Q</a:t>
            </a:r>
            <a:r>
              <a:rPr lang="cs-CZ" i="1" baseline="-25000" dirty="0"/>
              <a:t>25</a:t>
            </a:r>
            <a:r>
              <a:rPr lang="cs-CZ" dirty="0"/>
              <a:t> = 11. Tato hodnota odděluje 25 % dat od 75 %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Q</a:t>
            </a:r>
            <a:r>
              <a:rPr lang="cs-CZ" i="1" baseline="-25000" dirty="0"/>
              <a:t>75</a:t>
            </a:r>
            <a:r>
              <a:rPr lang="cs-CZ" dirty="0"/>
              <a:t> (3. </a:t>
            </a:r>
            <a:r>
              <a:rPr lang="cs-CZ" dirty="0" err="1"/>
              <a:t>kvartil</a:t>
            </a:r>
            <a:r>
              <a:rPr lang="cs-CZ" dirty="0"/>
              <a:t>) je v našem případě 9. hodnota ze souboru hodnot seřazených podle velikosti, </a:t>
            </a:r>
            <a:r>
              <a:rPr lang="cs-CZ" i="1" dirty="0"/>
              <a:t>Q</a:t>
            </a:r>
            <a:r>
              <a:rPr lang="cs-CZ" i="1" baseline="-25000" dirty="0"/>
              <a:t>75</a:t>
            </a:r>
            <a:r>
              <a:rPr lang="cs-CZ" dirty="0"/>
              <a:t> = 14. Tato hodnota odděluje 75 % dat od zbývajících 25 %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Dalším důležitým parametrem je </a:t>
            </a:r>
            <a:r>
              <a:rPr lang="cs-CZ" dirty="0" err="1"/>
              <a:t>mezikvartilové</a:t>
            </a:r>
            <a:r>
              <a:rPr lang="cs-CZ" dirty="0"/>
              <a:t> rozpětí, rozdíl horního a dolního </a:t>
            </a:r>
            <a:r>
              <a:rPr lang="cs-CZ" dirty="0" err="1"/>
              <a:t>kvartilu</a:t>
            </a:r>
            <a:r>
              <a:rPr lang="cs-CZ" dirty="0"/>
              <a:t> </a:t>
            </a:r>
            <a:r>
              <a:rPr lang="cs-CZ" i="1" dirty="0"/>
              <a:t>QR</a:t>
            </a:r>
            <a:r>
              <a:rPr lang="cs-CZ" dirty="0"/>
              <a:t> =  </a:t>
            </a:r>
            <a:r>
              <a:rPr lang="cs-CZ" i="1" dirty="0"/>
              <a:t>Q</a:t>
            </a:r>
            <a:r>
              <a:rPr lang="cs-CZ" i="1" baseline="-25000" dirty="0"/>
              <a:t>75</a:t>
            </a:r>
            <a:r>
              <a:rPr lang="cs-CZ" dirty="0"/>
              <a:t> - </a:t>
            </a:r>
            <a:r>
              <a:rPr lang="cs-CZ" i="1" dirty="0"/>
              <a:t>Q</a:t>
            </a:r>
            <a:r>
              <a:rPr lang="cs-CZ" i="1" baseline="-25000" dirty="0"/>
              <a:t>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 našem případě je </a:t>
            </a:r>
            <a:r>
              <a:rPr lang="cs-CZ" dirty="0" err="1"/>
              <a:t>mezikvartilové</a:t>
            </a:r>
            <a:r>
              <a:rPr lang="cs-CZ" dirty="0"/>
              <a:t> rozpětí </a:t>
            </a:r>
            <a:r>
              <a:rPr lang="cs-CZ" i="1" dirty="0"/>
              <a:t>Q</a:t>
            </a:r>
            <a:r>
              <a:rPr lang="cs-CZ" i="1" baseline="-25000" dirty="0"/>
              <a:t>75</a:t>
            </a:r>
            <a:r>
              <a:rPr lang="cs-CZ" dirty="0"/>
              <a:t> - </a:t>
            </a:r>
            <a:r>
              <a:rPr lang="cs-CZ" i="1" dirty="0"/>
              <a:t>Q</a:t>
            </a:r>
            <a:r>
              <a:rPr lang="cs-CZ" i="1" baseline="-25000" dirty="0"/>
              <a:t>25</a:t>
            </a:r>
            <a:r>
              <a:rPr lang="cs-CZ" dirty="0"/>
              <a:t> = 14 – 11 = 3. Pokud se rozhodneme uvádět medián místo průměru, je výhodné místo rozptylu udávat </a:t>
            </a:r>
            <a:r>
              <a:rPr lang="cs-CZ" dirty="0" err="1"/>
              <a:t>mezikvartilové</a:t>
            </a:r>
            <a:r>
              <a:rPr lang="cs-CZ" dirty="0"/>
              <a:t> rozpětí jako míru variability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65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EEB0FC-8019-46C6-88A9-C1C79C18D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KVARTILY V KRABICOVÉM GRAFU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5CB43-9A8F-4AA9-B5CF-65EFD2C2E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 krabicovém grafu je </a:t>
            </a:r>
            <a:r>
              <a:rPr lang="cs-CZ" dirty="0" err="1"/>
              <a:t>kvartilové</a:t>
            </a:r>
            <a:r>
              <a:rPr lang="cs-CZ" dirty="0"/>
              <a:t> rozpětí výškou krabice</a:t>
            </a:r>
          </a:p>
          <a:p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i="1" baseline="-25000" dirty="0"/>
              <a:t>25</a:t>
            </a:r>
            <a:r>
              <a:rPr lang="cs-CZ" dirty="0"/>
              <a:t> vymezuje spodní hranu krabice</a:t>
            </a:r>
          </a:p>
          <a:p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i="1" baseline="-25000" dirty="0"/>
              <a:t>75</a:t>
            </a:r>
            <a:r>
              <a:rPr lang="cs-CZ" dirty="0"/>
              <a:t> vymezuje horní hranu krabice</a:t>
            </a:r>
          </a:p>
          <a:p>
            <a:r>
              <a:rPr lang="cs-CZ" dirty="0"/>
              <a:t>V grafu jsou pomocí úseček kolmých ke hraně krabice (tzv. vousy) vyznačeny koncové body</a:t>
            </a:r>
          </a:p>
          <a:p>
            <a:r>
              <a:rPr lang="cs-CZ" dirty="0"/>
              <a:t>Koncové body se počítají podle vzorců </a:t>
            </a:r>
          </a:p>
          <a:p>
            <a:pPr marL="457200" lvl="1" indent="0">
              <a:buNone/>
            </a:pPr>
            <a:r>
              <a:rPr lang="cs-CZ" i="1" dirty="0"/>
              <a:t>x</a:t>
            </a:r>
            <a:r>
              <a:rPr lang="cs-CZ" i="1" baseline="-25000" dirty="0"/>
              <a:t>25</a:t>
            </a:r>
            <a:r>
              <a:rPr lang="cs-CZ" dirty="0"/>
              <a:t> – 1,5 · QR (spodní bod)</a:t>
            </a:r>
          </a:p>
          <a:p>
            <a:pPr marL="457200" lvl="1" indent="0">
              <a:buNone/>
            </a:pPr>
            <a:r>
              <a:rPr lang="cs-CZ" i="1" dirty="0"/>
              <a:t>x</a:t>
            </a:r>
            <a:r>
              <a:rPr lang="cs-CZ" i="1" baseline="-25000" dirty="0"/>
              <a:t>75</a:t>
            </a:r>
            <a:r>
              <a:rPr lang="cs-CZ" dirty="0"/>
              <a:t> + 1,5 · QR (horní bod)</a:t>
            </a:r>
          </a:p>
          <a:p>
            <a:r>
              <a:rPr lang="cs-CZ" dirty="0"/>
              <a:t>V některých případech se koncové body nepočítají podle uvedených vzorců, ale místo nich se vynáší minimum a maximum</a:t>
            </a:r>
          </a:p>
          <a:p>
            <a:r>
              <a:rPr lang="cs-CZ" dirty="0"/>
              <a:t>Uvnitř krabice je vodorovná čára, která vymezuje </a:t>
            </a:r>
            <a:r>
              <a:rPr lang="cs-CZ" dirty="0" err="1"/>
              <a:t>kvartil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i="1" baseline="-25000" dirty="0"/>
              <a:t>50</a:t>
            </a:r>
            <a:r>
              <a:rPr lang="cs-CZ" dirty="0"/>
              <a:t> (medián) a je vyznačen bod, který udává střední hodnotu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643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D5DAF54A-355F-46CA-903D-21550050AAB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90" y="710172"/>
            <a:ext cx="4889419" cy="467354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A696DA2-20E7-4663-A6D2-4D42B9276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728326"/>
              </p:ext>
            </p:extLst>
          </p:nvPr>
        </p:nvGraphicFramePr>
        <p:xfrm>
          <a:off x="1442085" y="5512320"/>
          <a:ext cx="8927602" cy="635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2113">
                  <a:extLst>
                    <a:ext uri="{9D8B030D-6E8A-4147-A177-3AD203B41FA5}">
                      <a16:colId xmlns:a16="http://schemas.microsoft.com/office/drawing/2014/main" val="80684821"/>
                    </a:ext>
                  </a:extLst>
                </a:gridCol>
                <a:gridCol w="1400838">
                  <a:extLst>
                    <a:ext uri="{9D8B030D-6E8A-4147-A177-3AD203B41FA5}">
                      <a16:colId xmlns:a16="http://schemas.microsoft.com/office/drawing/2014/main" val="3075181901"/>
                    </a:ext>
                  </a:extLst>
                </a:gridCol>
                <a:gridCol w="1246137">
                  <a:extLst>
                    <a:ext uri="{9D8B030D-6E8A-4147-A177-3AD203B41FA5}">
                      <a16:colId xmlns:a16="http://schemas.microsoft.com/office/drawing/2014/main" val="2022986807"/>
                    </a:ext>
                  </a:extLst>
                </a:gridCol>
                <a:gridCol w="1124325">
                  <a:extLst>
                    <a:ext uri="{9D8B030D-6E8A-4147-A177-3AD203B41FA5}">
                      <a16:colId xmlns:a16="http://schemas.microsoft.com/office/drawing/2014/main" val="3961122750"/>
                    </a:ext>
                  </a:extLst>
                </a:gridCol>
                <a:gridCol w="1108489">
                  <a:extLst>
                    <a:ext uri="{9D8B030D-6E8A-4147-A177-3AD203B41FA5}">
                      <a16:colId xmlns:a16="http://schemas.microsoft.com/office/drawing/2014/main" val="1943888648"/>
                    </a:ext>
                  </a:extLst>
                </a:gridCol>
                <a:gridCol w="1246137">
                  <a:extLst>
                    <a:ext uri="{9D8B030D-6E8A-4147-A177-3AD203B41FA5}">
                      <a16:colId xmlns:a16="http://schemas.microsoft.com/office/drawing/2014/main" val="1206133525"/>
                    </a:ext>
                  </a:extLst>
                </a:gridCol>
                <a:gridCol w="1449563">
                  <a:extLst>
                    <a:ext uri="{9D8B030D-6E8A-4147-A177-3AD203B41FA5}">
                      <a16:colId xmlns:a16="http://schemas.microsoft.com/office/drawing/2014/main" val="9363414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Statistika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minimum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1.kvartil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medián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průměr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3.kvartil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maximum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extLst>
                  <a:ext uri="{0D108BD9-81ED-4DB2-BD59-A6C34878D82A}">
                    <a16:rowId xmlns:a16="http://schemas.microsoft.com/office/drawing/2014/main" val="966786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12,75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1755" marB="0" anchor="ctr"/>
                </a:tc>
                <a:extLst>
                  <a:ext uri="{0D108BD9-81ED-4DB2-BD59-A6C34878D82A}">
                    <a16:rowId xmlns:a16="http://schemas.microsoft.com/office/drawing/2014/main" val="3820508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80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5DF6F-E98F-43E1-8A28-0FB1498AE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ČTENÍ DAT V KRABICOVÉM GRAFU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994740-68A0-442C-8358-2C9105EF6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mají data normální rozdělení neboli Gaussovo rozdělení, je čára, která označuje medián, uprostřed krabice</a:t>
            </a:r>
          </a:p>
          <a:p>
            <a:r>
              <a:rPr lang="cs-CZ" dirty="0"/>
              <a:t>Pokud je čára blízko 1. nebo 3. </a:t>
            </a:r>
            <a:r>
              <a:rPr lang="cs-CZ" dirty="0" err="1"/>
              <a:t>kvartilu</a:t>
            </a:r>
            <a:r>
              <a:rPr lang="cs-CZ" dirty="0"/>
              <a:t>, může to naznačovat, že data mají jiné než normální rozdělení</a:t>
            </a:r>
          </a:p>
          <a:p>
            <a:r>
              <a:rPr lang="cs-CZ" dirty="0"/>
              <a:t>Pokud je rozdělní symetrické, pak průměr a medián splývají, ale nemusí to platit obráceně</a:t>
            </a:r>
          </a:p>
          <a:p>
            <a:r>
              <a:rPr lang="cs-CZ" dirty="0"/>
              <a:t>Pokud průměr a medián jsou stejné, nemusí být ještě rozdělení symetrické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261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45E9A4-AED5-46A9-8816-574B058CD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6928"/>
            <a:ext cx="10515600" cy="5710035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 krabici se nachází 50 % hodnot dat</a:t>
            </a:r>
          </a:p>
          <a:p>
            <a:r>
              <a:rPr lang="cs-CZ" dirty="0"/>
              <a:t>Na obr. nabývá polovina dat hodnoty od 11 do 14, čtvrtina dat nabývá hodnot od 9 a je menších než 11 a čtvrtina dat nabývá hodnot větších než 14 a menších než 16</a:t>
            </a:r>
          </a:p>
          <a:p>
            <a:r>
              <a:rPr lang="cs-CZ" dirty="0"/>
              <a:t>Čím je výška krabice větší, tím větší je rozptyl hodnot, které leží mezi 1. a 3. </a:t>
            </a:r>
            <a:r>
              <a:rPr lang="cs-CZ" dirty="0" err="1"/>
              <a:t>kvartilem</a:t>
            </a:r>
            <a:r>
              <a:rPr lang="cs-CZ" dirty="0"/>
              <a:t> (polovina dat)</a:t>
            </a:r>
          </a:p>
          <a:p>
            <a:r>
              <a:rPr lang="cs-CZ" dirty="0"/>
              <a:t>Rozptyl si můžeme představit jako průměr míry vzdálenosti jednotlivých dat od průměru</a:t>
            </a:r>
          </a:p>
          <a:p>
            <a:r>
              <a:rPr lang="cs-CZ" dirty="0"/>
              <a:t>Zatímco </a:t>
            </a:r>
            <a:r>
              <a:rPr lang="cs-CZ" dirty="0" err="1"/>
              <a:t>mezikvartilové</a:t>
            </a:r>
            <a:r>
              <a:rPr lang="cs-CZ" dirty="0"/>
              <a:t> rozpětí si můžeme představit jako rozmezí možných hodnot, které nabývá prostředních 50 % dat</a:t>
            </a:r>
          </a:p>
          <a:p>
            <a:r>
              <a:rPr lang="cs-CZ" dirty="0"/>
              <a:t>Na obrázku je oblast mezi 1. </a:t>
            </a:r>
            <a:r>
              <a:rPr lang="cs-CZ" dirty="0" err="1"/>
              <a:t>kvartilem</a:t>
            </a:r>
            <a:r>
              <a:rPr lang="cs-CZ" dirty="0"/>
              <a:t> a mediánem větší než mezi mediánem a 3. </a:t>
            </a:r>
            <a:r>
              <a:rPr lang="cs-CZ" dirty="0" err="1"/>
              <a:t>kvartilem</a:t>
            </a:r>
            <a:r>
              <a:rPr lang="cs-CZ" dirty="0"/>
              <a:t>. Znamená to, že data v 3. </a:t>
            </a:r>
            <a:r>
              <a:rPr lang="cs-CZ" dirty="0" err="1"/>
              <a:t>kvartilu</a:t>
            </a:r>
            <a:r>
              <a:rPr lang="cs-CZ" dirty="0"/>
              <a:t> jsou méně rozptýlená než data v 2. </a:t>
            </a:r>
            <a:r>
              <a:rPr lang="cs-CZ" dirty="0" err="1"/>
              <a:t>kvartilu</a:t>
            </a:r>
            <a:endParaRPr lang="cs-CZ" dirty="0"/>
          </a:p>
          <a:p>
            <a:r>
              <a:rPr lang="cs-CZ" dirty="0"/>
              <a:t>Můžeme si všimnout, že v třetím </a:t>
            </a:r>
            <a:r>
              <a:rPr lang="cs-CZ" dirty="0" err="1"/>
              <a:t>kvartilu</a:t>
            </a:r>
            <a:r>
              <a:rPr lang="cs-CZ" dirty="0"/>
              <a:t> nabývají pouze dvou hodnot a to 13 a 14. Průměrná hodnota leží pod mediánem. Medián je hodnota, pro kterou platí, že polovina hodnot je menších než medián a polovina hodnot je větších než medián. To znamená, že více jak polovina hodnot bude větších než průměr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377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C991CC-E203-4538-BA90-8626271D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437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Porovnání dvou souborů dat</a:t>
            </a:r>
            <a:endParaRPr lang="cs-CZ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4F52C93-75CD-4E7A-8591-1911AC37F2A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2" y="1871469"/>
            <a:ext cx="5266667" cy="380100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3A6F38A-78A9-439C-901A-E6F69527A737}"/>
              </a:ext>
            </a:extLst>
          </p:cNvPr>
          <p:cNvSpPr txBox="1"/>
          <p:nvPr/>
        </p:nvSpPr>
        <p:spPr>
          <a:xfrm>
            <a:off x="5914417" y="1509813"/>
            <a:ext cx="59630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2 nabývají data vyšších hodnot, větší je průměrná hodnota i medián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větší rozptyl dat je v prvním souboru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je minimum a maximum od sebe hodně vzdálené, to znamená, že hodnoty se budou v souboru dat hodně lišit, data 1 větší </a:t>
            </a:r>
            <a:r>
              <a:rPr lang="cs-CZ" dirty="0" err="1"/>
              <a:t>mezikvartilové</a:t>
            </a:r>
            <a:r>
              <a:rPr lang="cs-CZ" dirty="0"/>
              <a:t> rozpětí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maximum vysoko nad horním kvantilem, v souboru budou data, která nabývají mnohem větších hodnot než průměr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minimum nízko pod dolním </a:t>
            </a:r>
            <a:r>
              <a:rPr lang="cs-CZ" dirty="0" err="1"/>
              <a:t>kvartilem</a:t>
            </a:r>
            <a:r>
              <a:rPr lang="cs-CZ" dirty="0"/>
              <a:t>, to znamená, že v oblasti mezi minimem a 1. </a:t>
            </a:r>
            <a:r>
              <a:rPr lang="cs-CZ" dirty="0" err="1"/>
              <a:t>kvartilem</a:t>
            </a:r>
            <a:r>
              <a:rPr lang="cs-CZ" dirty="0"/>
              <a:t> mají hodnoty malé rozpětí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1 nabývají průměrně menší hodnoty a jsou více rozptýlená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Data 2 nabývají data průměrně vyšší hodnoty a jsou více koncentrovaná kolem svého mediánu</a:t>
            </a:r>
          </a:p>
        </p:txBody>
      </p:sp>
    </p:spTree>
    <p:extLst>
      <p:ext uri="{BB962C8B-B14F-4D97-AF65-F5344CB8AC3E}">
        <p14:creationId xmlns:p14="http://schemas.microsoft.com/office/powerpoint/2010/main" val="41435032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1142</Words>
  <Application>Microsoft Office PowerPoint</Application>
  <PresentationFormat>Širokoúhlá obrazovka</PresentationFormat>
  <Paragraphs>102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Krabicový graf (Box-Plot) ve statistické analýze </vt:lpstr>
      <vt:lpstr>Prezentace aplikace PowerPoint</vt:lpstr>
      <vt:lpstr>Kvantily</vt:lpstr>
      <vt:lpstr>Výpočet kvartilů</vt:lpstr>
      <vt:lpstr>KVARTILY V KRABICOVÉM GRAFU</vt:lpstr>
      <vt:lpstr>Prezentace aplikace PowerPoint</vt:lpstr>
      <vt:lpstr>ČTENÍ DAT V KRABICOVÉM GRAFU</vt:lpstr>
      <vt:lpstr>Prezentace aplikace PowerPoint</vt:lpstr>
      <vt:lpstr>Porovnání dvou souborů dat</vt:lpstr>
      <vt:lpstr>KRABICOVÝ GRAF A EXCEL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Krabicový graf (Box-Plot) ve statistické analýze</dc:title>
  <dc:creator>Jexová, Soňa</dc:creator>
  <cp:lastModifiedBy>Jexová, Soňa</cp:lastModifiedBy>
  <cp:revision>7</cp:revision>
  <dcterms:created xsi:type="dcterms:W3CDTF">2022-03-07T10:41:26Z</dcterms:created>
  <dcterms:modified xsi:type="dcterms:W3CDTF">2022-03-07T11:59:03Z</dcterms:modified>
</cp:coreProperties>
</file>