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658" r:id="rId2"/>
    <p:sldId id="665" r:id="rId3"/>
    <p:sldId id="323" r:id="rId4"/>
    <p:sldId id="583" r:id="rId5"/>
    <p:sldId id="659" r:id="rId6"/>
    <p:sldId id="660" r:id="rId7"/>
    <p:sldId id="615" r:id="rId8"/>
    <p:sldId id="666" r:id="rId9"/>
    <p:sldId id="640" r:id="rId10"/>
    <p:sldId id="641" r:id="rId11"/>
    <p:sldId id="642" r:id="rId12"/>
    <p:sldId id="643" r:id="rId13"/>
    <p:sldId id="644" r:id="rId14"/>
    <p:sldId id="645" r:id="rId15"/>
    <p:sldId id="646" r:id="rId16"/>
    <p:sldId id="661" r:id="rId17"/>
    <p:sldId id="670" r:id="rId18"/>
    <p:sldId id="667" r:id="rId19"/>
    <p:sldId id="260" r:id="rId20"/>
    <p:sldId id="668" r:id="rId21"/>
    <p:sldId id="669" r:id="rId22"/>
    <p:sldId id="307" r:id="rId23"/>
    <p:sldId id="681" r:id="rId24"/>
    <p:sldId id="308" r:id="rId25"/>
    <p:sldId id="309" r:id="rId26"/>
    <p:sldId id="672" r:id="rId27"/>
    <p:sldId id="674" r:id="rId28"/>
    <p:sldId id="675" r:id="rId29"/>
    <p:sldId id="289" r:id="rId30"/>
    <p:sldId id="306" r:id="rId31"/>
    <p:sldId id="295" r:id="rId32"/>
    <p:sldId id="292" r:id="rId33"/>
    <p:sldId id="293" r:id="rId34"/>
    <p:sldId id="300" r:id="rId35"/>
    <p:sldId id="297" r:id="rId36"/>
    <p:sldId id="679" r:id="rId37"/>
    <p:sldId id="671" r:id="rId38"/>
    <p:sldId id="654" r:id="rId39"/>
    <p:sldId id="662" r:id="rId40"/>
    <p:sldId id="663" r:id="rId41"/>
    <p:sldId id="664" r:id="rId42"/>
    <p:sldId id="622" r:id="rId43"/>
    <p:sldId id="673" r:id="rId44"/>
    <p:sldId id="623" r:id="rId45"/>
    <p:sldId id="676" r:id="rId46"/>
    <p:sldId id="677" r:id="rId47"/>
    <p:sldId id="678" r:id="rId48"/>
    <p:sldId id="680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lk. MUDr. Radek Doležel, Ph.D." initials="pMRDP" lastIdx="1" clrIdx="0">
    <p:extLst>
      <p:ext uri="{19B8F6BF-5375-455C-9EA6-DF929625EA0E}">
        <p15:presenceInfo xmlns:p15="http://schemas.microsoft.com/office/powerpoint/2012/main" userId="S-1-5-21-811948198-4204745407-2456098903-15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13" d="100"/>
          <a:sy n="113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7-07T16:04:32.939" idx="1">
    <p:pos x="7162" y="96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7-07T16:04:32.939" idx="1">
    <p:pos x="7162" y="96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EC624-1A16-42C3-BE09-E7B7266E442C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3AC1C-EE51-4F09-BEAF-31D568CC6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48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13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694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0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94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49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567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12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323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632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230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40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361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109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394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03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84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845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157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62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25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784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74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11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4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611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77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7B4F5-8F3D-CB7F-CDAC-0C74CD911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213B68-BAAB-935D-4BFF-19E2C7AAA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370BA9-5241-35A8-AED8-5E0FFFE6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167E18-839C-631A-AA4C-9A7A31A54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334BEC-411F-67FA-F8C1-A4BAE1CC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74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62C00-82E3-1F64-3ED0-F52C0CFD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A027AC-67A0-6F7B-5585-94B8AAB94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42923E-2688-AE49-F878-1AE9CE8A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CDEB67-409F-21FA-4CA3-2A9D73CF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D76B25-54A0-EA9F-A8B0-A5E8F581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46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67FA68D-6C0F-8471-5094-2AFF3C47F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5BA2512-EC86-81F5-6FB0-0C091D024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862293-7997-8D71-4324-F99F6C21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B235D3-976C-920F-EB13-FD80F4ED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467FFC-4477-F671-1BFF-56C443C5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724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 a datum</a:t>
            </a:r>
          </a:p>
        </p:txBody>
      </p:sp>
      <p:sp>
        <p:nvSpPr>
          <p:cNvPr id="1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Název prezentace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03770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800" noProof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Kliknutím můžete upravit styly předlohy textu.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cs-CZ" noProof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8ECC5EA-531F-4E1D-9E7C-1D81D89AC39E}" type="datetime1">
              <a:rPr lang="cs-CZ" noProof="0" smtClean="0"/>
              <a:t>07.10.2025</a:t>
            </a:fld>
            <a:endParaRPr lang="cs-CZ" noProof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7649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1" y="1186482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</a:lstStyle>
          <a:p>
            <a:r>
              <a:t>Podtitul snímku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2798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251C4-D992-5089-2CFB-57A1B947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ED1F65-93E6-B35C-B90D-93E51B1F4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5F08FE-C41B-A909-78FA-606F525B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57ABCF-CA6E-4AEA-DA7D-94B97E95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647D1A-177C-8ED0-3458-A9709333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09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2D7EB-55C3-2749-A6F8-A5C5DB18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EB1D05-2C3B-5756-18B1-C95D6F1A8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CBE606-8DEF-3612-6379-09CB0DBA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6968D2-2662-1E09-B307-6923B72D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506517-4568-557E-52CE-37E35C96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50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124EC-F2F5-8C17-AFBF-4FEFE186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86E37-7B4A-91D3-D1E8-8112930CC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17FC15-0044-20DC-C5D2-1A0CE0BFA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5C4578-7504-1CB0-41D9-AE8CE884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806E5F-EC7D-D7C5-BCB9-1665DDF4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E0D075-87EF-4335-5E53-74C98B5B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84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20296-BB00-E924-8FA2-6D7A5B25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50F2CE-2020-C532-54E4-66AE4F9BF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1DDFB5-08F3-70A6-9C96-55E3902DD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7590DFD-C0F7-DAC2-8820-DE7C5E17C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BE80FC4-AE73-4FEF-094A-EC5D1BBDD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783713-EEAA-D021-3392-509E6CC6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FD278D-B4D0-C964-328B-4569F34D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C3F0213-854C-F09C-07EB-505134A7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90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E3FCC-F0D5-F649-90C2-C56EC2BC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A56D02C-F524-F54F-9FAF-16E86295C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A5F6CB-5CAF-F1E8-DBA2-1617335E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F1E1B3-D530-50A1-A220-F36BD5F2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39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B0DB26C-7663-2B29-6C33-71B073C94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EFB920-6D90-5657-48DA-AB3B8A90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EA62E3-8859-BC76-A4D2-5D656626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49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1C367-8C59-D35E-42D6-1F2C71CC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B3DFFA-1092-8E50-AFB3-6D30DB89E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2FA2E4-6ABB-7C1D-6D85-61EA8FA06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DB4341-55F8-9B72-F66D-15E60FF2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B113CF-F2C7-E5B8-D0A4-439E283C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B95C8F-5FEE-65E8-73BA-8A8B861F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89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91086-6791-6AD8-D4E5-52A72B7B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7F0D20F-7DFD-440E-B414-5712F0C8B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89FB02-4B2B-32C8-38FC-CF0AF5A97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1BA16F-EFF4-1ABB-5843-C496905A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8D5E83-2FBD-61C3-ED24-159CC8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FF5154-A50C-5E49-CD4D-D204C159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53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BEFC50-FE35-A2DD-FCF4-47901EB5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748124-30BE-3F3D-07AD-31051987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85EDC6-9060-4565-32AC-91742EB93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849AC-627B-B84D-BD6D-67DC2941A6BE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664440-C974-A732-BFE5-271E50EF7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FFF042-66E5-89B5-65C7-47C84F27F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44CFB-E99E-004A-8932-B5B62803FA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3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t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2D7B8778-27B5-492F-9B67-504F7FAD4F14}"/>
              </a:ext>
            </a:extLst>
          </p:cNvPr>
          <p:cNvSpPr txBox="1">
            <a:spLocks/>
          </p:cNvSpPr>
          <p:nvPr/>
        </p:nvSpPr>
        <p:spPr>
          <a:xfrm>
            <a:off x="657726" y="572588"/>
            <a:ext cx="10764253" cy="680819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sz="3600" dirty="0">
                <a:solidFill>
                  <a:srgbClr val="002060"/>
                </a:solidFill>
              </a:rPr>
              <a:t>🕗 </a:t>
            </a:r>
            <a:r>
              <a:rPr lang="cs-CZ" sz="3600" b="1" dirty="0">
                <a:solidFill>
                  <a:srgbClr val="002060"/>
                </a:solidFill>
              </a:rPr>
              <a:t>Organizace výuky: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F4D0C72-5850-4569-9A3E-8585782FA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07060"/>
              </p:ext>
            </p:extLst>
          </p:nvPr>
        </p:nvGraphicFramePr>
        <p:xfrm>
          <a:off x="657726" y="1542718"/>
          <a:ext cx="11295016" cy="48048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26562">
                  <a:extLst>
                    <a:ext uri="{9D8B030D-6E8A-4147-A177-3AD203B41FA5}">
                      <a16:colId xmlns:a16="http://schemas.microsoft.com/office/drawing/2014/main" val="68174186"/>
                    </a:ext>
                  </a:extLst>
                </a:gridCol>
                <a:gridCol w="6293194">
                  <a:extLst>
                    <a:ext uri="{9D8B030D-6E8A-4147-A177-3AD203B41FA5}">
                      <a16:colId xmlns:a16="http://schemas.microsoft.com/office/drawing/2014/main" val="2576625301"/>
                    </a:ext>
                  </a:extLst>
                </a:gridCol>
                <a:gridCol w="3275951">
                  <a:extLst>
                    <a:ext uri="{9D8B030D-6E8A-4147-A177-3AD203B41FA5}">
                      <a16:colId xmlns:a16="http://schemas.microsoft.com/office/drawing/2014/main" val="3811761607"/>
                    </a:ext>
                  </a:extLst>
                </a:gridCol>
                <a:gridCol w="999309">
                  <a:extLst>
                    <a:ext uri="{9D8B030D-6E8A-4147-A177-3AD203B41FA5}">
                      <a16:colId xmlns:a16="http://schemas.microsoft.com/office/drawing/2014/main" val="754211874"/>
                    </a:ext>
                  </a:extLst>
                </a:gridCol>
              </a:tblGrid>
              <a:tr h="101194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Blok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Přednáška (9:00–11:00)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Praktika (11:15–12:15)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Vyučující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1056005998"/>
                  </a:ext>
                </a:extLst>
              </a:tr>
              <a:tr h="101194">
                <a:tc>
                  <a:txBody>
                    <a:bodyPr/>
                    <a:lstStyle/>
                    <a:p>
                      <a:pPr algn="ctr"/>
                      <a:endParaRPr lang="cs-CZ" sz="1200" b="1" dirty="0"/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Úvod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Doc. Pohnán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1111140426"/>
                  </a:ext>
                </a:extLst>
              </a:tr>
              <a:tr h="328880">
                <a:tc rowSpan="4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7.10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highlight>
                            <a:srgbClr val="FFFF00"/>
                          </a:highlight>
                        </a:rPr>
                        <a:t>1. Vývoj chirurgie, chirurgické obory, terminologie operací, indikace, kontraindikace.</a:t>
                      </a:r>
                    </a:p>
                  </a:txBody>
                  <a:tcPr marL="25298" marR="25298" marT="12649" marB="12649" anchor="ctr"/>
                </a:tc>
                <a:tc rowSpan="4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/>
                        <a:t>Kahoot</a:t>
                      </a:r>
                      <a:r>
                        <a:rPr lang="cs-CZ" sz="1200" dirty="0"/>
                        <a:t> testy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Prohlídka kliniky a operačních sálů (2 skupiny)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Chirurgické nástroje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2447365466"/>
                  </a:ext>
                </a:extLst>
              </a:tr>
              <a:tr h="480671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highlight>
                            <a:srgbClr val="FFFF00"/>
                          </a:highlight>
                        </a:rPr>
                        <a:t>2. Asepse, antisepse, dezinfekce, sterilizace, </a:t>
                      </a:r>
                      <a:r>
                        <a:rPr lang="cs-CZ" sz="1200" dirty="0" err="1">
                          <a:highlight>
                            <a:srgbClr val="FFFF00"/>
                          </a:highlight>
                        </a:rPr>
                        <a:t>nozokomiální</a:t>
                      </a:r>
                      <a:r>
                        <a:rPr lang="cs-CZ" sz="1200" dirty="0">
                          <a:highlight>
                            <a:srgbClr val="FFFF00"/>
                          </a:highlight>
                        </a:rPr>
                        <a:t> infekce, obecné příznaky zánětu a metody léčby, běžné chirurgické infekce.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2909973918"/>
                  </a:ext>
                </a:extLst>
              </a:tr>
              <a:tr h="177089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3. Diagnostické a léčebné metody v chirurgii.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3489032396"/>
                  </a:ext>
                </a:extLst>
              </a:tr>
              <a:tr h="25298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4. Perioperační období – předoperační a pooperační péče.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3851674253"/>
                  </a:ext>
                </a:extLst>
              </a:tr>
              <a:tr h="177089">
                <a:tc rowSpan="4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10.10</a:t>
                      </a:r>
                    </a:p>
                    <a:p>
                      <a:pPr algn="ctr"/>
                      <a:r>
                        <a:rPr lang="cs-CZ" sz="1200" b="1" dirty="0"/>
                        <a:t>(8-11:15)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5. Chirurgie dýchacího systému.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Hrudní drenáž – nácvik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Doc. Pohnán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4064032336"/>
                  </a:ext>
                </a:extLst>
              </a:tr>
              <a:tr h="25298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20. Obecné pojmy v traumatologii, rána, hojení rány, </a:t>
                      </a:r>
                      <a:r>
                        <a:rPr lang="cs-CZ" sz="1200" dirty="0" err="1"/>
                        <a:t>polytrauma</a:t>
                      </a:r>
                      <a:r>
                        <a:rPr lang="cs-CZ" sz="1200" dirty="0"/>
                        <a:t>.</a:t>
                      </a:r>
                    </a:p>
                  </a:txBody>
                  <a:tcPr marL="25298" marR="25298" marT="12649" marB="12649" anchor="ctr"/>
                </a:tc>
                <a:tc rowSpan="3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ATLS protokol,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/>
                        <a:t>Primary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Survey</a:t>
                      </a:r>
                      <a:endParaRPr lang="cs-CZ" sz="12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ATLS nácviky - </a:t>
                      </a:r>
                      <a:r>
                        <a:rPr lang="cs-CZ" sz="1200" dirty="0" err="1"/>
                        <a:t>Kahoot</a:t>
                      </a:r>
                      <a:endParaRPr lang="cs-CZ" sz="1200" dirty="0"/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2307589432"/>
                  </a:ext>
                </a:extLst>
              </a:tr>
              <a:tr h="25298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21. Krvácení, stavění krvácení, transfúzní přípravky.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912655394"/>
                  </a:ext>
                </a:extLst>
              </a:tr>
              <a:tr h="328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23. Život ohrožující trauma a </a:t>
                      </a:r>
                      <a:r>
                        <a:rPr lang="cs-CZ" sz="1200" dirty="0" err="1"/>
                        <a:t>polytrauma</a:t>
                      </a:r>
                      <a:r>
                        <a:rPr lang="cs-CZ" sz="1200" dirty="0"/>
                        <a:t> (strangulace, termická poranění, úraz elektrickým proudem).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64432522"/>
                  </a:ext>
                </a:extLst>
              </a:tr>
              <a:tr h="252985">
                <a:tc rowSpan="2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24.10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7. Chirurgie gastrointestinálního systému.</a:t>
                      </a:r>
                    </a:p>
                  </a:txBody>
                  <a:tcPr marL="25298" marR="25298" marT="12649" marB="12649" anchor="ctr"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Vyšetření pacienta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519624900"/>
                  </a:ext>
                </a:extLst>
              </a:tr>
              <a:tr h="101194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11. Náhlé příhody břišní.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1800891801"/>
                  </a:ext>
                </a:extLst>
              </a:tr>
              <a:tr h="177089">
                <a:tc rowSpan="4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31.10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8. Chirurgie ledvin a močových cest.</a:t>
                      </a:r>
                    </a:p>
                  </a:txBody>
                  <a:tcPr marL="25298" marR="25298" marT="12649" marB="12649" anchor="ctr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Prohlídka kliniky a operačních sálů (2 skupiny)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Základy šití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999931392"/>
                  </a:ext>
                </a:extLst>
              </a:tr>
              <a:tr h="177089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9. Chirurgie mužských reprodukčních orgánů.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2997922341"/>
                  </a:ext>
                </a:extLst>
              </a:tr>
              <a:tr h="177089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10. Chirurgie ženských reprodukčních orgánů.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4249279459"/>
                  </a:ext>
                </a:extLst>
              </a:tr>
              <a:tr h="25298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6. Chirurgie kardiovaskulárního systému.</a:t>
                      </a:r>
                    </a:p>
                  </a:txBody>
                  <a:tcPr marL="25298" marR="25298" marT="12649" marB="12649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425013206"/>
                  </a:ext>
                </a:extLst>
              </a:tr>
              <a:tr h="177089">
                <a:tc rowSpan="2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21.11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22. Transplantační chirurgie.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Obvazové techniky – nácvik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4199947670"/>
                  </a:ext>
                </a:extLst>
              </a:tr>
              <a:tr h="404776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19. Chirurgie hlavy a nervového systému. Poranění lebky a mozku. Neurochirurgie.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Zápočet (test/účast)</a:t>
                      </a:r>
                    </a:p>
                  </a:txBody>
                  <a:tcPr marL="25298" marR="25298" marT="12649" marB="12649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25298" marR="25298" marT="12649" marB="12649" anchor="ctr"/>
                </a:tc>
                <a:extLst>
                  <a:ext uri="{0D108BD9-81ED-4DB2-BD59-A6C34878D82A}">
                    <a16:rowId xmlns:a16="http://schemas.microsoft.com/office/drawing/2014/main" val="1721538818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BBACA252-4210-42A4-869F-C9FE0D92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98" y="264429"/>
            <a:ext cx="1105054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42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F65FF3E-B651-4022-ADDE-687D3C6B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77" y="1481897"/>
            <a:ext cx="4686954" cy="34771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D4D16C-1283-4D64-8897-8EC61ACB5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00896"/>
            <a:ext cx="5458587" cy="36581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943C27-5424-4C88-A28B-89BB308FB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622" y="5842275"/>
            <a:ext cx="810185" cy="8311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7231646-EF49-43D1-B7E6-2554306AFBE2}"/>
              </a:ext>
            </a:extLst>
          </p:cNvPr>
          <p:cNvSpPr txBox="1"/>
          <p:nvPr/>
        </p:nvSpPr>
        <p:spPr>
          <a:xfrm>
            <a:off x="590614" y="454159"/>
            <a:ext cx="7773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Operační sál - vývoj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995A1C-2321-4B6F-A16F-AC79F1F1DB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44" t="16221"/>
          <a:stretch/>
        </p:blipFill>
        <p:spPr>
          <a:xfrm>
            <a:off x="114954" y="1300896"/>
            <a:ext cx="8248870" cy="409801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560D966-B70D-42C6-B68B-9DA76E352FD8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26657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F9B667-A4D1-43E7-A6D9-8D14AF3F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1300896"/>
            <a:ext cx="5399019" cy="36581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98F4D5F-E0D6-48A9-A510-017E41D05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859" y="1296885"/>
            <a:ext cx="5570781" cy="36581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773FD1-1949-4652-AB3D-114ADDC2D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622" y="5842275"/>
            <a:ext cx="810185" cy="8311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65BFB3-B9BE-4045-AF9B-26AF4FF2AFE2}"/>
              </a:ext>
            </a:extLst>
          </p:cNvPr>
          <p:cNvSpPr txBox="1"/>
          <p:nvPr/>
        </p:nvSpPr>
        <p:spPr>
          <a:xfrm>
            <a:off x="590614" y="454159"/>
            <a:ext cx="7773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Operační sál - vývoj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9D7ED42-8E22-43CC-9616-4A0D15BD85A0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3497452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4307B9-E2CB-4A4A-B5E7-243A8501F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13" y="1396911"/>
            <a:ext cx="5277587" cy="34580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1BE8D7-4BA6-4E5C-B355-CCBFBFC68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20" y="693127"/>
            <a:ext cx="4891574" cy="48656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FBC106-C7CC-4A8C-BFF4-DFACCCB77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622" y="5842275"/>
            <a:ext cx="810185" cy="8311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BD3B322-6DBC-4DCE-BEC4-8C962FC97176}"/>
              </a:ext>
            </a:extLst>
          </p:cNvPr>
          <p:cNvSpPr txBox="1"/>
          <p:nvPr/>
        </p:nvSpPr>
        <p:spPr>
          <a:xfrm>
            <a:off x="590614" y="454159"/>
            <a:ext cx="5437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Operační sál - vývoj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524D0F1-7197-41F5-9791-9647EEFF2C9E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2026616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662F207-BF19-4FC4-BD60-F9DE93926349}"/>
              </a:ext>
            </a:extLst>
          </p:cNvPr>
          <p:cNvSpPr txBox="1"/>
          <p:nvPr/>
        </p:nvSpPr>
        <p:spPr>
          <a:xfrm>
            <a:off x="941812" y="391496"/>
            <a:ext cx="378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Operační sály dnes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A71519-67B3-48E3-9085-6DF5BE39A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41" y="1315790"/>
            <a:ext cx="7677919" cy="43138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2DC4FC-3241-4324-978E-5F613BA07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E7E910B-5929-422B-AFFD-CDE8AA8C93CE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25476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65D57F-62F3-43E5-A27B-6FFE85DA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438" y="1148023"/>
            <a:ext cx="8007147" cy="50446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1FF37D-4379-4BEE-9D4C-7D48224B7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A3E5198-8EA4-461C-88FF-95FBD0E46023}"/>
              </a:ext>
            </a:extLst>
          </p:cNvPr>
          <p:cNvSpPr txBox="1"/>
          <p:nvPr/>
        </p:nvSpPr>
        <p:spPr>
          <a:xfrm>
            <a:off x="941812" y="391496"/>
            <a:ext cx="378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Operační sály dnes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86429A-667B-4B1F-A4FA-8188E363315F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299828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EB8224F-C216-2F11-BC6F-7A0A94EE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544" y="5781914"/>
            <a:ext cx="963701" cy="9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6C3C4D4-EE10-4C92-8DD0-3FFC74F2F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66" y="963916"/>
            <a:ext cx="5258534" cy="49557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FD413C7-735F-4C84-B1D7-2C52ED95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392" y="542334"/>
            <a:ext cx="5562221" cy="38647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5902A1-1DB7-4086-A081-B14306E6A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110" y="4764505"/>
            <a:ext cx="5341769" cy="19122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C56850-D951-4F4C-AFFC-0FE1B50DAB4A}"/>
              </a:ext>
            </a:extLst>
          </p:cNvPr>
          <p:cNvSpPr txBox="1"/>
          <p:nvPr/>
        </p:nvSpPr>
        <p:spPr>
          <a:xfrm>
            <a:off x="941812" y="391496"/>
            <a:ext cx="538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3D 4-8K zobrazení, </a:t>
            </a:r>
            <a:r>
              <a:rPr lang="cs-CZ" sz="3600" b="1" dirty="0" err="1">
                <a:solidFill>
                  <a:srgbClr val="002060"/>
                </a:solidFill>
              </a:rPr>
              <a:t>exoskop</a:t>
            </a:r>
            <a:endParaRPr lang="cs-CZ" sz="3600" b="1" dirty="0">
              <a:solidFill>
                <a:srgbClr val="00206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F86775-F15B-4916-A566-5663C02F7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453" y="542334"/>
            <a:ext cx="5836097" cy="386475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5C4C2E5-666E-4766-B236-3B5EA06C7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229" y="5842275"/>
            <a:ext cx="810185" cy="8311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F61198C-6335-4D90-A960-63B052C7B7DE}"/>
              </a:ext>
            </a:extLst>
          </p:cNvPr>
          <p:cNvSpPr txBox="1"/>
          <p:nvPr/>
        </p:nvSpPr>
        <p:spPr>
          <a:xfrm>
            <a:off x="5327154" y="25504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1060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526" y="236788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CHIRURGICKÉ OBORY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7642"/>
            <a:ext cx="10515600" cy="4765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Všeobecná chirurgie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základní elektivní a akutní péče, úrazová chirurgie</a:t>
            </a: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Specializovaná chirurgická péče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koloproktologie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HPB, IBD		- endokrinologická chirurgie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hrudní chirurgie			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mammologická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chirurgie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bariatrie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			- cévní chirurgie</a:t>
            </a: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Super-specializace, nadstavbové obory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(komplexní) úrazová chirurgie	- plastická + rekonstrukční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chir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kardiochirurgie 			- medicína popálenin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neurochirurgie				- transplantační chirurgie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urologie</a:t>
            </a:r>
            <a:endParaRPr lang="cs-CZ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610444-4497-487C-9E3D-88F71FE0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6D52132-C259-41D2-BBCF-7C1F9C240E42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Indikace k chirurgickému výkonu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u="sng" dirty="0">
                <a:solidFill>
                  <a:srgbClr val="0000FF"/>
                </a:solidFill>
              </a:rPr>
              <a:t>indikace = zdůvodnění provedení </a:t>
            </a:r>
            <a:r>
              <a:rPr lang="cs-CZ" u="sng" dirty="0" err="1">
                <a:solidFill>
                  <a:srgbClr val="0000FF"/>
                </a:solidFill>
              </a:rPr>
              <a:t>chir</a:t>
            </a:r>
            <a:r>
              <a:rPr lang="cs-CZ" u="sng" dirty="0">
                <a:solidFill>
                  <a:srgbClr val="0000FF"/>
                </a:solidFill>
              </a:rPr>
              <a:t>. výkonu</a:t>
            </a:r>
          </a:p>
          <a:p>
            <a:pPr algn="ctr">
              <a:buNone/>
            </a:pPr>
            <a:endParaRPr lang="cs-CZ" dirty="0"/>
          </a:p>
          <a:p>
            <a:r>
              <a:rPr lang="cs-CZ" dirty="0"/>
              <a:t>absolutní indikace	→ jediná možnost léčby</a:t>
            </a:r>
          </a:p>
          <a:p>
            <a:r>
              <a:rPr lang="cs-CZ" dirty="0"/>
              <a:t>relativní indikace		→ existují i jiné léčebné alternativy</a:t>
            </a:r>
          </a:p>
          <a:p>
            <a:pPr algn="ctr">
              <a:buNone/>
            </a:pPr>
            <a:r>
              <a:rPr lang="cs-CZ" b="1" dirty="0"/>
              <a:t>		                 </a:t>
            </a:r>
            <a:r>
              <a:rPr lang="cs-CZ" i="1" dirty="0" err="1"/>
              <a:t>beneficence</a:t>
            </a:r>
            <a:r>
              <a:rPr lang="cs-CZ" i="1" dirty="0"/>
              <a:t> x </a:t>
            </a:r>
            <a:r>
              <a:rPr lang="cs-CZ" i="1" dirty="0" err="1"/>
              <a:t>maleficence</a:t>
            </a:r>
            <a:r>
              <a:rPr lang="cs-CZ" i="1" dirty="0"/>
              <a:t>, EBM</a:t>
            </a:r>
          </a:p>
          <a:p>
            <a:pPr algn="ctr">
              <a:buNone/>
            </a:pPr>
            <a:endParaRPr lang="cs-CZ" b="1" dirty="0"/>
          </a:p>
          <a:p>
            <a:pPr>
              <a:buNone/>
            </a:pPr>
            <a:r>
              <a:rPr lang="cs-CZ" dirty="0"/>
              <a:t>indikace jedincem </a:t>
            </a:r>
            <a:r>
              <a:rPr lang="cs-CZ" b="1" dirty="0">
                <a:solidFill>
                  <a:srgbClr val="FF0000"/>
                </a:solidFill>
              </a:rPr>
              <a:t>x</a:t>
            </a:r>
            <a:r>
              <a:rPr lang="cs-CZ" dirty="0"/>
              <a:t> multidisciplinární team (MDT)</a:t>
            </a:r>
          </a:p>
          <a:p>
            <a:pPr>
              <a:buNone/>
            </a:pPr>
            <a:r>
              <a:rPr lang="cs-CZ" dirty="0"/>
              <a:t>Kontraindikace	</a:t>
            </a:r>
          </a:p>
          <a:p>
            <a:pPr>
              <a:buNone/>
            </a:pP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253E00-B7FC-4606-A072-6EDA231A6682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ED8EDB-F8FA-4D11-84AA-BE776C6B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INDIKACE K OPERACI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515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cs-CZ" sz="2400" dirty="0">
                <a:solidFill>
                  <a:srgbClr val="0000FF"/>
                </a:solidFill>
                <a:cs typeface="Segoe UI" panose="020B0502040204020203" pitchFamily="34" charset="0"/>
              </a:rPr>
              <a:t>KLASIFIKACE CHIRURGICKÝCH VÝKONŮ DLE LOKALIZACE/OBORU: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Neurochirurgie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ORL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OČNÍ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VŠEOBECNÁ CHIRUGIE</a:t>
            </a:r>
          </a:p>
          <a:p>
            <a:pPr lvl="2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IBD</a:t>
            </a:r>
          </a:p>
          <a:p>
            <a:pPr lvl="2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HPB</a:t>
            </a:r>
          </a:p>
          <a:p>
            <a:pPr lvl="2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BARIATRIE</a:t>
            </a:r>
          </a:p>
          <a:p>
            <a:pPr lvl="2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KRK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PLASTICKÁ…ESTETICKÁ…ORTOPEDIE…UROGYN…DĚTSKÁ…KARDIO/HRUDNÍ…</a:t>
            </a:r>
          </a:p>
          <a:p>
            <a:pPr marL="457200" lvl="1" indent="0"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TRANSPLANTACE… CÉVNÍ…TRAUMATOLOGIE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46F1295-D319-4E4A-9B38-852190B1F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474026"/>
              </p:ext>
            </p:extLst>
          </p:nvPr>
        </p:nvGraphicFramePr>
        <p:xfrm>
          <a:off x="6486554" y="2209358"/>
          <a:ext cx="463724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989">
                  <a:extLst>
                    <a:ext uri="{9D8B030D-6E8A-4147-A177-3AD203B41FA5}">
                      <a16:colId xmlns:a16="http://schemas.microsoft.com/office/drawing/2014/main" val="1369052181"/>
                    </a:ext>
                  </a:extLst>
                </a:gridCol>
                <a:gridCol w="3003259">
                  <a:extLst>
                    <a:ext uri="{9D8B030D-6E8A-4147-A177-3AD203B41FA5}">
                      <a16:colId xmlns:a16="http://schemas.microsoft.com/office/drawing/2014/main" val="6280593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cs-CZ" dirty="0"/>
                        <a:t>Druhy operací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621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NEODKLADNÁ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PLÁNOVANÁ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29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KRVAVÁ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NEKRVAVÁ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4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ASEPTICKÁ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SEPTICKÁ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22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RADIKÁLNÍ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PALIATIVNÍ (R1, R2 RESEKCE)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082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JEDNODOBÁ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ETÁŽOVÁ (DCS)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764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DIAGNOSTICKÁ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TERAPEUTICKÁ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85745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3E0D66FD-AC5D-4AB7-9E0C-E0BB0FD5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23342C-2AF1-460C-9562-0A4833DFC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560" y="3858935"/>
            <a:ext cx="2253440" cy="117865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D596D2-9AF1-4560-8AC2-306D92334635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3657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1631" y="196683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Spektrum péče – časový faktor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0000FF"/>
                </a:solidFill>
              </a:rPr>
              <a:t>akutní péče (24 hod., ÚPS)</a:t>
            </a:r>
          </a:p>
          <a:p>
            <a:pPr lvl="1"/>
            <a:r>
              <a:rPr lang="cs-CZ" sz="2667" dirty="0"/>
              <a:t>úrazy, bolesti břicha (NPB), fulminantní chirurgické infekce, zhoršení stavu</a:t>
            </a:r>
          </a:p>
          <a:p>
            <a:pPr marL="457200" lvl="1" indent="0">
              <a:buNone/>
            </a:pPr>
            <a:r>
              <a:rPr lang="cs-CZ" sz="2667" dirty="0"/>
              <a:t> </a:t>
            </a:r>
          </a:p>
          <a:p>
            <a:r>
              <a:rPr lang="cs-CZ" sz="3200" dirty="0">
                <a:solidFill>
                  <a:srgbClr val="0000FF"/>
                </a:solidFill>
              </a:rPr>
              <a:t>plánovaná péče</a:t>
            </a:r>
          </a:p>
          <a:p>
            <a:pPr lvl="1"/>
            <a:r>
              <a:rPr lang="cs-CZ" sz="2667" dirty="0"/>
              <a:t> elektivní operační výkony</a:t>
            </a:r>
          </a:p>
          <a:p>
            <a:pPr lvl="1"/>
            <a:r>
              <a:rPr lang="cs-CZ" sz="2667" dirty="0"/>
              <a:t>diagnostické hospitalizace</a:t>
            </a:r>
          </a:p>
          <a:p>
            <a:pPr lvl="1"/>
            <a:r>
              <a:rPr lang="cs-CZ" sz="2667" dirty="0"/>
              <a:t>ambulantní péče: dispenzáře, poradny, </a:t>
            </a:r>
            <a:r>
              <a:rPr lang="cs-CZ" sz="2667" dirty="0" err="1"/>
              <a:t>chron</a:t>
            </a:r>
            <a:r>
              <a:rPr lang="cs-CZ" sz="2667" dirty="0"/>
              <a:t>. nemocní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A1A6577-BE2E-41D0-BD52-EE1981A314FD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D08AB9-0F11-4C5E-A408-38F1F9D4B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2D7B8778-27B5-492F-9B67-504F7FAD4F14}"/>
              </a:ext>
            </a:extLst>
          </p:cNvPr>
          <p:cNvSpPr txBox="1">
            <a:spLocks/>
          </p:cNvSpPr>
          <p:nvPr/>
        </p:nvSpPr>
        <p:spPr>
          <a:xfrm>
            <a:off x="484450" y="526171"/>
            <a:ext cx="10414904" cy="680819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sz="3600" dirty="0">
                <a:solidFill>
                  <a:srgbClr val="002060"/>
                </a:solidFill>
              </a:rPr>
              <a:t>🕗 </a:t>
            </a:r>
            <a:r>
              <a:rPr lang="cs-CZ" sz="3600" b="1" dirty="0">
                <a:solidFill>
                  <a:srgbClr val="002060"/>
                </a:solidFill>
              </a:rPr>
              <a:t>Organizace výuky: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BDD77B3-CF37-45ED-BF8C-D304C0C00453}"/>
              </a:ext>
            </a:extLst>
          </p:cNvPr>
          <p:cNvSpPr/>
          <p:nvPr/>
        </p:nvSpPr>
        <p:spPr>
          <a:xfrm>
            <a:off x="824232" y="1515101"/>
            <a:ext cx="10414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A0A0A"/>
                </a:solidFill>
                <a:latin typeface="Open Sans"/>
              </a:rPr>
              <a:t>Cíle: rozeznat klinické stavy v chirurgii, znát dg, rámcově léčbu intervence, plánovat individuální péči u jednotlivých klinických stavů v chirurgii a v traumatologii</a:t>
            </a:r>
            <a:endParaRPr lang="cs-CZ" sz="2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3E2FEBB-A2DE-4D40-AA77-AAC0B4E9A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41" y="2803743"/>
            <a:ext cx="1075468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Splnění zápočtu =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Docházka alespoň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80 %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na přednáškách a praktikách v zimním semestru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Úspěšné absolvování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zápočtového testu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 minimálně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70 % správných odpovědí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❗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Pokud student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nesplní docházku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lang="cs-CZ" altLang="cs-CZ" sz="2400" b="1" dirty="0"/>
              <a:t>musí psát test.</a:t>
            </a:r>
            <a:b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❗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Pokud student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nesplní an</a:t>
            </a:r>
            <a:r>
              <a:rPr lang="cs-CZ" altLang="cs-CZ" sz="2400" b="1" dirty="0"/>
              <a:t>i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test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bude přezkoušen vedoucím katedry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(3 otázky z celého semestru)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A6759B-ED6E-4094-9085-EE64A690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398" y="264429"/>
            <a:ext cx="1105054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7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514" y="172359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Spektrum péče - </a:t>
            </a:r>
            <a:r>
              <a:rPr lang="cs-CZ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invazivita</a:t>
            </a:r>
            <a:endParaRPr lang="cs-CZ" sz="36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9886" y="1651233"/>
            <a:ext cx="10515600" cy="4351338"/>
          </a:xfrm>
        </p:spPr>
        <p:txBody>
          <a:bodyPr>
            <a:normAutofit/>
          </a:bodyPr>
          <a:lstStyle/>
          <a:p>
            <a:r>
              <a:rPr lang="cs-CZ" sz="3200" dirty="0"/>
              <a:t>Léčba </a:t>
            </a:r>
            <a:r>
              <a:rPr lang="cs-CZ" sz="3200" dirty="0" err="1"/>
              <a:t>konzervatiní</a:t>
            </a:r>
            <a:r>
              <a:rPr lang="cs-CZ" sz="3200" dirty="0"/>
              <a:t> </a:t>
            </a:r>
            <a:r>
              <a:rPr lang="cs-CZ" sz="2400" dirty="0"/>
              <a:t>(+ diagnostická péče)</a:t>
            </a:r>
          </a:p>
          <a:p>
            <a:r>
              <a:rPr lang="cs-CZ" sz="3200" dirty="0" err="1"/>
              <a:t>Miniimálně</a:t>
            </a:r>
            <a:r>
              <a:rPr lang="cs-CZ" sz="3200" dirty="0"/>
              <a:t> invazivní léčba </a:t>
            </a:r>
            <a:r>
              <a:rPr lang="cs-CZ" sz="2400" dirty="0"/>
              <a:t>(multidisciplinární)</a:t>
            </a:r>
            <a:endParaRPr lang="cs-CZ" sz="3200" dirty="0"/>
          </a:p>
          <a:p>
            <a:pPr lvl="1"/>
            <a:r>
              <a:rPr lang="cs-CZ" sz="2133" dirty="0"/>
              <a:t>endoskopie</a:t>
            </a:r>
          </a:p>
          <a:p>
            <a:pPr lvl="1"/>
            <a:r>
              <a:rPr lang="cs-CZ" sz="2133" dirty="0"/>
              <a:t>navigované </a:t>
            </a:r>
            <a:r>
              <a:rPr lang="cs-CZ" sz="2133" dirty="0" err="1"/>
              <a:t>radiointervence</a:t>
            </a:r>
            <a:endParaRPr lang="cs-CZ" sz="2133" dirty="0"/>
          </a:p>
          <a:p>
            <a:pPr lvl="1"/>
            <a:r>
              <a:rPr lang="cs-CZ" sz="2133" dirty="0" err="1"/>
              <a:t>endoluminální</a:t>
            </a:r>
            <a:r>
              <a:rPr lang="cs-CZ" sz="2133" dirty="0"/>
              <a:t> </a:t>
            </a:r>
            <a:r>
              <a:rPr lang="cs-CZ" sz="2133" dirty="0" err="1"/>
              <a:t>radiointervence</a:t>
            </a:r>
            <a:endParaRPr lang="cs-CZ" sz="2133" dirty="0"/>
          </a:p>
          <a:p>
            <a:pPr lvl="1"/>
            <a:r>
              <a:rPr lang="cs-CZ" sz="2133" dirty="0"/>
              <a:t>minimálně invazivní chirurgické výkony (laparoskopie, </a:t>
            </a:r>
            <a:r>
              <a:rPr lang="cs-CZ" sz="2133" dirty="0" err="1"/>
              <a:t>thorakoskopie</a:t>
            </a:r>
            <a:r>
              <a:rPr lang="cs-CZ" sz="2133" dirty="0"/>
              <a:t>, robotika)</a:t>
            </a:r>
          </a:p>
          <a:p>
            <a:r>
              <a:rPr lang="cs-CZ" sz="3200" dirty="0"/>
              <a:t>Otevřené chirurgické výkony</a:t>
            </a:r>
          </a:p>
          <a:p>
            <a:pPr lvl="1"/>
            <a:r>
              <a:rPr lang="cs-CZ" sz="2667" dirty="0"/>
              <a:t>laparotomie, </a:t>
            </a:r>
            <a:r>
              <a:rPr lang="cs-CZ" sz="2667" dirty="0" err="1"/>
              <a:t>thorakotomie</a:t>
            </a:r>
            <a:r>
              <a:rPr lang="cs-CZ" sz="2667" dirty="0"/>
              <a:t> </a:t>
            </a:r>
          </a:p>
          <a:p>
            <a:r>
              <a:rPr lang="cs-CZ" sz="3067" dirty="0"/>
              <a:t>Krvavé / nekrvavé výkony</a:t>
            </a:r>
          </a:p>
        </p:txBody>
      </p:sp>
      <p:pic>
        <p:nvPicPr>
          <p:cNvPr id="4" name="Obrázek 3" descr="CT drenáž.jpg"/>
          <p:cNvPicPr>
            <a:picLocks noChangeAspect="1"/>
          </p:cNvPicPr>
          <p:nvPr/>
        </p:nvPicPr>
        <p:blipFill>
          <a:blip r:embed="rId2" cstate="print"/>
          <a:srcRect b="16351"/>
          <a:stretch>
            <a:fillRect/>
          </a:stretch>
        </p:blipFill>
        <p:spPr>
          <a:xfrm>
            <a:off x="5922627" y="1219261"/>
            <a:ext cx="5750924" cy="1694960"/>
          </a:xfrm>
          <a:prstGeom prst="rect">
            <a:avLst/>
          </a:prstGeom>
        </p:spPr>
      </p:pic>
      <p:pic>
        <p:nvPicPr>
          <p:cNvPr id="5" name="Obrázek 4" descr="ct drenáž I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406" y="3182637"/>
            <a:ext cx="8689611" cy="3406484"/>
          </a:xfrm>
          <a:prstGeom prst="rect">
            <a:avLst/>
          </a:prstGeom>
        </p:spPr>
      </p:pic>
      <p:pic>
        <p:nvPicPr>
          <p:cNvPr id="6" name="Obrázek 5" descr="laparoskopie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9966" y="1929894"/>
            <a:ext cx="2803305" cy="1793291"/>
          </a:xfrm>
          <a:prstGeom prst="rect">
            <a:avLst/>
          </a:prstGeom>
        </p:spPr>
      </p:pic>
      <p:pic>
        <p:nvPicPr>
          <p:cNvPr id="7" name="Obrázek 6" descr="laparskopie II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89506" y="4229628"/>
            <a:ext cx="3084045" cy="1539219"/>
          </a:xfrm>
          <a:prstGeom prst="rect">
            <a:avLst/>
          </a:prstGeom>
        </p:spPr>
      </p:pic>
      <p:pic>
        <p:nvPicPr>
          <p:cNvPr id="8" name="Obrázek 7" descr="robo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776" y="1172768"/>
            <a:ext cx="10895818" cy="5542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E7D9B9-E2D9-4C35-9733-2166370677DB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1245" y="231479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02060"/>
                </a:solidFill>
                <a:latin typeface="Arial Black" panose="020B0A04020102020204" pitchFamily="34" charset="0"/>
              </a:rPr>
              <a:t>Správné načasování operace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emergentní</a:t>
            </a:r>
            <a:r>
              <a:rPr lang="cs-CZ" sz="3200" dirty="0"/>
              <a:t> výkony – </a:t>
            </a:r>
            <a:r>
              <a:rPr lang="cs-CZ" sz="3200" b="1" dirty="0"/>
              <a:t>ihned</a:t>
            </a:r>
          </a:p>
          <a:p>
            <a:pPr lvl="1"/>
            <a:r>
              <a:rPr lang="cs-CZ" sz="2667" dirty="0"/>
              <a:t>min. příprava, bezprostřední ohrožení, </a:t>
            </a:r>
            <a:r>
              <a:rPr lang="cs-CZ" sz="2667" dirty="0" err="1"/>
              <a:t>damage</a:t>
            </a:r>
            <a:r>
              <a:rPr lang="cs-CZ" sz="2667" dirty="0"/>
              <a:t> </a:t>
            </a:r>
            <a:r>
              <a:rPr lang="cs-CZ" sz="2667" dirty="0" err="1"/>
              <a:t>control</a:t>
            </a:r>
            <a:r>
              <a:rPr lang="cs-CZ" sz="2667" dirty="0"/>
              <a:t> </a:t>
            </a:r>
            <a:r>
              <a:rPr lang="cs-CZ" sz="2667" dirty="0" err="1"/>
              <a:t>surgery</a:t>
            </a:r>
            <a:endParaRPr lang="cs-CZ" sz="2667" dirty="0"/>
          </a:p>
          <a:p>
            <a:r>
              <a:rPr lang="cs-CZ" sz="3200" dirty="0"/>
              <a:t>urgentní výkony – </a:t>
            </a:r>
            <a:r>
              <a:rPr lang="cs-CZ" sz="3200" b="1" dirty="0"/>
              <a:t>do 2 hod</a:t>
            </a:r>
          </a:p>
          <a:p>
            <a:pPr lvl="1"/>
            <a:r>
              <a:rPr lang="cs-CZ" sz="2667" dirty="0"/>
              <a:t>rychlá progrese stavu, perforační příhody</a:t>
            </a:r>
          </a:p>
          <a:p>
            <a:r>
              <a:rPr lang="cs-CZ" sz="3200" dirty="0"/>
              <a:t>akutní výkony – </a:t>
            </a:r>
            <a:r>
              <a:rPr lang="cs-CZ" sz="3200" b="1" dirty="0"/>
              <a:t>do 24 hod</a:t>
            </a:r>
          </a:p>
          <a:p>
            <a:r>
              <a:rPr lang="cs-CZ" sz="3200" dirty="0"/>
              <a:t>elektivní výkony</a:t>
            </a:r>
          </a:p>
        </p:txBody>
      </p:sp>
      <p:pic>
        <p:nvPicPr>
          <p:cNvPr id="1027" name="Picture 3" descr="http://www.emdocs.net/wp-content/uploads/2016/09/Screen-Shot-2016-09-23-at-4.15.17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014" y="579660"/>
            <a:ext cx="9801161" cy="6219197"/>
          </a:xfrm>
          <a:prstGeom prst="rect">
            <a:avLst/>
          </a:prstGeom>
          <a:noFill/>
        </p:spPr>
      </p:pic>
      <p:pic>
        <p:nvPicPr>
          <p:cNvPr id="8" name="Obrázek 7" descr="PNP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719" y="338191"/>
            <a:ext cx="5556853" cy="4805746"/>
          </a:xfrm>
          <a:prstGeom prst="rect">
            <a:avLst/>
          </a:prstGeom>
        </p:spPr>
      </p:pic>
      <p:pic>
        <p:nvPicPr>
          <p:cNvPr id="9" name="Obrázek 8" descr="perforovany vred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9045" y="338191"/>
            <a:ext cx="5965131" cy="3351068"/>
          </a:xfrm>
          <a:prstGeom prst="rect">
            <a:avLst/>
          </a:prstGeom>
        </p:spPr>
      </p:pic>
      <p:pic>
        <p:nvPicPr>
          <p:cNvPr id="10" name="Obrázek 9" descr="acute appendicit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0967" y="896855"/>
            <a:ext cx="8130064" cy="3521335"/>
          </a:xfrm>
          <a:prstGeom prst="rect">
            <a:avLst/>
          </a:prstGeom>
        </p:spPr>
      </p:pic>
      <p:pic>
        <p:nvPicPr>
          <p:cNvPr id="11" name="Obrázek 10" descr="acute cholecystiti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9423" y="453596"/>
            <a:ext cx="8293151" cy="470913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B389150-4E8D-4753-A226-139775D82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345061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INDIKACE K OPERACI – typy břišních výkonů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378227"/>
            <a:ext cx="10828755" cy="551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LAPAROTOMIE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  <a:cs typeface="Segoe UI" panose="020B0502040204020203" pitchFamily="34" charset="0"/>
              </a:rPr>
              <a:t>Chirurgické otevření břišní dutiny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  <a:cs typeface="Segoe UI" panose="020B0502040204020203" pitchFamily="34" charset="0"/>
              </a:rPr>
              <a:t>Z řeckého „</a:t>
            </a:r>
            <a:r>
              <a:rPr lang="cs-CZ" sz="2000" dirty="0" err="1">
                <a:solidFill>
                  <a:schemeClr val="tx1"/>
                </a:solidFill>
                <a:cs typeface="Segoe UI" panose="020B0502040204020203" pitchFamily="34" charset="0"/>
              </a:rPr>
              <a:t>laparon</a:t>
            </a:r>
            <a:r>
              <a:rPr lang="cs-CZ" sz="2000" dirty="0">
                <a:solidFill>
                  <a:schemeClr val="tx1"/>
                </a:solidFill>
                <a:cs typeface="Segoe UI" panose="020B0502040204020203" pitchFamily="34" charset="0"/>
              </a:rPr>
              <a:t>“ – dutina, „</a:t>
            </a:r>
            <a:r>
              <a:rPr lang="cs-CZ" sz="2000" dirty="0" err="1">
                <a:solidFill>
                  <a:schemeClr val="tx1"/>
                </a:solidFill>
                <a:cs typeface="Segoe UI" panose="020B0502040204020203" pitchFamily="34" charset="0"/>
              </a:rPr>
              <a:t>tomos</a:t>
            </a:r>
            <a:r>
              <a:rPr lang="cs-CZ" sz="2000" dirty="0">
                <a:solidFill>
                  <a:schemeClr val="tx1"/>
                </a:solidFill>
                <a:cs typeface="Segoe UI" panose="020B0502040204020203" pitchFamily="34" charset="0"/>
              </a:rPr>
              <a:t>“ - řez</a:t>
            </a: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1"/>
          <a:stretch/>
        </p:blipFill>
        <p:spPr bwMode="auto">
          <a:xfrm>
            <a:off x="764746" y="3158067"/>
            <a:ext cx="7210425" cy="270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BD8075C-723F-45D0-AAAF-548C91AF7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478" y="1733573"/>
            <a:ext cx="2676899" cy="42963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85F7097-D555-4669-899B-F6B61039D732}"/>
              </a:ext>
            </a:extLst>
          </p:cNvPr>
          <p:cNvSpPr txBox="1"/>
          <p:nvPr/>
        </p:nvSpPr>
        <p:spPr>
          <a:xfrm>
            <a:off x="5229183" y="118345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FC1F64-E815-4B1B-BC83-60C1A1650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23" y="2740814"/>
            <a:ext cx="7201905" cy="38486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2C6EE2-599C-4A81-96E5-ED14B87EC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864" y="1304628"/>
            <a:ext cx="6430272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345061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INDIKACE K OPERACI – typy břišních výkonů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378227"/>
            <a:ext cx="10828755" cy="551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LAPAROTOMIE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  <a:cs typeface="Segoe UI" panose="020B0502040204020203" pitchFamily="34" charset="0"/>
              </a:rPr>
              <a:t>Chirurgické otevření břišní dutiny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  <a:cs typeface="Segoe UI" panose="020B0502040204020203" pitchFamily="34" charset="0"/>
              </a:rPr>
              <a:t>Diastáza vs. kýla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5F7097-D555-4669-899B-F6B61039D732}"/>
              </a:ext>
            </a:extLst>
          </p:cNvPr>
          <p:cNvSpPr txBox="1"/>
          <p:nvPr/>
        </p:nvSpPr>
        <p:spPr>
          <a:xfrm>
            <a:off x="5229183" y="118345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2C6EE2-599C-4A81-96E5-ED14B87E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119" y="1838028"/>
            <a:ext cx="6430272" cy="42487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867781E-1568-4464-B6D1-550BC35F8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09" y="2778137"/>
            <a:ext cx="4530046" cy="33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274040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INDIKACE K OPERACI – typy břišních výkonů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417983"/>
            <a:ext cx="10828755" cy="551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LAPAROSKOPIE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Alternativou laparotomie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Snížení traumatizace DB, rychlá rekonvalescence, snížení pooperační bolesti, kosmetický efekt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Zavedení optiky a pracovních portů (z 1-2cm incizí) s insuflací </a:t>
            </a:r>
            <a:r>
              <a:rPr lang="cs-CZ" altLang="cs-CZ" sz="2000" dirty="0" err="1">
                <a:solidFill>
                  <a:schemeClr val="tx1"/>
                </a:solidFill>
              </a:rPr>
              <a:t>kapnoperitonea</a:t>
            </a:r>
            <a:endParaRPr lang="cs-CZ" altLang="cs-CZ" sz="2000" dirty="0">
              <a:solidFill>
                <a:schemeClr val="tx1"/>
              </a:solidFill>
            </a:endParaRPr>
          </a:p>
          <a:p>
            <a:r>
              <a:rPr lang="cs-CZ" altLang="cs-CZ" sz="2000" dirty="0">
                <a:solidFill>
                  <a:schemeClr val="tx1"/>
                </a:solidFill>
              </a:rPr>
              <a:t>Limitací předchozí operace (adheze)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EFD3B5-B0E1-4918-B81D-1AD228F6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946" y="3684233"/>
            <a:ext cx="3017994" cy="26315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975D99F-C35E-40EA-9650-95334EEA5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986" y="3429000"/>
            <a:ext cx="3853538" cy="27978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7F4225-C5F7-4895-8AEB-C257E49AB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037936" cy="640080"/>
          </a:xfrm>
        </p:spPr>
        <p:txBody>
          <a:bodyPr rtlCol="0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3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Alternativy, kombinace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62011" y="1694843"/>
            <a:ext cx="10828755" cy="551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Rukou asistovaná chirurgie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Robotika: </a:t>
            </a:r>
            <a:r>
              <a:rPr lang="cs-CZ" sz="2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Endowrist</a:t>
            </a:r>
            <a:endParaRPr lang="cs-CZ" sz="24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73" y="3084976"/>
            <a:ext cx="4202390" cy="29234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A08B6E-877D-4F8C-A59A-1E4A79D4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BCEBB7A-7222-4733-9F42-5C3CF9598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36" y="1469673"/>
            <a:ext cx="4772691" cy="30770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CA1D113-888D-437F-B42E-A453B2FCF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845" y="4479248"/>
            <a:ext cx="3286546" cy="237750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0861E3-3A12-44E1-B1EA-F56D66CE5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72" y="2850274"/>
            <a:ext cx="4673425" cy="33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atural Orifice Transluminal Endoscopic Surgery&amp;quot;NOTES&amp;quot;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7047" r="5677" b="15226"/>
          <a:stretch/>
        </p:blipFill>
        <p:spPr>
          <a:xfrm>
            <a:off x="3701133" y="1575150"/>
            <a:ext cx="4383263" cy="2269255"/>
          </a:xfrm>
          <a:prstGeom prst="rect">
            <a:avLst/>
          </a:prstGeom>
          <a:noFill/>
        </p:spPr>
      </p:pic>
      <p:sp>
        <p:nvSpPr>
          <p:cNvPr id="38" name="Zástupný symbol pro obsah 17"/>
          <p:cNvSpPr txBox="1">
            <a:spLocks/>
          </p:cNvSpPr>
          <p:nvPr/>
        </p:nvSpPr>
        <p:spPr>
          <a:xfrm>
            <a:off x="162779" y="1677797"/>
            <a:ext cx="5634013" cy="845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600"/>
              </a:spcAft>
              <a:buNone/>
              <a:defRPr/>
            </a:pPr>
            <a:r>
              <a:rPr lang="cs-CZ" sz="2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NOTES</a:t>
            </a:r>
            <a:r>
              <a:rPr lang="cs-CZ" sz="2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TG, TUR, TR</a:t>
            </a:r>
            <a:endParaRPr lang="cs-CZ" sz="24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A08B6E-877D-4F8C-A59A-1E4A79D4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3BCBC7-5711-4F46-B5A3-2DC2D058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4" y="3614610"/>
            <a:ext cx="2858219" cy="2660065"/>
          </a:xfrm>
          <a:prstGeom prst="rect">
            <a:avLst/>
          </a:prstGeom>
        </p:spPr>
      </p:pic>
      <p:sp>
        <p:nvSpPr>
          <p:cNvPr id="12" name="Nadpis 7">
            <a:extLst>
              <a:ext uri="{FF2B5EF4-FFF2-40B4-BE49-F238E27FC236}">
                <a16:creationId xmlns:a16="http://schemas.microsoft.com/office/drawing/2014/main" id="{2E7EF0F6-6820-4065-A02C-CC5DA1D0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037936" cy="640080"/>
          </a:xfrm>
        </p:spPr>
        <p:txBody>
          <a:bodyPr rtlCol="0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3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Alternativy, kombinace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ECB8F1F-401C-451D-B394-228F18558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45" y="4114099"/>
            <a:ext cx="5801535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Základní přípony a jejich význam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784BDA-0B1A-4C9D-A53C-2CECFB29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972" y="256998"/>
            <a:ext cx="810185" cy="831138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A60433C-EF30-43C7-B778-DF23ADBC8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640696"/>
              </p:ext>
            </p:extLst>
          </p:nvPr>
        </p:nvGraphicFramePr>
        <p:xfrm>
          <a:off x="628454" y="1291472"/>
          <a:ext cx="10935092" cy="5399067"/>
        </p:xfrm>
        <a:graphic>
          <a:graphicData uri="http://schemas.openxmlformats.org/drawingml/2006/table">
            <a:tbl>
              <a:tblPr/>
              <a:tblGrid>
                <a:gridCol w="2733773">
                  <a:extLst>
                    <a:ext uri="{9D8B030D-6E8A-4147-A177-3AD203B41FA5}">
                      <a16:colId xmlns:a16="http://schemas.microsoft.com/office/drawing/2014/main" val="692064999"/>
                    </a:ext>
                  </a:extLst>
                </a:gridCol>
                <a:gridCol w="2733773">
                  <a:extLst>
                    <a:ext uri="{9D8B030D-6E8A-4147-A177-3AD203B41FA5}">
                      <a16:colId xmlns:a16="http://schemas.microsoft.com/office/drawing/2014/main" val="1873022571"/>
                    </a:ext>
                  </a:extLst>
                </a:gridCol>
                <a:gridCol w="2733773">
                  <a:extLst>
                    <a:ext uri="{9D8B030D-6E8A-4147-A177-3AD203B41FA5}">
                      <a16:colId xmlns:a16="http://schemas.microsoft.com/office/drawing/2014/main" val="3566422665"/>
                    </a:ext>
                  </a:extLst>
                </a:gridCol>
                <a:gridCol w="2733773">
                  <a:extLst>
                    <a:ext uri="{9D8B030D-6E8A-4147-A177-3AD203B41FA5}">
                      <a16:colId xmlns:a16="http://schemas.microsoft.com/office/drawing/2014/main" val="1885031087"/>
                    </a:ext>
                  </a:extLst>
                </a:gridCol>
              </a:tblGrid>
              <a:tr h="332356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Přípona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Význam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Příklad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Význam příkladu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994468"/>
                  </a:ext>
                </a:extLst>
              </a:tr>
              <a:tr h="582447">
                <a:tc>
                  <a:txBody>
                    <a:bodyPr/>
                    <a:lstStyle/>
                    <a:p>
                      <a:r>
                        <a:rPr lang="cs-CZ" sz="1800" b="1"/>
                        <a:t>-ektomie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vyříznutí, odstranění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Appendektomie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odstranění červovitého přívěsku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474677"/>
                  </a:ext>
                </a:extLst>
              </a:tr>
              <a:tr h="332356">
                <a:tc>
                  <a:txBody>
                    <a:bodyPr/>
                    <a:lstStyle/>
                    <a:p>
                      <a:r>
                        <a:rPr lang="cs-CZ" sz="1800" b="1"/>
                        <a:t>-tomie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protětí, naříznutí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Laparotomie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otevření dutiny břišní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515853"/>
                  </a:ext>
                </a:extLst>
              </a:tr>
              <a:tr h="582447">
                <a:tc>
                  <a:txBody>
                    <a:bodyPr/>
                    <a:lstStyle/>
                    <a:p>
                      <a:r>
                        <a:rPr lang="cs-CZ" sz="1800" b="1"/>
                        <a:t>-stomie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vytvoření vývodu, spojení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Kolostomie</a:t>
                      </a:r>
                      <a:endParaRPr lang="cs-CZ" sz="1800" dirty="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vyústění tračníku na povrch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627606"/>
                  </a:ext>
                </a:extLst>
              </a:tr>
              <a:tr h="332356">
                <a:tc>
                  <a:txBody>
                    <a:bodyPr/>
                    <a:lstStyle/>
                    <a:p>
                      <a:r>
                        <a:rPr lang="cs-CZ" sz="1800" b="1"/>
                        <a:t>-plastika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úprava, rekonstrukce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Rinoplastika</a:t>
                      </a:r>
                      <a:endParaRPr lang="cs-CZ" sz="1800" dirty="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plastická operace nosu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229299"/>
                  </a:ext>
                </a:extLst>
              </a:tr>
              <a:tr h="582447">
                <a:tc>
                  <a:txBody>
                    <a:bodyPr/>
                    <a:lstStyle/>
                    <a:p>
                      <a:r>
                        <a:rPr lang="cs-CZ" sz="1800" b="1"/>
                        <a:t>-pexe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upevnění, fixace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Orchidopexe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chirurgické připevnění varlete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323052"/>
                  </a:ext>
                </a:extLst>
              </a:tr>
              <a:tr h="582447">
                <a:tc>
                  <a:txBody>
                    <a:bodyPr/>
                    <a:lstStyle/>
                    <a:p>
                      <a:r>
                        <a:rPr lang="cs-CZ" sz="1800" b="1"/>
                        <a:t>-skopie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endoskopické vyšetření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Artroskopie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vyšetření kloubu pomocí kamery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278185"/>
                  </a:ext>
                </a:extLst>
              </a:tr>
              <a:tr h="582447">
                <a:tc>
                  <a:txBody>
                    <a:bodyPr/>
                    <a:lstStyle/>
                    <a:p>
                      <a:r>
                        <a:rPr lang="cs-CZ" sz="1800" b="1"/>
                        <a:t>-desis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znehybnění, srůst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Artrodesis</a:t>
                      </a:r>
                      <a:endParaRPr lang="cs-CZ" sz="1800" dirty="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chirurgické znehybnění kloubu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012363"/>
                  </a:ext>
                </a:extLst>
              </a:tr>
              <a:tr h="582447">
                <a:tc>
                  <a:txBody>
                    <a:bodyPr/>
                    <a:lstStyle/>
                    <a:p>
                      <a:r>
                        <a:rPr lang="cs-CZ" sz="1800" b="1"/>
                        <a:t>-tripsie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drcení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Litotripsie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drcení kamenů v močových cestách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754863"/>
                  </a:ext>
                </a:extLst>
              </a:tr>
              <a:tr h="332356">
                <a:tc>
                  <a:txBody>
                    <a:bodyPr/>
                    <a:lstStyle/>
                    <a:p>
                      <a:r>
                        <a:rPr lang="cs-CZ" sz="1800" b="1"/>
                        <a:t>-resekce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odstranění části orgánu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Resekce žaludku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odstranění části žaludku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253102"/>
                  </a:ext>
                </a:extLst>
              </a:tr>
              <a:tr h="332356">
                <a:tc>
                  <a:txBody>
                    <a:bodyPr/>
                    <a:lstStyle/>
                    <a:p>
                      <a:r>
                        <a:rPr lang="cs-CZ" sz="1800" b="1"/>
                        <a:t>-anastomóza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vytvoření spojky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/>
                        <a:t>Anastomóza střevní</a:t>
                      </a:r>
                      <a:endParaRPr lang="cs-CZ" sz="1800"/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spojení dvou částí střeva</a:t>
                      </a:r>
                    </a:p>
                  </a:txBody>
                  <a:tcPr marL="70183" marR="70183" marT="35091" marB="35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12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6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9735156" cy="640080"/>
          </a:xfrm>
        </p:spPr>
        <p:txBody>
          <a:bodyPr rtlCol="0">
            <a:no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Dělení podle orgánových systémů – příklady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784BDA-0B1A-4C9D-A53C-2CECFB29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972" y="256998"/>
            <a:ext cx="810185" cy="831138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9E175B0-4BF7-462E-9BC8-B106785467DF}"/>
              </a:ext>
            </a:extLst>
          </p:cNvPr>
          <p:cNvSpPr/>
          <p:nvPr/>
        </p:nvSpPr>
        <p:spPr>
          <a:xfrm>
            <a:off x="590030" y="1920645"/>
            <a:ext cx="54388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Chirurgie trávicího traktu: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Appendektomie</a:t>
            </a:r>
            <a:r>
              <a:rPr lang="cs-CZ" dirty="0"/>
              <a:t> – odstranění </a:t>
            </a:r>
            <a:r>
              <a:rPr lang="cs-CZ" dirty="0" err="1"/>
              <a:t>appendixu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Cholecystektomie</a:t>
            </a:r>
            <a:r>
              <a:rPr lang="cs-CZ" dirty="0"/>
              <a:t> – odstranění žlučníku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Gastrektomie</a:t>
            </a:r>
            <a:r>
              <a:rPr lang="cs-CZ" dirty="0"/>
              <a:t> – odstranění části/celého žaludku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Hemikolektomie</a:t>
            </a:r>
            <a:r>
              <a:rPr lang="cs-CZ" dirty="0"/>
              <a:t> – odstranění části tlustého střeva</a:t>
            </a:r>
          </a:p>
          <a:p>
            <a:endParaRPr lang="cs-CZ" b="1" dirty="0"/>
          </a:p>
          <a:p>
            <a:r>
              <a:rPr lang="cs-CZ" b="1" dirty="0">
                <a:solidFill>
                  <a:srgbClr val="0000FF"/>
                </a:solidFill>
              </a:rPr>
              <a:t>Cévní chirurgie: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Bypass</a:t>
            </a:r>
            <a:r>
              <a:rPr lang="cs-CZ" dirty="0"/>
              <a:t> – vytvoření cévní spojky (např. aortokoronární)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Endarterektomie</a:t>
            </a:r>
            <a:r>
              <a:rPr lang="cs-CZ" dirty="0"/>
              <a:t> – odstranění aterosklerotického plátu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Trombektomie</a:t>
            </a:r>
            <a:r>
              <a:rPr lang="cs-CZ" dirty="0"/>
              <a:t> – odstranění trombu z cévy</a:t>
            </a:r>
          </a:p>
          <a:p>
            <a:endParaRPr lang="cs-CZ" b="1" dirty="0"/>
          </a:p>
          <a:p>
            <a:r>
              <a:rPr lang="cs-CZ" b="1" dirty="0">
                <a:solidFill>
                  <a:srgbClr val="0000FF"/>
                </a:solidFill>
              </a:rPr>
              <a:t>Urologická chirurgie: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Nefrektomie</a:t>
            </a:r>
            <a:r>
              <a:rPr lang="cs-CZ" dirty="0"/>
              <a:t> – odstranění ledviny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Cystektomie</a:t>
            </a:r>
            <a:r>
              <a:rPr lang="cs-CZ" dirty="0"/>
              <a:t> – odstranění močového měchýře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Prostatektomie</a:t>
            </a:r>
            <a:r>
              <a:rPr lang="cs-CZ" dirty="0"/>
              <a:t> – odstranění prostaty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1B76D15-5640-4AED-82A8-EEA29A3F5E08}"/>
              </a:ext>
            </a:extLst>
          </p:cNvPr>
          <p:cNvSpPr/>
          <p:nvPr/>
        </p:nvSpPr>
        <p:spPr>
          <a:xfrm>
            <a:off x="6163114" y="2377212"/>
            <a:ext cx="58300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Gynekologická chirurgie: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Hysterektomie</a:t>
            </a:r>
            <a:r>
              <a:rPr lang="cs-CZ" dirty="0"/>
              <a:t> – odstranění dělohy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Salpingektomie</a:t>
            </a:r>
            <a:r>
              <a:rPr lang="cs-CZ" dirty="0"/>
              <a:t> – odstranění vejcovodu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Ovariektomie</a:t>
            </a:r>
            <a:r>
              <a:rPr lang="cs-CZ" dirty="0"/>
              <a:t> – odstranění vaječníku</a:t>
            </a:r>
          </a:p>
          <a:p>
            <a:endParaRPr lang="cs-CZ" b="1" dirty="0"/>
          </a:p>
          <a:p>
            <a:r>
              <a:rPr lang="cs-CZ" b="1" dirty="0">
                <a:solidFill>
                  <a:srgbClr val="0000FF"/>
                </a:solidFill>
              </a:rPr>
              <a:t>Ortopedie: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Artroskopie</a:t>
            </a:r>
            <a:r>
              <a:rPr lang="cs-CZ" dirty="0"/>
              <a:t> – endoskopické vyšetření kloubu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Totální endoprotéza (TEP)</a:t>
            </a:r>
            <a:r>
              <a:rPr lang="cs-CZ" dirty="0"/>
              <a:t> – náhrada kloubu (např. kyčelní)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Osteosyntéza</a:t>
            </a:r>
            <a:r>
              <a:rPr lang="cs-CZ" dirty="0"/>
              <a:t> – spojení kostí kovovým materiálem</a:t>
            </a:r>
          </a:p>
        </p:txBody>
      </p:sp>
    </p:spTree>
    <p:extLst>
      <p:ext uri="{BB962C8B-B14F-4D97-AF65-F5344CB8AC3E}">
        <p14:creationId xmlns:p14="http://schemas.microsoft.com/office/powerpoint/2010/main" val="40437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INDIKACE K OPERACI - NÁZVOSLOVÍ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338470"/>
            <a:ext cx="10828755" cy="551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cs-CZ" altLang="cs-CZ" sz="2600" b="1" dirty="0" err="1">
                <a:solidFill>
                  <a:srgbClr val="FF0000"/>
                </a:solidFill>
              </a:rPr>
              <a:t>Exkochleace</a:t>
            </a:r>
            <a:r>
              <a:rPr lang="cs-CZ" altLang="cs-CZ" sz="2600" b="1" dirty="0">
                <a:solidFill>
                  <a:schemeClr val="tx1"/>
                </a:solidFill>
              </a:rPr>
              <a:t> 	</a:t>
            </a:r>
            <a:r>
              <a:rPr lang="cs-CZ" altLang="cs-CZ" sz="2600" dirty="0">
                <a:solidFill>
                  <a:schemeClr val="tx1"/>
                </a:solidFill>
              </a:rPr>
              <a:t>- vyškrabání patologického ložiska lžičkou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Exstirpace</a:t>
            </a:r>
            <a:r>
              <a:rPr lang="cs-CZ" altLang="cs-CZ" sz="2600" b="1" dirty="0">
                <a:solidFill>
                  <a:schemeClr val="tx1"/>
                </a:solidFill>
              </a:rPr>
              <a:t> 	</a:t>
            </a:r>
            <a:r>
              <a:rPr lang="cs-CZ" altLang="cs-CZ" sz="2600" dirty="0">
                <a:solidFill>
                  <a:schemeClr val="tx1"/>
                </a:solidFill>
              </a:rPr>
              <a:t>- vynětí patologického ložiska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Ablace</a:t>
            </a:r>
            <a:r>
              <a:rPr lang="cs-CZ" altLang="cs-CZ" sz="2600" dirty="0">
                <a:solidFill>
                  <a:schemeClr val="tx1"/>
                </a:solidFill>
              </a:rPr>
              <a:t> 	- snesení orgánu či jeho části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Extrakce</a:t>
            </a:r>
            <a:r>
              <a:rPr lang="cs-CZ" altLang="cs-CZ" sz="2600" dirty="0">
                <a:solidFill>
                  <a:schemeClr val="tx1"/>
                </a:solidFill>
              </a:rPr>
              <a:t> 	- vytažení cizího tělesa apod.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Amputace</a:t>
            </a:r>
            <a:r>
              <a:rPr lang="cs-CZ" altLang="cs-CZ" sz="2600" dirty="0">
                <a:solidFill>
                  <a:schemeClr val="tx1"/>
                </a:solidFill>
              </a:rPr>
              <a:t> 	- odříznutí periferně uložené části těla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Exartikulace</a:t>
            </a:r>
            <a:r>
              <a:rPr lang="cs-CZ" altLang="cs-CZ" sz="2600" dirty="0">
                <a:solidFill>
                  <a:schemeClr val="tx1"/>
                </a:solidFill>
              </a:rPr>
              <a:t> 	- odstranění končetiny či její části v kloubu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Elektrokoagulace</a:t>
            </a:r>
            <a:r>
              <a:rPr lang="cs-CZ" altLang="cs-CZ" sz="2600" dirty="0">
                <a:solidFill>
                  <a:schemeClr val="tx1"/>
                </a:solidFill>
              </a:rPr>
              <a:t> - vypálení el. proudem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2600" b="1" dirty="0" err="1">
                <a:solidFill>
                  <a:srgbClr val="FF0000"/>
                </a:solidFill>
              </a:rPr>
              <a:t>Tripse</a:t>
            </a:r>
            <a:r>
              <a:rPr lang="cs-CZ" altLang="cs-CZ" sz="2600" b="1" dirty="0">
                <a:solidFill>
                  <a:srgbClr val="FF0000"/>
                </a:solidFill>
              </a:rPr>
              <a:t>		</a:t>
            </a:r>
            <a:r>
              <a:rPr lang="cs-CZ" altLang="cs-CZ" sz="2600" dirty="0">
                <a:solidFill>
                  <a:schemeClr val="tx1"/>
                </a:solidFill>
              </a:rPr>
              <a:t>- drcení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EB96AB5-0C76-4922-8463-D82AEB2770BC}"/>
              </a:ext>
            </a:extLst>
          </p:cNvPr>
          <p:cNvSpPr/>
          <p:nvPr/>
        </p:nvSpPr>
        <p:spPr>
          <a:xfrm>
            <a:off x="2411796" y="1338470"/>
            <a:ext cx="5832628" cy="475161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DD8E60-E778-44F8-B228-4DB4B5EB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4087" y="413499"/>
            <a:ext cx="1017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0006E"/>
                </a:solidFill>
                <a:cs typeface="Arial" panose="020B0604020202020204" pitchFamily="34" charset="0"/>
              </a:rPr>
              <a:t>Chirurgická klinika 2. LF UK a ÚVN Praha</a:t>
            </a:r>
          </a:p>
        </p:txBody>
      </p:sp>
      <p:pic>
        <p:nvPicPr>
          <p:cNvPr id="10" name="Picture 2" descr="https://www.uvn.cz/images/morfeoshow/are__l_nemoc-8992/big/uvn_back_blue_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63" y="1338475"/>
            <a:ext cx="9124792" cy="3360072"/>
          </a:xfrm>
          <a:prstGeom prst="rect">
            <a:avLst/>
          </a:prstGeom>
          <a:noFill/>
        </p:spPr>
      </p:pic>
      <p:pic>
        <p:nvPicPr>
          <p:cNvPr id="14" name="Picture 6" descr="https://www.uvn.cz/images/morfeoshow/fotogalerie_-9527/big/DSC_8988_02_g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663" y="5077754"/>
            <a:ext cx="2604931" cy="1737469"/>
          </a:xfrm>
          <a:prstGeom prst="rect">
            <a:avLst/>
          </a:prstGeom>
          <a:noFill/>
        </p:spPr>
      </p:pic>
      <p:pic>
        <p:nvPicPr>
          <p:cNvPr id="15" name="Picture 4" descr="https://www.uvn.cz/images/stories/Novy_robot_2013/robotick%20systm%20da%20vinci%20si%2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8067" y="5077754"/>
            <a:ext cx="2354871" cy="1737469"/>
          </a:xfrm>
          <a:prstGeom prst="rect">
            <a:avLst/>
          </a:prstGeom>
          <a:noFill/>
        </p:spPr>
      </p:pic>
      <p:pic>
        <p:nvPicPr>
          <p:cNvPr id="16" name="Picture 6" descr="https://www.uvn.cz/images/morfeoshow/opera__n___s-7330/big/uvn_saly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2207" y="5077754"/>
            <a:ext cx="2021171" cy="1737469"/>
          </a:xfrm>
          <a:prstGeom prst="rect">
            <a:avLst/>
          </a:prstGeom>
          <a:noFill/>
        </p:spPr>
      </p:pic>
      <p:pic>
        <p:nvPicPr>
          <p:cNvPr id="17" name="Picture 2" descr="https://www.uvn.cz/images/morfeoshow/fotogalerie_-9527/big/emer_vyrocni_zpra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594" y="5077754"/>
            <a:ext cx="3252201" cy="1737469"/>
          </a:xfrm>
          <a:prstGeom prst="rect">
            <a:avLst/>
          </a:prstGeom>
          <a:noFill/>
        </p:spPr>
      </p:pic>
      <p:pic>
        <p:nvPicPr>
          <p:cNvPr id="18" name="Picture 4" descr="https://www.uvn.cz/images/morfeoshow/fotogalerie_-9527/big/emery_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1920" y="5077754"/>
            <a:ext cx="1303103" cy="173746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3167936" y="3200668"/>
            <a:ext cx="1074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FC1A18-09DE-41DF-9AE3-AAC7717AF0AE}"/>
              </a:ext>
            </a:extLst>
          </p:cNvPr>
          <p:cNvSpPr txBox="1"/>
          <p:nvPr/>
        </p:nvSpPr>
        <p:spPr>
          <a:xfrm>
            <a:off x="4600748" y="2495291"/>
            <a:ext cx="148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28BF12A-3817-43A8-8CE2-8B85884469F3}"/>
              </a:ext>
            </a:extLst>
          </p:cNvPr>
          <p:cNvSpPr txBox="1"/>
          <p:nvPr/>
        </p:nvSpPr>
        <p:spPr>
          <a:xfrm>
            <a:off x="1694033" y="2486902"/>
            <a:ext cx="1072131" cy="52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E8</a:t>
            </a:r>
          </a:p>
        </p:txBody>
      </p:sp>
      <p:pic>
        <p:nvPicPr>
          <p:cNvPr id="20" name="Grafický objekt 19" descr="Šipka zatočená ve směru hodinových ručiček">
            <a:extLst>
              <a:ext uri="{FF2B5EF4-FFF2-40B4-BE49-F238E27FC236}">
                <a16:creationId xmlns:a16="http://schemas.microsoft.com/office/drawing/2014/main" id="{F03ED36E-60A5-4F69-B4D1-70032BDAA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190166">
            <a:off x="7213990" y="1407510"/>
            <a:ext cx="654466" cy="65446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0A54B47-2E0F-4E33-BACF-88A5123FCC91}"/>
              </a:ext>
            </a:extLst>
          </p:cNvPr>
          <p:cNvSpPr txBox="1"/>
          <p:nvPr/>
        </p:nvSpPr>
        <p:spPr>
          <a:xfrm>
            <a:off x="7803851" y="1415008"/>
            <a:ext cx="148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</a:t>
            </a:r>
            <a:endParaRPr lang="cs-C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74CC442C-013B-461D-9819-269AFCCF6529}"/>
              </a:ext>
            </a:extLst>
          </p:cNvPr>
          <p:cNvSpPr/>
          <p:nvPr/>
        </p:nvSpPr>
        <p:spPr>
          <a:xfrm>
            <a:off x="9554187" y="1876673"/>
            <a:ext cx="2667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Operační sály:	CH2/1</a:t>
            </a:r>
          </a:p>
          <a:p>
            <a:r>
              <a:rPr lang="cs-CZ" dirty="0"/>
              <a:t>Ambulance :	CH1</a:t>
            </a:r>
          </a:p>
          <a:p>
            <a:r>
              <a:rPr lang="cs-CZ" dirty="0" err="1"/>
              <a:t>Emergency</a:t>
            </a:r>
            <a:r>
              <a:rPr lang="cs-CZ" dirty="0"/>
              <a:t> :	CH2/0</a:t>
            </a:r>
          </a:p>
          <a:p>
            <a:r>
              <a:rPr lang="cs-CZ" dirty="0"/>
              <a:t>JIP:		CH1/0</a:t>
            </a:r>
          </a:p>
          <a:p>
            <a:r>
              <a:rPr lang="cs-CZ" dirty="0"/>
              <a:t>Oddělení:		CH1/0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22A422B-781D-4114-BEFA-11B67D2BD863}"/>
              </a:ext>
            </a:extLst>
          </p:cNvPr>
          <p:cNvSpPr txBox="1"/>
          <p:nvPr/>
        </p:nvSpPr>
        <p:spPr>
          <a:xfrm>
            <a:off x="9118258" y="3516851"/>
            <a:ext cx="31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F0F9069-FF05-4743-B5ED-DF93B58AA7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2398" y="264429"/>
            <a:ext cx="1105054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9761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INDIKACE K OPERACI - NÁZVOSLOVÍ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338470"/>
            <a:ext cx="10828755" cy="5519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Resekce</a:t>
            </a:r>
            <a:r>
              <a:rPr lang="cs-CZ" altLang="cs-CZ" sz="3400" dirty="0">
                <a:solidFill>
                  <a:schemeClr val="tx1"/>
                </a:solidFill>
              </a:rPr>
              <a:t> 	- odstranění části orgánu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Anastomóza</a:t>
            </a:r>
            <a:r>
              <a:rPr lang="cs-CZ" altLang="cs-CZ" sz="3400" b="1" dirty="0">
                <a:solidFill>
                  <a:schemeClr val="tx1"/>
                </a:solidFill>
              </a:rPr>
              <a:t> 	</a:t>
            </a:r>
            <a:r>
              <a:rPr lang="cs-CZ" altLang="cs-CZ" sz="3400" dirty="0">
                <a:solidFill>
                  <a:schemeClr val="tx1"/>
                </a:solidFill>
              </a:rPr>
              <a:t>- spojení mezi různými orgány nebo jejích částí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Repozice</a:t>
            </a:r>
            <a:r>
              <a:rPr lang="cs-CZ" altLang="cs-CZ" sz="3400" dirty="0">
                <a:solidFill>
                  <a:schemeClr val="tx1"/>
                </a:solidFill>
              </a:rPr>
              <a:t> 	- uvedení orgánů nebo jejich částí do správné anatomické polohy 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Transplantace</a:t>
            </a:r>
            <a:r>
              <a:rPr lang="cs-CZ" altLang="cs-CZ" sz="3400" dirty="0">
                <a:solidFill>
                  <a:schemeClr val="tx1"/>
                </a:solidFill>
              </a:rPr>
              <a:t> - přenos tkání nebo orgánů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Osteosyntéza</a:t>
            </a:r>
            <a:r>
              <a:rPr lang="cs-CZ" altLang="cs-CZ" sz="3400" dirty="0">
                <a:solidFill>
                  <a:schemeClr val="tx1"/>
                </a:solidFill>
              </a:rPr>
              <a:t> - spojené kostních fragmentů fixačním materiálem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 err="1">
                <a:solidFill>
                  <a:srgbClr val="FF0000"/>
                </a:solidFill>
              </a:rPr>
              <a:t>Artrodéza</a:t>
            </a:r>
            <a:r>
              <a:rPr lang="cs-CZ" altLang="cs-CZ" sz="3400" b="1" dirty="0">
                <a:solidFill>
                  <a:schemeClr val="tx1"/>
                </a:solidFill>
              </a:rPr>
              <a:t> 	</a:t>
            </a:r>
            <a:r>
              <a:rPr lang="cs-CZ" altLang="cs-CZ" sz="3400" dirty="0">
                <a:solidFill>
                  <a:schemeClr val="tx1"/>
                </a:solidFill>
              </a:rPr>
              <a:t>- zpevnění kloubu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-</a:t>
            </a:r>
            <a:r>
              <a:rPr lang="cs-CZ" altLang="cs-CZ" sz="3400" b="1" dirty="0" err="1">
                <a:solidFill>
                  <a:srgbClr val="FF0000"/>
                </a:solidFill>
              </a:rPr>
              <a:t>pexe</a:t>
            </a:r>
            <a:r>
              <a:rPr lang="cs-CZ" altLang="cs-CZ" sz="3400" dirty="0">
                <a:solidFill>
                  <a:srgbClr val="FF0000"/>
                </a:solidFill>
              </a:rPr>
              <a:t> 		</a:t>
            </a:r>
            <a:r>
              <a:rPr lang="cs-CZ" altLang="cs-CZ" sz="3400" dirty="0">
                <a:solidFill>
                  <a:schemeClr val="tx1"/>
                </a:solidFill>
              </a:rPr>
              <a:t>- upevnění orgánu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-</a:t>
            </a:r>
            <a:r>
              <a:rPr lang="cs-CZ" altLang="cs-CZ" sz="3400" b="1" dirty="0" err="1">
                <a:solidFill>
                  <a:srgbClr val="FF0000"/>
                </a:solidFill>
              </a:rPr>
              <a:t>stomie</a:t>
            </a:r>
            <a:r>
              <a:rPr lang="cs-CZ" altLang="cs-CZ" sz="3400" dirty="0">
                <a:solidFill>
                  <a:srgbClr val="FF0000"/>
                </a:solidFill>
              </a:rPr>
              <a:t> 	</a:t>
            </a:r>
            <a:r>
              <a:rPr lang="cs-CZ" altLang="cs-CZ" sz="3400" dirty="0">
                <a:solidFill>
                  <a:schemeClr val="tx1"/>
                </a:solidFill>
              </a:rPr>
              <a:t>= vyústění orgánu na povrch těla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-</a:t>
            </a:r>
            <a:r>
              <a:rPr lang="cs-CZ" altLang="cs-CZ" sz="3400" b="1" dirty="0" err="1">
                <a:solidFill>
                  <a:srgbClr val="FF0000"/>
                </a:solidFill>
              </a:rPr>
              <a:t>tomie</a:t>
            </a:r>
            <a:r>
              <a:rPr lang="cs-CZ" altLang="cs-CZ" sz="3400" b="1" dirty="0">
                <a:solidFill>
                  <a:srgbClr val="FF0000"/>
                </a:solidFill>
              </a:rPr>
              <a:t> 	</a:t>
            </a:r>
            <a:r>
              <a:rPr lang="cs-CZ" altLang="cs-CZ" sz="3400" dirty="0">
                <a:solidFill>
                  <a:schemeClr val="tx1"/>
                </a:solidFill>
              </a:rPr>
              <a:t>= otevření tělesné dutiny či orgánu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sz="3400" b="1" dirty="0">
                <a:solidFill>
                  <a:srgbClr val="FF0000"/>
                </a:solidFill>
              </a:rPr>
              <a:t>-</a:t>
            </a:r>
            <a:r>
              <a:rPr lang="cs-CZ" altLang="cs-CZ" sz="3400" b="1" dirty="0" err="1">
                <a:solidFill>
                  <a:srgbClr val="FF0000"/>
                </a:solidFill>
              </a:rPr>
              <a:t>ektomie</a:t>
            </a:r>
            <a:r>
              <a:rPr lang="cs-CZ" altLang="cs-CZ" sz="3400" b="1" dirty="0">
                <a:solidFill>
                  <a:srgbClr val="FF0000"/>
                </a:solidFill>
              </a:rPr>
              <a:t> 	</a:t>
            </a:r>
            <a:r>
              <a:rPr lang="cs-CZ" altLang="cs-CZ" sz="3400" dirty="0">
                <a:solidFill>
                  <a:schemeClr val="tx1"/>
                </a:solidFill>
              </a:rPr>
              <a:t>= odstranění orgánu v celém rozsahu</a:t>
            </a:r>
            <a:endParaRPr lang="cs-CZ" sz="3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354F588-63F4-4606-AF87-F8D5FCAE83F2}"/>
              </a:ext>
            </a:extLst>
          </p:cNvPr>
          <p:cNvSpPr/>
          <p:nvPr/>
        </p:nvSpPr>
        <p:spPr>
          <a:xfrm>
            <a:off x="2369975" y="1361540"/>
            <a:ext cx="8806025" cy="514223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784BDA-0B1A-4C9D-A53C-2CECFB29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PŘEDOPERAČNÍ PŘÍPRAVA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Cílem je stanovení celkového rizika operačního výkonu</a:t>
            </a:r>
          </a:p>
          <a:p>
            <a:pPr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Vyjádření dlouhodobé míry kardiovaskulárního rizika</a:t>
            </a:r>
          </a:p>
          <a:p>
            <a:pPr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Odhadnutí možných komplikací a jejich prevence (příprava – infúze)</a:t>
            </a:r>
          </a:p>
          <a:p>
            <a:pPr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Zvážení odkladu operačního výkonu</a:t>
            </a:r>
          </a:p>
          <a:p>
            <a:pPr>
              <a:spcAft>
                <a:spcPts val="600"/>
              </a:spcAft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Riziko: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Rozsah výkonu – druh a míra </a:t>
            </a:r>
            <a:r>
              <a:rPr lang="cs-CZ" sz="2400" dirty="0" err="1">
                <a:solidFill>
                  <a:schemeClr val="tx1"/>
                </a:solidFill>
                <a:cs typeface="Segoe UI" panose="020B0502040204020203" pitchFamily="34" charset="0"/>
              </a:rPr>
              <a:t>hemodynamické</a:t>
            </a: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 zátěže, kolísání tonu sympatiku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 err="1">
                <a:solidFill>
                  <a:schemeClr val="tx1"/>
                </a:solidFill>
                <a:cs typeface="Segoe UI" panose="020B0502040204020203" pitchFamily="34" charset="0"/>
              </a:rPr>
              <a:t>Kardiodepresivní</a:t>
            </a: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 vliv anestetik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Délka trvání (nad hodin)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Přidružené choroby, věk…nutriční stav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A87879-03A0-48C5-93B3-A19046340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41609" y="408299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KONTRAINDIKACE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625252" y="1392149"/>
            <a:ext cx="10941495" cy="1153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400" b="1" i="1" dirty="0">
                <a:solidFill>
                  <a:schemeClr val="tx1"/>
                </a:solidFill>
                <a:cs typeface="Segoe UI" panose="020B0502040204020203" pitchFamily="34" charset="0"/>
              </a:rPr>
              <a:t>Riziko operace převyšuje profit pro nemocného!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400" b="1" i="1" dirty="0">
                <a:solidFill>
                  <a:schemeClr val="tx1"/>
                </a:solidFill>
                <a:cs typeface="Segoe UI" panose="020B0502040204020203" pitchFamily="34" charset="0"/>
              </a:rPr>
              <a:t>Předoperační příprava: </a:t>
            </a: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multidisciplinární problematika, faktické údaje o posouzení rizika, pomocná vyšetření</a:t>
            </a:r>
          </a:p>
          <a:p>
            <a:pPr marL="0" lvl="0" indent="0" rtl="0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cs-CZ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36ABAE-4516-4B5A-9728-C2D76944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565" y="217241"/>
            <a:ext cx="810185" cy="831138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3265F986-9151-4110-828C-922FEC8F8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4320"/>
              </p:ext>
            </p:extLst>
          </p:nvPr>
        </p:nvGraphicFramePr>
        <p:xfrm>
          <a:off x="625252" y="2725820"/>
          <a:ext cx="10941495" cy="3723881"/>
        </p:xfrm>
        <a:graphic>
          <a:graphicData uri="http://schemas.openxmlformats.org/drawingml/2006/table">
            <a:tbl>
              <a:tblPr/>
              <a:tblGrid>
                <a:gridCol w="1052870">
                  <a:extLst>
                    <a:ext uri="{9D8B030D-6E8A-4147-A177-3AD203B41FA5}">
                      <a16:colId xmlns:a16="http://schemas.microsoft.com/office/drawing/2014/main" val="3315277794"/>
                    </a:ext>
                  </a:extLst>
                </a:gridCol>
                <a:gridCol w="5207568">
                  <a:extLst>
                    <a:ext uri="{9D8B030D-6E8A-4147-A177-3AD203B41FA5}">
                      <a16:colId xmlns:a16="http://schemas.microsoft.com/office/drawing/2014/main" val="116115740"/>
                    </a:ext>
                  </a:extLst>
                </a:gridCol>
                <a:gridCol w="4681057">
                  <a:extLst>
                    <a:ext uri="{9D8B030D-6E8A-4147-A177-3AD203B41FA5}">
                      <a16:colId xmlns:a16="http://schemas.microsoft.com/office/drawing/2014/main" val="2727396907"/>
                    </a:ext>
                  </a:extLst>
                </a:gridCol>
              </a:tblGrid>
              <a:tr h="285334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STUPEŇ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POPIS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</a:rPr>
                        <a:t>PŘÍKLAD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947027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ASA I</a:t>
                      </a:r>
                      <a:endParaRPr lang="cs-CZ" sz="1400" dirty="0"/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Zdravý pacient bez systémového onemocnění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Mladý zdravý jedinec plánovaný na laparoskopickou appendektomii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327373"/>
                  </a:ext>
                </a:extLst>
              </a:tr>
              <a:tr h="55914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ASA II</a:t>
                      </a:r>
                      <a:endParaRPr lang="cs-CZ" sz="1400" dirty="0"/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Pacient s mírným systémovým onemocněním, bez funkčního omezení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Hypertenze kompenzovaná medikací, dobře kontrolovaný DM 2. typu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776946"/>
                  </a:ext>
                </a:extLst>
              </a:tr>
              <a:tr h="642768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ASA III</a:t>
                      </a:r>
                      <a:endParaRPr lang="cs-CZ" sz="1400" dirty="0"/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Pacient s těžkým systémovým onemocněním, které omezuje aktivitu, ale není trvale ohrožující život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Nestabilní angina pectoris, CHOPN, špatně kompenzovaný diabetes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400293"/>
                  </a:ext>
                </a:extLst>
              </a:tr>
              <a:tr h="590414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ASA IV</a:t>
                      </a:r>
                      <a:endParaRPr lang="cs-CZ" sz="1400" dirty="0"/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Pacient s těžkým systémovým onemocněním, které je trvale ohrožující život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Srdeční selhání v klidu, sepse, těžká porucha jaterních funkcí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66379"/>
                  </a:ext>
                </a:extLst>
              </a:tr>
              <a:tr h="587229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ASA V</a:t>
                      </a:r>
                      <a:endParaRPr lang="cs-CZ" sz="1400" dirty="0"/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Moribundní pacient, který bez operace s vysokou pravděpodobností zemře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Ruptura aortálního aneurysmatu, masivní trauma s šokem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198257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ASA VI</a:t>
                      </a:r>
                      <a:endParaRPr lang="cs-CZ" sz="1400" dirty="0"/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Pacient v mozkové smrti – plánován odběr orgánů k transplantaci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Dárce orgánů bez vlastní vitální aktivity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862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6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6" y="448056"/>
            <a:ext cx="11312033" cy="640080"/>
          </a:xfrm>
        </p:spPr>
        <p:txBody>
          <a:bodyPr rtlCol="0">
            <a:no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Předoperační vyšetření – role jednotlivých odborníků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40656"/>
            <a:ext cx="11312034" cy="558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PRAKTICKÝ LÉKAŘ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INTERNISTA SPECIALISTA (ASA II-IV)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1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CHIRURG: Indikace, typ a rozsah výkonu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1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400" dirty="0">
                <a:solidFill>
                  <a:schemeClr val="tx1"/>
                </a:solidFill>
                <a:cs typeface="Segoe UI" panose="020B0502040204020203" pitchFamily="34" charset="0"/>
              </a:rPr>
              <a:t>ANESTEZIOLOG:</a:t>
            </a: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1537F6-8DB2-42B6-A3E9-4C79C204E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DCCD089B-01B4-4831-B0D2-93E64B74F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041" y="1679155"/>
            <a:ext cx="873319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Anamnéza: OA, RA, SPA, AA, FA, TAT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Souhrn dostupné zdravotnické dokumentace a závěry z </a:t>
            </a:r>
            <a:r>
              <a:rPr lang="cs-CZ" altLang="cs-CZ" dirty="0">
                <a:solidFill>
                  <a:srgbClr val="002060"/>
                </a:solidFill>
                <a:latin typeface="Arial" panose="020B0604020202020204" pitchFamily="34" charset="0"/>
              </a:rPr>
              <a:t>odborných poraden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Nynější onemocnění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Fyzikální vyšetření + základní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paraklinická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vyšetření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Závěr: celkové zhodnocení stavu pacienta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64CCA052-6BAC-439D-8C1D-FE0F07E11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507" y="3445281"/>
            <a:ext cx="62154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Zhodnocení interních komorbidit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Doporučení přípravy kardiaků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Závěry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Medikace – včetně návrhu úprav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3B1FC5B7-477F-4563-9F09-476749A24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704" y="5239697"/>
            <a:ext cx="8132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Komplexní zhodnocení rizik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Doporučení pro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celé perioperační období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(před, během, po výkonu)</a:t>
            </a:r>
          </a:p>
        </p:txBody>
      </p:sp>
    </p:spTree>
    <p:extLst>
      <p:ext uri="{BB962C8B-B14F-4D97-AF65-F5344CB8AC3E}">
        <p14:creationId xmlns:p14="http://schemas.microsoft.com/office/powerpoint/2010/main" val="12438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PŘEDOPERAČNÍ PŘÍPRAVA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245" y="1709480"/>
            <a:ext cx="2284093" cy="21482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DFDB0F-0143-4BF7-B6D6-E261A7C8C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131" y="284615"/>
            <a:ext cx="810185" cy="83113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04128F9-8E17-4606-819F-C91611367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7" y="1709480"/>
            <a:ext cx="821112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Informovaný souhlas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Svobodný a vědomý souhlas pacienta s navrženou zdravotní péčí, podaný na základě srozumitelného poučení o účelu, rizicích a alternativách.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Souhlas s hospitalizací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Písemný souhlas pacienta s přijetím k lůžkové péči; nezbytný pro plánované hospitalizace.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Negativní reverz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Prohlášení pacienta, že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odmítá navrženou zdravotní péči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přes poučení o možných následcích; pacient jedná na vlastní odpovědnost.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Detence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Omezení osobní svobody pacienta bez jeho souhlasu (např. z důvodu ochrany zdraví jeho nebo okolí); možné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jen za přesně stanovených zákonných podmínek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(např. psychiatrie, infekční onemocnění).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3E8C52-794F-4F9D-8D8F-874960725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834" y="4182228"/>
            <a:ext cx="3150729" cy="19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08299"/>
            <a:ext cx="11080767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Segoe UI Light" panose="020B0502040204020203" pitchFamily="34" charset="0"/>
              </a:rPr>
              <a:t>PŘEDOPERAČNÍ PŘÍPRAVA - MALNUTRICE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Segoe UI" panose="020B0502040204020203" pitchFamily="34" charset="0"/>
                <a:cs typeface="Segoe UI" panose="020B0502040204020203" pitchFamily="34" charset="0"/>
              </a:rPr>
              <a:t>ZTRÁTA IMUNITNÍ KAPACITY</a:t>
            </a:r>
          </a:p>
          <a:p>
            <a:pPr lvl="1">
              <a:spcAft>
                <a:spcPts val="600"/>
              </a:spcAft>
              <a:defRPr/>
            </a:pPr>
            <a:r>
              <a:rPr lang="cs-CZ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Nozokomiální</a:t>
            </a:r>
            <a:r>
              <a:rPr lang="cs-CZ" sz="2400" dirty="0">
                <a:latin typeface="Segoe UI" panose="020B0502040204020203" pitchFamily="34" charset="0"/>
                <a:cs typeface="Segoe UI" panose="020B0502040204020203" pitchFamily="34" charset="0"/>
              </a:rPr>
              <a:t> pneumonie, translokační peritonitis, urosepse, SSI</a:t>
            </a:r>
          </a:p>
          <a:p>
            <a:pPr>
              <a:spcAft>
                <a:spcPts val="600"/>
              </a:spcAft>
              <a:defRPr/>
            </a:pPr>
            <a:endParaRPr lang="cs-CZ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Segoe UI" panose="020B0502040204020203" pitchFamily="34" charset="0"/>
                <a:cs typeface="Segoe UI" panose="020B0502040204020203" pitchFamily="34" charset="0"/>
              </a:rPr>
              <a:t>PORUCHA HOJENÍ</a:t>
            </a:r>
          </a:p>
          <a:p>
            <a:pPr>
              <a:spcAft>
                <a:spcPts val="600"/>
              </a:spcAft>
              <a:defRPr/>
            </a:pPr>
            <a:endParaRPr lang="cs-CZ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cs-CZ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cs-CZ" sz="2400" dirty="0">
                <a:latin typeface="Segoe UI" panose="020B0502040204020203" pitchFamily="34" charset="0"/>
                <a:cs typeface="Segoe UI" panose="020B0502040204020203" pitchFamily="34" charset="0"/>
              </a:rPr>
              <a:t>Kdo je podvyživený???? </a:t>
            </a:r>
          </a:p>
          <a:p>
            <a:pPr marL="0" lvl="0" indent="0" rtl="0">
              <a:spcAft>
                <a:spcPts val="600"/>
              </a:spcAft>
              <a:buNone/>
              <a:defRPr/>
            </a:pPr>
            <a:endParaRPr lang="cs-CZ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52" y="2663687"/>
            <a:ext cx="3062182" cy="23361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2" y="2663687"/>
            <a:ext cx="2407450" cy="24364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309" y="2663687"/>
            <a:ext cx="2040729" cy="34412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EE8F41-F875-4F76-9437-99DE7F71E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EED96A9-4B20-4CED-A21C-A78C064D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43" y="310393"/>
            <a:ext cx="9371914" cy="52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27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stavení miniinvazivních operací v hrudní chirurgii">
            <a:extLst>
              <a:ext uri="{FF2B5EF4-FFF2-40B4-BE49-F238E27FC236}">
                <a16:creationId xmlns:a16="http://schemas.microsoft.com/office/drawing/2014/main" id="{CA59E56A-81E4-0049-A71F-2B7F16ADBF46}"/>
              </a:ext>
            </a:extLst>
          </p:cNvPr>
          <p:cNvSpPr txBox="1">
            <a:spLocks/>
          </p:cNvSpPr>
          <p:nvPr/>
        </p:nvSpPr>
        <p:spPr>
          <a:xfrm>
            <a:off x="382510" y="1239725"/>
            <a:ext cx="11579379" cy="437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1" i="0" u="none" strike="noStrike" cap="all" spc="-15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r>
              <a:rPr lang="cs-CZ" sz="3200" dirty="0"/>
              <a:t>2. Asepse, antisepse, dezinfekce, sterilizace, </a:t>
            </a:r>
            <a:r>
              <a:rPr lang="cs-CZ" sz="3200" dirty="0" err="1"/>
              <a:t>nozokomiální</a:t>
            </a:r>
            <a:r>
              <a:rPr lang="cs-CZ" sz="3200" dirty="0"/>
              <a:t> infekce, obecné příznaky zánětu a metody léčby, běžné chirurgické infekce.</a:t>
            </a:r>
          </a:p>
        </p:txBody>
      </p:sp>
      <p:sp>
        <p:nvSpPr>
          <p:cNvPr id="12" name="Radek Pohnán">
            <a:extLst>
              <a:ext uri="{FF2B5EF4-FFF2-40B4-BE49-F238E27FC236}">
                <a16:creationId xmlns:a16="http://schemas.microsoft.com/office/drawing/2014/main" id="{933904EF-719F-CA4A-9CFC-58CDA98764D0}"/>
              </a:ext>
            </a:extLst>
          </p:cNvPr>
          <p:cNvSpPr txBox="1">
            <a:spLocks/>
          </p:cNvSpPr>
          <p:nvPr/>
        </p:nvSpPr>
        <p:spPr>
          <a:xfrm>
            <a:off x="5652408" y="5878028"/>
            <a:ext cx="4819650" cy="67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 i="0" u="none" strike="noStrike" cap="all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1600" dirty="0">
                <a:latin typeface="Helvetica" pitchFamily="2" charset="0"/>
              </a:rPr>
              <a:t>Plk. MUDR. Doležel R, PhD</a:t>
            </a:r>
          </a:p>
          <a:p>
            <a:pPr hangingPunct="1"/>
            <a:endParaRPr lang="cs-CZ" sz="1600" dirty="0">
              <a:latin typeface="Helvetica" pitchFamily="2" charset="0"/>
            </a:endParaRPr>
          </a:p>
          <a:p>
            <a:pPr hangingPunct="1"/>
            <a:r>
              <a:rPr lang="cs-CZ" sz="1600" dirty="0">
                <a:latin typeface="Helvetica" pitchFamily="2" charset="0"/>
              </a:rPr>
              <a:t>Chirurgická klinika 2.LF UK a ÚVN </a:t>
            </a:r>
            <a:r>
              <a:rPr lang="cs-CZ" sz="1600" dirty="0" err="1">
                <a:latin typeface="Helvetica" pitchFamily="2" charset="0"/>
              </a:rPr>
              <a:t>praha</a:t>
            </a:r>
            <a:endParaRPr lang="cs-CZ" sz="1600" dirty="0">
              <a:latin typeface="Helvetica" pitchFamily="2" charset="0"/>
            </a:endParaRPr>
          </a:p>
        </p:txBody>
      </p:sp>
      <p:pic>
        <p:nvPicPr>
          <p:cNvPr id="14" name="Obrázek" descr="Obrázek">
            <a:extLst>
              <a:ext uri="{FF2B5EF4-FFF2-40B4-BE49-F238E27FC236}">
                <a16:creationId xmlns:a16="http://schemas.microsoft.com/office/drawing/2014/main" id="{1F17515D-EB2B-5D48-8EDC-068F649A204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" b="37981"/>
          <a:stretch>
            <a:fillRect/>
          </a:stretch>
        </p:blipFill>
        <p:spPr>
          <a:xfrm>
            <a:off x="0" y="540828"/>
            <a:ext cx="3323294" cy="205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DAA8A99-9BC3-49E0-87B6-0FD14575F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804" y="389417"/>
            <a:ext cx="4595985" cy="23544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7F5CA2-3721-4CD9-8D29-9C16FDC2D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512" y="772165"/>
            <a:ext cx="1603947" cy="16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7324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360180-CA26-4899-A8C4-D72CA4E6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0" t="25788"/>
          <a:stretch/>
        </p:blipFill>
        <p:spPr>
          <a:xfrm>
            <a:off x="590614" y="1843827"/>
            <a:ext cx="7505368" cy="31703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1D9A50-3186-49B6-AA2C-F7B1B2FD1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935" y="4183529"/>
            <a:ext cx="4110606" cy="25547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A3FAD7-608A-47D1-BEA5-B8954E09C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228" y="1661689"/>
            <a:ext cx="3328158" cy="20255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DFC63F8-BB1F-4553-8EB2-D09714B9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238" y="391825"/>
            <a:ext cx="3696237" cy="3543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D3123E-52EC-463B-A0D9-3C21045F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106" y="5842275"/>
            <a:ext cx="810185" cy="8311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BE7F6B1-1763-40B4-ACF7-E7B187AF5C1D}"/>
              </a:ext>
            </a:extLst>
          </p:cNvPr>
          <p:cNvSpPr txBox="1"/>
          <p:nvPr/>
        </p:nvSpPr>
        <p:spPr>
          <a:xfrm>
            <a:off x="590614" y="454159"/>
            <a:ext cx="5437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Asepse – poznámky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76E226C-95AB-4A56-A34F-D0E5AEDA849F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</p:spTree>
    <p:extLst>
      <p:ext uri="{BB962C8B-B14F-4D97-AF65-F5344CB8AC3E}">
        <p14:creationId xmlns:p14="http://schemas.microsoft.com/office/powerpoint/2010/main" val="256879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Základní pojmy: Musíte znát!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Asepse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prevence,represe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soubor opatření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antisepse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proces zneškodňování mikroorganismů na těle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(pus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bonum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laudabile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pus -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ibi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Dezinfekce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proces zneškodňování mikroorganismů na neživých předmětech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Fyzikální (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var,UV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chemická (vyšší st. dezinfekce – zaručuje usmrcení všech bakterií, virů, hub a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spór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Sterilizace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souhrn opatření usmrcující všechny předešlé </a:t>
            </a: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+ vajíčka helmintů a cyst prvoků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fyzikální, horkovzdušná (autoklávy),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nasycení parou a přetlakem,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radiační (25Gy),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 (formaldehydem, etylenoxidem)</a:t>
            </a: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3C9E042-DDE5-44A4-90B7-CD953F52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941" y="4581096"/>
            <a:ext cx="2351593" cy="16218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96FD09-7714-4D30-BB77-304370EF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398" y="264430"/>
            <a:ext cx="810185" cy="8311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485E48-1C79-4C79-A5C8-1E973C927C43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23895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stavení miniinvazivních operací v hrudní chirurgii">
            <a:extLst>
              <a:ext uri="{FF2B5EF4-FFF2-40B4-BE49-F238E27FC236}">
                <a16:creationId xmlns:a16="http://schemas.microsoft.com/office/drawing/2014/main" id="{CA59E56A-81E4-0049-A71F-2B7F16ADBF46}"/>
              </a:ext>
            </a:extLst>
          </p:cNvPr>
          <p:cNvSpPr txBox="1">
            <a:spLocks/>
          </p:cNvSpPr>
          <p:nvPr/>
        </p:nvSpPr>
        <p:spPr>
          <a:xfrm>
            <a:off x="382510" y="1239725"/>
            <a:ext cx="11579379" cy="437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0" b="1" i="0" u="none" strike="noStrike" cap="all" spc="-15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br>
              <a:rPr lang="cs-CZ" sz="4000" dirty="0"/>
            </a:br>
            <a:r>
              <a:rPr lang="cs-CZ" sz="3200" dirty="0"/>
              <a:t>1. Vývoj chirurgie, chirurgické obory, terminologie operací, indikace, kontraindikace.</a:t>
            </a:r>
          </a:p>
        </p:txBody>
      </p:sp>
      <p:sp>
        <p:nvSpPr>
          <p:cNvPr id="12" name="Radek Pohnán">
            <a:extLst>
              <a:ext uri="{FF2B5EF4-FFF2-40B4-BE49-F238E27FC236}">
                <a16:creationId xmlns:a16="http://schemas.microsoft.com/office/drawing/2014/main" id="{933904EF-719F-CA4A-9CFC-58CDA98764D0}"/>
              </a:ext>
            </a:extLst>
          </p:cNvPr>
          <p:cNvSpPr txBox="1">
            <a:spLocks/>
          </p:cNvSpPr>
          <p:nvPr/>
        </p:nvSpPr>
        <p:spPr>
          <a:xfrm>
            <a:off x="5652408" y="5878028"/>
            <a:ext cx="4819650" cy="67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 i="0" u="none" strike="noStrike" cap="all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1600" dirty="0">
                <a:latin typeface="Helvetica" pitchFamily="2" charset="0"/>
              </a:rPr>
              <a:t>Plk. MUDR. Doležel R, PhD</a:t>
            </a:r>
          </a:p>
          <a:p>
            <a:pPr hangingPunct="1"/>
            <a:endParaRPr lang="cs-CZ" sz="1600" dirty="0">
              <a:latin typeface="Helvetica" pitchFamily="2" charset="0"/>
            </a:endParaRPr>
          </a:p>
          <a:p>
            <a:pPr hangingPunct="1"/>
            <a:r>
              <a:rPr lang="cs-CZ" sz="1600" dirty="0">
                <a:latin typeface="Helvetica" pitchFamily="2" charset="0"/>
              </a:rPr>
              <a:t>Chirurgická klinika 2.LF UK a ÚVN </a:t>
            </a:r>
            <a:r>
              <a:rPr lang="cs-CZ" sz="1600" dirty="0" err="1">
                <a:latin typeface="Helvetica" pitchFamily="2" charset="0"/>
              </a:rPr>
              <a:t>praha</a:t>
            </a:r>
            <a:endParaRPr lang="cs-CZ" sz="1600" dirty="0">
              <a:latin typeface="Helvetica" pitchFamily="2" charset="0"/>
            </a:endParaRPr>
          </a:p>
        </p:txBody>
      </p:sp>
      <p:pic>
        <p:nvPicPr>
          <p:cNvPr id="14" name="Obrázek" descr="Obrázek">
            <a:extLst>
              <a:ext uri="{FF2B5EF4-FFF2-40B4-BE49-F238E27FC236}">
                <a16:creationId xmlns:a16="http://schemas.microsoft.com/office/drawing/2014/main" id="{1F17515D-EB2B-5D48-8EDC-068F649A204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" b="37981"/>
          <a:stretch>
            <a:fillRect/>
          </a:stretch>
        </p:blipFill>
        <p:spPr>
          <a:xfrm>
            <a:off x="0" y="540828"/>
            <a:ext cx="3323294" cy="205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DAA8A99-9BC3-49E0-87B6-0FD14575F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07" y="1566644"/>
            <a:ext cx="4595985" cy="23544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7F5CA2-3721-4CD9-8D29-9C16FDC2D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512" y="772165"/>
            <a:ext cx="1603947" cy="16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5961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Čím se udržuje asepse na operačních sálech?   10x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270ABB-EF82-49B6-9CAC-0CD314CA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3" y="1491008"/>
            <a:ext cx="11059068" cy="4491779"/>
          </a:xfrm>
          <a:prstGeom prst="rect">
            <a:avLst/>
          </a:prstGeom>
        </p:spPr>
      </p:pic>
      <p:pic>
        <p:nvPicPr>
          <p:cNvPr id="5" name="Grafický objekt 4" descr="Cíl">
            <a:extLst>
              <a:ext uri="{FF2B5EF4-FFF2-40B4-BE49-F238E27FC236}">
                <a16:creationId xmlns:a16="http://schemas.microsoft.com/office/drawing/2014/main" id="{0ADDC7A4-A0C5-44E3-BE6D-04DFF7944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4151" y="448056"/>
            <a:ext cx="670910" cy="670910"/>
          </a:xfrm>
          <a:prstGeom prst="rect">
            <a:avLst/>
          </a:prstGeom>
        </p:spPr>
      </p:pic>
      <p:pic>
        <p:nvPicPr>
          <p:cNvPr id="9" name="Grafický objekt 8" descr="Cíl">
            <a:extLst>
              <a:ext uri="{FF2B5EF4-FFF2-40B4-BE49-F238E27FC236}">
                <a16:creationId xmlns:a16="http://schemas.microsoft.com/office/drawing/2014/main" id="{06078798-726C-42AF-B2D0-E81E7BA05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9916" y="3544992"/>
            <a:ext cx="670910" cy="670910"/>
          </a:xfrm>
          <a:prstGeom prst="rect">
            <a:avLst/>
          </a:prstGeom>
        </p:spPr>
      </p:pic>
      <p:pic>
        <p:nvPicPr>
          <p:cNvPr id="10" name="Grafický objekt 9" descr="Cíl">
            <a:extLst>
              <a:ext uri="{FF2B5EF4-FFF2-40B4-BE49-F238E27FC236}">
                <a16:creationId xmlns:a16="http://schemas.microsoft.com/office/drawing/2014/main" id="{DA54213C-2535-4E94-962A-7926D1755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2826" y="1323308"/>
            <a:ext cx="670910" cy="670910"/>
          </a:xfrm>
          <a:prstGeom prst="rect">
            <a:avLst/>
          </a:prstGeom>
        </p:spPr>
      </p:pic>
      <p:pic>
        <p:nvPicPr>
          <p:cNvPr id="11" name="Grafický objekt 10" descr="Cíl">
            <a:extLst>
              <a:ext uri="{FF2B5EF4-FFF2-40B4-BE49-F238E27FC236}">
                <a16:creationId xmlns:a16="http://schemas.microsoft.com/office/drawing/2014/main" id="{02DECDFA-2088-4EB3-B1D3-686A173C4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5402" y="1460178"/>
            <a:ext cx="670910" cy="670910"/>
          </a:xfrm>
          <a:prstGeom prst="rect">
            <a:avLst/>
          </a:prstGeom>
        </p:spPr>
      </p:pic>
      <p:pic>
        <p:nvPicPr>
          <p:cNvPr id="12" name="Grafický objekt 11" descr="Cíl">
            <a:extLst>
              <a:ext uri="{FF2B5EF4-FFF2-40B4-BE49-F238E27FC236}">
                <a16:creationId xmlns:a16="http://schemas.microsoft.com/office/drawing/2014/main" id="{05CF484B-E3E3-4728-8CE6-E92798CF7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5739" y="4997838"/>
            <a:ext cx="670910" cy="670910"/>
          </a:xfrm>
          <a:prstGeom prst="rect">
            <a:avLst/>
          </a:prstGeom>
        </p:spPr>
      </p:pic>
      <p:pic>
        <p:nvPicPr>
          <p:cNvPr id="13" name="Grafický objekt 12" descr="Cíl">
            <a:extLst>
              <a:ext uri="{FF2B5EF4-FFF2-40B4-BE49-F238E27FC236}">
                <a16:creationId xmlns:a16="http://schemas.microsoft.com/office/drawing/2014/main" id="{AA02CAB3-BC43-4CA3-A32D-AF7653D35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4971" y="4056003"/>
            <a:ext cx="670910" cy="670910"/>
          </a:xfrm>
          <a:prstGeom prst="rect">
            <a:avLst/>
          </a:prstGeom>
        </p:spPr>
      </p:pic>
      <p:pic>
        <p:nvPicPr>
          <p:cNvPr id="14" name="Grafický objekt 13" descr="Cíl">
            <a:extLst>
              <a:ext uri="{FF2B5EF4-FFF2-40B4-BE49-F238E27FC236}">
                <a16:creationId xmlns:a16="http://schemas.microsoft.com/office/drawing/2014/main" id="{B50861E7-6A3A-4AAE-94DB-9A5E4B88E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3487" y="4997838"/>
            <a:ext cx="670910" cy="670910"/>
          </a:xfrm>
          <a:prstGeom prst="rect">
            <a:avLst/>
          </a:prstGeom>
        </p:spPr>
      </p:pic>
      <p:pic>
        <p:nvPicPr>
          <p:cNvPr id="15" name="Grafický objekt 14" descr="Cíl">
            <a:extLst>
              <a:ext uri="{FF2B5EF4-FFF2-40B4-BE49-F238E27FC236}">
                <a16:creationId xmlns:a16="http://schemas.microsoft.com/office/drawing/2014/main" id="{A6B9AD69-C2B8-4C1B-8DC3-14C367F83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5353" y="4538563"/>
            <a:ext cx="670910" cy="670910"/>
          </a:xfrm>
          <a:prstGeom prst="rect">
            <a:avLst/>
          </a:prstGeom>
        </p:spPr>
      </p:pic>
      <p:pic>
        <p:nvPicPr>
          <p:cNvPr id="16" name="Grafický objekt 15" descr="Cíl">
            <a:extLst>
              <a:ext uri="{FF2B5EF4-FFF2-40B4-BE49-F238E27FC236}">
                <a16:creationId xmlns:a16="http://schemas.microsoft.com/office/drawing/2014/main" id="{6858C7B8-FFFA-4AA4-90D7-324E6C831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6404" y="3443133"/>
            <a:ext cx="670910" cy="670910"/>
          </a:xfrm>
          <a:prstGeom prst="rect">
            <a:avLst/>
          </a:prstGeom>
        </p:spPr>
      </p:pic>
      <p:pic>
        <p:nvPicPr>
          <p:cNvPr id="17" name="Grafický objekt 16" descr="Cíl">
            <a:extLst>
              <a:ext uri="{FF2B5EF4-FFF2-40B4-BE49-F238E27FC236}">
                <a16:creationId xmlns:a16="http://schemas.microsoft.com/office/drawing/2014/main" id="{A3047D95-B6D6-4BA6-B5A7-29F847DD0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8143" y="3334878"/>
            <a:ext cx="670910" cy="670910"/>
          </a:xfrm>
          <a:prstGeom prst="rect">
            <a:avLst/>
          </a:prstGeom>
        </p:spPr>
      </p:pic>
      <p:pic>
        <p:nvPicPr>
          <p:cNvPr id="18" name="Grafický objekt 17" descr="Cíl">
            <a:extLst>
              <a:ext uri="{FF2B5EF4-FFF2-40B4-BE49-F238E27FC236}">
                <a16:creationId xmlns:a16="http://schemas.microsoft.com/office/drawing/2014/main" id="{CAC67BCF-7ABD-436D-8B77-A44DB2A9E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0026" y="3954886"/>
            <a:ext cx="670910" cy="6709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9BF08C3-C1C4-44A0-B5E0-DEDBAAFAE534}"/>
              </a:ext>
            </a:extLst>
          </p:cNvPr>
          <p:cNvSpPr/>
          <p:nvPr/>
        </p:nvSpPr>
        <p:spPr>
          <a:xfrm>
            <a:off x="2509916" y="6151844"/>
            <a:ext cx="716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Správné mytí, správné nošení roušek, dodržovat odstup od stolu 1M</a:t>
            </a:r>
          </a:p>
        </p:txBody>
      </p:sp>
    </p:spTree>
    <p:extLst>
      <p:ext uri="{BB962C8B-B14F-4D97-AF65-F5344CB8AC3E}">
        <p14:creationId xmlns:p14="http://schemas.microsoft.com/office/powerpoint/2010/main" val="24231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Kdo je zdrojem infekce?  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270ABB-EF82-49B6-9CAC-0CD314CA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3" y="1491008"/>
            <a:ext cx="11059068" cy="4491779"/>
          </a:xfrm>
          <a:prstGeom prst="rect">
            <a:avLst/>
          </a:prstGeom>
        </p:spPr>
      </p:pic>
      <p:pic>
        <p:nvPicPr>
          <p:cNvPr id="5" name="Grafický objekt 4" descr="Cíl">
            <a:extLst>
              <a:ext uri="{FF2B5EF4-FFF2-40B4-BE49-F238E27FC236}">
                <a16:creationId xmlns:a16="http://schemas.microsoft.com/office/drawing/2014/main" id="{0ADDC7A4-A0C5-44E3-BE6D-04DFF7944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6375" y="501005"/>
            <a:ext cx="670910" cy="670910"/>
          </a:xfrm>
          <a:prstGeom prst="rect">
            <a:avLst/>
          </a:prstGeom>
        </p:spPr>
      </p:pic>
      <p:pic>
        <p:nvPicPr>
          <p:cNvPr id="13" name="Grafický objekt 12" descr="Cíl">
            <a:extLst>
              <a:ext uri="{FF2B5EF4-FFF2-40B4-BE49-F238E27FC236}">
                <a16:creationId xmlns:a16="http://schemas.microsoft.com/office/drawing/2014/main" id="{AA02CAB3-BC43-4CA3-A32D-AF7653D35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4971" y="4056003"/>
            <a:ext cx="670910" cy="670910"/>
          </a:xfrm>
          <a:prstGeom prst="rect">
            <a:avLst/>
          </a:prstGeom>
        </p:spPr>
      </p:pic>
      <p:pic>
        <p:nvPicPr>
          <p:cNvPr id="16" name="Grafický objekt 15" descr="Cíl">
            <a:extLst>
              <a:ext uri="{FF2B5EF4-FFF2-40B4-BE49-F238E27FC236}">
                <a16:creationId xmlns:a16="http://schemas.microsoft.com/office/drawing/2014/main" id="{6858C7B8-FFFA-4AA4-90D7-324E6C831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5677" y="5146098"/>
            <a:ext cx="670910" cy="670910"/>
          </a:xfrm>
          <a:prstGeom prst="rect">
            <a:avLst/>
          </a:prstGeom>
        </p:spPr>
      </p:pic>
      <p:pic>
        <p:nvPicPr>
          <p:cNvPr id="17" name="Grafický objekt 16" descr="Cíl">
            <a:extLst>
              <a:ext uri="{FF2B5EF4-FFF2-40B4-BE49-F238E27FC236}">
                <a16:creationId xmlns:a16="http://schemas.microsoft.com/office/drawing/2014/main" id="{A3047D95-B6D6-4BA6-B5A7-29F847DD0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5986" y="3920645"/>
            <a:ext cx="670910" cy="6709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9BF08C3-C1C4-44A0-B5E0-DEDBAAFAE534}"/>
              </a:ext>
            </a:extLst>
          </p:cNvPr>
          <p:cNvSpPr/>
          <p:nvPr/>
        </p:nvSpPr>
        <p:spPr>
          <a:xfrm>
            <a:off x="2509916" y="6151844"/>
            <a:ext cx="3980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Teplota sálu, pořadí výkonů, rukavice</a:t>
            </a:r>
          </a:p>
        </p:txBody>
      </p:sp>
    </p:spTree>
    <p:extLst>
      <p:ext uri="{BB962C8B-B14F-4D97-AF65-F5344CB8AC3E}">
        <p14:creationId xmlns:p14="http://schemas.microsoft.com/office/powerpoint/2010/main" val="12659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Infekce v chirurgii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Infekční agens – vnímavý organismus – uzavřený prostor (ischemie)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V chirurgii hraje prim nespecifická imunita (fagocytóza. ROS)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Anergie – malnutrice, senioři, pokročilé nádory, DM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600" i="1" dirty="0">
                <a:solidFill>
                  <a:schemeClr val="tx1"/>
                </a:solidFill>
                <a:cs typeface="Arial" panose="020B0604020202020204" pitchFamily="34" charset="0"/>
              </a:rPr>
              <a:t>Šíření: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Per </a:t>
            </a:r>
            <a:r>
              <a:rPr lang="cs-CZ" sz="2600" dirty="0" err="1">
                <a:solidFill>
                  <a:schemeClr val="tx1"/>
                </a:solidFill>
                <a:cs typeface="Arial" panose="020B0604020202020204" pitchFamily="34" charset="0"/>
              </a:rPr>
              <a:t>continuitatem</a:t>
            </a: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: flegmóny, absces, nekrotizující </a:t>
            </a:r>
            <a:r>
              <a:rPr lang="cs-CZ" sz="2600" dirty="0" err="1">
                <a:solidFill>
                  <a:schemeClr val="tx1"/>
                </a:solidFill>
                <a:cs typeface="Arial" panose="020B0604020202020204" pitchFamily="34" charset="0"/>
              </a:rPr>
              <a:t>fasciitidy</a:t>
            </a:r>
            <a:endParaRPr lang="cs-CZ" sz="2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Lymfaticky: (streptokoky), lymfangoitis, </a:t>
            </a:r>
            <a:r>
              <a:rPr lang="cs-CZ" sz="2600" dirty="0" err="1">
                <a:solidFill>
                  <a:schemeClr val="tx1"/>
                </a:solidFill>
                <a:cs typeface="Arial" panose="020B0604020202020204" pitchFamily="34" charset="0"/>
              </a:rPr>
              <a:t>lymfadenitis</a:t>
            </a:r>
            <a:endParaRPr lang="cs-CZ" sz="2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Krevní cestou: bakteriální endokarditis, </a:t>
            </a:r>
            <a:r>
              <a:rPr lang="cs-CZ" sz="2600" dirty="0" err="1">
                <a:solidFill>
                  <a:schemeClr val="tx1"/>
                </a:solidFill>
                <a:cs typeface="Arial" panose="020B0604020202020204" pitchFamily="34" charset="0"/>
              </a:rPr>
              <a:t>tromboflebitis</a:t>
            </a: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cs-CZ" sz="2600" dirty="0" err="1">
                <a:solidFill>
                  <a:schemeClr val="tx1"/>
                </a:solidFill>
                <a:cs typeface="Arial" panose="020B0604020202020204" pitchFamily="34" charset="0"/>
              </a:rPr>
              <a:t>pyleflebitis</a:t>
            </a: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  (trojský kůň)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117B1A-7771-44FC-A647-43C078E131D6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6E8E8F-6F65-460A-8B1D-44EE26CA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Infekce v chirurgii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600" i="1" dirty="0">
                <a:solidFill>
                  <a:schemeClr val="tx1"/>
                </a:solidFill>
                <a:cs typeface="Arial" panose="020B0604020202020204" pitchFamily="34" charset="0"/>
              </a:rPr>
              <a:t>SIRS:	</a:t>
            </a: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	TT&gt;38st, P&gt;100/m, DF&gt;20/m, Leu&gt;12 (nebo &lt;4)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Sepse:		SIRS + infekce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Těžká sepse:	SIRS + infekce + orgánové selhání (+změna vědomí)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Septický šok	SIRS + infekce + orgánové selhání (+změna vědomí) + hypotenze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600" dirty="0">
                <a:solidFill>
                  <a:schemeClr val="tx1"/>
                </a:solidFill>
                <a:cs typeface="Arial" panose="020B0604020202020204" pitchFamily="34" charset="0"/>
              </a:rPr>
              <a:t>MOF/MODS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117B1A-7771-44FC-A647-43C078E131D6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6E8E8F-6F65-460A-8B1D-44EE26CA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71" y="218193"/>
            <a:ext cx="810185" cy="83113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4462B98-3017-417A-A0E5-CC09888BE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535" y="3288440"/>
            <a:ext cx="5166619" cy="343922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10FA28E-6687-4590-95A3-B86BE0A49E11}"/>
              </a:ext>
            </a:extLst>
          </p:cNvPr>
          <p:cNvSpPr/>
          <p:nvPr/>
        </p:nvSpPr>
        <p:spPr>
          <a:xfrm>
            <a:off x="541609" y="3523496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2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600" dirty="0">
                <a:cs typeface="Arial" panose="020B0604020202020204" pitchFamily="34" charset="0"/>
              </a:rPr>
              <a:t>Pojmy: </a:t>
            </a:r>
            <a:r>
              <a:rPr lang="cs-CZ" sz="2600" b="1" dirty="0" err="1">
                <a:cs typeface="Arial" panose="020B0604020202020204" pitchFamily="34" charset="0"/>
              </a:rPr>
              <a:t>Nozokomiální</a:t>
            </a:r>
            <a:r>
              <a:rPr lang="cs-CZ" sz="2600" b="1" dirty="0">
                <a:cs typeface="Arial" panose="020B0604020202020204" pitchFamily="34" charset="0"/>
              </a:rPr>
              <a:t> infekce</a:t>
            </a:r>
            <a:r>
              <a:rPr lang="cs-CZ" sz="2600" dirty="0">
                <a:cs typeface="Arial" panose="020B0604020202020204" pitchFamily="34" charset="0"/>
              </a:rPr>
              <a:t>, trojský kůň, chráněné koagulum, MDRO</a:t>
            </a:r>
          </a:p>
          <a:p>
            <a:pPr>
              <a:defRPr/>
            </a:pPr>
            <a:endParaRPr lang="cs-CZ" sz="2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600" dirty="0">
                <a:cs typeface="Arial" panose="020B0604020202020204" pitchFamily="34" charset="0"/>
              </a:rPr>
              <a:t>Dg. </a:t>
            </a:r>
            <a:r>
              <a:rPr lang="cs-CZ" sz="2600" dirty="0" err="1">
                <a:cs typeface="Arial" panose="020B0604020202020204" pitchFamily="34" charset="0"/>
              </a:rPr>
              <a:t>Dolor</a:t>
            </a:r>
            <a:r>
              <a:rPr lang="cs-CZ" sz="2600" dirty="0">
                <a:cs typeface="Arial" panose="020B0604020202020204" pitchFamily="34" charset="0"/>
              </a:rPr>
              <a:t>, </a:t>
            </a:r>
            <a:r>
              <a:rPr lang="cs-CZ" sz="2600" dirty="0" err="1">
                <a:cs typeface="Arial" panose="020B0604020202020204" pitchFamily="34" charset="0"/>
              </a:rPr>
              <a:t>Calor</a:t>
            </a:r>
            <a:r>
              <a:rPr lang="cs-CZ" sz="2600" dirty="0">
                <a:cs typeface="Arial" panose="020B0604020202020204" pitchFamily="34" charset="0"/>
              </a:rPr>
              <a:t>, </a:t>
            </a:r>
            <a:r>
              <a:rPr lang="cs-CZ" sz="2600" dirty="0" err="1">
                <a:cs typeface="Arial" panose="020B0604020202020204" pitchFamily="34" charset="0"/>
              </a:rPr>
              <a:t>Rubor</a:t>
            </a:r>
            <a:r>
              <a:rPr lang="cs-CZ" sz="2600" dirty="0">
                <a:cs typeface="Arial" panose="020B0604020202020204" pitchFamily="34" charset="0"/>
              </a:rPr>
              <a:t>, Tumor, </a:t>
            </a:r>
            <a:r>
              <a:rPr lang="cs-CZ" sz="2600" dirty="0" err="1">
                <a:cs typeface="Arial" panose="020B0604020202020204" pitchFamily="34" charset="0"/>
              </a:rPr>
              <a:t>F.laesa</a:t>
            </a:r>
            <a:r>
              <a:rPr lang="cs-CZ" sz="2600" dirty="0">
                <a:cs typeface="Arial" panose="020B0604020202020204" pitchFamily="34" charset="0"/>
              </a:rPr>
              <a:t> (</a:t>
            </a:r>
            <a:r>
              <a:rPr lang="cs-CZ" sz="2600" dirty="0" err="1">
                <a:cs typeface="Arial" panose="020B0604020202020204" pitchFamily="34" charset="0"/>
              </a:rPr>
              <a:t>Celsovy</a:t>
            </a:r>
            <a:r>
              <a:rPr lang="cs-CZ" sz="2600" dirty="0">
                <a:cs typeface="Arial" panose="020B0604020202020204" pitchFamily="34" charset="0"/>
              </a:rPr>
              <a:t> známky)</a:t>
            </a:r>
          </a:p>
        </p:txBody>
      </p:sp>
    </p:spTree>
    <p:extLst>
      <p:ext uri="{BB962C8B-B14F-4D97-AF65-F5344CB8AC3E}">
        <p14:creationId xmlns:p14="http://schemas.microsoft.com/office/powerpoint/2010/main" val="35501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Infekce v chirurgii – jak budeme řešit?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6D17B27-DA04-41A1-9C37-F31148DF0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00" y="1341334"/>
            <a:ext cx="3181794" cy="226726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C9F169B-304B-42D6-9E20-EE87B4AF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820" y="1345108"/>
            <a:ext cx="3181794" cy="22634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97F97C9-6568-438B-8B32-DC673B0E5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00" y="3725278"/>
            <a:ext cx="6671614" cy="22150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A9FA4E-9415-4254-ADAA-D9C751113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703" y="1341334"/>
            <a:ext cx="2483141" cy="20723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EAE4BB-A830-4084-B7D1-D42D1FF2E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703" y="3725278"/>
            <a:ext cx="4275347" cy="22150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8E6BBCB-D91F-4461-80C1-BBDE1FEB16CD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</p:spTree>
    <p:extLst>
      <p:ext uri="{BB962C8B-B14F-4D97-AF65-F5344CB8AC3E}">
        <p14:creationId xmlns:p14="http://schemas.microsoft.com/office/powerpoint/2010/main" val="34126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Základní pilíře léčby chirurgické infekce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41609" y="1524707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dirty="0">
                <a:solidFill>
                  <a:schemeClr val="tx1"/>
                </a:solidFill>
              </a:rPr>
              <a:t>Rozlišujeme: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800" b="1" dirty="0">
                <a:solidFill>
                  <a:schemeClr val="tx1"/>
                </a:solidFill>
              </a:rPr>
              <a:t>lokální infekci</a:t>
            </a:r>
            <a:r>
              <a:rPr lang="cs-CZ" sz="2800" dirty="0">
                <a:solidFill>
                  <a:schemeClr val="tx1"/>
                </a:solidFill>
              </a:rPr>
              <a:t> – např. absces, flegmóna, infikovaná rána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800" b="1" dirty="0">
                <a:solidFill>
                  <a:schemeClr val="tx1"/>
                </a:solidFill>
              </a:rPr>
              <a:t>systémové infekci</a:t>
            </a:r>
            <a:r>
              <a:rPr lang="cs-CZ" sz="2800" dirty="0">
                <a:solidFill>
                  <a:schemeClr val="tx1"/>
                </a:solidFill>
              </a:rPr>
              <a:t> – např. sepse, infekční endokarditida, </a:t>
            </a:r>
            <a:r>
              <a:rPr lang="cs-CZ" sz="2800" dirty="0" err="1">
                <a:solidFill>
                  <a:schemeClr val="tx1"/>
                </a:solidFill>
              </a:rPr>
              <a:t>fasciitida</a:t>
            </a:r>
            <a:r>
              <a:rPr lang="cs-CZ" sz="2800" dirty="0">
                <a:solidFill>
                  <a:schemeClr val="tx1"/>
                </a:solidFill>
              </a:rPr>
              <a:t>, peritonitida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Chirurgický zákrok (eradikace zdroje) - zásadní u většiny chirurgických infekcí!</a:t>
            </a:r>
            <a:endParaRPr lang="cs-CZ" sz="2400" dirty="0"/>
          </a:p>
          <a:p>
            <a:r>
              <a:rPr lang="cs-CZ" sz="2400" b="1" dirty="0">
                <a:solidFill>
                  <a:srgbClr val="0000FF"/>
                </a:solidFill>
              </a:rPr>
              <a:t>Drenáž</a:t>
            </a:r>
            <a:r>
              <a:rPr lang="cs-CZ" sz="2400" dirty="0">
                <a:solidFill>
                  <a:srgbClr val="0000FF"/>
                </a:solidFill>
              </a:rPr>
              <a:t> abscesu (např. incize a drenáž flegmóny)</a:t>
            </a:r>
          </a:p>
          <a:p>
            <a:r>
              <a:rPr lang="cs-CZ" sz="2400" b="1" dirty="0">
                <a:solidFill>
                  <a:srgbClr val="0000FF"/>
                </a:solidFill>
              </a:rPr>
              <a:t>Extrakce cizorodého materiálu</a:t>
            </a:r>
            <a:r>
              <a:rPr lang="cs-CZ" sz="2400" dirty="0">
                <a:solidFill>
                  <a:srgbClr val="0000FF"/>
                </a:solidFill>
              </a:rPr>
              <a:t> (např. infikovaný implantát, stehy)</a:t>
            </a:r>
          </a:p>
          <a:p>
            <a:r>
              <a:rPr lang="cs-CZ" sz="2400" b="1" dirty="0" err="1">
                <a:solidFill>
                  <a:srgbClr val="0000FF"/>
                </a:solidFill>
              </a:rPr>
              <a:t>Debridement</a:t>
            </a:r>
            <a:r>
              <a:rPr lang="cs-CZ" sz="2400" dirty="0">
                <a:solidFill>
                  <a:srgbClr val="0000FF"/>
                </a:solidFill>
              </a:rPr>
              <a:t> – odstranění nekrotické/infikované tkáně</a:t>
            </a:r>
          </a:p>
          <a:p>
            <a:r>
              <a:rPr lang="cs-CZ" sz="2400" b="1" dirty="0" err="1">
                <a:solidFill>
                  <a:srgbClr val="0000FF"/>
                </a:solidFill>
              </a:rPr>
              <a:t>Reoperace</a:t>
            </a:r>
            <a:r>
              <a:rPr lang="cs-CZ" sz="2400" dirty="0">
                <a:solidFill>
                  <a:srgbClr val="0000FF"/>
                </a:solidFill>
              </a:rPr>
              <a:t> – u hlubokých infekcí, dehiscencí, peritonitidy apod.</a:t>
            </a:r>
          </a:p>
          <a:p>
            <a:r>
              <a:rPr lang="cs-CZ" sz="2400" b="1" dirty="0">
                <a:solidFill>
                  <a:srgbClr val="0000FF"/>
                </a:solidFill>
              </a:rPr>
              <a:t>Amputace</a:t>
            </a:r>
            <a:r>
              <a:rPr lang="cs-CZ" sz="2400" dirty="0">
                <a:solidFill>
                  <a:srgbClr val="0000FF"/>
                </a:solidFill>
              </a:rPr>
              <a:t> – v krajních případech (např. nekrotizující </a:t>
            </a:r>
            <a:r>
              <a:rPr lang="cs-CZ" sz="2400" dirty="0" err="1">
                <a:solidFill>
                  <a:srgbClr val="0000FF"/>
                </a:solidFill>
              </a:rPr>
              <a:t>fasciitida</a:t>
            </a:r>
            <a:r>
              <a:rPr lang="cs-CZ" sz="2400" dirty="0">
                <a:solidFill>
                  <a:srgbClr val="0000FF"/>
                </a:solidFill>
              </a:rPr>
              <a:t>)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117B1A-7771-44FC-A647-43C078E131D6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6E8E8F-6F65-460A-8B1D-44EE26CA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Základní pilíře léčby chirurgické infekce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68790" y="1559043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/>
              <a:t>2. </a:t>
            </a:r>
            <a:r>
              <a:rPr lang="cs-CZ" sz="2400" b="1" dirty="0">
                <a:solidFill>
                  <a:schemeClr val="tx1"/>
                </a:solidFill>
              </a:rPr>
              <a:t>Antibiotická terapie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FF"/>
                </a:solidFill>
              </a:rPr>
              <a:t>🔹 Empirická 	–</a:t>
            </a:r>
            <a:r>
              <a:rPr lang="cs-CZ" sz="2400" dirty="0"/>
              <a:t> Podle </a:t>
            </a:r>
            <a:r>
              <a:rPr lang="cs-CZ" sz="2400" b="1" dirty="0"/>
              <a:t>lokality infekce</a:t>
            </a:r>
            <a:r>
              <a:rPr lang="cs-CZ" sz="2400" dirty="0"/>
              <a:t> a </a:t>
            </a:r>
            <a:r>
              <a:rPr lang="cs-CZ" sz="2400" b="1" dirty="0"/>
              <a:t>závažnosti stavu</a:t>
            </a:r>
            <a:endParaRPr lang="cs-CZ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/>
              <a:t>		</a:t>
            </a:r>
            <a:r>
              <a:rPr lang="cs-CZ" sz="2400" b="1" dirty="0">
                <a:solidFill>
                  <a:srgbClr val="0000FF"/>
                </a:solidFill>
              </a:rPr>
              <a:t>–</a:t>
            </a:r>
            <a:r>
              <a:rPr lang="cs-CZ" sz="2400" dirty="0"/>
              <a:t> Nutno zohlednit </a:t>
            </a:r>
            <a:r>
              <a:rPr lang="cs-CZ" sz="2400" b="1" dirty="0"/>
              <a:t>rezistence</a:t>
            </a:r>
            <a:r>
              <a:rPr lang="cs-CZ" sz="2400" dirty="0"/>
              <a:t>, např. MRSA, ESBL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FF"/>
                </a:solidFill>
              </a:rPr>
              <a:t>🔹 Cílená – K+C / PCR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FF"/>
                </a:solidFill>
              </a:rPr>
              <a:t>		– </a:t>
            </a:r>
            <a:r>
              <a:rPr lang="cs-CZ" sz="2400" dirty="0"/>
              <a:t>Úprava antibiotik na základě mikrobiologického nálezu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FF"/>
                </a:solidFill>
              </a:rPr>
              <a:t>		– </a:t>
            </a:r>
            <a:r>
              <a:rPr lang="cs-CZ" sz="2400" dirty="0"/>
              <a:t>Délka léčby dle lokalizace a stavu (např. 5–14 dní, někdy více)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tx1"/>
                </a:solidFill>
              </a:rPr>
              <a:t>3. Podpora životních funkcí (u systémové infekce)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b="1" dirty="0" err="1"/>
              <a:t>Volumoterapie</a:t>
            </a:r>
            <a:r>
              <a:rPr lang="cs-CZ" sz="2400" dirty="0"/>
              <a:t>, </a:t>
            </a:r>
            <a:r>
              <a:rPr lang="cs-CZ" sz="2400" dirty="0" err="1"/>
              <a:t>vazopresory</a:t>
            </a:r>
            <a:r>
              <a:rPr lang="cs-CZ" sz="2400" dirty="0"/>
              <a:t> (při septickém šoku)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b="1" dirty="0"/>
              <a:t>Ventilace</a:t>
            </a:r>
            <a:r>
              <a:rPr lang="cs-CZ" sz="2400" dirty="0"/>
              <a:t>, </a:t>
            </a:r>
            <a:r>
              <a:rPr lang="cs-CZ" sz="2400" dirty="0" err="1"/>
              <a:t>oxygenoterapie</a:t>
            </a:r>
            <a:endParaRPr lang="cs-CZ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b="1" dirty="0"/>
              <a:t>Renální substituce</a:t>
            </a:r>
            <a:r>
              <a:rPr lang="cs-CZ" sz="2400" dirty="0"/>
              <a:t> (při selhání ledvin)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b="1" dirty="0"/>
              <a:t>Kontrola glykémie</a:t>
            </a:r>
            <a:r>
              <a:rPr lang="cs-CZ" sz="2400" dirty="0"/>
              <a:t> – </a:t>
            </a:r>
            <a:r>
              <a:rPr lang="cs-CZ" sz="2400" dirty="0" err="1"/>
              <a:t>normoglykémie</a:t>
            </a:r>
            <a:r>
              <a:rPr lang="cs-CZ" sz="2400" dirty="0"/>
              <a:t> zlepšuje hojení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117B1A-7771-44FC-A647-43C078E131D6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6E8E8F-6F65-460A-8B1D-44EE26CA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451" y="264430"/>
            <a:ext cx="810185" cy="83113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39A88DB-CC4F-4CDE-BC67-BBE0225C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41" y="3928719"/>
            <a:ext cx="3869597" cy="27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04602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Základní pilíře léčby chirurgické infekce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68790" y="1559043"/>
            <a:ext cx="10828755" cy="449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/>
              <a:t>4. </a:t>
            </a:r>
            <a:r>
              <a:rPr lang="cs-CZ" sz="2400" b="1" dirty="0">
                <a:solidFill>
                  <a:schemeClr val="tx1"/>
                </a:solidFill>
              </a:rPr>
              <a:t>Obecná podpora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0000FF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Analgézie</a:t>
            </a:r>
            <a:endParaRPr lang="cs-CZ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0000FF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Výživa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0000FF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Imunomodulace</a:t>
            </a:r>
            <a:endParaRPr lang="cs-CZ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0000FF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Zajištění dostatečné </a:t>
            </a:r>
            <a:r>
              <a:rPr lang="cs-CZ" sz="2400" dirty="0" err="1">
                <a:solidFill>
                  <a:schemeClr val="tx1"/>
                </a:solidFill>
              </a:rPr>
              <a:t>perfúze</a:t>
            </a:r>
            <a:r>
              <a:rPr lang="cs-CZ" sz="2400" dirty="0">
                <a:solidFill>
                  <a:schemeClr val="tx1"/>
                </a:solidFill>
              </a:rPr>
              <a:t> tkání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tx1"/>
                </a:solidFill>
              </a:rPr>
              <a:t>5. Monitoring a </a:t>
            </a:r>
            <a:r>
              <a:rPr lang="cs-CZ" sz="2400" b="1" dirty="0" err="1">
                <a:solidFill>
                  <a:schemeClr val="tx1"/>
                </a:solidFill>
              </a:rPr>
              <a:t>reevaluace</a:t>
            </a:r>
            <a:endParaRPr lang="cs-CZ" sz="2400" b="1" dirty="0">
              <a:solidFill>
                <a:schemeClr val="tx1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400" dirty="0">
                <a:solidFill>
                  <a:srgbClr val="0000FF"/>
                </a:solidFill>
              </a:rPr>
              <a:t>– </a:t>
            </a:r>
            <a:r>
              <a:rPr lang="cs-CZ" altLang="cs-CZ" sz="2400" dirty="0">
                <a:solidFill>
                  <a:schemeClr val="tx1"/>
                </a:solidFill>
              </a:rPr>
              <a:t>Klinické známky zlepšení nebo zhoršení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400" dirty="0">
                <a:solidFill>
                  <a:srgbClr val="0000FF"/>
                </a:solidFill>
              </a:rPr>
              <a:t>– </a:t>
            </a:r>
            <a:r>
              <a:rPr lang="cs-CZ" altLang="cs-CZ" sz="2400" dirty="0">
                <a:solidFill>
                  <a:schemeClr val="tx1"/>
                </a:solidFill>
              </a:rPr>
              <a:t>Laboratoř: Leu, CRP, </a:t>
            </a:r>
            <a:r>
              <a:rPr lang="cs-CZ" altLang="cs-CZ" sz="2400" dirty="0" err="1">
                <a:solidFill>
                  <a:schemeClr val="tx1"/>
                </a:solidFill>
              </a:rPr>
              <a:t>prokalcitonin</a:t>
            </a:r>
            <a:r>
              <a:rPr lang="cs-CZ" altLang="cs-CZ" sz="2400" dirty="0">
                <a:solidFill>
                  <a:schemeClr val="tx1"/>
                </a:solidFill>
              </a:rPr>
              <a:t>, laktát</a:t>
            </a:r>
            <a:r>
              <a:rPr lang="cs-CZ" sz="2400" dirty="0">
                <a:cs typeface="Arial" panose="020B0604020202020204" pitchFamily="34" charset="0"/>
              </a:rPr>
              <a:t>, hemokultury, K+C, PCR</a:t>
            </a:r>
            <a:endParaRPr lang="cs-CZ" sz="2400" dirty="0">
              <a:solidFill>
                <a:prstClr val="black">
                  <a:lumMod val="75000"/>
                  <a:lumOff val="25000"/>
                </a:prstClr>
              </a:solidFill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00FF"/>
                </a:solidFill>
              </a:rPr>
              <a:t>– </a:t>
            </a:r>
            <a:r>
              <a:rPr lang="cs-CZ" sz="2400" dirty="0">
                <a:solidFill>
                  <a:schemeClr val="tx1"/>
                </a:solidFill>
              </a:rPr>
              <a:t>Zobrazovací metody: USG, CT, MRI (např. při podezření na skrytý absces)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117B1A-7771-44FC-A647-43C078E131D6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6E8E8F-6F65-460A-8B1D-44EE26CA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458" y="5842275"/>
            <a:ext cx="810185" cy="8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EED96A9-4B20-4CED-A21C-A78C064D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43" y="310393"/>
            <a:ext cx="9371914" cy="52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9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pPr rtl="0"/>
            <a:r>
              <a:rPr lang="cs-CZ" sz="3600" b="1" dirty="0">
                <a:solidFill>
                  <a:srgbClr val="00006E"/>
                </a:solidFill>
                <a:latin typeface="+mn-lt"/>
                <a:cs typeface="Arial" panose="020B0604020202020204" pitchFamily="34" charset="0"/>
              </a:rPr>
              <a:t>Historie</a:t>
            </a:r>
            <a:endParaRPr lang="cs-CZ" sz="3200" b="1" dirty="0">
              <a:solidFill>
                <a:srgbClr val="00006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521207" y="1260569"/>
            <a:ext cx="11315659" cy="449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Pravěk</a:t>
            </a:r>
            <a:r>
              <a:rPr lang="cs-CZ" sz="2000" dirty="0"/>
              <a:t> </a:t>
            </a:r>
            <a:r>
              <a:rPr lang="cs-CZ" sz="2000" i="1" dirty="0"/>
              <a:t>Trepanace lebky</a:t>
            </a:r>
            <a:r>
              <a:rPr lang="cs-CZ" sz="2000" dirty="0"/>
              <a:t> u neandrtálců – nejstarší známý chirurgický zákrok (cca 7000 př. n. l.)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Egypt </a:t>
            </a:r>
            <a:r>
              <a:rPr lang="cs-CZ" sz="2000" dirty="0" err="1"/>
              <a:t>Imenhotep</a:t>
            </a:r>
            <a:r>
              <a:rPr lang="cs-CZ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Starověk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/>
              <a:t>• </a:t>
            </a:r>
            <a:r>
              <a:rPr lang="cs-CZ" sz="2000" b="1" dirty="0"/>
              <a:t>Edwin Smith papyrus</a:t>
            </a:r>
            <a:r>
              <a:rPr lang="cs-CZ" sz="2000" dirty="0"/>
              <a:t> (Egypt, cca 1600 př. n. l.) – první systematické chirurgické texty</a:t>
            </a:r>
            <a:br>
              <a:rPr lang="cs-CZ" sz="2000" dirty="0"/>
            </a:br>
            <a:r>
              <a:rPr lang="cs-CZ" sz="2000" dirty="0"/>
              <a:t>• </a:t>
            </a:r>
            <a:r>
              <a:rPr lang="cs-CZ" sz="2000" b="1" dirty="0"/>
              <a:t>Hippokrates</a:t>
            </a:r>
            <a:r>
              <a:rPr lang="cs-CZ" sz="2000" dirty="0"/>
              <a:t> – etika, zakládání chirurgie jako oboru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Středověk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/>
              <a:t>• Ranhojiči a </a:t>
            </a:r>
            <a:r>
              <a:rPr lang="cs-CZ" sz="2000" b="1" dirty="0" err="1"/>
              <a:t>bradýři</a:t>
            </a:r>
            <a:r>
              <a:rPr lang="cs-CZ" sz="2000" dirty="0"/>
              <a:t> – prováděli běžné zákroky (např. pouštění žilou)</a:t>
            </a:r>
            <a:br>
              <a:rPr lang="cs-CZ" sz="2000" dirty="0"/>
            </a:br>
            <a:r>
              <a:rPr lang="cs-CZ" sz="2000" dirty="0"/>
              <a:t>• </a:t>
            </a:r>
            <a:r>
              <a:rPr lang="cs-CZ" sz="2000" b="1" dirty="0" err="1"/>
              <a:t>Avicenna</a:t>
            </a:r>
            <a:r>
              <a:rPr lang="cs-CZ" sz="2000" dirty="0"/>
              <a:t> – </a:t>
            </a:r>
            <a:r>
              <a:rPr lang="cs-CZ" sz="2000" b="1" i="1" dirty="0">
                <a:solidFill>
                  <a:srgbClr val="FF0000"/>
                </a:solidFill>
              </a:rPr>
              <a:t>Canon </a:t>
            </a:r>
            <a:r>
              <a:rPr lang="cs-CZ" sz="2000" b="1" i="1" dirty="0" err="1">
                <a:solidFill>
                  <a:srgbClr val="FF0000"/>
                </a:solidFill>
              </a:rPr>
              <a:t>medicinae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vlivná encyklopedie medicíny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Raný novověk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/>
              <a:t>• </a:t>
            </a:r>
            <a:r>
              <a:rPr lang="cs-CZ" sz="2000" b="1" dirty="0"/>
              <a:t>Andreas </a:t>
            </a:r>
            <a:r>
              <a:rPr lang="cs-CZ" sz="2000" b="1" dirty="0" err="1"/>
              <a:t>Vesalius</a:t>
            </a:r>
            <a:r>
              <a:rPr lang="cs-CZ" sz="2000" dirty="0"/>
              <a:t> – moderní anatomie</a:t>
            </a:r>
            <a:br>
              <a:rPr lang="cs-CZ" sz="2000" dirty="0"/>
            </a:br>
            <a:r>
              <a:rPr lang="cs-CZ" sz="2000" dirty="0"/>
              <a:t>• </a:t>
            </a:r>
            <a:r>
              <a:rPr lang="cs-CZ" sz="2000" b="1" dirty="0"/>
              <a:t>William Harvey</a:t>
            </a:r>
            <a:r>
              <a:rPr lang="cs-CZ" sz="2000" dirty="0"/>
              <a:t> – oběh krve</a:t>
            </a:r>
            <a:br>
              <a:rPr lang="cs-CZ" sz="2000" dirty="0"/>
            </a:br>
            <a:r>
              <a:rPr lang="cs-CZ" sz="2000" dirty="0"/>
              <a:t>• </a:t>
            </a:r>
            <a:r>
              <a:rPr lang="cs-CZ" sz="2000" b="1" dirty="0"/>
              <a:t>Jan Jesenský</a:t>
            </a:r>
            <a:r>
              <a:rPr lang="cs-CZ" sz="2000" dirty="0"/>
              <a:t> – první veřejná pitva u nás 1600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b="1" dirty="0" err="1"/>
              <a:t>Ambroise</a:t>
            </a:r>
            <a:r>
              <a:rPr lang="cs-CZ" sz="2000" b="1" dirty="0"/>
              <a:t> </a:t>
            </a:r>
            <a:r>
              <a:rPr lang="cs-CZ" sz="2000" b="1" dirty="0" err="1"/>
              <a:t>Paré</a:t>
            </a:r>
            <a:r>
              <a:rPr lang="cs-CZ" sz="2000" dirty="0"/>
              <a:t> – zakladatel moderní chirurgie (i válečné), </a:t>
            </a:r>
            <a:r>
              <a:rPr lang="cs-CZ" sz="2000" dirty="0" err="1"/>
              <a:t>ligace</a:t>
            </a:r>
            <a:r>
              <a:rPr lang="cs-CZ" sz="2000" dirty="0"/>
              <a:t> cév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b="1" dirty="0"/>
              <a:t>Ignác </a:t>
            </a:r>
            <a:r>
              <a:rPr lang="cs-CZ" sz="2000" b="1" dirty="0" err="1"/>
              <a:t>Semmelweis</a:t>
            </a:r>
            <a:r>
              <a:rPr lang="cs-CZ" sz="2000" dirty="0"/>
              <a:t>, </a:t>
            </a:r>
            <a:r>
              <a:rPr lang="cs-CZ" sz="2000" b="1" dirty="0"/>
              <a:t>Joseph </a:t>
            </a:r>
            <a:r>
              <a:rPr lang="cs-CZ" sz="2000" b="1" dirty="0" err="1"/>
              <a:t>Lister</a:t>
            </a:r>
            <a:r>
              <a:rPr lang="cs-CZ" sz="2000" dirty="0"/>
              <a:t> – antiseptika a sterilita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000" b="1" dirty="0"/>
              <a:t>Wilhelm </a:t>
            </a:r>
            <a:r>
              <a:rPr lang="cs-CZ" sz="2000" b="1" dirty="0" err="1"/>
              <a:t>Röntgen</a:t>
            </a:r>
            <a:r>
              <a:rPr lang="cs-CZ" sz="2000" dirty="0"/>
              <a:t> – objev rentgenového záření (1895)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" descr="Obrázek">
            <a:extLst>
              <a:ext uri="{FF2B5EF4-FFF2-40B4-BE49-F238E27FC236}">
                <a16:creationId xmlns:a16="http://schemas.microsoft.com/office/drawing/2014/main" id="{390C9069-7A61-4128-8A7C-69E3AE81ABA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6808" b="37981"/>
          <a:stretch>
            <a:fillRect/>
          </a:stretch>
        </p:blipFill>
        <p:spPr>
          <a:xfrm>
            <a:off x="9189437" y="133229"/>
            <a:ext cx="1733633" cy="1070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D09A83-98FE-4976-8AA5-ABA7D4896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2949" y="1276237"/>
            <a:ext cx="1043133" cy="1648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70DF21-009C-4F58-A946-A381E2E71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960" y="2941399"/>
            <a:ext cx="2264947" cy="13135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D0F40E-7487-4CA6-BE64-572AADF74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514" y="4446605"/>
            <a:ext cx="2999568" cy="22703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1EABFC-D0E0-47A6-BB94-238947F31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2398" y="264430"/>
            <a:ext cx="810185" cy="8311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187AB5A-45AF-4268-B982-2A08F53E24A2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3236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7459915" cy="640080"/>
          </a:xfrm>
        </p:spPr>
        <p:txBody>
          <a:bodyPr rtlCol="0">
            <a:noAutofit/>
          </a:bodyPr>
          <a:lstStyle/>
          <a:p>
            <a:r>
              <a:rPr lang="cs-CZ" sz="3600" b="1" dirty="0">
                <a:solidFill>
                  <a:srgbClr val="00006E"/>
                </a:solidFill>
              </a:rPr>
              <a:t>Historie české chirurgie</a:t>
            </a:r>
            <a:endParaRPr lang="cs-CZ" sz="3200" b="1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1493240" y="1260569"/>
            <a:ext cx="10343626" cy="5031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Prof. Eduard Albert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vynikající chirurg, „dnes generace nešikovných chirurgů“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první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tyreoidektomie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jejunostomie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 a nefrektomie.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Prof. Karel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Maydl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zavedl vedení chorobopisů, operačních knih a nošení bílých plášťů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primární a sekundární resekce tlustého střeva, operace žlučníku, echinokoku jater, operace mozku,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laminektomie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Kukula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průkopníci chirurgie		prof. Diviš                1.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Metastazektomie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plic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F.Burian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(fyziologické operování),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Otakar Zahradníček, M Fára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plastická chirurgie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Stanislav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Rapant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Bohuslav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Bedrna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traumatologie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Prof.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Arnold Jirásek: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významný popularizátor chirurgie a autor odborných děl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- NPB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- průkopník neurochirurgie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pic>
        <p:nvPicPr>
          <p:cNvPr id="5" name="Obrázek" descr="Obrázek">
            <a:extLst>
              <a:ext uri="{FF2B5EF4-FFF2-40B4-BE49-F238E27FC236}">
                <a16:creationId xmlns:a16="http://schemas.microsoft.com/office/drawing/2014/main" id="{390C9069-7A61-4128-8A7C-69E3AE81ABA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6808" b="37981"/>
          <a:stretch>
            <a:fillRect/>
          </a:stretch>
        </p:blipFill>
        <p:spPr>
          <a:xfrm>
            <a:off x="9189437" y="133229"/>
            <a:ext cx="1733633" cy="1070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C9865A-0F9F-41A0-AB04-4F60B9A88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182" y="1276237"/>
            <a:ext cx="1664678" cy="1416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D6E9B46-DFEF-474F-ABC2-121601322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734" y="1277492"/>
            <a:ext cx="1097842" cy="14147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B56E2D-CE55-44DC-A49A-D25DBFBB9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85" y="1856236"/>
            <a:ext cx="1253055" cy="15727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E2F26DF-38E7-4FB9-8305-76DF07922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464" y="2935893"/>
            <a:ext cx="976047" cy="98621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EFF322-5257-4FF8-A582-BBFCD7E5C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441" y="3506458"/>
            <a:ext cx="1073799" cy="13769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710D3EB-57F9-489B-BE57-6997218BFE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342"/>
          <a:stretch/>
        </p:blipFill>
        <p:spPr>
          <a:xfrm>
            <a:off x="7340427" y="2954584"/>
            <a:ext cx="771727" cy="96752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B55FD64-6E98-4A7F-84BE-67AC3B30F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441" y="4940313"/>
            <a:ext cx="2908036" cy="177898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87F8412-8DEA-47F0-90E3-52311A66C4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2398" y="264430"/>
            <a:ext cx="810185" cy="83113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1DAC087-2997-4740-BEE2-576ABD841C55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19074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A6656F4-1031-4AE0-A7F4-8F299377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7" y="982625"/>
            <a:ext cx="5306165" cy="34866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878E08-6B88-49B5-B2D5-0BAF1C02C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95" b="12370"/>
          <a:stretch/>
        </p:blipFill>
        <p:spPr>
          <a:xfrm>
            <a:off x="521207" y="3602792"/>
            <a:ext cx="4612855" cy="30052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F419926-B028-468F-868A-E4376B25B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116" y="1795690"/>
            <a:ext cx="4381850" cy="348417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22D9A53-B834-4550-91B2-3CAA20B76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494" y="5776915"/>
            <a:ext cx="810185" cy="831138"/>
          </a:xfrm>
          <a:prstGeom prst="rect">
            <a:avLst/>
          </a:prstGeom>
        </p:spPr>
      </p:pic>
      <p:sp>
        <p:nvSpPr>
          <p:cNvPr id="19" name="Nadpis 7">
            <a:extLst>
              <a:ext uri="{FF2B5EF4-FFF2-40B4-BE49-F238E27FC236}">
                <a16:creationId xmlns:a16="http://schemas.microsoft.com/office/drawing/2014/main" id="{03CD19EF-2058-445F-AD02-5A42C36FF9E6}"/>
              </a:ext>
            </a:extLst>
          </p:cNvPr>
          <p:cNvSpPr txBox="1">
            <a:spLocks/>
          </p:cNvSpPr>
          <p:nvPr/>
        </p:nvSpPr>
        <p:spPr>
          <a:xfrm>
            <a:off x="521207" y="448056"/>
            <a:ext cx="7459915" cy="64008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006E"/>
                </a:solidFill>
                <a:latin typeface="+mn-lt"/>
                <a:cs typeface="Arial" panose="020B0604020202020204" pitchFamily="34" charset="0"/>
              </a:rPr>
              <a:t>ORIENT</a:t>
            </a:r>
            <a:endParaRPr lang="cs-CZ" sz="3200" b="1" dirty="0">
              <a:solidFill>
                <a:srgbClr val="00006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ACEBBA9-97EC-4B4C-A45A-0115ED810CBE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193583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AA806E7-1B41-4851-8706-3A0DFFF63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07" y="1106321"/>
            <a:ext cx="1086374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 eaLnBrk="0" fontAlgn="base" hangingPunct="0">
              <a:buAutoNum type="arabicPeriod"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Qi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čchi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 – životní energie v drahách -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meridiany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0" fontAlgn="base" hangingPunct="0">
              <a:buFontTx/>
              <a:buAutoNum type="arabicPeriod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yin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yang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dynamická rovnováha</a:t>
            </a:r>
          </a:p>
          <a:p>
            <a:pPr marL="514350" indent="-514350" eaLnBrk="0" fontAlgn="base" hangingPunct="0">
              <a:buFontTx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Pět prvků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Wuxing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Dřevo, Oheň, Země, Kov, Voda</a:t>
            </a:r>
          </a:p>
          <a:p>
            <a:pPr marL="514350" indent="-514350" eaLnBrk="0" fontAlgn="base" hangingPunct="0">
              <a:buFontTx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Orgánové soustavy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Zang-Fu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plné-duté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0" fontAlgn="base" hangingPunct="0">
              <a:buFontTx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Diagnostika</a:t>
            </a:r>
          </a:p>
          <a:p>
            <a:pPr eaLnBrk="0" fontAlgn="base" hangingPunct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Zakládá se na 4 pilířích:</a:t>
            </a:r>
          </a:p>
          <a:p>
            <a:pPr marL="800100" lvl="1" indent="-342900" eaLnBrk="0" fontAlgn="base" hangingPunct="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Pozorování (např. jazyk, vzhled, barva)</a:t>
            </a:r>
          </a:p>
          <a:p>
            <a:pPr marL="800100" lvl="1" indent="-342900" eaLnBrk="0" fontAlgn="base" hangingPunct="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Naslouchání a čichání (hlas, dech, pach)</a:t>
            </a:r>
          </a:p>
          <a:p>
            <a:pPr marL="800100" lvl="1" indent="-342900" eaLnBrk="0" fontAlgn="base" hangingPunct="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Dotazování (symptomy, strava, spánek, emoce)</a:t>
            </a:r>
          </a:p>
          <a:p>
            <a:pPr marL="800100" lvl="1" indent="-342900" eaLnBrk="0" fontAlgn="base" hangingPunct="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Palpace (pulsová diagnostika – 3 pozice, 3 hloubky)</a:t>
            </a:r>
          </a:p>
          <a:p>
            <a:pPr marL="514350" indent="-514350" eaLnBrk="0" fontAlgn="base" hangingPunct="0">
              <a:buFontTx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Způsoby léčby v TČM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Fytoterapie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(čínské bylinné směsi)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Akupunktura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Dietetika (strava podle TČM)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Tuina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(terapeutická masáž)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Qi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Gong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(práce s energií pohybem a dechem)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Moxování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(zahřívání akupunkturních bodů pelyňkem)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937248C-6366-4F02-BAF5-C7E412444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529" y="768096"/>
            <a:ext cx="4174330" cy="408914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514EAC2-6FDD-46E0-9225-E863FAE14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474" y="5842275"/>
            <a:ext cx="810185" cy="831138"/>
          </a:xfrm>
          <a:prstGeom prst="rect">
            <a:avLst/>
          </a:prstGeom>
        </p:spPr>
      </p:pic>
      <p:sp>
        <p:nvSpPr>
          <p:cNvPr id="21" name="Nadpis 7">
            <a:extLst>
              <a:ext uri="{FF2B5EF4-FFF2-40B4-BE49-F238E27FC236}">
                <a16:creationId xmlns:a16="http://schemas.microsoft.com/office/drawing/2014/main" id="{EC9CBCE1-FA2A-4C65-905A-E4D52FE49788}"/>
              </a:ext>
            </a:extLst>
          </p:cNvPr>
          <p:cNvSpPr txBox="1">
            <a:spLocks/>
          </p:cNvSpPr>
          <p:nvPr/>
        </p:nvSpPr>
        <p:spPr>
          <a:xfrm>
            <a:off x="521207" y="448056"/>
            <a:ext cx="7459915" cy="64008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006E"/>
                </a:solidFill>
                <a:latin typeface="+mn-lt"/>
                <a:cs typeface="Arial" panose="020B0604020202020204" pitchFamily="34" charset="0"/>
              </a:rPr>
              <a:t>ORIENT - TČM</a:t>
            </a:r>
            <a:endParaRPr lang="cs-CZ" sz="3200" b="1" dirty="0">
              <a:solidFill>
                <a:srgbClr val="00006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724AE94-AE55-45EA-950E-F77522320E17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330173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3D1D087-89DF-AF26-002E-E9BD676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" y="5907635"/>
            <a:ext cx="3171856" cy="70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91AAE3-810F-43C6-80EC-55DAB4A56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88" y="1311023"/>
            <a:ext cx="7399009" cy="43860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98DD5F-C263-4B04-8CDF-AC38260B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341" y="269352"/>
            <a:ext cx="810185" cy="8311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33E65E4-1B23-479F-A199-F8C6F8397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l="6193" t="19930" b="6141"/>
          <a:stretch/>
        </p:blipFill>
        <p:spPr>
          <a:xfrm>
            <a:off x="4213781" y="3346076"/>
            <a:ext cx="6955373" cy="3242572"/>
          </a:xfrm>
          <a:prstGeom prst="rect">
            <a:avLst/>
          </a:prstGeom>
          <a:solidFill>
            <a:srgbClr val="FF0000">
              <a:alpha val="30000"/>
            </a:srgbClr>
          </a:solidFill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662F207-BF19-4FC4-BD60-F9DE93926349}"/>
              </a:ext>
            </a:extLst>
          </p:cNvPr>
          <p:cNvSpPr txBox="1"/>
          <p:nvPr/>
        </p:nvSpPr>
        <p:spPr>
          <a:xfrm>
            <a:off x="590614" y="454159"/>
            <a:ext cx="7773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Operační sál - vývoj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E8682F-2E05-4ED4-B3D4-E8C7845105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t="18280" b="6720"/>
          <a:stretch/>
        </p:blipFill>
        <p:spPr>
          <a:xfrm>
            <a:off x="4213781" y="3314065"/>
            <a:ext cx="6955373" cy="33065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4516F25-FE9A-4FA4-82A2-AB5386DE2550}"/>
              </a:ext>
            </a:extLst>
          </p:cNvPr>
          <p:cNvSpPr txBox="1"/>
          <p:nvPr/>
        </p:nvSpPr>
        <p:spPr>
          <a:xfrm>
            <a:off x="5229183" y="264430"/>
            <a:ext cx="17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BLOK 1.1</a:t>
            </a:r>
          </a:p>
        </p:txBody>
      </p:sp>
    </p:spTree>
    <p:extLst>
      <p:ext uri="{BB962C8B-B14F-4D97-AF65-F5344CB8AC3E}">
        <p14:creationId xmlns:p14="http://schemas.microsoft.com/office/powerpoint/2010/main" val="371451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2725</Words>
  <Application>Microsoft Office PowerPoint</Application>
  <PresentationFormat>Širokoúhlá obrazovka</PresentationFormat>
  <Paragraphs>522</Paragraphs>
  <Slides>48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Helvetica</vt:lpstr>
      <vt:lpstr>Helvetica Neue</vt:lpstr>
      <vt:lpstr>Open Sans</vt:lpstr>
      <vt:lpstr>Segoe UI</vt:lpstr>
      <vt:lpstr>Segoe UI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Historie</vt:lpstr>
      <vt:lpstr>Historie české chirurgie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CHIRURGICKÉ OBORY</vt:lpstr>
      <vt:lpstr>Indikace k chirurgickému výkonu</vt:lpstr>
      <vt:lpstr>INDIKACE K OPERACI</vt:lpstr>
      <vt:lpstr>Spektrum péče – časový faktor</vt:lpstr>
      <vt:lpstr>Spektrum péče - invazivita</vt:lpstr>
      <vt:lpstr>Správné načasování operace</vt:lpstr>
      <vt:lpstr>INDIKACE K OPERACI – typy břišních výkonů</vt:lpstr>
      <vt:lpstr>INDIKACE K OPERACI – typy břišních výkonů</vt:lpstr>
      <vt:lpstr>INDIKACE K OPERACI – typy břišních výkonů</vt:lpstr>
      <vt:lpstr>Alternativy, kombinace</vt:lpstr>
      <vt:lpstr>Alternativy, kombinace</vt:lpstr>
      <vt:lpstr>Základní přípony a jejich význam</vt:lpstr>
      <vt:lpstr>Dělení podle orgánových systémů – příklady</vt:lpstr>
      <vt:lpstr>INDIKACE K OPERACI - NÁZVOSLOVÍ</vt:lpstr>
      <vt:lpstr>INDIKACE K OPERACI - NÁZVOSLOVÍ</vt:lpstr>
      <vt:lpstr>PŘEDOPERAČNÍ PŘÍPRAVA</vt:lpstr>
      <vt:lpstr>KONTRAINDIKACE</vt:lpstr>
      <vt:lpstr>Předoperační vyšetření – role jednotlivých odborníků</vt:lpstr>
      <vt:lpstr>PŘEDOPERAČNÍ PŘÍPRAVA</vt:lpstr>
      <vt:lpstr>PŘEDOPERAČNÍ PŘÍPRAVA - MALNUTRICE</vt:lpstr>
      <vt:lpstr>Prezentace aplikace PowerPoint</vt:lpstr>
      <vt:lpstr>Prezentace aplikace PowerPoint</vt:lpstr>
      <vt:lpstr>Prezentace aplikace PowerPoint</vt:lpstr>
      <vt:lpstr>Základní pojmy: Musíte znát!</vt:lpstr>
      <vt:lpstr>Čím se udržuje asepse na operačních sálech?   10x</vt:lpstr>
      <vt:lpstr>Kdo je zdrojem infekce?  </vt:lpstr>
      <vt:lpstr>Infekce v chirurgii</vt:lpstr>
      <vt:lpstr>Infekce v chirurgii</vt:lpstr>
      <vt:lpstr>Infekce v chirurgii – jak budeme řešit?</vt:lpstr>
      <vt:lpstr>Základní pilíře léčby chirurgické infekce</vt:lpstr>
      <vt:lpstr>Základní pilíře léčby chirurgické infekce</vt:lpstr>
      <vt:lpstr>Základní pilíře léčby chirurgické infekce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Dolezel</dc:creator>
  <cp:lastModifiedBy>plk. MUDr. Radek Doležel, Ph.D.</cp:lastModifiedBy>
  <cp:revision>39</cp:revision>
  <dcterms:created xsi:type="dcterms:W3CDTF">2023-05-09T19:56:18Z</dcterms:created>
  <dcterms:modified xsi:type="dcterms:W3CDTF">2025-10-07T05:35:14Z</dcterms:modified>
</cp:coreProperties>
</file>