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658" r:id="rId2"/>
    <p:sldId id="583" r:id="rId3"/>
    <p:sldId id="335" r:id="rId4"/>
    <p:sldId id="681" r:id="rId5"/>
    <p:sldId id="336" r:id="rId6"/>
    <p:sldId id="271" r:id="rId7"/>
    <p:sldId id="305" r:id="rId8"/>
    <p:sldId id="303" r:id="rId9"/>
    <p:sldId id="304" r:id="rId10"/>
    <p:sldId id="337" r:id="rId11"/>
    <p:sldId id="343" r:id="rId12"/>
    <p:sldId id="683" r:id="rId13"/>
    <p:sldId id="338" r:id="rId14"/>
    <p:sldId id="339" r:id="rId15"/>
    <p:sldId id="662" r:id="rId16"/>
    <p:sldId id="68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k. MUDr. Radek Doležel, Ph.D." initials="pMRDP" lastIdx="1" clrIdx="0">
    <p:extLst>
      <p:ext uri="{19B8F6BF-5375-455C-9EA6-DF929625EA0E}">
        <p15:presenceInfo xmlns:p15="http://schemas.microsoft.com/office/powerpoint/2012/main" userId="S-1-5-21-811948198-4204745407-2456098903-1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0" d="100"/>
          <a:sy n="60" d="100"/>
        </p:scale>
        <p:origin x="7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C624-1A16-42C3-BE09-E7B7266E442C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3AC1C-EE51-4F09-BEAF-31D568CC6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8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4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20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9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1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33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3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7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7B4F5-8F3D-CB7F-CDAC-0C74CD911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213B68-BAAB-935D-4BFF-19E2C7AA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370BA9-5241-35A8-AED8-5E0FFFE6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167E18-839C-631A-AA4C-9A7A31A5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34BEC-411F-67FA-F8C1-A4BAE1CC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74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62C00-82E3-1F64-3ED0-F52C0CFD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A027AC-67A0-6F7B-5585-94B8AAB94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42923E-2688-AE49-F878-1AE9CE8A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CDEB67-409F-21FA-4CA3-2A9D73CF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D76B25-54A0-EA9F-A8B0-A5E8F58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7FA68D-6C0F-8471-5094-2AFF3C47F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BA2512-EC86-81F5-6FB0-0C091D024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862293-7997-8D71-4324-F99F6C21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235D3-976C-920F-EB13-FD80F4ED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467FFC-4477-F671-1BFF-56C443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72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03770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styly předlohy textu.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ECC5EA-531F-4E1D-9E7C-1D81D89AC39E}" type="datetime1">
              <a:rPr lang="cs-CZ" noProof="0" smtClean="0"/>
              <a:t>07.10.2025</a:t>
            </a:fld>
            <a:endParaRPr lang="cs-CZ" noProof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7649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51C4-D992-5089-2CFB-57A1B947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D1F65-93E6-B35C-B90D-93E51B1F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F08FE-C41B-A909-78FA-606F525B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7ABCF-CA6E-4AEA-DA7D-94B97E95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47D1A-177C-8ED0-3458-A9709333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2D7EB-55C3-2749-A6F8-A5C5DB18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EB1D05-2C3B-5756-18B1-C95D6F1A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CBE606-8DEF-3612-6379-09CB0DBA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6968D2-2662-1E09-B307-6923B72D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506517-4568-557E-52CE-37E35C96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124EC-F2F5-8C17-AFBF-4FEFE18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86E37-7B4A-91D3-D1E8-8112930CC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17FC15-0044-20DC-C5D2-1A0CE0BFA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5C4578-7504-1CB0-41D9-AE8CE884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806E5F-EC7D-D7C5-BCB9-1665DDF4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E0D075-87EF-4335-5E53-74C98B5B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84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20296-BB00-E924-8FA2-6D7A5B25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0F2CE-2020-C532-54E4-66AE4F9BF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1DDFB5-08F3-70A6-9C96-55E3902DD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590DFD-C0F7-DAC2-8820-DE7C5E17C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E80FC4-AE73-4FEF-094A-EC5D1BBDD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783713-EEAA-D021-3392-509E6CC6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FD278D-B4D0-C964-328B-4569F34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3F0213-854C-F09C-07EB-505134A7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90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E3FCC-F0D5-F649-90C2-C56EC2BC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56D02C-F524-F54F-9FAF-16E86295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A5F6CB-5CAF-F1E8-DBA2-1617335E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F1E1B3-D530-50A1-A220-F36BD5F2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39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0DB26C-7663-2B29-6C33-71B073C9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EFB920-6D90-5657-48DA-AB3B8A90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EA62E3-8859-BC76-A4D2-5D656626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49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1C367-8C59-D35E-42D6-1F2C71CC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3DFFA-1092-8E50-AFB3-6D30DB89E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2FA2E4-6ABB-7C1D-6D85-61EA8FA06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DB4341-55F8-9B72-F66D-15E60FF2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B113CF-F2C7-E5B8-D0A4-439E283C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B95C8F-5FEE-65E8-73BA-8A8B861F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91086-6791-6AD8-D4E5-52A72B7B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F0D20F-7DFD-440E-B414-5712F0C8B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89FB02-4B2B-32C8-38FC-CF0AF5A97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1BA16F-EFF4-1ABB-5843-C496905A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8D5E83-2FBD-61C3-ED24-159CC8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FF5154-A50C-5E49-CD4D-D204C159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53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BEFC50-FE35-A2DD-FCF4-47901EB5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748124-30BE-3F3D-07AD-31051987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85EDC6-9060-4565-32AC-91742EB93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64440-C974-A732-BFE5-271E50EF7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FF042-66E5-89B5-65C7-47C84F27F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3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tm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2D7B8778-27B5-492F-9B67-504F7FAD4F14}"/>
              </a:ext>
            </a:extLst>
          </p:cNvPr>
          <p:cNvSpPr txBox="1">
            <a:spLocks/>
          </p:cNvSpPr>
          <p:nvPr/>
        </p:nvSpPr>
        <p:spPr>
          <a:xfrm>
            <a:off x="657726" y="572588"/>
            <a:ext cx="10764253" cy="680819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3600" dirty="0">
                <a:solidFill>
                  <a:srgbClr val="002060"/>
                </a:solidFill>
              </a:rPr>
              <a:t>🕗 </a:t>
            </a:r>
            <a:r>
              <a:rPr lang="cs-CZ" sz="3600" b="1" dirty="0">
                <a:solidFill>
                  <a:srgbClr val="002060"/>
                </a:solidFill>
              </a:rPr>
              <a:t>Organizace výuky: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F4D0C72-5850-4569-9A3E-8585782FA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04525"/>
              </p:ext>
            </p:extLst>
          </p:nvPr>
        </p:nvGraphicFramePr>
        <p:xfrm>
          <a:off x="657726" y="1542718"/>
          <a:ext cx="11295016" cy="48048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6562">
                  <a:extLst>
                    <a:ext uri="{9D8B030D-6E8A-4147-A177-3AD203B41FA5}">
                      <a16:colId xmlns:a16="http://schemas.microsoft.com/office/drawing/2014/main" val="68174186"/>
                    </a:ext>
                  </a:extLst>
                </a:gridCol>
                <a:gridCol w="6293194">
                  <a:extLst>
                    <a:ext uri="{9D8B030D-6E8A-4147-A177-3AD203B41FA5}">
                      <a16:colId xmlns:a16="http://schemas.microsoft.com/office/drawing/2014/main" val="2576625301"/>
                    </a:ext>
                  </a:extLst>
                </a:gridCol>
                <a:gridCol w="3275951">
                  <a:extLst>
                    <a:ext uri="{9D8B030D-6E8A-4147-A177-3AD203B41FA5}">
                      <a16:colId xmlns:a16="http://schemas.microsoft.com/office/drawing/2014/main" val="3811761607"/>
                    </a:ext>
                  </a:extLst>
                </a:gridCol>
                <a:gridCol w="999309">
                  <a:extLst>
                    <a:ext uri="{9D8B030D-6E8A-4147-A177-3AD203B41FA5}">
                      <a16:colId xmlns:a16="http://schemas.microsoft.com/office/drawing/2014/main" val="754211874"/>
                    </a:ext>
                  </a:extLst>
                </a:gridCol>
              </a:tblGrid>
              <a:tr h="101194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Blok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Přednáška (9:00–11:00)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Praktika (11:15–12:15)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Vyučující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05600599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Úvod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Doc. Pohnán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111140426"/>
                  </a:ext>
                </a:extLst>
              </a:tr>
              <a:tr h="328880">
                <a:tc rowSpan="4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7.10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1. Vývoj chirurgie, chirurgické obory, terminologie operací, indikace, kontraindikace.</a:t>
                      </a:r>
                    </a:p>
                  </a:txBody>
                  <a:tcPr marL="25298" marR="25298" marT="12649" marB="12649" anchor="ctr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err="1"/>
                        <a:t>Kahoot</a:t>
                      </a:r>
                      <a:r>
                        <a:rPr lang="cs-CZ" sz="1200" dirty="0"/>
                        <a:t> testy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Prohlídka kliniky a operačních sálů (2 skupiny)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Chirurgické nástroje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447365466"/>
                  </a:ext>
                </a:extLst>
              </a:tr>
              <a:tr h="480671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2. Asepse, antisepse, dezinfekce, sterilizace, </a:t>
                      </a:r>
                      <a:r>
                        <a:rPr lang="cs-CZ" sz="1200" dirty="0" err="1"/>
                        <a:t>nozokomiální</a:t>
                      </a:r>
                      <a:r>
                        <a:rPr lang="cs-CZ" sz="1200" dirty="0"/>
                        <a:t> infekce, obecné příznaky zánětu a metody léčby, běžné chirurgické infekce.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909973918"/>
                  </a:ext>
                </a:extLst>
              </a:tr>
              <a:tr h="177089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highlight>
                            <a:srgbClr val="FFFF00"/>
                          </a:highlight>
                        </a:rPr>
                        <a:t>3. Diagnostické a léčebné metody v chirurgii.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3489032396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4. Perioperační období – předoperační a pooperační péče.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3851674253"/>
                  </a:ext>
                </a:extLst>
              </a:tr>
              <a:tr h="177089">
                <a:tc rowSpan="4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10.10</a:t>
                      </a:r>
                    </a:p>
                    <a:p>
                      <a:pPr algn="ctr"/>
                      <a:r>
                        <a:rPr lang="cs-CZ" sz="1200" b="1" dirty="0"/>
                        <a:t>(8-11:15)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5. Chirurgie dýchacího systému.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Hrudní drenáž – nácvik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Doc. Pohnán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064032336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20. Obecné pojmy v traumatologii, rána, hojení rány, </a:t>
                      </a:r>
                      <a:r>
                        <a:rPr lang="cs-CZ" sz="1200" dirty="0" err="1"/>
                        <a:t>polytrauma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25298" marR="25298" marT="12649" marB="12649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ATLS protokol,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err="1"/>
                        <a:t>Primary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Survey</a:t>
                      </a:r>
                      <a:endParaRPr lang="cs-CZ" sz="120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ATLS nácviky - </a:t>
                      </a:r>
                      <a:r>
                        <a:rPr lang="cs-CZ" sz="1200" dirty="0" err="1"/>
                        <a:t>Kahoot</a:t>
                      </a:r>
                      <a:endParaRPr lang="cs-CZ" sz="1200" dirty="0"/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307589432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21. Krvácení, stavění krvácení, transfúzní přípravky.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912655394"/>
                  </a:ext>
                </a:extLst>
              </a:tr>
              <a:tr h="328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23. Život ohrožující trauma a </a:t>
                      </a:r>
                      <a:r>
                        <a:rPr lang="cs-CZ" sz="1200" dirty="0" err="1"/>
                        <a:t>polytrauma</a:t>
                      </a:r>
                      <a:r>
                        <a:rPr lang="cs-CZ" sz="1200" dirty="0"/>
                        <a:t> (strangulace, termická poranění, úraz elektrickým proudem).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64432522"/>
                  </a:ext>
                </a:extLst>
              </a:tr>
              <a:tr h="252985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24.10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7. Chirurgie gastrointestinálního systému.</a:t>
                      </a:r>
                    </a:p>
                  </a:txBody>
                  <a:tcPr marL="25298" marR="25298" marT="12649" marB="12649" anchor="ctr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Vyšetření pacienta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519624900"/>
                  </a:ext>
                </a:extLst>
              </a:tr>
              <a:tr h="101194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11. Náhlé příhody břišní.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800891801"/>
                  </a:ext>
                </a:extLst>
              </a:tr>
              <a:tr h="177089">
                <a:tc rowSpan="4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31.10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8. Chirurgie ledvin a močových cest.</a:t>
                      </a:r>
                    </a:p>
                  </a:txBody>
                  <a:tcPr marL="25298" marR="25298" marT="12649" marB="12649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Prohlídka kliniky a operačních sálů (2 skupiny)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Základy šití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999931392"/>
                  </a:ext>
                </a:extLst>
              </a:tr>
              <a:tr h="177089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9. Chirurgie mužských reprodukčních orgánů.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997922341"/>
                  </a:ext>
                </a:extLst>
              </a:tr>
              <a:tr h="177089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10. Chirurgie ženských reprodukčních orgánů.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249279459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6. Chirurgie kardiovaskulárního systému.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25013206"/>
                  </a:ext>
                </a:extLst>
              </a:tr>
              <a:tr h="177089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21.11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22. Transplantační chirurgie.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Obvazové techniky – nácvik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199947670"/>
                  </a:ext>
                </a:extLst>
              </a:tr>
              <a:tr h="404776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19. Chirurgie hlavy a nervového systému. Poranění lebky a mozku. Neurochirurgie.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Zápočet (test/účast)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721538818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BBACA252-4210-42A4-869F-C9FE0D92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398" y="264429"/>
            <a:ext cx="1105054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87198" y="23818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cs typeface="Segoe UI Light" panose="020B0502040204020203" pitchFamily="34" charset="0"/>
              </a:rPr>
              <a:t>PARAKLINICKÁ (zobrazovací) VYŠETŘENÍ</a:t>
            </a:r>
            <a:endParaRPr lang="cs-CZ" altLang="cs-CZ" sz="3600" b="1" dirty="0">
              <a:solidFill>
                <a:srgbClr val="002060"/>
              </a:solidFill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CB3BCEE-75AD-4EFE-B39E-06CDCCF46143}"/>
              </a:ext>
            </a:extLst>
          </p:cNvPr>
          <p:cNvSpPr txBox="1">
            <a:spLocks/>
          </p:cNvSpPr>
          <p:nvPr/>
        </p:nvSpPr>
        <p:spPr>
          <a:xfrm>
            <a:off x="838200" y="1464007"/>
            <a:ext cx="9055238" cy="8745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00FF"/>
                </a:solidFill>
              </a:rPr>
              <a:t>RTG</a:t>
            </a:r>
            <a:r>
              <a:rPr lang="cs-CZ" sz="2800" dirty="0"/>
              <a:t>: nativní snímek břicha (vestoje a vleže), RTG hrudníku</a:t>
            </a:r>
          </a:p>
          <a:p>
            <a:pPr marL="0" indent="0">
              <a:buNone/>
            </a:pPr>
            <a:endParaRPr lang="cs-CZ" sz="6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F5D696-942D-4C4B-AD88-4F59B2EF3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43" y="1998642"/>
            <a:ext cx="4580549" cy="47251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D24BA3-ED5F-44EF-9D37-40CAD977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3" y="1998642"/>
            <a:ext cx="5155084" cy="47421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ECF419-69B7-4635-8E45-C92A674B8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597" y="1992150"/>
            <a:ext cx="4059287" cy="47486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1CF823-0F49-45CE-9257-EEA65EB2E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597" y="1963918"/>
            <a:ext cx="4689434" cy="4833724"/>
          </a:xfrm>
          <a:prstGeom prst="rect">
            <a:avLst/>
          </a:prstGeom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6" y="1963918"/>
            <a:ext cx="5586876" cy="481155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723D762-33A8-43F2-9217-D120E360F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9717" y="255096"/>
            <a:ext cx="1100879" cy="16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  <a:cs typeface="Segoe UI Light" panose="020B0502040204020203" pitchFamily="34" charset="0"/>
              </a:rPr>
              <a:t>PARAKLINICKÁ (zobrazovací) VYŠETŘENÍ</a:t>
            </a:r>
            <a:endParaRPr lang="cs-CZ" altLang="cs-CZ" sz="3600" b="1" dirty="0">
              <a:solidFill>
                <a:srgbClr val="002060"/>
              </a:solidFill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CB3BCEE-75AD-4EFE-B39E-06CDCCF46143}"/>
              </a:ext>
            </a:extLst>
          </p:cNvPr>
          <p:cNvSpPr txBox="1">
            <a:spLocks/>
          </p:cNvSpPr>
          <p:nvPr/>
        </p:nvSpPr>
        <p:spPr>
          <a:xfrm>
            <a:off x="838200" y="1464007"/>
            <a:ext cx="9055238" cy="8745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0000FF"/>
                </a:solidFill>
              </a:rPr>
              <a:t>RTG: </a:t>
            </a:r>
            <a:r>
              <a:rPr lang="cs-CZ" sz="2800" dirty="0"/>
              <a:t>nativní snímek břicha (vestoje a vleže), RTG hrudníku</a:t>
            </a:r>
          </a:p>
          <a:p>
            <a:pPr marL="0" indent="0">
              <a:buNone/>
            </a:pPr>
            <a:endParaRPr lang="cs-CZ" sz="6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2090057"/>
            <a:ext cx="5015538" cy="4350828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9" y="2090057"/>
            <a:ext cx="5549958" cy="43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504602" cy="640080"/>
          </a:xfrm>
        </p:spPr>
        <p:txBody>
          <a:bodyPr rtlCol="0"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Fyzioterapie bránice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681622" y="1279194"/>
            <a:ext cx="10828755" cy="4491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endParaRPr lang="cs-CZ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96FD09-7714-4D30-BB77-304370EF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398" y="264430"/>
            <a:ext cx="810185" cy="83113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7743B21B-0EC5-467D-AE18-CCDA4282752F}"/>
              </a:ext>
            </a:extLst>
          </p:cNvPr>
          <p:cNvSpPr/>
          <p:nvPr/>
        </p:nvSpPr>
        <p:spPr>
          <a:xfrm>
            <a:off x="577187" y="1286626"/>
            <a:ext cx="109891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Cíle fyzioterapie bránice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Zlepšit dechový stereotyp</a:t>
            </a:r>
            <a:r>
              <a:rPr lang="cs-CZ" dirty="0"/>
              <a:t> – naučit pacienta dýchat „do břicha“ a aktivovat bránici správně.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Zvýšit pohyblivost hrudníku a břicha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Zlepšit ventilaci plic</a:t>
            </a:r>
            <a:r>
              <a:rPr lang="cs-CZ" dirty="0"/>
              <a:t> – zejména dolních laloků.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Zlepšit návrat žilní a lymfatické krve</a:t>
            </a:r>
            <a:r>
              <a:rPr lang="cs-CZ" dirty="0"/>
              <a:t> z břicha a dolních končetin.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Podpořit stabilitu trupu (</a:t>
            </a:r>
            <a:r>
              <a:rPr lang="cs-CZ" b="1" dirty="0" err="1"/>
              <a:t>core</a:t>
            </a:r>
            <a:r>
              <a:rPr lang="cs-CZ" b="1" dirty="0"/>
              <a:t>)</a:t>
            </a:r>
            <a:r>
              <a:rPr lang="cs-CZ" dirty="0"/>
              <a:t> – bránice spolupracuje s pánevním dnem, břišními a zádovými svaly.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Zmírnit bolesti zad, hrudníku nebo zažívací obtíže</a:t>
            </a:r>
            <a:r>
              <a:rPr lang="cs-CZ" dirty="0"/>
              <a:t> způsobené dysfunkcí dýchacího stereotypu.</a:t>
            </a:r>
          </a:p>
          <a:p>
            <a:pPr>
              <a:buFont typeface="+mj-lt"/>
              <a:buAutoNum type="arabicPeriod"/>
            </a:pPr>
            <a:endParaRPr lang="cs-CZ" dirty="0"/>
          </a:p>
          <a:p>
            <a:r>
              <a:rPr lang="cs-CZ" b="1" dirty="0"/>
              <a:t>Indikace</a:t>
            </a:r>
          </a:p>
          <a:p>
            <a:r>
              <a:rPr lang="cs-CZ" dirty="0"/>
              <a:t>poruchy dýchání po operacích hrudníku, břicha, úrazech žeber</a:t>
            </a:r>
          </a:p>
          <a:p>
            <a:r>
              <a:rPr lang="cs-CZ" dirty="0"/>
              <a:t>chronická onemocnění plic (CHOPN, astma, restrikční poruchy)</a:t>
            </a:r>
          </a:p>
          <a:p>
            <a:r>
              <a:rPr lang="cs-CZ" dirty="0"/>
              <a:t>bolest zad, pánevního dna nebo hrudníku</a:t>
            </a:r>
          </a:p>
          <a:p>
            <a:r>
              <a:rPr lang="cs-CZ" dirty="0"/>
              <a:t>reflux, funkční dyspepsie, zvýšené napětí v oblasti bránice</a:t>
            </a:r>
          </a:p>
          <a:p>
            <a:r>
              <a:rPr lang="cs-CZ" dirty="0"/>
              <a:t>úzkostné stavy spojené s hyperventilací</a:t>
            </a:r>
          </a:p>
          <a:p>
            <a:endParaRPr lang="cs-CZ" dirty="0"/>
          </a:p>
          <a:p>
            <a:r>
              <a:rPr lang="cs-CZ" b="1" dirty="0"/>
              <a:t>Příklady domácích cvičení</a:t>
            </a:r>
          </a:p>
          <a:p>
            <a:r>
              <a:rPr lang="cs-CZ" b="1" dirty="0"/>
              <a:t>Dech do dlaně</a:t>
            </a:r>
            <a:r>
              <a:rPr lang="cs-CZ" dirty="0"/>
              <a:t>: vleže, dlaň na břiše, nádech do dlaně – cítit, jak se zvedá.</a:t>
            </a:r>
          </a:p>
          <a:p>
            <a:r>
              <a:rPr lang="cs-CZ" b="1" dirty="0"/>
              <a:t>Dech s odporovou pomůckou</a:t>
            </a:r>
            <a:r>
              <a:rPr lang="cs-CZ" dirty="0"/>
              <a:t> (např. </a:t>
            </a:r>
            <a:r>
              <a:rPr lang="cs-CZ" dirty="0" err="1"/>
              <a:t>Triflo</a:t>
            </a:r>
            <a:r>
              <a:rPr lang="cs-CZ" dirty="0"/>
              <a:t>, </a:t>
            </a:r>
            <a:r>
              <a:rPr lang="cs-CZ" dirty="0" err="1"/>
              <a:t>PowerBreathe</a:t>
            </a:r>
            <a:r>
              <a:rPr lang="cs-CZ" dirty="0"/>
              <a:t>).</a:t>
            </a:r>
          </a:p>
          <a:p>
            <a:r>
              <a:rPr lang="cs-CZ" b="1" dirty="0"/>
              <a:t>Dech do boku</a:t>
            </a:r>
            <a:r>
              <a:rPr lang="cs-CZ" dirty="0"/>
              <a:t>: ruce na spodních žebrech, při nádechu se snažit „roztáhnout“ ruce do stran.</a:t>
            </a:r>
          </a:p>
          <a:p>
            <a:r>
              <a:rPr lang="cs-CZ" b="1" dirty="0"/>
              <a:t>Spojení s pohybem</a:t>
            </a:r>
            <a:r>
              <a:rPr lang="cs-CZ" dirty="0"/>
              <a:t>: dech při zvedání paží, rotacích trupu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7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</a:rPr>
              <a:t>Zobrazovací metody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CB3BCEE-75AD-4EFE-B39E-06CDCCF46143}"/>
              </a:ext>
            </a:extLst>
          </p:cNvPr>
          <p:cNvSpPr txBox="1">
            <a:spLocks/>
          </p:cNvSpPr>
          <p:nvPr/>
        </p:nvSpPr>
        <p:spPr>
          <a:xfrm>
            <a:off x="838200" y="1464007"/>
            <a:ext cx="9055238" cy="874591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2600" b="1" dirty="0">
                <a:solidFill>
                  <a:srgbClr val="0000FF"/>
                </a:solidFill>
              </a:rPr>
              <a:t>UZ: </a:t>
            </a:r>
            <a:r>
              <a:rPr lang="cs-CZ" sz="2600" dirty="0"/>
              <a:t>sonografie</a:t>
            </a:r>
          </a:p>
          <a:p>
            <a:pPr marL="0" indent="0">
              <a:buNone/>
            </a:pPr>
            <a:r>
              <a:rPr lang="cs-CZ" sz="2600" dirty="0"/>
              <a:t>detekují tekutinu, plyn, dilataci </a:t>
            </a:r>
            <a:r>
              <a:rPr lang="cs-CZ" sz="2600" dirty="0" err="1"/>
              <a:t>žl</a:t>
            </a:r>
            <a:r>
              <a:rPr lang="cs-CZ" sz="2600" dirty="0"/>
              <a:t>. cest,</a:t>
            </a:r>
          </a:p>
          <a:p>
            <a:pPr marL="0" indent="0">
              <a:buNone/>
            </a:pPr>
            <a:r>
              <a:rPr lang="cs-CZ" sz="2600" dirty="0"/>
              <a:t>konkrementy, kalcifikace, solidní masu, </a:t>
            </a:r>
          </a:p>
          <a:p>
            <a:pPr marL="0" indent="0">
              <a:buNone/>
            </a:pPr>
            <a:r>
              <a:rPr lang="cs-CZ" sz="2600" dirty="0"/>
              <a:t>stěnu dutých orgánů (žlučníku, </a:t>
            </a:r>
            <a:r>
              <a:rPr lang="cs-CZ" sz="2600" dirty="0" err="1"/>
              <a:t>appendixu</a:t>
            </a:r>
            <a:r>
              <a:rPr lang="cs-CZ" sz="2600" dirty="0"/>
              <a:t>).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>
                <a:solidFill>
                  <a:srgbClr val="0000FF"/>
                </a:solidFill>
              </a:rPr>
              <a:t>FAST</a:t>
            </a:r>
            <a:r>
              <a:rPr lang="cs-CZ" sz="2600" dirty="0">
                <a:solidFill>
                  <a:srgbClr val="0000FF"/>
                </a:solidFill>
              </a:rPr>
              <a:t> </a:t>
            </a:r>
            <a:r>
              <a:rPr lang="cs-CZ" sz="2600" dirty="0"/>
              <a:t>– </a:t>
            </a:r>
            <a:r>
              <a:rPr lang="cs-CZ" sz="2600" dirty="0" err="1"/>
              <a:t>focused</a:t>
            </a:r>
            <a:r>
              <a:rPr lang="cs-CZ" sz="2600" dirty="0"/>
              <a:t> </a:t>
            </a:r>
            <a:r>
              <a:rPr lang="cs-CZ" sz="2600" dirty="0" err="1"/>
              <a:t>assesment</a:t>
            </a:r>
            <a:r>
              <a:rPr lang="cs-CZ" sz="2600" dirty="0"/>
              <a:t>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cs-CZ" sz="2600" dirty="0" err="1"/>
              <a:t>sonography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trauma</a:t>
            </a:r>
          </a:p>
          <a:p>
            <a:pPr marL="0" indent="0">
              <a:buNone/>
            </a:pPr>
            <a:r>
              <a:rPr lang="cs-CZ" sz="2600" dirty="0"/>
              <a:t>=cílené hodnocení pomocí sonografie u traumatu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D712604-11F4-41B3-9699-DD70DCE9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47" y="3172454"/>
            <a:ext cx="3168899" cy="35161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AB02C3B-3235-46CF-94D2-8F8715F94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72" y="292231"/>
            <a:ext cx="5417109" cy="2671791"/>
          </a:xfrm>
          <a:prstGeom prst="rect">
            <a:avLst/>
          </a:prstGeom>
        </p:spPr>
      </p:pic>
      <p:pic>
        <p:nvPicPr>
          <p:cNvPr id="8" name="image.png" descr="image.png">
            <a:extLst>
              <a:ext uri="{FF2B5EF4-FFF2-40B4-BE49-F238E27FC236}">
                <a16:creationId xmlns:a16="http://schemas.microsoft.com/office/drawing/2014/main" id="{97799B68-D337-4D9C-B702-9661A9A964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654" y="6198485"/>
            <a:ext cx="2219625" cy="490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3260D8-BB40-4823-9F8A-424F752D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91" y="6208893"/>
            <a:ext cx="571209" cy="5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428A410-4111-4ECE-88A5-6DFFA4702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512" y="6255385"/>
            <a:ext cx="467642" cy="4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</a:rPr>
              <a:t>Zobrazovací metody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CB3BCEE-75AD-4EFE-B39E-06CDCCF46143}"/>
              </a:ext>
            </a:extLst>
          </p:cNvPr>
          <p:cNvSpPr txBox="1">
            <a:spLocks/>
          </p:cNvSpPr>
          <p:nvPr/>
        </p:nvSpPr>
        <p:spPr>
          <a:xfrm>
            <a:off x="838200" y="1464007"/>
            <a:ext cx="9055238" cy="874591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00FF"/>
                </a:solidFill>
              </a:rPr>
              <a:t>CT</a:t>
            </a:r>
            <a:r>
              <a:rPr lang="cs-CZ" sz="2800" dirty="0">
                <a:solidFill>
                  <a:srgbClr val="0000FF"/>
                </a:solidFill>
              </a:rPr>
              <a:t>: </a:t>
            </a:r>
            <a:r>
              <a:rPr lang="cs-CZ" sz="2800" dirty="0"/>
              <a:t>nativní, </a:t>
            </a:r>
            <a:r>
              <a:rPr lang="cs-CZ" sz="2800" dirty="0" err="1"/>
              <a:t>iv</a:t>
            </a:r>
            <a:r>
              <a:rPr lang="cs-CZ" sz="2800" dirty="0"/>
              <a:t>. (</a:t>
            </a:r>
            <a:r>
              <a:rPr lang="cs-CZ" sz="2800" dirty="0" err="1"/>
              <a:t>p.o</a:t>
            </a:r>
            <a:r>
              <a:rPr lang="cs-CZ" sz="2800" dirty="0"/>
              <a:t>. - extravazace)</a:t>
            </a:r>
          </a:p>
          <a:p>
            <a:pPr marL="0" indent="0">
              <a:buNone/>
            </a:pPr>
            <a:r>
              <a:rPr lang="cs-CZ" sz="2800" dirty="0"/>
              <a:t>Limit renální parametry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8B5404-571C-456A-8C09-4612FD71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819" y="2338598"/>
            <a:ext cx="6213471" cy="4168642"/>
          </a:xfrm>
          <a:prstGeom prst="rect">
            <a:avLst/>
          </a:prstGeom>
        </p:spPr>
      </p:pic>
      <p:pic>
        <p:nvPicPr>
          <p:cNvPr id="7" name="image.png" descr="image.png">
            <a:extLst>
              <a:ext uri="{FF2B5EF4-FFF2-40B4-BE49-F238E27FC236}">
                <a16:creationId xmlns:a16="http://schemas.microsoft.com/office/drawing/2014/main" id="{1E7D06FA-E471-4391-B9EE-54EE023831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466" y="6084001"/>
            <a:ext cx="2219625" cy="490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DF4EB39-2A5E-48C8-BA03-4C7E3DB0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03" y="6094409"/>
            <a:ext cx="571209" cy="5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45EF0E7-9BB6-4FFB-A485-29FB31943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324" y="6140901"/>
            <a:ext cx="467642" cy="4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8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504602" cy="640080"/>
          </a:xfrm>
        </p:spPr>
        <p:txBody>
          <a:bodyPr rtlCol="0"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Základní léčebné metody v chirurgii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541609" y="1524707"/>
            <a:ext cx="10828755" cy="4491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tx1"/>
                </a:solidFill>
              </a:rPr>
              <a:t>Konzervativní chirurgická léčba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chemeClr val="tx1"/>
                </a:solidFill>
              </a:rPr>
              <a:t>Bezkrevné postupy</a:t>
            </a:r>
            <a:r>
              <a:rPr lang="cs-CZ" sz="2400" dirty="0">
                <a:solidFill>
                  <a:schemeClr val="tx1"/>
                </a:solidFill>
              </a:rPr>
              <a:t>, bez nutnosti operace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chemeClr val="tx1"/>
                </a:solidFill>
              </a:rPr>
              <a:t>Příklady: imobilizace, repozice (např. luxace), drenáž abscesu, punkce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chemeClr val="tx1"/>
                </a:solidFill>
              </a:rPr>
              <a:t>Fyzioterapie: určuje počáteční omezení a postupné uvolňování pohybu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cs-CZ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96FD09-7714-4D30-BB77-304370EF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398" y="264430"/>
            <a:ext cx="810185" cy="83113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FCAF6BC-CEDC-4122-A3D0-E674EC2A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500" y="3429000"/>
            <a:ext cx="1940415" cy="33592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535BF6C-5B55-4CA5-BC9B-8714EEDDC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15" y="3756265"/>
            <a:ext cx="2821471" cy="26461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40625C5-D7E5-4CB1-A8D7-F7A00DEA6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469" y="3789997"/>
            <a:ext cx="3157745" cy="24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504602" cy="640080"/>
          </a:xfrm>
        </p:spPr>
        <p:txBody>
          <a:bodyPr rtlCol="0"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Základní léčebné metody v chirurgii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681622" y="1279194"/>
            <a:ext cx="10828755" cy="4491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tx1"/>
                </a:solidFill>
              </a:rPr>
              <a:t>Operační léčba (chirurgické výkony)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tx1"/>
                </a:solidFill>
              </a:rPr>
              <a:t>a) Kurativní (léčebné)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Cílem je </a:t>
            </a:r>
            <a:r>
              <a:rPr lang="cs-CZ" sz="2000" b="1" dirty="0">
                <a:solidFill>
                  <a:schemeClr val="tx1"/>
                </a:solidFill>
              </a:rPr>
              <a:t>odstranit příčinu</a:t>
            </a:r>
            <a:r>
              <a:rPr lang="cs-CZ" sz="2000" dirty="0">
                <a:solidFill>
                  <a:schemeClr val="tx1"/>
                </a:solidFill>
              </a:rPr>
              <a:t> onemocnění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Příklad: apendektomie, cholecystektomie, resekce tumoru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Fyzioterapie: zaměřena na rekonvalescenci, obnovu funkce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tx1"/>
                </a:solidFill>
              </a:rPr>
              <a:t>b) Paliativní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Neodstraňuje příčinu, ale </a:t>
            </a:r>
            <a:r>
              <a:rPr lang="cs-CZ" sz="2000" b="1" dirty="0">
                <a:solidFill>
                  <a:schemeClr val="tx1"/>
                </a:solidFill>
              </a:rPr>
              <a:t>zmírňuje příznaky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Příklad: bypass neprůchodného nádoru, </a:t>
            </a:r>
            <a:r>
              <a:rPr lang="cs-CZ" sz="2000" dirty="0" err="1">
                <a:solidFill>
                  <a:schemeClr val="tx1"/>
                </a:solidFill>
              </a:rPr>
              <a:t>stoma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Fyzioterapie: podpora kvality života, dechová a mobilizační terapie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chemeClr val="tx1"/>
                </a:solidFill>
              </a:rPr>
              <a:t>c) Diagnostická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Získání vzorku tkáně nebo zjištění rozsahu postižení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Příklad: biopsie, laparoskopická explorace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chemeClr val="tx1"/>
                </a:solidFill>
              </a:rPr>
              <a:t>d) Rekonstrukční a plastická chirurgie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Cílem je </a:t>
            </a:r>
            <a:r>
              <a:rPr lang="cs-CZ" sz="2000" b="1" dirty="0">
                <a:solidFill>
                  <a:schemeClr val="tx1"/>
                </a:solidFill>
              </a:rPr>
              <a:t>obnovit funkci nebo vzhled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Příklad: plastika šlachy, kožní štěpy, </a:t>
            </a:r>
            <a:r>
              <a:rPr lang="cs-CZ" sz="2000" dirty="0" err="1">
                <a:solidFill>
                  <a:schemeClr val="tx1"/>
                </a:solidFill>
              </a:rPr>
              <a:t>artroplastika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</a:rPr>
              <a:t>Fyzioterapie: zásadní role v obnovení pohyblivosti a svalové síly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cs-CZ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96FD09-7714-4D30-BB77-304370EF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398" y="264430"/>
            <a:ext cx="810185" cy="8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stavení miniinvazivních operací v hrudní chirurgii">
            <a:extLst>
              <a:ext uri="{FF2B5EF4-FFF2-40B4-BE49-F238E27FC236}">
                <a16:creationId xmlns:a16="http://schemas.microsoft.com/office/drawing/2014/main" id="{CA59E56A-81E4-0049-A71F-2B7F16ADBF46}"/>
              </a:ext>
            </a:extLst>
          </p:cNvPr>
          <p:cNvSpPr txBox="1">
            <a:spLocks/>
          </p:cNvSpPr>
          <p:nvPr/>
        </p:nvSpPr>
        <p:spPr>
          <a:xfrm>
            <a:off x="2119031" y="4478629"/>
            <a:ext cx="8191039" cy="67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1" i="0" u="none" strike="noStrike" cap="all" spc="-15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20000"/>
              </a:lnSpc>
            </a:pPr>
            <a:br>
              <a:rPr lang="cs-CZ" sz="4000" dirty="0"/>
            </a:br>
            <a:r>
              <a:rPr lang="cs-CZ" sz="3200" dirty="0"/>
              <a:t>3. Diagnostické a léčebné metody v chirurgii.</a:t>
            </a:r>
            <a:endParaRPr lang="cs-CZ" sz="3600" dirty="0"/>
          </a:p>
        </p:txBody>
      </p:sp>
      <p:sp>
        <p:nvSpPr>
          <p:cNvPr id="12" name="Radek Pohnán">
            <a:extLst>
              <a:ext uri="{FF2B5EF4-FFF2-40B4-BE49-F238E27FC236}">
                <a16:creationId xmlns:a16="http://schemas.microsoft.com/office/drawing/2014/main" id="{933904EF-719F-CA4A-9CFC-58CDA98764D0}"/>
              </a:ext>
            </a:extLst>
          </p:cNvPr>
          <p:cNvSpPr txBox="1">
            <a:spLocks/>
          </p:cNvSpPr>
          <p:nvPr/>
        </p:nvSpPr>
        <p:spPr>
          <a:xfrm>
            <a:off x="5652408" y="5878028"/>
            <a:ext cx="4819650" cy="67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u="none" strike="noStrike" cap="all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cs-CZ" sz="1600" dirty="0">
                <a:latin typeface="Helvetica" pitchFamily="2" charset="0"/>
              </a:rPr>
              <a:t>Plk. MUDR. Doležel R, PhD</a:t>
            </a:r>
          </a:p>
          <a:p>
            <a:pPr hangingPunct="1"/>
            <a:endParaRPr lang="cs-CZ" sz="1600" dirty="0">
              <a:latin typeface="Helvetica" pitchFamily="2" charset="0"/>
            </a:endParaRPr>
          </a:p>
          <a:p>
            <a:pPr hangingPunct="1"/>
            <a:r>
              <a:rPr lang="cs-CZ" sz="1600" dirty="0">
                <a:latin typeface="Helvetica" pitchFamily="2" charset="0"/>
              </a:rPr>
              <a:t>Chirurgická klinika 2.LF UK a ÚVN </a:t>
            </a:r>
            <a:r>
              <a:rPr lang="cs-CZ" sz="1600" dirty="0" err="1">
                <a:latin typeface="Helvetica" pitchFamily="2" charset="0"/>
              </a:rPr>
              <a:t>praha</a:t>
            </a:r>
            <a:endParaRPr lang="cs-CZ" sz="1600" dirty="0">
              <a:latin typeface="Helvetica" pitchFamily="2" charset="0"/>
            </a:endParaRPr>
          </a:p>
        </p:txBody>
      </p:sp>
      <p:pic>
        <p:nvPicPr>
          <p:cNvPr id="14" name="Obrázek" descr="Obrázek">
            <a:extLst>
              <a:ext uri="{FF2B5EF4-FFF2-40B4-BE49-F238E27FC236}">
                <a16:creationId xmlns:a16="http://schemas.microsoft.com/office/drawing/2014/main" id="{1F17515D-EB2B-5D48-8EDC-068F649A204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808" b="37981"/>
          <a:stretch>
            <a:fillRect/>
          </a:stretch>
        </p:blipFill>
        <p:spPr>
          <a:xfrm>
            <a:off x="0" y="540828"/>
            <a:ext cx="3323294" cy="205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7F5CA2-3721-4CD9-8D29-9C16FDC2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512" y="772165"/>
            <a:ext cx="1603947" cy="16454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15B23D-3E72-4C14-99C3-D1C75502B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897" y="1225798"/>
            <a:ext cx="5782811" cy="32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96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4966982" cy="78467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</a:rPr>
              <a:t>Diagnostické metody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552A997-8B8F-408F-8E6B-209DA21DB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73775"/>
              </p:ext>
            </p:extLst>
          </p:nvPr>
        </p:nvGraphicFramePr>
        <p:xfrm>
          <a:off x="185955" y="1103459"/>
          <a:ext cx="11820090" cy="5728921"/>
        </p:xfrm>
        <a:graphic>
          <a:graphicData uri="http://schemas.openxmlformats.org/drawingml/2006/table">
            <a:tbl>
              <a:tblPr/>
              <a:tblGrid>
                <a:gridCol w="2364018">
                  <a:extLst>
                    <a:ext uri="{9D8B030D-6E8A-4147-A177-3AD203B41FA5}">
                      <a16:colId xmlns:a16="http://schemas.microsoft.com/office/drawing/2014/main" val="1348559208"/>
                    </a:ext>
                  </a:extLst>
                </a:gridCol>
                <a:gridCol w="2364018">
                  <a:extLst>
                    <a:ext uri="{9D8B030D-6E8A-4147-A177-3AD203B41FA5}">
                      <a16:colId xmlns:a16="http://schemas.microsoft.com/office/drawing/2014/main" val="966215684"/>
                    </a:ext>
                  </a:extLst>
                </a:gridCol>
                <a:gridCol w="2364018">
                  <a:extLst>
                    <a:ext uri="{9D8B030D-6E8A-4147-A177-3AD203B41FA5}">
                      <a16:colId xmlns:a16="http://schemas.microsoft.com/office/drawing/2014/main" val="121353464"/>
                    </a:ext>
                  </a:extLst>
                </a:gridCol>
                <a:gridCol w="2364018">
                  <a:extLst>
                    <a:ext uri="{9D8B030D-6E8A-4147-A177-3AD203B41FA5}">
                      <a16:colId xmlns:a16="http://schemas.microsoft.com/office/drawing/2014/main" val="3211674242"/>
                    </a:ext>
                  </a:extLst>
                </a:gridCol>
                <a:gridCol w="2364018">
                  <a:extLst>
                    <a:ext uri="{9D8B030D-6E8A-4147-A177-3AD203B41FA5}">
                      <a16:colId xmlns:a16="http://schemas.microsoft.com/office/drawing/2014/main" val="2846421771"/>
                    </a:ext>
                  </a:extLst>
                </a:gridCol>
              </a:tblGrid>
              <a:tr h="346129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Diagnostická metoda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Princip / Popis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Použití v chirurgii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Výhody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Nevýhody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69558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r>
                        <a:rPr lang="cs-CZ" sz="1800" b="1" dirty="0"/>
                        <a:t>Klinické vyšetření</a:t>
                      </a:r>
                      <a:endParaRPr lang="cs-CZ" sz="1800" dirty="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Fyzikální vyšetření pacienta, anamnéza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První krok, určí podezření na diagnózu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Rychlé, neinvazivní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Subjektivní, omezené možnosti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6489141"/>
                  </a:ext>
                </a:extLst>
              </a:tr>
              <a:tr h="346129">
                <a:tc>
                  <a:txBody>
                    <a:bodyPr/>
                    <a:lstStyle/>
                    <a:p>
                      <a:r>
                        <a:rPr lang="cs-CZ" sz="1800" b="1"/>
                        <a:t>RTG (rentgen)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Zobrazování pomocí rentgenového záření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Kostní zlomeniny, </a:t>
                      </a:r>
                      <a:r>
                        <a:rPr lang="cs-CZ" sz="1800" dirty="0" err="1"/>
                        <a:t>pneumoperitoneum</a:t>
                      </a:r>
                      <a:endParaRPr lang="cs-CZ" sz="1800" dirty="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Rychlé, dostupné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Nízký kontrast měkkých tkání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2703232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r>
                        <a:rPr lang="cs-CZ" sz="1800" b="1"/>
                        <a:t>Ultrasonografie (UZ)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Zobrazování pomocí zvukových vln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Vyšetření měkkých tkání, orgánů, tekutin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Bez záření, mobilní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Omezená průchodnost kostmi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011867"/>
                  </a:ext>
                </a:extLst>
              </a:tr>
              <a:tr h="346129">
                <a:tc>
                  <a:txBody>
                    <a:bodyPr/>
                    <a:lstStyle/>
                    <a:p>
                      <a:r>
                        <a:rPr lang="cs-CZ" sz="1800" b="1"/>
                        <a:t>CT (počítačová tomografie)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Řezové zobrazování rentgenem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Detailní zobrazení orgánů, poranění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Vysoká přesnost, rychlé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Vyšší radiační zátěž (!!!)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2888908"/>
                  </a:ext>
                </a:extLst>
              </a:tr>
              <a:tr h="346129">
                <a:tc>
                  <a:txBody>
                    <a:bodyPr/>
                    <a:lstStyle/>
                    <a:p>
                      <a:r>
                        <a:rPr lang="cs-CZ" sz="1800" b="1"/>
                        <a:t>MRI (magnetická rezonance)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Zobrazování magnetickým polem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Měkké tkáně, nervy, cévy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Bez ionizujícího záření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Delší doba vyšetření, cena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3175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r>
                        <a:rPr lang="cs-CZ" sz="1800" b="1"/>
                        <a:t>Endoskopie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Přímé zobrazení dutých orgánů optikou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Vyšetření trávicího traktu, dýchacích cest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Přímý vizuální nález, možnost odběru vzorků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Invazivní, riziko komplikací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41421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r>
                        <a:rPr lang="cs-CZ" sz="1800" b="1"/>
                        <a:t>Laboratorní testy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Analýza krve, moči a dalších tělních tekutin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Záněty, infekce, koagulace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Rychlé výsledky, šíře indikací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Není zobrazovací metoda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5740397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r>
                        <a:rPr lang="cs-CZ" sz="1800" b="1"/>
                        <a:t>Biopsie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Odběr vzorku tkáně pro mikroskopické vyšetření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Diagnóza nádorů, zánětů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Definitivní diagnóza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Invazivní, časově náročné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183400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r>
                        <a:rPr lang="cs-CZ" sz="1800" b="1"/>
                        <a:t>Scintigrafie</a:t>
                      </a:r>
                      <a:endParaRPr lang="cs-CZ" sz="1800"/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Zobrazování pomocí radioaktivních izotopů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Funkční vyšetření orgánů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Funkční informace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Radiační zátěž, dostupnost</a:t>
                      </a:r>
                    </a:p>
                  </a:txBody>
                  <a:tcPr marL="49447" marR="49447" marT="24724" marB="24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70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2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6" y="318782"/>
            <a:ext cx="10679885" cy="78467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</a:rPr>
              <a:t>Diagnostické metody pro fyzioterapeuty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F04D3A1-8062-4B93-9F91-BB238B0A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33963"/>
              </p:ext>
            </p:extLst>
          </p:nvPr>
        </p:nvGraphicFramePr>
        <p:xfrm>
          <a:off x="184208" y="1557638"/>
          <a:ext cx="11702640" cy="4704743"/>
        </p:xfrm>
        <a:graphic>
          <a:graphicData uri="http://schemas.openxmlformats.org/drawingml/2006/table">
            <a:tbl>
              <a:tblPr/>
              <a:tblGrid>
                <a:gridCol w="2508308">
                  <a:extLst>
                    <a:ext uri="{9D8B030D-6E8A-4147-A177-3AD203B41FA5}">
                      <a16:colId xmlns:a16="http://schemas.microsoft.com/office/drawing/2014/main" val="663649955"/>
                    </a:ext>
                  </a:extLst>
                </a:gridCol>
                <a:gridCol w="2684477">
                  <a:extLst>
                    <a:ext uri="{9D8B030D-6E8A-4147-A177-3AD203B41FA5}">
                      <a16:colId xmlns:a16="http://schemas.microsoft.com/office/drawing/2014/main" val="2531858066"/>
                    </a:ext>
                  </a:extLst>
                </a:gridCol>
                <a:gridCol w="3053593">
                  <a:extLst>
                    <a:ext uri="{9D8B030D-6E8A-4147-A177-3AD203B41FA5}">
                      <a16:colId xmlns:a16="http://schemas.microsoft.com/office/drawing/2014/main" val="3367085984"/>
                    </a:ext>
                  </a:extLst>
                </a:gridCol>
                <a:gridCol w="3456262">
                  <a:extLst>
                    <a:ext uri="{9D8B030D-6E8A-4147-A177-3AD203B41FA5}">
                      <a16:colId xmlns:a16="http://schemas.microsoft.com/office/drawing/2014/main" val="1659028275"/>
                    </a:ext>
                  </a:extLst>
                </a:gridCol>
              </a:tblGrid>
              <a:tr h="37964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Použití v chirurgii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Příklad indikace / kdy je vhodná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0000FF"/>
                          </a:solidFill>
                        </a:rPr>
                        <a:t>Co je důležité pro fyzioterapeuta</a:t>
                      </a:r>
                      <a:endParaRPr lang="pl-PL" sz="1600" dirty="0">
                        <a:solidFill>
                          <a:srgbClr val="0000FF"/>
                        </a:solidFill>
                      </a:endParaRP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98636"/>
                  </a:ext>
                </a:extLst>
              </a:tr>
              <a:tr h="542351">
                <a:tc>
                  <a:txBody>
                    <a:bodyPr/>
                    <a:lstStyle/>
                    <a:p>
                      <a:r>
                        <a:rPr lang="cs-CZ" sz="1600" b="1"/>
                        <a:t>Klinické vyšetření</a:t>
                      </a:r>
                      <a:endParaRPr lang="cs-CZ" sz="160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Základní posouzení stavu pacienta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Posouzení bolesti, otoku, rozsahu omezení pohybu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Důležité pro stanovení </a:t>
                      </a:r>
                      <a:r>
                        <a:rPr lang="cs-CZ" sz="1600" dirty="0" err="1"/>
                        <a:t>fyz</a:t>
                      </a:r>
                      <a:r>
                        <a:rPr lang="cs-CZ" sz="1600" dirty="0"/>
                        <a:t>. schopností a plán rehabilitace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147079"/>
                  </a:ext>
                </a:extLst>
              </a:tr>
              <a:tr h="542351">
                <a:tc>
                  <a:txBody>
                    <a:bodyPr/>
                    <a:lstStyle/>
                    <a:p>
                      <a:r>
                        <a:rPr lang="cs-CZ" sz="1600" b="1"/>
                        <a:t>RTG (rentgen)</a:t>
                      </a:r>
                      <a:endParaRPr lang="cs-CZ" sz="160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Zobrazení kostí, detekce zlomenin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Diagnostika zlomenin, dislokací, osteoartrózy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Informace o kostní integritě, riziku zátěže při cvičení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44664"/>
                  </a:ext>
                </a:extLst>
              </a:tr>
              <a:tr h="542351">
                <a:tc>
                  <a:txBody>
                    <a:bodyPr/>
                    <a:lstStyle/>
                    <a:p>
                      <a:r>
                        <a:rPr lang="cs-CZ" sz="1600" b="1"/>
                        <a:t>Ultrasonografie (UZ)</a:t>
                      </a:r>
                      <a:endParaRPr lang="cs-CZ" sz="160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Vyšetření měkkých tkání, svalů, šlach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Hodnocení svalových poranění, zánětů šlach, tekutin v kloubu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Sleduje struktury měkkých tkání, průvodce rehabilitací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110088"/>
                  </a:ext>
                </a:extLst>
              </a:tr>
              <a:tr h="542351">
                <a:tc>
                  <a:txBody>
                    <a:bodyPr/>
                    <a:lstStyle/>
                    <a:p>
                      <a:r>
                        <a:rPr lang="cs-CZ" sz="1600" b="1"/>
                        <a:t>CT (počítačová tomografie)</a:t>
                      </a:r>
                      <a:endParaRPr lang="cs-CZ" sz="160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Detailní zobrazení kostí a orgánů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Komplexní zlomeniny, poškození vnitřních orgánů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Informace o rozsahu poškození, plánování cvičení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419944"/>
                  </a:ext>
                </a:extLst>
              </a:tr>
              <a:tr h="542351">
                <a:tc>
                  <a:txBody>
                    <a:bodyPr/>
                    <a:lstStyle/>
                    <a:p>
                      <a:r>
                        <a:rPr lang="cs-CZ" sz="1600" b="1"/>
                        <a:t>MRI (magnetická rezonance)</a:t>
                      </a:r>
                      <a:endParaRPr lang="cs-CZ" sz="160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Vyšetření měkkých tkání, nervů, plotének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Poranění meziobratlových plotének, svalů, vazů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Klíčové pro pochopení příčin bolesti, omezení pohybu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457807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r>
                        <a:rPr lang="cs-CZ" sz="1600" b="1"/>
                        <a:t>Laboratorní testy</a:t>
                      </a:r>
                      <a:endParaRPr lang="cs-CZ" sz="160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Zjištění zánětu, infekce, krevních parametrů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Zánětlivá onemocnění, infekce po operacích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Pomáhají sledovat stav hojení a zánětu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011932"/>
                  </a:ext>
                </a:extLst>
              </a:tr>
              <a:tr h="542351">
                <a:tc>
                  <a:txBody>
                    <a:bodyPr/>
                    <a:lstStyle/>
                    <a:p>
                      <a:r>
                        <a:rPr lang="cs-CZ" sz="1600" b="1"/>
                        <a:t>Biopsie</a:t>
                      </a:r>
                      <a:endParaRPr lang="cs-CZ" sz="160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Diagnostika nádorů, chronických zánětů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Podezření na malignitu nebo chronické záněty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Pomáhá pochopit diagnózu, ovlivňuje rehabilitační plán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235863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r>
                        <a:rPr lang="cs-CZ" sz="1600" b="1" dirty="0"/>
                        <a:t>Scintigrafie</a:t>
                      </a:r>
                      <a:endParaRPr lang="cs-CZ" sz="16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Funkční zobrazení kostí, orgánů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Zánětlivé změny v kostech, osteomyelitida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Sleduje aktivitu zánětu v kostech, omezení zátěže</a:t>
                      </a:r>
                    </a:p>
                  </a:txBody>
                  <a:tcPr marL="47817" marR="47817" marT="23908" marB="23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3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7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</a:rPr>
              <a:t>Laboratoř</a:t>
            </a:r>
            <a:endParaRPr lang="cs-CZ" altLang="cs-CZ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42266"/>
              </p:ext>
            </p:extLst>
          </p:nvPr>
        </p:nvGraphicFramePr>
        <p:xfrm>
          <a:off x="503341" y="1370091"/>
          <a:ext cx="10586906" cy="471932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4454553">
                  <a:extLst>
                    <a:ext uri="{9D8B030D-6E8A-4147-A177-3AD203B41FA5}">
                      <a16:colId xmlns:a16="http://schemas.microsoft.com/office/drawing/2014/main" val="609849729"/>
                    </a:ext>
                  </a:extLst>
                </a:gridCol>
                <a:gridCol w="6132353">
                  <a:extLst>
                    <a:ext uri="{9D8B030D-6E8A-4147-A177-3AD203B41FA5}">
                      <a16:colId xmlns:a16="http://schemas.microsoft.com/office/drawing/2014/main" val="1793359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Vyšetření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Charakteristika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Leukocyty</a:t>
                      </a:r>
                      <a:r>
                        <a:rPr lang="cs-CZ" baseline="0" dirty="0"/>
                        <a:t>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Zvýšené při zánětu, krvácení,</a:t>
                      </a:r>
                      <a:r>
                        <a:rPr lang="cs-CZ" baseline="0" dirty="0"/>
                        <a:t> po jídle</a:t>
                      </a:r>
                    </a:p>
                    <a:p>
                      <a:r>
                        <a:rPr lang="cs-CZ" baseline="0" dirty="0"/>
                        <a:t>Snížení při G- a virové infekci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28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dirty="0"/>
                        <a:t>Hemoglobin, hematokrit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Snížení krvácení</a:t>
                      </a:r>
                      <a:r>
                        <a:rPr lang="cs-CZ" baseline="0" dirty="0"/>
                        <a:t> (&lt;80g/L FGS), dehydratace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21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dirty="0"/>
                        <a:t>Diferenciální</a:t>
                      </a:r>
                      <a:r>
                        <a:rPr lang="cs-CZ" altLang="cs-CZ" baseline="0" dirty="0"/>
                        <a:t> rozpočet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Bakteriální</a:t>
                      </a:r>
                      <a:r>
                        <a:rPr lang="cs-CZ" baseline="0" dirty="0"/>
                        <a:t> (tyče doleva) / virový zánět (lymfocyty)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40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Biochemie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Rozvrat prostředí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31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dirty="0"/>
                        <a:t>Elektrolyty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Rozvrat prostředí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146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dirty="0"/>
                        <a:t>Urea, kreatinin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Fce</a:t>
                      </a:r>
                      <a:r>
                        <a:rPr lang="cs-CZ" baseline="0" dirty="0"/>
                        <a:t> ledvin, dehydratace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68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dirty="0"/>
                        <a:t>Glykémie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21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 dirty="0"/>
                        <a:t>Jaterní soubor, amylázy,</a:t>
                      </a:r>
                      <a:r>
                        <a:rPr lang="cs-CZ" altLang="cs-CZ" baseline="0" dirty="0"/>
                        <a:t> CKMB, d-dimery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AP, obstrukce žluč. Cest, AIM, embolie plic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5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Latence 48 hod / setrvačnost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03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Moč </a:t>
                      </a:r>
                      <a:r>
                        <a:rPr lang="cs-CZ" dirty="0" err="1"/>
                        <a:t>CH+Sed</a:t>
                      </a:r>
                      <a:r>
                        <a:rPr lang="cs-CZ" dirty="0"/>
                        <a:t> / K+C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8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Koagulace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INR, APTT (</a:t>
                      </a:r>
                      <a:r>
                        <a:rPr lang="cs-CZ" dirty="0" err="1"/>
                        <a:t>Warfarin</a:t>
                      </a:r>
                      <a:r>
                        <a:rPr lang="cs-CZ" dirty="0"/>
                        <a:t>, NOAC, ANP)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38571"/>
                  </a:ext>
                </a:extLst>
              </a:tr>
            </a:tbl>
          </a:graphicData>
        </a:graphic>
      </p:graphicFrame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686639F6-FD75-47D5-ABE7-0E2C6DBA8D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9505" y="6234830"/>
            <a:ext cx="2219625" cy="490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E9F3402-A1D2-4ADD-8F19-76FBE5AD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42" y="6245238"/>
            <a:ext cx="571209" cy="5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3008BB-4847-4DCA-8987-F15057889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363" y="6291730"/>
            <a:ext cx="467642" cy="4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921754" cy="640080"/>
          </a:xfrm>
        </p:spPr>
        <p:txBody>
          <a:bodyPr rtlCol="0">
            <a:noAutofit/>
          </a:bodyPr>
          <a:lstStyle/>
          <a:p>
            <a:pPr rtl="0"/>
            <a:r>
              <a:rPr lang="cs-CZ" sz="3600" b="1" dirty="0">
                <a:solidFill>
                  <a:srgbClr val="002060"/>
                </a:solidFill>
                <a:cs typeface="Segoe UI Light" panose="020B0502040204020203" pitchFamily="34" charset="0"/>
              </a:rPr>
              <a:t>VYŠETŘENÍ CHIRURGICKÉHO PACIENTA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7812504" y="932357"/>
            <a:ext cx="10828755" cy="449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673" y="1172337"/>
            <a:ext cx="4580559" cy="31512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8" y="1316048"/>
            <a:ext cx="3818732" cy="28981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984" y="3725051"/>
            <a:ext cx="4162774" cy="29683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826" y="4525851"/>
            <a:ext cx="3168406" cy="22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9915" cy="640080"/>
          </a:xfrm>
        </p:spPr>
        <p:txBody>
          <a:bodyPr rtlCol="0">
            <a:noAutofit/>
          </a:bodyPr>
          <a:lstStyle/>
          <a:p>
            <a:pPr rtl="0"/>
            <a:r>
              <a:rPr lang="cs-CZ" sz="3200" b="1" dirty="0">
                <a:solidFill>
                  <a:srgbClr val="002060"/>
                </a:solidFill>
                <a:cs typeface="Segoe UI Light" panose="020B0502040204020203" pitchFamily="34" charset="0"/>
              </a:rPr>
              <a:t>VYŠETŘENÍ CHIRURGICKÉHO PACIENTA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521207" y="1670481"/>
            <a:ext cx="10828755" cy="492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NYNEJŠÍ ONEMOCNĚNÍ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ANAMNÉZA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FYZIKÁLNÍ VYŠETŘENÍ (vždy </a:t>
            </a:r>
            <a:r>
              <a:rPr lang="cs-CZ" sz="24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celý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pacient, s důrazem na aktuální obtíže)</a:t>
            </a:r>
          </a:p>
          <a:p>
            <a:pPr>
              <a:spcAft>
                <a:spcPts val="600"/>
              </a:spcAft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P: </a:t>
            </a:r>
          </a:p>
          <a:p>
            <a:pPr lvl="1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POHLED</a:t>
            </a:r>
          </a:p>
          <a:p>
            <a:pPr lvl="1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POHMAT</a:t>
            </a:r>
          </a:p>
          <a:p>
            <a:pPr lvl="1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POKLEP</a:t>
            </a:r>
          </a:p>
          <a:p>
            <a:pPr lvl="1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POSLECH </a:t>
            </a:r>
          </a:p>
          <a:p>
            <a:pPr lvl="1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</a:t>
            </a: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rectum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16298" cy="640080"/>
          </a:xfrm>
        </p:spPr>
        <p:txBody>
          <a:bodyPr rtlCol="0">
            <a:noAutofit/>
          </a:bodyPr>
          <a:lstStyle/>
          <a:p>
            <a:pPr rtl="0"/>
            <a:r>
              <a:rPr lang="cs-CZ" sz="3600" b="1" dirty="0">
                <a:solidFill>
                  <a:srgbClr val="002060"/>
                </a:solidFill>
                <a:cs typeface="Segoe UI Light" panose="020B0502040204020203" pitchFamily="34" charset="0"/>
              </a:rPr>
              <a:t>VYŠETŘENÍ CHIRURGICKÉHO PACIENTA - břicho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521207" y="1670481"/>
            <a:ext cx="10828755" cy="4968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McBurneyův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bod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Lanzův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bod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Tapotment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Cullenovo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znamení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Caput </a:t>
            </a: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medusae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Murphyho příznak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Israeliho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hmat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Blumbergův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příznak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Rovsingův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příznak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Plénies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Šplíchoty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zvuk kovové kapky</a:t>
            </a: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65" y="1328001"/>
            <a:ext cx="3304837" cy="20910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411" y="1328001"/>
            <a:ext cx="3315095" cy="20910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164" y="3639765"/>
            <a:ext cx="3304837" cy="17406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410" y="3639765"/>
            <a:ext cx="3315095" cy="174529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E87F6AFC-9F6C-48E8-ADE5-C8D8F2E433D1}"/>
              </a:ext>
            </a:extLst>
          </p:cNvPr>
          <p:cNvSpPr/>
          <p:nvPr/>
        </p:nvSpPr>
        <p:spPr>
          <a:xfrm>
            <a:off x="3078760" y="1670481"/>
            <a:ext cx="140072" cy="140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9AE90BE-D89A-423C-A003-8DF652D1E196}"/>
              </a:ext>
            </a:extLst>
          </p:cNvPr>
          <p:cNvSpPr/>
          <p:nvPr/>
        </p:nvSpPr>
        <p:spPr>
          <a:xfrm>
            <a:off x="2442595" y="2108107"/>
            <a:ext cx="140072" cy="140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0D59490-E459-4850-8281-9D33C78DF190}"/>
              </a:ext>
            </a:extLst>
          </p:cNvPr>
          <p:cNvSpPr/>
          <p:nvPr/>
        </p:nvSpPr>
        <p:spPr>
          <a:xfrm>
            <a:off x="5370353" y="2737281"/>
            <a:ext cx="140072" cy="140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2BD384A-8559-411B-83A1-536861B0C609}"/>
              </a:ext>
            </a:extLst>
          </p:cNvPr>
          <p:cNvSpPr/>
          <p:nvPr/>
        </p:nvSpPr>
        <p:spPr>
          <a:xfrm>
            <a:off x="5370353" y="3078171"/>
            <a:ext cx="140072" cy="1400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7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828755" cy="640080"/>
          </a:xfrm>
        </p:spPr>
        <p:txBody>
          <a:bodyPr rtlCol="0">
            <a:noAutofit/>
          </a:bodyPr>
          <a:lstStyle/>
          <a:p>
            <a:pPr rtl="0"/>
            <a:r>
              <a:rPr lang="cs-CZ" sz="3600" b="1" dirty="0">
                <a:solidFill>
                  <a:srgbClr val="002060"/>
                </a:solidFill>
                <a:cs typeface="Segoe UI Light" panose="020B0502040204020203" pitchFamily="34" charset="0"/>
              </a:rPr>
              <a:t>PARAKLINICKÁ (zobrazovací) VYŠETŘENÍ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521207" y="1670481"/>
            <a:ext cx="10828755" cy="449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Odběry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RTG (UZ, CT, MRI)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(Endoskopie)</a:t>
            </a:r>
          </a:p>
          <a:p>
            <a:pPr>
              <a:spcAft>
                <a:spcPts val="600"/>
              </a:spcAft>
              <a:defRPr/>
            </a:pP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861" y="1358654"/>
            <a:ext cx="3149763" cy="36188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588" y="1358654"/>
            <a:ext cx="3650985" cy="22630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013" y="3762060"/>
            <a:ext cx="4613560" cy="28242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45" y="3168092"/>
            <a:ext cx="2917595" cy="24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1305</Words>
  <Application>Microsoft Office PowerPoint</Application>
  <PresentationFormat>Širokoúhlá obrazovka</PresentationFormat>
  <Paragraphs>270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Helvetica Neue</vt:lpstr>
      <vt:lpstr>Segoe UI</vt:lpstr>
      <vt:lpstr>Segoe UI Light</vt:lpstr>
      <vt:lpstr>Wingdings 3</vt:lpstr>
      <vt:lpstr>Motiv Office</vt:lpstr>
      <vt:lpstr>Prezentace aplikace PowerPoint</vt:lpstr>
      <vt:lpstr>Prezentace aplikace PowerPoint</vt:lpstr>
      <vt:lpstr>Diagnostické metody</vt:lpstr>
      <vt:lpstr>Diagnostické metody pro fyzioterapeuty</vt:lpstr>
      <vt:lpstr>Laboratoř</vt:lpstr>
      <vt:lpstr>VYŠETŘENÍ CHIRURGICKÉHO PACIENTA</vt:lpstr>
      <vt:lpstr>VYŠETŘENÍ CHIRURGICKÉHO PACIENTA</vt:lpstr>
      <vt:lpstr>VYŠETŘENÍ CHIRURGICKÉHO PACIENTA - břicho</vt:lpstr>
      <vt:lpstr>PARAKLINICKÁ (zobrazovací) VYŠETŘENÍ</vt:lpstr>
      <vt:lpstr>PARAKLINICKÁ (zobrazovací) VYŠETŘENÍ</vt:lpstr>
      <vt:lpstr>PARAKLINICKÁ (zobrazovací) VYŠETŘENÍ</vt:lpstr>
      <vt:lpstr>Fyzioterapie bránice</vt:lpstr>
      <vt:lpstr>Zobrazovací metody</vt:lpstr>
      <vt:lpstr>Zobrazovací metody</vt:lpstr>
      <vt:lpstr>Základní léčebné metody v chirurgii</vt:lpstr>
      <vt:lpstr>Základní léčebné metody v chirurgii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Dolezel</dc:creator>
  <cp:lastModifiedBy>plk. MUDr. Radek Doležel, Ph.D.</cp:lastModifiedBy>
  <cp:revision>42</cp:revision>
  <dcterms:created xsi:type="dcterms:W3CDTF">2023-05-09T19:56:18Z</dcterms:created>
  <dcterms:modified xsi:type="dcterms:W3CDTF">2025-10-07T06:35:47Z</dcterms:modified>
</cp:coreProperties>
</file>