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58" r:id="rId2"/>
    <p:sldId id="583" r:id="rId3"/>
    <p:sldId id="335" r:id="rId4"/>
    <p:sldId id="683" r:id="rId5"/>
    <p:sldId id="684" r:id="rId6"/>
    <p:sldId id="685" r:id="rId7"/>
    <p:sldId id="686" r:id="rId8"/>
    <p:sldId id="687" r:id="rId9"/>
    <p:sldId id="689" r:id="rId10"/>
    <p:sldId id="69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k. MUDr. Radek Doležel, Ph.D." initials="pMRDP" lastIdx="1" clrIdx="0">
    <p:extLst>
      <p:ext uri="{19B8F6BF-5375-455C-9EA6-DF929625EA0E}">
        <p15:presenceInfo xmlns:p15="http://schemas.microsoft.com/office/powerpoint/2012/main" userId="S-1-5-21-811948198-4204745407-2456098903-1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C624-1A16-42C3-BE09-E7B7266E442C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3AC1C-EE51-4F09-BEAF-31D568CC6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8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7B4F5-8F3D-CB7F-CDAC-0C74CD911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213B68-BAAB-935D-4BFF-19E2C7AAA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370BA9-5241-35A8-AED8-5E0FFFE6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167E18-839C-631A-AA4C-9A7A31A5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34BEC-411F-67FA-F8C1-A4BAE1CC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74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62C00-82E3-1F64-3ED0-F52C0CFD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A027AC-67A0-6F7B-5585-94B8AAB94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42923E-2688-AE49-F878-1AE9CE8A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CDEB67-409F-21FA-4CA3-2A9D73CF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D76B25-54A0-EA9F-A8B0-A5E8F58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7FA68D-6C0F-8471-5094-2AFF3C47F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BA2512-EC86-81F5-6FB0-0C091D024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862293-7997-8D71-4324-F99F6C21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235D3-976C-920F-EB13-FD80F4ED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467FFC-4477-F671-1BFF-56C443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72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0377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51C4-D992-5089-2CFB-57A1B947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D1F65-93E6-B35C-B90D-93E51B1F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F08FE-C41B-A909-78FA-606F525B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7ABCF-CA6E-4AEA-DA7D-94B97E95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47D1A-177C-8ED0-3458-A9709333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2D7EB-55C3-2749-A6F8-A5C5DB18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EB1D05-2C3B-5756-18B1-C95D6F1A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CBE606-8DEF-3612-6379-09CB0DBA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6968D2-2662-1E09-B307-6923B72D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506517-4568-557E-52CE-37E35C96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124EC-F2F5-8C17-AFBF-4FEFE18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A86E37-7B4A-91D3-D1E8-8112930CC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17FC15-0044-20DC-C5D2-1A0CE0BFA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5C4578-7504-1CB0-41D9-AE8CE884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806E5F-EC7D-D7C5-BCB9-1665DDF4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E0D075-87EF-4335-5E53-74C98B5B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84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20296-BB00-E924-8FA2-6D7A5B25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50F2CE-2020-C532-54E4-66AE4F9BF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1DDFB5-08F3-70A6-9C96-55E3902DD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590DFD-C0F7-DAC2-8820-DE7C5E17C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E80FC4-AE73-4FEF-094A-EC5D1BBDD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783713-EEAA-D021-3392-509E6CC6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FD278D-B4D0-C964-328B-4569F34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3F0213-854C-F09C-07EB-505134A7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90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E3FCC-F0D5-F649-90C2-C56EC2BC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56D02C-F524-F54F-9FAF-16E86295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A5F6CB-5CAF-F1E8-DBA2-1617335E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F1E1B3-D530-50A1-A220-F36BD5F2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39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0DB26C-7663-2B29-6C33-71B073C9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EFB920-6D90-5657-48DA-AB3B8A90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EA62E3-8859-BC76-A4D2-5D656626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49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1C367-8C59-D35E-42D6-1F2C71CC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3DFFA-1092-8E50-AFB3-6D30DB89E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2FA2E4-6ABB-7C1D-6D85-61EA8FA06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DB4341-55F8-9B72-F66D-15E60FF2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B113CF-F2C7-E5B8-D0A4-439E283C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B95C8F-5FEE-65E8-73BA-8A8B861F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91086-6791-6AD8-D4E5-52A72B7B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F0D20F-7DFD-440E-B414-5712F0C8B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89FB02-4B2B-32C8-38FC-CF0AF5A97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1BA16F-EFF4-1ABB-5843-C496905A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8D5E83-2FBD-61C3-ED24-159CC8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FF5154-A50C-5E49-CD4D-D204C159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53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BEFC50-FE35-A2DD-FCF4-47901EB5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748124-30BE-3F3D-07AD-31051987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85EDC6-9060-4565-32AC-91742EB93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49AC-627B-B84D-BD6D-67DC2941A6BE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64440-C974-A732-BFE5-271E50EF7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FF042-66E5-89B5-65C7-47C84F27F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4CFB-E99E-004A-8932-B5B62803F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3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2D7B8778-27B5-492F-9B67-504F7FAD4F14}"/>
              </a:ext>
            </a:extLst>
          </p:cNvPr>
          <p:cNvSpPr txBox="1">
            <a:spLocks/>
          </p:cNvSpPr>
          <p:nvPr/>
        </p:nvSpPr>
        <p:spPr>
          <a:xfrm>
            <a:off x="657726" y="572588"/>
            <a:ext cx="10764253" cy="680819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3600" dirty="0">
                <a:solidFill>
                  <a:srgbClr val="002060"/>
                </a:solidFill>
              </a:rPr>
              <a:t>🕗 </a:t>
            </a:r>
            <a:r>
              <a:rPr lang="cs-CZ" sz="3600" b="1" dirty="0">
                <a:solidFill>
                  <a:srgbClr val="002060"/>
                </a:solidFill>
              </a:rPr>
              <a:t>Organizace výuky: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F4D0C72-5850-4569-9A3E-8585782FA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83204"/>
              </p:ext>
            </p:extLst>
          </p:nvPr>
        </p:nvGraphicFramePr>
        <p:xfrm>
          <a:off x="657726" y="1542718"/>
          <a:ext cx="11295016" cy="48048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6562">
                  <a:extLst>
                    <a:ext uri="{9D8B030D-6E8A-4147-A177-3AD203B41FA5}">
                      <a16:colId xmlns:a16="http://schemas.microsoft.com/office/drawing/2014/main" val="68174186"/>
                    </a:ext>
                  </a:extLst>
                </a:gridCol>
                <a:gridCol w="6293194">
                  <a:extLst>
                    <a:ext uri="{9D8B030D-6E8A-4147-A177-3AD203B41FA5}">
                      <a16:colId xmlns:a16="http://schemas.microsoft.com/office/drawing/2014/main" val="2576625301"/>
                    </a:ext>
                  </a:extLst>
                </a:gridCol>
                <a:gridCol w="3275951">
                  <a:extLst>
                    <a:ext uri="{9D8B030D-6E8A-4147-A177-3AD203B41FA5}">
                      <a16:colId xmlns:a16="http://schemas.microsoft.com/office/drawing/2014/main" val="3811761607"/>
                    </a:ext>
                  </a:extLst>
                </a:gridCol>
                <a:gridCol w="999309">
                  <a:extLst>
                    <a:ext uri="{9D8B030D-6E8A-4147-A177-3AD203B41FA5}">
                      <a16:colId xmlns:a16="http://schemas.microsoft.com/office/drawing/2014/main" val="754211874"/>
                    </a:ext>
                  </a:extLst>
                </a:gridCol>
              </a:tblGrid>
              <a:tr h="101194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Blok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Přednáška (9:00–11:00)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Praktika (11:15–12:15)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Vyučující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056005998"/>
                  </a:ext>
                </a:extLst>
              </a:tr>
              <a:tr h="101194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Úvod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Doc. Pohnán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111140426"/>
                  </a:ext>
                </a:extLst>
              </a:tr>
              <a:tr h="328880">
                <a:tc rowSpan="4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7.10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1. Vývoj chirurgie, chirurgické obory, terminologie operací, indikace, kontraindikace.</a:t>
                      </a:r>
                    </a:p>
                  </a:txBody>
                  <a:tcPr marL="25298" marR="25298" marT="12649" marB="12649" anchor="ctr"/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err="1"/>
                        <a:t>Kahoot</a:t>
                      </a:r>
                      <a:r>
                        <a:rPr lang="cs-CZ" sz="1200" dirty="0"/>
                        <a:t> testy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Prohlídka kliniky a operačních sálů (2 skupiny)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Chirurgické nástroje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447365466"/>
                  </a:ext>
                </a:extLst>
              </a:tr>
              <a:tr h="480671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2. Asepse, antisepse, dezinfekce, sterilizace, </a:t>
                      </a:r>
                      <a:r>
                        <a:rPr lang="cs-CZ" sz="1200" dirty="0" err="1"/>
                        <a:t>nozokomiální</a:t>
                      </a:r>
                      <a:r>
                        <a:rPr lang="cs-CZ" sz="1200" dirty="0"/>
                        <a:t> infekce, obecné příznaky zánětu a metody léčby, běžné chirurgické infekce.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909973918"/>
                  </a:ext>
                </a:extLst>
              </a:tr>
              <a:tr h="177089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3. Diagnostické a léčebné metody v chirurgii.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3489032396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highlight>
                            <a:srgbClr val="FFFF00"/>
                          </a:highlight>
                        </a:rPr>
                        <a:t>4. Perioperační období – předoperační a pooperační péče.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3851674253"/>
                  </a:ext>
                </a:extLst>
              </a:tr>
              <a:tr h="177089">
                <a:tc rowSpan="4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10.10</a:t>
                      </a:r>
                    </a:p>
                    <a:p>
                      <a:pPr algn="ctr"/>
                      <a:r>
                        <a:rPr lang="cs-CZ" sz="1200" b="1" dirty="0"/>
                        <a:t>(8-11:15)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5. Chirurgie dýchacího systému.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Hrudní drenáž – nácvik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Doc. Pohnán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064032336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20. Obecné pojmy v traumatologii, rána, hojení rány, </a:t>
                      </a:r>
                      <a:r>
                        <a:rPr lang="cs-CZ" sz="1200" dirty="0" err="1"/>
                        <a:t>polytrauma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25298" marR="25298" marT="12649" marB="12649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ATLS protokol,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 err="1"/>
                        <a:t>Primary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Survey</a:t>
                      </a:r>
                      <a:endParaRPr lang="cs-CZ" sz="120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ATLS nácviky - </a:t>
                      </a:r>
                      <a:r>
                        <a:rPr lang="cs-CZ" sz="1200" dirty="0" err="1"/>
                        <a:t>Kahoot</a:t>
                      </a:r>
                      <a:endParaRPr lang="cs-CZ" sz="1200" dirty="0"/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307589432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21. Krvácení, stavění krvácení, transfúzní přípravky.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912655394"/>
                  </a:ext>
                </a:extLst>
              </a:tr>
              <a:tr h="328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23. Život ohrožující trauma a </a:t>
                      </a:r>
                      <a:r>
                        <a:rPr lang="cs-CZ" sz="1200" dirty="0" err="1"/>
                        <a:t>polytrauma</a:t>
                      </a:r>
                      <a:r>
                        <a:rPr lang="cs-CZ" sz="1200" dirty="0"/>
                        <a:t> (strangulace, termická poranění, úraz elektrickým proudem).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64432522"/>
                  </a:ext>
                </a:extLst>
              </a:tr>
              <a:tr h="252985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24.10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7. Chirurgie gastrointestinálního systému.</a:t>
                      </a:r>
                    </a:p>
                  </a:txBody>
                  <a:tcPr marL="25298" marR="25298" marT="12649" marB="12649" anchor="ctr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Vyšetření pacienta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519624900"/>
                  </a:ext>
                </a:extLst>
              </a:tr>
              <a:tr h="101194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11. Náhlé příhody břišní.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800891801"/>
                  </a:ext>
                </a:extLst>
              </a:tr>
              <a:tr h="177089">
                <a:tc rowSpan="4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31.10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8. Chirurgie ledvin a močových cest.</a:t>
                      </a:r>
                    </a:p>
                  </a:txBody>
                  <a:tcPr marL="25298" marR="25298" marT="12649" marB="12649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Prohlídka kliniky a operačních sálů (2 skupiny)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Základy šití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999931392"/>
                  </a:ext>
                </a:extLst>
              </a:tr>
              <a:tr h="177089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9. Chirurgie mužských reprodukčních orgánů.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2997922341"/>
                  </a:ext>
                </a:extLst>
              </a:tr>
              <a:tr h="177089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10. Chirurgie ženských reprodukčních orgánů.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249279459"/>
                  </a:ext>
                </a:extLst>
              </a:tr>
              <a:tr h="252985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6. Chirurgie kardiovaskulárního systému.</a:t>
                      </a:r>
                    </a:p>
                  </a:txBody>
                  <a:tcPr marL="25298" marR="25298" marT="12649" marB="12649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25013206"/>
                  </a:ext>
                </a:extLst>
              </a:tr>
              <a:tr h="177089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21.11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22. Transplantační chirurgie.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Obvazové techniky – nácvik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Rousek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4199947670"/>
                  </a:ext>
                </a:extLst>
              </a:tr>
              <a:tr h="404776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25298" marR="25298" marT="12649" marB="1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19. Chirurgie hlavy a nervového systému. Poranění lebky a mozku. Neurochirurgie.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Zápočet (test/účast)</a:t>
                      </a:r>
                    </a:p>
                  </a:txBody>
                  <a:tcPr marL="25298" marR="25298" marT="12649" marB="12649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/>
                        <a:t>Doležel</a:t>
                      </a:r>
                    </a:p>
                  </a:txBody>
                  <a:tcPr marL="25298" marR="25298" marT="12649" marB="12649" anchor="ctr"/>
                </a:tc>
                <a:extLst>
                  <a:ext uri="{0D108BD9-81ED-4DB2-BD59-A6C34878D82A}">
                    <a16:rowId xmlns:a16="http://schemas.microsoft.com/office/drawing/2014/main" val="1721538818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BBACA252-4210-42A4-869F-C9FE0D92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398" y="264429"/>
            <a:ext cx="1105054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10780552" cy="784677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Pooperační fáze:</a:t>
            </a:r>
            <a:endParaRPr lang="cs-CZ" altLang="cs-CZ" sz="3600" b="1" dirty="0">
              <a:solidFill>
                <a:srgbClr val="0000FF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010F83-6C08-473F-8FD3-DEF1C17B7D88}"/>
              </a:ext>
            </a:extLst>
          </p:cNvPr>
          <p:cNvSpPr/>
          <p:nvPr/>
        </p:nvSpPr>
        <p:spPr>
          <a:xfrm>
            <a:off x="695587" y="1351508"/>
            <a:ext cx="10780551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Role fyzioterapeuta</a:t>
            </a:r>
          </a:p>
          <a:p>
            <a:pPr>
              <a:lnSpc>
                <a:spcPct val="150000"/>
              </a:lnSpc>
            </a:pPr>
            <a:endParaRPr lang="cs-CZ" sz="2400" b="1" dirty="0"/>
          </a:p>
          <a:p>
            <a:pPr>
              <a:lnSpc>
                <a:spcPct val="150000"/>
              </a:lnSpc>
            </a:pPr>
            <a:r>
              <a:rPr lang="cs-CZ" sz="2400" b="1" dirty="0"/>
              <a:t>ERAS: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Včasná aktivace pacienta: dýchací cvičení, mobilizace, </a:t>
            </a:r>
            <a:r>
              <a:rPr lang="cs-CZ" sz="2400" dirty="0" err="1"/>
              <a:t>vertikalizace</a:t>
            </a:r>
            <a:r>
              <a:rPr lang="cs-CZ" sz="2400" dirty="0"/>
              <a:t>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Prevence hypoventilace a plicních komplikací.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Spolupráce s ošetřujícím týmem při sledování tolerance zátěže.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Edukace pacienta o správném dýchání a pohybových návycích po operaci.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F57991-4CB7-4AB6-8FAF-27CDD2B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50" y="6090407"/>
            <a:ext cx="577776" cy="5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stavení miniinvazivních operací v hrudní chirurgii">
            <a:extLst>
              <a:ext uri="{FF2B5EF4-FFF2-40B4-BE49-F238E27FC236}">
                <a16:creationId xmlns:a16="http://schemas.microsoft.com/office/drawing/2014/main" id="{CA59E56A-81E4-0049-A71F-2B7F16ADBF46}"/>
              </a:ext>
            </a:extLst>
          </p:cNvPr>
          <p:cNvSpPr txBox="1">
            <a:spLocks/>
          </p:cNvSpPr>
          <p:nvPr/>
        </p:nvSpPr>
        <p:spPr>
          <a:xfrm>
            <a:off x="0" y="4478629"/>
            <a:ext cx="12191999" cy="67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1" i="0" u="none" strike="noStrike" cap="all" spc="-15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cs-CZ" sz="4000" dirty="0"/>
              <a:t>4. Perioperační období</a:t>
            </a:r>
          </a:p>
        </p:txBody>
      </p:sp>
      <p:sp>
        <p:nvSpPr>
          <p:cNvPr id="12" name="Radek Pohnán">
            <a:extLst>
              <a:ext uri="{FF2B5EF4-FFF2-40B4-BE49-F238E27FC236}">
                <a16:creationId xmlns:a16="http://schemas.microsoft.com/office/drawing/2014/main" id="{933904EF-719F-CA4A-9CFC-58CDA98764D0}"/>
              </a:ext>
            </a:extLst>
          </p:cNvPr>
          <p:cNvSpPr txBox="1">
            <a:spLocks/>
          </p:cNvSpPr>
          <p:nvPr/>
        </p:nvSpPr>
        <p:spPr>
          <a:xfrm>
            <a:off x="5652408" y="5878028"/>
            <a:ext cx="4819650" cy="67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u="none" strike="noStrike" cap="all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cs-CZ" sz="1600" dirty="0">
                <a:latin typeface="Helvetica" pitchFamily="2" charset="0"/>
              </a:rPr>
              <a:t>Plk. MUDR. Doležel R, PhD</a:t>
            </a:r>
          </a:p>
          <a:p>
            <a:pPr hangingPunct="1"/>
            <a:endParaRPr lang="cs-CZ" sz="1600" dirty="0">
              <a:latin typeface="Helvetica" pitchFamily="2" charset="0"/>
            </a:endParaRPr>
          </a:p>
          <a:p>
            <a:pPr hangingPunct="1"/>
            <a:r>
              <a:rPr lang="cs-CZ" sz="1600" dirty="0">
                <a:latin typeface="Helvetica" pitchFamily="2" charset="0"/>
              </a:rPr>
              <a:t>Chirurgická klinika 2.LF UK a ÚVN </a:t>
            </a:r>
            <a:r>
              <a:rPr lang="cs-CZ" sz="1600" dirty="0" err="1">
                <a:latin typeface="Helvetica" pitchFamily="2" charset="0"/>
              </a:rPr>
              <a:t>praha</a:t>
            </a:r>
            <a:endParaRPr lang="cs-CZ" sz="1600" dirty="0">
              <a:latin typeface="Helvetica" pitchFamily="2" charset="0"/>
            </a:endParaRPr>
          </a:p>
        </p:txBody>
      </p:sp>
      <p:pic>
        <p:nvPicPr>
          <p:cNvPr id="14" name="Obrázek" descr="Obrázek">
            <a:extLst>
              <a:ext uri="{FF2B5EF4-FFF2-40B4-BE49-F238E27FC236}">
                <a16:creationId xmlns:a16="http://schemas.microsoft.com/office/drawing/2014/main" id="{1F17515D-EB2B-5D48-8EDC-068F649A204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808" b="37981"/>
          <a:stretch>
            <a:fillRect/>
          </a:stretch>
        </p:blipFill>
        <p:spPr>
          <a:xfrm>
            <a:off x="0" y="540828"/>
            <a:ext cx="3323294" cy="205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7F5CA2-3721-4CD9-8D29-9C16FDC2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512" y="772165"/>
            <a:ext cx="1603947" cy="164542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5663011-0633-461B-A190-62663BD1B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971" y="825326"/>
            <a:ext cx="6573167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96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10780552" cy="784677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Předoperační období</a:t>
            </a:r>
            <a:r>
              <a:rPr lang="cs-CZ" sz="3600" b="1" dirty="0">
                <a:solidFill>
                  <a:srgbClr val="002060"/>
                </a:solidFill>
              </a:rPr>
              <a:t> příprava pacienta na operační zákrok</a:t>
            </a:r>
            <a:endParaRPr lang="cs-CZ" altLang="cs-CZ" sz="3600" b="1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010F83-6C08-473F-8FD3-DEF1C17B7D88}"/>
              </a:ext>
            </a:extLst>
          </p:cNvPr>
          <p:cNvSpPr/>
          <p:nvPr/>
        </p:nvSpPr>
        <p:spPr>
          <a:xfrm>
            <a:off x="695587" y="1025041"/>
            <a:ext cx="107805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Každá operace představuje </a:t>
            </a:r>
            <a:r>
              <a:rPr lang="cs-CZ" b="1" dirty="0"/>
              <a:t>operační trauma</a:t>
            </a:r>
            <a:r>
              <a:rPr lang="cs-CZ" dirty="0"/>
              <a:t> – fyzickou i psychickou zátěž pro organismus.</a:t>
            </a:r>
            <a:br>
              <a:rPr lang="cs-CZ" dirty="0"/>
            </a:br>
            <a:r>
              <a:rPr lang="cs-CZ" dirty="0"/>
              <a:t>➡️ Cílem přípravy je </a:t>
            </a:r>
            <a:r>
              <a:rPr lang="cs-CZ" b="1" dirty="0"/>
              <a:t>zvýšit rezervy pacienta</a:t>
            </a:r>
            <a:r>
              <a:rPr lang="cs-CZ" dirty="0"/>
              <a:t>, snížit komplikace a urychlit hojení.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0000FF"/>
                </a:solidFill>
              </a:rPr>
              <a:t>Prehabilitace</a:t>
            </a:r>
            <a:r>
              <a:rPr lang="cs-CZ" b="1" dirty="0"/>
              <a:t> = aktivní příprava pacienta na plánovanou operaci</a:t>
            </a:r>
          </a:p>
          <a:p>
            <a:r>
              <a:rPr lang="cs-CZ" b="1" dirty="0"/>
              <a:t>Zahrnuje: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Fyzickou kondici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Výživu a </a:t>
            </a:r>
            <a:r>
              <a:rPr lang="cs-CZ" b="1" dirty="0" err="1"/>
              <a:t>imunonutrici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Psychickou podporu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Odvykání kouření a alkoholu</a:t>
            </a:r>
            <a:endParaRPr lang="cs-CZ" dirty="0"/>
          </a:p>
          <a:p>
            <a:endParaRPr lang="cs-CZ" b="1" dirty="0"/>
          </a:p>
          <a:p>
            <a:r>
              <a:rPr lang="cs-CZ" b="1" dirty="0">
                <a:solidFill>
                  <a:srgbClr val="0000FF"/>
                </a:solidFill>
              </a:rPr>
              <a:t>1) Fyzická příprava – cvičení</a:t>
            </a:r>
          </a:p>
          <a:p>
            <a:r>
              <a:rPr lang="cs-CZ" b="1" dirty="0"/>
              <a:t>Začít ideálně 3–6 týdnů před výkonem</a:t>
            </a:r>
            <a:endParaRPr lang="cs-CZ" dirty="0"/>
          </a:p>
          <a:p>
            <a:r>
              <a:rPr lang="cs-CZ" dirty="0"/>
              <a:t>💪 </a:t>
            </a:r>
            <a:r>
              <a:rPr lang="cs-CZ" b="1" dirty="0"/>
              <a:t>Aerobní zátěž</a:t>
            </a:r>
            <a:r>
              <a:rPr lang="cs-CZ" dirty="0"/>
              <a:t>: 3-5x týdně na 30 min denně (rychlá chůze, kolo, plavání)</a:t>
            </a:r>
          </a:p>
          <a:p>
            <a:r>
              <a:rPr lang="cs-CZ" dirty="0"/>
              <a:t>Intenzita: střední (tep 60–75 % maxima, pacient se zapotí, ale může mluvit)</a:t>
            </a:r>
          </a:p>
          <a:p>
            <a:r>
              <a:rPr lang="cs-CZ" dirty="0"/>
              <a:t>🧘‍♀️ </a:t>
            </a:r>
            <a:r>
              <a:rPr lang="cs-CZ" b="1" dirty="0"/>
              <a:t>Dechová a mobilizační cvičení</a:t>
            </a:r>
            <a:r>
              <a:rPr lang="cs-CZ" dirty="0"/>
              <a:t>: nácvik hlubokého dýchání, výdech proti odporu (prevence </a:t>
            </a:r>
            <a:r>
              <a:rPr lang="cs-CZ" dirty="0" err="1"/>
              <a:t>atelektáz</a:t>
            </a:r>
            <a:r>
              <a:rPr lang="cs-CZ" dirty="0"/>
              <a:t>)</a:t>
            </a:r>
          </a:p>
          <a:p>
            <a:r>
              <a:rPr lang="cs-CZ" dirty="0"/>
              <a:t>Pomalý nádech na 10 nosem, pomalý výdech na 10 ústy</a:t>
            </a:r>
          </a:p>
          <a:p>
            <a:r>
              <a:rPr lang="cs-CZ" dirty="0"/>
              <a:t>🤸‍♂️ </a:t>
            </a:r>
            <a:r>
              <a:rPr lang="cs-CZ" b="1" dirty="0"/>
              <a:t>Silový trénink</a:t>
            </a:r>
            <a:r>
              <a:rPr lang="cs-CZ" dirty="0"/>
              <a:t>: cvičení s vlastní vahou nebo mírnou zátěží 2–3x týdně (výstup na schod, dřep u židle)</a:t>
            </a:r>
          </a:p>
          <a:p>
            <a:r>
              <a:rPr lang="cs-CZ" dirty="0"/>
              <a:t>Strečink a mobilizace: rotace trupu kyčlí, kroužení ramen a protažení zad, stehen, lýtek</a:t>
            </a:r>
            <a:br>
              <a:rPr lang="cs-CZ" dirty="0"/>
            </a:br>
            <a:r>
              <a:rPr lang="cs-CZ" dirty="0"/>
              <a:t>➡️ Cílem je </a:t>
            </a:r>
            <a:r>
              <a:rPr lang="cs-CZ" b="1" dirty="0"/>
              <a:t>zvýšit VO₂ </a:t>
            </a:r>
            <a:r>
              <a:rPr lang="cs-CZ" b="1" dirty="0" err="1"/>
              <a:t>max</a:t>
            </a:r>
            <a:r>
              <a:rPr lang="cs-CZ" b="1" dirty="0"/>
              <a:t>, svalovou sílu a dechové rezervy</a:t>
            </a:r>
            <a:endParaRPr lang="cs-CZ" dirty="0"/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FEE4E1-0A5F-49D3-9E58-1EEC8C90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50" y="6090407"/>
            <a:ext cx="577776" cy="5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10780552" cy="784677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Předoperační období</a:t>
            </a:r>
            <a:r>
              <a:rPr lang="cs-CZ" sz="3600" b="1" dirty="0">
                <a:solidFill>
                  <a:srgbClr val="002060"/>
                </a:solidFill>
              </a:rPr>
              <a:t> příprava pacienta na operační zákrok</a:t>
            </a:r>
            <a:endParaRPr lang="cs-CZ" altLang="cs-CZ" sz="3600" b="1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010F83-6C08-473F-8FD3-DEF1C17B7D88}"/>
              </a:ext>
            </a:extLst>
          </p:cNvPr>
          <p:cNvSpPr/>
          <p:nvPr/>
        </p:nvSpPr>
        <p:spPr>
          <a:xfrm>
            <a:off x="695587" y="1025041"/>
            <a:ext cx="107805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2) Odvykání kouření - režim</a:t>
            </a:r>
          </a:p>
          <a:p>
            <a:r>
              <a:rPr lang="cs-CZ" b="1" dirty="0"/>
              <a:t>Přestat kouřit alespoň 4 týdny před operací</a:t>
            </a:r>
            <a:br>
              <a:rPr lang="cs-CZ" dirty="0"/>
            </a:br>
            <a:r>
              <a:rPr lang="cs-CZ" dirty="0"/>
              <a:t>➡️ Snížení rizika infekcí, zhoršeného hojení, plicních komplikací</a:t>
            </a:r>
          </a:p>
          <a:p>
            <a:endParaRPr lang="cs-CZ" b="1" dirty="0">
              <a:solidFill>
                <a:srgbClr val="0000FF"/>
              </a:solidFill>
            </a:endParaRPr>
          </a:p>
          <a:p>
            <a:r>
              <a:rPr lang="cs-CZ" b="1" dirty="0">
                <a:solidFill>
                  <a:srgbClr val="0000FF"/>
                </a:solidFill>
              </a:rPr>
              <a:t>3) Výživa a </a:t>
            </a:r>
            <a:r>
              <a:rPr lang="cs-CZ" b="1" dirty="0" err="1">
                <a:solidFill>
                  <a:srgbClr val="0000FF"/>
                </a:solidFill>
              </a:rPr>
              <a:t>imunonutrice</a:t>
            </a:r>
            <a:endParaRPr lang="cs-CZ" b="1" dirty="0">
              <a:solidFill>
                <a:srgbClr val="0000FF"/>
              </a:solidFill>
            </a:endParaRPr>
          </a:p>
          <a:p>
            <a:r>
              <a:rPr lang="cs-CZ" b="1" dirty="0"/>
              <a:t>Předoperační podvýživa = vyšší riziko komplikací // Po operaci už nelze dohnat!!!</a:t>
            </a:r>
            <a:endParaRPr lang="cs-CZ" dirty="0"/>
          </a:p>
          <a:p>
            <a:r>
              <a:rPr lang="cs-CZ" dirty="0"/>
              <a:t>⚖️ Nutriční </a:t>
            </a:r>
            <a:r>
              <a:rPr lang="cs-CZ" dirty="0" err="1"/>
              <a:t>screening</a:t>
            </a:r>
            <a:r>
              <a:rPr lang="cs-CZ" dirty="0"/>
              <a:t>: BMI, úbytek hmotnosti, albumin</a:t>
            </a:r>
          </a:p>
          <a:p>
            <a:r>
              <a:rPr lang="cs-CZ" dirty="0"/>
              <a:t>🥛 </a:t>
            </a:r>
            <a:r>
              <a:rPr lang="cs-CZ" b="1" dirty="0" err="1"/>
              <a:t>Imunonutrice</a:t>
            </a:r>
            <a:r>
              <a:rPr lang="cs-CZ" dirty="0"/>
              <a:t> (např. přípravky </a:t>
            </a:r>
            <a:r>
              <a:rPr lang="cs-CZ" dirty="0">
                <a:solidFill>
                  <a:srgbClr val="FF0000"/>
                </a:solidFill>
              </a:rPr>
              <a:t>s argininem, omega-3 MK, nukleotidy</a:t>
            </a:r>
            <a:r>
              <a:rPr lang="cs-CZ" dirty="0"/>
              <a:t>):</a:t>
            </a:r>
            <a:br>
              <a:rPr lang="cs-CZ" dirty="0"/>
            </a:br>
            <a:r>
              <a:rPr lang="cs-CZ" dirty="0"/>
              <a:t>➜ podávat </a:t>
            </a:r>
            <a:r>
              <a:rPr lang="cs-CZ" b="1" dirty="0"/>
              <a:t>5–7 dní před operací</a:t>
            </a:r>
            <a:br>
              <a:rPr lang="cs-CZ" dirty="0"/>
            </a:br>
            <a:r>
              <a:rPr lang="cs-CZ" dirty="0"/>
              <a:t>➜ zlepšuje imunitu, hojení, snižuje infekce</a:t>
            </a:r>
          </a:p>
          <a:p>
            <a:endParaRPr lang="cs-CZ" dirty="0"/>
          </a:p>
          <a:p>
            <a:r>
              <a:rPr lang="cs-CZ" b="1" dirty="0">
                <a:solidFill>
                  <a:srgbClr val="0000FF"/>
                </a:solidFill>
              </a:rPr>
              <a:t>4) Jídlo a pití před operací</a:t>
            </a:r>
          </a:p>
          <a:p>
            <a:r>
              <a:rPr lang="cs-CZ" b="1" dirty="0"/>
              <a:t>Poslední pevné jídlo:</a:t>
            </a:r>
            <a:r>
              <a:rPr lang="cs-CZ" dirty="0"/>
              <a:t> 6 hodin před zákrokem</a:t>
            </a:r>
          </a:p>
          <a:p>
            <a:r>
              <a:rPr lang="cs-CZ" b="1" dirty="0"/>
              <a:t>Čiré tekutiny (voda, čaj):</a:t>
            </a:r>
            <a:r>
              <a:rPr lang="cs-CZ" dirty="0"/>
              <a:t> do 2 hodin před</a:t>
            </a:r>
          </a:p>
          <a:p>
            <a:r>
              <a:rPr lang="cs-CZ" b="1" dirty="0" err="1"/>
              <a:t>Carbo-loading</a:t>
            </a:r>
            <a:r>
              <a:rPr lang="cs-CZ" b="1" dirty="0"/>
              <a:t>:</a:t>
            </a:r>
            <a:r>
              <a:rPr lang="cs-CZ" dirty="0"/>
              <a:t> pití sladkého nápoje 2–3 hod. před operací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Pre</a:t>
            </a:r>
            <a:r>
              <a:rPr lang="cs-CZ" dirty="0">
                <a:solidFill>
                  <a:srgbClr val="FF0000"/>
                </a:solidFill>
              </a:rPr>
              <a:t>-Op) </a:t>
            </a:r>
          </a:p>
          <a:p>
            <a:r>
              <a:rPr lang="cs-CZ" dirty="0"/>
              <a:t>➜ zajišťuje lepší inzulinovou odpověď, oddaluje katabolismus</a:t>
            </a:r>
          </a:p>
          <a:p>
            <a:endParaRPr lang="cs-CZ" dirty="0"/>
          </a:p>
          <a:p>
            <a:r>
              <a:rPr lang="cs-CZ" b="1" dirty="0"/>
              <a:t>Shrnutí: </a:t>
            </a:r>
            <a:r>
              <a:rPr lang="cs-CZ" b="1" dirty="0" err="1"/>
              <a:t>Prehabilitace</a:t>
            </a:r>
            <a:r>
              <a:rPr lang="cs-CZ" b="1" dirty="0"/>
              <a:t> = klíčový nástroj ke zvládnutí operačního stresu</a:t>
            </a:r>
          </a:p>
          <a:p>
            <a:r>
              <a:rPr lang="cs-CZ" b="1" dirty="0"/>
              <a:t>Zdatnější pacient = rychlejší zotavení, méně komplikací a kratší hospitalizace.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36AB096-6443-4CDE-A7C5-160685B0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660" y="1103459"/>
            <a:ext cx="3443535" cy="254866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A99F08B-0E29-4B3D-A9D0-E757F0C4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14" y="4436805"/>
            <a:ext cx="2919368" cy="188258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F707EBF-000B-4C04-8C7D-173B1C97C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250" y="6090407"/>
            <a:ext cx="577776" cy="5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10780552" cy="784677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Předoperační fáze: </a:t>
            </a:r>
            <a:r>
              <a:rPr lang="cs-CZ" altLang="cs-CZ" sz="3600" b="1" dirty="0">
                <a:solidFill>
                  <a:srgbClr val="0000FF"/>
                </a:solidFill>
              </a:rPr>
              <a:t>rizikové faktory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010F83-6C08-473F-8FD3-DEF1C17B7D88}"/>
              </a:ext>
            </a:extLst>
          </p:cNvPr>
          <p:cNvSpPr/>
          <p:nvPr/>
        </p:nvSpPr>
        <p:spPr>
          <a:xfrm>
            <a:off x="695587" y="1025041"/>
            <a:ext cx="107805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Rizikové faktory zvyšující mortalitu a morbiditu</a:t>
            </a:r>
          </a:p>
          <a:p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Věk pacienta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Urgence výkonu</a:t>
            </a:r>
            <a:r>
              <a:rPr lang="cs-CZ" sz="2400" dirty="0"/>
              <a:t> </a:t>
            </a:r>
            <a:r>
              <a:rPr lang="cs-CZ" sz="2400" i="1" dirty="0"/>
              <a:t>(akutní operace = vyšší riziko)</a:t>
            </a:r>
            <a:endParaRPr lang="cs-CZ" sz="2400" dirty="0"/>
          </a:p>
          <a:p>
            <a:endParaRPr lang="cs-CZ" sz="2400" b="1" dirty="0"/>
          </a:p>
          <a:p>
            <a:r>
              <a:rPr lang="cs-CZ" sz="2400" b="1" dirty="0"/>
              <a:t>Další klinické faktory:</a:t>
            </a:r>
            <a:endParaRPr lang="cs-CZ" sz="2400" dirty="0"/>
          </a:p>
          <a:p>
            <a:r>
              <a:rPr lang="cs-CZ" sz="2400" dirty="0"/>
              <a:t>ASA klasifikace II–IV</a:t>
            </a:r>
          </a:p>
          <a:p>
            <a:r>
              <a:rPr lang="cs-CZ" sz="2400" dirty="0"/>
              <a:t>Srdeční komorbidity (např. ICHS, arytmie, srdeční selhání)</a:t>
            </a:r>
          </a:p>
          <a:p>
            <a:r>
              <a:rPr lang="cs-CZ" sz="2400" dirty="0"/>
              <a:t>Renální parametry (kreatinin, diuréza)</a:t>
            </a:r>
          </a:p>
          <a:p>
            <a:r>
              <a:rPr lang="cs-CZ" sz="2400" dirty="0"/>
              <a:t>Respirační insuficience / chronická bronchitida</a:t>
            </a:r>
          </a:p>
          <a:p>
            <a:r>
              <a:rPr lang="cs-CZ" sz="2400" dirty="0"/>
              <a:t>Jaterní cirhóza</a:t>
            </a:r>
          </a:p>
          <a:p>
            <a:r>
              <a:rPr lang="cs-CZ" sz="2400" dirty="0"/>
              <a:t>Diabetes </a:t>
            </a:r>
            <a:r>
              <a:rPr lang="cs-CZ" sz="2400" dirty="0" err="1"/>
              <a:t>mellitus</a:t>
            </a:r>
            <a:endParaRPr lang="cs-CZ" sz="2400" dirty="0"/>
          </a:p>
          <a:p>
            <a:r>
              <a:rPr lang="cs-CZ" sz="2400" dirty="0"/>
              <a:t>Chronická kortikoterapie</a:t>
            </a:r>
          </a:p>
          <a:p>
            <a:r>
              <a:rPr lang="cs-CZ" sz="2400" dirty="0"/>
              <a:t>Anémie</a:t>
            </a:r>
          </a:p>
          <a:p>
            <a:r>
              <a:rPr lang="cs-CZ" sz="2400" dirty="0"/>
              <a:t>Poruchy koagulace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F57991-4CB7-4AB6-8FAF-27CDD2B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50" y="6090407"/>
            <a:ext cx="577776" cy="5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495245"/>
            <a:ext cx="11159529" cy="784677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Předoperační fáze: </a:t>
            </a:r>
            <a:r>
              <a:rPr lang="cs-CZ" sz="3600" b="1" dirty="0">
                <a:solidFill>
                  <a:srgbClr val="0000FF"/>
                </a:solidFill>
              </a:rPr>
              <a:t>profylaxe komplikací v chirurgii</a:t>
            </a:r>
            <a:br>
              <a:rPr lang="cs-CZ" sz="3600" b="1" dirty="0"/>
            </a:br>
            <a:r>
              <a:rPr lang="cs-CZ" sz="3600" b="1" dirty="0"/>
              <a:t>   </a:t>
            </a:r>
            <a:endParaRPr lang="cs-CZ" altLang="cs-CZ" sz="3600" b="1" dirty="0">
              <a:solidFill>
                <a:srgbClr val="0000FF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BF72661-E19E-4EF3-86D7-F52DF30F69FC}"/>
              </a:ext>
            </a:extLst>
          </p:cNvPr>
          <p:cNvSpPr/>
          <p:nvPr/>
        </p:nvSpPr>
        <p:spPr>
          <a:xfrm>
            <a:off x="695587" y="1440062"/>
            <a:ext cx="107805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Profylaxe chirurgické infekce rány (SSI)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Profylaktické podání ATB (časované před incizí)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Premedikace – </a:t>
            </a:r>
            <a:r>
              <a:rPr lang="cs-CZ" sz="2400" dirty="0" err="1"/>
              <a:t>anxiolýza</a:t>
            </a:r>
            <a:r>
              <a:rPr lang="cs-CZ" sz="2400" dirty="0"/>
              <a:t>, zklidnění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Prewarming</a:t>
            </a:r>
            <a:r>
              <a:rPr lang="cs-CZ" sz="2400" dirty="0"/>
              <a:t> – zahřátí - prevence hypotermie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Sprcha před operací – mechanická hygiena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Příprava kůže:</a:t>
            </a:r>
            <a:br>
              <a:rPr lang="cs-CZ" sz="2400" dirty="0"/>
            </a:br>
            <a:r>
              <a:rPr lang="cs-CZ" sz="2400" dirty="0"/>
              <a:t>🔸 Zastřižení chlupů – </a:t>
            </a:r>
            <a:r>
              <a:rPr lang="cs-CZ" sz="2400" dirty="0">
                <a:solidFill>
                  <a:srgbClr val="0000FF"/>
                </a:solidFill>
              </a:rPr>
              <a:t>NE holení! </a:t>
            </a:r>
            <a:r>
              <a:rPr lang="cs-CZ" sz="2400" dirty="0"/>
              <a:t>(snižuje riziko </a:t>
            </a:r>
            <a:r>
              <a:rPr lang="cs-CZ" sz="2400" dirty="0" err="1"/>
              <a:t>mikrotraumat</a:t>
            </a:r>
            <a:r>
              <a:rPr lang="cs-CZ" sz="2400" dirty="0"/>
              <a:t> a infekcí)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Příprava na možnou ztrátu krve: Objednání transfuzních přípravků: 2x TU </a:t>
            </a:r>
            <a:r>
              <a:rPr lang="cs-CZ" sz="2400" dirty="0" err="1"/>
              <a:t>erymasy</a:t>
            </a:r>
            <a:r>
              <a:rPr lang="cs-CZ" sz="2400" dirty="0"/>
              <a:t> (křížová zkouška)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Prevence tromboembolické nemoci (TEN)</a:t>
            </a:r>
          </a:p>
          <a:p>
            <a:r>
              <a:rPr lang="cs-CZ" sz="2400" dirty="0"/>
              <a:t>	Mechanická profylaxe (kompresivní punčochy, přístroje)</a:t>
            </a:r>
          </a:p>
          <a:p>
            <a:r>
              <a:rPr lang="cs-CZ" sz="2400" dirty="0"/>
              <a:t>	Farmakologická profylaxe (LMWH, dle rizika)</a:t>
            </a:r>
          </a:p>
          <a:p>
            <a:endParaRPr lang="cs-CZ" dirty="0"/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65DB455A-4350-4E15-8F5B-BB61D1CA8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24307"/>
              </p:ext>
            </p:extLst>
          </p:nvPr>
        </p:nvGraphicFramePr>
        <p:xfrm>
          <a:off x="7059521" y="1279922"/>
          <a:ext cx="4985084" cy="1737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47949">
                  <a:extLst>
                    <a:ext uri="{9D8B030D-6E8A-4147-A177-3AD203B41FA5}">
                      <a16:colId xmlns:a16="http://schemas.microsoft.com/office/drawing/2014/main" val="940943944"/>
                    </a:ext>
                  </a:extLst>
                </a:gridCol>
                <a:gridCol w="1237135">
                  <a:extLst>
                    <a:ext uri="{9D8B030D-6E8A-4147-A177-3AD203B41FA5}">
                      <a16:colId xmlns:a16="http://schemas.microsoft.com/office/drawing/2014/main" val="392468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Léčivo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Doba vysazení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5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PAD (perorální </a:t>
                      </a:r>
                      <a:r>
                        <a:rPr lang="cs-CZ" dirty="0" err="1"/>
                        <a:t>antidiabetika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66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NOAC (např. </a:t>
                      </a:r>
                      <a:r>
                        <a:rPr lang="cs-CZ" dirty="0" err="1"/>
                        <a:t>apixaban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rivaroxaban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dny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29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Antiagregační léčba (ASA, clopidogrel)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dní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0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39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10780552" cy="784677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Perioperační fáze</a:t>
            </a:r>
            <a:endParaRPr lang="cs-CZ" altLang="cs-CZ" sz="3600" b="1" dirty="0">
              <a:solidFill>
                <a:srgbClr val="0000FF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010F83-6C08-473F-8FD3-DEF1C17B7D88}"/>
              </a:ext>
            </a:extLst>
          </p:cNvPr>
          <p:cNvSpPr/>
          <p:nvPr/>
        </p:nvSpPr>
        <p:spPr>
          <a:xfrm>
            <a:off x="695587" y="1025041"/>
            <a:ext cx="107805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/>
              <a:t>Odd</a:t>
            </a:r>
            <a:r>
              <a:rPr lang="cs-CZ" sz="2800" b="1" dirty="0"/>
              <a:t>/JIP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SIRS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Difuzní poškození endotelu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Odeznívá za 48-96hod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Ischemie a </a:t>
            </a:r>
            <a:r>
              <a:rPr lang="cs-CZ" sz="2800" b="1" dirty="0" err="1"/>
              <a:t>repeerfuze</a:t>
            </a:r>
            <a:endParaRPr lang="cs-CZ" sz="2800" b="1" dirty="0"/>
          </a:p>
          <a:p>
            <a:endParaRPr lang="cs-CZ" sz="2800" b="1" dirty="0"/>
          </a:p>
          <a:p>
            <a:r>
              <a:rPr lang="cs-CZ" sz="2800" b="1" dirty="0"/>
              <a:t>Na sále chráníme před pozičním traumatem!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err="1"/>
              <a:t>Normotermie</a:t>
            </a:r>
            <a:endParaRPr lang="cs-CZ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err="1"/>
              <a:t>Normoglykémie</a:t>
            </a:r>
            <a:endParaRPr lang="cs-CZ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Příprava operačního 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Fyziologické operování</a:t>
            </a: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F57991-4CB7-4AB6-8FAF-27CDD2B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313" y="286425"/>
            <a:ext cx="577776" cy="5927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D2C727A-440F-4C89-A769-CAC67733A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02" y="2879797"/>
            <a:ext cx="4563112" cy="29531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0EF2717-05C8-49B9-8BEA-75CD16BC7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449" y="1408940"/>
            <a:ext cx="4420217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10780552" cy="784677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Pooperační fáze:</a:t>
            </a:r>
            <a:endParaRPr lang="cs-CZ" altLang="cs-CZ" sz="3600" b="1" dirty="0">
              <a:solidFill>
                <a:srgbClr val="0000FF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010F83-6C08-473F-8FD3-DEF1C17B7D88}"/>
              </a:ext>
            </a:extLst>
          </p:cNvPr>
          <p:cNvSpPr/>
          <p:nvPr/>
        </p:nvSpPr>
        <p:spPr>
          <a:xfrm>
            <a:off x="695587" y="1025041"/>
            <a:ext cx="107805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Odd</a:t>
            </a:r>
            <a:r>
              <a:rPr lang="cs-CZ" sz="2400" b="1" dirty="0"/>
              <a:t>/JIP</a:t>
            </a:r>
          </a:p>
          <a:p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Monitorace TK/P a 15 min, stav vědomí a 1hod 3x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Infúze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r>
              <a:rPr lang="cs-CZ" sz="2400" b="1" dirty="0"/>
              <a:t>💧 Infuzní terapie</a:t>
            </a:r>
          </a:p>
          <a:p>
            <a:r>
              <a:rPr lang="cs-CZ" sz="2400" dirty="0"/>
              <a:t>Zajistit adekvátní hydrataci.</a:t>
            </a:r>
          </a:p>
          <a:p>
            <a:r>
              <a:rPr lang="cs-CZ" sz="2400" b="1" dirty="0"/>
              <a:t>Parenterální výživa</a:t>
            </a:r>
            <a:r>
              <a:rPr lang="cs-CZ" sz="2400" dirty="0"/>
              <a:t> u pacientů, kteří </a:t>
            </a:r>
            <a:r>
              <a:rPr lang="cs-CZ" sz="2400" b="1" dirty="0"/>
              <a:t>nejí 3–4 dny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⚠️ </a:t>
            </a:r>
            <a:r>
              <a:rPr lang="cs-CZ" sz="2400" i="1" dirty="0"/>
              <a:t>Chirurgický pacient nesmí hladovět!</a:t>
            </a:r>
          </a:p>
          <a:p>
            <a:endParaRPr lang="cs-CZ" sz="2400" dirty="0"/>
          </a:p>
          <a:p>
            <a:r>
              <a:rPr lang="cs-CZ" sz="2400" b="1" dirty="0"/>
              <a:t>💊 Analgezie</a:t>
            </a:r>
          </a:p>
          <a:p>
            <a:r>
              <a:rPr lang="cs-CZ" sz="2400" dirty="0"/>
              <a:t>Udržet efektivní úlevu od bolesti bez </a:t>
            </a:r>
            <a:r>
              <a:rPr lang="cs-CZ" sz="2400" dirty="0" err="1"/>
              <a:t>sedace</a:t>
            </a:r>
            <a:r>
              <a:rPr lang="cs-CZ" sz="2400" dirty="0"/>
              <a:t>.</a:t>
            </a:r>
          </a:p>
          <a:p>
            <a:r>
              <a:rPr lang="cs-CZ" sz="2400" dirty="0"/>
              <a:t>Včas reagovat na projevy bolesti při rehabilitaci – před cvičením lze aplikovat analgetika.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F57991-4CB7-4AB6-8FAF-27CDD2B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50" y="6090407"/>
            <a:ext cx="577776" cy="5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95587" y="318782"/>
            <a:ext cx="10780552" cy="784677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rgbClr val="002060"/>
                </a:solidFill>
              </a:rPr>
              <a:t>Pooperační fáze:</a:t>
            </a:r>
            <a:endParaRPr lang="cs-CZ" altLang="cs-CZ" sz="3600" b="1" dirty="0">
              <a:solidFill>
                <a:srgbClr val="0000FF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010F83-6C08-473F-8FD3-DEF1C17B7D88}"/>
              </a:ext>
            </a:extLst>
          </p:cNvPr>
          <p:cNvSpPr/>
          <p:nvPr/>
        </p:nvSpPr>
        <p:spPr>
          <a:xfrm>
            <a:off x="695587" y="1351508"/>
            <a:ext cx="107805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⚠️ Rizika a sledování komplikací</a:t>
            </a:r>
          </a:p>
          <a:p>
            <a:endParaRPr lang="cs-CZ" sz="2400" b="1" dirty="0"/>
          </a:p>
          <a:p>
            <a:r>
              <a:rPr lang="cs-CZ" sz="2400" b="1" dirty="0"/>
              <a:t>Respirační:</a:t>
            </a:r>
            <a:r>
              <a:rPr lang="cs-CZ" sz="2400" dirty="0"/>
              <a:t> </a:t>
            </a:r>
            <a:r>
              <a:rPr lang="cs-CZ" sz="2400" dirty="0" err="1"/>
              <a:t>hypoxémie</a:t>
            </a:r>
            <a:r>
              <a:rPr lang="cs-CZ" sz="2400" dirty="0"/>
              <a:t>, </a:t>
            </a:r>
            <a:r>
              <a:rPr lang="cs-CZ" sz="2400" dirty="0" err="1"/>
              <a:t>hyperkapnie</a:t>
            </a:r>
            <a:r>
              <a:rPr lang="cs-CZ" sz="2400" dirty="0"/>
              <a:t>, bronchospasmus, pneumonie.</a:t>
            </a:r>
          </a:p>
          <a:p>
            <a:endParaRPr lang="cs-CZ" sz="2400" b="1" dirty="0"/>
          </a:p>
          <a:p>
            <a:r>
              <a:rPr lang="cs-CZ" sz="2400" b="1" dirty="0"/>
              <a:t>Kardiovaskulární:</a:t>
            </a:r>
            <a:r>
              <a:rPr lang="cs-CZ" sz="2400" dirty="0"/>
              <a:t> hypotenze, hypertenze, </a:t>
            </a:r>
            <a:r>
              <a:rPr lang="cs-CZ" sz="2400" dirty="0" err="1"/>
              <a:t>supraventrikulární</a:t>
            </a:r>
            <a:r>
              <a:rPr lang="cs-CZ" sz="2400" dirty="0"/>
              <a:t> tachykardie.</a:t>
            </a:r>
          </a:p>
          <a:p>
            <a:endParaRPr lang="cs-CZ" sz="2400" b="1" dirty="0"/>
          </a:p>
          <a:p>
            <a:r>
              <a:rPr lang="cs-CZ" sz="2400" b="1" dirty="0"/>
              <a:t>Neurologické:</a:t>
            </a:r>
            <a:r>
              <a:rPr lang="cs-CZ" sz="2400" dirty="0"/>
              <a:t> poruchy vědomí.</a:t>
            </a:r>
          </a:p>
          <a:p>
            <a:endParaRPr lang="cs-CZ" sz="2400" b="1" dirty="0"/>
          </a:p>
          <a:p>
            <a:r>
              <a:rPr lang="cs-CZ" sz="2400" b="1" dirty="0"/>
              <a:t>Gastrointestinální:</a:t>
            </a:r>
            <a:r>
              <a:rPr lang="cs-CZ" sz="2400" dirty="0"/>
              <a:t> nauzea, zvracení, pooperační ileus.</a:t>
            </a:r>
          </a:p>
          <a:p>
            <a:endParaRPr lang="cs-CZ" sz="2400" b="1" dirty="0"/>
          </a:p>
          <a:p>
            <a:r>
              <a:rPr lang="cs-CZ" sz="2400" b="1" dirty="0"/>
              <a:t>Aspirační riziko</a:t>
            </a:r>
            <a:r>
              <a:rPr lang="cs-CZ" sz="2400" dirty="0"/>
              <a:t> – nutné sledovat při mobilizaci a dechové terapii.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F57991-4CB7-4AB6-8FAF-27CDD2BB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50" y="6090407"/>
            <a:ext cx="577776" cy="5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4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1011</Words>
  <Application>Microsoft Office PowerPoint</Application>
  <PresentationFormat>Širokoúhlá obrazovka</PresentationFormat>
  <Paragraphs>177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Helvetica Neue</vt:lpstr>
      <vt:lpstr>Motiv Office</vt:lpstr>
      <vt:lpstr>Prezentace aplikace PowerPoint</vt:lpstr>
      <vt:lpstr>Prezentace aplikace PowerPoint</vt:lpstr>
      <vt:lpstr>Předoperační období příprava pacienta na operační zákrok</vt:lpstr>
      <vt:lpstr>Předoperační období příprava pacienta na operační zákrok</vt:lpstr>
      <vt:lpstr>Předoperační fáze: rizikové faktory</vt:lpstr>
      <vt:lpstr>Předoperační fáze: profylaxe komplikací v chirurgii    </vt:lpstr>
      <vt:lpstr>Perioperační fáze</vt:lpstr>
      <vt:lpstr>Pooperační fáze:</vt:lpstr>
      <vt:lpstr>Pooperační fáze:</vt:lpstr>
      <vt:lpstr>Pooperační fáze: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Dolezel</dc:creator>
  <cp:lastModifiedBy>plk. MUDr. Radek Doležel, Ph.D.</cp:lastModifiedBy>
  <cp:revision>51</cp:revision>
  <dcterms:created xsi:type="dcterms:W3CDTF">2023-05-09T19:56:18Z</dcterms:created>
  <dcterms:modified xsi:type="dcterms:W3CDTF">2025-10-07T06:41:53Z</dcterms:modified>
</cp:coreProperties>
</file>