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658" r:id="rId2"/>
    <p:sldId id="256" r:id="rId3"/>
    <p:sldId id="257" r:id="rId4"/>
    <p:sldId id="266" r:id="rId5"/>
    <p:sldId id="267" r:id="rId6"/>
    <p:sldId id="268" r:id="rId7"/>
    <p:sldId id="269" r:id="rId8"/>
    <p:sldId id="271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1" r:id="rId21"/>
    <p:sldId id="283" r:id="rId22"/>
    <p:sldId id="285" r:id="rId23"/>
    <p:sldId id="286" r:id="rId24"/>
    <p:sldId id="284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95" r:id="rId33"/>
    <p:sldId id="296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297" r:id="rId43"/>
    <p:sldId id="306" r:id="rId44"/>
    <p:sldId id="307" r:id="rId45"/>
    <p:sldId id="308" r:id="rId46"/>
    <p:sldId id="309" r:id="rId47"/>
    <p:sldId id="310" r:id="rId48"/>
    <p:sldId id="311" r:id="rId49"/>
    <p:sldId id="318" r:id="rId50"/>
    <p:sldId id="312" r:id="rId51"/>
    <p:sldId id="313" r:id="rId52"/>
    <p:sldId id="314" r:id="rId53"/>
    <p:sldId id="315" r:id="rId54"/>
    <p:sldId id="317" r:id="rId55"/>
    <p:sldId id="316" r:id="rId56"/>
    <p:sldId id="319" r:id="rId57"/>
    <p:sldId id="320" r:id="rId58"/>
    <p:sldId id="323" r:id="rId59"/>
    <p:sldId id="324" r:id="rId60"/>
    <p:sldId id="325" r:id="rId61"/>
    <p:sldId id="321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7" r:id="rId73"/>
    <p:sldId id="322" r:id="rId74"/>
    <p:sldId id="338" r:id="rId75"/>
    <p:sldId id="659" r:id="rId76"/>
    <p:sldId id="336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B47B7-1583-4767-B29C-87F8A5B900A4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ACD5C-1975-4BB1-BA66-D2B1EBE8F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87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0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6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5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93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192024" y="265177"/>
            <a:ext cx="8762287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cs-CZ" sz="1350" noProof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453326" y="1196392"/>
            <a:ext cx="8237349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>
          <a:xfrm>
            <a:off x="390906" y="448056"/>
            <a:ext cx="5157839" cy="640080"/>
          </a:xfrm>
        </p:spPr>
        <p:txBody>
          <a:bodyPr rtlCol="0" anchor="b" anchorCtr="0">
            <a:normAutofit/>
          </a:bodyPr>
          <a:lstStyle>
            <a:lvl1pPr>
              <a:defRPr sz="2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0" hasCustomPrompt="1"/>
          </p:nvPr>
        </p:nvSpPr>
        <p:spPr>
          <a:xfrm>
            <a:off x="404622" y="1435608"/>
            <a:ext cx="3312414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cs-CZ" noProof="0"/>
              <a:t>Kliknutím můžete upravit styly předlohy textu.</a:t>
            </a:r>
          </a:p>
          <a:p>
            <a:pPr marL="0" lvl="1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cs-CZ" noProof="0"/>
              <a:t>Druhá úroveň</a:t>
            </a:r>
          </a:p>
          <a:p>
            <a:pPr marL="0" lvl="2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cs-CZ" noProof="0"/>
              <a:t>Třetí úroveň</a:t>
            </a:r>
          </a:p>
          <a:p>
            <a:pPr marL="0" lvl="3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cs-CZ" noProof="0"/>
              <a:t>Čtvrtá úroveň</a:t>
            </a:r>
          </a:p>
          <a:p>
            <a:pPr marL="0" lvl="4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cs-CZ" noProof="0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04622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68ECC5EA-531F-4E1D-9E7C-1D81D89AC39E}" type="datetime1">
              <a:rPr lang="cs-CZ" noProof="0" smtClean="0"/>
              <a:t>07.10.2025</a:t>
            </a:fld>
            <a:endParaRPr lang="cs-CZ" noProof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86150" y="62039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278945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05011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7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3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6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9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17B09-F53E-B447-9125-2330009C01B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1229F-13E5-4A41-961B-41505D9DC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2D7B8778-27B5-492F-9B67-504F7FAD4F14}"/>
              </a:ext>
            </a:extLst>
          </p:cNvPr>
          <p:cNvSpPr txBox="1">
            <a:spLocks/>
          </p:cNvSpPr>
          <p:nvPr/>
        </p:nvSpPr>
        <p:spPr>
          <a:xfrm>
            <a:off x="315503" y="490713"/>
            <a:ext cx="8073190" cy="510614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sz="2700" dirty="0">
                <a:solidFill>
                  <a:srgbClr val="002060"/>
                </a:solidFill>
              </a:rPr>
              <a:t>🕗 </a:t>
            </a:r>
            <a:r>
              <a:rPr lang="cs-CZ" sz="2700" b="1" dirty="0">
                <a:solidFill>
                  <a:srgbClr val="002060"/>
                </a:solidFill>
              </a:rPr>
              <a:t>Organizace výuky: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F4D0C72-5850-4569-9A3E-8585782FA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457763"/>
              </p:ext>
            </p:extLst>
          </p:nvPr>
        </p:nvGraphicFramePr>
        <p:xfrm>
          <a:off x="219457" y="1340938"/>
          <a:ext cx="8745102" cy="53908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62537">
                  <a:extLst>
                    <a:ext uri="{9D8B030D-6E8A-4147-A177-3AD203B41FA5}">
                      <a16:colId xmlns:a16="http://schemas.microsoft.com/office/drawing/2014/main" val="68174186"/>
                    </a:ext>
                  </a:extLst>
                </a:gridCol>
                <a:gridCol w="5289622">
                  <a:extLst>
                    <a:ext uri="{9D8B030D-6E8A-4147-A177-3AD203B41FA5}">
                      <a16:colId xmlns:a16="http://schemas.microsoft.com/office/drawing/2014/main" val="2576625301"/>
                    </a:ext>
                  </a:extLst>
                </a:gridCol>
                <a:gridCol w="2119234">
                  <a:extLst>
                    <a:ext uri="{9D8B030D-6E8A-4147-A177-3AD203B41FA5}">
                      <a16:colId xmlns:a16="http://schemas.microsoft.com/office/drawing/2014/main" val="3811761607"/>
                    </a:ext>
                  </a:extLst>
                </a:gridCol>
                <a:gridCol w="773709">
                  <a:extLst>
                    <a:ext uri="{9D8B030D-6E8A-4147-A177-3AD203B41FA5}">
                      <a16:colId xmlns:a16="http://schemas.microsoft.com/office/drawing/2014/main" val="754211874"/>
                    </a:ext>
                  </a:extLst>
                </a:gridCol>
              </a:tblGrid>
              <a:tr h="28342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Blok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Přednáška (9:00–11:00)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Praktika (11:15–12:15)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Vyučující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1056005998"/>
                  </a:ext>
                </a:extLst>
              </a:tr>
              <a:tr h="219226">
                <a:tc>
                  <a:txBody>
                    <a:bodyPr/>
                    <a:lstStyle/>
                    <a:p>
                      <a:pPr algn="ctr"/>
                      <a:endParaRPr lang="cs-CZ" sz="1200" b="1" dirty="0"/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Úvod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Doc. Pohnán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1111140426"/>
                  </a:ext>
                </a:extLst>
              </a:tr>
              <a:tr h="346333">
                <a:tc rowSpan="4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7.10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1. Vývoj chirurgie, chirurgické obory, terminologie operací, indikace, kontraindikace.</a:t>
                      </a:r>
                    </a:p>
                  </a:txBody>
                  <a:tcPr marL="18974" marR="18974" marT="9487" marB="9487" anchor="ctr"/>
                </a:tc>
                <a:tc rowSpan="4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/>
                        <a:t>Kahoot</a:t>
                      </a:r>
                      <a:r>
                        <a:rPr lang="cs-CZ" sz="1200" dirty="0"/>
                        <a:t> testy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Prohlídka kliniky a operačních sálů (2 skupiny)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Chirurgické nástroje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2447365466"/>
                  </a:ext>
                </a:extLst>
              </a:tr>
              <a:tr h="506179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2. Asepse, antisepse, dezinfekce, sterilizace, </a:t>
                      </a:r>
                      <a:r>
                        <a:rPr lang="cs-CZ" sz="1200" dirty="0" err="1"/>
                        <a:t>nozokomiální</a:t>
                      </a:r>
                      <a:r>
                        <a:rPr lang="cs-CZ" sz="1200" dirty="0"/>
                        <a:t> infekce, obecné příznaky zánětu a metody léčby, běžné chirurgické infekce.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2909973918"/>
                  </a:ext>
                </a:extLst>
              </a:tr>
              <a:tr h="219226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3. Diagnostické a léčebné metody v chirurgii.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3489032396"/>
                  </a:ext>
                </a:extLst>
              </a:tr>
              <a:tr h="266410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4. Perioperační období – předoperační a pooperační péče.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3851674253"/>
                  </a:ext>
                </a:extLst>
              </a:tr>
              <a:tr h="219226">
                <a:tc rowSpan="4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10.10</a:t>
                      </a:r>
                    </a:p>
                    <a:p>
                      <a:pPr algn="ctr"/>
                      <a:r>
                        <a:rPr lang="cs-CZ" sz="1200" b="1" dirty="0"/>
                        <a:t>(8-11:15)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highlight>
                            <a:srgbClr val="FFFF00"/>
                          </a:highlight>
                        </a:rPr>
                        <a:t>5. Chirurgie dýchacího systému.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Hrudní drenáž – nácvik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Doc. Pohnán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4064032336"/>
                  </a:ext>
                </a:extLst>
              </a:tr>
              <a:tr h="266410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20. Obecné pojmy v traumatologii, rána, hojení rány, </a:t>
                      </a:r>
                      <a:r>
                        <a:rPr lang="cs-CZ" sz="1200" dirty="0" err="1"/>
                        <a:t>polytrauma</a:t>
                      </a:r>
                      <a:r>
                        <a:rPr lang="cs-CZ" sz="1200" dirty="0"/>
                        <a:t>.</a:t>
                      </a:r>
                    </a:p>
                  </a:txBody>
                  <a:tcPr marL="18974" marR="18974" marT="9487" marB="9487" anchor="ctr"/>
                </a:tc>
                <a:tc rowSpan="3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ATLS protokol,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 err="1"/>
                        <a:t>Primary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Survey</a:t>
                      </a:r>
                      <a:endParaRPr lang="cs-CZ" sz="1200" dirty="0"/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ATLS nácviky - </a:t>
                      </a:r>
                      <a:r>
                        <a:rPr lang="cs-CZ" sz="1200" dirty="0" err="1"/>
                        <a:t>Kahoot</a:t>
                      </a:r>
                      <a:endParaRPr lang="cs-CZ" sz="1200" dirty="0"/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2307589432"/>
                  </a:ext>
                </a:extLst>
              </a:tr>
              <a:tr h="266410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21. Krvácení, stavění krvácení, transfúzní přípravky.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912655394"/>
                  </a:ext>
                </a:extLst>
              </a:tr>
              <a:tr h="4118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23. Život ohrožující trauma a </a:t>
                      </a:r>
                      <a:r>
                        <a:rPr lang="cs-CZ" sz="1200" dirty="0" err="1"/>
                        <a:t>polytrauma</a:t>
                      </a:r>
                      <a:r>
                        <a:rPr lang="cs-CZ" sz="1200" dirty="0"/>
                        <a:t> (strangulace, termická poranění, úraz elektrickým proudem).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64432522"/>
                  </a:ext>
                </a:extLst>
              </a:tr>
              <a:tr h="266410">
                <a:tc rowSpan="2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24.10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7. Chirurgie gastrointestinálního systému.</a:t>
                      </a:r>
                    </a:p>
                  </a:txBody>
                  <a:tcPr marL="18974" marR="18974" marT="9487" marB="9487" anchor="ctr"/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Vyšetření pacienta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519624900"/>
                  </a:ext>
                </a:extLst>
              </a:tr>
              <a:tr h="219226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11. Náhlé příhody břišní.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1800891801"/>
                  </a:ext>
                </a:extLst>
              </a:tr>
              <a:tr h="219226">
                <a:tc rowSpan="4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31.10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8. Chirurgie ledvin a močových cest.</a:t>
                      </a:r>
                    </a:p>
                  </a:txBody>
                  <a:tcPr marL="18974" marR="18974" marT="9487" marB="9487" anchor="ctr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Prohlídka kliniky a operačních sálů (2 skupiny)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Základy šití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999931392"/>
                  </a:ext>
                </a:extLst>
              </a:tr>
              <a:tr h="219226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9. Chirurgie mužských reprodukčních orgánů.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2997922341"/>
                  </a:ext>
                </a:extLst>
              </a:tr>
              <a:tr h="219226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10. Chirurgie ženských reprodukčních orgánů.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4249279459"/>
                  </a:ext>
                </a:extLst>
              </a:tr>
              <a:tr h="266410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6. Chirurgie kardiovaskulárního systému.</a:t>
                      </a:r>
                    </a:p>
                  </a:txBody>
                  <a:tcPr marL="18974" marR="18974" marT="9487" marB="9487" anchor="ctr"/>
                </a:tc>
                <a:tc v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425013206"/>
                  </a:ext>
                </a:extLst>
              </a:tr>
              <a:tr h="219226">
                <a:tc rowSpan="2"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21.11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22. Transplantační chirurgie.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Obvazové techniky – nácvik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Rousek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4199947670"/>
                  </a:ext>
                </a:extLst>
              </a:tr>
              <a:tr h="426256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marL="25298" marR="25298" marT="12649" marB="12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19. Chirurgie hlavy a nervového systému. Poranění lebky a mozku. Neurochirurgie.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Zápočet (test/účast)</a:t>
                      </a:r>
                    </a:p>
                  </a:txBody>
                  <a:tcPr marL="18974" marR="18974" marT="9487" marB="9487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/>
                        <a:t>Doležel</a:t>
                      </a:r>
                    </a:p>
                  </a:txBody>
                  <a:tcPr marL="18974" marR="18974" marT="9487" marB="9487" anchor="ctr"/>
                </a:tc>
                <a:extLst>
                  <a:ext uri="{0D108BD9-81ED-4DB2-BD59-A6C34878D82A}">
                    <a16:rowId xmlns:a16="http://schemas.microsoft.com/office/drawing/2014/main" val="1721538818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BBACA252-4210-42A4-869F-C9FE0D92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97" y="32090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42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198"/>
          <a:stretch/>
        </p:blipFill>
        <p:spPr>
          <a:xfrm>
            <a:off x="0" y="3758147"/>
            <a:ext cx="9208358" cy="20997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467"/>
          <a:stretch/>
        </p:blipFill>
        <p:spPr>
          <a:xfrm>
            <a:off x="1295400" y="828675"/>
            <a:ext cx="6736416" cy="21637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DC2A62-AB97-42FA-9376-A9AA8C5C06A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err="1">
                <a:solidFill>
                  <a:srgbClr val="002060"/>
                </a:solidFill>
                <a:latin typeface="+mn-lt"/>
              </a:rPr>
              <a:t>Nuss</a:t>
            </a:r>
            <a:r>
              <a:rPr lang="cs-CZ" sz="3600" b="1" dirty="0">
                <a:solidFill>
                  <a:srgbClr val="002060"/>
                </a:solidFill>
                <a:latin typeface="+mn-lt"/>
              </a:rPr>
              <a:t> procedura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723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873"/>
          <a:stretch/>
        </p:blipFill>
        <p:spPr>
          <a:xfrm>
            <a:off x="492125" y="1611312"/>
            <a:ext cx="8255266" cy="342106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BC25F7-BE3B-4C94-8761-AD495AD4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8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20"/>
          <a:stretch/>
        </p:blipFill>
        <p:spPr>
          <a:xfrm>
            <a:off x="965200" y="320358"/>
            <a:ext cx="7231508" cy="33258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D050BC0-1426-41D4-8114-AA2E67D9A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734" y="3703930"/>
            <a:ext cx="4136440" cy="28337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9CA8F16-865B-4C43-A24D-E50D43FF8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EFA606F-9BEB-4CB9-826B-F1695E09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1" y="471074"/>
            <a:ext cx="7125694" cy="59158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8647BF-0746-4DE7-9B0D-684801D4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3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Nádory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hrudní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stěny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7" y="1600200"/>
            <a:ext cx="28289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u="sng" dirty="0"/>
              <a:t>B</a:t>
            </a:r>
            <a:r>
              <a:rPr lang="en-US" sz="2200" b="1" u="sng" dirty="0" err="1"/>
              <a:t>enigní</a:t>
            </a:r>
            <a:r>
              <a:rPr lang="en-US" sz="2200" b="1" u="sng" dirty="0"/>
              <a:t> </a:t>
            </a:r>
            <a:r>
              <a:rPr lang="en-US" sz="2200" b="1" u="sng" dirty="0" err="1"/>
              <a:t>nádory</a:t>
            </a:r>
            <a:r>
              <a:rPr lang="en-US" sz="2200" b="1" u="sng" dirty="0"/>
              <a:t>:</a:t>
            </a:r>
            <a:endParaRPr lang="en-US" sz="2200" u="sng" dirty="0"/>
          </a:p>
          <a:p>
            <a:r>
              <a:rPr lang="en-US" sz="2200" dirty="0" err="1">
                <a:solidFill>
                  <a:srgbClr val="002060"/>
                </a:solidFill>
              </a:rPr>
              <a:t>osteochondrom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chondrom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lipom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fibrom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neurilemom</a:t>
            </a:r>
            <a:endParaRPr lang="en-US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2200" b="1" u="sng" dirty="0"/>
          </a:p>
          <a:p>
            <a:pPr marL="0" indent="0">
              <a:buNone/>
            </a:pPr>
            <a:r>
              <a:rPr lang="cs-CZ" sz="2200" b="1" u="sng" dirty="0"/>
              <a:t>S</a:t>
            </a:r>
            <a:r>
              <a:rPr lang="en-US" sz="2200" b="1" u="sng" dirty="0" err="1"/>
              <a:t>emimaligní</a:t>
            </a:r>
            <a:r>
              <a:rPr lang="en-US" sz="2200" b="1" u="sng" dirty="0"/>
              <a:t> </a:t>
            </a:r>
            <a:r>
              <a:rPr lang="en-US" sz="2200" b="1" u="sng" dirty="0" err="1"/>
              <a:t>nádory</a:t>
            </a:r>
            <a:endParaRPr lang="en-US" sz="2200" u="sng" dirty="0"/>
          </a:p>
          <a:p>
            <a:r>
              <a:rPr lang="en-US" sz="2200" dirty="0" err="1">
                <a:solidFill>
                  <a:srgbClr val="002060"/>
                </a:solidFill>
              </a:rPr>
              <a:t>desmoid</a:t>
            </a:r>
            <a:endParaRPr lang="en-US" sz="2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51350" y="1600200"/>
            <a:ext cx="28289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cs-CZ" b="1" u="sng" dirty="0"/>
              <a:t>M</a:t>
            </a:r>
            <a:r>
              <a:rPr lang="en-US" b="1" u="sng" dirty="0" err="1"/>
              <a:t>aligní</a:t>
            </a:r>
            <a:r>
              <a:rPr lang="en-US" b="1" u="sng" dirty="0"/>
              <a:t> </a:t>
            </a:r>
            <a:r>
              <a:rPr lang="en-US" b="1" u="sng" dirty="0" err="1"/>
              <a:t>nádory</a:t>
            </a:r>
            <a:r>
              <a:rPr lang="en-US" b="1" u="sng" dirty="0"/>
              <a:t>:</a:t>
            </a:r>
            <a:endParaRPr lang="en-US" u="sng" dirty="0"/>
          </a:p>
          <a:p>
            <a:r>
              <a:rPr lang="en-US" dirty="0" err="1">
                <a:solidFill>
                  <a:srgbClr val="002060"/>
                </a:solidFill>
              </a:rPr>
              <a:t>maligní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histiocytom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plazmocytární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myelom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lymfom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Ewingův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sarkom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liposarkom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leiomyosarkom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rhabdomyosarkom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chondrosarkom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osteosarkom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neurofibrosarkom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hemangiosarkom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6F7469-2A12-4CE3-8037-53F91DD86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5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1609725"/>
            <a:ext cx="38989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88" y="1609725"/>
            <a:ext cx="3898900" cy="345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38" y="1609725"/>
            <a:ext cx="3898900" cy="3454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12BC0D1-4A29-42B5-949B-52A0B9F53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0984" y="1952230"/>
            <a:ext cx="3694113" cy="2461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50" y="1335882"/>
            <a:ext cx="3898900" cy="39751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447A33-BC4F-47C6-B7D9-1217997A0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9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328737"/>
            <a:ext cx="4111624" cy="413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328737"/>
            <a:ext cx="3913185" cy="41322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ECAC8C3-1649-4940-BA69-1EBD05CB5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n-lt"/>
              </a:rPr>
              <a:t>ONEMOCNĚNÍ PLEURY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93800"/>
            <a:ext cx="6134100" cy="474550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E2C9701-ADBA-4736-B307-722A1706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9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33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75" y="0"/>
            <a:ext cx="3222625" cy="18275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46CCC8-E44D-4506-8985-E0A214E1E72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Anatomie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07C4D7-F6F3-47C1-946C-5146B7775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705"/>
            <a:ext cx="7772400" cy="14700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3600" b="1" dirty="0">
                <a:solidFill>
                  <a:srgbClr val="002060"/>
                </a:solidFill>
                <a:latin typeface="+mn-lt"/>
              </a:rPr>
              <a:t>5. Chirurgie dýchacího systému</a:t>
            </a:r>
          </a:p>
        </p:txBody>
      </p:sp>
      <p:pic>
        <p:nvPicPr>
          <p:cNvPr id="7" name="Picture 1" descr="Snímek obrazovky 2018-11-12 v 22.39.24.png">
            <a:extLst>
              <a:ext uri="{FF2B5EF4-FFF2-40B4-BE49-F238E27FC236}">
                <a16:creationId xmlns:a16="http://schemas.microsoft.com/office/drawing/2014/main" id="{E3ABEA90-BBC4-450B-B126-5F5A8248A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0" y="2304288"/>
            <a:ext cx="3582259" cy="3410417"/>
          </a:xfrm>
          <a:prstGeom prst="rect">
            <a:avLst/>
          </a:prstGeom>
        </p:spPr>
      </p:pic>
      <p:pic>
        <p:nvPicPr>
          <p:cNvPr id="8" name="Picture 1" descr="Snímek obrazovky 2018-11-12 v 22.39.44.png">
            <a:extLst>
              <a:ext uri="{FF2B5EF4-FFF2-40B4-BE49-F238E27FC236}">
                <a16:creationId xmlns:a16="http://schemas.microsoft.com/office/drawing/2014/main" id="{3D254964-6D3E-4FBE-94CB-A8054E9D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82" y="1541244"/>
            <a:ext cx="3264993" cy="49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77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9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" y="170877"/>
            <a:ext cx="8818372" cy="6430007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4B6F822-878E-47D2-A9FE-90C29CCEF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448" y="1498200"/>
            <a:ext cx="3821155" cy="3693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Pleura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costalis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(žeberní pleura)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vystýlá vnitřní stranu žeber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Pleura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diaphragmatica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(brániční pleura)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kryje horní plochu bránice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Pleura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mediastinalis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(mediastinální pleura)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Pleura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cupulae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(pleura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cervicalis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apex pleury v oblasti nad klíční kostí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vystupuje do krku (nad první žebro), pokrývá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plicní vrchol (apex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pulmonis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je chráněna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fascia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suprapleuralis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Sibsonova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fascie)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D33B996-F1A3-4FCB-BA88-09A90674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901" y="5403953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31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Onemocnění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pleury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6232"/>
            <a:ext cx="8229600" cy="4525963"/>
          </a:xfrm>
        </p:spPr>
        <p:txBody>
          <a:bodyPr/>
          <a:lstStyle/>
          <a:p>
            <a:r>
              <a:rPr lang="en-US" b="1" dirty="0" err="1">
                <a:solidFill>
                  <a:srgbClr val="002060"/>
                </a:solidFill>
              </a:rPr>
              <a:t>Pleurální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výpotek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Pneumotorax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Empyém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Hemotorax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Chylotorax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Nádory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pleury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75" y="2481262"/>
            <a:ext cx="3810000" cy="21336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DC847F-A2CC-4210-8FBE-CFD16704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26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Pleurální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výpotek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patologické</a:t>
            </a:r>
            <a:r>
              <a:rPr lang="en-US" dirty="0"/>
              <a:t> </a:t>
            </a:r>
            <a:r>
              <a:rPr lang="en-US" dirty="0" err="1"/>
              <a:t>nahromadění</a:t>
            </a:r>
            <a:r>
              <a:rPr lang="en-US" dirty="0"/>
              <a:t> </a:t>
            </a:r>
            <a:r>
              <a:rPr lang="en-US" dirty="0" err="1"/>
              <a:t>tekutiny</a:t>
            </a:r>
            <a:r>
              <a:rPr lang="en-US" dirty="0"/>
              <a:t> v </a:t>
            </a:r>
            <a:r>
              <a:rPr lang="en-US" dirty="0" err="1"/>
              <a:t>pleurální</a:t>
            </a:r>
            <a:r>
              <a:rPr lang="en-US" dirty="0"/>
              <a:t> </a:t>
            </a:r>
            <a:r>
              <a:rPr lang="en-US" dirty="0" err="1"/>
              <a:t>dutině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fluidotorax</a:t>
            </a:r>
            <a:endParaRPr lang="en-US" dirty="0"/>
          </a:p>
          <a:p>
            <a:r>
              <a:rPr lang="en-US" b="1" dirty="0" err="1">
                <a:solidFill>
                  <a:srgbClr val="FF0000"/>
                </a:solidFill>
              </a:rPr>
              <a:t>transudát</a:t>
            </a:r>
            <a:r>
              <a:rPr lang="en-US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30 g </a:t>
            </a:r>
            <a:r>
              <a:rPr lang="en-US" dirty="0" err="1"/>
              <a:t>bílkoviny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litr</a:t>
            </a:r>
            <a:r>
              <a:rPr lang="en-US" dirty="0"/>
              <a:t> a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specifickou</a:t>
            </a:r>
            <a:r>
              <a:rPr lang="en-US" dirty="0"/>
              <a:t> </a:t>
            </a:r>
            <a:r>
              <a:rPr lang="en-US" dirty="0" err="1"/>
              <a:t>váhu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1,016 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exsudát</a:t>
            </a:r>
            <a:r>
              <a:rPr lang="en-US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30 g </a:t>
            </a:r>
            <a:r>
              <a:rPr lang="en-US" dirty="0" err="1"/>
              <a:t>bílkoviny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litr</a:t>
            </a:r>
            <a:r>
              <a:rPr lang="en-US" dirty="0"/>
              <a:t> a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specifickou</a:t>
            </a:r>
            <a:r>
              <a:rPr lang="en-US" dirty="0"/>
              <a:t> </a:t>
            </a:r>
            <a:r>
              <a:rPr lang="en-US" dirty="0" err="1"/>
              <a:t>váhu</a:t>
            </a:r>
            <a:r>
              <a:rPr lang="en-US" dirty="0"/>
              <a:t>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1,016 </a:t>
            </a:r>
          </a:p>
          <a:p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F0653F-4CC1-4003-8894-D9D958A50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009" y="561121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0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98" y="1738692"/>
            <a:ext cx="4452937" cy="4007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35" y="1870850"/>
            <a:ext cx="3810000" cy="3743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4095C0-0F4A-4074-90B6-9D6392B90F0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Punkce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výpot</a:t>
            </a:r>
            <a:r>
              <a:rPr lang="cs-CZ" sz="3600" b="1" dirty="0">
                <a:solidFill>
                  <a:srgbClr val="002060"/>
                </a:solidFill>
                <a:latin typeface="+mn-lt"/>
              </a:rPr>
              <a:t>ku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F2343B-CD8F-4E6D-B0E5-5D4FE10D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009" y="5642274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22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Pneumotorax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Pneumotorax</a:t>
            </a:r>
            <a:r>
              <a:rPr lang="en-US" dirty="0"/>
              <a:t> (PNO) - </a:t>
            </a:r>
            <a:r>
              <a:rPr lang="en-US" dirty="0" err="1"/>
              <a:t>akumulace</a:t>
            </a:r>
            <a:r>
              <a:rPr lang="en-US" dirty="0"/>
              <a:t> </a:t>
            </a:r>
            <a:r>
              <a:rPr lang="en-US" dirty="0" err="1"/>
              <a:t>vzduchu</a:t>
            </a:r>
            <a:r>
              <a:rPr lang="en-US" dirty="0"/>
              <a:t> v </a:t>
            </a:r>
            <a:r>
              <a:rPr lang="en-US" dirty="0" err="1"/>
              <a:t>pohrudniční</a:t>
            </a:r>
            <a:r>
              <a:rPr lang="en-US" dirty="0"/>
              <a:t> </a:t>
            </a:r>
            <a:r>
              <a:rPr lang="en-US" dirty="0" err="1"/>
              <a:t>dutině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odpovídá</a:t>
            </a:r>
            <a:r>
              <a:rPr lang="en-US" dirty="0"/>
              <a:t> </a:t>
            </a:r>
            <a:r>
              <a:rPr lang="en-US" dirty="0" err="1"/>
              <a:t>kolaps</a:t>
            </a:r>
            <a:r>
              <a:rPr lang="en-US" dirty="0"/>
              <a:t> </a:t>
            </a:r>
            <a:r>
              <a:rPr lang="en-US" dirty="0" err="1"/>
              <a:t>příslušné</a:t>
            </a:r>
            <a:r>
              <a:rPr lang="en-US" dirty="0"/>
              <a:t> </a:t>
            </a:r>
            <a:r>
              <a:rPr lang="en-US" dirty="0" err="1"/>
              <a:t>plíce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sekundární</a:t>
            </a:r>
            <a:endParaRPr lang="en-US" dirty="0"/>
          </a:p>
          <a:p>
            <a:r>
              <a:rPr lang="en-US" dirty="0" err="1"/>
              <a:t>traumatický</a:t>
            </a:r>
            <a:endParaRPr lang="en-US" dirty="0"/>
          </a:p>
          <a:p>
            <a:r>
              <a:rPr lang="cs-CZ" dirty="0"/>
              <a:t>i</a:t>
            </a:r>
            <a:r>
              <a:rPr lang="en-US" dirty="0" err="1"/>
              <a:t>atrogenní</a:t>
            </a:r>
            <a:endParaRPr lang="en-US" dirty="0"/>
          </a:p>
          <a:p>
            <a:r>
              <a:rPr lang="en-US" dirty="0" err="1"/>
              <a:t>spontánní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585" y="2889250"/>
            <a:ext cx="3277539" cy="37144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6B0D59-1027-4BC2-B51F-D13C427D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009" y="5701050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8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13" y="166560"/>
            <a:ext cx="6949694" cy="652487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AF30108-7869-4E71-81C6-7870109B1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6" y="561121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56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21" y="620694"/>
            <a:ext cx="8265957" cy="56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74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Tenzní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PNO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182688"/>
            <a:ext cx="6769100" cy="5080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C4EC782-D2AF-4A4D-A45A-149A9B1E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901" y="5403953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A1E4D3D3-4872-46C5-B05A-578E57B61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036" y="3874973"/>
            <a:ext cx="3052572" cy="2754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Osnova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Hrudní</a:t>
            </a:r>
            <a:r>
              <a:rPr lang="en-US" dirty="0"/>
              <a:t> </a:t>
            </a:r>
            <a:r>
              <a:rPr lang="en-US" dirty="0" err="1"/>
              <a:t>chirurgie</a:t>
            </a:r>
            <a:r>
              <a:rPr lang="en-US" dirty="0"/>
              <a:t>:</a:t>
            </a:r>
          </a:p>
          <a:p>
            <a:r>
              <a:rPr lang="en-US" dirty="0"/>
              <a:t>	- </a:t>
            </a:r>
            <a:r>
              <a:rPr lang="en-US" dirty="0" err="1"/>
              <a:t>onemocnění</a:t>
            </a:r>
            <a:r>
              <a:rPr lang="en-US" dirty="0"/>
              <a:t> </a:t>
            </a:r>
            <a:r>
              <a:rPr lang="en-US" dirty="0" err="1"/>
              <a:t>hrudní</a:t>
            </a:r>
            <a:r>
              <a:rPr lang="en-US" dirty="0"/>
              <a:t> </a:t>
            </a:r>
            <a:r>
              <a:rPr lang="en-US" dirty="0" err="1"/>
              <a:t>stěny</a:t>
            </a:r>
            <a:endParaRPr lang="en-US" dirty="0"/>
          </a:p>
          <a:p>
            <a:r>
              <a:rPr lang="en-US" dirty="0"/>
              <a:t>	- </a:t>
            </a:r>
            <a:r>
              <a:rPr lang="en-US" dirty="0" err="1"/>
              <a:t>nemocni</a:t>
            </a:r>
            <a:r>
              <a:rPr lang="en-US" dirty="0"/>
              <a:t> </a:t>
            </a:r>
            <a:r>
              <a:rPr lang="en-US" dirty="0" err="1"/>
              <a:t>plic</a:t>
            </a:r>
            <a:r>
              <a:rPr lang="en-US" dirty="0"/>
              <a:t> a </a:t>
            </a:r>
            <a:r>
              <a:rPr lang="en-US" dirty="0" err="1"/>
              <a:t>pleurální</a:t>
            </a:r>
            <a:r>
              <a:rPr lang="en-US" dirty="0"/>
              <a:t> </a:t>
            </a:r>
            <a:r>
              <a:rPr lang="en-US" dirty="0" err="1"/>
              <a:t>dutiny</a:t>
            </a:r>
            <a:endParaRPr lang="en-US" dirty="0"/>
          </a:p>
          <a:p>
            <a:r>
              <a:rPr lang="en-US" dirty="0"/>
              <a:t>	- mediastinum</a:t>
            </a:r>
          </a:p>
          <a:p>
            <a:r>
              <a:rPr lang="en-US" dirty="0" err="1"/>
              <a:t>Onemocnění</a:t>
            </a:r>
            <a:r>
              <a:rPr lang="en-US" dirty="0"/>
              <a:t> </a:t>
            </a:r>
            <a:r>
              <a:rPr lang="en-US" dirty="0" err="1"/>
              <a:t>prsu</a:t>
            </a:r>
            <a:endParaRPr lang="en-US" dirty="0"/>
          </a:p>
        </p:txBody>
      </p:sp>
      <p:pic>
        <p:nvPicPr>
          <p:cNvPr id="5" name="Picture 1" descr="IMG_8698.PNG">
            <a:extLst>
              <a:ext uri="{FF2B5EF4-FFF2-40B4-BE49-F238E27FC236}">
                <a16:creationId xmlns:a16="http://schemas.microsoft.com/office/drawing/2014/main" id="{53048D22-2599-4A83-8CF1-F560CEA9E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45" y="1417638"/>
            <a:ext cx="2155763" cy="3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00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584"/>
            <a:ext cx="9144000" cy="4572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0E4736C-78DA-4F6D-9C86-C4EA8C879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6" y="561121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71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Operační</a:t>
            </a:r>
            <a:r>
              <a:rPr lang="en-US" dirty="0"/>
              <a:t> </a:t>
            </a:r>
            <a:r>
              <a:rPr lang="en-US" dirty="0" err="1"/>
              <a:t>léčba</a:t>
            </a:r>
            <a:r>
              <a:rPr lang="en-US" dirty="0"/>
              <a:t> PNO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>
          <a:xfrm>
            <a:off x="554736" y="1166018"/>
            <a:ext cx="8229600" cy="4525963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890106-F94E-46B2-8E22-CFDE1587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6" y="561121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03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519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365CBE9-D876-46DD-8077-4C4B2010E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6" y="561121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09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5104"/>
          <a:stretch/>
        </p:blipFill>
        <p:spPr>
          <a:xfrm>
            <a:off x="1095375" y="420687"/>
            <a:ext cx="6096000" cy="3881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3" y="3603625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0" y="4302125"/>
            <a:ext cx="34290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0" y="166688"/>
            <a:ext cx="3898900" cy="3644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282C44-94CB-4F3F-8399-F4FB507F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E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mpyém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nahromadění</a:t>
            </a:r>
            <a:r>
              <a:rPr lang="en-US" dirty="0"/>
              <a:t> </a:t>
            </a:r>
            <a:r>
              <a:rPr lang="en-US" dirty="0" err="1"/>
              <a:t>hnisu</a:t>
            </a:r>
            <a:r>
              <a:rPr lang="en-US" dirty="0"/>
              <a:t> v </a:t>
            </a:r>
            <a:r>
              <a:rPr lang="en-US" dirty="0" err="1"/>
              <a:t>pohrudniční</a:t>
            </a:r>
            <a:r>
              <a:rPr lang="en-US" dirty="0"/>
              <a:t> </a:t>
            </a:r>
            <a:r>
              <a:rPr lang="en-US" dirty="0" err="1"/>
              <a:t>dutině</a:t>
            </a:r>
            <a:endParaRPr lang="en-US" dirty="0"/>
          </a:p>
          <a:p>
            <a:r>
              <a:rPr lang="en-US" dirty="0" err="1"/>
              <a:t>neohraničený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postihující</a:t>
            </a:r>
            <a:r>
              <a:rPr lang="en-US" dirty="0"/>
              <a:t> </a:t>
            </a:r>
            <a:r>
              <a:rPr lang="en-US" dirty="0" err="1"/>
              <a:t>celou</a:t>
            </a:r>
            <a:r>
              <a:rPr lang="en-US" dirty="0"/>
              <a:t> </a:t>
            </a:r>
            <a:r>
              <a:rPr lang="en-US" dirty="0" err="1"/>
              <a:t>pohrudniční</a:t>
            </a:r>
            <a:r>
              <a:rPr lang="en-US" dirty="0"/>
              <a:t> </a:t>
            </a:r>
            <a:r>
              <a:rPr lang="en-US" dirty="0" err="1"/>
              <a:t>dutinu</a:t>
            </a:r>
            <a:r>
              <a:rPr lang="en-US" dirty="0"/>
              <a:t> (empyema </a:t>
            </a:r>
            <a:r>
              <a:rPr lang="en-US" dirty="0" err="1"/>
              <a:t>completum</a:t>
            </a:r>
            <a:r>
              <a:rPr lang="en-US" dirty="0"/>
              <a:t>) </a:t>
            </a:r>
          </a:p>
          <a:p>
            <a:r>
              <a:rPr lang="en-US" dirty="0" err="1"/>
              <a:t>ohraničená</a:t>
            </a:r>
            <a:r>
              <a:rPr lang="en-US" dirty="0"/>
              <a:t> </a:t>
            </a:r>
            <a:r>
              <a:rPr lang="en-US" dirty="0" err="1"/>
              <a:t>hnisavá</a:t>
            </a:r>
            <a:r>
              <a:rPr lang="en-US" dirty="0"/>
              <a:t> </a:t>
            </a:r>
            <a:r>
              <a:rPr lang="en-US" dirty="0" err="1"/>
              <a:t>kolekce</a:t>
            </a:r>
            <a:r>
              <a:rPr lang="en-US" dirty="0"/>
              <a:t> v </a:t>
            </a:r>
            <a:r>
              <a:rPr lang="en-US" dirty="0" err="1"/>
              <a:t>pohrudniční</a:t>
            </a:r>
            <a:r>
              <a:rPr lang="en-US" dirty="0"/>
              <a:t> </a:t>
            </a:r>
            <a:r>
              <a:rPr lang="en-US" dirty="0" err="1"/>
              <a:t>dutině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(empyema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saccatum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775" y="68263"/>
            <a:ext cx="1673225" cy="167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0580"/>
            <a:ext cx="9144000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8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Etiologicky</a:t>
            </a:r>
            <a:r>
              <a:rPr lang="en-US" dirty="0"/>
              <a:t> se </a:t>
            </a:r>
            <a:r>
              <a:rPr lang="en-US" dirty="0" err="1"/>
              <a:t>jedná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o </a:t>
            </a:r>
            <a:r>
              <a:rPr lang="en-US" dirty="0" err="1"/>
              <a:t>komplikaci</a:t>
            </a:r>
            <a:r>
              <a:rPr lang="en-US" dirty="0"/>
              <a:t> </a:t>
            </a:r>
            <a:r>
              <a:rPr lang="en-US" dirty="0" err="1"/>
              <a:t>jiného</a:t>
            </a:r>
            <a:r>
              <a:rPr lang="en-US" dirty="0"/>
              <a:t> </a:t>
            </a:r>
            <a:r>
              <a:rPr lang="en-US" dirty="0" err="1"/>
              <a:t>onemocnění</a:t>
            </a:r>
            <a:r>
              <a:rPr lang="en-US" dirty="0"/>
              <a:t>: </a:t>
            </a:r>
          </a:p>
          <a:p>
            <a:r>
              <a:rPr lang="en-US" dirty="0" err="1"/>
              <a:t>empyém</a:t>
            </a:r>
            <a:r>
              <a:rPr lang="en-US" dirty="0"/>
              <a:t> </a:t>
            </a:r>
            <a:r>
              <a:rPr lang="en-US" dirty="0" err="1"/>
              <a:t>nespecifický</a:t>
            </a:r>
            <a:r>
              <a:rPr lang="en-US" dirty="0"/>
              <a:t>,</a:t>
            </a:r>
          </a:p>
          <a:p>
            <a:r>
              <a:rPr lang="en-US" dirty="0" err="1"/>
              <a:t>empyém</a:t>
            </a:r>
            <a:r>
              <a:rPr lang="en-US" dirty="0"/>
              <a:t> </a:t>
            </a:r>
            <a:r>
              <a:rPr lang="en-US" dirty="0" err="1"/>
              <a:t>specifický</a:t>
            </a:r>
            <a:r>
              <a:rPr lang="en-US" dirty="0"/>
              <a:t>,</a:t>
            </a:r>
          </a:p>
          <a:p>
            <a:r>
              <a:rPr lang="en-US" dirty="0" err="1"/>
              <a:t>empyém</a:t>
            </a:r>
            <a:r>
              <a:rPr lang="en-US" dirty="0"/>
              <a:t> </a:t>
            </a:r>
            <a:r>
              <a:rPr lang="en-US" dirty="0" err="1"/>
              <a:t>mykotický</a:t>
            </a:r>
            <a:r>
              <a:rPr lang="en-US" dirty="0"/>
              <a:t>,</a:t>
            </a:r>
          </a:p>
          <a:p>
            <a:r>
              <a:rPr lang="en-US" dirty="0" err="1"/>
              <a:t>empyém</a:t>
            </a:r>
            <a:r>
              <a:rPr lang="en-US" dirty="0"/>
              <a:t> </a:t>
            </a:r>
            <a:r>
              <a:rPr lang="en-US" dirty="0" err="1"/>
              <a:t>parazitární</a:t>
            </a:r>
            <a:r>
              <a:rPr lang="en-US" dirty="0"/>
              <a:t>,</a:t>
            </a:r>
          </a:p>
          <a:p>
            <a:r>
              <a:rPr lang="en-US" dirty="0" err="1"/>
              <a:t>empyém</a:t>
            </a:r>
            <a:r>
              <a:rPr lang="en-US" dirty="0"/>
              <a:t> </a:t>
            </a:r>
            <a:r>
              <a:rPr lang="en-US" dirty="0" err="1"/>
              <a:t>smíšený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7318"/>
          <a:stretch/>
        </p:blipFill>
        <p:spPr>
          <a:xfrm>
            <a:off x="5367337" y="2500312"/>
            <a:ext cx="2840037" cy="34403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6E3C98-DB69-4AEF-8352-F59A8756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E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mpyém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5017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effectLst/>
              </a:rPr>
              <a:t>komplikace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pneumonie</a:t>
            </a:r>
            <a:r>
              <a:rPr lang="en-US" dirty="0">
                <a:effectLst/>
              </a:rPr>
              <a:t> (</a:t>
            </a:r>
            <a:r>
              <a:rPr lang="en-US" dirty="0" err="1">
                <a:effectLst/>
              </a:rPr>
              <a:t>parapneumonický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empyém</a:t>
            </a:r>
            <a:r>
              <a:rPr lang="en-US" dirty="0">
                <a:effectLst/>
              </a:rPr>
              <a:t>), </a:t>
            </a:r>
          </a:p>
          <a:p>
            <a:r>
              <a:rPr lang="en-US" dirty="0" err="1">
                <a:effectLst/>
              </a:rPr>
              <a:t>komplikace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nitrohrudních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operací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nebo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úrazů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hrudníku</a:t>
            </a:r>
            <a:r>
              <a:rPr lang="en-US" dirty="0">
                <a:effectLst/>
              </a:rPr>
              <a:t>, </a:t>
            </a:r>
          </a:p>
          <a:p>
            <a:r>
              <a:rPr lang="en-US" dirty="0" err="1">
                <a:effectLst/>
              </a:rPr>
              <a:t>perforace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jícnu</a:t>
            </a:r>
            <a:endParaRPr lang="en-US" dirty="0"/>
          </a:p>
          <a:p>
            <a:r>
              <a:rPr lang="en-US" dirty="0" err="1"/>
              <a:t>b</a:t>
            </a:r>
            <a:r>
              <a:rPr lang="en-US" dirty="0" err="1">
                <a:effectLst/>
              </a:rPr>
              <a:t>ronchiektázie</a:t>
            </a:r>
            <a:endParaRPr lang="en-US" dirty="0">
              <a:effectLst/>
            </a:endParaRPr>
          </a:p>
          <a:p>
            <a:r>
              <a:rPr lang="en-US" dirty="0" err="1">
                <a:effectLst/>
              </a:rPr>
              <a:t>sekvestrace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plicní</a:t>
            </a:r>
            <a:endParaRPr lang="en-US" dirty="0"/>
          </a:p>
          <a:p>
            <a:r>
              <a:rPr lang="en-US" dirty="0" err="1">
                <a:effectLst/>
              </a:rPr>
              <a:t>parazitární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či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specifické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empyémy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3" y="1733974"/>
            <a:ext cx="8137093" cy="42584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A7F2CE-6F22-45EE-9A18-7D72F3C6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E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mpyém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02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Průběh</a:t>
            </a:r>
            <a:r>
              <a:rPr lang="en-US" dirty="0"/>
              <a:t> </a:t>
            </a:r>
            <a:r>
              <a:rPr lang="en-US" dirty="0" err="1"/>
              <a:t>empyému</a:t>
            </a:r>
            <a:r>
              <a:rPr lang="en-US" dirty="0"/>
              <a:t> </a:t>
            </a:r>
            <a:r>
              <a:rPr lang="en-US" dirty="0" err="1"/>
              <a:t>dělíme</a:t>
            </a:r>
            <a:r>
              <a:rPr lang="en-US" dirty="0"/>
              <a:t> do </a:t>
            </a:r>
            <a:r>
              <a:rPr lang="en-US" dirty="0" err="1"/>
              <a:t>tří</a:t>
            </a:r>
            <a:r>
              <a:rPr lang="en-US" dirty="0"/>
              <a:t> </a:t>
            </a:r>
            <a:r>
              <a:rPr lang="en-US" dirty="0" err="1"/>
              <a:t>typických</a:t>
            </a:r>
            <a:r>
              <a:rPr lang="en-US" dirty="0"/>
              <a:t> </a:t>
            </a:r>
            <a:r>
              <a:rPr lang="en-US" dirty="0" err="1"/>
              <a:t>stadií</a:t>
            </a:r>
            <a:r>
              <a:rPr lang="en-US" dirty="0"/>
              <a:t>:</a:t>
            </a:r>
          </a:p>
          <a:p>
            <a:r>
              <a:rPr lang="en-US" dirty="0"/>
              <a:t>stadium </a:t>
            </a:r>
            <a:r>
              <a:rPr lang="en-US" dirty="0" err="1"/>
              <a:t>exsudativní</a:t>
            </a:r>
            <a:endParaRPr lang="en-US" dirty="0"/>
          </a:p>
          <a:p>
            <a:r>
              <a:rPr lang="en-US" dirty="0"/>
              <a:t>stadium </a:t>
            </a:r>
            <a:r>
              <a:rPr lang="en-US" dirty="0" err="1"/>
              <a:t>fibropurulentní</a:t>
            </a:r>
            <a:endParaRPr lang="en-US" dirty="0"/>
          </a:p>
          <a:p>
            <a:r>
              <a:rPr lang="en-US" dirty="0"/>
              <a:t>stadium </a:t>
            </a:r>
            <a:r>
              <a:rPr lang="en-US" dirty="0" err="1"/>
              <a:t>organizace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fibrotorax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637" y="4102100"/>
            <a:ext cx="3898900" cy="26527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B783CF7-F8A8-4BD8-A6EF-C7A7A0840554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E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mpyém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B688DB2-6A25-42A2-BB15-96106CF3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6" y="561121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88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Empyém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léčba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Konzervativní</a:t>
            </a:r>
            <a:r>
              <a:rPr lang="en-US" dirty="0"/>
              <a:t> </a:t>
            </a:r>
            <a:r>
              <a:rPr lang="en-US" dirty="0" err="1"/>
              <a:t>terapie</a:t>
            </a:r>
            <a:r>
              <a:rPr lang="en-US" dirty="0"/>
              <a:t>: </a:t>
            </a:r>
          </a:p>
          <a:p>
            <a:r>
              <a:rPr lang="en-US" dirty="0" err="1"/>
              <a:t>rychlá</a:t>
            </a:r>
            <a:r>
              <a:rPr lang="en-US" dirty="0"/>
              <a:t> </a:t>
            </a:r>
            <a:r>
              <a:rPr lang="en-US" dirty="0" err="1"/>
              <a:t>evakuace</a:t>
            </a:r>
            <a:r>
              <a:rPr lang="en-US" dirty="0"/>
              <a:t> </a:t>
            </a:r>
            <a:r>
              <a:rPr lang="en-US" dirty="0" err="1"/>
              <a:t>hnisavé</a:t>
            </a:r>
            <a:r>
              <a:rPr lang="en-US" dirty="0"/>
              <a:t> </a:t>
            </a:r>
            <a:r>
              <a:rPr lang="en-US" dirty="0" err="1"/>
              <a:t>kolekce</a:t>
            </a:r>
            <a:r>
              <a:rPr lang="en-US" dirty="0"/>
              <a:t>,</a:t>
            </a:r>
          </a:p>
          <a:p>
            <a:r>
              <a:rPr lang="en-US" dirty="0" err="1"/>
              <a:t>lokální</a:t>
            </a:r>
            <a:r>
              <a:rPr lang="en-US" dirty="0"/>
              <a:t> </a:t>
            </a:r>
            <a:r>
              <a:rPr lang="en-US" dirty="0" err="1"/>
              <a:t>debacilace</a:t>
            </a:r>
            <a:r>
              <a:rPr lang="en-US" dirty="0"/>
              <a:t> </a:t>
            </a:r>
            <a:r>
              <a:rPr lang="en-US" dirty="0" err="1"/>
              <a:t>dutiny</a:t>
            </a:r>
            <a:r>
              <a:rPr lang="en-US" dirty="0"/>
              <a:t>, </a:t>
            </a:r>
          </a:p>
          <a:p>
            <a:r>
              <a:rPr lang="en-US" dirty="0" err="1"/>
              <a:t>potlačení</a:t>
            </a:r>
            <a:r>
              <a:rPr lang="en-US" dirty="0"/>
              <a:t> </a:t>
            </a:r>
            <a:r>
              <a:rPr lang="en-US" dirty="0" err="1"/>
              <a:t>infekce</a:t>
            </a:r>
            <a:r>
              <a:rPr lang="en-US" dirty="0"/>
              <a:t> </a:t>
            </a:r>
            <a:r>
              <a:rPr lang="en-US" dirty="0" err="1"/>
              <a:t>systémovou</a:t>
            </a:r>
            <a:r>
              <a:rPr lang="en-US" dirty="0"/>
              <a:t> </a:t>
            </a:r>
            <a:r>
              <a:rPr lang="en-US" dirty="0" err="1"/>
              <a:t>léčbou</a:t>
            </a:r>
            <a:r>
              <a:rPr lang="en-US" dirty="0"/>
              <a:t> </a:t>
            </a:r>
          </a:p>
          <a:p>
            <a:r>
              <a:rPr lang="en-US" dirty="0" err="1"/>
              <a:t>rychlá</a:t>
            </a:r>
            <a:r>
              <a:rPr lang="en-US" dirty="0"/>
              <a:t> </a:t>
            </a:r>
            <a:r>
              <a:rPr lang="en-US" dirty="0" err="1"/>
              <a:t>reexpanze</a:t>
            </a:r>
            <a:r>
              <a:rPr lang="en-US" dirty="0"/>
              <a:t> </a:t>
            </a:r>
            <a:r>
              <a:rPr lang="en-US" dirty="0" err="1"/>
              <a:t>plíce</a:t>
            </a:r>
            <a:endParaRPr lang="en-US" dirty="0"/>
          </a:p>
          <a:p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err="1"/>
              <a:t>Drenáž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err="1"/>
              <a:t>Laváž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err="1"/>
              <a:t>fibrinolytika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26" y="4119562"/>
            <a:ext cx="3289300" cy="2463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28650A-8DB9-4E15-A80C-0AD54C439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6" y="561121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97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Empyém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léčba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1355453"/>
            <a:ext cx="4200850" cy="3145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787" y="1358370"/>
            <a:ext cx="4042567" cy="5390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" y="3944937"/>
            <a:ext cx="4200850" cy="28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1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Syndrom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horní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hrudní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apertury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49" y="1443387"/>
            <a:ext cx="4841876" cy="39712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4ED5C0-4F1F-496D-B329-AFFBCDF5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3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Nádory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pleury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9784"/>
            <a:ext cx="8229600" cy="4525963"/>
          </a:xfrm>
        </p:spPr>
        <p:txBody>
          <a:bodyPr/>
          <a:lstStyle/>
          <a:p>
            <a:r>
              <a:rPr lang="en-US" b="1" dirty="0" err="1"/>
              <a:t>Maligní</a:t>
            </a:r>
            <a:r>
              <a:rPr lang="en-US" b="1" dirty="0"/>
              <a:t> </a:t>
            </a:r>
            <a:r>
              <a:rPr lang="en-US" b="1" dirty="0" err="1"/>
              <a:t>mezoteliom</a:t>
            </a:r>
            <a:endParaRPr lang="en-US" b="1" dirty="0"/>
          </a:p>
          <a:p>
            <a:r>
              <a:rPr lang="en-US" b="1" dirty="0" err="1"/>
              <a:t>Solitární</a:t>
            </a:r>
            <a:r>
              <a:rPr lang="en-US" b="1" dirty="0"/>
              <a:t> </a:t>
            </a:r>
            <a:r>
              <a:rPr lang="en-US" b="1" dirty="0" err="1"/>
              <a:t>fibrózní</a:t>
            </a:r>
            <a:r>
              <a:rPr lang="en-US" b="1" dirty="0"/>
              <a:t> tumor </a:t>
            </a:r>
            <a:r>
              <a:rPr lang="en-US" b="1" dirty="0" err="1"/>
              <a:t>pleury</a:t>
            </a:r>
            <a:endParaRPr lang="en-US" b="1" dirty="0"/>
          </a:p>
          <a:p>
            <a:r>
              <a:rPr lang="en-US" b="1" dirty="0" err="1"/>
              <a:t>Metastatické</a:t>
            </a:r>
            <a:r>
              <a:rPr lang="en-US" b="1" dirty="0"/>
              <a:t> </a:t>
            </a:r>
            <a:r>
              <a:rPr lang="en-US" b="1" dirty="0" err="1"/>
              <a:t>nádory</a:t>
            </a:r>
            <a:r>
              <a:rPr lang="en-US" b="1" dirty="0"/>
              <a:t> </a:t>
            </a:r>
            <a:r>
              <a:rPr lang="en-US" b="1" dirty="0" err="1"/>
              <a:t>pleury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3270251"/>
            <a:ext cx="2380610" cy="3698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810" y="3270251"/>
            <a:ext cx="5972815" cy="36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5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ANATOMIE 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MEDIASTIN</a:t>
            </a:r>
            <a:r>
              <a:rPr lang="cs-CZ" sz="3600" b="1" dirty="0">
                <a:solidFill>
                  <a:srgbClr val="002060"/>
                </a:solidFill>
                <a:latin typeface="+mn-lt"/>
              </a:rPr>
              <a:t>A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63" y="1109472"/>
            <a:ext cx="7076873" cy="57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01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39" y="2451099"/>
            <a:ext cx="4178861" cy="2557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66687"/>
            <a:ext cx="8102600" cy="608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299" y="841375"/>
            <a:ext cx="4869514" cy="53469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D29EC8-009C-476C-B75D-DC3D33628EF4}"/>
              </a:ext>
            </a:extLst>
          </p:cNvPr>
          <p:cNvSpPr txBox="1">
            <a:spLocks/>
          </p:cNvSpPr>
          <p:nvPr/>
        </p:nvSpPr>
        <p:spPr>
          <a:xfrm>
            <a:off x="457200" y="187434"/>
            <a:ext cx="8229600" cy="6331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Dělení P / S/ Z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B807F2-05D1-4CF5-BF32-D53A1732D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009" y="5701050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Akutní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mediastinitida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náhlá</a:t>
            </a:r>
            <a:r>
              <a:rPr lang="en-US" dirty="0"/>
              <a:t> </a:t>
            </a:r>
            <a:r>
              <a:rPr lang="en-US" dirty="0" err="1"/>
              <a:t>zánětlivá</a:t>
            </a:r>
            <a:r>
              <a:rPr lang="en-US" dirty="0"/>
              <a:t> </a:t>
            </a:r>
            <a:r>
              <a:rPr lang="en-US" dirty="0" err="1"/>
              <a:t>hrudněchirurgická</a:t>
            </a:r>
            <a:r>
              <a:rPr lang="en-US" dirty="0"/>
              <a:t> </a:t>
            </a:r>
            <a:r>
              <a:rPr lang="en-US" dirty="0" err="1"/>
              <a:t>příhoda</a:t>
            </a:r>
            <a:r>
              <a:rPr lang="en-US" dirty="0"/>
              <a:t> s </a:t>
            </a:r>
            <a:r>
              <a:rPr lang="en-US" dirty="0" err="1"/>
              <a:t>rychlým</a:t>
            </a:r>
            <a:r>
              <a:rPr lang="en-US" dirty="0"/>
              <a:t> </a:t>
            </a:r>
            <a:r>
              <a:rPr lang="en-US" dirty="0" err="1"/>
              <a:t>průběhem</a:t>
            </a:r>
            <a:endParaRPr lang="en-US" dirty="0"/>
          </a:p>
          <a:p>
            <a:r>
              <a:rPr lang="en-US" dirty="0" err="1"/>
              <a:t>až</a:t>
            </a:r>
            <a:r>
              <a:rPr lang="en-US" dirty="0"/>
              <a:t> 6× </a:t>
            </a:r>
            <a:r>
              <a:rPr lang="en-US" dirty="0" err="1"/>
              <a:t>častěji</a:t>
            </a:r>
            <a:r>
              <a:rPr lang="en-US" dirty="0"/>
              <a:t> u </a:t>
            </a:r>
            <a:r>
              <a:rPr lang="en-US" dirty="0" err="1"/>
              <a:t>mužů</a:t>
            </a:r>
            <a:endParaRPr lang="en-US" dirty="0"/>
          </a:p>
          <a:p>
            <a:r>
              <a:rPr lang="en-US" dirty="0" err="1"/>
              <a:t>obvykle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30-50. </a:t>
            </a:r>
            <a:r>
              <a:rPr lang="en-US" dirty="0" err="1"/>
              <a:t>rokem</a:t>
            </a:r>
            <a:endParaRPr lang="en-US" dirty="0"/>
          </a:p>
          <a:p>
            <a:r>
              <a:rPr lang="en-US" sz="2800" b="1" dirty="0" err="1"/>
              <a:t>Přes</a:t>
            </a:r>
            <a:r>
              <a:rPr lang="en-US" sz="2800" b="1" dirty="0"/>
              <a:t> </a:t>
            </a:r>
            <a:r>
              <a:rPr lang="en-US" sz="2800" b="1" dirty="0" err="1"/>
              <a:t>veškeré</a:t>
            </a:r>
            <a:r>
              <a:rPr lang="en-US" sz="2800" b="1" dirty="0"/>
              <a:t> </a:t>
            </a:r>
            <a:r>
              <a:rPr lang="en-US" sz="2800" b="1" dirty="0" err="1"/>
              <a:t>pokroky</a:t>
            </a:r>
            <a:r>
              <a:rPr lang="en-US" sz="2800" b="1" dirty="0"/>
              <a:t> </a:t>
            </a:r>
            <a:r>
              <a:rPr lang="en-US" sz="2800" b="1" dirty="0" err="1"/>
              <a:t>moderní</a:t>
            </a:r>
            <a:r>
              <a:rPr lang="en-US" sz="2800" b="1" dirty="0"/>
              <a:t> </a:t>
            </a:r>
            <a:r>
              <a:rPr lang="en-US" sz="2800" b="1" dirty="0" err="1"/>
              <a:t>medicíny</a:t>
            </a:r>
            <a:r>
              <a:rPr lang="en-US" sz="2800" b="1" dirty="0"/>
              <a:t> </a:t>
            </a:r>
            <a:r>
              <a:rPr lang="en-US" sz="2800" b="1" dirty="0" err="1"/>
              <a:t>má</a:t>
            </a:r>
            <a:r>
              <a:rPr lang="en-US" sz="2800" b="1" dirty="0"/>
              <a:t> </a:t>
            </a:r>
            <a:r>
              <a:rPr lang="en-US" sz="2800" b="1" dirty="0" err="1"/>
              <a:t>díky</a:t>
            </a:r>
            <a:r>
              <a:rPr lang="en-US" sz="2800" b="1" dirty="0"/>
              <a:t> </a:t>
            </a:r>
            <a:r>
              <a:rPr lang="en-US" sz="2800" b="1" dirty="0" err="1"/>
              <a:t>chybění</a:t>
            </a:r>
            <a:r>
              <a:rPr lang="en-US" sz="2800" b="1" dirty="0"/>
              <a:t> </a:t>
            </a:r>
            <a:r>
              <a:rPr lang="en-US" sz="2800" b="1" dirty="0" err="1"/>
              <a:t>přirozených</a:t>
            </a:r>
            <a:r>
              <a:rPr lang="en-US" sz="2800" b="1" dirty="0"/>
              <a:t> </a:t>
            </a:r>
            <a:r>
              <a:rPr lang="en-US" sz="2800" b="1" dirty="0" err="1"/>
              <a:t>anatomických</a:t>
            </a:r>
            <a:r>
              <a:rPr lang="en-US" sz="2800" b="1" dirty="0"/>
              <a:t> </a:t>
            </a:r>
            <a:r>
              <a:rPr lang="en-US" sz="2800" b="1" dirty="0" err="1"/>
              <a:t>hranic</a:t>
            </a:r>
            <a:r>
              <a:rPr lang="en-US" sz="2800" b="1" dirty="0"/>
              <a:t> v </a:t>
            </a:r>
            <a:r>
              <a:rPr lang="en-US" sz="2800" b="1" dirty="0" err="1"/>
              <a:t>mediastinu</a:t>
            </a:r>
            <a:r>
              <a:rPr lang="en-US" sz="2800" b="1" dirty="0"/>
              <a:t>, </a:t>
            </a:r>
            <a:r>
              <a:rPr lang="en-US" sz="2800" b="1" dirty="0" err="1"/>
              <a:t>obvyklé</a:t>
            </a:r>
            <a:r>
              <a:rPr lang="en-US" sz="2800" b="1" dirty="0"/>
              <a:t> </a:t>
            </a:r>
            <a:r>
              <a:rPr lang="en-US" sz="2800" b="1" dirty="0" err="1"/>
              <a:t>polymikrobiální</a:t>
            </a:r>
            <a:r>
              <a:rPr lang="en-US" sz="2800" b="1" dirty="0"/>
              <a:t> </a:t>
            </a:r>
            <a:r>
              <a:rPr lang="en-US" sz="2800" b="1" dirty="0" err="1"/>
              <a:t>etiologii</a:t>
            </a:r>
            <a:r>
              <a:rPr lang="en-US" sz="2800" b="1" dirty="0"/>
              <a:t> a </a:t>
            </a:r>
            <a:r>
              <a:rPr lang="en-US" sz="2800" b="1" dirty="0" err="1"/>
              <a:t>většinou</a:t>
            </a:r>
            <a:r>
              <a:rPr lang="en-US" sz="2800" b="1" dirty="0"/>
              <a:t> </a:t>
            </a:r>
            <a:r>
              <a:rPr lang="en-US" sz="2800" b="1" dirty="0" err="1"/>
              <a:t>komplikovanému</a:t>
            </a:r>
            <a:r>
              <a:rPr lang="en-US" sz="2800" b="1" dirty="0"/>
              <a:t> </a:t>
            </a:r>
            <a:r>
              <a:rPr lang="en-US" sz="2800" b="1" dirty="0" err="1"/>
              <a:t>průběhu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stále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vysokou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mortalitu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FA1DB0-20F8-430B-B31E-E53C4D271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009" y="5701050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3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08582"/>
            <a:ext cx="3213164" cy="3976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502" y="408582"/>
            <a:ext cx="4318001" cy="323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459287"/>
            <a:ext cx="3213164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502" y="3790949"/>
            <a:ext cx="4343400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1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81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Nádory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mediastina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Málo</a:t>
            </a:r>
            <a:r>
              <a:rPr lang="en-US" dirty="0"/>
              <a:t> </a:t>
            </a:r>
            <a:r>
              <a:rPr lang="en-US" dirty="0" err="1"/>
              <a:t>časté</a:t>
            </a:r>
            <a:r>
              <a:rPr lang="en-US" dirty="0"/>
              <a:t>,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1%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všech</a:t>
            </a:r>
            <a:r>
              <a:rPr lang="en-US" dirty="0"/>
              <a:t> </a:t>
            </a:r>
            <a:r>
              <a:rPr lang="en-US" dirty="0" err="1"/>
              <a:t>novotvarů</a:t>
            </a:r>
            <a:endParaRPr lang="en-US" dirty="0"/>
          </a:p>
          <a:p>
            <a:r>
              <a:rPr lang="en-US" dirty="0"/>
              <a:t>90% </a:t>
            </a:r>
            <a:r>
              <a:rPr lang="en-US" dirty="0" err="1"/>
              <a:t>nemocní</a:t>
            </a:r>
            <a:r>
              <a:rPr lang="en-US" dirty="0"/>
              <a:t> mediastina</a:t>
            </a:r>
          </a:p>
          <a:p>
            <a:pPr marL="0" indent="0">
              <a:buNone/>
            </a:pPr>
            <a:r>
              <a:rPr lang="en-US" dirty="0" err="1"/>
              <a:t>Klasifikace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Šmat</a:t>
            </a:r>
            <a:r>
              <a:rPr lang="en-US" dirty="0"/>
              <a:t> 1986</a:t>
            </a:r>
          </a:p>
          <a:p>
            <a:r>
              <a:rPr lang="en-US" dirty="0" err="1"/>
              <a:t>nádory</a:t>
            </a:r>
            <a:r>
              <a:rPr lang="en-US" dirty="0"/>
              <a:t> </a:t>
            </a:r>
            <a:r>
              <a:rPr lang="en-US" dirty="0" err="1"/>
              <a:t>neurogenní</a:t>
            </a:r>
            <a:r>
              <a:rPr lang="en-US" dirty="0"/>
              <a:t>,</a:t>
            </a:r>
          </a:p>
          <a:p>
            <a:r>
              <a:rPr lang="en-US" dirty="0" err="1"/>
              <a:t>dysembryomy</a:t>
            </a:r>
            <a:r>
              <a:rPr lang="en-US" dirty="0"/>
              <a:t>,</a:t>
            </a:r>
          </a:p>
          <a:p>
            <a:r>
              <a:rPr lang="en-US" dirty="0" err="1"/>
              <a:t>nádory</a:t>
            </a:r>
            <a:r>
              <a:rPr lang="en-US" dirty="0"/>
              <a:t> </a:t>
            </a:r>
            <a:r>
              <a:rPr lang="en-US" dirty="0" err="1"/>
              <a:t>thymu</a:t>
            </a:r>
            <a:r>
              <a:rPr lang="en-US" dirty="0"/>
              <a:t>,</a:t>
            </a:r>
          </a:p>
          <a:p>
            <a:r>
              <a:rPr lang="en-US" dirty="0" err="1"/>
              <a:t>nádory</a:t>
            </a:r>
            <a:r>
              <a:rPr lang="en-US" dirty="0"/>
              <a:t> </a:t>
            </a:r>
            <a:r>
              <a:rPr lang="en-US" dirty="0" err="1"/>
              <a:t>thyreoidey</a:t>
            </a:r>
            <a:r>
              <a:rPr lang="en-US" dirty="0"/>
              <a:t>,</a:t>
            </a:r>
          </a:p>
          <a:p>
            <a:r>
              <a:rPr lang="en-US" dirty="0" err="1"/>
              <a:t>nádory</a:t>
            </a:r>
            <a:r>
              <a:rPr lang="en-US" dirty="0"/>
              <a:t> </a:t>
            </a:r>
            <a:r>
              <a:rPr lang="en-US" dirty="0" err="1"/>
              <a:t>parathyreoidey</a:t>
            </a:r>
            <a:r>
              <a:rPr lang="en-US" dirty="0"/>
              <a:t>,</a:t>
            </a:r>
          </a:p>
          <a:p>
            <a:r>
              <a:rPr lang="en-US" dirty="0" err="1"/>
              <a:t>karcinom</a:t>
            </a:r>
            <a:r>
              <a:rPr lang="en-US" dirty="0"/>
              <a:t> mediastina,</a:t>
            </a:r>
          </a:p>
          <a:p>
            <a:r>
              <a:rPr lang="en-US" dirty="0" err="1"/>
              <a:t>mezenchymální</a:t>
            </a:r>
            <a:r>
              <a:rPr lang="en-US" dirty="0"/>
              <a:t> </a:t>
            </a:r>
            <a:r>
              <a:rPr lang="en-US" dirty="0" err="1"/>
              <a:t>nádory</a:t>
            </a:r>
            <a:r>
              <a:rPr lang="en-US" dirty="0"/>
              <a:t>,</a:t>
            </a:r>
          </a:p>
          <a:p>
            <a:r>
              <a:rPr lang="en-US" dirty="0" err="1"/>
              <a:t>lymfomy</a:t>
            </a:r>
            <a:r>
              <a:rPr lang="en-US" dirty="0"/>
              <a:t>,</a:t>
            </a:r>
          </a:p>
          <a:p>
            <a:r>
              <a:rPr lang="en-US" dirty="0" err="1"/>
              <a:t>pseudotumory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62" y="2486026"/>
            <a:ext cx="3886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44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3" y="1457325"/>
            <a:ext cx="3898900" cy="378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169" y="1457324"/>
            <a:ext cx="4061006" cy="378460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2A15888-DA07-4D89-B76B-30EC2DCC9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14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Přístupy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k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mediastinu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19" y="2175411"/>
            <a:ext cx="82296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Mediastinoskopie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Mediastinotomie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Videotorakoskopie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Sternotomie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Torakotomie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063" y="1741487"/>
            <a:ext cx="3175000" cy="39624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5913439" y="1257299"/>
            <a:ext cx="404812" cy="9683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976191">
            <a:off x="6548977" y="2155824"/>
            <a:ext cx="404812" cy="9683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5933305">
            <a:off x="4341813" y="3395750"/>
            <a:ext cx="404812" cy="9683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5913439" y="2527296"/>
            <a:ext cx="404812" cy="16859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4835759">
            <a:off x="6832401" y="2800029"/>
            <a:ext cx="404812" cy="138558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63410EB-4943-49BB-A181-14E6ED70C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598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9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64098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EB8580-C18F-4D4E-A55F-DF00D16ED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4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36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8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89" y="3751537"/>
            <a:ext cx="3475036" cy="27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56" y="58218"/>
            <a:ext cx="6028944" cy="67174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068592-4C40-428E-9CDB-53727C94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94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8100"/>
            <a:ext cx="7874000" cy="422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1438" y="3294063"/>
            <a:ext cx="817562" cy="182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80150" y="5232400"/>
            <a:ext cx="1244599" cy="304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631520-87F6-47A7-AF0A-48734F22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74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2032000"/>
            <a:ext cx="2921000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082" y="2035175"/>
            <a:ext cx="3704167" cy="27781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9F2650D-AEDB-4AF7-9AC0-111E2D689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98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4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r="19979"/>
          <a:stretch/>
        </p:blipFill>
        <p:spPr>
          <a:xfrm>
            <a:off x="11149415" y="29289996"/>
            <a:ext cx="3657422" cy="4190316"/>
          </a:xfrm>
          <a:prstGeom prst="rect">
            <a:avLst/>
          </a:prstGeom>
        </p:spPr>
      </p:pic>
      <p:pic>
        <p:nvPicPr>
          <p:cNvPr id="3" name="Picture 2" descr="IMG_02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r="19979"/>
          <a:stretch/>
        </p:blipFill>
        <p:spPr>
          <a:xfrm>
            <a:off x="11301815" y="29442396"/>
            <a:ext cx="3657422" cy="4190316"/>
          </a:xfrm>
          <a:prstGeom prst="rect">
            <a:avLst/>
          </a:prstGeom>
        </p:spPr>
      </p:pic>
      <p:pic>
        <p:nvPicPr>
          <p:cNvPr id="4" name="Picture 3" descr="IMG_02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r="19979"/>
          <a:stretch/>
        </p:blipFill>
        <p:spPr>
          <a:xfrm>
            <a:off x="11454215" y="29594796"/>
            <a:ext cx="3657422" cy="4190316"/>
          </a:xfrm>
          <a:prstGeom prst="rect">
            <a:avLst/>
          </a:prstGeom>
        </p:spPr>
      </p:pic>
      <p:pic>
        <p:nvPicPr>
          <p:cNvPr id="5" name="Picture 4" descr="IMG_02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r="19979"/>
          <a:stretch/>
        </p:blipFill>
        <p:spPr>
          <a:xfrm>
            <a:off x="11606615" y="29747196"/>
            <a:ext cx="3657422" cy="4190316"/>
          </a:xfrm>
          <a:prstGeom prst="rect">
            <a:avLst/>
          </a:prstGeom>
        </p:spPr>
      </p:pic>
      <p:pic>
        <p:nvPicPr>
          <p:cNvPr id="6" name="Picture 5" descr="IMG_02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r="19979"/>
          <a:stretch/>
        </p:blipFill>
        <p:spPr>
          <a:xfrm>
            <a:off x="1277938" y="105407"/>
            <a:ext cx="6032500" cy="66471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FEBA5E-CA22-4CB2-BC5B-E5C4F2A4F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7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CHIRURGICKÁ ONEMOCNĚNÍ PLIC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88" y="1538655"/>
            <a:ext cx="6754812" cy="46764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3F6320D-66CE-47F0-92F4-30912C3F8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79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69" y="450088"/>
            <a:ext cx="4697286" cy="59578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CEC0A50-AC61-4345-A917-0721706CA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2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14400"/>
            <a:ext cx="5080000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23" t="6748" r="19623" b="3929"/>
          <a:stretch/>
        </p:blipFill>
        <p:spPr>
          <a:xfrm>
            <a:off x="2032000" y="594805"/>
            <a:ext cx="5080000" cy="54952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72CEB2-87D9-43A2-ADDA-B7F5D772E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9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Infekce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hrudní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stěny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417638"/>
            <a:ext cx="3989918" cy="299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17638"/>
            <a:ext cx="3886200" cy="271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20" t="5493"/>
          <a:stretch/>
        </p:blipFill>
        <p:spPr>
          <a:xfrm>
            <a:off x="2735320" y="3829752"/>
            <a:ext cx="3979805" cy="28615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4ED3D5-BA25-4E67-8EEC-2B271A5BE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799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0"/>
            <a:ext cx="6140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69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Vrozená</a:t>
            </a:r>
            <a:r>
              <a:rPr lang="en-US" b="1" dirty="0"/>
              <a:t> </a:t>
            </a:r>
            <a:r>
              <a:rPr lang="en-US" b="1" dirty="0" err="1"/>
              <a:t>onemocnění</a:t>
            </a:r>
            <a:r>
              <a:rPr lang="en-US" b="1" dirty="0"/>
              <a:t> </a:t>
            </a:r>
            <a:r>
              <a:rPr lang="en-US" b="1" dirty="0" err="1"/>
              <a:t>plic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Ageneze</a:t>
            </a:r>
            <a:r>
              <a:rPr lang="en-US" b="1" dirty="0"/>
              <a:t>, </a:t>
            </a:r>
            <a:r>
              <a:rPr lang="en-US" b="1" dirty="0" err="1"/>
              <a:t>aplazie</a:t>
            </a:r>
            <a:r>
              <a:rPr lang="en-US" b="1" dirty="0"/>
              <a:t>, </a:t>
            </a:r>
            <a:r>
              <a:rPr lang="en-US" b="1" dirty="0" err="1"/>
              <a:t>hypoplazie</a:t>
            </a:r>
            <a:endParaRPr lang="en-US" b="1" dirty="0"/>
          </a:p>
          <a:p>
            <a:r>
              <a:rPr lang="en-US" b="1" dirty="0" err="1"/>
              <a:t>Kongenitální</a:t>
            </a:r>
            <a:r>
              <a:rPr lang="en-US" b="1" dirty="0"/>
              <a:t> </a:t>
            </a:r>
            <a:r>
              <a:rPr lang="en-US" b="1" dirty="0" err="1"/>
              <a:t>lobární</a:t>
            </a:r>
            <a:r>
              <a:rPr lang="en-US" b="1" dirty="0"/>
              <a:t> </a:t>
            </a:r>
            <a:r>
              <a:rPr lang="en-US" b="1" dirty="0" err="1"/>
              <a:t>emfyzém</a:t>
            </a:r>
            <a:endParaRPr lang="en-US" b="1" dirty="0"/>
          </a:p>
          <a:p>
            <a:r>
              <a:rPr lang="en-US" b="1" dirty="0" err="1"/>
              <a:t>Plicní</a:t>
            </a:r>
            <a:r>
              <a:rPr lang="en-US" b="1" dirty="0"/>
              <a:t> </a:t>
            </a:r>
            <a:r>
              <a:rPr lang="en-US" b="1" dirty="0" err="1"/>
              <a:t>sekvestrace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762" y="3008312"/>
            <a:ext cx="38989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3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Zánětlivá</a:t>
            </a:r>
            <a:r>
              <a:rPr lang="en-US" b="1" dirty="0"/>
              <a:t> </a:t>
            </a:r>
            <a:r>
              <a:rPr lang="en-US" b="1" dirty="0" err="1"/>
              <a:t>onemocnění</a:t>
            </a:r>
            <a:r>
              <a:rPr lang="en-US" b="1" dirty="0"/>
              <a:t> </a:t>
            </a:r>
            <a:r>
              <a:rPr lang="en-US" b="1" dirty="0" err="1"/>
              <a:t>plic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924175" cy="198755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Pneumonie</a:t>
            </a:r>
            <a:endParaRPr lang="en-US" b="1" dirty="0"/>
          </a:p>
          <a:p>
            <a:r>
              <a:rPr lang="en-US" b="1" dirty="0" err="1"/>
              <a:t>Plicní</a:t>
            </a:r>
            <a:r>
              <a:rPr lang="en-US" b="1" dirty="0"/>
              <a:t> </a:t>
            </a:r>
            <a:r>
              <a:rPr lang="en-US" b="1" dirty="0" err="1"/>
              <a:t>absces</a:t>
            </a:r>
            <a:endParaRPr lang="en-US" b="1" dirty="0"/>
          </a:p>
          <a:p>
            <a:r>
              <a:rPr lang="en-US" b="1" dirty="0" err="1"/>
              <a:t>Brochiektazie</a:t>
            </a:r>
            <a:endParaRPr lang="en-US" b="1" dirty="0"/>
          </a:p>
          <a:p>
            <a:r>
              <a:rPr lang="en-US" b="1" dirty="0"/>
              <a:t>TBC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48" y="1417638"/>
            <a:ext cx="3418601" cy="230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48" y="3914875"/>
            <a:ext cx="3427412" cy="237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26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Plicní</a:t>
            </a:r>
            <a:r>
              <a:rPr lang="en-US" b="1" dirty="0"/>
              <a:t> </a:t>
            </a:r>
            <a:r>
              <a:rPr lang="en-US" b="1" dirty="0" err="1"/>
              <a:t>emfyzém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137"/>
            <a:ext cx="5202238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dilatace</a:t>
            </a:r>
            <a:r>
              <a:rPr lang="en-US" dirty="0"/>
              <a:t> </a:t>
            </a:r>
            <a:r>
              <a:rPr lang="en-US" dirty="0" err="1"/>
              <a:t>plicních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distálně</a:t>
            </a:r>
            <a:r>
              <a:rPr lang="en-US" dirty="0"/>
              <a:t> od </a:t>
            </a:r>
            <a:r>
              <a:rPr lang="en-US" dirty="0" err="1"/>
              <a:t>terminálních</a:t>
            </a:r>
            <a:r>
              <a:rPr lang="en-US" dirty="0"/>
              <a:t> </a:t>
            </a:r>
            <a:r>
              <a:rPr lang="en-US" dirty="0" err="1"/>
              <a:t>bronchiolů</a:t>
            </a:r>
            <a:r>
              <a:rPr lang="en-US" dirty="0"/>
              <a:t> </a:t>
            </a:r>
            <a:r>
              <a:rPr lang="en-US" dirty="0" err="1"/>
              <a:t>spojená</a:t>
            </a:r>
            <a:r>
              <a:rPr lang="en-US" dirty="0"/>
              <a:t> s </a:t>
            </a:r>
            <a:r>
              <a:rPr lang="en-US" dirty="0" err="1"/>
              <a:t>destrukcí</a:t>
            </a:r>
            <a:r>
              <a:rPr lang="en-US" dirty="0"/>
              <a:t> </a:t>
            </a:r>
            <a:r>
              <a:rPr lang="en-US" dirty="0" err="1"/>
              <a:t>stěn</a:t>
            </a:r>
            <a:r>
              <a:rPr lang="en-US" dirty="0"/>
              <a:t> </a:t>
            </a:r>
            <a:r>
              <a:rPr lang="en-US" dirty="0" err="1"/>
              <a:t>alveolů</a:t>
            </a:r>
            <a:endParaRPr lang="en-US" dirty="0"/>
          </a:p>
          <a:p>
            <a:r>
              <a:rPr lang="en-US" dirty="0" err="1"/>
              <a:t>Smyslem</a:t>
            </a:r>
            <a:r>
              <a:rPr lang="en-US" dirty="0"/>
              <a:t> </a:t>
            </a:r>
            <a:r>
              <a:rPr lang="en-US" dirty="0" err="1"/>
              <a:t>volumreduktivní</a:t>
            </a:r>
            <a:r>
              <a:rPr lang="en-US" dirty="0"/>
              <a:t> </a:t>
            </a:r>
            <a:r>
              <a:rPr lang="en-US" dirty="0" err="1"/>
              <a:t>chirurgie</a:t>
            </a:r>
            <a:r>
              <a:rPr lang="en-US" dirty="0"/>
              <a:t> </a:t>
            </a:r>
            <a:r>
              <a:rPr lang="en-US" dirty="0" err="1"/>
              <a:t>plic</a:t>
            </a:r>
            <a:r>
              <a:rPr lang="en-US" dirty="0"/>
              <a:t> je </a:t>
            </a:r>
            <a:r>
              <a:rPr lang="en-US" dirty="0" err="1"/>
              <a:t>odstranit</a:t>
            </a:r>
            <a:r>
              <a:rPr lang="en-US" dirty="0"/>
              <a:t> </a:t>
            </a:r>
            <a:r>
              <a:rPr lang="en-US" dirty="0" err="1"/>
              <a:t>nefunkční</a:t>
            </a:r>
            <a:r>
              <a:rPr lang="en-US" dirty="0"/>
              <a:t> </a:t>
            </a:r>
            <a:r>
              <a:rPr lang="en-US" dirty="0" err="1"/>
              <a:t>okrsky</a:t>
            </a:r>
            <a:r>
              <a:rPr lang="en-US" dirty="0"/>
              <a:t> </a:t>
            </a:r>
            <a:r>
              <a:rPr lang="en-US" dirty="0" err="1"/>
              <a:t>plíce</a:t>
            </a:r>
            <a:r>
              <a:rPr lang="en-US" dirty="0"/>
              <a:t>, a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redukovat</a:t>
            </a:r>
            <a:r>
              <a:rPr lang="en-US" dirty="0"/>
              <a:t> </a:t>
            </a:r>
            <a:r>
              <a:rPr lang="en-US" dirty="0" err="1"/>
              <a:t>hyperinflaci</a:t>
            </a:r>
            <a:r>
              <a:rPr lang="en-US" dirty="0"/>
              <a:t> a </a:t>
            </a:r>
            <a:r>
              <a:rPr lang="en-US" dirty="0" err="1"/>
              <a:t>mrtvý</a:t>
            </a:r>
            <a:r>
              <a:rPr lang="en-US" dirty="0"/>
              <a:t> </a:t>
            </a:r>
            <a:r>
              <a:rPr lang="en-US" dirty="0" err="1"/>
              <a:t>prostor</a:t>
            </a:r>
            <a:r>
              <a:rPr lang="en-US" dirty="0"/>
              <a:t>, </a:t>
            </a:r>
            <a:r>
              <a:rPr lang="en-US" dirty="0" err="1"/>
              <a:t>zlepšit</a:t>
            </a:r>
            <a:r>
              <a:rPr lang="en-US" dirty="0"/>
              <a:t> </a:t>
            </a:r>
            <a:r>
              <a:rPr lang="en-US" dirty="0" err="1"/>
              <a:t>proudění</a:t>
            </a:r>
            <a:r>
              <a:rPr lang="en-US" dirty="0"/>
              <a:t> </a:t>
            </a:r>
            <a:r>
              <a:rPr lang="en-US" dirty="0" err="1"/>
              <a:t>vzduchu</a:t>
            </a:r>
            <a:r>
              <a:rPr lang="en-US" dirty="0"/>
              <a:t> v </a:t>
            </a:r>
            <a:r>
              <a:rPr lang="en-US" dirty="0" err="1"/>
              <a:t>dýchacích</a:t>
            </a:r>
            <a:r>
              <a:rPr lang="en-US" dirty="0"/>
              <a:t> </a:t>
            </a:r>
            <a:r>
              <a:rPr lang="en-US" dirty="0" err="1"/>
              <a:t>cestách</a:t>
            </a:r>
            <a:r>
              <a:rPr lang="en-US" dirty="0"/>
              <a:t> a </a:t>
            </a:r>
            <a:r>
              <a:rPr lang="en-US" dirty="0" err="1"/>
              <a:t>výměnu</a:t>
            </a:r>
            <a:r>
              <a:rPr lang="en-US" dirty="0"/>
              <a:t> </a:t>
            </a:r>
            <a:r>
              <a:rPr lang="en-US" dirty="0" err="1"/>
              <a:t>plynů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alveolokapilární</a:t>
            </a:r>
            <a:r>
              <a:rPr lang="en-US" dirty="0"/>
              <a:t> </a:t>
            </a:r>
            <a:r>
              <a:rPr lang="en-US" dirty="0" err="1"/>
              <a:t>membráně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zbylé</a:t>
            </a:r>
            <a:r>
              <a:rPr lang="en-US" dirty="0"/>
              <a:t> </a:t>
            </a:r>
            <a:r>
              <a:rPr lang="en-US" dirty="0" err="1"/>
              <a:t>plíci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438" y="1308099"/>
            <a:ext cx="31369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4291013"/>
            <a:ext cx="2794000" cy="189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100" y="1308099"/>
            <a:ext cx="3898900" cy="3695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508" y="4079876"/>
            <a:ext cx="3158830" cy="27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Benigní</a:t>
            </a:r>
            <a:r>
              <a:rPr lang="en-US" b="1" dirty="0"/>
              <a:t> </a:t>
            </a:r>
            <a:r>
              <a:rPr lang="en-US" b="1" dirty="0" err="1"/>
              <a:t>plicní</a:t>
            </a:r>
            <a:r>
              <a:rPr lang="en-US" b="1" dirty="0"/>
              <a:t> </a:t>
            </a:r>
            <a:r>
              <a:rPr lang="en-US" b="1" dirty="0" err="1"/>
              <a:t>nádory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Benigní</a:t>
            </a:r>
            <a:r>
              <a:rPr lang="en-US" dirty="0"/>
              <a:t> </a:t>
            </a:r>
            <a:r>
              <a:rPr lang="en-US" dirty="0" err="1"/>
              <a:t>plicní</a:t>
            </a:r>
            <a:r>
              <a:rPr lang="en-US" dirty="0"/>
              <a:t> </a:t>
            </a:r>
            <a:r>
              <a:rPr lang="en-US" dirty="0" err="1"/>
              <a:t>nádory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poměrně</a:t>
            </a:r>
            <a:r>
              <a:rPr lang="en-US" dirty="0"/>
              <a:t> </a:t>
            </a:r>
            <a:r>
              <a:rPr lang="en-US" dirty="0" err="1"/>
              <a:t>vzácné</a:t>
            </a:r>
            <a:r>
              <a:rPr lang="en-US" dirty="0"/>
              <a:t>, </a:t>
            </a:r>
            <a:r>
              <a:rPr lang="en-US" dirty="0" err="1"/>
              <a:t>tvoří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3–4 % </a:t>
            </a:r>
            <a:r>
              <a:rPr lang="en-US" dirty="0" err="1"/>
              <a:t>všech</a:t>
            </a:r>
            <a:r>
              <a:rPr lang="en-US" dirty="0"/>
              <a:t> </a:t>
            </a:r>
            <a:r>
              <a:rPr lang="en-US" dirty="0" err="1"/>
              <a:t>plicních</a:t>
            </a:r>
            <a:r>
              <a:rPr lang="en-US" dirty="0"/>
              <a:t> </a:t>
            </a:r>
            <a:r>
              <a:rPr lang="en-US" dirty="0" err="1"/>
              <a:t>nádorů</a:t>
            </a:r>
            <a:r>
              <a:rPr lang="en-US" dirty="0"/>
              <a:t>. </a:t>
            </a:r>
          </a:p>
          <a:p>
            <a:r>
              <a:rPr lang="en-US" dirty="0" err="1"/>
              <a:t>Nemetastázují</a:t>
            </a:r>
            <a:endParaRPr lang="en-US" dirty="0"/>
          </a:p>
          <a:p>
            <a:r>
              <a:rPr lang="en-US" dirty="0" err="1"/>
              <a:t>nepřerůstají</a:t>
            </a:r>
            <a:r>
              <a:rPr lang="en-US" dirty="0"/>
              <a:t> </a:t>
            </a:r>
            <a:r>
              <a:rPr lang="en-US" dirty="0" err="1"/>
              <a:t>přirozené</a:t>
            </a:r>
            <a:r>
              <a:rPr lang="en-US" dirty="0"/>
              <a:t> </a:t>
            </a:r>
            <a:r>
              <a:rPr lang="en-US" dirty="0" err="1"/>
              <a:t>tkáňové</a:t>
            </a:r>
            <a:r>
              <a:rPr lang="en-US" dirty="0"/>
              <a:t> </a:t>
            </a:r>
            <a:r>
              <a:rPr lang="en-US" dirty="0" err="1"/>
              <a:t>bariéry</a:t>
            </a:r>
            <a:r>
              <a:rPr lang="en-US" dirty="0"/>
              <a:t> </a:t>
            </a:r>
          </a:p>
          <a:p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kompletní</a:t>
            </a:r>
            <a:r>
              <a:rPr lang="en-US" dirty="0"/>
              <a:t> </a:t>
            </a:r>
            <a:r>
              <a:rPr lang="en-US" dirty="0" err="1"/>
              <a:t>resekci</a:t>
            </a:r>
            <a:r>
              <a:rPr lang="en-US" dirty="0"/>
              <a:t> </a:t>
            </a:r>
            <a:r>
              <a:rPr lang="en-US" dirty="0" err="1"/>
              <a:t>nerecidivují</a:t>
            </a:r>
            <a:endParaRPr lang="en-US" dirty="0"/>
          </a:p>
          <a:p>
            <a:r>
              <a:rPr lang="en-US" dirty="0" err="1"/>
              <a:t>Klasifikace</a:t>
            </a:r>
            <a:r>
              <a:rPr lang="en-US" dirty="0"/>
              <a:t> je </a:t>
            </a:r>
            <a:r>
              <a:rPr lang="en-US" dirty="0" err="1"/>
              <a:t>nejednotná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tyto</a:t>
            </a:r>
            <a:r>
              <a:rPr lang="en-US" dirty="0"/>
              <a:t> </a:t>
            </a:r>
            <a:r>
              <a:rPr lang="en-US" dirty="0" err="1"/>
              <a:t>neoplazie</a:t>
            </a:r>
            <a:r>
              <a:rPr lang="en-US" dirty="0"/>
              <a:t> </a:t>
            </a:r>
            <a:r>
              <a:rPr lang="en-US" dirty="0" err="1"/>
              <a:t>vycházejí</a:t>
            </a:r>
            <a:r>
              <a:rPr lang="en-US" dirty="0"/>
              <a:t> z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01DD99-93EC-4E66-8DC9-B3FDF62C4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62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Benigní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plicní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nádory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92550" cy="4525963"/>
          </a:xfrm>
        </p:spPr>
        <p:txBody>
          <a:bodyPr>
            <a:normAutofit fontScale="47500" lnSpcReduction="20000"/>
          </a:bodyPr>
          <a:lstStyle/>
          <a:p>
            <a:endParaRPr lang="en-US" b="1" dirty="0"/>
          </a:p>
          <a:p>
            <a:pPr marL="0" indent="0">
              <a:buNone/>
            </a:pPr>
            <a:r>
              <a:rPr lang="en-US" dirty="0" err="1"/>
              <a:t>Epiteliální</a:t>
            </a:r>
            <a:r>
              <a:rPr lang="en-US" dirty="0"/>
              <a:t> </a:t>
            </a:r>
            <a:r>
              <a:rPr lang="en-US" dirty="0" err="1"/>
              <a:t>nádory</a:t>
            </a:r>
            <a:r>
              <a:rPr lang="en-US" dirty="0"/>
              <a:t>:</a:t>
            </a:r>
          </a:p>
          <a:p>
            <a:r>
              <a:rPr lang="en-US" dirty="0" err="1"/>
              <a:t>papilom</a:t>
            </a:r>
            <a:endParaRPr lang="en-US" dirty="0"/>
          </a:p>
          <a:p>
            <a:r>
              <a:rPr lang="en-US" dirty="0" err="1"/>
              <a:t>adenom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 </a:t>
            </a:r>
            <a:r>
              <a:rPr lang="en-US" dirty="0" err="1"/>
              <a:t>bronchiální</a:t>
            </a:r>
            <a:r>
              <a:rPr lang="en-US" dirty="0"/>
              <a:t> </a:t>
            </a:r>
            <a:r>
              <a:rPr lang="en-US" dirty="0" err="1"/>
              <a:t>cystadenom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Mezenchymální</a:t>
            </a:r>
            <a:r>
              <a:rPr lang="en-US" dirty="0"/>
              <a:t> </a:t>
            </a:r>
            <a:r>
              <a:rPr lang="en-US" dirty="0" err="1"/>
              <a:t>nádory</a:t>
            </a:r>
            <a:r>
              <a:rPr lang="en-US" dirty="0"/>
              <a:t>:</a:t>
            </a:r>
          </a:p>
          <a:p>
            <a:r>
              <a:rPr lang="en-US" dirty="0" err="1"/>
              <a:t>fibrom</a:t>
            </a:r>
            <a:endParaRPr lang="en-US" dirty="0"/>
          </a:p>
          <a:p>
            <a:r>
              <a:rPr lang="en-US" dirty="0" err="1"/>
              <a:t>lipom</a:t>
            </a:r>
            <a:endParaRPr lang="en-US" dirty="0"/>
          </a:p>
          <a:p>
            <a:r>
              <a:rPr lang="en-US" dirty="0" err="1"/>
              <a:t>leiomyom</a:t>
            </a:r>
            <a:endParaRPr lang="en-US" dirty="0"/>
          </a:p>
          <a:p>
            <a:r>
              <a:rPr lang="en-US" dirty="0" err="1"/>
              <a:t>chondrom</a:t>
            </a:r>
            <a:endParaRPr lang="en-US" dirty="0"/>
          </a:p>
          <a:p>
            <a:r>
              <a:rPr lang="en-US" dirty="0" err="1"/>
              <a:t>granulocelulární</a:t>
            </a:r>
            <a:r>
              <a:rPr lang="en-US" dirty="0"/>
              <a:t> </a:t>
            </a:r>
            <a:r>
              <a:rPr lang="en-US" dirty="0" err="1"/>
              <a:t>nádor</a:t>
            </a:r>
            <a:endParaRPr lang="en-US" dirty="0"/>
          </a:p>
          <a:p>
            <a:r>
              <a:rPr lang="en-US" dirty="0" err="1"/>
              <a:t>sklerozující</a:t>
            </a:r>
            <a:r>
              <a:rPr lang="en-US" dirty="0"/>
              <a:t> </a:t>
            </a:r>
            <a:r>
              <a:rPr lang="en-US" dirty="0" err="1"/>
              <a:t>hemangiom</a:t>
            </a:r>
            <a:endParaRPr lang="en-US" dirty="0"/>
          </a:p>
          <a:p>
            <a:r>
              <a:rPr lang="en-US" dirty="0" err="1"/>
              <a:t>fibrózní</a:t>
            </a:r>
            <a:r>
              <a:rPr lang="en-US" dirty="0"/>
              <a:t> </a:t>
            </a:r>
            <a:r>
              <a:rPr lang="en-US" dirty="0" err="1"/>
              <a:t>histiocytom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Jiné</a:t>
            </a:r>
            <a:r>
              <a:rPr lang="en-US" dirty="0"/>
              <a:t> a </a:t>
            </a:r>
            <a:r>
              <a:rPr lang="en-US" dirty="0" err="1"/>
              <a:t>nejasného</a:t>
            </a:r>
            <a:r>
              <a:rPr lang="en-US" dirty="0"/>
              <a:t> </a:t>
            </a:r>
            <a:r>
              <a:rPr lang="en-US" dirty="0" err="1"/>
              <a:t>původu</a:t>
            </a:r>
            <a:r>
              <a:rPr lang="en-US" dirty="0"/>
              <a:t>:</a:t>
            </a:r>
          </a:p>
          <a:p>
            <a:r>
              <a:rPr lang="en-US" dirty="0" err="1"/>
              <a:t>hamartom</a:t>
            </a:r>
            <a:endParaRPr lang="en-US" dirty="0"/>
          </a:p>
          <a:p>
            <a:r>
              <a:rPr lang="en-US" dirty="0" err="1"/>
              <a:t>nádor</a:t>
            </a:r>
            <a:r>
              <a:rPr lang="en-US" dirty="0"/>
              <a:t> z </a:t>
            </a:r>
            <a:r>
              <a:rPr lang="en-US" dirty="0" err="1"/>
              <a:t>jasných</a:t>
            </a:r>
            <a:r>
              <a:rPr lang="en-US" dirty="0"/>
              <a:t> </a:t>
            </a:r>
            <a:r>
              <a:rPr lang="en-US" dirty="0" err="1"/>
              <a:t>buněk</a:t>
            </a:r>
            <a:r>
              <a:rPr lang="en-US" dirty="0"/>
              <a:t> (sugar tumor)</a:t>
            </a:r>
          </a:p>
          <a:p>
            <a:r>
              <a:rPr lang="en-US" dirty="0" err="1"/>
              <a:t>xantom</a:t>
            </a:r>
            <a:endParaRPr lang="en-US" dirty="0"/>
          </a:p>
          <a:p>
            <a:r>
              <a:rPr lang="en-US" dirty="0" err="1"/>
              <a:t>teratom</a:t>
            </a:r>
            <a:endParaRPr lang="en-US" dirty="0"/>
          </a:p>
          <a:p>
            <a:r>
              <a:rPr lang="en-US" dirty="0" err="1"/>
              <a:t>mucosaassociated</a:t>
            </a:r>
            <a:r>
              <a:rPr lang="en-US" dirty="0"/>
              <a:t> lymphoid tumor (MALT)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5234EE-25EC-4C11-817F-5688A325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5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Benigní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plicní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nádory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9255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Hamartom</a:t>
            </a:r>
            <a:endParaRPr lang="en-US" b="1" dirty="0"/>
          </a:p>
          <a:p>
            <a:r>
              <a:rPr lang="en-US" sz="2400" dirty="0" err="1"/>
              <a:t>nejčastější</a:t>
            </a:r>
            <a:r>
              <a:rPr lang="en-US" sz="2400" dirty="0"/>
              <a:t> </a:t>
            </a:r>
            <a:r>
              <a:rPr lang="en-US" sz="2400" dirty="0" err="1"/>
              <a:t>benigní</a:t>
            </a:r>
            <a:r>
              <a:rPr lang="en-US" sz="2400" dirty="0"/>
              <a:t> </a:t>
            </a:r>
            <a:r>
              <a:rPr lang="en-US" sz="2400" dirty="0" err="1"/>
              <a:t>novotvar</a:t>
            </a:r>
            <a:r>
              <a:rPr lang="en-US" sz="2400" dirty="0"/>
              <a:t> </a:t>
            </a:r>
            <a:r>
              <a:rPr lang="en-US" sz="2400" dirty="0" err="1"/>
              <a:t>plic</a:t>
            </a:r>
            <a:endParaRPr lang="en-US" sz="2400" dirty="0"/>
          </a:p>
          <a:p>
            <a:r>
              <a:rPr lang="en-US" sz="2400" dirty="0" err="1"/>
              <a:t>představuje</a:t>
            </a:r>
            <a:r>
              <a:rPr lang="en-US" sz="2400" dirty="0"/>
              <a:t> </a:t>
            </a:r>
            <a:r>
              <a:rPr lang="en-US" sz="2400" dirty="0" err="1"/>
              <a:t>asi</a:t>
            </a:r>
            <a:r>
              <a:rPr lang="en-US" sz="2400" dirty="0"/>
              <a:t> 70% </a:t>
            </a:r>
            <a:r>
              <a:rPr lang="en-US" sz="2400" dirty="0" err="1"/>
              <a:t>nezhoubných</a:t>
            </a:r>
            <a:r>
              <a:rPr lang="en-US" sz="2400" dirty="0"/>
              <a:t> </a:t>
            </a:r>
            <a:r>
              <a:rPr lang="en-US" sz="2400" dirty="0" err="1"/>
              <a:t>plicních</a:t>
            </a:r>
            <a:r>
              <a:rPr lang="en-US" sz="2400" dirty="0"/>
              <a:t> </a:t>
            </a:r>
            <a:r>
              <a:rPr lang="en-US" sz="2400" dirty="0" err="1"/>
              <a:t>ložisek</a:t>
            </a:r>
            <a:r>
              <a:rPr lang="en-US" sz="2400" dirty="0"/>
              <a:t>, </a:t>
            </a:r>
          </a:p>
          <a:p>
            <a:r>
              <a:rPr lang="en-US" sz="2400" dirty="0"/>
              <a:t>v </a:t>
            </a:r>
            <a:r>
              <a:rPr lang="en-US" sz="2400" dirty="0" err="1"/>
              <a:t>naprosté</a:t>
            </a:r>
            <a:r>
              <a:rPr lang="en-US" sz="2400" dirty="0"/>
              <a:t> </a:t>
            </a:r>
            <a:r>
              <a:rPr lang="en-US" sz="2400" dirty="0" err="1"/>
              <a:t>většině</a:t>
            </a:r>
            <a:r>
              <a:rPr lang="en-US" sz="2400" dirty="0"/>
              <a:t> </a:t>
            </a:r>
            <a:r>
              <a:rPr lang="en-US" sz="2400" dirty="0" err="1"/>
              <a:t>případů</a:t>
            </a:r>
            <a:r>
              <a:rPr lang="en-US" sz="2400" dirty="0"/>
              <a:t> </a:t>
            </a:r>
            <a:r>
              <a:rPr lang="en-US" sz="2400" dirty="0" err="1"/>
              <a:t>asymptomatický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2044700"/>
            <a:ext cx="3898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10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Maligní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plicní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nádory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karcinom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plic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nejčastějším</a:t>
            </a:r>
            <a:r>
              <a:rPr lang="en-US" dirty="0"/>
              <a:t> </a:t>
            </a:r>
            <a:r>
              <a:rPr lang="en-US" dirty="0" err="1"/>
              <a:t>typem</a:t>
            </a:r>
            <a:r>
              <a:rPr lang="en-US" dirty="0"/>
              <a:t> </a:t>
            </a:r>
            <a:r>
              <a:rPr lang="en-US" dirty="0" err="1"/>
              <a:t>zhoubného</a:t>
            </a:r>
            <a:r>
              <a:rPr lang="en-US" dirty="0"/>
              <a:t> </a:t>
            </a:r>
            <a:r>
              <a:rPr lang="en-US" dirty="0" err="1"/>
              <a:t>nádoru</a:t>
            </a:r>
            <a:r>
              <a:rPr lang="en-US" dirty="0"/>
              <a:t> v </a:t>
            </a:r>
            <a:r>
              <a:rPr lang="en-US" dirty="0" err="1"/>
              <a:t>lidské</a:t>
            </a:r>
            <a:r>
              <a:rPr lang="en-US" dirty="0"/>
              <a:t> </a:t>
            </a:r>
            <a:r>
              <a:rPr lang="en-US" dirty="0" err="1"/>
              <a:t>populaci</a:t>
            </a:r>
            <a:endParaRPr lang="en-US" dirty="0"/>
          </a:p>
          <a:p>
            <a:r>
              <a:rPr lang="en-US" dirty="0" err="1"/>
              <a:t>patří</a:t>
            </a:r>
            <a:r>
              <a:rPr lang="en-US" dirty="0"/>
              <a:t> </a:t>
            </a:r>
            <a:r>
              <a:rPr lang="en-US" dirty="0" err="1"/>
              <a:t>obecně</a:t>
            </a:r>
            <a:r>
              <a:rPr lang="en-US" dirty="0"/>
              <a:t> k </a:t>
            </a:r>
            <a:r>
              <a:rPr lang="en-US" dirty="0" err="1"/>
              <a:t>nádorovým</a:t>
            </a:r>
            <a:r>
              <a:rPr lang="en-US" dirty="0"/>
              <a:t> </a:t>
            </a:r>
            <a:r>
              <a:rPr lang="en-US" dirty="0" err="1"/>
              <a:t>onemocněním</a:t>
            </a:r>
            <a:r>
              <a:rPr lang="en-US" dirty="0"/>
              <a:t> s </a:t>
            </a:r>
            <a:r>
              <a:rPr lang="en-US" dirty="0" err="1"/>
              <a:t>nejvyšší</a:t>
            </a:r>
            <a:r>
              <a:rPr lang="en-US" dirty="0"/>
              <a:t> </a:t>
            </a:r>
            <a:r>
              <a:rPr lang="en-US" dirty="0" err="1"/>
              <a:t>letalitou</a:t>
            </a:r>
            <a:endParaRPr lang="en-US" dirty="0"/>
          </a:p>
          <a:p>
            <a:r>
              <a:rPr lang="cs-CZ" dirty="0"/>
              <a:t>relativní incidence v ČR 91/100 000 mužů a 33/100 000 žen</a:t>
            </a:r>
          </a:p>
          <a:p>
            <a:r>
              <a:rPr lang="cs-CZ" dirty="0"/>
              <a:t>vznik rakoviny plic je multifaktoriální </a:t>
            </a:r>
          </a:p>
          <a:p>
            <a:r>
              <a:rPr lang="cs-CZ" dirty="0"/>
              <a:t>90 % nemocných bylo vystaveno aktivně či pasivně tabákovému kouři</a:t>
            </a:r>
          </a:p>
          <a:p>
            <a:r>
              <a:rPr lang="cs-CZ" dirty="0"/>
              <a:t>dalších </a:t>
            </a:r>
            <a:r>
              <a:rPr lang="cs-CZ" dirty="0" err="1"/>
              <a:t>škodliviny,které</a:t>
            </a:r>
            <a:r>
              <a:rPr lang="cs-CZ" dirty="0"/>
              <a:t> mohou při déletrvající expozici vyvolat plicní nádorové bujení- azbest, arsen, chrom, nikl a vinylchlorid, exhaláty dieselových motorů, uran a radon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3" y="5326567"/>
            <a:ext cx="3992562" cy="120246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752AD6-6C0B-4810-88A1-B6C2B3608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63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Maligní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plicní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nádory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karcinom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plic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Plicní</a:t>
            </a:r>
            <a:r>
              <a:rPr lang="en-US" dirty="0"/>
              <a:t> </a:t>
            </a:r>
            <a:r>
              <a:rPr lang="en-US" dirty="0" err="1"/>
              <a:t>karcinom</a:t>
            </a:r>
            <a:r>
              <a:rPr lang="en-US" dirty="0"/>
              <a:t> </a:t>
            </a:r>
            <a:r>
              <a:rPr lang="en-US" dirty="0" err="1"/>
              <a:t>dělíme</a:t>
            </a:r>
            <a:r>
              <a:rPr lang="en-US" dirty="0"/>
              <a:t> z </a:t>
            </a:r>
            <a:r>
              <a:rPr lang="en-US" dirty="0" err="1"/>
              <a:t>histologického</a:t>
            </a:r>
            <a:r>
              <a:rPr lang="en-US" dirty="0"/>
              <a:t> </a:t>
            </a:r>
            <a:r>
              <a:rPr lang="en-US" dirty="0" err="1"/>
              <a:t>hlediska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2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subtypy</a:t>
            </a:r>
            <a:r>
              <a:rPr lang="en-US" dirty="0"/>
              <a:t>: </a:t>
            </a:r>
            <a:r>
              <a:rPr lang="en-US" dirty="0" err="1"/>
              <a:t>malobuněčný</a:t>
            </a:r>
            <a:r>
              <a:rPr lang="en-US" dirty="0"/>
              <a:t> </a:t>
            </a:r>
            <a:r>
              <a:rPr lang="en-US" dirty="0" err="1"/>
              <a:t>plicní</a:t>
            </a:r>
            <a:r>
              <a:rPr lang="en-US" dirty="0"/>
              <a:t> </a:t>
            </a:r>
            <a:r>
              <a:rPr lang="en-US" dirty="0" err="1"/>
              <a:t>karcinom</a:t>
            </a:r>
            <a:r>
              <a:rPr lang="en-US" dirty="0"/>
              <a:t> (small cell lung cancer – SCLC) a </a:t>
            </a:r>
            <a:r>
              <a:rPr lang="en-US" dirty="0" err="1"/>
              <a:t>nemalobuněčný</a:t>
            </a:r>
            <a:r>
              <a:rPr lang="en-US" dirty="0"/>
              <a:t> </a:t>
            </a:r>
            <a:r>
              <a:rPr lang="en-US" dirty="0" err="1"/>
              <a:t>plicní</a:t>
            </a:r>
            <a:r>
              <a:rPr lang="en-US" dirty="0"/>
              <a:t> </a:t>
            </a:r>
            <a:r>
              <a:rPr lang="en-US" dirty="0" err="1"/>
              <a:t>karcinom</a:t>
            </a:r>
            <a:r>
              <a:rPr lang="en-US" dirty="0"/>
              <a:t> (</a:t>
            </a:r>
            <a:r>
              <a:rPr lang="en-US" dirty="0" err="1"/>
              <a:t>nonsmall</a:t>
            </a:r>
            <a:r>
              <a:rPr lang="en-US" dirty="0"/>
              <a:t> cell lung cancer – NSCLC). 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475" y="4291013"/>
            <a:ext cx="3606800" cy="22479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7C5BCB-35CB-4942-A16A-DBD1208BA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97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Zkrácená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klasifikace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primárních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plicních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nádorů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/>
              <a:t>karcinom</a:t>
            </a:r>
            <a:r>
              <a:rPr lang="en-US" dirty="0"/>
              <a:t>:</a:t>
            </a:r>
          </a:p>
          <a:p>
            <a:r>
              <a:rPr lang="en-US" dirty="0" err="1"/>
              <a:t>dlaždicobuněčný</a:t>
            </a:r>
            <a:r>
              <a:rPr lang="en-US" dirty="0"/>
              <a:t> </a:t>
            </a:r>
            <a:r>
              <a:rPr lang="en-US" dirty="0" err="1"/>
              <a:t>karcinom</a:t>
            </a:r>
            <a:endParaRPr lang="en-US" dirty="0"/>
          </a:p>
          <a:p>
            <a:r>
              <a:rPr lang="en-US" dirty="0" err="1"/>
              <a:t>adenokarcinom</a:t>
            </a:r>
            <a:endParaRPr lang="en-US" dirty="0"/>
          </a:p>
          <a:p>
            <a:r>
              <a:rPr lang="en-US" dirty="0" err="1"/>
              <a:t>velkobuněčný</a:t>
            </a:r>
            <a:r>
              <a:rPr lang="en-US" dirty="0"/>
              <a:t> </a:t>
            </a:r>
            <a:r>
              <a:rPr lang="en-US" dirty="0" err="1"/>
              <a:t>karcinom</a:t>
            </a:r>
            <a:endParaRPr lang="en-US" dirty="0"/>
          </a:p>
          <a:p>
            <a:r>
              <a:rPr lang="en-US" dirty="0" err="1"/>
              <a:t>malobuněčný</a:t>
            </a:r>
            <a:r>
              <a:rPr lang="en-US" dirty="0"/>
              <a:t> </a:t>
            </a:r>
            <a:r>
              <a:rPr lang="en-US" dirty="0" err="1"/>
              <a:t>karcinom</a:t>
            </a:r>
            <a:endParaRPr lang="en-US" dirty="0"/>
          </a:p>
          <a:p>
            <a:r>
              <a:rPr lang="en-US" dirty="0" err="1"/>
              <a:t>karcinosarkom</a:t>
            </a:r>
            <a:endParaRPr lang="en-US" dirty="0"/>
          </a:p>
          <a:p>
            <a:r>
              <a:rPr lang="en-US" dirty="0" err="1"/>
              <a:t>karcinom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dirty="0" err="1"/>
              <a:t>slinných</a:t>
            </a:r>
            <a:r>
              <a:rPr lang="en-US" dirty="0"/>
              <a:t> </a:t>
            </a:r>
            <a:r>
              <a:rPr lang="en-US" dirty="0" err="1"/>
              <a:t>žláz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karcinoid</a:t>
            </a:r>
            <a:r>
              <a:rPr lang="en-US" dirty="0"/>
              <a:t>:</a:t>
            </a:r>
          </a:p>
          <a:p>
            <a:r>
              <a:rPr lang="en-US" dirty="0" err="1"/>
              <a:t>typický</a:t>
            </a:r>
            <a:r>
              <a:rPr lang="en-US" dirty="0"/>
              <a:t> </a:t>
            </a:r>
            <a:r>
              <a:rPr lang="en-US" dirty="0" err="1"/>
              <a:t>karcinoid</a:t>
            </a:r>
            <a:endParaRPr lang="en-US" dirty="0"/>
          </a:p>
          <a:p>
            <a:r>
              <a:rPr lang="en-US" dirty="0" err="1"/>
              <a:t>atypický</a:t>
            </a:r>
            <a:r>
              <a:rPr lang="en-US" dirty="0"/>
              <a:t> </a:t>
            </a:r>
            <a:r>
              <a:rPr lang="en-US" dirty="0" err="1"/>
              <a:t>karcinoid</a:t>
            </a:r>
            <a:r>
              <a:rPr lang="en-US" dirty="0"/>
              <a:t> </a:t>
            </a:r>
          </a:p>
          <a:p>
            <a:r>
              <a:rPr lang="en-US" dirty="0" err="1"/>
              <a:t>sarkom</a:t>
            </a:r>
            <a:r>
              <a:rPr lang="en-US" dirty="0"/>
              <a:t> </a:t>
            </a:r>
          </a:p>
          <a:p>
            <a:r>
              <a:rPr lang="en-US" dirty="0" err="1"/>
              <a:t>mezoteliom</a:t>
            </a:r>
            <a:r>
              <a:rPr lang="en-US" dirty="0"/>
              <a:t> </a:t>
            </a:r>
          </a:p>
          <a:p>
            <a:r>
              <a:rPr lang="en-US" dirty="0" err="1"/>
              <a:t>plazmocytom</a:t>
            </a:r>
            <a:r>
              <a:rPr lang="en-US" dirty="0"/>
              <a:t> </a:t>
            </a:r>
          </a:p>
          <a:p>
            <a:r>
              <a:rPr lang="en-US" dirty="0" err="1"/>
              <a:t>lymfom</a:t>
            </a:r>
            <a:r>
              <a:rPr lang="en-US" dirty="0"/>
              <a:t> </a:t>
            </a:r>
          </a:p>
          <a:p>
            <a:r>
              <a:rPr lang="en-US" dirty="0" err="1"/>
              <a:t>melanom</a:t>
            </a:r>
            <a:r>
              <a:rPr lang="en-US" dirty="0"/>
              <a:t> </a:t>
            </a:r>
          </a:p>
          <a:p>
            <a:r>
              <a:rPr lang="en-US" dirty="0" err="1"/>
              <a:t>neklasifikované</a:t>
            </a:r>
            <a:r>
              <a:rPr lang="en-US" dirty="0"/>
              <a:t> </a:t>
            </a:r>
            <a:r>
              <a:rPr lang="en-US" dirty="0" err="1"/>
              <a:t>nádory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406650"/>
            <a:ext cx="3886200" cy="2997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F38030-04BC-4A97-83FD-93EFA0B8C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76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66" y="547687"/>
            <a:ext cx="7537006" cy="563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397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Klinická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prezentace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plicních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malignit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Plicní</a:t>
            </a:r>
            <a:r>
              <a:rPr lang="en-US" dirty="0"/>
              <a:t> </a:t>
            </a:r>
            <a:r>
              <a:rPr lang="en-US" dirty="0" err="1"/>
              <a:t>karcinom</a:t>
            </a:r>
            <a:r>
              <a:rPr lang="en-US" dirty="0"/>
              <a:t> je </a:t>
            </a:r>
            <a:r>
              <a:rPr lang="en-US" dirty="0" err="1"/>
              <a:t>onemocnění</a:t>
            </a:r>
            <a:r>
              <a:rPr lang="en-US" dirty="0"/>
              <a:t> </a:t>
            </a:r>
            <a:r>
              <a:rPr lang="en-US" dirty="0" err="1"/>
              <a:t>typické</a:t>
            </a:r>
            <a:r>
              <a:rPr lang="en-US" dirty="0"/>
              <a:t> </a:t>
            </a:r>
            <a:r>
              <a:rPr lang="en-US" dirty="0" err="1"/>
              <a:t>dlouhým</a:t>
            </a:r>
            <a:r>
              <a:rPr lang="en-US" dirty="0"/>
              <a:t> </a:t>
            </a:r>
            <a:r>
              <a:rPr lang="en-US" dirty="0" err="1"/>
              <a:t>asymptomatickým</a:t>
            </a:r>
            <a:r>
              <a:rPr lang="en-US" dirty="0"/>
              <a:t> </a:t>
            </a:r>
            <a:r>
              <a:rPr lang="en-US" dirty="0" err="1"/>
              <a:t>průběhem</a:t>
            </a:r>
            <a:r>
              <a:rPr lang="en-US" dirty="0"/>
              <a:t>.</a:t>
            </a:r>
          </a:p>
          <a:p>
            <a:r>
              <a:rPr lang="en-US" dirty="0" err="1"/>
              <a:t>Samotný</a:t>
            </a:r>
            <a:r>
              <a:rPr lang="en-US" dirty="0"/>
              <a:t> </a:t>
            </a:r>
            <a:r>
              <a:rPr lang="en-US" dirty="0" err="1"/>
              <a:t>nádor</a:t>
            </a:r>
            <a:r>
              <a:rPr lang="en-US" dirty="0"/>
              <a:t> se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projevovat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příznaky</a:t>
            </a:r>
            <a:r>
              <a:rPr lang="en-US" dirty="0"/>
              <a:t> z </a:t>
            </a:r>
            <a:r>
              <a:rPr lang="en-US" dirty="0" err="1"/>
              <a:t>lokálního</a:t>
            </a:r>
            <a:r>
              <a:rPr lang="en-US" dirty="0"/>
              <a:t> </a:t>
            </a:r>
            <a:r>
              <a:rPr lang="en-US" dirty="0" err="1"/>
              <a:t>růstu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symptomy</a:t>
            </a:r>
            <a:r>
              <a:rPr lang="en-US" dirty="0"/>
              <a:t> z </a:t>
            </a:r>
            <a:r>
              <a:rPr lang="en-US" dirty="0" err="1"/>
              <a:t>regionální</a:t>
            </a:r>
            <a:r>
              <a:rPr lang="en-US" dirty="0"/>
              <a:t> </a:t>
            </a:r>
            <a:r>
              <a:rPr lang="en-US" dirty="0" err="1"/>
              <a:t>extenze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- </a:t>
            </a:r>
            <a:r>
              <a:rPr lang="en-US" dirty="0" err="1"/>
              <a:t>symptomatologií</a:t>
            </a:r>
            <a:r>
              <a:rPr lang="en-US" dirty="0"/>
              <a:t> </a:t>
            </a:r>
            <a:r>
              <a:rPr lang="en-US" dirty="0" err="1"/>
              <a:t>metastáz</a:t>
            </a:r>
            <a:r>
              <a:rPr lang="en-US" dirty="0"/>
              <a:t>        </a:t>
            </a:r>
          </a:p>
          <a:p>
            <a:pPr marL="0" indent="0">
              <a:buNone/>
            </a:pPr>
            <a:r>
              <a:rPr lang="en-US" dirty="0"/>
              <a:t>     - </a:t>
            </a:r>
            <a:r>
              <a:rPr lang="en-US" dirty="0" err="1"/>
              <a:t>paraneoplastickými</a:t>
            </a:r>
            <a:r>
              <a:rPr lang="en-US" dirty="0"/>
              <a:t> </a:t>
            </a:r>
            <a:r>
              <a:rPr lang="en-US" dirty="0" err="1"/>
              <a:t>jevy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435C98-BAB2-409D-BC63-E521650EE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75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7" y="701674"/>
            <a:ext cx="3898900" cy="306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7" y="4027487"/>
            <a:ext cx="38989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24" y="701674"/>
            <a:ext cx="3886200" cy="29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5" y="3833813"/>
            <a:ext cx="3886200" cy="275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672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Plicní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resekce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Neanatomická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Anatomická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r>
              <a:rPr lang="en-US" dirty="0" err="1"/>
              <a:t>Segmentektomie</a:t>
            </a:r>
            <a:endParaRPr lang="en-US" dirty="0"/>
          </a:p>
          <a:p>
            <a:r>
              <a:rPr lang="en-US" dirty="0" err="1"/>
              <a:t>Lobektomie</a:t>
            </a:r>
            <a:endParaRPr lang="en-US" dirty="0"/>
          </a:p>
          <a:p>
            <a:r>
              <a:rPr lang="en-US" dirty="0" err="1"/>
              <a:t>Bilobektomie</a:t>
            </a:r>
            <a:endParaRPr lang="en-US" dirty="0"/>
          </a:p>
          <a:p>
            <a:r>
              <a:rPr lang="en-US" dirty="0" err="1"/>
              <a:t>pneumonektomie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588" y="1600200"/>
            <a:ext cx="5032723" cy="42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57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36" y="1277936"/>
            <a:ext cx="2978151" cy="3975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99" y="1794682"/>
            <a:ext cx="4016375" cy="27281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0D67350-68F4-49DD-983F-6A01A37E3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506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Sekundární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plicní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novotvary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err="1"/>
              <a:t>Až</a:t>
            </a:r>
            <a:r>
              <a:rPr lang="en-US" sz="2600" dirty="0"/>
              <a:t> 90% </a:t>
            </a:r>
            <a:r>
              <a:rPr lang="en-US" sz="2600" dirty="0" err="1"/>
              <a:t>nemocných</a:t>
            </a:r>
            <a:r>
              <a:rPr lang="en-US" sz="2600" dirty="0"/>
              <a:t> s </a:t>
            </a:r>
            <a:r>
              <a:rPr lang="en-US" sz="2600" dirty="0" err="1"/>
              <a:t>plicními</a:t>
            </a:r>
            <a:r>
              <a:rPr lang="en-US" sz="2600" dirty="0"/>
              <a:t> </a:t>
            </a:r>
            <a:r>
              <a:rPr lang="en-US" sz="2600" dirty="0" err="1"/>
              <a:t>metastázami</a:t>
            </a:r>
            <a:r>
              <a:rPr lang="en-US" sz="2600" dirty="0"/>
              <a:t> je </a:t>
            </a:r>
            <a:r>
              <a:rPr lang="en-US" sz="2600" dirty="0" err="1"/>
              <a:t>asymptomatických</a:t>
            </a:r>
            <a:r>
              <a:rPr lang="en-US" sz="2600" dirty="0"/>
              <a:t>, </a:t>
            </a:r>
            <a:r>
              <a:rPr lang="en-US" sz="2600" dirty="0" err="1"/>
              <a:t>protože</a:t>
            </a:r>
            <a:r>
              <a:rPr lang="en-US" sz="2600" dirty="0"/>
              <a:t> </a:t>
            </a:r>
            <a:r>
              <a:rPr lang="en-US" sz="2600" dirty="0" err="1"/>
              <a:t>léze</a:t>
            </a:r>
            <a:r>
              <a:rPr lang="en-US" sz="2600" dirty="0"/>
              <a:t> </a:t>
            </a:r>
            <a:r>
              <a:rPr lang="en-US" sz="2600" dirty="0" err="1"/>
              <a:t>rostou</a:t>
            </a:r>
            <a:r>
              <a:rPr lang="en-US" sz="2600" dirty="0"/>
              <a:t> </a:t>
            </a:r>
            <a:r>
              <a:rPr lang="en-US" sz="2600" dirty="0" err="1"/>
              <a:t>často</a:t>
            </a:r>
            <a:r>
              <a:rPr lang="en-US" sz="2600" dirty="0"/>
              <a:t> </a:t>
            </a:r>
            <a:r>
              <a:rPr lang="en-US" sz="2600" dirty="0" err="1"/>
              <a:t>periferně</a:t>
            </a:r>
            <a:r>
              <a:rPr lang="en-US" sz="2600" dirty="0"/>
              <a:t>, </a:t>
            </a:r>
            <a:r>
              <a:rPr lang="en-US" sz="2600" dirty="0" err="1"/>
              <a:t>někdy</a:t>
            </a:r>
            <a:r>
              <a:rPr lang="en-US" sz="2600" dirty="0"/>
              <a:t> je </a:t>
            </a:r>
            <a:r>
              <a:rPr lang="en-US" sz="2600" dirty="0" err="1"/>
              <a:t>naopak</a:t>
            </a:r>
            <a:r>
              <a:rPr lang="en-US" sz="2600" dirty="0"/>
              <a:t> </a:t>
            </a:r>
            <a:r>
              <a:rPr lang="en-US" sz="2600" dirty="0" err="1"/>
              <a:t>metastáza</a:t>
            </a:r>
            <a:r>
              <a:rPr lang="en-US" sz="2600" dirty="0"/>
              <a:t> </a:t>
            </a:r>
            <a:r>
              <a:rPr lang="en-US" sz="2600" dirty="0" err="1"/>
              <a:t>diagnostikována</a:t>
            </a:r>
            <a:r>
              <a:rPr lang="en-US" sz="2600" dirty="0"/>
              <a:t> </a:t>
            </a:r>
            <a:r>
              <a:rPr lang="en-US" sz="2600" dirty="0" err="1"/>
              <a:t>dříve</a:t>
            </a:r>
            <a:r>
              <a:rPr lang="en-US" sz="2600" dirty="0"/>
              <a:t> </a:t>
            </a:r>
            <a:r>
              <a:rPr lang="en-US" sz="2600" dirty="0" err="1"/>
              <a:t>než</a:t>
            </a:r>
            <a:r>
              <a:rPr lang="en-US" sz="2600" dirty="0"/>
              <a:t> </a:t>
            </a:r>
            <a:r>
              <a:rPr lang="en-US" sz="2600" dirty="0" err="1"/>
              <a:t>primární</a:t>
            </a:r>
            <a:r>
              <a:rPr lang="en-US" sz="2600" dirty="0"/>
              <a:t> </a:t>
            </a:r>
            <a:r>
              <a:rPr lang="en-US" sz="2600" dirty="0" err="1"/>
              <a:t>nádor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b="1" dirty="0" err="1">
                <a:solidFill>
                  <a:srgbClr val="FF0000"/>
                </a:solidFill>
              </a:rPr>
              <a:t>Metastazektomie</a:t>
            </a:r>
            <a:r>
              <a:rPr lang="en-US" sz="2600" dirty="0"/>
              <a:t> je </a:t>
            </a:r>
            <a:r>
              <a:rPr lang="en-US" sz="2600" dirty="0" err="1"/>
              <a:t>indikována</a:t>
            </a:r>
            <a:r>
              <a:rPr lang="en-US" sz="2600" dirty="0"/>
              <a:t> </a:t>
            </a:r>
            <a:r>
              <a:rPr lang="en-US" sz="2600" dirty="0" err="1"/>
              <a:t>za</a:t>
            </a:r>
            <a:r>
              <a:rPr lang="en-US" sz="2600" dirty="0"/>
              <a:t> </a:t>
            </a:r>
            <a:r>
              <a:rPr lang="en-US" sz="2600" dirty="0" err="1"/>
              <a:t>přepokladu</a:t>
            </a:r>
            <a:r>
              <a:rPr lang="en-US" sz="2600" dirty="0"/>
              <a:t>, </a:t>
            </a:r>
            <a:r>
              <a:rPr lang="en-US" sz="2600" dirty="0" err="1"/>
              <a:t>že</a:t>
            </a:r>
            <a:r>
              <a:rPr lang="en-US" sz="2600" dirty="0"/>
              <a:t> </a:t>
            </a:r>
            <a:r>
              <a:rPr lang="en-US" sz="2600" dirty="0" err="1"/>
              <a:t>není</a:t>
            </a:r>
            <a:r>
              <a:rPr lang="en-US" sz="2600" dirty="0"/>
              <a:t> </a:t>
            </a:r>
            <a:r>
              <a:rPr lang="en-US" sz="2600" dirty="0" err="1"/>
              <a:t>jiná</a:t>
            </a:r>
            <a:r>
              <a:rPr lang="en-US" sz="2600" dirty="0"/>
              <a:t> </a:t>
            </a:r>
            <a:r>
              <a:rPr lang="en-US" sz="2600" dirty="0" err="1"/>
              <a:t>lepší</a:t>
            </a:r>
            <a:r>
              <a:rPr lang="en-US" sz="2600" dirty="0"/>
              <a:t> </a:t>
            </a:r>
            <a:r>
              <a:rPr lang="en-US" sz="2600" dirty="0" err="1"/>
              <a:t>alternativa</a:t>
            </a:r>
            <a:r>
              <a:rPr lang="en-US" sz="2600" dirty="0"/>
              <a:t> </a:t>
            </a:r>
            <a:r>
              <a:rPr lang="en-US" sz="2600" dirty="0" err="1"/>
              <a:t>léčby</a:t>
            </a:r>
            <a:r>
              <a:rPr lang="en-US" sz="2600" dirty="0"/>
              <a:t> a </a:t>
            </a:r>
            <a:r>
              <a:rPr lang="en-US" sz="2600" dirty="0" err="1"/>
              <a:t>jsou</a:t>
            </a:r>
            <a:r>
              <a:rPr lang="en-US" sz="2600" dirty="0"/>
              <a:t> </a:t>
            </a:r>
            <a:r>
              <a:rPr lang="en-US" sz="2600" dirty="0" err="1"/>
              <a:t>splněny</a:t>
            </a:r>
            <a:r>
              <a:rPr lang="en-US" sz="2600" dirty="0"/>
              <a:t> </a:t>
            </a:r>
            <a:r>
              <a:rPr lang="en-US" sz="2600" dirty="0" err="1"/>
              <a:t>tyto</a:t>
            </a:r>
            <a:r>
              <a:rPr lang="en-US" sz="2600" dirty="0"/>
              <a:t> </a:t>
            </a:r>
            <a:r>
              <a:rPr lang="en-US" sz="2600" dirty="0" err="1"/>
              <a:t>podmínky</a:t>
            </a:r>
            <a:r>
              <a:rPr lang="en-US" sz="2600" dirty="0"/>
              <a:t>:</a:t>
            </a:r>
          </a:p>
          <a:p>
            <a:r>
              <a:rPr lang="en-US" sz="2600" dirty="0" err="1"/>
              <a:t>primární</a:t>
            </a:r>
            <a:r>
              <a:rPr lang="en-US" sz="2600" dirty="0"/>
              <a:t> tumor je </a:t>
            </a:r>
            <a:r>
              <a:rPr lang="en-US" sz="2600" dirty="0" err="1"/>
              <a:t>vyřešen</a:t>
            </a:r>
            <a:r>
              <a:rPr lang="en-US" sz="2600" dirty="0"/>
              <a:t>,</a:t>
            </a:r>
          </a:p>
          <a:p>
            <a:r>
              <a:rPr lang="en-US" sz="2600" dirty="0" err="1"/>
              <a:t>nejsou</a:t>
            </a:r>
            <a:r>
              <a:rPr lang="en-US" sz="2600" dirty="0"/>
              <a:t> </a:t>
            </a:r>
            <a:r>
              <a:rPr lang="en-US" sz="2600" dirty="0" err="1"/>
              <a:t>extrapulmonální</a:t>
            </a:r>
            <a:r>
              <a:rPr lang="en-US" sz="2600" dirty="0"/>
              <a:t> </a:t>
            </a:r>
            <a:r>
              <a:rPr lang="en-US" sz="2600" dirty="0" err="1"/>
              <a:t>metastázy</a:t>
            </a:r>
            <a:endParaRPr lang="en-US" sz="2600" dirty="0"/>
          </a:p>
          <a:p>
            <a:r>
              <a:rPr lang="en-US" sz="2600" dirty="0"/>
              <a:t>z </a:t>
            </a:r>
            <a:r>
              <a:rPr lang="en-US" sz="2600" dirty="0" err="1"/>
              <a:t>lokálního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celkového</a:t>
            </a:r>
            <a:r>
              <a:rPr lang="en-US" sz="2600" dirty="0"/>
              <a:t> </a:t>
            </a:r>
            <a:r>
              <a:rPr lang="en-US" sz="2600" dirty="0" err="1"/>
              <a:t>hlediska</a:t>
            </a:r>
            <a:r>
              <a:rPr lang="en-US" sz="2600" dirty="0"/>
              <a:t> je </a:t>
            </a:r>
            <a:r>
              <a:rPr lang="en-US" sz="2600" dirty="0" err="1"/>
              <a:t>proveditelná</a:t>
            </a:r>
            <a:r>
              <a:rPr lang="en-US" sz="2600" dirty="0"/>
              <a:t> </a:t>
            </a:r>
            <a:r>
              <a:rPr lang="en-US" sz="2600" dirty="0" err="1"/>
              <a:t>kompletní</a:t>
            </a:r>
            <a:r>
              <a:rPr lang="en-US" sz="2600" dirty="0"/>
              <a:t> </a:t>
            </a:r>
            <a:r>
              <a:rPr lang="en-US" sz="2600" dirty="0" err="1"/>
              <a:t>resekce</a:t>
            </a:r>
            <a:endParaRPr lang="en-US" sz="2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771" y="4202980"/>
            <a:ext cx="3134966" cy="26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84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66005" y="504717"/>
            <a:ext cx="7583696" cy="480060"/>
          </a:xfrm>
        </p:spPr>
        <p:txBody>
          <a:bodyPr rtlCol="0">
            <a:noAutofit/>
          </a:bodyPr>
          <a:lstStyle/>
          <a:p>
            <a:pPr algn="l"/>
            <a:r>
              <a:rPr lang="cs-CZ" sz="3600" dirty="0" err="1">
                <a:solidFill>
                  <a:srgbClr val="1E1BB8"/>
                </a:solidFill>
                <a:latin typeface="+mn-lt"/>
                <a:cs typeface="Arial" panose="020B0604020202020204" pitchFamily="34" charset="0"/>
              </a:rPr>
              <a:t>Resuscitativní</a:t>
            </a:r>
            <a:r>
              <a:rPr lang="cs-CZ" sz="3600" dirty="0">
                <a:solidFill>
                  <a:srgbClr val="1E1BB8"/>
                </a:solidFill>
                <a:latin typeface="+mn-lt"/>
                <a:cs typeface="Arial" panose="020B0604020202020204" pitchFamily="34" charset="0"/>
              </a:rPr>
              <a:t> torakotomie</a:t>
            </a:r>
          </a:p>
        </p:txBody>
      </p:sp>
      <p:sp>
        <p:nvSpPr>
          <p:cNvPr id="38" name="Zástupný symbol pro obsah 17"/>
          <p:cNvSpPr txBox="1">
            <a:spLocks/>
          </p:cNvSpPr>
          <p:nvPr/>
        </p:nvSpPr>
        <p:spPr>
          <a:xfrm>
            <a:off x="406207" y="2000780"/>
            <a:ext cx="4022918" cy="353562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Indikace: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Dutinové krvácení se zástavou oběhu (-15min)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šance u penetrujících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Oběhová nestabilita a masivní </a:t>
            </a:r>
            <a:r>
              <a:rPr lang="cs-CZ" sz="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hemotorax</a:t>
            </a: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(odpad z HD&gt;1,5L krve)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</a:t>
            </a:r>
            <a:r>
              <a:rPr lang="cs-CZ" sz="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anterolaterálně</a:t>
            </a: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vlevo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klamp</a:t>
            </a: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aorty nad bránicí,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přímá masáž,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klamp</a:t>
            </a: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plicní stopky,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přetočení plíce) </a:t>
            </a:r>
          </a:p>
          <a:p>
            <a:pPr marL="0" indent="0">
              <a:spcAft>
                <a:spcPts val="450"/>
              </a:spcAft>
              <a:buNone/>
              <a:defRPr/>
            </a:pPr>
            <a:endParaRPr lang="cs-CZ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450"/>
              </a:spcAft>
              <a:buNone/>
              <a:defRPr/>
            </a:pPr>
            <a:endParaRPr lang="cs-CZ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450"/>
              </a:spcAft>
              <a:buNone/>
              <a:defRPr/>
            </a:pPr>
            <a:endParaRPr lang="cs-CZ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450"/>
              </a:spcAft>
              <a:buNone/>
              <a:defRPr/>
            </a:pPr>
            <a:endParaRPr lang="cs-CZ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D2BD8EC-98DD-4D37-9129-59058684B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90" y="2099302"/>
            <a:ext cx="4248103" cy="28050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D484F51-AAE2-4BDC-A75E-31118E3DB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12" y="1065219"/>
            <a:ext cx="3532187" cy="38101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74BFC39-2B63-4E6F-84F9-D63E687A1EF7}"/>
              </a:ext>
            </a:extLst>
          </p:cNvPr>
          <p:cNvSpPr txBox="1">
            <a:spLocks/>
          </p:cNvSpPr>
          <p:nvPr/>
        </p:nvSpPr>
        <p:spPr>
          <a:xfrm>
            <a:off x="469105" y="557815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2060"/>
                </a:solidFill>
                <a:latin typeface="+mn-lt"/>
              </a:rPr>
              <a:t>Děkujeme za pozornost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073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Vrozené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vady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a deformity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</a:t>
            </a:r>
            <a:r>
              <a:rPr lang="en-US" dirty="0" err="1"/>
              <a:t>páčený</a:t>
            </a:r>
            <a:r>
              <a:rPr lang="en-US" dirty="0"/>
              <a:t> </a:t>
            </a:r>
            <a:r>
              <a:rPr lang="en-US" dirty="0" err="1"/>
              <a:t>hrudník</a:t>
            </a:r>
            <a:r>
              <a:rPr lang="en-US" dirty="0"/>
              <a:t> (pectus excavatum)</a:t>
            </a:r>
          </a:p>
          <a:p>
            <a:r>
              <a:rPr lang="cs-CZ" dirty="0"/>
              <a:t>P</a:t>
            </a:r>
            <a:r>
              <a:rPr lang="en-US" dirty="0" err="1"/>
              <a:t>tačí</a:t>
            </a:r>
            <a:r>
              <a:rPr lang="en-US" dirty="0"/>
              <a:t> </a:t>
            </a:r>
            <a:r>
              <a:rPr lang="en-US" dirty="0" err="1"/>
              <a:t>hrudník</a:t>
            </a:r>
            <a:r>
              <a:rPr lang="en-US" dirty="0"/>
              <a:t> </a:t>
            </a:r>
            <a:r>
              <a:rPr lang="cs-CZ" dirty="0"/>
              <a:t>		</a:t>
            </a:r>
            <a:r>
              <a:rPr lang="en-US" dirty="0"/>
              <a:t>(pectus carinatum)</a:t>
            </a:r>
          </a:p>
          <a:p>
            <a:r>
              <a:rPr lang="en-US" dirty="0" err="1"/>
              <a:t>Polandův</a:t>
            </a:r>
            <a:r>
              <a:rPr lang="en-US" dirty="0"/>
              <a:t> </a:t>
            </a:r>
            <a:r>
              <a:rPr lang="en-US" dirty="0" err="1"/>
              <a:t>syndrom</a:t>
            </a:r>
            <a:endParaRPr lang="en-US" dirty="0"/>
          </a:p>
          <a:p>
            <a:r>
              <a:rPr lang="cs-CZ" dirty="0"/>
              <a:t>R</a:t>
            </a:r>
            <a:r>
              <a:rPr lang="en-US" dirty="0" err="1"/>
              <a:t>ozštěp</a:t>
            </a:r>
            <a:r>
              <a:rPr lang="en-US" dirty="0"/>
              <a:t> sterna (</a:t>
            </a:r>
            <a:r>
              <a:rPr lang="en-US" dirty="0" err="1"/>
              <a:t>včetně</a:t>
            </a:r>
            <a:r>
              <a:rPr lang="en-US" dirty="0"/>
              <a:t> ectopia cordis).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7D5259-973A-41F5-9DB2-995BDA2D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45" y="4057482"/>
            <a:ext cx="7268589" cy="2400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E272B7-0C11-454F-89E2-E68426B0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97" y="5733137"/>
            <a:ext cx="828791" cy="8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43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8" y="0"/>
            <a:ext cx="432737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876"/>
          <a:stretch/>
        </p:blipFill>
        <p:spPr>
          <a:xfrm>
            <a:off x="5328031" y="274636"/>
            <a:ext cx="3370262" cy="30607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B274A5E-A6AB-42AA-B3B3-110D4F8B4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68" y="3919729"/>
            <a:ext cx="3535316" cy="23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16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1250</Words>
  <Application>Microsoft Office PowerPoint</Application>
  <PresentationFormat>Předvádění na obrazovce (4:3)</PresentationFormat>
  <Paragraphs>290</Paragraphs>
  <Slides>76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3" baseType="lpstr">
      <vt:lpstr>Arial</vt:lpstr>
      <vt:lpstr>Calibri</vt:lpstr>
      <vt:lpstr>Helvetica Neue</vt:lpstr>
      <vt:lpstr>Mangal</vt:lpstr>
      <vt:lpstr>Segoe UI</vt:lpstr>
      <vt:lpstr>Wingdings</vt:lpstr>
      <vt:lpstr>Office Theme</vt:lpstr>
      <vt:lpstr>Prezentace aplikace PowerPoint</vt:lpstr>
      <vt:lpstr>5. Chirurgie dýchacího systému</vt:lpstr>
      <vt:lpstr>Osnova</vt:lpstr>
      <vt:lpstr>Syndrom horní hrudní apertury</vt:lpstr>
      <vt:lpstr>Prezentace aplikace PowerPoint</vt:lpstr>
      <vt:lpstr>Infekce hrudní stěny</vt:lpstr>
      <vt:lpstr>Prezentace aplikace PowerPoint</vt:lpstr>
      <vt:lpstr>Vrozené vady a deformity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Nádory hrudní stěny</vt:lpstr>
      <vt:lpstr>Prezentace aplikace PowerPoint</vt:lpstr>
      <vt:lpstr>Prezentace aplikace PowerPoint</vt:lpstr>
      <vt:lpstr>Prezentace aplikace PowerPoint</vt:lpstr>
      <vt:lpstr>ONEMOCNĚNÍ PLEURY</vt:lpstr>
      <vt:lpstr>Prezentace aplikace PowerPoint</vt:lpstr>
      <vt:lpstr>Prezentace aplikace PowerPoint</vt:lpstr>
      <vt:lpstr>Prezentace aplikace PowerPoint</vt:lpstr>
      <vt:lpstr>Onemocnění pleury</vt:lpstr>
      <vt:lpstr>Pleurální výpotek</vt:lpstr>
      <vt:lpstr>Prezentace aplikace PowerPoint</vt:lpstr>
      <vt:lpstr>Pneumotorax</vt:lpstr>
      <vt:lpstr>Prezentace aplikace PowerPoint</vt:lpstr>
      <vt:lpstr>Prezentace aplikace PowerPoint</vt:lpstr>
      <vt:lpstr>Prezentace aplikace PowerPoint</vt:lpstr>
      <vt:lpstr>Tenzní PNO</vt:lpstr>
      <vt:lpstr>Prezentace aplikace PowerPoint</vt:lpstr>
      <vt:lpstr>Operační léčba PNO</vt:lpstr>
      <vt:lpstr>Prezentace aplikace PowerPoint</vt:lpstr>
      <vt:lpstr>Prezentace aplikace PowerPoint</vt:lpstr>
      <vt:lpstr>Empyém</vt:lpstr>
      <vt:lpstr>Empyém</vt:lpstr>
      <vt:lpstr>Empyém</vt:lpstr>
      <vt:lpstr>Prezentace aplikace PowerPoint</vt:lpstr>
      <vt:lpstr>Empyém léčba</vt:lpstr>
      <vt:lpstr>Empyém léčba</vt:lpstr>
      <vt:lpstr>Nádory pleury</vt:lpstr>
      <vt:lpstr>ANATOMIE MEDIASTINA</vt:lpstr>
      <vt:lpstr>Prezentace aplikace PowerPoint</vt:lpstr>
      <vt:lpstr>Akutní mediastinitida</vt:lpstr>
      <vt:lpstr>Prezentace aplikace PowerPoint</vt:lpstr>
      <vt:lpstr>Prezentace aplikace PowerPoint</vt:lpstr>
      <vt:lpstr>Nádory mediastina</vt:lpstr>
      <vt:lpstr>Prezentace aplikace PowerPoint</vt:lpstr>
      <vt:lpstr>Přístupy k mediastinu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CHIRURGICKÁ ONEMOCNĚNÍ PLIC</vt:lpstr>
      <vt:lpstr>Prezentace aplikace PowerPoint</vt:lpstr>
      <vt:lpstr>Prezentace aplikace PowerPoint</vt:lpstr>
      <vt:lpstr>Prezentace aplikace PowerPoint</vt:lpstr>
      <vt:lpstr>Vrozená onemocnění plic</vt:lpstr>
      <vt:lpstr>Zánětlivá onemocnění plic</vt:lpstr>
      <vt:lpstr>Plicní emfyzém </vt:lpstr>
      <vt:lpstr>Benigní plicní nádory</vt:lpstr>
      <vt:lpstr>Benigní plicní nádory</vt:lpstr>
      <vt:lpstr>Benigní plicní nádory</vt:lpstr>
      <vt:lpstr>Maligní plicní nádory, karcinom plic</vt:lpstr>
      <vt:lpstr>Maligní plicní nádory, karcinom plic</vt:lpstr>
      <vt:lpstr>Zkrácená klasifikace primárních plicních nádorů</vt:lpstr>
      <vt:lpstr>Klinická prezentace plicních malignit</vt:lpstr>
      <vt:lpstr>Prezentace aplikace PowerPoint</vt:lpstr>
      <vt:lpstr>Plicní resekce</vt:lpstr>
      <vt:lpstr>Prezentace aplikace PowerPoint</vt:lpstr>
      <vt:lpstr>Sekundární plicní novotvary</vt:lpstr>
      <vt:lpstr>Resuscitativní torakotomie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Ošetřovatelská péče v chirurgických oborech</dc:title>
  <dc:creator>R P;RD</dc:creator>
  <cp:lastModifiedBy>plk. MUDr. Radek Doležel, Ph.D.</cp:lastModifiedBy>
  <cp:revision>40</cp:revision>
  <dcterms:created xsi:type="dcterms:W3CDTF">2018-11-18T17:07:55Z</dcterms:created>
  <dcterms:modified xsi:type="dcterms:W3CDTF">2025-10-07T06:45:05Z</dcterms:modified>
</cp:coreProperties>
</file>