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86" r:id="rId5"/>
    <p:sldId id="258" r:id="rId6"/>
    <p:sldId id="259" r:id="rId7"/>
    <p:sldId id="260" r:id="rId8"/>
    <p:sldId id="261" r:id="rId9"/>
    <p:sldId id="262" r:id="rId10"/>
    <p:sldId id="287" r:id="rId11"/>
    <p:sldId id="263" r:id="rId12"/>
    <p:sldId id="290" r:id="rId13"/>
    <p:sldId id="291" r:id="rId14"/>
    <p:sldId id="292" r:id="rId15"/>
    <p:sldId id="289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17E84DEA-D7E5-4CC7-9DAE-D74E823D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F825D228-F70D-439F-B0A1-DC609BB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C200739-54F9-43EA-9EF0-7D90609702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886D27B-4E05-4A54-A1A1-3E4B51CD01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2DD0CB6D-D42E-4DEC-968D-FAEFB357C9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67A9521-4889-4F13-B41B-051F64EC36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25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84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166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32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5CDB434-CB95-436D-8E34-4D65B5DA1A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FBA0F04-D07D-4731-B762-C5A9EB91EE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49FCD2D2-4EEB-4DF9-B933-F44A4FDAD1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64A4A86-4041-4D42-A54A-5DE9F7666C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2084046-54DF-48D9-A63C-6997A85AB4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A8B7C-BAA9-4DFB-B6FD-2EC1C638CA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D125804A-EA31-4A2C-9BAE-1B24F45232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B0290E4-4FD3-4C8F-9B8C-41B439428C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0E77D16E-A204-44F2-869A-5F99457262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E2DF748-0F37-4467-9488-3F1174F33D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466A4913-CF70-40CD-8EE7-D270CD6008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89F0280-5F94-48A1-8804-91115C39BA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14C8328C-1A17-4FC3-920E-DE49068783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337FEBF-A563-42F0-8959-735CDEE9C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47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E1ECD0BB-4193-47E5-990C-7CF5BCBC19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9E35E18-1DB0-4721-9288-E8206BBA06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C4F2D63E-2363-4C90-BF58-AEBE2C8101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052C504-70C1-4197-82BD-D59F4D263B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35AAFF9E-247A-480C-BFFF-AF63A4E31A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FBFBF0C-923C-45C4-B1D2-16C72FF4CF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ACD2202-28D3-4D7B-BEE7-6ABF6D2CE3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3AA7C79-BC25-47DE-84B0-B9B1439709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503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35176-6A24-4FCE-A291-364BAF5A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94D1F3-9628-44F5-B503-D9587CB12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603DE6-DB62-4043-8309-28BC6AF8FC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4D03C1-0D98-4046-AD6D-99DD8B89D03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240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6C7A3-7525-4C29-ADA3-55D34263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A7287-1659-4329-89E1-B0E82B992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461C7-1498-4C8A-B406-F829988508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02BAEF-77D7-4405-89FD-561F151A264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623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BACB48-B10D-4762-AAC0-EC36AFB80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2E6739-2C20-4478-9E75-71372C201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06A382-22C0-493A-BD76-C399BA00E6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1DF526-4AF6-4D0A-B77E-F3DACD543D2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0428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1DAB-4CCE-4F9F-84E6-1661DE42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5FD5CF-D40B-4BB9-B9F1-895C9F5ED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99D7D4-E13D-44F1-A7B3-0E3033F9D3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F464B-1CAB-48DA-BC3D-041D2EFCD23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4080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90429-7B9E-4E9B-A339-E2CFCED8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0DF24-3EFF-4E21-B970-58D0552D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35237D-E78A-4821-A595-085901DFA8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19F3BC-CC53-45ED-BD50-913CBC4B300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1833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7CE07-F018-40C3-B5ED-C3D17835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0EF60-59A8-4766-8F41-1A53CF424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C949A7-1766-4B91-A6FB-4C3E20530D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34E-3605-42EF-A7F1-213AAA74FC5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7556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80C30-4382-4002-B870-B0C21141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4221B-DF53-4143-AC45-5EBB1B0DA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904250-588D-4880-9B0E-1BBCDB0AA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794322-EB3D-43F7-8EF8-3AD91A6AB6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C8E3A2-1E15-4AD7-9D39-9E99A5F83C6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1090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81CF3-3364-4D9F-AA79-43B7D6E2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6FA69B-A73A-4DED-B1A3-8C97D260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DA73CE-6479-4CC0-9821-5743D46D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CEAC3D-193E-4CDD-A3D1-64405208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80F847-C703-4542-ADCF-A54C8CE4E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B8A5C9-ADF0-418C-9B8C-EA2676B5EB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78668A-7A23-4841-BEA1-000A6E7E2C1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4696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C5477-579C-47B0-8811-12CA6D8B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EFDDB-4102-4BED-ACD0-2828E97F6B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CFBAF3-CC8C-49F3-9AEB-D453B6B0FA9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5130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085A12-F17C-4605-BF50-539B7263DC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78F-A695-4EC6-BAF6-55A10DB777A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6064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F361F-F197-48F6-A2B4-2EF137D7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36F39-8111-4AC7-A502-86CA1D60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5914DF-CDB1-488F-9F29-A673036E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F6AD8E-DE32-42A3-93EF-81B553C4C5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C2C023-B3F7-4A0C-A466-20193B213B2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7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0DDCE-7895-4E73-8D6A-DC8B9943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2A45C-8397-4F27-9B1E-48BFD629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D9FE2-1686-4E58-A457-EAC3BFFE17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53A7F-022C-4614-8998-FD80C448AD9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8387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94143-400F-43DA-9358-BBAE1FDF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6BB9F0-D988-44FE-925E-02A193CE4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418EC5-D85D-47B1-AFFC-2850F996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CAEFA3-0CF4-426F-95DB-6218F53282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7197E8-94E2-479D-A380-E897A0CCA24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2457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92E45-2C47-4F68-A991-C895AC68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9DB794-08AB-456F-9EF8-CCC44B80D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7213B-665C-4990-8A11-4F89E0A5A0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61B23A-31B6-4AB2-9FB2-90737F076BB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36158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2F2BE6-61E0-4398-B0C1-D9CC5D863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D0DE67-351E-438C-ABEE-28C128DE2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D9B8D-776C-4B65-BB19-137930AF4F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96409B-BE4E-4B34-AE48-8560692C3E7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12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98D45-F5FC-4FB2-AA5C-A468537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61E199-2A17-428C-BC7C-54CF70FB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DB09BA-730E-48D6-BD27-EE8457612B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D834D9-CFD8-4696-A80E-2D3639D4CC2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8867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36BE3-62EC-4A82-BB99-5FB6AA24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32CB8-BD7A-46E2-B36C-6EA66E1FF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7C368A-0646-4480-A64D-6EA45895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E2C348-5838-4BF5-A704-DCB2C0180D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53621-7885-4F1D-8910-AA8B0849F45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2216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9C7AB-D416-49BF-B58E-391E9934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53AACD-65C8-4C86-8B16-275C8F6E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349A90-3D92-4E3A-9152-11E81859B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0BF0B5-0AC0-435D-8E6A-AB627477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77828A-4CCD-4D43-BD1A-E2254A1F5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C3DE4C-F5D2-4716-9F22-E6A22939C5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923038-2B2C-4401-816D-E64C4B2D2E0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969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BBF0-C30F-44EF-B3E0-478BD3FC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31BA56-27BB-44E2-911D-6FA4893FC5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2ECCED-A1D4-4E75-8861-FEE4EFDDC0A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4583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5D2574-9609-4004-A901-8F551A23D6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700D9C-7299-480E-BCDF-0BF1A667FAD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8460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89A4D-D059-4FB4-81CD-CB76CC9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86D7E-A0BD-48E1-9773-C31590F1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132C3E-AA2F-413E-B0FB-E99917FE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862F70-24ED-4DE2-8F7D-162A31762C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1C67A6-F72E-4072-B730-9506ADF62F8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029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930EE-EE21-46A2-B3E4-65C649DD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889119-0366-4A2F-ADC5-5093787B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8A4602-EDF9-4AE0-93EE-0061E9ABA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3681FE-06CB-4AD8-8111-B987F36BC1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AA91E5-0E4E-4D70-971F-0E30ACCAD95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88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E80E1A7-C748-4B0B-96D6-0A67D07C6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85F7CE8-EBEA-4648-AD04-28168327A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AB7AC083-57DB-4A15-853C-7B0A6BD9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CDC5769D-6AC8-4AD3-AC2F-FA0BB83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50A928-2C5C-4474-BD37-DEBB606058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CCECFF"/>
                </a:solidFill>
              </a:defRPr>
            </a:lvl1pPr>
          </a:lstStyle>
          <a:p>
            <a:fld id="{71FE6792-55F4-4206-AE99-80A647C0EA18}" type="slidenum">
              <a:rPr lang="en-CA" altLang="cs-CZ"/>
              <a:pPr/>
              <a:t>‹#›</a:t>
            </a:fld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8D56BD-CB43-493A-AC11-82D8E63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9AC6F89-FD8D-4382-AECB-55E6FECF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4C98789-3D17-4EB6-BED2-980F51AA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8D18B83-2CE0-4F82-B3CB-F986DDAE7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496958-6F26-43E6-AB02-A98F00DEF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6F483FC-7485-4ED6-AF19-5013E269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1C23340-E802-4560-A5DC-CFB3AD78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439AA4F-BA6B-4A31-8097-4736FB34B7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875"/>
              </a:spcBef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CCECFF"/>
                </a:solidFill>
              </a:defRPr>
            </a:lvl1pPr>
          </a:lstStyle>
          <a:p>
            <a:fld id="{B8BB96B9-C731-415A-925B-07A25455C1D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0F67D1ED-E09F-4AA3-A893-4A4AE802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šíření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nákaz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v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populaci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altLang="cs-CZ" sz="3500" kern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000E2ACB-D7C0-4B86-925B-4A377BB8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c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oc. MUDr. Lidmila Hamplová PhD.</a:t>
            </a:r>
            <a:endParaRPr lang="cs-CZ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cs-CZ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cs-CZ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cs-CZ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 LF UK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cs-CZ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duben 2024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cs-CZ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Hlášení infekčních nemocí</a:t>
            </a:r>
            <a:endParaRPr lang="en-US" altLang="cs-CZ" sz="3500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255902F-8DA6-462F-8CDC-47682A95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150"/>
            <a:ext cx="438467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0AA6B8-E60C-4092-9703-D32B2168E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32921"/>
              </p:ext>
            </p:extLst>
          </p:nvPr>
        </p:nvGraphicFramePr>
        <p:xfrm>
          <a:off x="1828800" y="10138"/>
          <a:ext cx="7315200" cy="683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Rastrový obrázek" r:id="rId4" imgW="7535327" imgH="5009524" progId="Paint.Picture">
                  <p:embed/>
                </p:oleObj>
              </mc:Choice>
              <mc:Fallback>
                <p:oleObj name="Rastrový obrázek" r:id="rId4" imgW="7535327" imgH="5009524" progId="Paint.Picture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0A961D3C-F578-4518-A40B-AEE63DA75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138"/>
                        <a:ext cx="7315200" cy="683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142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42BEA9F-07C9-4C0E-A04A-14BC2076F4CF}"/>
              </a:ext>
            </a:extLst>
          </p:cNvPr>
          <p:cNvSpPr/>
          <p:nvPr/>
        </p:nvSpPr>
        <p:spPr>
          <a:xfrm>
            <a:off x="3028370" y="797511"/>
            <a:ext cx="6113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trvalé územní přerušení procesu šíření nákazy. Výskyt je omezen na sporadická, často zavlečená onemocnění.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Spalničky, zarděnky, záškrt, 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Eradikace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stav celkového vymýcení patologického agens, a tedy i nemoci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Variola 1980, </a:t>
            </a:r>
            <a:r>
              <a:rPr lang="cs-CZ" altLang="cs-CZ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poliomyelitída</a:t>
            </a: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 budoucnu spalničky, VHB…</a:t>
            </a:r>
          </a:p>
        </p:txBody>
      </p:sp>
    </p:spTree>
    <p:extLst>
      <p:ext uri="{BB962C8B-B14F-4D97-AF65-F5344CB8AC3E}">
        <p14:creationId xmlns:p14="http://schemas.microsoft.com/office/powerpoint/2010/main" val="34664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84" y="646399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784745-75FE-4EAE-A072-EAF66E69A07B}"/>
              </a:ext>
            </a:extLst>
          </p:cNvPr>
          <p:cNvSpPr/>
          <p:nvPr/>
        </p:nvSpPr>
        <p:spPr>
          <a:xfrm>
            <a:off x="3070384" y="1351508"/>
            <a:ext cx="6071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Původcem je exogenní nikoli endogenní agens, nejlépe antigenně stabilní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Jediným hostitelem a „rezervoárem“ dané nákazy člověk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k dispozici prostředek pro účinné přerušení přenosu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možná účinná detekce případů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Nemoc musí být závažná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Musí být zajištěny zdroje finanční, administrativní, lidské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79A064-1404-46C0-ACAF-2AD82D154024}"/>
              </a:ext>
            </a:extLst>
          </p:cNvPr>
          <p:cNvSpPr/>
          <p:nvPr/>
        </p:nvSpPr>
        <p:spPr>
          <a:xfrm>
            <a:off x="3070384" y="457200"/>
            <a:ext cx="607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Předpoklady pro úspěšnou eradikaci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 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celosvětově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zdravotnický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ekonomický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problém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jejich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potlačování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významný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podíl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protiepidemické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činnosti</a:t>
            </a: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(bakterie,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červi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zažívacím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stolicí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močí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znečištěnýma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mlékem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vodou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    -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sporadicky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letních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dochází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porušení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obecné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komunální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výživy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zejména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závadách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veřejném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zásobení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vodou,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nedodržování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technologických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norem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hromadné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výrobě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přípravě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uchovávání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stravy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zvracení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průjem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26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9FF06AB6-28CB-4194-869D-8EC7803E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F1CDDA3F-43E0-4B88-8509-A72CFF56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91145" cy="5933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6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6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břišní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paratyfy, kampylobakteriózy, salmonelózy,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bacilární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cholera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toxikóz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stafylokoková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enterotoxikóza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botulizmus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hepatitida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typu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A, E, přenosná dětská obrna (poliomyelitis) 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protozoálních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amébová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helmintózy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teniázy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tasemnicemi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askaridóza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škrkavkami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enterobióza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roupy)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6D4F1C8-0082-4280-9E82-D2EB5FD0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 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FD087C2-DEEA-441F-98A4-6CDEBE65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nejpočetnější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prádlem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hračkami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(chřipka)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značnou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roli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sociální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kolektivizace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od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útlého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dětství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výměna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profesionálních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aerosolu-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HCAI.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postižení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horních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exantematických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vyrážka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9E2DA6FC-D608-48E2-AF7C-FA6D74A8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264CA06-4576-4D5A-8067-8553DC84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tuberkulóza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záškrt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streptokokové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angína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spála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impetigo),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dávivý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kašel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meningokoková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</a:t>
            </a: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spalničky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zarděnky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plané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neštovice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příušnice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chřipka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mononukleóza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covidem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19)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A16A2550-8E50-4159-838E-A23AA4650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" y="586855"/>
            <a:ext cx="2950112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D200E615-ACE4-463C-B768-358E8CFF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13654" cy="6020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neboli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přenášené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členovci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vysoce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závislou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ekologických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faktorech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vnějšího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třídy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řádu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roztočů</a:t>
            </a:r>
            <a:r>
              <a:rPr lang="en-US" altLang="cs-CZ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(klíšťata). </a:t>
            </a: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Jde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aktivní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pomnožují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dokonce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prodělávají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část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svého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vývoje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nutným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např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u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jen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náhodným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slepým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ohniskovostí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vyskytují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pouze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přesně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vymezených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podmínkách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tularemie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mor,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dengue)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vektorů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komáři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klíšťata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vši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AAB4474A-02CC-47B8-B2A6-E825A15F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4" y="586855"/>
            <a:ext cx="2905289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BA36CFD1-8F15-452A-A030-EAEAC212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skvrnitý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šatní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lymeská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borrelióza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mor             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tularémie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cs-CZ" altLang="cs-CZ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(epidemický proces) </a:t>
            </a:r>
            <a:endParaRPr lang="en-US" altLang="cs-CZ" sz="1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Předpokladem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lidské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zvířecí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existence 3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souvisejících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článků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: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Přerušení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tohoto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řetězce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některém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vede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k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zabránění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5FA5F680-4A50-4153-8B1F-5983C6EA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576" y="564443"/>
            <a:ext cx="3006140" cy="3477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Antropo</a:t>
            </a:r>
            <a:endParaRPr lang="cs-CZ" dirty="0" err="1"/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  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zoonózy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dirty="0">
              <a:ea typeface="+mj-ea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2ED9677-EC33-476A-B6F7-C3953FA1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původně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prognózou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pokousáním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perorálně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(požitím)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endParaRPr lang="en-US" altLang="cs-CZ" sz="14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vzteklina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vztekliny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lišky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psi,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kočky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vlci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netopýři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ČR – Lyssa free area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leptospiróza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Weilova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nemoc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blaťácká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horečka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toxoplazmóza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listerióza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3457A874-B16D-4D4D-80F7-E551C6CD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Kontaktní nákazy 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E9196404-3FD6-45CF-AE2E-5A8DB3AC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branou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poraněná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event.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neporušená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orgánů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tetanus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anaerobní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traumatózy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svrab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parazitární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venerické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syfilis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kapavka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trichomoniáza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chlamydiové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494ACC4-5B10-4A09-A1A7-8D1D7EB1A191}"/>
              </a:ext>
            </a:extLst>
          </p:cNvPr>
          <p:cNvSpPr/>
          <p:nvPr/>
        </p:nvSpPr>
        <p:spPr>
          <a:xfrm>
            <a:off x="3028370" y="612845"/>
            <a:ext cx="6113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vyvolat onemocnění.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Virulence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vyjádření stupně patogenity. 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Invazivita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průniku do tkání.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produkce toxinů.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Infekční dávka 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potřebné množství původců k vyvolání onemocnění.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asymptomatická infekce </a:t>
            </a: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manifestní infekce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Manifestnost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podíl </a:t>
            </a:r>
            <a:r>
              <a:rPr lang="cs-CZ" altLang="cs-CZ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aparentních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případů.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Kontagiozita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nakažlivost.</a:t>
            </a:r>
          </a:p>
        </p:txBody>
      </p:sp>
    </p:spTree>
    <p:extLst>
      <p:ext uri="{BB962C8B-B14F-4D97-AF65-F5344CB8AC3E}">
        <p14:creationId xmlns:p14="http://schemas.microsoft.com/office/powerpoint/2010/main" val="4088359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39DB9C51-341F-40F5-AF11-5AABE444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3398716-2473-4B6A-9C0D-11AED788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550" y="649480"/>
            <a:ext cx="5875467" cy="6146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lvl="1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přechovávající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většinou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agens,v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přežívá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a je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schopen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další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Metazoa 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(motolice, tasemnice, hlístice)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                                 Protozoa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(bičíkovci, kořenonožci, výtrusovci)</a:t>
            </a:r>
          </a:p>
          <a:p>
            <a:pPr eaLnBrk="1" hangingPunct="1">
              <a:defRPr/>
            </a:pPr>
            <a:r>
              <a:rPr lang="cs-CZ" altLang="cs-CZ" sz="1400" b="1" dirty="0" err="1">
                <a:solidFill>
                  <a:schemeClr val="tx1"/>
                </a:solidFill>
                <a:latin typeface="+mj-lt"/>
              </a:rPr>
              <a:t>Fungi</a:t>
            </a:r>
            <a:endParaRPr lang="cs-CZ" altLang="cs-CZ" sz="1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Bakterie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(+ rickettsie, chlamydie, </a:t>
            </a: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mykoplazmata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Viry</a:t>
            </a:r>
          </a:p>
          <a:p>
            <a:pPr eaLnBrk="1" hangingPunct="1">
              <a:defRPr/>
            </a:pP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Priony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, nekompletní viry </a:t>
            </a:r>
            <a:r>
              <a:rPr lang="en-US" altLang="cs-CZ" sz="1400" dirty="0">
                <a:solidFill>
                  <a:schemeClr val="tx1"/>
                </a:solidFill>
                <a:latin typeface="+mj-lt"/>
                <a:cs typeface="+mn-cs"/>
              </a:rPr>
              <a:t>      </a:t>
            </a:r>
            <a:endParaRPr lang="en-US" altLang="cs-CZ" sz="1400" dirty="0">
              <a:solidFill>
                <a:schemeClr val="tx1"/>
              </a:solidFill>
              <a:latin typeface="+mj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konci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inkubační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doby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ať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zjevného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manifestního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bezpříznakového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inaparentního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asymptomatického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rekonvalescenci</a:t>
            </a:r>
            <a:endParaRPr lang="en-US" altLang="cs-CZ" sz="1400" b="1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nosič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udržuje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který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by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sám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měl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klinické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A3EDBBD8-D197-4DE7-87D1-8C72CDAA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0E4F49A-F55D-496F-84DB-EB6EDEC4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29891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       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uskutečňuje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krátkou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vzdálenost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styku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transplacentární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přenos kousnutím zvířete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HCAI)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96DB7D56-EA53-470A-B7E6-76C547E6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221717D-2135-42C3-B5F9-418FF573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uskutečňován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vodou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jehlami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injekčními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stříkačkami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osobní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potřeby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cs-CZ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půda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klimatizační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zařízení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587FAE55-03CC-4FE3-A4A6-D888043C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C02FBCDD-37B6-43DC-B856-B786AAA9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219473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jedinec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nemá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ochranné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protilátky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vůči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konkrétnímu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li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dojít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musí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vstoupit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paralyzovat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obranné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mechanizmy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poškozovat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Nespecifická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Zánětlivé pochody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Fagocytóza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Interferon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Komplementový systém</a:t>
            </a:r>
          </a:p>
          <a:p>
            <a:pPr eaLnBrk="1" hangingPunct="1">
              <a:defRPr/>
            </a:pPr>
            <a:endParaRPr lang="cs-CZ" altLang="cs-CZ" sz="14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uměle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uměle</a:t>
            </a:r>
          </a:p>
          <a:p>
            <a:pPr eaLnBrk="1" hangingPunct="1">
              <a:defRPr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velikosti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dávky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</a:t>
            </a:r>
            <a:endParaRPr lang="en-US" altLang="cs-CZ" sz="1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množství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mikroorganizmů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pronikly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dirty="0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invazivitě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virulenci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ojedinělých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bez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vzájemné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epidemiologické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souvislosti</a:t>
            </a:r>
            <a:endParaRPr lang="en-US" altLang="cs-CZ" sz="13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  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které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výrazně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převyšuje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explozivní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typické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pro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 –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krátká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velké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množství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případů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stafylokoková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enterotoxikóza</a:t>
            </a:r>
            <a:endParaRPr lang="en-US" altLang="cs-CZ" sz="1300" dirty="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protrahované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postupně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šířící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delší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epidemie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hepatitidy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typu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A)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514350" lvl="1" indent="0" algn="l" defTabSz="914400">
              <a:lnSpc>
                <a:spcPct val="90000"/>
              </a:lnSpc>
              <a:spcBef>
                <a:spcPts val="300"/>
              </a:spcBef>
              <a:buClrTx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</a:t>
            </a:r>
            <a:endParaRPr lang="en-US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marL="400050" indent="-28575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území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více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států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kontinentů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 (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infekce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covidem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19,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chřipka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, AIDS)</a:t>
            </a:r>
            <a:endParaRPr lang="en-US"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                  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i="1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-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dlouhodobě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přetrvávající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agens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klíšťová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encefalitis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malárie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8DD335B-6464-4F0A-AE59-CFFCFC269BD0}"/>
              </a:ext>
            </a:extLst>
          </p:cNvPr>
          <p:cNvSpPr/>
          <p:nvPr/>
        </p:nvSpPr>
        <p:spPr>
          <a:xfrm>
            <a:off x="3810000" y="481016"/>
            <a:ext cx="520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Právní předpisy v epidemiologii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B352661-F654-41A1-B1E3-6A597C00482D}"/>
              </a:ext>
            </a:extLst>
          </p:cNvPr>
          <p:cNvSpPr/>
          <p:nvPr/>
        </p:nvSpPr>
        <p:spPr>
          <a:xfrm>
            <a:off x="3276600" y="990600"/>
            <a:ext cx="5867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– 258/2000 Sb. o ochraně veřejného zdraví, </a:t>
            </a:r>
            <a:r>
              <a:rPr lang="cs-CZ" altLang="cs-CZ" sz="1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novelizován 2023</a:t>
            </a: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č. 94/2021 Sb., o mimořádných opatřeních při epidemii onemocnění COVID-19 </a:t>
            </a:r>
            <a:r>
              <a:rPr 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 též jako „pandemický zákon“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–  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537/2006 </a:t>
            </a:r>
            <a:r>
              <a:rPr 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Sb.,</a:t>
            </a:r>
            <a:r>
              <a:rPr lang="cs-CZ" alt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očkování proti přenosným nemocem, řada novelizací a doplňků</a:t>
            </a:r>
          </a:p>
          <a:p>
            <a:pPr eaLnBrk="1" hangingPunct="1"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Vyhláška 306/2012 Sb.</a:t>
            </a:r>
            <a:r>
              <a:rPr lang="cs-CZ" sz="1600" b="1" dirty="0">
                <a:solidFill>
                  <a:schemeClr val="tx1"/>
                </a:solidFill>
                <a:latin typeface="+mj-lt"/>
              </a:rPr>
              <a:t> o podmínkách předcházení vzniku a šíření infekčních onemocnění a o hygienických požadavcích na provoz zdravotnických zařízení a vybraných zařízení sociálních služeb 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244/2017 Sb.)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334/2023 Sb.)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č. 389/2023 Sb. o systému epidemiologické bdělosti pro vybraná infekční onemocnění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alt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Metodické opatření, pokyn – prevence virového zánětu jater</a:t>
            </a:r>
          </a:p>
        </p:txBody>
      </p:sp>
    </p:spTree>
    <p:extLst>
      <p:ext uri="{BB962C8B-B14F-4D97-AF65-F5344CB8AC3E}">
        <p14:creationId xmlns:p14="http://schemas.microsoft.com/office/powerpoint/2010/main" val="72767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1870</Words>
  <Application>Microsoft Office PowerPoint</Application>
  <PresentationFormat>Předvádění na obrazovce (4:3)</PresentationFormat>
  <Paragraphs>303</Paragraphs>
  <Slides>21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Lucida Sans Unicode</vt:lpstr>
      <vt:lpstr>Tahoma</vt:lpstr>
      <vt:lpstr>Times New Roman</vt:lpstr>
      <vt:lpstr>Motiv Office</vt:lpstr>
      <vt:lpstr>Motiv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</dc:title>
  <dc:creator>MUDr. Jarmila Rážová</dc:creator>
  <cp:lastModifiedBy>Hamplová Lidmila</cp:lastModifiedBy>
  <cp:revision>687</cp:revision>
  <cp:lastPrinted>1601-01-01T00:00:00Z</cp:lastPrinted>
  <dcterms:created xsi:type="dcterms:W3CDTF">2003-11-21T11:00:43Z</dcterms:created>
  <dcterms:modified xsi:type="dcterms:W3CDTF">2024-04-29T17:01:44Z</dcterms:modified>
</cp:coreProperties>
</file>