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6"/>
  </p:notesMasterIdLst>
  <p:sldIdLst>
    <p:sldId id="256" r:id="rId2"/>
    <p:sldId id="257" r:id="rId3"/>
    <p:sldId id="258" r:id="rId4"/>
    <p:sldId id="259" r:id="rId5"/>
    <p:sldId id="330" r:id="rId6"/>
    <p:sldId id="260" r:id="rId7"/>
    <p:sldId id="331" r:id="rId8"/>
    <p:sldId id="273" r:id="rId9"/>
    <p:sldId id="274" r:id="rId10"/>
    <p:sldId id="277" r:id="rId11"/>
    <p:sldId id="275" r:id="rId12"/>
    <p:sldId id="276" r:id="rId13"/>
    <p:sldId id="352" r:id="rId14"/>
    <p:sldId id="278" r:id="rId15"/>
    <p:sldId id="337" r:id="rId16"/>
    <p:sldId id="280" r:id="rId17"/>
    <p:sldId id="333" r:id="rId18"/>
    <p:sldId id="279" r:id="rId19"/>
    <p:sldId id="336" r:id="rId20"/>
    <p:sldId id="346" r:id="rId21"/>
    <p:sldId id="335" r:id="rId22"/>
    <p:sldId id="334" r:id="rId23"/>
    <p:sldId id="281" r:id="rId24"/>
    <p:sldId id="349" r:id="rId25"/>
    <p:sldId id="348" r:id="rId26"/>
    <p:sldId id="282" r:id="rId27"/>
    <p:sldId id="351" r:id="rId28"/>
    <p:sldId id="350" r:id="rId29"/>
    <p:sldId id="347" r:id="rId30"/>
    <p:sldId id="283" r:id="rId31"/>
    <p:sldId id="284" r:id="rId32"/>
    <p:sldId id="261" r:id="rId33"/>
    <p:sldId id="332" r:id="rId34"/>
    <p:sldId id="264" r:id="rId35"/>
    <p:sldId id="271" r:id="rId36"/>
    <p:sldId id="265" r:id="rId37"/>
    <p:sldId id="266" r:id="rId38"/>
    <p:sldId id="267" r:id="rId39"/>
    <p:sldId id="270" r:id="rId40"/>
    <p:sldId id="268" r:id="rId41"/>
    <p:sldId id="272" r:id="rId42"/>
    <p:sldId id="269" r:id="rId43"/>
    <p:sldId id="286" r:id="rId44"/>
    <p:sldId id="287" r:id="rId45"/>
    <p:sldId id="288" r:id="rId46"/>
    <p:sldId id="338" r:id="rId47"/>
    <p:sldId id="339" r:id="rId48"/>
    <p:sldId id="289" r:id="rId49"/>
    <p:sldId id="290" r:id="rId50"/>
    <p:sldId id="291" r:id="rId51"/>
    <p:sldId id="292" r:id="rId52"/>
    <p:sldId id="295" r:id="rId53"/>
    <p:sldId id="344" r:id="rId54"/>
    <p:sldId id="342" r:id="rId55"/>
    <p:sldId id="343" r:id="rId56"/>
    <p:sldId id="296" r:id="rId57"/>
    <p:sldId id="345" r:id="rId58"/>
    <p:sldId id="297" r:id="rId59"/>
    <p:sldId id="340" r:id="rId60"/>
    <p:sldId id="341" r:id="rId61"/>
    <p:sldId id="301" r:id="rId62"/>
    <p:sldId id="300" r:id="rId63"/>
    <p:sldId id="262" r:id="rId64"/>
    <p:sldId id="293" r:id="rId65"/>
    <p:sldId id="302" r:id="rId66"/>
    <p:sldId id="294" r:id="rId67"/>
    <p:sldId id="303" r:id="rId68"/>
    <p:sldId id="304" r:id="rId69"/>
    <p:sldId id="305" r:id="rId70"/>
    <p:sldId id="306" r:id="rId71"/>
    <p:sldId id="308" r:id="rId72"/>
    <p:sldId id="309" r:id="rId73"/>
    <p:sldId id="310" r:id="rId74"/>
    <p:sldId id="311" r:id="rId75"/>
    <p:sldId id="312" r:id="rId76"/>
    <p:sldId id="313" r:id="rId77"/>
    <p:sldId id="314" r:id="rId78"/>
    <p:sldId id="315" r:id="rId79"/>
    <p:sldId id="316" r:id="rId80"/>
    <p:sldId id="317" r:id="rId81"/>
    <p:sldId id="307" r:id="rId82"/>
    <p:sldId id="263" r:id="rId83"/>
    <p:sldId id="318" r:id="rId84"/>
    <p:sldId id="319" r:id="rId85"/>
    <p:sldId id="320" r:id="rId86"/>
    <p:sldId id="321" r:id="rId87"/>
    <p:sldId id="322" r:id="rId88"/>
    <p:sldId id="323" r:id="rId89"/>
    <p:sldId id="324" r:id="rId90"/>
    <p:sldId id="325" r:id="rId91"/>
    <p:sldId id="326" r:id="rId92"/>
    <p:sldId id="327" r:id="rId93"/>
    <p:sldId id="328" r:id="rId94"/>
    <p:sldId id="329" r:id="rId9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3"/>
    <p:restoredTop sz="94682"/>
  </p:normalViewPr>
  <p:slideViewPr>
    <p:cSldViewPr snapToGrid="0">
      <p:cViewPr>
        <p:scale>
          <a:sx n="68" d="100"/>
          <a:sy n="68" d="100"/>
        </p:scale>
        <p:origin x="1272" y="1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CC0562-59D1-8341-84B4-F0590CA3918C}" type="datetimeFigureOut">
              <a:rPr lang="en-US" smtClean="0"/>
              <a:t>10/29/25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ED9E1F-0FAA-EC44-8A8C-F959D294D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692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D9E1F-0FAA-EC44-8A8C-F959D294D0F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47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7C8C8-1C3A-DAC9-C0CF-26922B1DE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9AEAA3-F23D-154C-BC90-A5AF084DAF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97C6EE-9C44-8ED7-A084-B8EB571D5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5F6F3-8C93-984B-8931-26FFD22DE8B6}" type="datetimeFigureOut">
              <a:rPr lang="en-US" smtClean="0"/>
              <a:t>10/27/25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EA8F0E-728B-FBE1-BC64-06EE1876C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55FE02-7EE7-A7D0-E7CC-886AB8B16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834B9-D86A-4040-85D4-FE772C49BB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829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C8CE3-4CE8-B78E-530E-561238C12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9CB8D5-3AC3-1C18-7148-A94D592492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607BD3-9282-C8F4-39FF-80DA86D2F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5F6F3-8C93-984B-8931-26FFD22DE8B6}" type="datetimeFigureOut">
              <a:rPr lang="en-US" smtClean="0"/>
              <a:t>10/27/25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D8219A-FF47-346A-2A9E-C81B86A7B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BEE8AB-D054-A8B3-D381-34B0C7DDE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834B9-D86A-4040-85D4-FE772C49BB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749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B7C26B-6671-B17A-842E-2D8BD7B8A9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4B7E4F-742D-DC87-40E1-0FD91A4AB0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B88355-158D-B766-F62B-73952B275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5F6F3-8C93-984B-8931-26FFD22DE8B6}" type="datetimeFigureOut">
              <a:rPr lang="en-US" smtClean="0"/>
              <a:t>10/27/25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FF5C2-88F3-22B5-78FF-116FB4A86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E8882-B845-D034-4EFA-F4F24A7F3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834B9-D86A-4040-85D4-FE772C49BB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342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AF2F1-3B4D-1D37-2052-83DC439C4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66929E-36EF-7B8D-5B53-AFA52EE3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CEE0F-6ADB-EDB7-A776-C40C2F4D6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5F6F3-8C93-984B-8931-26FFD22DE8B6}" type="datetimeFigureOut">
              <a:rPr lang="en-US" smtClean="0"/>
              <a:t>10/27/25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1C23F3-9A48-10EC-544D-63785A361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7890B3-62D8-C13D-002E-1A8D2574F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834B9-D86A-4040-85D4-FE772C49BB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181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60232-890F-6BBF-D43B-2BCB9B95F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55683E-835B-BDEB-219B-012D820AEF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91114-44A7-0721-9E30-220C5FB13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5F6F3-8C93-984B-8931-26FFD22DE8B6}" type="datetimeFigureOut">
              <a:rPr lang="en-US" smtClean="0"/>
              <a:t>10/27/25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27D7D6-6AE1-BE5F-BE91-A64D8A7D2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F3701-4348-179A-481B-273AC657B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834B9-D86A-4040-85D4-FE772C49BB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279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24B40-C9AC-64CE-AC5E-39918C9FD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82BE6-6640-F8ED-B36F-E833CB7BCF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D07BD4-17C5-9E4A-9C2A-BF2AB3CE6E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E4E607-D3F2-C06F-FB12-91329900F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5F6F3-8C93-984B-8931-26FFD22DE8B6}" type="datetimeFigureOut">
              <a:rPr lang="en-US" smtClean="0"/>
              <a:t>10/27/25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D5A59-959B-209A-954B-BA9E5D335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581326-F16B-6501-6F00-4A92CF771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834B9-D86A-4040-85D4-FE772C49BB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41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08967-BA2F-7BE2-769A-692CC9C2B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5AD5FC-522D-73A3-C3A4-3B6368BDC5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BB0A27-6C52-BF22-EE0D-9FC40FF442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BD6489-7516-7799-DC5F-EBA6729065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DB9497-7F2F-2A0A-3756-452E8F2AB1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749FC5-A275-14CC-E2F4-93B6A3058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5F6F3-8C93-984B-8931-26FFD22DE8B6}" type="datetimeFigureOut">
              <a:rPr lang="en-US" smtClean="0"/>
              <a:t>10/27/25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DA60A7-E657-DE3A-04F0-8B3FE862E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8B0C53-2896-CED1-182D-E4A49720A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834B9-D86A-4040-85D4-FE772C49BB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194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EBE2F-3977-F34E-EF62-E3969E45C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F3FCE2-5156-A634-CC89-F63D95820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5F6F3-8C93-984B-8931-26FFD22DE8B6}" type="datetimeFigureOut">
              <a:rPr lang="en-US" smtClean="0"/>
              <a:t>10/27/25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AC9ECC-6F6B-E709-04FC-14CF415EE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1A790F-FC14-9783-7BFD-E4E6D703D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834B9-D86A-4040-85D4-FE772C49BB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267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CEBFEC-456D-883F-470A-B55FE708A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5F6F3-8C93-984B-8931-26FFD22DE8B6}" type="datetimeFigureOut">
              <a:rPr lang="en-US" smtClean="0"/>
              <a:t>10/27/25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D78E18-4C12-22F9-0E43-4263FB624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2E37BF-F1A2-21C7-57E7-8511B012C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834B9-D86A-4040-85D4-FE772C49BB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411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790AA-C7F9-FDE6-5B37-135B41C39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64C5EC-BB19-4FBC-C276-6089AF7CE5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0140FE-F15A-5D6F-13D4-1991247BD5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80D96E-9E6F-B5E0-DC36-3F05490F0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5F6F3-8C93-984B-8931-26FFD22DE8B6}" type="datetimeFigureOut">
              <a:rPr lang="en-US" smtClean="0"/>
              <a:t>10/27/25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1D48FD-F6FC-FEB1-F7E7-72B80187A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D6F68F-547F-D1FE-78AF-E08998DEF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834B9-D86A-4040-85D4-FE772C49BB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799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4E6FC-1910-A21A-1FFA-BFD911D19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99C529-01E0-D274-C3AF-2E41F69341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DF12E5-3551-E0EF-A3CC-D1DB743325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7FED1-B916-0051-3BD9-15EBDF9E8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5F6F3-8C93-984B-8931-26FFD22DE8B6}" type="datetimeFigureOut">
              <a:rPr lang="en-US" smtClean="0"/>
              <a:t>10/27/25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59E117-867B-A6F0-71CB-408160614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26A814-9363-321E-2DBA-8E9F27BDC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834B9-D86A-4040-85D4-FE772C49BB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618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0D0914-C6A0-9828-5C0F-611AB4BDB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49825E-5FC0-3374-81E7-162426C98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D998C-EF71-4519-E42F-8D0122B78D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7B5F6F3-8C93-984B-8931-26FFD22DE8B6}" type="datetimeFigureOut">
              <a:rPr lang="en-US" smtClean="0"/>
              <a:t>10/27/25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85F4D3-6060-305A-8CB4-41EF5E94E3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46C3AD-E7B7-FCB9-7517-21F4815D82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0D834B9-D86A-4040-85D4-FE772C49BB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087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118B6-C351-1CD9-0903-0780D86881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Základy palpace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AB95A2-3F4C-AB23-10FE-C1C8CED325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Hlava, krční páteř, hrudní páteř</a:t>
            </a:r>
          </a:p>
        </p:txBody>
      </p:sp>
    </p:spTree>
    <p:extLst>
      <p:ext uri="{BB962C8B-B14F-4D97-AF65-F5344CB8AC3E}">
        <p14:creationId xmlns:p14="http://schemas.microsoft.com/office/powerpoint/2010/main" val="994611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0E9A6ED-B880-44EA-8D60-C9D3C82CC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065C6D-01BE-3320-A4AD-B8112044D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557190"/>
            <a:ext cx="5170852" cy="1671564"/>
          </a:xfrm>
        </p:spPr>
        <p:txBody>
          <a:bodyPr>
            <a:normAutofit/>
          </a:bodyPr>
          <a:lstStyle/>
          <a:p>
            <a:r>
              <a:rPr lang="cs-CZ" sz="4000"/>
              <a:t>Arcus zygomaticus</a:t>
            </a:r>
            <a:br>
              <a:rPr lang="cs-CZ" sz="4000"/>
            </a:br>
            <a:endParaRPr lang="cs-CZ" sz="400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F673F74-5D81-F223-3A28-BBCDE42615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398030"/>
            <a:ext cx="5180245" cy="3731058"/>
          </a:xfrm>
        </p:spPr>
        <p:txBody>
          <a:bodyPr>
            <a:normAutofit/>
          </a:bodyPr>
          <a:lstStyle/>
          <a:p>
            <a:endParaRPr lang="en-US" sz="2000"/>
          </a:p>
        </p:txBody>
      </p:sp>
      <p:pic>
        <p:nvPicPr>
          <p:cNvPr id="5" name="Content Placeholder 4" descr="A skull with green area&#10;&#10;AI-generated content may be incorrect.">
            <a:extLst>
              <a:ext uri="{FF2B5EF4-FFF2-40B4-BE49-F238E27FC236}">
                <a16:creationId xmlns:a16="http://schemas.microsoft.com/office/drawing/2014/main" id="{7211759C-F7F2-806D-7E8D-81254F109D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49" r="11207" b="-3"/>
          <a:stretch>
            <a:fillRect/>
          </a:stretch>
        </p:blipFill>
        <p:spPr>
          <a:xfrm>
            <a:off x="6182944" y="557189"/>
            <a:ext cx="5170852" cy="557189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261025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254570-C786-F9DD-D7BC-A6EE28825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cs-CZ" sz="4000"/>
              <a:t>Maxilla (horní čelist)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19DE6-4600-073E-F0A5-E1A36DCFB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/>
          </a:bodyPr>
          <a:lstStyle/>
          <a:p>
            <a:r>
              <a:rPr lang="cs-CZ" sz="2000"/>
              <a:t>Ukazováky nebo palce pod dolní okraj očnice (margo infraorbitalis) na horní okraj těla maxilly</a:t>
            </a:r>
          </a:p>
          <a:p>
            <a:r>
              <a:rPr lang="cs-CZ" sz="2000"/>
              <a:t>Foramen infraorbitale</a:t>
            </a:r>
          </a:p>
          <a:p>
            <a:r>
              <a:rPr lang="cs-CZ" sz="2000"/>
              <a:t>Alveolární výběžek (processus alveolaris) – zevně pod nozdry, lehce tlačit dolů a jsou cítit výběžky, kde sedí kořeny zubů</a:t>
            </a:r>
          </a:p>
          <a:p>
            <a:r>
              <a:rPr lang="cs-CZ" sz="2000"/>
              <a:t>Laterálně přechází do processus zygomaticus maxillae a mediálně do spina nasalis anterior</a:t>
            </a:r>
          </a:p>
        </p:txBody>
      </p:sp>
      <p:pic>
        <p:nvPicPr>
          <p:cNvPr id="5" name="Picture 4" descr="A skull with green markings&#10;&#10;AI-generated content may be incorrect.">
            <a:extLst>
              <a:ext uri="{FF2B5EF4-FFF2-40B4-BE49-F238E27FC236}">
                <a16:creationId xmlns:a16="http://schemas.microsoft.com/office/drawing/2014/main" id="{0603C22E-1E09-A600-1705-52BC680D21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199" r="-1" b="2483"/>
          <a:stretch>
            <a:fillRect/>
          </a:stretch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795238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67" name="Rectangle 15366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57E61F-DF09-C508-A019-32C5A3A19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cs-CZ" sz="4000"/>
              <a:t>Mandibula (dolní čelist)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1B62A3-E7BA-F84E-408F-AECD93F89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/>
          </a:bodyPr>
          <a:lstStyle/>
          <a:p>
            <a:r>
              <a:rPr lang="cs-CZ" sz="1900"/>
              <a:t>Začít palpaci na bradě (protuberantia mentalis), pokračovat laterálně podél dolního okraje – margo inferior madubulae</a:t>
            </a:r>
          </a:p>
          <a:p>
            <a:r>
              <a:rPr lang="cs-CZ" sz="1900"/>
              <a:t>Angulus mandubulae – matný za dolním okrajem tváře</a:t>
            </a:r>
          </a:p>
          <a:p>
            <a:r>
              <a:rPr lang="cs-CZ" sz="1900"/>
              <a:t>Ramus mandibulae směrem kraniálně k processus condylaris (hlavička dolní čelisti – součást TMK)</a:t>
            </a:r>
          </a:p>
          <a:p>
            <a:r>
              <a:rPr lang="cs-CZ" sz="1900"/>
              <a:t>Processus coronoideus – přední výběžek, který se hmatá při otevření/zavření úst pod jařmovým obloukem</a:t>
            </a:r>
          </a:p>
          <a:p>
            <a:r>
              <a:rPr lang="cs-CZ" sz="1900"/>
              <a:t>Při otevření/zavření úst hmatat temporomandibulární kloub v pohybu 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F6B25DC6-94A6-822D-0BF3-50F1EF390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" r="3335" b="-1"/>
          <a:stretch>
            <a:fillRect/>
          </a:stretch>
        </p:blipFill>
        <p:spPr bwMode="auto">
          <a:xfrm>
            <a:off x="7199440" y="10"/>
            <a:ext cx="4992560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6180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B9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A diagram of a human jaw&#10;&#10;AI-generated content may be incorrect.">
            <a:extLst>
              <a:ext uri="{FF2B5EF4-FFF2-40B4-BE49-F238E27FC236}">
                <a16:creationId xmlns:a16="http://schemas.microsoft.com/office/drawing/2014/main" id="{6AB694BB-DDA6-F93B-5732-9BE40304F4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6554" y="643467"/>
            <a:ext cx="737889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855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0E9A6ED-B880-44EA-8D60-C9D3C82CC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A2ACD-38D9-5EB3-23CB-319DB4ABC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557190"/>
            <a:ext cx="5170852" cy="1671564"/>
          </a:xfrm>
        </p:spPr>
        <p:txBody>
          <a:bodyPr>
            <a:normAutofit/>
          </a:bodyPr>
          <a:lstStyle/>
          <a:p>
            <a:r>
              <a:rPr lang="cs-CZ" sz="4000"/>
              <a:t>Processus mastoideus</a:t>
            </a:r>
            <a:br>
              <a:rPr lang="cs-CZ" sz="4000"/>
            </a:br>
            <a:endParaRPr lang="cs-CZ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86FE9-25F5-F061-F493-67C5DFF661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398030"/>
            <a:ext cx="5180245" cy="3731058"/>
          </a:xfrm>
        </p:spPr>
        <p:txBody>
          <a:bodyPr>
            <a:normAutofit/>
          </a:bodyPr>
          <a:lstStyle/>
          <a:p>
            <a:r>
              <a:rPr lang="cs-CZ" sz="1700"/>
              <a:t>Těsně za boltcem ucha výrazný kulatý hrbolek</a:t>
            </a:r>
          </a:p>
          <a:p>
            <a:r>
              <a:rPr lang="cs-CZ" sz="1700"/>
              <a:t>Klinické souvislosti: mastoiditida (bolest, otok, zarudnutí..), funkční přetížení SCM (bolest za uchem, která se šíří do hlavy nebo oka), cervikogenní bolest hlavy (palpační bolestivost v úponech mastoideu, přetížení horní cp)</a:t>
            </a:r>
          </a:p>
          <a:p>
            <a:r>
              <a:rPr lang="cs-CZ" sz="1700"/>
              <a:t>Úpon pro : m. SCM, splenius capitis, longissimus capitis, digastricus, auricularis posterior</a:t>
            </a:r>
          </a:p>
          <a:p>
            <a:r>
              <a:rPr lang="cs-CZ" sz="1700"/>
              <a:t>Palpace: sed nebo leh, prsty od ušního lalůčku směrem dozadu a dolů – pevný, kulatý výběžek kosti</a:t>
            </a:r>
          </a:p>
          <a:p>
            <a:endParaRPr lang="cs-CZ" sz="1700"/>
          </a:p>
        </p:txBody>
      </p:sp>
      <p:pic>
        <p:nvPicPr>
          <p:cNvPr id="7" name="Picture 6" descr="A skull with a green area&#10;&#10;AI-generated content may be incorrect.">
            <a:extLst>
              <a:ext uri="{FF2B5EF4-FFF2-40B4-BE49-F238E27FC236}">
                <a16:creationId xmlns:a16="http://schemas.microsoft.com/office/drawing/2014/main" id="{DDA5D7DF-1F42-2DCF-F5E8-73DB9CDDD3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415" r="7297" b="3"/>
          <a:stretch>
            <a:fillRect/>
          </a:stretch>
        </p:blipFill>
        <p:spPr>
          <a:xfrm>
            <a:off x="6182944" y="557189"/>
            <a:ext cx="5170852" cy="557189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409621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21" name="Rectangle 13320">
            <a:extLst>
              <a:ext uri="{FF2B5EF4-FFF2-40B4-BE49-F238E27FC236}">
                <a16:creationId xmlns:a16="http://schemas.microsoft.com/office/drawing/2014/main" id="{A51A0227-072A-4F5F-928C-E2C3E5CCD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1ECB8E-D0F9-B9D7-0BCD-D5991EC29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440365"/>
            <a:ext cx="4245864" cy="1722691"/>
          </a:xfrm>
        </p:spPr>
        <p:txBody>
          <a:bodyPr anchor="ctr">
            <a:normAutofit/>
          </a:bodyPr>
          <a:lstStyle/>
          <a:p>
            <a:r>
              <a:rPr lang="en-US" sz="5400"/>
              <a:t>Processus mastoideus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D4F080B7-59D6-06AD-86DE-DB13BBF67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87812" y="320040"/>
            <a:ext cx="3422127" cy="392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id="{3497B947-EAD0-BA93-EE24-ACEBA939E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80557" y="320040"/>
            <a:ext cx="3819037" cy="392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3" name="sketchy line">
            <a:extLst>
              <a:ext uri="{FF2B5EF4-FFF2-40B4-BE49-F238E27FC236}">
                <a16:creationId xmlns:a16="http://schemas.microsoft.com/office/drawing/2014/main" id="{35D99776-4B38-47DF-A302-11AD9AF87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37304" y="5292566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1C98BB-1500-FA5E-01DF-871201665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3999" y="4440365"/>
            <a:ext cx="6214871" cy="1722691"/>
          </a:xfrm>
        </p:spPr>
        <p:txBody>
          <a:bodyPr anchor="ctr">
            <a:normAutofit/>
          </a:bodyPr>
          <a:lstStyle/>
          <a:p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17598827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3" name="Rectangle 3082">
            <a:extLst>
              <a:ext uri="{FF2B5EF4-FFF2-40B4-BE49-F238E27FC236}">
                <a16:creationId xmlns:a16="http://schemas.microsoft.com/office/drawing/2014/main" id="{21516CB1-E8C8-4751-B6A6-46B2D1E72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F77395-62BE-CB4D-E3C9-AA1839E7A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131298" cy="1106424"/>
          </a:xfrm>
        </p:spPr>
        <p:txBody>
          <a:bodyPr>
            <a:normAutofit/>
          </a:bodyPr>
          <a:lstStyle/>
          <a:p>
            <a:r>
              <a:rPr lang="cs-CZ" sz="3600" dirty="0" err="1"/>
              <a:t>Protuberantia</a:t>
            </a:r>
            <a:r>
              <a:rPr lang="cs-CZ" sz="3600" dirty="0"/>
              <a:t> </a:t>
            </a:r>
            <a:r>
              <a:rPr lang="cs-CZ" sz="3600" dirty="0" err="1"/>
              <a:t>occipitalis</a:t>
            </a:r>
            <a:r>
              <a:rPr lang="cs-CZ" sz="3600" dirty="0"/>
              <a:t> </a:t>
            </a:r>
            <a:r>
              <a:rPr lang="cs-CZ" sz="3600" dirty="0" err="1"/>
              <a:t>externa</a:t>
            </a:r>
            <a:endParaRPr lang="cs-CZ" sz="3600" dirty="0"/>
          </a:p>
        </p:txBody>
      </p:sp>
      <p:sp>
        <p:nvSpPr>
          <p:cNvPr id="3085" name="Rectangle 3084">
            <a:extLst>
              <a:ext uri="{FF2B5EF4-FFF2-40B4-BE49-F238E27FC236}">
                <a16:creationId xmlns:a16="http://schemas.microsoft.com/office/drawing/2014/main" id="{90C0C0D1-E79A-41FF-8322-256F6DD1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21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9CC08F7C-3D34-D48E-72F7-E92AB4F28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7137"/>
          <a:stretch>
            <a:fillRect/>
          </a:stretch>
        </p:blipFill>
        <p:spPr bwMode="auto">
          <a:xfrm>
            <a:off x="429767" y="1721922"/>
            <a:ext cx="3419856" cy="452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8B23F83B-B72E-EDC4-5CE9-23B41D8AA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2" r="6100" b="-4"/>
          <a:stretch>
            <a:fillRect/>
          </a:stretch>
        </p:blipFill>
        <p:spPr bwMode="auto">
          <a:xfrm>
            <a:off x="4226837" y="1721922"/>
            <a:ext cx="3420596" cy="452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3087" name="Rectangle 3086">
            <a:extLst>
              <a:ext uri="{FF2B5EF4-FFF2-40B4-BE49-F238E27FC236}">
                <a16:creationId xmlns:a16="http://schemas.microsoft.com/office/drawing/2014/main" id="{395FA420-5595-49D1-9D5F-79EC43B55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4648" y="1721922"/>
            <a:ext cx="3609143" cy="4520560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0" name="Content Placeholder 3079">
            <a:extLst>
              <a:ext uri="{FF2B5EF4-FFF2-40B4-BE49-F238E27FC236}">
                <a16:creationId xmlns:a16="http://schemas.microsoft.com/office/drawing/2014/main" id="{17F13871-A008-96F0-3DED-14A9440BE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9348" y="2020824"/>
            <a:ext cx="2956060" cy="3959352"/>
          </a:xfrm>
        </p:spPr>
        <p:txBody>
          <a:bodyPr anchor="ctr">
            <a:normAutofit/>
          </a:bodyPr>
          <a:lstStyle/>
          <a:p>
            <a:r>
              <a:rPr lang="cs-CZ" sz="1800" dirty="0"/>
              <a:t>Výrazný kostní výstupek na zadní straně lebky (na os </a:t>
            </a:r>
            <a:r>
              <a:rPr lang="cs-CZ" sz="1800" dirty="0" err="1"/>
              <a:t>occipitale</a:t>
            </a:r>
            <a:r>
              <a:rPr lang="cs-CZ" sz="1800" dirty="0"/>
              <a:t>)</a:t>
            </a:r>
          </a:p>
          <a:p>
            <a:r>
              <a:rPr lang="cs-CZ" sz="1800" dirty="0"/>
              <a:t>Hlavní orientační bod pro zátylek a úpony šíjových svalů</a:t>
            </a:r>
          </a:p>
          <a:p>
            <a:r>
              <a:rPr lang="cs-CZ" sz="1800" dirty="0"/>
              <a:t>Úpony: </a:t>
            </a:r>
            <a:r>
              <a:rPr lang="cs-CZ" sz="1800" dirty="0" err="1"/>
              <a:t>trapezius</a:t>
            </a:r>
            <a:r>
              <a:rPr lang="cs-CZ" sz="1800" dirty="0"/>
              <a:t>, SCM, </a:t>
            </a:r>
            <a:r>
              <a:rPr lang="cs-CZ" sz="1800" dirty="0" err="1"/>
              <a:t>splenius</a:t>
            </a:r>
            <a:r>
              <a:rPr lang="cs-CZ" sz="1800" dirty="0"/>
              <a:t> </a:t>
            </a:r>
            <a:r>
              <a:rPr lang="cs-CZ" sz="1800" dirty="0" err="1"/>
              <a:t>capitis</a:t>
            </a:r>
            <a:r>
              <a:rPr lang="cs-CZ" sz="1800" dirty="0"/>
              <a:t>, </a:t>
            </a:r>
            <a:r>
              <a:rPr lang="cs-CZ" sz="1800" dirty="0" err="1"/>
              <a:t>rectus</a:t>
            </a:r>
            <a:r>
              <a:rPr lang="cs-CZ" sz="1800" dirty="0"/>
              <a:t> </a:t>
            </a:r>
            <a:r>
              <a:rPr lang="cs-CZ" sz="1800" dirty="0" err="1"/>
              <a:t>capitis</a:t>
            </a:r>
            <a:r>
              <a:rPr lang="cs-CZ" sz="1800" dirty="0"/>
              <a:t> </a:t>
            </a:r>
            <a:r>
              <a:rPr lang="cs-CZ" sz="1800" dirty="0" err="1"/>
              <a:t>posterior</a:t>
            </a:r>
            <a:r>
              <a:rPr lang="cs-CZ" sz="1800" dirty="0"/>
              <a:t> major et minor, </a:t>
            </a:r>
            <a:r>
              <a:rPr lang="cs-CZ" sz="1800" dirty="0" err="1"/>
              <a:t>obliquus</a:t>
            </a:r>
            <a:r>
              <a:rPr lang="cs-CZ" sz="1800" dirty="0"/>
              <a:t> </a:t>
            </a:r>
            <a:r>
              <a:rPr lang="cs-CZ" sz="1800" dirty="0" err="1"/>
              <a:t>capitis</a:t>
            </a:r>
            <a:r>
              <a:rPr lang="cs-CZ" sz="1800" dirty="0"/>
              <a:t> superior</a:t>
            </a:r>
          </a:p>
        </p:txBody>
      </p:sp>
    </p:spTree>
    <p:extLst>
      <p:ext uri="{BB962C8B-B14F-4D97-AF65-F5344CB8AC3E}">
        <p14:creationId xmlns:p14="http://schemas.microsoft.com/office/powerpoint/2010/main" val="38310480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A78AD-6533-3041-5720-F4D4FAF93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094DF0-3240-7873-E270-21CC1A0DF9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9C953B26-38E1-38E9-32E0-728509641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0"/>
            <a:ext cx="7110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86827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1D3D9-4DB0-C91F-E3B2-85669F672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Linea </a:t>
            </a:r>
            <a:r>
              <a:rPr lang="cs-CZ" dirty="0" err="1"/>
              <a:t>nuchae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C0D2A-DBBF-AC90-933C-4140AC73B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00624"/>
          </a:xfrm>
        </p:spPr>
        <p:txBody>
          <a:bodyPr numCol="2">
            <a:normAutofit/>
          </a:bodyPr>
          <a:lstStyle/>
          <a:p>
            <a:r>
              <a:rPr lang="cs-CZ" sz="2400" dirty="0"/>
              <a:t>Úponové místo pro šíjové svaly</a:t>
            </a:r>
          </a:p>
          <a:p>
            <a:r>
              <a:rPr lang="cs-CZ" sz="2400" dirty="0"/>
              <a:t>Linea </a:t>
            </a:r>
            <a:r>
              <a:rPr lang="cs-CZ" sz="2400" dirty="0" err="1"/>
              <a:t>nuchae</a:t>
            </a:r>
            <a:r>
              <a:rPr lang="cs-CZ" sz="2400" dirty="0"/>
              <a:t> superior</a:t>
            </a:r>
          </a:p>
          <a:p>
            <a:pPr lvl="1"/>
            <a:r>
              <a:rPr lang="cs-CZ" sz="2000" dirty="0"/>
              <a:t>Mezi </a:t>
            </a:r>
            <a:r>
              <a:rPr lang="cs-CZ" sz="2000" dirty="0" err="1"/>
              <a:t>processus</a:t>
            </a:r>
            <a:r>
              <a:rPr lang="cs-CZ" sz="2000" dirty="0"/>
              <a:t> </a:t>
            </a:r>
            <a:r>
              <a:rPr lang="cs-CZ" sz="2000" dirty="0" err="1"/>
              <a:t>mastoideus</a:t>
            </a:r>
            <a:r>
              <a:rPr lang="cs-CZ" sz="2000" dirty="0"/>
              <a:t> a </a:t>
            </a:r>
            <a:r>
              <a:rPr lang="cs-CZ" sz="2000" dirty="0" err="1"/>
              <a:t>protuberantia</a:t>
            </a:r>
            <a:r>
              <a:rPr lang="cs-CZ" sz="2000" dirty="0"/>
              <a:t> </a:t>
            </a:r>
            <a:r>
              <a:rPr lang="cs-CZ" sz="2000" dirty="0" err="1"/>
              <a:t>occipitalis</a:t>
            </a:r>
            <a:r>
              <a:rPr lang="cs-CZ" sz="2000" dirty="0"/>
              <a:t> </a:t>
            </a:r>
            <a:r>
              <a:rPr lang="cs-CZ" sz="2000" dirty="0" err="1"/>
              <a:t>externa</a:t>
            </a:r>
            <a:r>
              <a:rPr lang="cs-CZ" sz="2000" dirty="0"/>
              <a:t> (vnější týlní hrbol)</a:t>
            </a:r>
          </a:p>
          <a:p>
            <a:pPr lvl="1"/>
            <a:r>
              <a:rPr lang="cs-CZ" sz="2000" dirty="0"/>
              <a:t>Úpony:</a:t>
            </a:r>
          </a:p>
          <a:p>
            <a:pPr lvl="2"/>
            <a:r>
              <a:rPr lang="cs-CZ" sz="1800" dirty="0" err="1"/>
              <a:t>Trapezius</a:t>
            </a:r>
            <a:r>
              <a:rPr lang="cs-CZ" sz="1800" dirty="0"/>
              <a:t> (horní část)</a:t>
            </a:r>
          </a:p>
          <a:p>
            <a:pPr lvl="2"/>
            <a:r>
              <a:rPr lang="cs-CZ" sz="1800" dirty="0"/>
              <a:t>SCM</a:t>
            </a:r>
          </a:p>
          <a:p>
            <a:pPr lvl="2"/>
            <a:r>
              <a:rPr lang="cs-CZ" sz="1800" dirty="0" err="1"/>
              <a:t>Splenius</a:t>
            </a:r>
            <a:r>
              <a:rPr lang="cs-CZ" sz="1800" dirty="0"/>
              <a:t> </a:t>
            </a:r>
            <a:r>
              <a:rPr lang="cs-CZ" sz="1800" dirty="0" err="1"/>
              <a:t>capitis</a:t>
            </a:r>
            <a:endParaRPr lang="cs-CZ" sz="1800" dirty="0"/>
          </a:p>
          <a:p>
            <a:pPr lvl="2"/>
            <a:r>
              <a:rPr lang="cs-CZ" sz="1800" dirty="0" err="1"/>
              <a:t>Occipitalis</a:t>
            </a:r>
            <a:r>
              <a:rPr lang="cs-CZ" sz="1800" dirty="0"/>
              <a:t> (část m. </a:t>
            </a:r>
            <a:r>
              <a:rPr lang="cs-CZ" sz="1800" dirty="0" err="1"/>
              <a:t>epicranius</a:t>
            </a:r>
            <a:r>
              <a:rPr lang="cs-CZ" sz="1800" dirty="0"/>
              <a:t>)</a:t>
            </a:r>
          </a:p>
          <a:p>
            <a:pPr marL="914400" lvl="2" indent="0">
              <a:buNone/>
            </a:pPr>
            <a:endParaRPr lang="cs-CZ" sz="1800" dirty="0"/>
          </a:p>
          <a:p>
            <a:pPr marL="914400" lvl="2" indent="0">
              <a:buNone/>
            </a:pPr>
            <a:endParaRPr lang="cs-CZ" sz="1800" dirty="0"/>
          </a:p>
          <a:p>
            <a:pPr marL="914400" lvl="2" indent="0">
              <a:buNone/>
            </a:pPr>
            <a:endParaRPr lang="cs-CZ" sz="1800" dirty="0"/>
          </a:p>
          <a:p>
            <a:endParaRPr lang="cs-CZ" sz="2400" dirty="0"/>
          </a:p>
          <a:p>
            <a:r>
              <a:rPr lang="cs-CZ" sz="2400" dirty="0"/>
              <a:t>Linea </a:t>
            </a:r>
            <a:r>
              <a:rPr lang="cs-CZ" sz="2400" dirty="0" err="1"/>
              <a:t>nuchae</a:t>
            </a:r>
            <a:r>
              <a:rPr lang="cs-CZ" sz="2400" dirty="0"/>
              <a:t> </a:t>
            </a:r>
            <a:r>
              <a:rPr lang="cs-CZ" sz="2400" dirty="0" err="1"/>
              <a:t>inferior</a:t>
            </a:r>
            <a:endParaRPr lang="cs-CZ" sz="2400" dirty="0"/>
          </a:p>
          <a:p>
            <a:pPr lvl="1"/>
            <a:r>
              <a:rPr lang="cs-CZ" sz="2000" dirty="0"/>
              <a:t>Leží pod lineou </a:t>
            </a:r>
            <a:r>
              <a:rPr lang="cs-CZ" sz="2000" dirty="0" err="1"/>
              <a:t>nuchae</a:t>
            </a:r>
            <a:r>
              <a:rPr lang="cs-CZ" sz="2000" dirty="0"/>
              <a:t> superior u </a:t>
            </a:r>
            <a:r>
              <a:rPr lang="cs-CZ" sz="2000" dirty="0" err="1"/>
              <a:t>foramen</a:t>
            </a:r>
            <a:r>
              <a:rPr lang="cs-CZ" sz="2000" dirty="0"/>
              <a:t> </a:t>
            </a:r>
            <a:r>
              <a:rPr lang="cs-CZ" sz="2000" dirty="0" err="1"/>
              <a:t>magnum</a:t>
            </a:r>
            <a:endParaRPr lang="cs-CZ" sz="2000" dirty="0"/>
          </a:p>
          <a:p>
            <a:pPr lvl="1"/>
            <a:r>
              <a:rPr lang="cs-CZ" sz="2000" dirty="0"/>
              <a:t>Úpony:</a:t>
            </a:r>
          </a:p>
          <a:p>
            <a:pPr lvl="2"/>
            <a:r>
              <a:rPr lang="cs-CZ" sz="1800" dirty="0" err="1"/>
              <a:t>Rectus</a:t>
            </a:r>
            <a:r>
              <a:rPr lang="cs-CZ" sz="1800" dirty="0"/>
              <a:t> </a:t>
            </a:r>
            <a:r>
              <a:rPr lang="cs-CZ" sz="1800" dirty="0" err="1"/>
              <a:t>capitis</a:t>
            </a:r>
            <a:r>
              <a:rPr lang="cs-CZ" sz="1800" dirty="0"/>
              <a:t> </a:t>
            </a:r>
            <a:r>
              <a:rPr lang="cs-CZ" sz="1800" dirty="0" err="1"/>
              <a:t>posterior</a:t>
            </a:r>
            <a:r>
              <a:rPr lang="cs-CZ" sz="1800" dirty="0"/>
              <a:t> major</a:t>
            </a:r>
          </a:p>
          <a:p>
            <a:pPr lvl="2"/>
            <a:r>
              <a:rPr lang="cs-CZ" sz="1800" dirty="0" err="1"/>
              <a:t>Rectus</a:t>
            </a:r>
            <a:r>
              <a:rPr lang="cs-CZ" sz="1800" dirty="0"/>
              <a:t> </a:t>
            </a:r>
            <a:r>
              <a:rPr lang="cs-CZ" sz="1800" dirty="0" err="1"/>
              <a:t>capitis</a:t>
            </a:r>
            <a:r>
              <a:rPr lang="cs-CZ" sz="1800" dirty="0"/>
              <a:t> </a:t>
            </a:r>
            <a:r>
              <a:rPr lang="cs-CZ" sz="1800" dirty="0" err="1"/>
              <a:t>posterior</a:t>
            </a:r>
            <a:r>
              <a:rPr lang="cs-CZ" sz="1800" dirty="0"/>
              <a:t> minor</a:t>
            </a:r>
          </a:p>
          <a:p>
            <a:pPr lvl="2"/>
            <a:r>
              <a:rPr lang="cs-CZ" sz="1800" dirty="0" err="1"/>
              <a:t>Obliquus</a:t>
            </a:r>
            <a:r>
              <a:rPr lang="cs-CZ" sz="1800" dirty="0"/>
              <a:t> </a:t>
            </a:r>
            <a:r>
              <a:rPr lang="cs-CZ" sz="1800" dirty="0" err="1"/>
              <a:t>capitis</a:t>
            </a:r>
            <a:r>
              <a:rPr lang="cs-CZ" sz="1800" dirty="0"/>
              <a:t> superior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1E4BF49-7451-969F-ADE6-EBA90D4E51F9}"/>
              </a:ext>
            </a:extLst>
          </p:cNvPr>
          <p:cNvSpPr txBox="1">
            <a:spLocks/>
          </p:cNvSpPr>
          <p:nvPr/>
        </p:nvSpPr>
        <p:spPr>
          <a:xfrm>
            <a:off x="838200" y="5395500"/>
            <a:ext cx="10515600" cy="4351338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/>
              <a:t>Palpace: najít </a:t>
            </a:r>
            <a:r>
              <a:rPr lang="cs-CZ" sz="2400" dirty="0" err="1"/>
              <a:t>protuberantia</a:t>
            </a:r>
            <a:r>
              <a:rPr lang="cs-CZ" sz="2400" dirty="0"/>
              <a:t> </a:t>
            </a:r>
            <a:r>
              <a:rPr lang="cs-CZ" sz="2400" dirty="0" err="1"/>
              <a:t>occipitalis</a:t>
            </a:r>
            <a:r>
              <a:rPr lang="cs-CZ" sz="2400" dirty="0"/>
              <a:t> </a:t>
            </a:r>
            <a:r>
              <a:rPr lang="cs-CZ" sz="2400" dirty="0" err="1"/>
              <a:t>externa</a:t>
            </a:r>
            <a:r>
              <a:rPr lang="cs-CZ" sz="2400" dirty="0"/>
              <a:t> (kostní výstupek uprostřed zátylku)</a:t>
            </a:r>
          </a:p>
          <a:p>
            <a:pPr lvl="1"/>
            <a:r>
              <a:rPr lang="cs-CZ" sz="2000" dirty="0"/>
              <a:t>Linea </a:t>
            </a:r>
            <a:r>
              <a:rPr lang="cs-CZ" sz="2000" dirty="0" err="1"/>
              <a:t>nuchae</a:t>
            </a:r>
            <a:r>
              <a:rPr lang="cs-CZ" sz="2000" dirty="0"/>
              <a:t> superior jde vodorovně do stran od tohoto bodu směrem k </a:t>
            </a:r>
            <a:r>
              <a:rPr lang="cs-CZ" sz="2000" dirty="0" err="1"/>
              <a:t>processus</a:t>
            </a:r>
            <a:r>
              <a:rPr lang="cs-CZ" sz="2000" dirty="0"/>
              <a:t> </a:t>
            </a:r>
            <a:r>
              <a:rPr lang="cs-CZ" sz="2000" dirty="0" err="1"/>
              <a:t>mastoideus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0285008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88" name="Rectangle 11287">
            <a:extLst>
              <a:ext uri="{FF2B5EF4-FFF2-40B4-BE49-F238E27FC236}">
                <a16:creationId xmlns:a16="http://schemas.microsoft.com/office/drawing/2014/main" id="{A51A0227-072A-4F5F-928C-E2C3E5CCD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151B2A-41A7-3E13-55F3-806B55C1E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440365"/>
            <a:ext cx="4245864" cy="1722691"/>
          </a:xfrm>
        </p:spPr>
        <p:txBody>
          <a:bodyPr anchor="ctr">
            <a:normAutofit/>
          </a:bodyPr>
          <a:lstStyle/>
          <a:p>
            <a:r>
              <a:rPr lang="en-US" sz="5400"/>
              <a:t>Linea nuchalis superior</a:t>
            </a:r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1BF60A4C-27CD-A648-49CF-2E1FB01AD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0" r="2" b="27390"/>
          <a:stretch>
            <a:fillRect/>
          </a:stretch>
        </p:blipFill>
        <p:spPr bwMode="auto">
          <a:xfrm>
            <a:off x="1132598" y="320040"/>
            <a:ext cx="4132556" cy="392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>
            <a:extLst>
              <a:ext uri="{FF2B5EF4-FFF2-40B4-BE49-F238E27FC236}">
                <a16:creationId xmlns:a16="http://schemas.microsoft.com/office/drawing/2014/main" id="{FEF2F164-8E74-1768-5F6A-142A6485C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6" r="7779"/>
          <a:stretch>
            <a:fillRect/>
          </a:stretch>
        </p:blipFill>
        <p:spPr bwMode="auto">
          <a:xfrm>
            <a:off x="7565666" y="320040"/>
            <a:ext cx="2848819" cy="392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89" name="sketchy line">
            <a:extLst>
              <a:ext uri="{FF2B5EF4-FFF2-40B4-BE49-F238E27FC236}">
                <a16:creationId xmlns:a16="http://schemas.microsoft.com/office/drawing/2014/main" id="{35D99776-4B38-47DF-A302-11AD9AF87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37304" y="5292566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14DE4B-AC6B-2AD8-FA6A-3E67D7B71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3999" y="4440365"/>
            <a:ext cx="6214871" cy="1722691"/>
          </a:xfrm>
        </p:spPr>
        <p:txBody>
          <a:bodyPr anchor="ctr">
            <a:normAutofit/>
          </a:bodyPr>
          <a:lstStyle/>
          <a:p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4168861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856753-22D0-93B4-5AF0-70596DFA2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762001"/>
            <a:ext cx="5334197" cy="1708242"/>
          </a:xfrm>
        </p:spPr>
        <p:txBody>
          <a:bodyPr anchor="ctr">
            <a:normAutofit/>
          </a:bodyPr>
          <a:lstStyle/>
          <a:p>
            <a:r>
              <a:rPr lang="cs-CZ" sz="4000"/>
              <a:t>Palpace v oblasti hlavy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5D862-68F5-A094-FE22-DFA59CD246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0" y="2470244"/>
            <a:ext cx="5334197" cy="3769835"/>
          </a:xfrm>
        </p:spPr>
        <p:txBody>
          <a:bodyPr anchor="ctr">
            <a:normAutofit/>
          </a:bodyPr>
          <a:lstStyle/>
          <a:p>
            <a:r>
              <a:rPr lang="cs-CZ" sz="2000"/>
              <a:t>Kostní orientační body</a:t>
            </a:r>
          </a:p>
          <a:p>
            <a:pPr lvl="1"/>
            <a:r>
              <a:rPr lang="cs-CZ" sz="2000"/>
              <a:t>Os frontale, os temporale, os zygomaticus, os maxilla, os mandibulae</a:t>
            </a:r>
          </a:p>
          <a:p>
            <a:pPr lvl="1"/>
            <a:r>
              <a:rPr lang="cs-CZ" sz="2000"/>
              <a:t>Arcus zygomaticus, processus mastoideus, linea nuchae superior</a:t>
            </a:r>
          </a:p>
          <a:p>
            <a:pPr lvl="1"/>
            <a:r>
              <a:rPr lang="cs-CZ" sz="2000"/>
              <a:t>Sutura coronalis, lambdoidea, sagittalis</a:t>
            </a:r>
          </a:p>
          <a:p>
            <a:r>
              <a:rPr lang="cs-CZ" sz="2000"/>
              <a:t>Měkké tkáně</a:t>
            </a:r>
          </a:p>
          <a:p>
            <a:pPr lvl="1"/>
            <a:r>
              <a:rPr lang="cs-CZ" sz="2000"/>
              <a:t>M. temporalis, m. masseter</a:t>
            </a:r>
          </a:p>
          <a:p>
            <a:pPr lvl="1"/>
            <a:r>
              <a:rPr lang="cs-CZ" sz="2000"/>
              <a:t>Fascie temporalis, glandula parotis</a:t>
            </a:r>
          </a:p>
          <a:p>
            <a:pPr lvl="1"/>
            <a:r>
              <a:rPr lang="cs-CZ" sz="2000"/>
              <a:t>Nervové body: n. trigeminus (větve n. supraorbitalis, infraorbitalis, mentalis)</a:t>
            </a:r>
          </a:p>
          <a:p>
            <a:pPr marL="457200" lvl="1" indent="0">
              <a:buNone/>
            </a:pPr>
            <a:endParaRPr lang="cs-CZ" sz="2000"/>
          </a:p>
        </p:txBody>
      </p:sp>
      <p:pic>
        <p:nvPicPr>
          <p:cNvPr id="5" name="Picture 4" descr="A skull with text on it&#10;&#10;AI-generated content may be incorrect.">
            <a:extLst>
              <a:ext uri="{FF2B5EF4-FFF2-40B4-BE49-F238E27FC236}">
                <a16:creationId xmlns:a16="http://schemas.microsoft.com/office/drawing/2014/main" id="{8146EF12-3616-96C6-ABB7-9FA472B0E8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905" b="-1"/>
          <a:stretch>
            <a:fillRect/>
          </a:stretch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46276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679" name="Rectangle 2867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81" name="Rectangle 2868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83" name="Rectangle 2868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85" name="Rectangle 2868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674" name="Picture 2">
            <a:extLst>
              <a:ext uri="{FF2B5EF4-FFF2-40B4-BE49-F238E27FC236}">
                <a16:creationId xmlns:a16="http://schemas.microsoft.com/office/drawing/2014/main" id="{451B88E6-216B-E91D-A4AD-764D8DAFA23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2" b="10086"/>
          <a:stretch>
            <a:fillRect/>
          </a:stretch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7439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1" name="Rectangle 820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AC0E21-7DD6-6FCB-9707-919F1A1A3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dirty="0" err="1"/>
              <a:t>Lig</a:t>
            </a:r>
            <a:r>
              <a:rPr lang="en-US" sz="5400" dirty="0"/>
              <a:t>. nuchae</a:t>
            </a:r>
          </a:p>
        </p:txBody>
      </p:sp>
      <p:sp>
        <p:nvSpPr>
          <p:cNvPr id="820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98" name="Content Placeholder 8197">
            <a:extLst>
              <a:ext uri="{FF2B5EF4-FFF2-40B4-BE49-F238E27FC236}">
                <a16:creationId xmlns:a16="http://schemas.microsoft.com/office/drawing/2014/main" id="{2B4BC458-95C1-E123-C5E2-6279B8324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endParaRPr lang="en-US" sz="220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0DE5D406-F8C8-96A5-C2F3-52728A674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5975"/>
          <a:stretch>
            <a:fillRect/>
          </a:stretch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2291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62" name="Rectangle 6161">
            <a:extLst>
              <a:ext uri="{FF2B5EF4-FFF2-40B4-BE49-F238E27FC236}">
                <a16:creationId xmlns:a16="http://schemas.microsoft.com/office/drawing/2014/main" id="{6D731904-7733-45B0-902C-289497204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164" name="Rectangle 6163">
            <a:extLst>
              <a:ext uri="{FF2B5EF4-FFF2-40B4-BE49-F238E27FC236}">
                <a16:creationId xmlns:a16="http://schemas.microsoft.com/office/drawing/2014/main" id="{504E6397-35D7-4AEC-9DA9-B7F6B12B8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FEF037-5051-4F45-1589-F2BDD27F7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4440602"/>
            <a:ext cx="3538728" cy="1645920"/>
          </a:xfrm>
        </p:spPr>
        <p:txBody>
          <a:bodyPr>
            <a:normAutofit/>
          </a:bodyPr>
          <a:lstStyle/>
          <a:p>
            <a:r>
              <a:rPr lang="en-US" sz="3200"/>
              <a:t>Fossa suboccipitalis</a:t>
            </a:r>
          </a:p>
        </p:txBody>
      </p:sp>
      <p:pic>
        <p:nvPicPr>
          <p:cNvPr id="6150" name="Picture 6">
            <a:extLst>
              <a:ext uri="{FF2B5EF4-FFF2-40B4-BE49-F238E27FC236}">
                <a16:creationId xmlns:a16="http://schemas.microsoft.com/office/drawing/2014/main" id="{31D89386-0D65-1B43-2F83-878AA8B07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7" r="10495" b="1"/>
          <a:stretch>
            <a:fillRect/>
          </a:stretch>
        </p:blipFill>
        <p:spPr bwMode="auto">
          <a:xfrm>
            <a:off x="6" y="10"/>
            <a:ext cx="4884383" cy="3995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92017746-A23A-BA7C-1315-D77E0D56D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5" b="49912"/>
          <a:stretch>
            <a:fillRect/>
          </a:stretch>
        </p:blipFill>
        <p:spPr bwMode="auto">
          <a:xfrm>
            <a:off x="5074877" y="10"/>
            <a:ext cx="7117118" cy="3995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66" name="Rectangle 6165">
            <a:extLst>
              <a:ext uri="{FF2B5EF4-FFF2-40B4-BE49-F238E27FC236}">
                <a16:creationId xmlns:a16="http://schemas.microsoft.com/office/drawing/2014/main" id="{62C5A04F-2AEB-4631-8314-A8B812E1E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168" name="Rectangle 6167">
            <a:extLst>
              <a:ext uri="{FF2B5EF4-FFF2-40B4-BE49-F238E27FC236}">
                <a16:creationId xmlns:a16="http://schemas.microsoft.com/office/drawing/2014/main" id="{4B2B1C70-BF3F-41BD-871B-63D8F911F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BB21B-AD53-84B9-06FF-77862B86D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9240" y="4440602"/>
            <a:ext cx="6007608" cy="1645920"/>
          </a:xfrm>
        </p:spPr>
        <p:txBody>
          <a:bodyPr anchor="ctr">
            <a:norm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6704030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27" name="Rectangle 30726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BEAEC0-865A-CD23-A45E-0A1EF8C78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cs-CZ" sz="5400" dirty="0"/>
              <a:t>M. </a:t>
            </a:r>
            <a:r>
              <a:rPr lang="cs-CZ" sz="5400" dirty="0" err="1"/>
              <a:t>temporalis</a:t>
            </a:r>
            <a:endParaRPr lang="cs-CZ" sz="5400" dirty="0"/>
          </a:p>
        </p:txBody>
      </p:sp>
      <p:sp>
        <p:nvSpPr>
          <p:cNvPr id="30729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31849-B59D-0A9C-1EFD-6154954A2A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46657" y="1911493"/>
            <a:ext cx="6713552" cy="4119172"/>
          </a:xfrm>
        </p:spPr>
        <p:txBody>
          <a:bodyPr anchor="t">
            <a:normAutofit/>
          </a:bodyPr>
          <a:lstStyle/>
          <a:p>
            <a:pPr marL="457200" lvl="1" indent="0">
              <a:buNone/>
            </a:pPr>
            <a:endParaRPr lang="cs-CZ" sz="2200" dirty="0"/>
          </a:p>
          <a:p>
            <a:pPr lvl="2"/>
            <a:r>
              <a:rPr lang="cs-CZ" sz="2200" dirty="0"/>
              <a:t>Z: linea </a:t>
            </a:r>
            <a:r>
              <a:rPr lang="cs-CZ" sz="2200" dirty="0" err="1"/>
              <a:t>temporalis</a:t>
            </a:r>
            <a:r>
              <a:rPr lang="cs-CZ" sz="2200" dirty="0"/>
              <a:t> </a:t>
            </a:r>
            <a:r>
              <a:rPr lang="cs-CZ" sz="2200" dirty="0" err="1"/>
              <a:t>inferior</a:t>
            </a:r>
            <a:r>
              <a:rPr lang="cs-CZ" sz="2200" dirty="0"/>
              <a:t> na os </a:t>
            </a:r>
            <a:r>
              <a:rPr lang="cs-CZ" sz="2200" dirty="0" err="1"/>
              <a:t>parietale</a:t>
            </a:r>
            <a:r>
              <a:rPr lang="cs-CZ" sz="2200" dirty="0"/>
              <a:t>, </a:t>
            </a:r>
            <a:r>
              <a:rPr lang="cs-CZ" sz="2200" dirty="0" err="1"/>
              <a:t>ops</a:t>
            </a:r>
            <a:r>
              <a:rPr lang="cs-CZ" sz="2200" dirty="0"/>
              <a:t> frontale, os </a:t>
            </a:r>
            <a:r>
              <a:rPr lang="cs-CZ" sz="2200" dirty="0" err="1"/>
              <a:t>sphenoidale</a:t>
            </a:r>
            <a:r>
              <a:rPr lang="cs-CZ" sz="2200" dirty="0"/>
              <a:t> a os </a:t>
            </a:r>
            <a:r>
              <a:rPr lang="cs-CZ" sz="2200" dirty="0" err="1"/>
              <a:t>temporale</a:t>
            </a:r>
            <a:endParaRPr lang="cs-CZ" sz="2200" dirty="0"/>
          </a:p>
          <a:p>
            <a:pPr lvl="2"/>
            <a:r>
              <a:rPr lang="cs-CZ" sz="2200" dirty="0"/>
              <a:t>Pokrývá </a:t>
            </a:r>
            <a:r>
              <a:rPr lang="cs-CZ" sz="2200" dirty="0" err="1"/>
              <a:t>fossa</a:t>
            </a:r>
            <a:r>
              <a:rPr lang="cs-CZ" sz="2200" dirty="0"/>
              <a:t> </a:t>
            </a:r>
            <a:r>
              <a:rPr lang="cs-CZ" sz="2200" dirty="0" err="1"/>
              <a:t>temporalis</a:t>
            </a:r>
            <a:r>
              <a:rPr lang="cs-CZ" sz="2200" dirty="0"/>
              <a:t> (spánkovou jámu)</a:t>
            </a:r>
          </a:p>
          <a:p>
            <a:pPr lvl="2"/>
            <a:r>
              <a:rPr lang="cs-CZ" sz="2200" dirty="0" err="1"/>
              <a:t>Ú</a:t>
            </a:r>
            <a:r>
              <a:rPr lang="cs-CZ" sz="2200" dirty="0"/>
              <a:t>: </a:t>
            </a:r>
            <a:r>
              <a:rPr lang="cs-CZ" sz="2200" dirty="0" err="1"/>
              <a:t>processus</a:t>
            </a:r>
            <a:r>
              <a:rPr lang="cs-CZ" sz="2200" dirty="0"/>
              <a:t> </a:t>
            </a:r>
            <a:r>
              <a:rPr lang="cs-CZ" sz="2200" dirty="0" err="1"/>
              <a:t>coronoideus</a:t>
            </a:r>
            <a:r>
              <a:rPr lang="cs-CZ" sz="2200" dirty="0"/>
              <a:t> </a:t>
            </a:r>
            <a:r>
              <a:rPr lang="cs-CZ" sz="2200" dirty="0" err="1"/>
              <a:t>mandibulae</a:t>
            </a:r>
            <a:endParaRPr lang="cs-CZ" sz="2200" dirty="0"/>
          </a:p>
          <a:p>
            <a:pPr lvl="2"/>
            <a:r>
              <a:rPr lang="cs-CZ" sz="2200" dirty="0" err="1"/>
              <a:t>Fce</a:t>
            </a:r>
            <a:r>
              <a:rPr lang="cs-CZ" sz="2200" dirty="0"/>
              <a:t>: elevace mandibuly, </a:t>
            </a:r>
            <a:r>
              <a:rPr lang="cs-CZ" sz="2200" dirty="0" err="1"/>
              <a:t>retrakce</a:t>
            </a:r>
            <a:r>
              <a:rPr lang="cs-CZ" sz="2200" dirty="0"/>
              <a:t> mandibuly</a:t>
            </a:r>
          </a:p>
          <a:p>
            <a:pPr lvl="2"/>
            <a:endParaRPr lang="cs-CZ" sz="2200" dirty="0"/>
          </a:p>
          <a:p>
            <a:pPr lvl="2"/>
            <a:r>
              <a:rPr lang="cs-CZ" sz="2200" dirty="0"/>
              <a:t>Palpace: nad </a:t>
            </a:r>
            <a:r>
              <a:rPr lang="cs-CZ" sz="2200" dirty="0" err="1"/>
              <a:t>arcus</a:t>
            </a:r>
            <a:r>
              <a:rPr lang="cs-CZ" sz="2200" dirty="0"/>
              <a:t> </a:t>
            </a:r>
            <a:r>
              <a:rPr lang="cs-CZ" sz="2200" dirty="0" err="1"/>
              <a:t>zygomaticus</a:t>
            </a:r>
            <a:r>
              <a:rPr lang="cs-CZ" sz="2200" dirty="0"/>
              <a:t>, ve spánkové oblasti, pacient sevře zuby a sval se zřetelně napne pod prsty, uvolní se při otevření úst</a:t>
            </a:r>
          </a:p>
        </p:txBody>
      </p:sp>
      <p:pic>
        <p:nvPicPr>
          <p:cNvPr id="30722" name="Picture 2">
            <a:extLst>
              <a:ext uri="{FF2B5EF4-FFF2-40B4-BE49-F238E27FC236}">
                <a16:creationId xmlns:a16="http://schemas.microsoft.com/office/drawing/2014/main" id="{6CEE0CEF-ABF1-8801-6C39-2E0D8E268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251"/>
          <a:stretch>
            <a:fillRect/>
          </a:stretch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08216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>
            <a:extLst>
              <a:ext uri="{FF2B5EF4-FFF2-40B4-BE49-F238E27FC236}">
                <a16:creationId xmlns:a16="http://schemas.microsoft.com/office/drawing/2014/main" id="{5EB5114A-7BC1-3FFF-CFAD-E1CA8CCC54C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1397931"/>
            <a:ext cx="10905066" cy="406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13860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751" name="Rectangle 31750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BC3447-8FAF-C2C8-9997-20BEEF2D2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5000"/>
              <a:t>Temporalis – spoušťové body</a:t>
            </a:r>
          </a:p>
        </p:txBody>
      </p:sp>
      <p:sp>
        <p:nvSpPr>
          <p:cNvPr id="31753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2AFA04-A3C4-D4EC-694C-8B6419962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endParaRPr lang="en-US" sz="2200"/>
          </a:p>
        </p:txBody>
      </p:sp>
      <p:pic>
        <p:nvPicPr>
          <p:cNvPr id="31746" name="Picture 2">
            <a:extLst>
              <a:ext uri="{FF2B5EF4-FFF2-40B4-BE49-F238E27FC236}">
                <a16:creationId xmlns:a16="http://schemas.microsoft.com/office/drawing/2014/main" id="{1EC0E0AD-C3DE-CE3D-E0D9-8F02F5AD1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41618" y="640080"/>
            <a:ext cx="4573827" cy="557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0549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823" name="Rectangle 34822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7396E1-E712-AEF6-E29D-B27511E4F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cs-CZ" sz="5400" dirty="0"/>
              <a:t>M. </a:t>
            </a:r>
            <a:r>
              <a:rPr lang="cs-CZ" sz="5400" dirty="0" err="1"/>
              <a:t>masseter</a:t>
            </a:r>
            <a:endParaRPr lang="cs-CZ" sz="5400" dirty="0"/>
          </a:p>
        </p:txBody>
      </p:sp>
      <p:sp>
        <p:nvSpPr>
          <p:cNvPr id="34825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0E081-7C95-1130-A14C-A631AE6D4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39787" y="2571750"/>
            <a:ext cx="5221224" cy="3566160"/>
          </a:xfrm>
        </p:spPr>
        <p:txBody>
          <a:bodyPr anchor="t">
            <a:normAutofit/>
          </a:bodyPr>
          <a:lstStyle/>
          <a:p>
            <a:pPr marL="457200" lvl="1" indent="0">
              <a:buNone/>
            </a:pPr>
            <a:endParaRPr lang="cs-CZ" sz="1400" dirty="0"/>
          </a:p>
          <a:p>
            <a:pPr lvl="2"/>
            <a:r>
              <a:rPr lang="cs-CZ" sz="1400" dirty="0"/>
              <a:t>Z: </a:t>
            </a:r>
            <a:r>
              <a:rPr lang="cs-CZ" sz="1400" dirty="0" err="1"/>
              <a:t>pars</a:t>
            </a:r>
            <a:r>
              <a:rPr lang="cs-CZ" sz="1400" dirty="0"/>
              <a:t> </a:t>
            </a:r>
            <a:r>
              <a:rPr lang="cs-CZ" sz="1400" dirty="0" err="1"/>
              <a:t>superficialis</a:t>
            </a:r>
            <a:r>
              <a:rPr lang="cs-CZ" sz="1400" dirty="0"/>
              <a:t> – </a:t>
            </a:r>
            <a:r>
              <a:rPr lang="cs-CZ" sz="1400" dirty="0" err="1"/>
              <a:t>arcus</a:t>
            </a:r>
            <a:r>
              <a:rPr lang="cs-CZ" sz="1400" dirty="0"/>
              <a:t> </a:t>
            </a:r>
            <a:r>
              <a:rPr lang="cs-CZ" sz="1400" dirty="0" err="1"/>
              <a:t>zygomaticus</a:t>
            </a:r>
            <a:endParaRPr lang="cs-CZ" sz="1400" dirty="0"/>
          </a:p>
          <a:p>
            <a:pPr lvl="3"/>
            <a:r>
              <a:rPr lang="cs-CZ" sz="1400" dirty="0" err="1"/>
              <a:t>Pars</a:t>
            </a:r>
            <a:r>
              <a:rPr lang="cs-CZ" sz="1400" dirty="0"/>
              <a:t> </a:t>
            </a:r>
            <a:r>
              <a:rPr lang="cs-CZ" sz="1400" dirty="0" err="1"/>
              <a:t>profunda</a:t>
            </a:r>
            <a:r>
              <a:rPr lang="cs-CZ" sz="1400" dirty="0"/>
              <a:t> – týlní část </a:t>
            </a:r>
            <a:r>
              <a:rPr lang="cs-CZ" sz="1400" dirty="0" err="1"/>
              <a:t>arcus</a:t>
            </a:r>
            <a:r>
              <a:rPr lang="cs-CZ" sz="1400" dirty="0"/>
              <a:t> </a:t>
            </a:r>
            <a:r>
              <a:rPr lang="cs-CZ" sz="1400" dirty="0" err="1"/>
              <a:t>zygomaticus</a:t>
            </a:r>
            <a:endParaRPr lang="cs-CZ" sz="1400" dirty="0"/>
          </a:p>
          <a:p>
            <a:pPr lvl="2"/>
            <a:r>
              <a:rPr lang="cs-CZ" sz="1400" dirty="0" err="1"/>
              <a:t>Ú</a:t>
            </a:r>
            <a:r>
              <a:rPr lang="cs-CZ" sz="1400" dirty="0"/>
              <a:t>: </a:t>
            </a:r>
            <a:r>
              <a:rPr lang="cs-CZ" sz="1400" dirty="0" err="1"/>
              <a:t>angulus</a:t>
            </a:r>
            <a:r>
              <a:rPr lang="cs-CZ" sz="1400" dirty="0"/>
              <a:t> </a:t>
            </a:r>
            <a:r>
              <a:rPr lang="cs-CZ" sz="1400" dirty="0" err="1"/>
              <a:t>mandibulae</a:t>
            </a:r>
            <a:endParaRPr lang="cs-CZ" sz="1400" dirty="0"/>
          </a:p>
          <a:p>
            <a:pPr lvl="3"/>
            <a:r>
              <a:rPr lang="cs-CZ" sz="1400" dirty="0" err="1"/>
              <a:t>Ramus</a:t>
            </a:r>
            <a:r>
              <a:rPr lang="cs-CZ" sz="1400" dirty="0"/>
              <a:t> </a:t>
            </a:r>
            <a:r>
              <a:rPr lang="cs-CZ" sz="1400" dirty="0" err="1"/>
              <a:t>mandibulae</a:t>
            </a:r>
            <a:endParaRPr lang="cs-CZ" sz="1400" dirty="0"/>
          </a:p>
          <a:p>
            <a:pPr lvl="2"/>
            <a:r>
              <a:rPr lang="cs-CZ" sz="1400" dirty="0" err="1"/>
              <a:t>Fce</a:t>
            </a:r>
            <a:r>
              <a:rPr lang="cs-CZ" sz="1400" dirty="0"/>
              <a:t>: elevace mandibuly, </a:t>
            </a:r>
            <a:r>
              <a:rPr lang="cs-CZ" sz="1400" dirty="0" err="1"/>
              <a:t>pars</a:t>
            </a:r>
            <a:r>
              <a:rPr lang="cs-CZ" sz="1400" dirty="0"/>
              <a:t> </a:t>
            </a:r>
            <a:r>
              <a:rPr lang="cs-CZ" sz="1400" dirty="0" err="1"/>
              <a:t>profunda</a:t>
            </a:r>
            <a:r>
              <a:rPr lang="cs-CZ" sz="1400" dirty="0"/>
              <a:t>- </a:t>
            </a:r>
            <a:r>
              <a:rPr lang="cs-CZ" sz="1400" dirty="0" err="1"/>
              <a:t>retruze</a:t>
            </a:r>
            <a:r>
              <a:rPr lang="cs-CZ" sz="1400" dirty="0"/>
              <a:t> mandibuly</a:t>
            </a:r>
          </a:p>
          <a:p>
            <a:pPr lvl="2"/>
            <a:endParaRPr lang="cs-CZ" sz="1400" dirty="0"/>
          </a:p>
          <a:p>
            <a:pPr lvl="2"/>
            <a:r>
              <a:rPr lang="cs-CZ" sz="1400" dirty="0"/>
              <a:t>Palpace: laterální strana obličeje, přes </a:t>
            </a:r>
            <a:r>
              <a:rPr lang="cs-CZ" sz="1400" dirty="0" err="1"/>
              <a:t>angulus</a:t>
            </a:r>
            <a:r>
              <a:rPr lang="cs-CZ" sz="1400" dirty="0"/>
              <a:t> </a:t>
            </a:r>
            <a:r>
              <a:rPr lang="cs-CZ" sz="1400" dirty="0" err="1"/>
              <a:t>mandibulae</a:t>
            </a:r>
            <a:r>
              <a:rPr lang="cs-CZ" sz="1400" dirty="0"/>
              <a:t> </a:t>
            </a:r>
          </a:p>
          <a:p>
            <a:pPr lvl="3"/>
            <a:r>
              <a:rPr lang="cs-CZ" sz="1400" dirty="0"/>
              <a:t>Z laterální strany tváře směrem od lícního oblouku k dolní čelisti</a:t>
            </a:r>
          </a:p>
          <a:p>
            <a:pPr lvl="3"/>
            <a:r>
              <a:rPr lang="cs-CZ" sz="1400" dirty="0"/>
              <a:t>Pacient může pomalu otevírat a zavírat ústa – při zavírání se sval napíná</a:t>
            </a:r>
          </a:p>
        </p:txBody>
      </p:sp>
      <p:pic>
        <p:nvPicPr>
          <p:cNvPr id="34818" name="Picture 2">
            <a:extLst>
              <a:ext uri="{FF2B5EF4-FFF2-40B4-BE49-F238E27FC236}">
                <a16:creationId xmlns:a16="http://schemas.microsoft.com/office/drawing/2014/main" id="{2673AD73-F0E4-F7B6-63F3-9E489A93E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9048" y="958818"/>
            <a:ext cx="5458968" cy="494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0242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853" name="Rectangle 35852">
            <a:extLst>
              <a:ext uri="{FF2B5EF4-FFF2-40B4-BE49-F238E27FC236}">
                <a16:creationId xmlns:a16="http://schemas.microsoft.com/office/drawing/2014/main" id="{8761DDFE-071F-4200-B0AA-394476C2D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B7294F-83E9-C1EC-EE4E-ABF69A5F5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547815"/>
            <a:ext cx="5167185" cy="1680519"/>
          </a:xfrm>
        </p:spPr>
        <p:txBody>
          <a:bodyPr>
            <a:normAutofit/>
          </a:bodyPr>
          <a:lstStyle/>
          <a:p>
            <a:r>
              <a:rPr lang="en-US" sz="4000" dirty="0"/>
              <a:t>Masseter - palpace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41984-FD98-6117-A686-FDDA86947C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6619" y="547815"/>
            <a:ext cx="5178960" cy="1680519"/>
          </a:xfrm>
        </p:spPr>
        <p:txBody>
          <a:bodyPr anchor="ctr">
            <a:normAutofit/>
          </a:bodyPr>
          <a:lstStyle/>
          <a:p>
            <a:endParaRPr lang="en-US" sz="2000"/>
          </a:p>
        </p:txBody>
      </p:sp>
      <p:pic>
        <p:nvPicPr>
          <p:cNvPr id="35842" name="Picture 2">
            <a:extLst>
              <a:ext uri="{FF2B5EF4-FFF2-40B4-BE49-F238E27FC236}">
                <a16:creationId xmlns:a16="http://schemas.microsoft.com/office/drawing/2014/main" id="{47ECFF65-C237-38AB-97CB-CFB27A67F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05698" y="2421924"/>
            <a:ext cx="3632185" cy="371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>
            <a:extLst>
              <a:ext uri="{FF2B5EF4-FFF2-40B4-BE49-F238E27FC236}">
                <a16:creationId xmlns:a16="http://schemas.microsoft.com/office/drawing/2014/main" id="{033BC192-4EE3-CCFB-A331-6B95FEFF0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65954" y="2421924"/>
            <a:ext cx="5032064" cy="371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46464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799" name="Rectangle 3379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9E7C7F-DAD1-325D-FD79-FC950F7E1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5000"/>
              <a:t>Masseter – spoušťové body</a:t>
            </a:r>
          </a:p>
        </p:txBody>
      </p:sp>
      <p:sp>
        <p:nvSpPr>
          <p:cNvPr id="33801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F98A8B-02FC-0BEF-7CFE-487B56566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endParaRPr lang="en-US" sz="2200"/>
          </a:p>
        </p:txBody>
      </p:sp>
      <p:pic>
        <p:nvPicPr>
          <p:cNvPr id="33794" name="Picture 2">
            <a:extLst>
              <a:ext uri="{FF2B5EF4-FFF2-40B4-BE49-F238E27FC236}">
                <a16:creationId xmlns:a16="http://schemas.microsoft.com/office/drawing/2014/main" id="{09BCC3C9-DA51-1CC6-F857-01D705B58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90615" y="640080"/>
            <a:ext cx="5075833" cy="557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9432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711" name="Rectangle 29710">
            <a:extLst>
              <a:ext uri="{FF2B5EF4-FFF2-40B4-BE49-F238E27FC236}">
                <a16:creationId xmlns:a16="http://schemas.microsoft.com/office/drawing/2014/main" id="{A51A0227-072A-4F5F-928C-E2C3E5CCD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706" name="Picture 10">
            <a:extLst>
              <a:ext uri="{FF2B5EF4-FFF2-40B4-BE49-F238E27FC236}">
                <a16:creationId xmlns:a16="http://schemas.microsoft.com/office/drawing/2014/main" id="{90F08C95-1A8B-1C59-879B-31099CF95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3296" y="416523"/>
            <a:ext cx="5471160" cy="373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4" name="Picture 8">
            <a:extLst>
              <a:ext uri="{FF2B5EF4-FFF2-40B4-BE49-F238E27FC236}">
                <a16:creationId xmlns:a16="http://schemas.microsoft.com/office/drawing/2014/main" id="{760C3D81-40D0-409D-58A9-D1C1C78FA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4496" y="587496"/>
            <a:ext cx="5471160" cy="339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13" name="sketchy line">
            <a:extLst>
              <a:ext uri="{FF2B5EF4-FFF2-40B4-BE49-F238E27FC236}">
                <a16:creationId xmlns:a16="http://schemas.microsoft.com/office/drawing/2014/main" id="{35D99776-4B38-47DF-A302-11AD9AF87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37304" y="5292566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6EDF40-2C17-BC97-ED4D-3B082F2A30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3999" y="4440365"/>
            <a:ext cx="6214871" cy="1722691"/>
          </a:xfrm>
        </p:spPr>
        <p:txBody>
          <a:bodyPr anchor="ctr">
            <a:normAutofit/>
          </a:bodyPr>
          <a:lstStyle/>
          <a:p>
            <a:r>
              <a:rPr lang="en-US" sz="2200" dirty="0" err="1"/>
              <a:t>Subokcipitální</a:t>
            </a:r>
            <a:r>
              <a:rPr lang="en-US" sz="2200" dirty="0"/>
              <a:t> svaly</a:t>
            </a:r>
          </a:p>
        </p:txBody>
      </p:sp>
    </p:spTree>
    <p:extLst>
      <p:ext uri="{BB962C8B-B14F-4D97-AF65-F5344CB8AC3E}">
        <p14:creationId xmlns:p14="http://schemas.microsoft.com/office/powerpoint/2010/main" val="3112033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08CCF-FA1A-1A55-9887-6D1C49EAA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Klinický význam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3A812-A5B7-1448-9311-9BB5D2CA74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Palpační rozdíly při TMK dysfunkcích, bolestech hlavy, bruxismu</a:t>
            </a:r>
          </a:p>
          <a:p>
            <a:r>
              <a:rPr lang="cs-CZ" dirty="0"/>
              <a:t>Hodnotíme symetrii, napětí, bolestivost</a:t>
            </a:r>
          </a:p>
        </p:txBody>
      </p:sp>
    </p:spTree>
    <p:extLst>
      <p:ext uri="{BB962C8B-B14F-4D97-AF65-F5344CB8AC3E}">
        <p14:creationId xmlns:p14="http://schemas.microsoft.com/office/powerpoint/2010/main" val="15742230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0E9A6ED-B880-44EA-8D60-C9D3C82CC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0BFEB3-4F62-BFDC-FEE9-2DC790D22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557190"/>
            <a:ext cx="5170852" cy="1671564"/>
          </a:xfrm>
        </p:spPr>
        <p:txBody>
          <a:bodyPr>
            <a:normAutofit/>
          </a:bodyPr>
          <a:lstStyle/>
          <a:p>
            <a:r>
              <a:rPr lang="cs-CZ" sz="4000"/>
              <a:t>Glandula parotis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9044A-2853-57A4-8F06-E9B0B62AC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398030"/>
            <a:ext cx="5180245" cy="3731058"/>
          </a:xfrm>
        </p:spPr>
        <p:txBody>
          <a:bodyPr>
            <a:normAutofit/>
          </a:bodyPr>
          <a:lstStyle/>
          <a:p>
            <a:r>
              <a:rPr lang="cs-CZ" sz="2000"/>
              <a:t>slinná žláza příušní</a:t>
            </a:r>
          </a:p>
          <a:p>
            <a:r>
              <a:rPr lang="cs-CZ" sz="2000"/>
              <a:t>Laterálně na tváři, před a pod uchem, přes ramus mandibulae</a:t>
            </a:r>
          </a:p>
          <a:p>
            <a:r>
              <a:rPr lang="cs-CZ" sz="2000"/>
              <a:t>Částečně zakrývá m. masseter</a:t>
            </a:r>
          </a:p>
          <a:p>
            <a:endParaRPr lang="cs-CZ" sz="2000"/>
          </a:p>
        </p:txBody>
      </p:sp>
      <p:pic>
        <p:nvPicPr>
          <p:cNvPr id="5" name="Picture 4" descr="A diagram of the salivary gland&#10;&#10;AI-generated content may be incorrect.">
            <a:extLst>
              <a:ext uri="{FF2B5EF4-FFF2-40B4-BE49-F238E27FC236}">
                <a16:creationId xmlns:a16="http://schemas.microsoft.com/office/drawing/2014/main" id="{AB02D29D-A971-1D57-19B9-D3247DDA2F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057" b="2"/>
          <a:stretch>
            <a:fillRect/>
          </a:stretch>
        </p:blipFill>
        <p:spPr>
          <a:xfrm>
            <a:off x="6182944" y="557189"/>
            <a:ext cx="5170852" cy="557189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854663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4D1418-B2B2-0500-B42F-BECC9E86B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cs-CZ" sz="3000"/>
              <a:t>Nervus trigeminus (V. hlavový nerv)</a:t>
            </a:r>
            <a:br>
              <a:rPr lang="cs-CZ" sz="3000"/>
            </a:br>
            <a:endParaRPr lang="cs-CZ" sz="3000"/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01D7C-6A5B-779A-60F1-A0C85D759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sz="1200"/>
              <a:t>Hlavní větve:</a:t>
            </a:r>
          </a:p>
          <a:p>
            <a:pPr lvl="1"/>
            <a:r>
              <a:rPr lang="cs-CZ" sz="1200"/>
              <a:t>N. ophthalmicus (V1) – senzitivní, oči, čelo, nos</a:t>
            </a:r>
          </a:p>
          <a:p>
            <a:pPr lvl="1"/>
            <a:r>
              <a:rPr lang="cs-CZ" sz="1200"/>
              <a:t>N. maxillaris (V2) – senzitivní, střed obličeje, horní čelist</a:t>
            </a:r>
          </a:p>
          <a:p>
            <a:pPr lvl="1"/>
            <a:r>
              <a:rPr lang="cs-CZ" sz="1200"/>
              <a:t>N. mandibularis (V3) – senzitivní a motorický</a:t>
            </a:r>
          </a:p>
          <a:p>
            <a:pPr lvl="2"/>
            <a:r>
              <a:rPr lang="cs-CZ" sz="1200"/>
              <a:t>Inervace m. masseter, m. temporalis, m. pterygoidei, m. mylohyoideus</a:t>
            </a:r>
          </a:p>
          <a:p>
            <a:pPr lvl="2"/>
            <a:endParaRPr lang="cs-CZ" sz="1200"/>
          </a:p>
          <a:p>
            <a:r>
              <a:rPr lang="cs-CZ" sz="1200"/>
              <a:t>Palpace/test</a:t>
            </a:r>
          </a:p>
          <a:p>
            <a:pPr lvl="1"/>
            <a:r>
              <a:rPr lang="cs-CZ" sz="1200"/>
              <a:t>Citlivost V1, V2, V3 – lehký dotek obličeje testuje senzitivitu</a:t>
            </a:r>
          </a:p>
          <a:p>
            <a:pPr lvl="1"/>
            <a:r>
              <a:rPr lang="cs-CZ" sz="1200"/>
              <a:t>Motorické funkce V3 – pacient sevře zuby, palpace napětí masseteru a temporalis</a:t>
            </a:r>
          </a:p>
          <a:p>
            <a:pPr lvl="1"/>
            <a:r>
              <a:rPr lang="cs-CZ" sz="1200"/>
              <a:t>Reflex žvýkacího svalstva – lehký úder kladívkem na dolní čelist – svaly se automaticky napnou</a:t>
            </a:r>
          </a:p>
          <a:p>
            <a:pPr lvl="1"/>
            <a:endParaRPr lang="cs-CZ" sz="1200"/>
          </a:p>
        </p:txBody>
      </p:sp>
      <p:pic>
        <p:nvPicPr>
          <p:cNvPr id="5" name="Picture 4" descr="A collage of a person's face&#10;&#10;AI-generated content may be incorrect.">
            <a:extLst>
              <a:ext uri="{FF2B5EF4-FFF2-40B4-BE49-F238E27FC236}">
                <a16:creationId xmlns:a16="http://schemas.microsoft.com/office/drawing/2014/main" id="{ED62C391-E9B5-8FF4-C8CC-6087CDB9B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9048" y="2159790"/>
            <a:ext cx="5458968" cy="2538420"/>
          </a:xfrm>
          <a:prstGeom prst="rect">
            <a:avLst/>
          </a:prstGeom>
        </p:spPr>
      </p:pic>
      <p:pic>
        <p:nvPicPr>
          <p:cNvPr id="7" name="Picture 6" descr="A diagram of the skull&#10;&#10;AI-generated content may be incorrect.">
            <a:extLst>
              <a:ext uri="{FF2B5EF4-FFF2-40B4-BE49-F238E27FC236}">
                <a16:creationId xmlns:a16="http://schemas.microsoft.com/office/drawing/2014/main" id="{AC49AD0D-6BEA-7157-9ACC-605D4C266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2953" y="4698210"/>
            <a:ext cx="2560894" cy="215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8686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F6092-B787-958F-483F-B03327C23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Palpace v oblasti krku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FD3FF-5B2F-B661-93A7-25FE14368D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Kostní orientační body</a:t>
            </a:r>
          </a:p>
          <a:p>
            <a:pPr lvl="1"/>
            <a:r>
              <a:rPr lang="cs-CZ" dirty="0" err="1"/>
              <a:t>Processus</a:t>
            </a:r>
            <a:r>
              <a:rPr lang="cs-CZ" dirty="0"/>
              <a:t> </a:t>
            </a:r>
            <a:r>
              <a:rPr lang="cs-CZ" dirty="0" err="1"/>
              <a:t>mastoideus</a:t>
            </a:r>
            <a:r>
              <a:rPr lang="cs-CZ" dirty="0"/>
              <a:t>, mandibula, </a:t>
            </a:r>
            <a:r>
              <a:rPr lang="cs-CZ" dirty="0" err="1"/>
              <a:t>clavicula</a:t>
            </a:r>
            <a:r>
              <a:rPr lang="cs-CZ" dirty="0"/>
              <a:t>, sternum, C1-C7, trachea, </a:t>
            </a:r>
            <a:r>
              <a:rPr lang="cs-CZ" dirty="0" err="1"/>
              <a:t>cartilage</a:t>
            </a:r>
            <a:r>
              <a:rPr lang="cs-CZ" dirty="0"/>
              <a:t> </a:t>
            </a:r>
            <a:r>
              <a:rPr lang="cs-CZ" dirty="0" err="1"/>
              <a:t>thyroidea</a:t>
            </a:r>
            <a:r>
              <a:rPr lang="cs-CZ" dirty="0"/>
              <a:t>, </a:t>
            </a:r>
            <a:r>
              <a:rPr lang="cs-CZ" dirty="0" err="1"/>
              <a:t>hyoideum</a:t>
            </a:r>
            <a:endParaRPr lang="cs-CZ" dirty="0"/>
          </a:p>
          <a:p>
            <a:r>
              <a:rPr lang="cs-CZ" dirty="0"/>
              <a:t>Svaly a měkké tkáně</a:t>
            </a:r>
          </a:p>
          <a:p>
            <a:pPr lvl="1"/>
            <a:r>
              <a:rPr lang="cs-CZ" dirty="0"/>
              <a:t>Přední skupina: m. sternocleidomastoideus, m. </a:t>
            </a:r>
            <a:r>
              <a:rPr lang="cs-CZ" dirty="0" err="1"/>
              <a:t>scalenus</a:t>
            </a:r>
            <a:r>
              <a:rPr lang="cs-CZ" dirty="0"/>
              <a:t> </a:t>
            </a:r>
            <a:r>
              <a:rPr lang="cs-CZ" dirty="0" err="1"/>
              <a:t>anerior</a:t>
            </a:r>
            <a:r>
              <a:rPr lang="cs-CZ" dirty="0"/>
              <a:t>, </a:t>
            </a:r>
            <a:r>
              <a:rPr lang="cs-CZ" dirty="0" err="1"/>
              <a:t>medius</a:t>
            </a:r>
            <a:r>
              <a:rPr lang="cs-CZ" dirty="0"/>
              <a:t>, </a:t>
            </a:r>
            <a:r>
              <a:rPr lang="cs-CZ" dirty="0" err="1"/>
              <a:t>posterior</a:t>
            </a:r>
            <a:r>
              <a:rPr lang="cs-CZ" dirty="0"/>
              <a:t>, m. </a:t>
            </a:r>
            <a:r>
              <a:rPr lang="cs-CZ" dirty="0" err="1"/>
              <a:t>omohyoideus</a:t>
            </a:r>
            <a:endParaRPr lang="cs-CZ" dirty="0"/>
          </a:p>
          <a:p>
            <a:pPr lvl="1"/>
            <a:r>
              <a:rPr lang="cs-CZ" dirty="0"/>
              <a:t>Zadní skupina: m. </a:t>
            </a:r>
            <a:r>
              <a:rPr lang="cs-CZ" dirty="0" err="1"/>
              <a:t>trapezius</a:t>
            </a:r>
            <a:r>
              <a:rPr lang="cs-CZ" dirty="0"/>
              <a:t> (horní část), m. </a:t>
            </a:r>
            <a:r>
              <a:rPr lang="cs-CZ" dirty="0" err="1"/>
              <a:t>splenius</a:t>
            </a:r>
            <a:r>
              <a:rPr lang="cs-CZ" dirty="0"/>
              <a:t> </a:t>
            </a:r>
            <a:r>
              <a:rPr lang="cs-CZ" dirty="0" err="1"/>
              <a:t>capitis</a:t>
            </a:r>
            <a:r>
              <a:rPr lang="cs-CZ" dirty="0"/>
              <a:t>, m. levator </a:t>
            </a:r>
            <a:r>
              <a:rPr lang="cs-CZ" dirty="0" err="1"/>
              <a:t>scapulae</a:t>
            </a:r>
            <a:endParaRPr lang="cs-CZ" dirty="0"/>
          </a:p>
          <a:p>
            <a:pPr lvl="1"/>
            <a:r>
              <a:rPr lang="cs-CZ" dirty="0"/>
              <a:t>Laterální skupina: m. SCM, mm. </a:t>
            </a:r>
            <a:r>
              <a:rPr lang="cs-CZ" dirty="0" err="1"/>
              <a:t>scaleni</a:t>
            </a:r>
            <a:endParaRPr lang="cs-CZ" dirty="0"/>
          </a:p>
          <a:p>
            <a:r>
              <a:rPr lang="cs-CZ" dirty="0"/>
              <a:t>Cévy a nervy</a:t>
            </a:r>
          </a:p>
          <a:p>
            <a:pPr lvl="1"/>
            <a:r>
              <a:rPr lang="cs-CZ" dirty="0"/>
              <a:t>A. </a:t>
            </a:r>
            <a:r>
              <a:rPr lang="cs-CZ" dirty="0" err="1"/>
              <a:t>carotis</a:t>
            </a:r>
            <a:r>
              <a:rPr lang="cs-CZ" dirty="0"/>
              <a:t> </a:t>
            </a:r>
            <a:r>
              <a:rPr lang="cs-CZ" dirty="0" err="1"/>
              <a:t>communis</a:t>
            </a:r>
            <a:r>
              <a:rPr lang="cs-CZ" dirty="0"/>
              <a:t> (hmatná mezi SCM a tracheou - pozor na tlak)</a:t>
            </a:r>
          </a:p>
          <a:p>
            <a:pPr lvl="1"/>
            <a:r>
              <a:rPr lang="cs-CZ" dirty="0"/>
              <a:t>V. </a:t>
            </a:r>
            <a:r>
              <a:rPr lang="cs-CZ" dirty="0" err="1"/>
              <a:t>jugularis</a:t>
            </a:r>
            <a:r>
              <a:rPr lang="cs-CZ" dirty="0"/>
              <a:t> </a:t>
            </a:r>
            <a:r>
              <a:rPr lang="cs-CZ" dirty="0" err="1"/>
              <a:t>externa</a:t>
            </a:r>
            <a:r>
              <a:rPr lang="cs-CZ" dirty="0"/>
              <a:t> – povrchově viditelná</a:t>
            </a:r>
          </a:p>
          <a:p>
            <a:pPr lvl="1"/>
            <a:r>
              <a:rPr lang="cs-CZ" dirty="0"/>
              <a:t>Plexus </a:t>
            </a:r>
            <a:r>
              <a:rPr lang="cs-CZ" dirty="0" err="1"/>
              <a:t>cervicalis</a:t>
            </a:r>
            <a:r>
              <a:rPr lang="cs-CZ" dirty="0"/>
              <a:t> - orientačně</a:t>
            </a:r>
          </a:p>
        </p:txBody>
      </p:sp>
    </p:spTree>
    <p:extLst>
      <p:ext uri="{BB962C8B-B14F-4D97-AF65-F5344CB8AC3E}">
        <p14:creationId xmlns:p14="http://schemas.microsoft.com/office/powerpoint/2010/main" val="19580932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36" name="Rectangle 4135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37" name="Rectangle 4136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0BC64EA8-92DA-41FC-24C4-F2ADDFCB5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9" r="-1" b="7968"/>
          <a:stretch>
            <a:fillRect/>
          </a:stretch>
        </p:blipFill>
        <p:spPr bwMode="auto">
          <a:xfrm>
            <a:off x="181899" y="182880"/>
            <a:ext cx="5915025" cy="649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A6BB039C-A543-A878-A478-D125A2274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59"/>
          <a:stretch>
            <a:fillRect/>
          </a:stretch>
        </p:blipFill>
        <p:spPr bwMode="auto">
          <a:xfrm>
            <a:off x="6095156" y="182880"/>
            <a:ext cx="5915025" cy="649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A4EA36-E960-0164-1885-51884923A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614" y="557189"/>
            <a:ext cx="10509179" cy="2795808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40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116" name="Content Placeholder 4115">
            <a:extLst>
              <a:ext uri="{FF2B5EF4-FFF2-40B4-BE49-F238E27FC236}">
                <a16:creationId xmlns:a16="http://schemas.microsoft.com/office/drawing/2014/main" id="{E59CEB38-7E39-CC00-B1EA-879FE4F7AC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4614" y="3526300"/>
            <a:ext cx="10509179" cy="2588458"/>
          </a:xfrm>
        </p:spPr>
        <p:txBody>
          <a:bodyPr>
            <a:normAutofit/>
          </a:bodyPr>
          <a:lstStyle/>
          <a:p>
            <a:endParaRPr lang="en-US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0671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E6714-17D2-B9AD-659E-F8A87C986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Funkce krční páteře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B2268-99E5-2229-2049-65A25DC195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Podpírá hlavu</a:t>
            </a:r>
          </a:p>
          <a:p>
            <a:r>
              <a:rPr lang="cs-CZ" dirty="0"/>
              <a:t>Zajišťuje pohyby hlavy a krku</a:t>
            </a:r>
          </a:p>
          <a:p>
            <a:r>
              <a:rPr lang="cs-CZ" dirty="0"/>
              <a:t>Zajišťuje optimální pozici senzorických orgánů</a:t>
            </a:r>
          </a:p>
          <a:p>
            <a:r>
              <a:rPr lang="cs-CZ" dirty="0"/>
              <a:t>Orientace hlavy v prostoru</a:t>
            </a:r>
          </a:p>
          <a:p>
            <a:r>
              <a:rPr lang="cs-CZ" dirty="0"/>
              <a:t>Stabilizace hlavy při lokomoci</a:t>
            </a:r>
          </a:p>
          <a:p>
            <a:r>
              <a:rPr lang="cs-CZ" dirty="0"/>
              <a:t>Ochrana míchy, průchod nervů a cév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40120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81B2E6-593A-CA34-2538-87989FDED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cs-CZ" sz="5400" dirty="0"/>
              <a:t>Opěrná funkce</a:t>
            </a:r>
          </a:p>
        </p:txBody>
      </p:sp>
      <p:sp>
        <p:nvSpPr>
          <p:cNvPr id="103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55E75D-C421-7F01-C1AA-0124EF1D7E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cs-CZ" sz="2000" dirty="0"/>
              <a:t>Nese hmotnost hlavy (cca 4-5 kg)</a:t>
            </a:r>
          </a:p>
          <a:p>
            <a:r>
              <a:rPr lang="cs-CZ" sz="2000" dirty="0"/>
              <a:t>Přenáší zatížení na hrudní páteř a hrudník</a:t>
            </a:r>
          </a:p>
          <a:p>
            <a:r>
              <a:rPr lang="cs-CZ" sz="2000" dirty="0"/>
              <a:t>Zajišťuje rovnováhu hlavy nad trupem, což je důležité pro správné držení těla</a:t>
            </a:r>
          </a:p>
          <a:p>
            <a:r>
              <a:rPr lang="cs-CZ" sz="2000" dirty="0"/>
              <a:t>Těžiště je před osou</a:t>
            </a:r>
          </a:p>
          <a:p>
            <a:r>
              <a:rPr lang="cs-CZ" sz="2000" dirty="0"/>
              <a:t>Stálé napětí zadních krčních svalů </a:t>
            </a:r>
          </a:p>
        </p:txBody>
      </p:sp>
      <p:pic>
        <p:nvPicPr>
          <p:cNvPr id="1026" name="Picture 2" descr="Extensor Muscles and Head Balance">
            <a:extLst>
              <a:ext uri="{FF2B5EF4-FFF2-40B4-BE49-F238E27FC236}">
                <a16:creationId xmlns:a16="http://schemas.microsoft.com/office/drawing/2014/main" id="{46897EA9-A7D1-EF35-CFFF-37817B90A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1" b="2116"/>
          <a:stretch>
            <a:fillRect/>
          </a:stretch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1696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756F5-AD3D-6279-A821-B3E4B892A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Pohybová funkce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A453E-DB34-15D3-C1A7-27272E51DF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Krční páteř je nejpohyblivější část celé páteře</a:t>
            </a:r>
          </a:p>
          <a:p>
            <a:r>
              <a:rPr lang="cs-CZ" dirty="0"/>
              <a:t>Umožňuje: </a:t>
            </a:r>
          </a:p>
          <a:p>
            <a:pPr lvl="1"/>
            <a:r>
              <a:rPr lang="cs-CZ" dirty="0"/>
              <a:t>Flexi</a:t>
            </a:r>
          </a:p>
          <a:p>
            <a:pPr lvl="1"/>
            <a:r>
              <a:rPr lang="cs-CZ" dirty="0"/>
              <a:t>Extenzi</a:t>
            </a:r>
          </a:p>
          <a:p>
            <a:pPr lvl="1"/>
            <a:r>
              <a:rPr lang="cs-CZ" dirty="0" err="1"/>
              <a:t>Lateroflexi</a:t>
            </a:r>
            <a:endParaRPr lang="cs-CZ" dirty="0"/>
          </a:p>
          <a:p>
            <a:pPr lvl="1"/>
            <a:r>
              <a:rPr lang="cs-CZ" dirty="0"/>
              <a:t>Rotaci</a:t>
            </a:r>
          </a:p>
          <a:p>
            <a:r>
              <a:rPr lang="cs-CZ" dirty="0"/>
              <a:t>Největší rozsah pohybu:</a:t>
            </a:r>
          </a:p>
          <a:p>
            <a:pPr lvl="1"/>
            <a:r>
              <a:rPr lang="cs-CZ" dirty="0"/>
              <a:t>Rotace mezi atlasem a axisem tzv. </a:t>
            </a:r>
            <a:r>
              <a:rPr lang="cs-CZ" dirty="0" err="1"/>
              <a:t>Articulatio</a:t>
            </a:r>
            <a:r>
              <a:rPr lang="cs-CZ" dirty="0"/>
              <a:t> </a:t>
            </a:r>
            <a:r>
              <a:rPr lang="cs-CZ" dirty="0" err="1"/>
              <a:t>atlantoaxialis</a:t>
            </a:r>
            <a:endParaRPr lang="cs-CZ" dirty="0"/>
          </a:p>
          <a:p>
            <a:pPr lvl="1"/>
            <a:r>
              <a:rPr lang="cs-CZ" dirty="0"/>
              <a:t>Flexe a extenze: hl. mezi </a:t>
            </a:r>
            <a:r>
              <a:rPr lang="cs-CZ" dirty="0" err="1"/>
              <a:t>okcipitocervikálním</a:t>
            </a:r>
            <a:r>
              <a:rPr lang="cs-CZ" dirty="0"/>
              <a:t> spojením a dolní </a:t>
            </a:r>
            <a:r>
              <a:rPr lang="cs-CZ" dirty="0" err="1"/>
              <a:t>Cp</a:t>
            </a:r>
            <a:endParaRPr lang="cs-CZ" dirty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478805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D13CC36-B950-4F02-9BAF-9A7EB267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289469-94E7-D330-391E-45586CB86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600"/>
            <a:ext cx="6478417" cy="1322887"/>
          </a:xfrm>
        </p:spPr>
        <p:txBody>
          <a:bodyPr>
            <a:normAutofit/>
          </a:bodyPr>
          <a:lstStyle/>
          <a:p>
            <a:r>
              <a:rPr lang="cs-CZ" dirty="0"/>
              <a:t>Nervová funkce krční páteře</a:t>
            </a:r>
          </a:p>
        </p:txBody>
      </p:sp>
      <p:sp>
        <p:nvSpPr>
          <p:cNvPr id="17" name="Freeform: Shape 11">
            <a:extLst>
              <a:ext uri="{FF2B5EF4-FFF2-40B4-BE49-F238E27FC236}">
                <a16:creationId xmlns:a16="http://schemas.microsoft.com/office/drawing/2014/main" id="{C1657055-16FE-41A2-B207-7880F6DCA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89924" y="2"/>
            <a:ext cx="7602076" cy="470844"/>
          </a:xfrm>
          <a:custGeom>
            <a:avLst/>
            <a:gdLst>
              <a:gd name="connsiteX0" fmla="*/ 9683888 w 9683888"/>
              <a:gd name="connsiteY0" fmla="*/ 0 h 743457"/>
              <a:gd name="connsiteX1" fmla="*/ 0 w 9683888"/>
              <a:gd name="connsiteY1" fmla="*/ 0 h 743457"/>
              <a:gd name="connsiteX2" fmla="*/ 0 w 9683888"/>
              <a:gd name="connsiteY2" fmla="*/ 365878 h 743457"/>
              <a:gd name="connsiteX3" fmla="*/ 11844 w 9683888"/>
              <a:gd name="connsiteY3" fmla="*/ 367909 h 743457"/>
              <a:gd name="connsiteX4" fmla="*/ 106208 w 9683888"/>
              <a:gd name="connsiteY4" fmla="*/ 385974 h 743457"/>
              <a:gd name="connsiteX5" fmla="*/ 183667 w 9683888"/>
              <a:gd name="connsiteY5" fmla="*/ 399162 h 743457"/>
              <a:gd name="connsiteX6" fmla="*/ 292430 w 9683888"/>
              <a:gd name="connsiteY6" fmla="*/ 390408 h 743457"/>
              <a:gd name="connsiteX7" fmla="*/ 386942 w 9683888"/>
              <a:gd name="connsiteY7" fmla="*/ 395582 h 743457"/>
              <a:gd name="connsiteX8" fmla="*/ 485751 w 9683888"/>
              <a:gd name="connsiteY8" fmla="*/ 408404 h 743457"/>
              <a:gd name="connsiteX9" fmla="*/ 604107 w 9683888"/>
              <a:gd name="connsiteY9" fmla="*/ 418647 h 743457"/>
              <a:gd name="connsiteX10" fmla="*/ 694081 w 9683888"/>
              <a:gd name="connsiteY10" fmla="*/ 449524 h 743457"/>
              <a:gd name="connsiteX11" fmla="*/ 762452 w 9683888"/>
              <a:gd name="connsiteY11" fmla="*/ 456090 h 743457"/>
              <a:gd name="connsiteX12" fmla="*/ 987872 w 9683888"/>
              <a:gd name="connsiteY12" fmla="*/ 481862 h 743457"/>
              <a:gd name="connsiteX13" fmla="*/ 1077163 w 9683888"/>
              <a:gd name="connsiteY13" fmla="*/ 524467 h 743457"/>
              <a:gd name="connsiteX14" fmla="*/ 1258716 w 9683888"/>
              <a:gd name="connsiteY14" fmla="*/ 587975 h 743457"/>
              <a:gd name="connsiteX15" fmla="*/ 1298056 w 9683888"/>
              <a:gd name="connsiteY15" fmla="*/ 595413 h 743457"/>
              <a:gd name="connsiteX16" fmla="*/ 1327017 w 9683888"/>
              <a:gd name="connsiteY16" fmla="*/ 617412 h 743457"/>
              <a:gd name="connsiteX17" fmla="*/ 1347909 w 9683888"/>
              <a:gd name="connsiteY17" fmla="*/ 620209 h 743457"/>
              <a:gd name="connsiteX18" fmla="*/ 1421792 w 9683888"/>
              <a:gd name="connsiteY18" fmla="*/ 626139 h 743457"/>
              <a:gd name="connsiteX19" fmla="*/ 1519789 w 9683888"/>
              <a:gd name="connsiteY19" fmla="*/ 645011 h 743457"/>
              <a:gd name="connsiteX20" fmla="*/ 1620886 w 9683888"/>
              <a:gd name="connsiteY20" fmla="*/ 687715 h 743457"/>
              <a:gd name="connsiteX21" fmla="*/ 1676745 w 9683888"/>
              <a:gd name="connsiteY21" fmla="*/ 690130 h 743457"/>
              <a:gd name="connsiteX22" fmla="*/ 1832228 w 9683888"/>
              <a:gd name="connsiteY22" fmla="*/ 690860 h 743457"/>
              <a:gd name="connsiteX23" fmla="*/ 1980464 w 9683888"/>
              <a:gd name="connsiteY23" fmla="*/ 704858 h 743457"/>
              <a:gd name="connsiteX24" fmla="*/ 2051150 w 9683888"/>
              <a:gd name="connsiteY24" fmla="*/ 711187 h 743457"/>
              <a:gd name="connsiteX25" fmla="*/ 2162824 w 9683888"/>
              <a:gd name="connsiteY25" fmla="*/ 709178 h 743457"/>
              <a:gd name="connsiteX26" fmla="*/ 2259859 w 9683888"/>
              <a:gd name="connsiteY26" fmla="*/ 718188 h 743457"/>
              <a:gd name="connsiteX27" fmla="*/ 2378290 w 9683888"/>
              <a:gd name="connsiteY27" fmla="*/ 738748 h 743457"/>
              <a:gd name="connsiteX28" fmla="*/ 2407828 w 9683888"/>
              <a:gd name="connsiteY28" fmla="*/ 743457 h 743457"/>
              <a:gd name="connsiteX29" fmla="*/ 2428936 w 9683888"/>
              <a:gd name="connsiteY29" fmla="*/ 734697 h 743457"/>
              <a:gd name="connsiteX30" fmla="*/ 2646106 w 9683888"/>
              <a:gd name="connsiteY30" fmla="*/ 660204 h 743457"/>
              <a:gd name="connsiteX31" fmla="*/ 2799920 w 9683888"/>
              <a:gd name="connsiteY31" fmla="*/ 630451 h 743457"/>
              <a:gd name="connsiteX32" fmla="*/ 2953556 w 9683888"/>
              <a:gd name="connsiteY32" fmla="*/ 607173 h 743457"/>
              <a:gd name="connsiteX33" fmla="*/ 3009839 w 9683888"/>
              <a:gd name="connsiteY33" fmla="*/ 601743 h 743457"/>
              <a:gd name="connsiteX34" fmla="*/ 3115016 w 9683888"/>
              <a:gd name="connsiteY34" fmla="*/ 584982 h 743457"/>
              <a:gd name="connsiteX35" fmla="*/ 3185844 w 9683888"/>
              <a:gd name="connsiteY35" fmla="*/ 595356 h 743457"/>
              <a:gd name="connsiteX36" fmla="*/ 3246013 w 9683888"/>
              <a:gd name="connsiteY36" fmla="*/ 592418 h 743457"/>
              <a:gd name="connsiteX37" fmla="*/ 3313565 w 9683888"/>
              <a:gd name="connsiteY37" fmla="*/ 574138 h 743457"/>
              <a:gd name="connsiteX38" fmla="*/ 3414143 w 9683888"/>
              <a:gd name="connsiteY38" fmla="*/ 553730 h 743457"/>
              <a:gd name="connsiteX39" fmla="*/ 3552895 w 9683888"/>
              <a:gd name="connsiteY39" fmla="*/ 548563 h 743457"/>
              <a:gd name="connsiteX40" fmla="*/ 3753012 w 9683888"/>
              <a:gd name="connsiteY40" fmla="*/ 599520 h 743457"/>
              <a:gd name="connsiteX41" fmla="*/ 3804392 w 9683888"/>
              <a:gd name="connsiteY41" fmla="*/ 604131 h 743457"/>
              <a:gd name="connsiteX42" fmla="*/ 3916696 w 9683888"/>
              <a:gd name="connsiteY42" fmla="*/ 606540 h 743457"/>
              <a:gd name="connsiteX43" fmla="*/ 4063849 w 9683888"/>
              <a:gd name="connsiteY43" fmla="*/ 604058 h 743457"/>
              <a:gd name="connsiteX44" fmla="*/ 4172179 w 9683888"/>
              <a:gd name="connsiteY44" fmla="*/ 592355 h 743457"/>
              <a:gd name="connsiteX45" fmla="*/ 4276294 w 9683888"/>
              <a:gd name="connsiteY45" fmla="*/ 587119 h 743457"/>
              <a:gd name="connsiteX46" fmla="*/ 4411090 w 9683888"/>
              <a:gd name="connsiteY46" fmla="*/ 575600 h 743457"/>
              <a:gd name="connsiteX47" fmla="*/ 4540465 w 9683888"/>
              <a:gd name="connsiteY47" fmla="*/ 567464 h 743457"/>
              <a:gd name="connsiteX48" fmla="*/ 4545352 w 9683888"/>
              <a:gd name="connsiteY48" fmla="*/ 555554 h 743457"/>
              <a:gd name="connsiteX49" fmla="*/ 4564014 w 9683888"/>
              <a:gd name="connsiteY49" fmla="*/ 553660 h 743457"/>
              <a:gd name="connsiteX50" fmla="*/ 4568602 w 9683888"/>
              <a:gd name="connsiteY50" fmla="*/ 550913 h 743457"/>
              <a:gd name="connsiteX51" fmla="*/ 4595289 w 9683888"/>
              <a:gd name="connsiteY51" fmla="*/ 537407 h 743457"/>
              <a:gd name="connsiteX52" fmla="*/ 4739026 w 9683888"/>
              <a:gd name="connsiteY52" fmla="*/ 532483 h 743457"/>
              <a:gd name="connsiteX53" fmla="*/ 5061335 w 9683888"/>
              <a:gd name="connsiteY53" fmla="*/ 545635 h 743457"/>
              <a:gd name="connsiteX54" fmla="*/ 5338634 w 9683888"/>
              <a:gd name="connsiteY54" fmla="*/ 595754 h 743457"/>
              <a:gd name="connsiteX55" fmla="*/ 5529430 w 9683888"/>
              <a:gd name="connsiteY55" fmla="*/ 606335 h 743457"/>
              <a:gd name="connsiteX56" fmla="*/ 5604039 w 9683888"/>
              <a:gd name="connsiteY56" fmla="*/ 607676 h 743457"/>
              <a:gd name="connsiteX57" fmla="*/ 5625281 w 9683888"/>
              <a:gd name="connsiteY57" fmla="*/ 617253 h 743457"/>
              <a:gd name="connsiteX58" fmla="*/ 5628138 w 9683888"/>
              <a:gd name="connsiteY58" fmla="*/ 615483 h 743457"/>
              <a:gd name="connsiteX59" fmla="*/ 5653593 w 9683888"/>
              <a:gd name="connsiteY59" fmla="*/ 617873 h 743457"/>
              <a:gd name="connsiteX60" fmla="*/ 5658658 w 9683888"/>
              <a:gd name="connsiteY60" fmla="*/ 624279 h 743457"/>
              <a:gd name="connsiteX61" fmla="*/ 5675963 w 9683888"/>
              <a:gd name="connsiteY61" fmla="*/ 627762 h 743457"/>
              <a:gd name="connsiteX62" fmla="*/ 5709625 w 9683888"/>
              <a:gd name="connsiteY62" fmla="*/ 639593 h 743457"/>
              <a:gd name="connsiteX63" fmla="*/ 5716324 w 9683888"/>
              <a:gd name="connsiteY63" fmla="*/ 637148 h 743457"/>
              <a:gd name="connsiteX64" fmla="*/ 5767720 w 9683888"/>
              <a:gd name="connsiteY64" fmla="*/ 647737 h 743457"/>
              <a:gd name="connsiteX65" fmla="*/ 5768619 w 9683888"/>
              <a:gd name="connsiteY65" fmla="*/ 645671 h 743457"/>
              <a:gd name="connsiteX66" fmla="*/ 5858696 w 9683888"/>
              <a:gd name="connsiteY66" fmla="*/ 628099 h 743457"/>
              <a:gd name="connsiteX67" fmla="*/ 5935260 w 9683888"/>
              <a:gd name="connsiteY67" fmla="*/ 596904 h 743457"/>
              <a:gd name="connsiteX68" fmla="*/ 5946176 w 9683888"/>
              <a:gd name="connsiteY68" fmla="*/ 597874 h 743457"/>
              <a:gd name="connsiteX69" fmla="*/ 5946447 w 9683888"/>
              <a:gd name="connsiteY69" fmla="*/ 597396 h 743457"/>
              <a:gd name="connsiteX70" fmla="*/ 5958069 w 9683888"/>
              <a:gd name="connsiteY70" fmla="*/ 597432 h 743457"/>
              <a:gd name="connsiteX71" fmla="*/ 5966081 w 9683888"/>
              <a:gd name="connsiteY71" fmla="*/ 599643 h 743457"/>
              <a:gd name="connsiteX72" fmla="*/ 5987259 w 9683888"/>
              <a:gd name="connsiteY72" fmla="*/ 601523 h 743457"/>
              <a:gd name="connsiteX73" fmla="*/ 5994905 w 9683888"/>
              <a:gd name="connsiteY73" fmla="*/ 598873 h 743457"/>
              <a:gd name="connsiteX74" fmla="*/ 6054803 w 9683888"/>
              <a:gd name="connsiteY74" fmla="*/ 541202 h 743457"/>
              <a:gd name="connsiteX75" fmla="*/ 6188672 w 9683888"/>
              <a:gd name="connsiteY75" fmla="*/ 496389 h 743457"/>
              <a:gd name="connsiteX76" fmla="*/ 6323280 w 9683888"/>
              <a:gd name="connsiteY76" fmla="*/ 458013 h 743457"/>
              <a:gd name="connsiteX77" fmla="*/ 6457257 w 9683888"/>
              <a:gd name="connsiteY77" fmla="*/ 414621 h 743457"/>
              <a:gd name="connsiteX78" fmla="*/ 6530019 w 9683888"/>
              <a:gd name="connsiteY78" fmla="*/ 423168 h 743457"/>
              <a:gd name="connsiteX79" fmla="*/ 6626800 w 9683888"/>
              <a:gd name="connsiteY79" fmla="*/ 375078 h 743457"/>
              <a:gd name="connsiteX80" fmla="*/ 6689231 w 9683888"/>
              <a:gd name="connsiteY80" fmla="*/ 353501 h 743457"/>
              <a:gd name="connsiteX81" fmla="*/ 6726440 w 9683888"/>
              <a:gd name="connsiteY81" fmla="*/ 340276 h 743457"/>
              <a:gd name="connsiteX82" fmla="*/ 6835228 w 9683888"/>
              <a:gd name="connsiteY82" fmla="*/ 329393 h 743457"/>
              <a:gd name="connsiteX83" fmla="*/ 7039363 w 9683888"/>
              <a:gd name="connsiteY83" fmla="*/ 370823 h 743457"/>
              <a:gd name="connsiteX84" fmla="*/ 7095156 w 9683888"/>
              <a:gd name="connsiteY84" fmla="*/ 366075 h 743457"/>
              <a:gd name="connsiteX85" fmla="*/ 7187061 w 9683888"/>
              <a:gd name="connsiteY85" fmla="*/ 383876 h 743457"/>
              <a:gd name="connsiteX86" fmla="*/ 7295039 w 9683888"/>
              <a:gd name="connsiteY86" fmla="*/ 355046 h 743457"/>
              <a:gd name="connsiteX87" fmla="*/ 7373651 w 9683888"/>
              <a:gd name="connsiteY87" fmla="*/ 322299 h 743457"/>
              <a:gd name="connsiteX88" fmla="*/ 7418964 w 9683888"/>
              <a:gd name="connsiteY88" fmla="*/ 308685 h 743457"/>
              <a:gd name="connsiteX89" fmla="*/ 7450568 w 9683888"/>
              <a:gd name="connsiteY89" fmla="*/ 293511 h 743457"/>
              <a:gd name="connsiteX90" fmla="*/ 7538380 w 9683888"/>
              <a:gd name="connsiteY90" fmla="*/ 283235 h 743457"/>
              <a:gd name="connsiteX91" fmla="*/ 7786348 w 9683888"/>
              <a:gd name="connsiteY91" fmla="*/ 225377 h 743457"/>
              <a:gd name="connsiteX92" fmla="*/ 7849534 w 9683888"/>
              <a:gd name="connsiteY92" fmla="*/ 245434 h 743457"/>
              <a:gd name="connsiteX93" fmla="*/ 7981165 w 9683888"/>
              <a:gd name="connsiteY93" fmla="*/ 222252 h 743457"/>
              <a:gd name="connsiteX94" fmla="*/ 8171882 w 9683888"/>
              <a:gd name="connsiteY94" fmla="*/ 222497 h 743457"/>
              <a:gd name="connsiteX95" fmla="*/ 8242270 w 9683888"/>
              <a:gd name="connsiteY95" fmla="*/ 180535 h 743457"/>
              <a:gd name="connsiteX96" fmla="*/ 8490152 w 9683888"/>
              <a:gd name="connsiteY96" fmla="*/ 209193 h 743457"/>
              <a:gd name="connsiteX97" fmla="*/ 8622272 w 9683888"/>
              <a:gd name="connsiteY97" fmla="*/ 188859 h 743457"/>
              <a:gd name="connsiteX98" fmla="*/ 8738606 w 9683888"/>
              <a:gd name="connsiteY98" fmla="*/ 208945 h 743457"/>
              <a:gd name="connsiteX99" fmla="*/ 8831307 w 9683888"/>
              <a:gd name="connsiteY99" fmla="*/ 207738 h 743457"/>
              <a:gd name="connsiteX100" fmla="*/ 8891432 w 9683888"/>
              <a:gd name="connsiteY100" fmla="*/ 184510 h 743457"/>
              <a:gd name="connsiteX101" fmla="*/ 8946980 w 9683888"/>
              <a:gd name="connsiteY101" fmla="*/ 145578 h 743457"/>
              <a:gd name="connsiteX102" fmla="*/ 9107760 w 9683888"/>
              <a:gd name="connsiteY102" fmla="*/ 128052 h 743457"/>
              <a:gd name="connsiteX103" fmla="*/ 9195623 w 9683888"/>
              <a:gd name="connsiteY103" fmla="*/ 100212 h 743457"/>
              <a:gd name="connsiteX104" fmla="*/ 9256898 w 9683888"/>
              <a:gd name="connsiteY104" fmla="*/ 73900 h 743457"/>
              <a:gd name="connsiteX105" fmla="*/ 9351740 w 9683888"/>
              <a:gd name="connsiteY105" fmla="*/ 80439 h 743457"/>
              <a:gd name="connsiteX106" fmla="*/ 9539796 w 9683888"/>
              <a:gd name="connsiteY106" fmla="*/ 87069 h 743457"/>
              <a:gd name="connsiteX107" fmla="*/ 9619109 w 9683888"/>
              <a:gd name="connsiteY107" fmla="*/ 39994 h 74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9683888" h="743457">
                <a:moveTo>
                  <a:pt x="9683888" y="0"/>
                </a:moveTo>
                <a:lnTo>
                  <a:pt x="0" y="0"/>
                </a:lnTo>
                <a:lnTo>
                  <a:pt x="0" y="365878"/>
                </a:lnTo>
                <a:lnTo>
                  <a:pt x="11844" y="367909"/>
                </a:lnTo>
                <a:cubicBezTo>
                  <a:pt x="50423" y="374387"/>
                  <a:pt x="87879" y="380746"/>
                  <a:pt x="106208" y="385974"/>
                </a:cubicBezTo>
                <a:cubicBezTo>
                  <a:pt x="119919" y="389979"/>
                  <a:pt x="149687" y="402128"/>
                  <a:pt x="183667" y="399162"/>
                </a:cubicBezTo>
                <a:cubicBezTo>
                  <a:pt x="228274" y="394575"/>
                  <a:pt x="256969" y="398315"/>
                  <a:pt x="292430" y="390408"/>
                </a:cubicBezTo>
                <a:cubicBezTo>
                  <a:pt x="325377" y="395694"/>
                  <a:pt x="374510" y="420053"/>
                  <a:pt x="386942" y="395582"/>
                </a:cubicBezTo>
                <a:cubicBezTo>
                  <a:pt x="400429" y="416427"/>
                  <a:pt x="451168" y="399411"/>
                  <a:pt x="485751" y="408404"/>
                </a:cubicBezTo>
                <a:cubicBezTo>
                  <a:pt x="520399" y="423586"/>
                  <a:pt x="570416" y="404235"/>
                  <a:pt x="604107" y="418647"/>
                </a:cubicBezTo>
                <a:cubicBezTo>
                  <a:pt x="633631" y="425521"/>
                  <a:pt x="672063" y="446364"/>
                  <a:pt x="694081" y="449524"/>
                </a:cubicBezTo>
                <a:cubicBezTo>
                  <a:pt x="700528" y="463278"/>
                  <a:pt x="713487" y="450700"/>
                  <a:pt x="762452" y="456090"/>
                </a:cubicBezTo>
                <a:cubicBezTo>
                  <a:pt x="811417" y="461479"/>
                  <a:pt x="935420" y="470466"/>
                  <a:pt x="987872" y="481862"/>
                </a:cubicBezTo>
                <a:cubicBezTo>
                  <a:pt x="1018493" y="475799"/>
                  <a:pt x="1019470" y="516810"/>
                  <a:pt x="1077163" y="524467"/>
                </a:cubicBezTo>
                <a:cubicBezTo>
                  <a:pt x="1124222" y="535807"/>
                  <a:pt x="1202940" y="574855"/>
                  <a:pt x="1258716" y="587975"/>
                </a:cubicBezTo>
                <a:cubicBezTo>
                  <a:pt x="1274181" y="586466"/>
                  <a:pt x="1286859" y="589632"/>
                  <a:pt x="1298056" y="595413"/>
                </a:cubicBezTo>
                <a:lnTo>
                  <a:pt x="1327017" y="617412"/>
                </a:lnTo>
                <a:lnTo>
                  <a:pt x="1347909" y="620209"/>
                </a:lnTo>
                <a:cubicBezTo>
                  <a:pt x="1377004" y="628445"/>
                  <a:pt x="1394712" y="616344"/>
                  <a:pt x="1421792" y="626139"/>
                </a:cubicBezTo>
                <a:cubicBezTo>
                  <a:pt x="1466260" y="647543"/>
                  <a:pt x="1506099" y="610975"/>
                  <a:pt x="1519789" y="645011"/>
                </a:cubicBezTo>
                <a:cubicBezTo>
                  <a:pt x="1556219" y="665699"/>
                  <a:pt x="1578776" y="668950"/>
                  <a:pt x="1620886" y="687715"/>
                </a:cubicBezTo>
                <a:cubicBezTo>
                  <a:pt x="1658228" y="693647"/>
                  <a:pt x="1636224" y="694371"/>
                  <a:pt x="1676745" y="690130"/>
                </a:cubicBezTo>
                <a:cubicBezTo>
                  <a:pt x="1713709" y="697532"/>
                  <a:pt x="1774627" y="701403"/>
                  <a:pt x="1832228" y="690860"/>
                </a:cubicBezTo>
                <a:cubicBezTo>
                  <a:pt x="1866586" y="689181"/>
                  <a:pt x="1949046" y="755765"/>
                  <a:pt x="1980464" y="704858"/>
                </a:cubicBezTo>
                <a:cubicBezTo>
                  <a:pt x="2001472" y="716610"/>
                  <a:pt x="2020758" y="710467"/>
                  <a:pt x="2051150" y="711187"/>
                </a:cubicBezTo>
                <a:cubicBezTo>
                  <a:pt x="2081543" y="711907"/>
                  <a:pt x="2117567" y="736153"/>
                  <a:pt x="2162824" y="709178"/>
                </a:cubicBezTo>
                <a:cubicBezTo>
                  <a:pt x="2219712" y="701824"/>
                  <a:pt x="2181421" y="742368"/>
                  <a:pt x="2259859" y="718188"/>
                </a:cubicBezTo>
                <a:cubicBezTo>
                  <a:pt x="2296623" y="733933"/>
                  <a:pt x="2337412" y="741012"/>
                  <a:pt x="2378290" y="738748"/>
                </a:cubicBezTo>
                <a:cubicBezTo>
                  <a:pt x="2380041" y="725410"/>
                  <a:pt x="2399659" y="741017"/>
                  <a:pt x="2407828" y="743457"/>
                </a:cubicBezTo>
                <a:cubicBezTo>
                  <a:pt x="2406113" y="735180"/>
                  <a:pt x="2421642" y="728742"/>
                  <a:pt x="2428936" y="734697"/>
                </a:cubicBezTo>
                <a:cubicBezTo>
                  <a:pt x="2468648" y="720822"/>
                  <a:pt x="2584275" y="677579"/>
                  <a:pt x="2646106" y="660204"/>
                </a:cubicBezTo>
                <a:cubicBezTo>
                  <a:pt x="2706894" y="652346"/>
                  <a:pt x="2738390" y="612318"/>
                  <a:pt x="2799920" y="630451"/>
                </a:cubicBezTo>
                <a:cubicBezTo>
                  <a:pt x="2856798" y="622940"/>
                  <a:pt x="2902940" y="602232"/>
                  <a:pt x="2953556" y="607173"/>
                </a:cubicBezTo>
                <a:cubicBezTo>
                  <a:pt x="2970626" y="593247"/>
                  <a:pt x="2988095" y="586399"/>
                  <a:pt x="3009839" y="601743"/>
                </a:cubicBezTo>
                <a:cubicBezTo>
                  <a:pt x="3046166" y="594868"/>
                  <a:pt x="3085682" y="586046"/>
                  <a:pt x="3115016" y="584982"/>
                </a:cubicBezTo>
                <a:cubicBezTo>
                  <a:pt x="3144992" y="587935"/>
                  <a:pt x="3158740" y="599045"/>
                  <a:pt x="3185844" y="595356"/>
                </a:cubicBezTo>
                <a:cubicBezTo>
                  <a:pt x="3209939" y="576197"/>
                  <a:pt x="3221731" y="614583"/>
                  <a:pt x="3246013" y="592418"/>
                </a:cubicBezTo>
                <a:cubicBezTo>
                  <a:pt x="3228976" y="565486"/>
                  <a:pt x="3320172" y="599686"/>
                  <a:pt x="3313565" y="574138"/>
                </a:cubicBezTo>
                <a:cubicBezTo>
                  <a:pt x="3341586" y="564515"/>
                  <a:pt x="3371901" y="555346"/>
                  <a:pt x="3414143" y="553730"/>
                </a:cubicBezTo>
                <a:cubicBezTo>
                  <a:pt x="3463229" y="557630"/>
                  <a:pt x="3476532" y="539673"/>
                  <a:pt x="3552895" y="548563"/>
                </a:cubicBezTo>
                <a:cubicBezTo>
                  <a:pt x="3620356" y="561042"/>
                  <a:pt x="3688830" y="574962"/>
                  <a:pt x="3753012" y="599520"/>
                </a:cubicBezTo>
                <a:cubicBezTo>
                  <a:pt x="3769580" y="615048"/>
                  <a:pt x="3777112" y="602961"/>
                  <a:pt x="3804392" y="604131"/>
                </a:cubicBezTo>
                <a:cubicBezTo>
                  <a:pt x="3831672" y="605301"/>
                  <a:pt x="3878076" y="605222"/>
                  <a:pt x="3916696" y="606540"/>
                </a:cubicBezTo>
                <a:cubicBezTo>
                  <a:pt x="3970533" y="603881"/>
                  <a:pt x="3981244" y="618066"/>
                  <a:pt x="4063849" y="604058"/>
                </a:cubicBezTo>
                <a:cubicBezTo>
                  <a:pt x="4074473" y="605185"/>
                  <a:pt x="4134611" y="589365"/>
                  <a:pt x="4172179" y="592355"/>
                </a:cubicBezTo>
                <a:cubicBezTo>
                  <a:pt x="4180554" y="576172"/>
                  <a:pt x="4255433" y="602075"/>
                  <a:pt x="4276294" y="587119"/>
                </a:cubicBezTo>
                <a:cubicBezTo>
                  <a:pt x="4326119" y="586973"/>
                  <a:pt x="4361692" y="573867"/>
                  <a:pt x="4411090" y="575600"/>
                </a:cubicBezTo>
                <a:cubicBezTo>
                  <a:pt x="4465125" y="575500"/>
                  <a:pt x="4518088" y="570805"/>
                  <a:pt x="4540465" y="567464"/>
                </a:cubicBezTo>
                <a:lnTo>
                  <a:pt x="4545352" y="555554"/>
                </a:lnTo>
                <a:lnTo>
                  <a:pt x="4564014" y="553660"/>
                </a:lnTo>
                <a:lnTo>
                  <a:pt x="4568602" y="550913"/>
                </a:lnTo>
                <a:cubicBezTo>
                  <a:pt x="4577353" y="545618"/>
                  <a:pt x="4586105" y="540734"/>
                  <a:pt x="4595289" y="537407"/>
                </a:cubicBezTo>
                <a:cubicBezTo>
                  <a:pt x="4623104" y="537511"/>
                  <a:pt x="4660764" y="533229"/>
                  <a:pt x="4739026" y="532483"/>
                </a:cubicBezTo>
                <a:cubicBezTo>
                  <a:pt x="4806238" y="527255"/>
                  <a:pt x="4944577" y="524439"/>
                  <a:pt x="5061335" y="545635"/>
                </a:cubicBezTo>
                <a:cubicBezTo>
                  <a:pt x="5167156" y="553533"/>
                  <a:pt x="5251789" y="586167"/>
                  <a:pt x="5338634" y="595754"/>
                </a:cubicBezTo>
                <a:cubicBezTo>
                  <a:pt x="5415763" y="589622"/>
                  <a:pt x="5434719" y="609365"/>
                  <a:pt x="5529430" y="606335"/>
                </a:cubicBezTo>
                <a:cubicBezTo>
                  <a:pt x="5534498" y="613561"/>
                  <a:pt x="5597157" y="603269"/>
                  <a:pt x="5604039" y="607676"/>
                </a:cubicBezTo>
                <a:lnTo>
                  <a:pt x="5625281" y="617253"/>
                </a:lnTo>
                <a:lnTo>
                  <a:pt x="5628138" y="615483"/>
                </a:lnTo>
                <a:cubicBezTo>
                  <a:pt x="5640641" y="612245"/>
                  <a:pt x="5648217" y="613966"/>
                  <a:pt x="5653593" y="617873"/>
                </a:cubicBezTo>
                <a:lnTo>
                  <a:pt x="5658658" y="624279"/>
                </a:lnTo>
                <a:lnTo>
                  <a:pt x="5675963" y="627762"/>
                </a:lnTo>
                <a:lnTo>
                  <a:pt x="5709625" y="639593"/>
                </a:lnTo>
                <a:lnTo>
                  <a:pt x="5716324" y="637148"/>
                </a:lnTo>
                <a:lnTo>
                  <a:pt x="5767720" y="647737"/>
                </a:lnTo>
                <a:lnTo>
                  <a:pt x="5768619" y="645671"/>
                </a:lnTo>
                <a:cubicBezTo>
                  <a:pt x="5776130" y="642927"/>
                  <a:pt x="5830922" y="636226"/>
                  <a:pt x="5858696" y="628099"/>
                </a:cubicBezTo>
                <a:lnTo>
                  <a:pt x="5935260" y="596904"/>
                </a:lnTo>
                <a:lnTo>
                  <a:pt x="5946176" y="597874"/>
                </a:lnTo>
                <a:lnTo>
                  <a:pt x="5946447" y="597396"/>
                </a:lnTo>
                <a:cubicBezTo>
                  <a:pt x="5948934" y="596546"/>
                  <a:pt x="5952567" y="596468"/>
                  <a:pt x="5958069" y="597432"/>
                </a:cubicBezTo>
                <a:lnTo>
                  <a:pt x="5966081" y="599643"/>
                </a:lnTo>
                <a:lnTo>
                  <a:pt x="5987259" y="601523"/>
                </a:lnTo>
                <a:lnTo>
                  <a:pt x="5994905" y="598873"/>
                </a:lnTo>
                <a:cubicBezTo>
                  <a:pt x="6020610" y="579716"/>
                  <a:pt x="6016968" y="560235"/>
                  <a:pt x="6054803" y="541202"/>
                </a:cubicBezTo>
                <a:cubicBezTo>
                  <a:pt x="6108247" y="527358"/>
                  <a:pt x="6130976" y="484538"/>
                  <a:pt x="6188672" y="496389"/>
                </a:cubicBezTo>
                <a:cubicBezTo>
                  <a:pt x="6238659" y="483279"/>
                  <a:pt x="6277194" y="458153"/>
                  <a:pt x="6323280" y="458013"/>
                </a:cubicBezTo>
                <a:cubicBezTo>
                  <a:pt x="6368044" y="444385"/>
                  <a:pt x="6422801" y="420428"/>
                  <a:pt x="6457257" y="414621"/>
                </a:cubicBezTo>
                <a:cubicBezTo>
                  <a:pt x="6483424" y="410645"/>
                  <a:pt x="6508964" y="423228"/>
                  <a:pt x="6530019" y="423168"/>
                </a:cubicBezTo>
                <a:cubicBezTo>
                  <a:pt x="6558276" y="416578"/>
                  <a:pt x="6600264" y="386690"/>
                  <a:pt x="6626800" y="375078"/>
                </a:cubicBezTo>
                <a:cubicBezTo>
                  <a:pt x="6664418" y="400828"/>
                  <a:pt x="6655535" y="354302"/>
                  <a:pt x="6689231" y="353501"/>
                </a:cubicBezTo>
                <a:cubicBezTo>
                  <a:pt x="6708837" y="361122"/>
                  <a:pt x="6719642" y="359485"/>
                  <a:pt x="6726440" y="340276"/>
                </a:cubicBezTo>
                <a:cubicBezTo>
                  <a:pt x="6818329" y="378763"/>
                  <a:pt x="6765502" y="328183"/>
                  <a:pt x="6835228" y="329393"/>
                </a:cubicBezTo>
                <a:cubicBezTo>
                  <a:pt x="6897464" y="335048"/>
                  <a:pt x="6962224" y="329085"/>
                  <a:pt x="7039363" y="370823"/>
                </a:cubicBezTo>
                <a:cubicBezTo>
                  <a:pt x="7056368" y="384567"/>
                  <a:pt x="7070539" y="363899"/>
                  <a:pt x="7095156" y="366075"/>
                </a:cubicBezTo>
                <a:cubicBezTo>
                  <a:pt x="7119772" y="368250"/>
                  <a:pt x="7153748" y="385714"/>
                  <a:pt x="7187061" y="383876"/>
                </a:cubicBezTo>
                <a:cubicBezTo>
                  <a:pt x="7242115" y="377604"/>
                  <a:pt x="7270954" y="334249"/>
                  <a:pt x="7295039" y="355046"/>
                </a:cubicBezTo>
                <a:cubicBezTo>
                  <a:pt x="7320104" y="344159"/>
                  <a:pt x="7343179" y="301443"/>
                  <a:pt x="7373651" y="322299"/>
                </a:cubicBezTo>
                <a:cubicBezTo>
                  <a:pt x="7367160" y="298575"/>
                  <a:pt x="7410095" y="329040"/>
                  <a:pt x="7418964" y="308685"/>
                </a:cubicBezTo>
                <a:cubicBezTo>
                  <a:pt x="7424243" y="291807"/>
                  <a:pt x="7438503" y="297117"/>
                  <a:pt x="7450568" y="293511"/>
                </a:cubicBezTo>
                <a:cubicBezTo>
                  <a:pt x="7461276" y="277652"/>
                  <a:pt x="7519437" y="275664"/>
                  <a:pt x="7538380" y="283235"/>
                </a:cubicBezTo>
                <a:cubicBezTo>
                  <a:pt x="7594343" y="271879"/>
                  <a:pt x="7734488" y="231676"/>
                  <a:pt x="7786348" y="225377"/>
                </a:cubicBezTo>
                <a:cubicBezTo>
                  <a:pt x="7797693" y="277094"/>
                  <a:pt x="7847327" y="236176"/>
                  <a:pt x="7849534" y="245434"/>
                </a:cubicBezTo>
                <a:cubicBezTo>
                  <a:pt x="7894253" y="231282"/>
                  <a:pt x="7937937" y="238796"/>
                  <a:pt x="7981165" y="222252"/>
                </a:cubicBezTo>
                <a:cubicBezTo>
                  <a:pt x="8066564" y="234459"/>
                  <a:pt x="8127007" y="235277"/>
                  <a:pt x="8171882" y="222497"/>
                </a:cubicBezTo>
                <a:cubicBezTo>
                  <a:pt x="8183092" y="205785"/>
                  <a:pt x="8217423" y="177145"/>
                  <a:pt x="8242270" y="180535"/>
                </a:cubicBezTo>
                <a:cubicBezTo>
                  <a:pt x="8294138" y="178846"/>
                  <a:pt x="8410926" y="208334"/>
                  <a:pt x="8490152" y="209193"/>
                </a:cubicBezTo>
                <a:cubicBezTo>
                  <a:pt x="8558493" y="195433"/>
                  <a:pt x="8564727" y="233466"/>
                  <a:pt x="8622272" y="188859"/>
                </a:cubicBezTo>
                <a:cubicBezTo>
                  <a:pt x="8659556" y="191317"/>
                  <a:pt x="8666988" y="178214"/>
                  <a:pt x="8738606" y="208945"/>
                </a:cubicBezTo>
                <a:cubicBezTo>
                  <a:pt x="8769507" y="208543"/>
                  <a:pt x="8800406" y="224019"/>
                  <a:pt x="8831307" y="207738"/>
                </a:cubicBezTo>
                <a:cubicBezTo>
                  <a:pt x="8836477" y="191612"/>
                  <a:pt x="8870109" y="182455"/>
                  <a:pt x="8891432" y="184510"/>
                </a:cubicBezTo>
                <a:cubicBezTo>
                  <a:pt x="8876795" y="135260"/>
                  <a:pt x="8938553" y="173381"/>
                  <a:pt x="8946980" y="145578"/>
                </a:cubicBezTo>
                <a:cubicBezTo>
                  <a:pt x="9010957" y="156064"/>
                  <a:pt x="9046552" y="157746"/>
                  <a:pt x="9107760" y="128052"/>
                </a:cubicBezTo>
                <a:cubicBezTo>
                  <a:pt x="9135191" y="151813"/>
                  <a:pt x="9184204" y="114911"/>
                  <a:pt x="9195623" y="100212"/>
                </a:cubicBezTo>
                <a:cubicBezTo>
                  <a:pt x="9222736" y="85917"/>
                  <a:pt x="9230892" y="98248"/>
                  <a:pt x="9256898" y="73900"/>
                </a:cubicBezTo>
                <a:cubicBezTo>
                  <a:pt x="9276443" y="63724"/>
                  <a:pt x="9334001" y="80454"/>
                  <a:pt x="9351740" y="80439"/>
                </a:cubicBezTo>
                <a:cubicBezTo>
                  <a:pt x="9398889" y="82633"/>
                  <a:pt x="9473718" y="102566"/>
                  <a:pt x="9539796" y="87069"/>
                </a:cubicBezTo>
                <a:cubicBezTo>
                  <a:pt x="9565852" y="70987"/>
                  <a:pt x="9591569" y="56211"/>
                  <a:pt x="9619109" y="39994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62F8A6-85C5-82D5-AD18-24992CB3C1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5" y="2194102"/>
            <a:ext cx="6260052" cy="3230883"/>
          </a:xfrm>
        </p:spPr>
        <p:txBody>
          <a:bodyPr>
            <a:normAutofit/>
          </a:bodyPr>
          <a:lstStyle/>
          <a:p>
            <a:r>
              <a:rPr lang="cs-CZ" sz="2000"/>
              <a:t>Meziobratlovými otvory vystupuje 8 krčních nervů (C1-C8)</a:t>
            </a:r>
          </a:p>
          <a:p>
            <a:r>
              <a:rPr lang="cs-CZ" sz="2000"/>
              <a:t>Ty inervují: </a:t>
            </a:r>
          </a:p>
          <a:p>
            <a:pPr lvl="1"/>
            <a:r>
              <a:rPr lang="cs-CZ" sz="2000"/>
              <a:t>Svaly a kůži krku, hlavy, ramen a HKK</a:t>
            </a:r>
          </a:p>
          <a:p>
            <a:pPr lvl="1"/>
            <a:r>
              <a:rPr lang="cs-CZ" sz="2000"/>
              <a:t>Bránici (n. phrenicus C3-C5)</a:t>
            </a:r>
          </a:p>
          <a:p>
            <a:pPr lvl="1"/>
            <a:r>
              <a:rPr lang="cs-CZ" sz="2000"/>
              <a:t>Podílejí se na senzomotorické a vegetativní regulaci</a:t>
            </a:r>
          </a:p>
        </p:txBody>
      </p:sp>
      <p:sp>
        <p:nvSpPr>
          <p:cNvPr id="18" name="Freeform: Shape 13">
            <a:extLst>
              <a:ext uri="{FF2B5EF4-FFF2-40B4-BE49-F238E27FC236}">
                <a16:creationId xmlns:a16="http://schemas.microsoft.com/office/drawing/2014/main" id="{F3BD3BB9-3CB5-4253-A27D-6B7904723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779827"/>
            <a:ext cx="10680562" cy="1078174"/>
          </a:xfrm>
          <a:custGeom>
            <a:avLst/>
            <a:gdLst>
              <a:gd name="connsiteX0" fmla="*/ 3617689 w 10680562"/>
              <a:gd name="connsiteY0" fmla="*/ 0 h 1605023"/>
              <a:gd name="connsiteX1" fmla="*/ 3635901 w 10680562"/>
              <a:gd name="connsiteY1" fmla="*/ 7738 h 1605023"/>
              <a:gd name="connsiteX2" fmla="*/ 3690891 w 10680562"/>
              <a:gd name="connsiteY2" fmla="*/ 7049 h 1605023"/>
              <a:gd name="connsiteX3" fmla="*/ 3832247 w 10680562"/>
              <a:gd name="connsiteY3" fmla="*/ 13937 h 1605023"/>
              <a:gd name="connsiteX4" fmla="*/ 3999111 w 10680562"/>
              <a:gd name="connsiteY4" fmla="*/ 44624 h 1605023"/>
              <a:gd name="connsiteX5" fmla="*/ 4034676 w 10680562"/>
              <a:gd name="connsiteY5" fmla="*/ 48775 h 1605023"/>
              <a:gd name="connsiteX6" fmla="*/ 4065394 w 10680562"/>
              <a:gd name="connsiteY6" fmla="*/ 42879 h 1605023"/>
              <a:gd name="connsiteX7" fmla="*/ 4072648 w 10680562"/>
              <a:gd name="connsiteY7" fmla="*/ 33262 h 1605023"/>
              <a:gd name="connsiteX8" fmla="*/ 4092232 w 10680562"/>
              <a:gd name="connsiteY8" fmla="*/ 34026 h 1605023"/>
              <a:gd name="connsiteX9" fmla="*/ 4097470 w 10680562"/>
              <a:gd name="connsiteY9" fmla="*/ 32252 h 1605023"/>
              <a:gd name="connsiteX10" fmla="*/ 4127488 w 10680562"/>
              <a:gd name="connsiteY10" fmla="*/ 24056 h 1605023"/>
              <a:gd name="connsiteX11" fmla="*/ 4190803 w 10680562"/>
              <a:gd name="connsiteY11" fmla="*/ 55685 h 1605023"/>
              <a:gd name="connsiteX12" fmla="*/ 4269333 w 10680562"/>
              <a:gd name="connsiteY12" fmla="*/ 54186 h 1605023"/>
              <a:gd name="connsiteX13" fmla="*/ 4481486 w 10680562"/>
              <a:gd name="connsiteY13" fmla="*/ 116915 h 1605023"/>
              <a:gd name="connsiteX14" fmla="*/ 4651418 w 10680562"/>
              <a:gd name="connsiteY14" fmla="*/ 150071 h 1605023"/>
              <a:gd name="connsiteX15" fmla="*/ 4863575 w 10680562"/>
              <a:gd name="connsiteY15" fmla="*/ 175458 h 1605023"/>
              <a:gd name="connsiteX16" fmla="*/ 5013635 w 10680562"/>
              <a:gd name="connsiteY16" fmla="*/ 213928 h 1605023"/>
              <a:gd name="connsiteX17" fmla="*/ 5203044 w 10680562"/>
              <a:gd name="connsiteY17" fmla="*/ 228946 h 1605023"/>
              <a:gd name="connsiteX18" fmla="*/ 5207070 w 10680562"/>
              <a:gd name="connsiteY18" fmla="*/ 235105 h 1605023"/>
              <a:gd name="connsiteX19" fmla="*/ 5224253 w 10680562"/>
              <a:gd name="connsiteY19" fmla="*/ 240320 h 1605023"/>
              <a:gd name="connsiteX20" fmla="*/ 5256736 w 10680562"/>
              <a:gd name="connsiteY20" fmla="*/ 254811 h 1605023"/>
              <a:gd name="connsiteX21" fmla="*/ 5264095 w 10680562"/>
              <a:gd name="connsiteY21" fmla="*/ 253567 h 1605023"/>
              <a:gd name="connsiteX22" fmla="*/ 5315084 w 10680562"/>
              <a:gd name="connsiteY22" fmla="*/ 269264 h 1605023"/>
              <a:gd name="connsiteX23" fmla="*/ 5316393 w 10680562"/>
              <a:gd name="connsiteY23" fmla="*/ 267603 h 1605023"/>
              <a:gd name="connsiteX24" fmla="*/ 5333427 w 10680562"/>
              <a:gd name="connsiteY24" fmla="*/ 263823 h 1605023"/>
              <a:gd name="connsiteX25" fmla="*/ 5364589 w 10680562"/>
              <a:gd name="connsiteY25" fmla="*/ 260882 h 1605023"/>
              <a:gd name="connsiteX26" fmla="*/ 5443973 w 10680562"/>
              <a:gd name="connsiteY26" fmla="*/ 230866 h 1605023"/>
              <a:gd name="connsiteX27" fmla="*/ 5497201 w 10680562"/>
              <a:gd name="connsiteY27" fmla="*/ 247023 h 1605023"/>
              <a:gd name="connsiteX28" fmla="*/ 5508269 w 10680562"/>
              <a:gd name="connsiteY28" fmla="*/ 249256 h 1605023"/>
              <a:gd name="connsiteX29" fmla="*/ 5508636 w 10680562"/>
              <a:gd name="connsiteY29" fmla="*/ 248880 h 1605023"/>
              <a:gd name="connsiteX30" fmla="*/ 5520606 w 10680562"/>
              <a:gd name="connsiteY30" fmla="*/ 250400 h 1605023"/>
              <a:gd name="connsiteX31" fmla="*/ 5528451 w 10680562"/>
              <a:gd name="connsiteY31" fmla="*/ 253330 h 1605023"/>
              <a:gd name="connsiteX32" fmla="*/ 5549923 w 10680562"/>
              <a:gd name="connsiteY32" fmla="*/ 257662 h 1605023"/>
              <a:gd name="connsiteX33" fmla="*/ 5558295 w 10680562"/>
              <a:gd name="connsiteY33" fmla="*/ 256364 h 1605023"/>
              <a:gd name="connsiteX34" fmla="*/ 5664799 w 10680562"/>
              <a:gd name="connsiteY34" fmla="*/ 278924 h 1605023"/>
              <a:gd name="connsiteX35" fmla="*/ 5796160 w 10680562"/>
              <a:gd name="connsiteY35" fmla="*/ 307979 h 1605023"/>
              <a:gd name="connsiteX36" fmla="*/ 5897647 w 10680562"/>
              <a:gd name="connsiteY36" fmla="*/ 339431 h 1605023"/>
              <a:gd name="connsiteX37" fmla="*/ 5978838 w 10680562"/>
              <a:gd name="connsiteY37" fmla="*/ 367970 h 1605023"/>
              <a:gd name="connsiteX38" fmla="*/ 6050367 w 10680562"/>
              <a:gd name="connsiteY38" fmla="*/ 386341 h 1605023"/>
              <a:gd name="connsiteX39" fmla="*/ 6140609 w 10680562"/>
              <a:gd name="connsiteY39" fmla="*/ 385135 h 1605023"/>
              <a:gd name="connsiteX40" fmla="*/ 6302950 w 10680562"/>
              <a:gd name="connsiteY40" fmla="*/ 448183 h 1605023"/>
              <a:gd name="connsiteX41" fmla="*/ 6308533 w 10680562"/>
              <a:gd name="connsiteY41" fmla="*/ 448551 h 1605023"/>
              <a:gd name="connsiteX42" fmla="*/ 6340278 w 10680562"/>
              <a:gd name="connsiteY42" fmla="*/ 468555 h 1605023"/>
              <a:gd name="connsiteX43" fmla="*/ 6341685 w 10680562"/>
              <a:gd name="connsiteY43" fmla="*/ 467587 h 1605023"/>
              <a:gd name="connsiteX44" fmla="*/ 6354862 w 10680562"/>
              <a:gd name="connsiteY44" fmla="*/ 467794 h 1605023"/>
              <a:gd name="connsiteX45" fmla="*/ 6377840 w 10680562"/>
              <a:gd name="connsiteY45" fmla="*/ 471024 h 1605023"/>
              <a:gd name="connsiteX46" fmla="*/ 6442804 w 10680562"/>
              <a:gd name="connsiteY46" fmla="*/ 463091 h 1605023"/>
              <a:gd name="connsiteX47" fmla="*/ 6476009 w 10680562"/>
              <a:gd name="connsiteY47" fmla="*/ 483807 h 1605023"/>
              <a:gd name="connsiteX48" fmla="*/ 6483237 w 10680562"/>
              <a:gd name="connsiteY48" fmla="*/ 487308 h 1605023"/>
              <a:gd name="connsiteX49" fmla="*/ 6483605 w 10680562"/>
              <a:gd name="connsiteY49" fmla="*/ 487102 h 1605023"/>
              <a:gd name="connsiteX50" fmla="*/ 6491673 w 10680562"/>
              <a:gd name="connsiteY50" fmla="*/ 490243 h 1605023"/>
              <a:gd name="connsiteX51" fmla="*/ 6496411 w 10680562"/>
              <a:gd name="connsiteY51" fmla="*/ 493689 h 1605023"/>
              <a:gd name="connsiteX52" fmla="*/ 6510429 w 10680562"/>
              <a:gd name="connsiteY52" fmla="*/ 500479 h 1605023"/>
              <a:gd name="connsiteX53" fmla="*/ 6516750 w 10680562"/>
              <a:gd name="connsiteY53" fmla="*/ 500983 h 1605023"/>
              <a:gd name="connsiteX54" fmla="*/ 6580199 w 10680562"/>
              <a:gd name="connsiteY54" fmla="*/ 483318 h 1605023"/>
              <a:gd name="connsiteX55" fmla="*/ 6690237 w 10680562"/>
              <a:gd name="connsiteY55" fmla="*/ 493051 h 1605023"/>
              <a:gd name="connsiteX56" fmla="*/ 6798356 w 10680562"/>
              <a:gd name="connsiteY56" fmla="*/ 506748 h 1605023"/>
              <a:gd name="connsiteX57" fmla="*/ 6837102 w 10680562"/>
              <a:gd name="connsiteY57" fmla="*/ 513677 h 1605023"/>
              <a:gd name="connsiteX58" fmla="*/ 6907934 w 10680562"/>
              <a:gd name="connsiteY58" fmla="*/ 517339 h 1605023"/>
              <a:gd name="connsiteX59" fmla="*/ 6941474 w 10680562"/>
              <a:gd name="connsiteY59" fmla="*/ 513632 h 1605023"/>
              <a:gd name="connsiteX60" fmla="*/ 6942754 w 10680562"/>
              <a:gd name="connsiteY60" fmla="*/ 514394 h 1605023"/>
              <a:gd name="connsiteX61" fmla="*/ 6946363 w 10680562"/>
              <a:gd name="connsiteY61" fmla="*/ 511066 h 1605023"/>
              <a:gd name="connsiteX62" fmla="*/ 6952592 w 10680562"/>
              <a:gd name="connsiteY62" fmla="*/ 510252 h 1605023"/>
              <a:gd name="connsiteX63" fmla="*/ 6968398 w 10680562"/>
              <a:gd name="connsiteY63" fmla="*/ 513946 h 1605023"/>
              <a:gd name="connsiteX64" fmla="*/ 6974142 w 10680562"/>
              <a:gd name="connsiteY64" fmla="*/ 516310 h 1605023"/>
              <a:gd name="connsiteX65" fmla="*/ 6982971 w 10680562"/>
              <a:gd name="connsiteY65" fmla="*/ 517694 h 1605023"/>
              <a:gd name="connsiteX66" fmla="*/ 6983252 w 10680562"/>
              <a:gd name="connsiteY66" fmla="*/ 517416 h 1605023"/>
              <a:gd name="connsiteX67" fmla="*/ 6991400 w 10680562"/>
              <a:gd name="connsiteY67" fmla="*/ 519321 h 1605023"/>
              <a:gd name="connsiteX68" fmla="*/ 7030460 w 10680562"/>
              <a:gd name="connsiteY68" fmla="*/ 532556 h 1605023"/>
              <a:gd name="connsiteX69" fmla="*/ 7089916 w 10680562"/>
              <a:gd name="connsiteY69" fmla="*/ 511503 h 1605023"/>
              <a:gd name="connsiteX70" fmla="*/ 7113059 w 10680562"/>
              <a:gd name="connsiteY70" fmla="*/ 509904 h 1605023"/>
              <a:gd name="connsiteX71" fmla="*/ 7125755 w 10680562"/>
              <a:gd name="connsiteY71" fmla="*/ 507393 h 1605023"/>
              <a:gd name="connsiteX72" fmla="*/ 7126765 w 10680562"/>
              <a:gd name="connsiteY72" fmla="*/ 506166 h 1605023"/>
              <a:gd name="connsiteX73" fmla="*/ 7164175 w 10680562"/>
              <a:gd name="connsiteY73" fmla="*/ 519011 h 1605023"/>
              <a:gd name="connsiteX74" fmla="*/ 7169654 w 10680562"/>
              <a:gd name="connsiteY74" fmla="*/ 518219 h 1605023"/>
              <a:gd name="connsiteX75" fmla="*/ 7193386 w 10680562"/>
              <a:gd name="connsiteY75" fmla="*/ 529788 h 1605023"/>
              <a:gd name="connsiteX76" fmla="*/ 7205997 w 10680562"/>
              <a:gd name="connsiteY76" fmla="*/ 534060 h 1605023"/>
              <a:gd name="connsiteX77" fmla="*/ 7208842 w 10680562"/>
              <a:gd name="connsiteY77" fmla="*/ 538783 h 1605023"/>
              <a:gd name="connsiteX78" fmla="*/ 7227817 w 10680562"/>
              <a:gd name="connsiteY78" fmla="*/ 543304 h 1605023"/>
              <a:gd name="connsiteX79" fmla="*/ 7230267 w 10680562"/>
              <a:gd name="connsiteY79" fmla="*/ 542497 h 1605023"/>
              <a:gd name="connsiteX80" fmla="*/ 7244913 w 10680562"/>
              <a:gd name="connsiteY80" fmla="*/ 551160 h 1605023"/>
              <a:gd name="connsiteX81" fmla="*/ 7255970 w 10680562"/>
              <a:gd name="connsiteY81" fmla="*/ 564383 h 1605023"/>
              <a:gd name="connsiteX82" fmla="*/ 7421156 w 10680562"/>
              <a:gd name="connsiteY82" fmla="*/ 584155 h 1605023"/>
              <a:gd name="connsiteX83" fmla="*/ 7553166 w 10680562"/>
              <a:gd name="connsiteY83" fmla="*/ 653085 h 1605023"/>
              <a:gd name="connsiteX84" fmla="*/ 7643092 w 10680562"/>
              <a:gd name="connsiteY84" fmla="*/ 662482 h 1605023"/>
              <a:gd name="connsiteX85" fmla="*/ 7896429 w 10680562"/>
              <a:gd name="connsiteY85" fmla="*/ 689054 h 1605023"/>
              <a:gd name="connsiteX86" fmla="*/ 7954620 w 10680562"/>
              <a:gd name="connsiteY86" fmla="*/ 689481 h 1605023"/>
              <a:gd name="connsiteX87" fmla="*/ 8000803 w 10680562"/>
              <a:gd name="connsiteY87" fmla="*/ 714583 h 1605023"/>
              <a:gd name="connsiteX88" fmla="*/ 8023216 w 10680562"/>
              <a:gd name="connsiteY88" fmla="*/ 709000 h 1605023"/>
              <a:gd name="connsiteX89" fmla="*/ 8027136 w 10680562"/>
              <a:gd name="connsiteY89" fmla="*/ 707765 h 1605023"/>
              <a:gd name="connsiteX90" fmla="*/ 8041622 w 10680562"/>
              <a:gd name="connsiteY90" fmla="*/ 708731 h 1605023"/>
              <a:gd name="connsiteX91" fmla="*/ 8047209 w 10680562"/>
              <a:gd name="connsiteY91" fmla="*/ 701624 h 1605023"/>
              <a:gd name="connsiteX92" fmla="*/ 8070088 w 10680562"/>
              <a:gd name="connsiteY92" fmla="*/ 697789 h 1605023"/>
              <a:gd name="connsiteX93" fmla="*/ 8096332 w 10680562"/>
              <a:gd name="connsiteY93" fmla="*/ 701624 h 1605023"/>
              <a:gd name="connsiteX94" fmla="*/ 8219225 w 10680562"/>
              <a:gd name="connsiteY94" fmla="*/ 728069 h 1605023"/>
              <a:gd name="connsiteX95" fmla="*/ 8293793 w 10680562"/>
              <a:gd name="connsiteY95" fmla="*/ 739200 h 1605023"/>
              <a:gd name="connsiteX96" fmla="*/ 8323753 w 10680562"/>
              <a:gd name="connsiteY96" fmla="*/ 736063 h 1605023"/>
              <a:gd name="connsiteX97" fmla="*/ 8364496 w 10680562"/>
              <a:gd name="connsiteY97" fmla="*/ 736635 h 1605023"/>
              <a:gd name="connsiteX98" fmla="*/ 8437662 w 10680562"/>
              <a:gd name="connsiteY98" fmla="*/ 731942 h 1605023"/>
              <a:gd name="connsiteX99" fmla="*/ 8533764 w 10680562"/>
              <a:gd name="connsiteY99" fmla="*/ 735554 h 1605023"/>
              <a:gd name="connsiteX100" fmla="*/ 8596769 w 10680562"/>
              <a:gd name="connsiteY100" fmla="*/ 769632 h 1605023"/>
              <a:gd name="connsiteX101" fmla="*/ 8604035 w 10680562"/>
              <a:gd name="connsiteY101" fmla="*/ 764982 h 1605023"/>
              <a:gd name="connsiteX102" fmla="*/ 8650929 w 10680562"/>
              <a:gd name="connsiteY102" fmla="*/ 773164 h 1605023"/>
              <a:gd name="connsiteX103" fmla="*/ 8806497 w 10680562"/>
              <a:gd name="connsiteY103" fmla="*/ 839707 h 1605023"/>
              <a:gd name="connsiteX104" fmla="*/ 8898377 w 10680562"/>
              <a:gd name="connsiteY104" fmla="*/ 854651 h 1605023"/>
              <a:gd name="connsiteX105" fmla="*/ 8932389 w 10680562"/>
              <a:gd name="connsiteY105" fmla="*/ 853846 h 1605023"/>
              <a:gd name="connsiteX106" fmla="*/ 8989288 w 10680562"/>
              <a:gd name="connsiteY106" fmla="*/ 852877 h 1605023"/>
              <a:gd name="connsiteX107" fmla="*/ 9035275 w 10680562"/>
              <a:gd name="connsiteY107" fmla="*/ 837110 h 1605023"/>
              <a:gd name="connsiteX108" fmla="*/ 9138626 w 10680562"/>
              <a:gd name="connsiteY108" fmla="*/ 862106 h 1605023"/>
              <a:gd name="connsiteX109" fmla="*/ 9216298 w 10680562"/>
              <a:gd name="connsiteY109" fmla="*/ 858754 h 1605023"/>
              <a:gd name="connsiteX110" fmla="*/ 9259941 w 10680562"/>
              <a:gd name="connsiteY110" fmla="*/ 861843 h 1605023"/>
              <a:gd name="connsiteX111" fmla="*/ 9380407 w 10680562"/>
              <a:gd name="connsiteY111" fmla="*/ 864825 h 1605023"/>
              <a:gd name="connsiteX112" fmla="*/ 9490772 w 10680562"/>
              <a:gd name="connsiteY112" fmla="*/ 901190 h 1605023"/>
              <a:gd name="connsiteX113" fmla="*/ 9584982 w 10680562"/>
              <a:gd name="connsiteY113" fmla="*/ 935980 h 1605023"/>
              <a:gd name="connsiteX114" fmla="*/ 9759797 w 10680562"/>
              <a:gd name="connsiteY114" fmla="*/ 1010923 h 1605023"/>
              <a:gd name="connsiteX115" fmla="*/ 9834455 w 10680562"/>
              <a:gd name="connsiteY115" fmla="*/ 1082908 h 1605023"/>
              <a:gd name="connsiteX116" fmla="*/ 9939504 w 10680562"/>
              <a:gd name="connsiteY116" fmla="*/ 1110614 h 1605023"/>
              <a:gd name="connsiteX117" fmla="*/ 10077001 w 10680562"/>
              <a:gd name="connsiteY117" fmla="*/ 1160906 h 1605023"/>
              <a:gd name="connsiteX118" fmla="*/ 10178431 w 10680562"/>
              <a:gd name="connsiteY118" fmla="*/ 1244920 h 1605023"/>
              <a:gd name="connsiteX119" fmla="*/ 10248658 w 10680562"/>
              <a:gd name="connsiteY119" fmla="*/ 1309335 h 1605023"/>
              <a:gd name="connsiteX120" fmla="*/ 10414709 w 10680562"/>
              <a:gd name="connsiteY120" fmla="*/ 1388645 h 1605023"/>
              <a:gd name="connsiteX121" fmla="*/ 10592469 w 10680562"/>
              <a:gd name="connsiteY121" fmla="*/ 1543828 h 1605023"/>
              <a:gd name="connsiteX122" fmla="*/ 10674941 w 10680562"/>
              <a:gd name="connsiteY122" fmla="*/ 1597388 h 1605023"/>
              <a:gd name="connsiteX123" fmla="*/ 10680562 w 10680562"/>
              <a:gd name="connsiteY123" fmla="*/ 1605023 h 1605023"/>
              <a:gd name="connsiteX124" fmla="*/ 0 w 10680562"/>
              <a:gd name="connsiteY124" fmla="*/ 1605023 h 1605023"/>
              <a:gd name="connsiteX125" fmla="*/ 0 w 10680562"/>
              <a:gd name="connsiteY125" fmla="*/ 415048 h 1605023"/>
              <a:gd name="connsiteX126" fmla="*/ 9656 w 10680562"/>
              <a:gd name="connsiteY126" fmla="*/ 416044 h 1605023"/>
              <a:gd name="connsiteX127" fmla="*/ 179196 w 10680562"/>
              <a:gd name="connsiteY127" fmla="*/ 423071 h 1605023"/>
              <a:gd name="connsiteX128" fmla="*/ 250912 w 10680562"/>
              <a:gd name="connsiteY128" fmla="*/ 408617 h 1605023"/>
              <a:gd name="connsiteX129" fmla="*/ 291375 w 10680562"/>
              <a:gd name="connsiteY129" fmla="*/ 403710 h 1605023"/>
              <a:gd name="connsiteX130" fmla="*/ 320542 w 10680562"/>
              <a:gd name="connsiteY130" fmla="*/ 396592 h 1605023"/>
              <a:gd name="connsiteX131" fmla="*/ 522426 w 10680562"/>
              <a:gd name="connsiteY131" fmla="*/ 407158 h 1605023"/>
              <a:gd name="connsiteX132" fmla="*/ 549068 w 10680562"/>
              <a:gd name="connsiteY132" fmla="*/ 407418 h 1605023"/>
              <a:gd name="connsiteX133" fmla="*/ 571100 w 10680562"/>
              <a:gd name="connsiteY133" fmla="*/ 400562 h 1605023"/>
              <a:gd name="connsiteX134" fmla="*/ 575457 w 10680562"/>
              <a:gd name="connsiteY134" fmla="*/ 392801 h 1605023"/>
              <a:gd name="connsiteX135" fmla="*/ 589968 w 10680562"/>
              <a:gd name="connsiteY135" fmla="*/ 391807 h 1605023"/>
              <a:gd name="connsiteX136" fmla="*/ 593649 w 10680562"/>
              <a:gd name="connsiteY136" fmla="*/ 390062 h 1605023"/>
              <a:gd name="connsiteX137" fmla="*/ 614928 w 10680562"/>
              <a:gd name="connsiteY137" fmla="*/ 381544 h 1605023"/>
              <a:gd name="connsiteX138" fmla="*/ 722580 w 10680562"/>
              <a:gd name="connsiteY138" fmla="*/ 392722 h 1605023"/>
              <a:gd name="connsiteX139" fmla="*/ 946884 w 10680562"/>
              <a:gd name="connsiteY139" fmla="*/ 411854 h 1605023"/>
              <a:gd name="connsiteX140" fmla="*/ 1210905 w 10680562"/>
              <a:gd name="connsiteY140" fmla="*/ 432414 h 1605023"/>
              <a:gd name="connsiteX141" fmla="*/ 1377854 w 10680562"/>
              <a:gd name="connsiteY141" fmla="*/ 429745 h 1605023"/>
              <a:gd name="connsiteX142" fmla="*/ 1391004 w 10680562"/>
              <a:gd name="connsiteY142" fmla="*/ 441307 h 1605023"/>
              <a:gd name="connsiteX143" fmla="*/ 1406953 w 10680562"/>
              <a:gd name="connsiteY143" fmla="*/ 447889 h 1605023"/>
              <a:gd name="connsiteX144" fmla="*/ 1409246 w 10680562"/>
              <a:gd name="connsiteY144" fmla="*/ 446765 h 1605023"/>
              <a:gd name="connsiteX145" fmla="*/ 1428800 w 10680562"/>
              <a:gd name="connsiteY145" fmla="*/ 448677 h 1605023"/>
              <a:gd name="connsiteX146" fmla="*/ 1432402 w 10680562"/>
              <a:gd name="connsiteY146" fmla="*/ 452956 h 1605023"/>
              <a:gd name="connsiteX147" fmla="*/ 1606578 w 10680562"/>
              <a:gd name="connsiteY147" fmla="*/ 430870 h 1605023"/>
              <a:gd name="connsiteX148" fmla="*/ 1647476 w 10680562"/>
              <a:gd name="connsiteY148" fmla="*/ 438687 h 1605023"/>
              <a:gd name="connsiteX149" fmla="*/ 1655866 w 10680562"/>
              <a:gd name="connsiteY149" fmla="*/ 439472 h 1605023"/>
              <a:gd name="connsiteX150" fmla="*/ 1656096 w 10680562"/>
              <a:gd name="connsiteY150" fmla="*/ 439162 h 1605023"/>
              <a:gd name="connsiteX151" fmla="*/ 1670708 w 10680562"/>
              <a:gd name="connsiteY151" fmla="*/ 412530 h 1605023"/>
              <a:gd name="connsiteX152" fmla="*/ 1737953 w 10680562"/>
              <a:gd name="connsiteY152" fmla="*/ 399496 h 1605023"/>
              <a:gd name="connsiteX153" fmla="*/ 1848192 w 10680562"/>
              <a:gd name="connsiteY153" fmla="*/ 376032 h 1605023"/>
              <a:gd name="connsiteX154" fmla="*/ 1954077 w 10680562"/>
              <a:gd name="connsiteY154" fmla="*/ 352621 h 1605023"/>
              <a:gd name="connsiteX155" fmla="*/ 1993047 w 10680562"/>
              <a:gd name="connsiteY155" fmla="*/ 346068 h 1605023"/>
              <a:gd name="connsiteX156" fmla="*/ 2059719 w 10680562"/>
              <a:gd name="connsiteY156" fmla="*/ 325903 h 1605023"/>
              <a:gd name="connsiteX157" fmla="*/ 2088528 w 10680562"/>
              <a:gd name="connsiteY157" fmla="*/ 311409 h 1605023"/>
              <a:gd name="connsiteX158" fmla="*/ 2090087 w 10680562"/>
              <a:gd name="connsiteY158" fmla="*/ 311676 h 1605023"/>
              <a:gd name="connsiteX159" fmla="*/ 2091700 w 10680562"/>
              <a:gd name="connsiteY159" fmla="*/ 307455 h 1605023"/>
              <a:gd name="connsiteX160" fmla="*/ 2096989 w 10680562"/>
              <a:gd name="connsiteY160" fmla="*/ 304649 h 1605023"/>
              <a:gd name="connsiteX161" fmla="*/ 2113325 w 10680562"/>
              <a:gd name="connsiteY161" fmla="*/ 302764 h 1605023"/>
              <a:gd name="connsiteX162" fmla="*/ 2119780 w 10680562"/>
              <a:gd name="connsiteY162" fmla="*/ 303007 h 1605023"/>
              <a:gd name="connsiteX163" fmla="*/ 2128562 w 10680562"/>
              <a:gd name="connsiteY163" fmla="*/ 301336 h 1605023"/>
              <a:gd name="connsiteX164" fmla="*/ 2128679 w 10680562"/>
              <a:gd name="connsiteY164" fmla="*/ 300991 h 1605023"/>
              <a:gd name="connsiteX165" fmla="*/ 2179558 w 10680562"/>
              <a:gd name="connsiteY165" fmla="*/ 299095 h 1605023"/>
              <a:gd name="connsiteX166" fmla="*/ 2223277 w 10680562"/>
              <a:gd name="connsiteY166" fmla="*/ 260239 h 1605023"/>
              <a:gd name="connsiteX167" fmla="*/ 2243644 w 10680562"/>
              <a:gd name="connsiteY167" fmla="*/ 251110 h 1605023"/>
              <a:gd name="connsiteX168" fmla="*/ 2253986 w 10680562"/>
              <a:gd name="connsiteY168" fmla="*/ 244616 h 1605023"/>
              <a:gd name="connsiteX169" fmla="*/ 2254285 w 10680562"/>
              <a:gd name="connsiteY169" fmla="*/ 243167 h 1605023"/>
              <a:gd name="connsiteX170" fmla="*/ 2295037 w 10680562"/>
              <a:gd name="connsiteY170" fmla="*/ 242433 h 1605023"/>
              <a:gd name="connsiteX171" fmla="*/ 2299648 w 10680562"/>
              <a:gd name="connsiteY171" fmla="*/ 239896 h 1605023"/>
              <a:gd name="connsiteX172" fmla="*/ 2327237 w 10680562"/>
              <a:gd name="connsiteY172" fmla="*/ 242539 h 1605023"/>
              <a:gd name="connsiteX173" fmla="*/ 2340943 w 10680562"/>
              <a:gd name="connsiteY173" fmla="*/ 242239 h 1605023"/>
              <a:gd name="connsiteX174" fmla="*/ 2345943 w 10680562"/>
              <a:gd name="connsiteY174" fmla="*/ 245589 h 1605023"/>
              <a:gd name="connsiteX175" fmla="*/ 2365602 w 10680562"/>
              <a:gd name="connsiteY175" fmla="*/ 243403 h 1605023"/>
              <a:gd name="connsiteX176" fmla="*/ 2367433 w 10680562"/>
              <a:gd name="connsiteY176" fmla="*/ 241858 h 1605023"/>
              <a:gd name="connsiteX177" fmla="*/ 2385231 w 10680562"/>
              <a:gd name="connsiteY177" fmla="*/ 244873 h 1605023"/>
              <a:gd name="connsiteX178" fmla="*/ 2402059 w 10680562"/>
              <a:gd name="connsiteY178" fmla="*/ 253223 h 1605023"/>
              <a:gd name="connsiteX179" fmla="*/ 2719020 w 10680562"/>
              <a:gd name="connsiteY179" fmla="*/ 235271 h 1605023"/>
              <a:gd name="connsiteX180" fmla="*/ 2877308 w 10680562"/>
              <a:gd name="connsiteY180" fmla="*/ 208630 h 1605023"/>
              <a:gd name="connsiteX181" fmla="*/ 3051375 w 10680562"/>
              <a:gd name="connsiteY181" fmla="*/ 154110 h 1605023"/>
              <a:gd name="connsiteX182" fmla="*/ 3104837 w 10680562"/>
              <a:gd name="connsiteY182" fmla="*/ 135199 h 1605023"/>
              <a:gd name="connsiteX183" fmla="*/ 3159836 w 10680562"/>
              <a:gd name="connsiteY183" fmla="*/ 142694 h 1605023"/>
              <a:gd name="connsiteX184" fmla="*/ 3177510 w 10680562"/>
              <a:gd name="connsiteY184" fmla="*/ 130186 h 1605023"/>
              <a:gd name="connsiteX185" fmla="*/ 3180470 w 10680562"/>
              <a:gd name="connsiteY185" fmla="*/ 127764 h 1605023"/>
              <a:gd name="connsiteX186" fmla="*/ 3194216 w 10680562"/>
              <a:gd name="connsiteY186" fmla="*/ 123837 h 1605023"/>
              <a:gd name="connsiteX187" fmla="*/ 3214710 w 10680562"/>
              <a:gd name="connsiteY187" fmla="*/ 104451 h 1605023"/>
              <a:gd name="connsiteX188" fmla="*/ 3240671 w 10680562"/>
              <a:gd name="connsiteY188" fmla="*/ 99232 h 1605023"/>
              <a:gd name="connsiteX189" fmla="*/ 3366544 w 10680562"/>
              <a:gd name="connsiteY189" fmla="*/ 82506 h 1605023"/>
              <a:gd name="connsiteX190" fmla="*/ 3440424 w 10680562"/>
              <a:gd name="connsiteY190" fmla="*/ 67891 h 1605023"/>
              <a:gd name="connsiteX191" fmla="*/ 3466248 w 10680562"/>
              <a:gd name="connsiteY191" fmla="*/ 55103 h 1605023"/>
              <a:gd name="connsiteX192" fmla="*/ 3503820 w 10680562"/>
              <a:gd name="connsiteY192" fmla="*/ 42110 h 1605023"/>
              <a:gd name="connsiteX193" fmla="*/ 3568389 w 10680562"/>
              <a:gd name="connsiteY193" fmla="*/ 13576 h 1605023"/>
              <a:gd name="connsiteX194" fmla="*/ 3604089 w 10680562"/>
              <a:gd name="connsiteY194" fmla="*/ 6980 h 160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680562" h="1605023">
                <a:moveTo>
                  <a:pt x="3617689" y="0"/>
                </a:moveTo>
                <a:lnTo>
                  <a:pt x="3635901" y="7738"/>
                </a:lnTo>
                <a:cubicBezTo>
                  <a:pt x="3636815" y="-13593"/>
                  <a:pt x="3674070" y="21953"/>
                  <a:pt x="3690891" y="7049"/>
                </a:cubicBezTo>
                <a:cubicBezTo>
                  <a:pt x="3723615" y="8082"/>
                  <a:pt x="3780877" y="7675"/>
                  <a:pt x="3832247" y="13937"/>
                </a:cubicBezTo>
                <a:cubicBezTo>
                  <a:pt x="3878761" y="52737"/>
                  <a:pt x="3960967" y="15082"/>
                  <a:pt x="3999111" y="44624"/>
                </a:cubicBezTo>
                <a:cubicBezTo>
                  <a:pt x="4011661" y="48427"/>
                  <a:pt x="4023440" y="49464"/>
                  <a:pt x="4034676" y="48775"/>
                </a:cubicBezTo>
                <a:lnTo>
                  <a:pt x="4065394" y="42879"/>
                </a:lnTo>
                <a:lnTo>
                  <a:pt x="4072648" y="33262"/>
                </a:lnTo>
                <a:lnTo>
                  <a:pt x="4092232" y="34026"/>
                </a:lnTo>
                <a:lnTo>
                  <a:pt x="4097470" y="32252"/>
                </a:lnTo>
                <a:cubicBezTo>
                  <a:pt x="4107476" y="28819"/>
                  <a:pt x="4117405" y="25741"/>
                  <a:pt x="4127488" y="24056"/>
                </a:cubicBezTo>
                <a:cubicBezTo>
                  <a:pt x="4122379" y="69900"/>
                  <a:pt x="4212421" y="17287"/>
                  <a:pt x="4190803" y="55685"/>
                </a:cubicBezTo>
                <a:cubicBezTo>
                  <a:pt x="4245322" y="54405"/>
                  <a:pt x="4210442" y="91290"/>
                  <a:pt x="4269333" y="54186"/>
                </a:cubicBezTo>
                <a:cubicBezTo>
                  <a:pt x="4360007" y="84494"/>
                  <a:pt x="4405441" y="66275"/>
                  <a:pt x="4481486" y="116915"/>
                </a:cubicBezTo>
                <a:cubicBezTo>
                  <a:pt x="4469366" y="96298"/>
                  <a:pt x="4624978" y="141388"/>
                  <a:pt x="4651418" y="150071"/>
                </a:cubicBezTo>
                <a:lnTo>
                  <a:pt x="4863575" y="175458"/>
                </a:lnTo>
                <a:cubicBezTo>
                  <a:pt x="4867452" y="182323"/>
                  <a:pt x="5007365" y="209256"/>
                  <a:pt x="5013635" y="213928"/>
                </a:cubicBezTo>
                <a:lnTo>
                  <a:pt x="5203044" y="228946"/>
                </a:lnTo>
                <a:lnTo>
                  <a:pt x="5207070" y="235105"/>
                </a:lnTo>
                <a:lnTo>
                  <a:pt x="5224253" y="240320"/>
                </a:lnTo>
                <a:lnTo>
                  <a:pt x="5256736" y="254811"/>
                </a:lnTo>
                <a:lnTo>
                  <a:pt x="5264095" y="253567"/>
                </a:lnTo>
                <a:lnTo>
                  <a:pt x="5315084" y="269264"/>
                </a:lnTo>
                <a:lnTo>
                  <a:pt x="5316393" y="267603"/>
                </a:lnTo>
                <a:cubicBezTo>
                  <a:pt x="5320500" y="264235"/>
                  <a:pt x="5325719" y="262424"/>
                  <a:pt x="5333427" y="263823"/>
                </a:cubicBezTo>
                <a:cubicBezTo>
                  <a:pt x="5330520" y="234164"/>
                  <a:pt x="5341605" y="254143"/>
                  <a:pt x="5364589" y="260882"/>
                </a:cubicBezTo>
                <a:cubicBezTo>
                  <a:pt x="5365199" y="216323"/>
                  <a:pt x="5425089" y="252089"/>
                  <a:pt x="5443973" y="230866"/>
                </a:cubicBezTo>
                <a:cubicBezTo>
                  <a:pt x="5460840" y="236821"/>
                  <a:pt x="5478689" y="242307"/>
                  <a:pt x="5497201" y="247023"/>
                </a:cubicBezTo>
                <a:lnTo>
                  <a:pt x="5508269" y="249256"/>
                </a:lnTo>
                <a:lnTo>
                  <a:pt x="5508636" y="248880"/>
                </a:lnTo>
                <a:cubicBezTo>
                  <a:pt x="5511356" y="248469"/>
                  <a:pt x="5515116" y="248867"/>
                  <a:pt x="5520606" y="250400"/>
                </a:cubicBezTo>
                <a:lnTo>
                  <a:pt x="5528451" y="253330"/>
                </a:lnTo>
                <a:lnTo>
                  <a:pt x="5549923" y="257662"/>
                </a:lnTo>
                <a:lnTo>
                  <a:pt x="5558295" y="256364"/>
                </a:lnTo>
                <a:lnTo>
                  <a:pt x="5664799" y="278924"/>
                </a:lnTo>
                <a:lnTo>
                  <a:pt x="5796160" y="307979"/>
                </a:lnTo>
                <a:lnTo>
                  <a:pt x="5897647" y="339431"/>
                </a:lnTo>
                <a:cubicBezTo>
                  <a:pt x="5894921" y="322560"/>
                  <a:pt x="5962532" y="357207"/>
                  <a:pt x="5978838" y="367970"/>
                </a:cubicBezTo>
                <a:cubicBezTo>
                  <a:pt x="6035145" y="375765"/>
                  <a:pt x="6006578" y="380813"/>
                  <a:pt x="6050367" y="386341"/>
                </a:cubicBezTo>
                <a:cubicBezTo>
                  <a:pt x="6051161" y="391932"/>
                  <a:pt x="6137489" y="380709"/>
                  <a:pt x="6140609" y="385135"/>
                </a:cubicBezTo>
                <a:cubicBezTo>
                  <a:pt x="6205928" y="424013"/>
                  <a:pt x="6248816" y="452185"/>
                  <a:pt x="6302950" y="448183"/>
                </a:cubicBezTo>
                <a:lnTo>
                  <a:pt x="6308533" y="448551"/>
                </a:lnTo>
                <a:lnTo>
                  <a:pt x="6340278" y="468555"/>
                </a:lnTo>
                <a:lnTo>
                  <a:pt x="6341685" y="467587"/>
                </a:lnTo>
                <a:cubicBezTo>
                  <a:pt x="6345560" y="465876"/>
                  <a:pt x="6349786" y="465470"/>
                  <a:pt x="6354862" y="467794"/>
                </a:cubicBezTo>
                <a:cubicBezTo>
                  <a:pt x="6361260" y="446013"/>
                  <a:pt x="6363438" y="462250"/>
                  <a:pt x="6377840" y="471024"/>
                </a:cubicBezTo>
                <a:cubicBezTo>
                  <a:pt x="6390990" y="439154"/>
                  <a:pt x="6423334" y="475084"/>
                  <a:pt x="6442804" y="463091"/>
                </a:cubicBezTo>
                <a:cubicBezTo>
                  <a:pt x="6453090" y="470255"/>
                  <a:pt x="6464204" y="477252"/>
                  <a:pt x="6476009" y="483807"/>
                </a:cubicBezTo>
                <a:lnTo>
                  <a:pt x="6483237" y="487308"/>
                </a:lnTo>
                <a:lnTo>
                  <a:pt x="6483605" y="487102"/>
                </a:lnTo>
                <a:cubicBezTo>
                  <a:pt x="6485654" y="487272"/>
                  <a:pt x="6488212" y="488201"/>
                  <a:pt x="6491673" y="490243"/>
                </a:cubicBezTo>
                <a:lnTo>
                  <a:pt x="6496411" y="493689"/>
                </a:lnTo>
                <a:lnTo>
                  <a:pt x="6510429" y="500479"/>
                </a:lnTo>
                <a:lnTo>
                  <a:pt x="6516750" y="500983"/>
                </a:lnTo>
                <a:cubicBezTo>
                  <a:pt x="6541864" y="496675"/>
                  <a:pt x="6554866" y="452619"/>
                  <a:pt x="6580199" y="483318"/>
                </a:cubicBezTo>
                <a:cubicBezTo>
                  <a:pt x="6622601" y="489571"/>
                  <a:pt x="6654587" y="470617"/>
                  <a:pt x="6690237" y="493051"/>
                </a:cubicBezTo>
                <a:cubicBezTo>
                  <a:pt x="6729957" y="498806"/>
                  <a:pt x="6766252" y="494451"/>
                  <a:pt x="6798356" y="506748"/>
                </a:cubicBezTo>
                <a:cubicBezTo>
                  <a:pt x="6813529" y="501270"/>
                  <a:pt x="6826992" y="500232"/>
                  <a:pt x="6837102" y="513677"/>
                </a:cubicBezTo>
                <a:cubicBezTo>
                  <a:pt x="6874837" y="515764"/>
                  <a:pt x="6887115" y="500833"/>
                  <a:pt x="6907934" y="517339"/>
                </a:cubicBezTo>
                <a:cubicBezTo>
                  <a:pt x="6934086" y="494196"/>
                  <a:pt x="6933260" y="504492"/>
                  <a:pt x="6941474" y="513632"/>
                </a:cubicBezTo>
                <a:lnTo>
                  <a:pt x="6942754" y="514394"/>
                </a:lnTo>
                <a:lnTo>
                  <a:pt x="6946363" y="511066"/>
                </a:lnTo>
                <a:lnTo>
                  <a:pt x="6952592" y="510252"/>
                </a:lnTo>
                <a:lnTo>
                  <a:pt x="6968398" y="513946"/>
                </a:lnTo>
                <a:lnTo>
                  <a:pt x="6974142" y="516310"/>
                </a:lnTo>
                <a:cubicBezTo>
                  <a:pt x="6978173" y="517574"/>
                  <a:pt x="6980948" y="517948"/>
                  <a:pt x="6982971" y="517694"/>
                </a:cubicBezTo>
                <a:lnTo>
                  <a:pt x="6983252" y="517416"/>
                </a:lnTo>
                <a:lnTo>
                  <a:pt x="6991400" y="519321"/>
                </a:lnTo>
                <a:cubicBezTo>
                  <a:pt x="7005004" y="523242"/>
                  <a:pt x="7018100" y="527732"/>
                  <a:pt x="7030460" y="532556"/>
                </a:cubicBezTo>
                <a:cubicBezTo>
                  <a:pt x="7044917" y="516932"/>
                  <a:pt x="7088472" y="545083"/>
                  <a:pt x="7089916" y="511503"/>
                </a:cubicBezTo>
                <a:cubicBezTo>
                  <a:pt x="7106785" y="517039"/>
                  <a:pt x="7114554" y="532321"/>
                  <a:pt x="7113059" y="509904"/>
                </a:cubicBezTo>
                <a:cubicBezTo>
                  <a:pt x="7118735" y="511110"/>
                  <a:pt x="7122641" y="509850"/>
                  <a:pt x="7125755" y="507393"/>
                </a:cubicBezTo>
                <a:lnTo>
                  <a:pt x="7126765" y="506166"/>
                </a:lnTo>
                <a:lnTo>
                  <a:pt x="7164175" y="519011"/>
                </a:lnTo>
                <a:lnTo>
                  <a:pt x="7169654" y="518219"/>
                </a:lnTo>
                <a:lnTo>
                  <a:pt x="7193386" y="529788"/>
                </a:lnTo>
                <a:lnTo>
                  <a:pt x="7205997" y="534060"/>
                </a:lnTo>
                <a:lnTo>
                  <a:pt x="7208842" y="538783"/>
                </a:lnTo>
                <a:cubicBezTo>
                  <a:pt x="7212314" y="541931"/>
                  <a:pt x="7217803" y="543928"/>
                  <a:pt x="7227817" y="543304"/>
                </a:cubicBezTo>
                <a:lnTo>
                  <a:pt x="7230267" y="542497"/>
                </a:lnTo>
                <a:lnTo>
                  <a:pt x="7244913" y="551160"/>
                </a:lnTo>
                <a:cubicBezTo>
                  <a:pt x="7249453" y="554807"/>
                  <a:pt x="7253253" y="559130"/>
                  <a:pt x="7255970" y="564383"/>
                </a:cubicBezTo>
                <a:cubicBezTo>
                  <a:pt x="7315146" y="548103"/>
                  <a:pt x="7361553" y="579076"/>
                  <a:pt x="7421156" y="584155"/>
                </a:cubicBezTo>
                <a:cubicBezTo>
                  <a:pt x="7465612" y="613750"/>
                  <a:pt x="7546249" y="613142"/>
                  <a:pt x="7553166" y="653085"/>
                </a:cubicBezTo>
                <a:cubicBezTo>
                  <a:pt x="7562552" y="609214"/>
                  <a:pt x="7673998" y="724531"/>
                  <a:pt x="7643092" y="662482"/>
                </a:cubicBezTo>
                <a:lnTo>
                  <a:pt x="7896429" y="689054"/>
                </a:lnTo>
                <a:cubicBezTo>
                  <a:pt x="7940867" y="662251"/>
                  <a:pt x="7914217" y="689365"/>
                  <a:pt x="7954620" y="689481"/>
                </a:cubicBezTo>
                <a:cubicBezTo>
                  <a:pt x="7937756" y="718000"/>
                  <a:pt x="8005608" y="680123"/>
                  <a:pt x="8000803" y="714583"/>
                </a:cubicBezTo>
                <a:cubicBezTo>
                  <a:pt x="8008309" y="713512"/>
                  <a:pt x="8015731" y="711389"/>
                  <a:pt x="8023216" y="709000"/>
                </a:cubicBezTo>
                <a:lnTo>
                  <a:pt x="8027136" y="707765"/>
                </a:lnTo>
                <a:lnTo>
                  <a:pt x="8041622" y="708731"/>
                </a:lnTo>
                <a:lnTo>
                  <a:pt x="8047209" y="701624"/>
                </a:lnTo>
                <a:lnTo>
                  <a:pt x="8070088" y="697789"/>
                </a:lnTo>
                <a:cubicBezTo>
                  <a:pt x="8078424" y="697492"/>
                  <a:pt x="8087123" y="698508"/>
                  <a:pt x="8096332" y="701624"/>
                </a:cubicBezTo>
                <a:cubicBezTo>
                  <a:pt x="8123926" y="724651"/>
                  <a:pt x="8185640" y="697894"/>
                  <a:pt x="8219225" y="728069"/>
                </a:cubicBezTo>
                <a:cubicBezTo>
                  <a:pt x="8232644" y="736562"/>
                  <a:pt x="8280723" y="746936"/>
                  <a:pt x="8293793" y="739200"/>
                </a:cubicBezTo>
                <a:cubicBezTo>
                  <a:pt x="8304636" y="739365"/>
                  <a:pt x="8314843" y="745516"/>
                  <a:pt x="8323753" y="736063"/>
                </a:cubicBezTo>
                <a:cubicBezTo>
                  <a:pt x="8336542" y="725164"/>
                  <a:pt x="8363344" y="752699"/>
                  <a:pt x="8364496" y="736635"/>
                </a:cubicBezTo>
                <a:cubicBezTo>
                  <a:pt x="8383724" y="755702"/>
                  <a:pt x="8414211" y="733717"/>
                  <a:pt x="8437662" y="731942"/>
                </a:cubicBezTo>
                <a:cubicBezTo>
                  <a:pt x="8451685" y="749699"/>
                  <a:pt x="8487061" y="728469"/>
                  <a:pt x="8533764" y="735554"/>
                </a:cubicBezTo>
                <a:cubicBezTo>
                  <a:pt x="8548878" y="755832"/>
                  <a:pt x="8565301" y="740114"/>
                  <a:pt x="8596769" y="769632"/>
                </a:cubicBezTo>
                <a:cubicBezTo>
                  <a:pt x="8598880" y="767829"/>
                  <a:pt x="8601326" y="766261"/>
                  <a:pt x="8604035" y="764982"/>
                </a:cubicBezTo>
                <a:cubicBezTo>
                  <a:pt x="8619777" y="757551"/>
                  <a:pt x="8640772" y="761213"/>
                  <a:pt x="8650929" y="773164"/>
                </a:cubicBezTo>
                <a:cubicBezTo>
                  <a:pt x="8702615" y="814545"/>
                  <a:pt x="8757170" y="823762"/>
                  <a:pt x="8806497" y="839707"/>
                </a:cubicBezTo>
                <a:cubicBezTo>
                  <a:pt x="8863157" y="854381"/>
                  <a:pt x="8833749" y="812347"/>
                  <a:pt x="8898377" y="854651"/>
                </a:cubicBezTo>
                <a:cubicBezTo>
                  <a:pt x="8909161" y="844048"/>
                  <a:pt x="8918437" y="845186"/>
                  <a:pt x="8932389" y="853846"/>
                </a:cubicBezTo>
                <a:cubicBezTo>
                  <a:pt x="8960146" y="860074"/>
                  <a:pt x="8965550" y="829338"/>
                  <a:pt x="8989288" y="852877"/>
                </a:cubicBezTo>
                <a:cubicBezTo>
                  <a:pt x="8988278" y="835633"/>
                  <a:pt x="9043995" y="856467"/>
                  <a:pt x="9035275" y="837110"/>
                </a:cubicBezTo>
                <a:cubicBezTo>
                  <a:pt x="9060165" y="838647"/>
                  <a:pt x="9108456" y="858499"/>
                  <a:pt x="9138626" y="862106"/>
                </a:cubicBezTo>
                <a:cubicBezTo>
                  <a:pt x="9165080" y="876547"/>
                  <a:pt x="9174888" y="860404"/>
                  <a:pt x="9216298" y="858754"/>
                </a:cubicBezTo>
                <a:cubicBezTo>
                  <a:pt x="9230418" y="871192"/>
                  <a:pt x="9244774" y="868822"/>
                  <a:pt x="9259941" y="861843"/>
                </a:cubicBezTo>
                <a:cubicBezTo>
                  <a:pt x="9297647" y="870955"/>
                  <a:pt x="9335980" y="863006"/>
                  <a:pt x="9380407" y="864825"/>
                </a:cubicBezTo>
                <a:cubicBezTo>
                  <a:pt x="9424338" y="883720"/>
                  <a:pt x="9443322" y="899138"/>
                  <a:pt x="9490772" y="901190"/>
                </a:cubicBezTo>
                <a:cubicBezTo>
                  <a:pt x="9530410" y="933396"/>
                  <a:pt x="9546422" y="928548"/>
                  <a:pt x="9584982" y="935980"/>
                </a:cubicBezTo>
                <a:cubicBezTo>
                  <a:pt x="9629819" y="954269"/>
                  <a:pt x="9718219" y="986435"/>
                  <a:pt x="9759797" y="1010923"/>
                </a:cubicBezTo>
                <a:cubicBezTo>
                  <a:pt x="9801376" y="1035410"/>
                  <a:pt x="9804503" y="1066293"/>
                  <a:pt x="9834455" y="1082908"/>
                </a:cubicBezTo>
                <a:cubicBezTo>
                  <a:pt x="9864406" y="1099522"/>
                  <a:pt x="9891608" y="1087791"/>
                  <a:pt x="9939504" y="1110614"/>
                </a:cubicBezTo>
                <a:cubicBezTo>
                  <a:pt x="9978150" y="1098522"/>
                  <a:pt x="10034187" y="1166580"/>
                  <a:pt x="10077001" y="1160906"/>
                </a:cubicBezTo>
                <a:cubicBezTo>
                  <a:pt x="10084861" y="1190721"/>
                  <a:pt x="10164307" y="1234884"/>
                  <a:pt x="10178431" y="1244920"/>
                </a:cubicBezTo>
                <a:cubicBezTo>
                  <a:pt x="10210316" y="1215779"/>
                  <a:pt x="10222273" y="1306394"/>
                  <a:pt x="10248658" y="1309335"/>
                </a:cubicBezTo>
                <a:lnTo>
                  <a:pt x="10414709" y="1388645"/>
                </a:lnTo>
                <a:cubicBezTo>
                  <a:pt x="10473963" y="1440373"/>
                  <a:pt x="10538857" y="1454568"/>
                  <a:pt x="10592469" y="1543828"/>
                </a:cubicBezTo>
                <a:cubicBezTo>
                  <a:pt x="10651538" y="1531501"/>
                  <a:pt x="10660082" y="1567462"/>
                  <a:pt x="10674941" y="1597388"/>
                </a:cubicBezTo>
                <a:lnTo>
                  <a:pt x="10680562" y="1605023"/>
                </a:lnTo>
                <a:lnTo>
                  <a:pt x="0" y="1605023"/>
                </a:lnTo>
                <a:lnTo>
                  <a:pt x="0" y="415048"/>
                </a:lnTo>
                <a:lnTo>
                  <a:pt x="9656" y="416044"/>
                </a:lnTo>
                <a:cubicBezTo>
                  <a:pt x="66794" y="420549"/>
                  <a:pt x="142962" y="423374"/>
                  <a:pt x="179196" y="423071"/>
                </a:cubicBezTo>
                <a:cubicBezTo>
                  <a:pt x="202136" y="418172"/>
                  <a:pt x="228694" y="392385"/>
                  <a:pt x="250912" y="408617"/>
                </a:cubicBezTo>
                <a:cubicBezTo>
                  <a:pt x="249389" y="392611"/>
                  <a:pt x="280512" y="416185"/>
                  <a:pt x="291375" y="403710"/>
                </a:cubicBezTo>
                <a:cubicBezTo>
                  <a:pt x="298635" y="393187"/>
                  <a:pt x="309770" y="397885"/>
                  <a:pt x="320542" y="396592"/>
                </a:cubicBezTo>
                <a:cubicBezTo>
                  <a:pt x="359051" y="397166"/>
                  <a:pt x="484339" y="405354"/>
                  <a:pt x="522426" y="407158"/>
                </a:cubicBezTo>
                <a:cubicBezTo>
                  <a:pt x="532069" y="408997"/>
                  <a:pt x="540856" y="408831"/>
                  <a:pt x="549068" y="407418"/>
                </a:cubicBezTo>
                <a:lnTo>
                  <a:pt x="571100" y="400562"/>
                </a:lnTo>
                <a:lnTo>
                  <a:pt x="575457" y="392801"/>
                </a:lnTo>
                <a:lnTo>
                  <a:pt x="589968" y="391807"/>
                </a:lnTo>
                <a:lnTo>
                  <a:pt x="593649" y="390062"/>
                </a:lnTo>
                <a:cubicBezTo>
                  <a:pt x="600667" y="386700"/>
                  <a:pt x="607669" y="383607"/>
                  <a:pt x="614928" y="381544"/>
                </a:cubicBezTo>
                <a:cubicBezTo>
                  <a:pt x="636416" y="381988"/>
                  <a:pt x="667253" y="387671"/>
                  <a:pt x="722580" y="392722"/>
                </a:cubicBezTo>
                <a:cubicBezTo>
                  <a:pt x="792539" y="408114"/>
                  <a:pt x="885615" y="380106"/>
                  <a:pt x="946884" y="411854"/>
                </a:cubicBezTo>
                <a:cubicBezTo>
                  <a:pt x="1028270" y="418469"/>
                  <a:pt x="1139077" y="429433"/>
                  <a:pt x="1210905" y="432414"/>
                </a:cubicBezTo>
                <a:cubicBezTo>
                  <a:pt x="1270803" y="429423"/>
                  <a:pt x="1321921" y="453757"/>
                  <a:pt x="1377854" y="429745"/>
                </a:cubicBezTo>
                <a:cubicBezTo>
                  <a:pt x="1381419" y="434564"/>
                  <a:pt x="1385901" y="438319"/>
                  <a:pt x="1391004" y="441307"/>
                </a:cubicBezTo>
                <a:lnTo>
                  <a:pt x="1406953" y="447889"/>
                </a:lnTo>
                <a:lnTo>
                  <a:pt x="1409246" y="446765"/>
                </a:lnTo>
                <a:cubicBezTo>
                  <a:pt x="1419066" y="444804"/>
                  <a:pt x="1424836" y="446037"/>
                  <a:pt x="1428800" y="448677"/>
                </a:cubicBezTo>
                <a:lnTo>
                  <a:pt x="1432402" y="452956"/>
                </a:lnTo>
                <a:lnTo>
                  <a:pt x="1606578" y="430870"/>
                </a:lnTo>
                <a:cubicBezTo>
                  <a:pt x="1619625" y="433971"/>
                  <a:pt x="1633347" y="436643"/>
                  <a:pt x="1647476" y="438687"/>
                </a:cubicBezTo>
                <a:lnTo>
                  <a:pt x="1655866" y="439472"/>
                </a:lnTo>
                <a:lnTo>
                  <a:pt x="1656096" y="439162"/>
                </a:lnTo>
                <a:cubicBezTo>
                  <a:pt x="1658061" y="438636"/>
                  <a:pt x="1666503" y="411823"/>
                  <a:pt x="1670708" y="412530"/>
                </a:cubicBezTo>
                <a:lnTo>
                  <a:pt x="1737953" y="399496"/>
                </a:lnTo>
                <a:lnTo>
                  <a:pt x="1848192" y="376032"/>
                </a:lnTo>
                <a:cubicBezTo>
                  <a:pt x="1887458" y="368088"/>
                  <a:pt x="1918458" y="352092"/>
                  <a:pt x="1954077" y="352621"/>
                </a:cubicBezTo>
                <a:cubicBezTo>
                  <a:pt x="1965180" y="342609"/>
                  <a:pt x="1976973" y="337201"/>
                  <a:pt x="1993047" y="346068"/>
                </a:cubicBezTo>
                <a:cubicBezTo>
                  <a:pt x="2028636" y="335449"/>
                  <a:pt x="2032293" y="317806"/>
                  <a:pt x="2059719" y="325903"/>
                </a:cubicBezTo>
                <a:cubicBezTo>
                  <a:pt x="2071905" y="296194"/>
                  <a:pt x="2076373" y="305826"/>
                  <a:pt x="2088528" y="311409"/>
                </a:cubicBezTo>
                <a:lnTo>
                  <a:pt x="2090087" y="311676"/>
                </a:lnTo>
                <a:lnTo>
                  <a:pt x="2091700" y="307455"/>
                </a:lnTo>
                <a:lnTo>
                  <a:pt x="2096989" y="304649"/>
                </a:lnTo>
                <a:lnTo>
                  <a:pt x="2113325" y="302764"/>
                </a:lnTo>
                <a:lnTo>
                  <a:pt x="2119780" y="303007"/>
                </a:lnTo>
                <a:cubicBezTo>
                  <a:pt x="2124111" y="302819"/>
                  <a:pt x="2126840" y="302239"/>
                  <a:pt x="2128562" y="301336"/>
                </a:cubicBezTo>
                <a:cubicBezTo>
                  <a:pt x="2128600" y="301221"/>
                  <a:pt x="2128640" y="301107"/>
                  <a:pt x="2128679" y="300991"/>
                </a:cubicBezTo>
                <a:lnTo>
                  <a:pt x="2179558" y="299095"/>
                </a:lnTo>
                <a:cubicBezTo>
                  <a:pt x="2184857" y="280099"/>
                  <a:pt x="2238998" y="291238"/>
                  <a:pt x="2223277" y="260239"/>
                </a:cubicBezTo>
                <a:cubicBezTo>
                  <a:pt x="2241523" y="259676"/>
                  <a:pt x="2256386" y="270988"/>
                  <a:pt x="2243644" y="251110"/>
                </a:cubicBezTo>
                <a:cubicBezTo>
                  <a:pt x="2249448" y="250324"/>
                  <a:pt x="2252382" y="247882"/>
                  <a:pt x="2253986" y="244616"/>
                </a:cubicBezTo>
                <a:lnTo>
                  <a:pt x="2254285" y="243167"/>
                </a:lnTo>
                <a:lnTo>
                  <a:pt x="2295037" y="242433"/>
                </a:lnTo>
                <a:lnTo>
                  <a:pt x="2299648" y="239896"/>
                </a:lnTo>
                <a:lnTo>
                  <a:pt x="2327237" y="242539"/>
                </a:lnTo>
                <a:lnTo>
                  <a:pt x="2340943" y="242239"/>
                </a:lnTo>
                <a:lnTo>
                  <a:pt x="2345943" y="245589"/>
                </a:lnTo>
                <a:cubicBezTo>
                  <a:pt x="2350718" y="247299"/>
                  <a:pt x="2356754" y="247292"/>
                  <a:pt x="2365602" y="243403"/>
                </a:cubicBezTo>
                <a:lnTo>
                  <a:pt x="2367433" y="241858"/>
                </a:lnTo>
                <a:lnTo>
                  <a:pt x="2385231" y="244873"/>
                </a:lnTo>
                <a:cubicBezTo>
                  <a:pt x="2391237" y="246682"/>
                  <a:pt x="2396907" y="249351"/>
                  <a:pt x="2402059" y="253223"/>
                </a:cubicBezTo>
                <a:cubicBezTo>
                  <a:pt x="2457690" y="251623"/>
                  <a:pt x="2639813" y="242704"/>
                  <a:pt x="2719020" y="235271"/>
                </a:cubicBezTo>
                <a:cubicBezTo>
                  <a:pt x="2762954" y="229515"/>
                  <a:pt x="2821915" y="222156"/>
                  <a:pt x="2877308" y="208630"/>
                </a:cubicBezTo>
                <a:cubicBezTo>
                  <a:pt x="2947949" y="226393"/>
                  <a:pt x="2978035" y="153757"/>
                  <a:pt x="3051375" y="154110"/>
                </a:cubicBezTo>
                <a:cubicBezTo>
                  <a:pt x="3078434" y="115011"/>
                  <a:pt x="3067807" y="148493"/>
                  <a:pt x="3104837" y="135199"/>
                </a:cubicBezTo>
                <a:cubicBezTo>
                  <a:pt x="3103880" y="166713"/>
                  <a:pt x="3146743" y="109780"/>
                  <a:pt x="3159836" y="142694"/>
                </a:cubicBezTo>
                <a:cubicBezTo>
                  <a:pt x="3166160" y="139232"/>
                  <a:pt x="3171875" y="134841"/>
                  <a:pt x="3177510" y="130186"/>
                </a:cubicBezTo>
                <a:lnTo>
                  <a:pt x="3180470" y="127764"/>
                </a:lnTo>
                <a:lnTo>
                  <a:pt x="3194216" y="123837"/>
                </a:lnTo>
                <a:lnTo>
                  <a:pt x="3214710" y="104451"/>
                </a:lnTo>
                <a:cubicBezTo>
                  <a:pt x="3222186" y="101416"/>
                  <a:pt x="3230663" y="99454"/>
                  <a:pt x="3240671" y="99232"/>
                </a:cubicBezTo>
                <a:cubicBezTo>
                  <a:pt x="3277606" y="111009"/>
                  <a:pt x="3320498" y="66221"/>
                  <a:pt x="3366544" y="82506"/>
                </a:cubicBezTo>
                <a:cubicBezTo>
                  <a:pt x="3383134" y="85775"/>
                  <a:pt x="3432393" y="79256"/>
                  <a:pt x="3440424" y="67891"/>
                </a:cubicBezTo>
                <a:cubicBezTo>
                  <a:pt x="3450432" y="64444"/>
                  <a:pt x="3462892" y="66649"/>
                  <a:pt x="3466248" y="55103"/>
                </a:cubicBezTo>
                <a:cubicBezTo>
                  <a:pt x="3472418" y="40954"/>
                  <a:pt x="3510917" y="57092"/>
                  <a:pt x="3503820" y="42110"/>
                </a:cubicBezTo>
                <a:lnTo>
                  <a:pt x="3568389" y="13576"/>
                </a:lnTo>
                <a:cubicBezTo>
                  <a:pt x="3579310" y="19318"/>
                  <a:pt x="3590168" y="14433"/>
                  <a:pt x="3604089" y="6980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diagram of the cervical spine&#10;&#10;AI-generated content may be incorrect.">
            <a:extLst>
              <a:ext uri="{FF2B5EF4-FFF2-40B4-BE49-F238E27FC236}">
                <a16:creationId xmlns:a16="http://schemas.microsoft.com/office/drawing/2014/main" id="{18AB8E68-E97B-15CF-24DE-51C784331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3123" y="1222543"/>
            <a:ext cx="3521122" cy="440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9126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2587ECF-85E9-4393-9D87-8EB6F3F6C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8344E0-1A38-0986-5668-02F90ACD4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37883"/>
            <a:ext cx="4783697" cy="1942810"/>
          </a:xfrm>
        </p:spPr>
        <p:txBody>
          <a:bodyPr anchor="b">
            <a:normAutofit/>
          </a:bodyPr>
          <a:lstStyle/>
          <a:p>
            <a:r>
              <a:rPr lang="cs-CZ" sz="4000"/>
              <a:t>Funkce v dýchání a polykání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5C35-4B6E-1A89-1AF0-B45FCA9BA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686323"/>
            <a:ext cx="4783697" cy="3433583"/>
          </a:xfrm>
        </p:spPr>
        <p:txBody>
          <a:bodyPr>
            <a:normAutofit/>
          </a:bodyPr>
          <a:lstStyle/>
          <a:p>
            <a:r>
              <a:rPr lang="cs-CZ" sz="2000"/>
              <a:t>Krční páteř ovlivňuje položení a funkci dýchacích cest</a:t>
            </a:r>
          </a:p>
          <a:p>
            <a:r>
              <a:rPr lang="cs-CZ" sz="2000"/>
              <a:t>Pohyb hlavy a krku mění napětí infrahyoidních a suprahyoidních svalů, které jsou důležité při polykání, dýchání i fonaci</a:t>
            </a:r>
          </a:p>
        </p:txBody>
      </p:sp>
      <p:pic>
        <p:nvPicPr>
          <p:cNvPr id="5" name="Picture 4" descr="A diagram of a human head&#10;&#10;AI-generated content may be incorrect.">
            <a:extLst>
              <a:ext uri="{FF2B5EF4-FFF2-40B4-BE49-F238E27FC236}">
                <a16:creationId xmlns:a16="http://schemas.microsoft.com/office/drawing/2014/main" id="{7894BA31-B6D0-76D7-081F-0F5301DCA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8268" y="537882"/>
            <a:ext cx="5065686" cy="558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7512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EB8E0-CC85-9DCA-B152-C8B0EB306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Ochranná funkce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56C98-C1BB-6F50-D185-A9AA9162ED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Obklopuje a chrání míchu v páteřním kanálu</a:t>
            </a:r>
          </a:p>
          <a:p>
            <a:r>
              <a:rPr lang="cs-CZ" dirty="0"/>
              <a:t>Chrání vertebrální tepny (</a:t>
            </a:r>
            <a:r>
              <a:rPr lang="cs-CZ" dirty="0" err="1"/>
              <a:t>arteriae</a:t>
            </a:r>
            <a:r>
              <a:rPr lang="cs-CZ" dirty="0"/>
              <a:t> </a:t>
            </a:r>
            <a:r>
              <a:rPr lang="cs-CZ" dirty="0" err="1"/>
              <a:t>vertebrales</a:t>
            </a:r>
            <a:r>
              <a:rPr lang="cs-CZ" dirty="0"/>
              <a:t>), které procházejí otvory v příčných výběžcích obratlů C1-C6</a:t>
            </a:r>
          </a:p>
          <a:p>
            <a:r>
              <a:rPr lang="cs-CZ" dirty="0"/>
              <a:t>Zajišťuje stabilitu při zachování velké pohyblivosti díky vazům (</a:t>
            </a:r>
            <a:r>
              <a:rPr lang="cs-CZ" dirty="0" err="1"/>
              <a:t>ligamenta</a:t>
            </a:r>
            <a:r>
              <a:rPr lang="cs-CZ" dirty="0"/>
              <a:t> </a:t>
            </a:r>
            <a:r>
              <a:rPr lang="cs-CZ" dirty="0" err="1"/>
              <a:t>alaria</a:t>
            </a:r>
            <a:r>
              <a:rPr lang="cs-CZ" dirty="0"/>
              <a:t>, </a:t>
            </a:r>
            <a:r>
              <a:rPr lang="cs-CZ" dirty="0" err="1"/>
              <a:t>transversum</a:t>
            </a:r>
            <a:r>
              <a:rPr lang="cs-CZ" dirty="0"/>
              <a:t> </a:t>
            </a:r>
            <a:r>
              <a:rPr lang="cs-CZ" dirty="0" err="1"/>
              <a:t>atlantis</a:t>
            </a:r>
            <a:r>
              <a:rPr lang="cs-CZ" dirty="0"/>
              <a:t>, </a:t>
            </a:r>
            <a:r>
              <a:rPr lang="cs-CZ" dirty="0" err="1"/>
              <a:t>nuchae</a:t>
            </a:r>
            <a:r>
              <a:rPr lang="cs-CZ" dirty="0"/>
              <a:t> atd.)</a:t>
            </a:r>
          </a:p>
        </p:txBody>
      </p:sp>
    </p:spTree>
    <p:extLst>
      <p:ext uri="{BB962C8B-B14F-4D97-AF65-F5344CB8AC3E}">
        <p14:creationId xmlns:p14="http://schemas.microsoft.com/office/powerpoint/2010/main" val="3081370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human skull with a bone in the ear&#10;&#10;AI-generated content may be incorrect.">
            <a:extLst>
              <a:ext uri="{FF2B5EF4-FFF2-40B4-BE49-F238E27FC236}">
                <a16:creationId xmlns:a16="http://schemas.microsoft.com/office/drawing/2014/main" id="{75138159-888C-CF83-A047-286B1911D2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2581" b="-1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C11BA8-9588-39A9-A5F4-C3679C03A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cs-CZ" sz="4000"/>
              <a:t>TMK dysfunkce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2F8711-F8FB-11FA-8D66-D0C8D2816B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cs-CZ" sz="1000"/>
              <a:t>Temporomandibulární kloub</a:t>
            </a:r>
          </a:p>
          <a:p>
            <a:pPr lvl="1"/>
            <a:r>
              <a:rPr lang="cs-CZ" sz="1000"/>
              <a:t>Caput mandibulae</a:t>
            </a:r>
          </a:p>
          <a:p>
            <a:pPr lvl="1"/>
            <a:r>
              <a:rPr lang="cs-CZ" sz="1000"/>
              <a:t>Fossa mandibularis- kloubní jamka na os temporale</a:t>
            </a:r>
          </a:p>
          <a:p>
            <a:pPr lvl="1"/>
            <a:r>
              <a:rPr lang="cs-CZ" sz="1000"/>
              <a:t>Diskus articularis – vazivová ploténka, odděluje kloub na 2 části</a:t>
            </a:r>
          </a:p>
          <a:p>
            <a:pPr lvl="1"/>
            <a:r>
              <a:rPr lang="cs-CZ" sz="1000"/>
              <a:t>Kloubní pouzdro – citlivé, často bolest</a:t>
            </a:r>
          </a:p>
          <a:p>
            <a:r>
              <a:rPr lang="cs-CZ" sz="1000"/>
              <a:t>Pohyb- kombinace rotace a translace</a:t>
            </a:r>
          </a:p>
          <a:p>
            <a:r>
              <a:rPr lang="cs-CZ" sz="1000"/>
              <a:t>TMK úzce spojen s Cp (C0-C3), jazylkou a posturálním systémem</a:t>
            </a:r>
          </a:p>
          <a:p>
            <a:r>
              <a:rPr lang="cs-CZ" sz="1000"/>
              <a:t>Při poruše polohy hlavy se mění postavení mandibuly a zvyšuje se tlak v TMK (např. předsun hlavy)</a:t>
            </a:r>
          </a:p>
          <a:p>
            <a:r>
              <a:rPr lang="cs-CZ" sz="1000"/>
              <a:t>Nejčastější projevy dysfunkce:</a:t>
            </a:r>
          </a:p>
          <a:p>
            <a:pPr lvl="1"/>
            <a:r>
              <a:rPr lang="cs-CZ" sz="1000"/>
              <a:t>Bolest v obl. čelisti, spánku, ucha, hlavy, při žvýkání, mluvení</a:t>
            </a:r>
          </a:p>
          <a:p>
            <a:pPr lvl="1"/>
            <a:r>
              <a:rPr lang="cs-CZ" sz="1000"/>
              <a:t>Křupání, lupání, blokáda při otevírání úst</a:t>
            </a:r>
          </a:p>
          <a:p>
            <a:pPr lvl="1"/>
            <a:r>
              <a:rPr lang="cs-CZ" sz="1000"/>
              <a:t>Omezené nebo asymetrické otevírání</a:t>
            </a:r>
          </a:p>
          <a:p>
            <a:pPr lvl="1"/>
            <a:r>
              <a:rPr lang="cs-CZ" sz="1000"/>
              <a:t>Přenesené bolesti – šíje, zátylek, RAKK</a:t>
            </a:r>
          </a:p>
        </p:txBody>
      </p:sp>
    </p:spTree>
    <p:extLst>
      <p:ext uri="{BB962C8B-B14F-4D97-AF65-F5344CB8AC3E}">
        <p14:creationId xmlns:p14="http://schemas.microsoft.com/office/powerpoint/2010/main" val="42812615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54640-6FE0-083E-4B58-EB8F8C207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Koordinační a proprioceptivní funkce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48276D-2904-941E-668E-A74DAC1CEF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V oblasti horní </a:t>
            </a:r>
            <a:r>
              <a:rPr lang="cs-CZ" dirty="0" err="1"/>
              <a:t>Cp</a:t>
            </a:r>
            <a:r>
              <a:rPr lang="cs-CZ" dirty="0"/>
              <a:t> je vysoká koncentrace proprioreceptorů (hl. ve svalech a vazech)</a:t>
            </a:r>
          </a:p>
          <a:p>
            <a:r>
              <a:rPr lang="cs-CZ" dirty="0"/>
              <a:t>Dávají mozku informace o poloze hlavy v prostoru – zásadní pro rovnováhu a orientaci (vestibulární systém)</a:t>
            </a:r>
          </a:p>
          <a:p>
            <a:endParaRPr lang="cs-CZ" dirty="0"/>
          </a:p>
          <a:p>
            <a:r>
              <a:rPr lang="cs-CZ" dirty="0"/>
              <a:t>Pokud je vestibulární systém porušený nebo v nerovnováze:</a:t>
            </a:r>
          </a:p>
          <a:p>
            <a:pPr lvl="1"/>
            <a:r>
              <a:rPr lang="cs-CZ" dirty="0"/>
              <a:t>Závratě (</a:t>
            </a:r>
            <a:r>
              <a:rPr lang="cs-CZ" dirty="0" err="1"/>
              <a:t>vertigo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Ztráta rovnováhy, pocit nejistoty při chůzi</a:t>
            </a:r>
          </a:p>
          <a:p>
            <a:pPr lvl="1"/>
            <a:r>
              <a:rPr lang="cs-CZ" dirty="0"/>
              <a:t>Nystagmus (mimovolní pohyby očí)</a:t>
            </a:r>
          </a:p>
          <a:p>
            <a:pPr lvl="1"/>
            <a:r>
              <a:rPr lang="cs-CZ" dirty="0"/>
              <a:t>Nevolnost, zvracení</a:t>
            </a:r>
          </a:p>
          <a:p>
            <a:pPr lvl="1"/>
            <a:r>
              <a:rPr lang="cs-CZ" dirty="0"/>
              <a:t>Bolest </a:t>
            </a:r>
            <a:r>
              <a:rPr lang="cs-CZ" dirty="0" err="1"/>
              <a:t>Cp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594667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90D01200-0224-43C5-AB38-FB4D16B73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BFD524-DEDE-EF28-4ABD-FFDFE32FE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68770" cy="1536192"/>
          </a:xfrm>
        </p:spPr>
        <p:txBody>
          <a:bodyPr anchor="b">
            <a:normAutofit/>
          </a:bodyPr>
          <a:lstStyle/>
          <a:p>
            <a:r>
              <a:rPr lang="cs-CZ" sz="4000" dirty="0"/>
              <a:t>Vestibulární systém – sklon horizontálního kanálku</a:t>
            </a:r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728A44A4-A002-4A88-9FC9-1D0566C97A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3E7D5C7B-DD16-401B-85CE-4AAA2A4F51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54" name="Content Placeholder 2053">
            <a:extLst>
              <a:ext uri="{FF2B5EF4-FFF2-40B4-BE49-F238E27FC236}">
                <a16:creationId xmlns:a16="http://schemas.microsoft.com/office/drawing/2014/main" id="{EB64B241-4069-09D4-50F1-BF0A3E8BC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3355848"/>
            <a:ext cx="6268770" cy="2825496"/>
          </a:xfrm>
        </p:spPr>
        <p:txBody>
          <a:bodyPr>
            <a:normAutofit/>
          </a:bodyPr>
          <a:lstStyle/>
          <a:p>
            <a:endParaRPr lang="cs-CZ" sz="2200" dirty="0"/>
          </a:p>
        </p:txBody>
      </p:sp>
      <p:pic>
        <p:nvPicPr>
          <p:cNvPr id="2050" name="Picture 2" descr="The Vestibular System | Neupsy Key">
            <a:extLst>
              <a:ext uri="{FF2B5EF4-FFF2-40B4-BE49-F238E27FC236}">
                <a16:creationId xmlns:a16="http://schemas.microsoft.com/office/drawing/2014/main" id="{2D7EFC1A-6E9C-2263-7123-050AFC9F6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41192" y="601133"/>
            <a:ext cx="3543433" cy="558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7267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722494-E25A-A625-138E-666EECDCF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cs-CZ" sz="3000"/>
              <a:t>BPPV (benigní paroxysmální poziční vertigo)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9D1700-FD0A-DC11-693D-892320790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sz="1400"/>
              <a:t>Jedna z častých diagnóz řešená vestibulární rehabilitací</a:t>
            </a:r>
          </a:p>
          <a:p>
            <a:r>
              <a:rPr lang="cs-CZ" sz="1400"/>
              <a:t>Krystalky (otolity) z utrikulu se uvolní do polokruhovitých kanálků – dráždí vláskové buňky</a:t>
            </a:r>
          </a:p>
          <a:p>
            <a:r>
              <a:rPr lang="cs-CZ" sz="1400"/>
              <a:t>Typické příznaky: krátké závratě při změně polohy (např. lehání, otáčení v posteli)</a:t>
            </a:r>
          </a:p>
          <a:p>
            <a:r>
              <a:rPr lang="cs-CZ" sz="1400"/>
              <a:t>Využití manévrů</a:t>
            </a:r>
          </a:p>
          <a:p>
            <a:pPr lvl="1"/>
            <a:r>
              <a:rPr lang="cs-CZ" sz="1400" b="1"/>
              <a:t>Epleyho manévr </a:t>
            </a:r>
            <a:r>
              <a:rPr lang="cs-CZ" sz="1400"/>
              <a:t>– zadní polokruhovitý kanálek</a:t>
            </a:r>
          </a:p>
          <a:p>
            <a:pPr lvl="1"/>
            <a:r>
              <a:rPr lang="cs-CZ" sz="1400" b="1"/>
              <a:t>Semontův manévr </a:t>
            </a:r>
            <a:r>
              <a:rPr lang="cs-CZ" sz="1400"/>
              <a:t>– zadní kanálek</a:t>
            </a:r>
          </a:p>
          <a:p>
            <a:pPr lvl="1"/>
            <a:r>
              <a:rPr lang="cs-CZ" sz="1400" b="1"/>
              <a:t>Gufoniho menévr </a:t>
            </a:r>
            <a:r>
              <a:rPr lang="cs-CZ" sz="1400"/>
              <a:t>– laterální (horizontální kanálek)</a:t>
            </a:r>
          </a:p>
          <a:p>
            <a:pPr lvl="1"/>
            <a:r>
              <a:rPr lang="cs-CZ" sz="1400" b="1"/>
              <a:t>Lempertův manévr </a:t>
            </a:r>
            <a:r>
              <a:rPr lang="cs-CZ" sz="1400"/>
              <a:t>– horizontální kanálek</a:t>
            </a:r>
          </a:p>
          <a:p>
            <a:pPr lvl="1"/>
            <a:r>
              <a:rPr lang="cs-CZ" sz="1400" b="1"/>
              <a:t>Brandt-Daroff cvičení </a:t>
            </a:r>
            <a:r>
              <a:rPr lang="cs-CZ" sz="1400"/>
              <a:t>– domácí cvičení pro habituaci</a:t>
            </a:r>
          </a:p>
        </p:txBody>
      </p:sp>
      <p:pic>
        <p:nvPicPr>
          <p:cNvPr id="5" name="Picture 4" descr="A diagram of a person's head and neck&#10;&#10;AI-generated content may be incorrect.">
            <a:extLst>
              <a:ext uri="{FF2B5EF4-FFF2-40B4-BE49-F238E27FC236}">
                <a16:creationId xmlns:a16="http://schemas.microsoft.com/office/drawing/2014/main" id="{3BD189FC-F71E-B0BA-F647-8593A5E6B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2896" y="640080"/>
            <a:ext cx="4211271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7738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7" name="Rectangle 10246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7BAA2A-D2A3-4D2B-0ED5-ECED57452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anchor="b">
            <a:normAutofit/>
          </a:bodyPr>
          <a:lstStyle/>
          <a:p>
            <a:r>
              <a:rPr lang="cs-CZ" sz="3400"/>
              <a:t>C1-C7</a:t>
            </a:r>
          </a:p>
        </p:txBody>
      </p:sp>
      <p:sp>
        <p:nvSpPr>
          <p:cNvPr id="10249" name="Rectangle 10248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251" name="Rectangle 10250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15640F-302B-3C3A-5390-039BC99B0F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79" y="2688336"/>
            <a:ext cx="4498848" cy="3584448"/>
          </a:xfrm>
        </p:spPr>
        <p:txBody>
          <a:bodyPr anchor="t">
            <a:normAutofit/>
          </a:bodyPr>
          <a:lstStyle/>
          <a:p>
            <a:r>
              <a:rPr lang="cs-CZ" sz="1800"/>
              <a:t>Vsedě nebo vleže na břiše</a:t>
            </a:r>
          </a:p>
          <a:p>
            <a:r>
              <a:rPr lang="cs-CZ" sz="1800"/>
              <a:t>C1 a C2 mají odlišnou anatomii, nejsou zde typické trny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7FDF8303-EB5A-9EE5-8E79-89544077D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4" r="5654" b="2"/>
          <a:stretch>
            <a:fillRect/>
          </a:stretch>
        </p:blipFill>
        <p:spPr bwMode="auto"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noFill/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7166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8" name="Rectangle 14347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40" name="Picture 4">
            <a:extLst>
              <a:ext uri="{FF2B5EF4-FFF2-40B4-BE49-F238E27FC236}">
                <a16:creationId xmlns:a16="http://schemas.microsoft.com/office/drawing/2014/main" id="{A28AA479-79E4-9D31-726E-B99757570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" r="27720"/>
          <a:stretch>
            <a:fillRect/>
          </a:stretch>
        </p:blipFill>
        <p:spPr bwMode="auto"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>
            <a:extLst>
              <a:ext uri="{FF2B5EF4-FFF2-40B4-BE49-F238E27FC236}">
                <a16:creationId xmlns:a16="http://schemas.microsoft.com/office/drawing/2014/main" id="{CC9364A1-1F0D-C708-A601-4125F05FC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1"/>
          <a:stretch>
            <a:fillRect/>
          </a:stretch>
        </p:blipFill>
        <p:spPr bwMode="auto"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4350" name="Freeform: Shape 14349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352" name="Freeform: Shape 14351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E4030D-D665-3C5C-9A6A-B4741835F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1038"/>
            <a:ext cx="2804504" cy="1325563"/>
          </a:xfrm>
        </p:spPr>
        <p:txBody>
          <a:bodyPr anchor="ctr">
            <a:normAutofit/>
          </a:bodyPr>
          <a:lstStyle/>
          <a:p>
            <a:r>
              <a:rPr lang="cs-CZ" sz="2800"/>
              <a:t>C1 – atlas</a:t>
            </a:r>
            <a:br>
              <a:rPr lang="cs-CZ" sz="2800"/>
            </a:br>
            <a:endParaRPr lang="cs-CZ" sz="2800"/>
          </a:p>
        </p:txBody>
      </p:sp>
      <p:sp>
        <p:nvSpPr>
          <p:cNvPr id="14354" name="Rectangle 14353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356" name="Rectangle 14355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67555D-F7A2-8D15-27C6-4043D0666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171"/>
            <a:ext cx="2804504" cy="3918792"/>
          </a:xfrm>
        </p:spPr>
        <p:txBody>
          <a:bodyPr>
            <a:normAutofit/>
          </a:bodyPr>
          <a:lstStyle/>
          <a:p>
            <a:pPr lvl="1"/>
            <a:r>
              <a:rPr lang="cs-CZ" sz="1800"/>
              <a:t>Chybí processus spinosus</a:t>
            </a:r>
          </a:p>
          <a:p>
            <a:pPr lvl="1"/>
            <a:r>
              <a:rPr lang="cs-CZ" sz="1800"/>
              <a:t>Palpace: cítíme laterální masy (lateral mass)po stranách, za ušima</a:t>
            </a:r>
          </a:p>
          <a:p>
            <a:pPr lvl="1"/>
            <a:r>
              <a:rPr lang="cs-CZ" sz="1800"/>
              <a:t>Pohyb: rotace hlavy – atlas se otáčí kolem C2</a:t>
            </a:r>
          </a:p>
          <a:p>
            <a:endParaRPr lang="cs-CZ" sz="1800"/>
          </a:p>
        </p:txBody>
      </p:sp>
    </p:spTree>
    <p:extLst>
      <p:ext uri="{BB962C8B-B14F-4D97-AF65-F5344CB8AC3E}">
        <p14:creationId xmlns:p14="http://schemas.microsoft.com/office/powerpoint/2010/main" val="30789557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5" name="Rectangle 9224">
            <a:extLst>
              <a:ext uri="{FF2B5EF4-FFF2-40B4-BE49-F238E27FC236}">
                <a16:creationId xmlns:a16="http://schemas.microsoft.com/office/drawing/2014/main" id="{C5278130-DFE0-457B-8698-88DF6901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227" name="Rectangle 9226">
            <a:extLst>
              <a:ext uri="{FF2B5EF4-FFF2-40B4-BE49-F238E27FC236}">
                <a16:creationId xmlns:a16="http://schemas.microsoft.com/office/drawing/2014/main" id="{2F99531B-1681-4D6E-BECB-18325B33A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229" name="Rectangle 9228">
            <a:extLst>
              <a:ext uri="{FF2B5EF4-FFF2-40B4-BE49-F238E27FC236}">
                <a16:creationId xmlns:a16="http://schemas.microsoft.com/office/drawing/2014/main" id="{B908E8DC-1025-4FCC-873D-DC5C2ADEF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4" y="699899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D76E60-583A-9958-A75C-9E4ECAA4D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899" y="540167"/>
            <a:ext cx="4274607" cy="2135867"/>
          </a:xfrm>
        </p:spPr>
        <p:txBody>
          <a:bodyPr anchor="b">
            <a:normAutofit/>
          </a:bodyPr>
          <a:lstStyle/>
          <a:p>
            <a:r>
              <a:rPr lang="cs-CZ" sz="4800"/>
              <a:t>C2 - axis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8EB72C-ECCB-A9B8-6479-D50E3AD7EB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899" y="2880452"/>
            <a:ext cx="4274607" cy="3095445"/>
          </a:xfrm>
        </p:spPr>
        <p:txBody>
          <a:bodyPr anchor="t">
            <a:normAutofit/>
          </a:bodyPr>
          <a:lstStyle/>
          <a:p>
            <a:r>
              <a:rPr lang="cs-CZ" sz="1800"/>
              <a:t>Processus spinosus hmatný jako výrazný trn na zadní straně krku</a:t>
            </a:r>
          </a:p>
          <a:p>
            <a:r>
              <a:rPr lang="cs-CZ" sz="1800"/>
              <a:t>Palpace: od occiput směrem dolů palpujeme výrazný trn axisu, mírně pod linea nuchae</a:t>
            </a:r>
          </a:p>
          <a:p>
            <a:r>
              <a:rPr lang="cs-CZ" sz="1800"/>
              <a:t>Rotace hlavy okolo C2 dens axis</a:t>
            </a:r>
          </a:p>
        </p:txBody>
      </p:sp>
      <p:pic>
        <p:nvPicPr>
          <p:cNvPr id="9220" name="Picture 4" descr="Výsledek obrázku">
            <a:extLst>
              <a:ext uri="{FF2B5EF4-FFF2-40B4-BE49-F238E27FC236}">
                <a16:creationId xmlns:a16="http://schemas.microsoft.com/office/drawing/2014/main" id="{0BBB6AEC-889E-9D8B-119B-CACCC0032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2" r="4386" b="3"/>
          <a:stretch>
            <a:fillRect/>
          </a:stretch>
        </p:blipFill>
        <p:spPr bwMode="auto">
          <a:xfrm>
            <a:off x="5211495" y="699899"/>
            <a:ext cx="3211333" cy="5445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05BDBC24-3291-C00A-9272-2516E485A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4" r="3" b="3"/>
          <a:stretch>
            <a:fillRect/>
          </a:stretch>
        </p:blipFill>
        <p:spPr bwMode="auto">
          <a:xfrm>
            <a:off x="8535080" y="699899"/>
            <a:ext cx="3211333" cy="5445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231" name="Straight Connector 9230">
            <a:extLst>
              <a:ext uri="{FF2B5EF4-FFF2-40B4-BE49-F238E27FC236}">
                <a16:creationId xmlns:a16="http://schemas.microsoft.com/office/drawing/2014/main" id="{F085D7B9-E066-4923-8CB7-294BF3062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365990" y="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33" name="Rectangle 9232">
            <a:extLst>
              <a:ext uri="{FF2B5EF4-FFF2-40B4-BE49-F238E27FC236}">
                <a16:creationId xmlns:a16="http://schemas.microsoft.com/office/drawing/2014/main" id="{9B57D9A5-B0E6-43E8-854F-D4931B715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47856" y="706072"/>
            <a:ext cx="445586" cy="5445849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9235" name="Straight Connector 9234">
            <a:extLst>
              <a:ext uri="{FF2B5EF4-FFF2-40B4-BE49-F238E27FC236}">
                <a16:creationId xmlns:a16="http://schemas.microsoft.com/office/drawing/2014/main" id="{25443840-A796-4C43-8DC1-1B738EFEC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46320"/>
            <a:ext cx="12192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17547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393" name="Rectangle 16392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D08FDC-DA4B-203E-3BFB-4DCAC3C90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412454"/>
            <a:ext cx="2381250" cy="2101850"/>
          </a:xfrm>
        </p:spPr>
        <p:txBody>
          <a:bodyPr>
            <a:normAutofit/>
          </a:bodyPr>
          <a:lstStyle/>
          <a:p>
            <a:r>
              <a:rPr lang="en-US" sz="2800"/>
              <a:t>Facetový kloub C2/C3</a:t>
            </a:r>
          </a:p>
        </p:txBody>
      </p:sp>
      <p:sp>
        <p:nvSpPr>
          <p:cNvPr id="16395" name="Rectangle 16394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397" name="Rectangle 16396">
            <a:extLst>
              <a:ext uri="{FF2B5EF4-FFF2-40B4-BE49-F238E27FC236}">
                <a16:creationId xmlns:a16="http://schemas.microsoft.com/office/drawing/2014/main" id="{CA52A9B9-B2B3-46F0-9D53-0EFF9905B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245238" y="145264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1D295F-2FF9-8D5A-0DBA-C86607DA1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7538" y="412454"/>
            <a:ext cx="3243262" cy="2101850"/>
          </a:xfrm>
        </p:spPr>
        <p:txBody>
          <a:bodyPr anchor="ctr">
            <a:normAutofit/>
          </a:bodyPr>
          <a:lstStyle/>
          <a:p>
            <a:endParaRPr lang="en-US" sz="1700"/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65FD8829-D48C-C52C-855C-EDD397A53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16" r="-2" b="5708"/>
          <a:stretch>
            <a:fillRect/>
          </a:stretch>
        </p:blipFill>
        <p:spPr bwMode="auto">
          <a:xfrm>
            <a:off x="20" y="2959630"/>
            <a:ext cx="6400781" cy="389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>
            <a:extLst>
              <a:ext uri="{FF2B5EF4-FFF2-40B4-BE49-F238E27FC236}">
                <a16:creationId xmlns:a16="http://schemas.microsoft.com/office/drawing/2014/main" id="{44119948-F7FA-117A-A395-F3EB3006C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4" b="843"/>
          <a:stretch>
            <a:fillRect/>
          </a:stretch>
        </p:blipFill>
        <p:spPr bwMode="auto">
          <a:xfrm>
            <a:off x="6591299" y="1"/>
            <a:ext cx="56007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42766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421" name="Rectangle 17420">
            <a:extLst>
              <a:ext uri="{FF2B5EF4-FFF2-40B4-BE49-F238E27FC236}">
                <a16:creationId xmlns:a16="http://schemas.microsoft.com/office/drawing/2014/main" id="{93062723-6941-4ABE-8146-AC6FA530BA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423" name="Rectangle 17422">
            <a:extLst>
              <a:ext uri="{FF2B5EF4-FFF2-40B4-BE49-F238E27FC236}">
                <a16:creationId xmlns:a16="http://schemas.microsoft.com/office/drawing/2014/main" id="{917859B3-4C91-478D-929D-BB6433F90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1DF1AD-011B-4581-528F-BF560EB1D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602"/>
            <a:ext cx="3093720" cy="1645920"/>
          </a:xfrm>
        </p:spPr>
        <p:txBody>
          <a:bodyPr>
            <a:normAutofit/>
          </a:bodyPr>
          <a:lstStyle/>
          <a:p>
            <a:r>
              <a:rPr lang="en-US" sz="2600"/>
              <a:t>Facetový kloub C2/C3</a:t>
            </a:r>
          </a:p>
        </p:txBody>
      </p:sp>
      <p:pic>
        <p:nvPicPr>
          <p:cNvPr id="17414" name="Picture 6">
            <a:extLst>
              <a:ext uri="{FF2B5EF4-FFF2-40B4-BE49-F238E27FC236}">
                <a16:creationId xmlns:a16="http://schemas.microsoft.com/office/drawing/2014/main" id="{9147666E-6E8E-6D33-764B-7FFE2ACF0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7589"/>
          <a:stretch>
            <a:fillRect/>
          </a:stretch>
        </p:blipFill>
        <p:spPr bwMode="auto">
          <a:xfrm>
            <a:off x="20" y="-13"/>
            <a:ext cx="2926060" cy="400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>
            <a:extLst>
              <a:ext uri="{FF2B5EF4-FFF2-40B4-BE49-F238E27FC236}">
                <a16:creationId xmlns:a16="http://schemas.microsoft.com/office/drawing/2014/main" id="{8095E761-5D9F-C333-F653-7FE17A196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2" r="30480" b="1"/>
          <a:stretch>
            <a:fillRect/>
          </a:stretch>
        </p:blipFill>
        <p:spPr bwMode="auto">
          <a:xfrm>
            <a:off x="3077487" y="8"/>
            <a:ext cx="2935224" cy="400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>
            <a:extLst>
              <a:ext uri="{FF2B5EF4-FFF2-40B4-BE49-F238E27FC236}">
                <a16:creationId xmlns:a16="http://schemas.microsoft.com/office/drawing/2014/main" id="{66A51D05-B981-8BD5-90EA-29FB37328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9406"/>
          <a:stretch>
            <a:fillRect/>
          </a:stretch>
        </p:blipFill>
        <p:spPr bwMode="auto">
          <a:xfrm>
            <a:off x="6174474" y="13"/>
            <a:ext cx="2935224" cy="400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>
            <a:extLst>
              <a:ext uri="{FF2B5EF4-FFF2-40B4-BE49-F238E27FC236}">
                <a16:creationId xmlns:a16="http://schemas.microsoft.com/office/drawing/2014/main" id="{D35C22DF-7DA7-8FCE-B55C-4F8363012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6" r="13780" b="-2"/>
          <a:stretch>
            <a:fillRect/>
          </a:stretch>
        </p:blipFill>
        <p:spPr bwMode="auto">
          <a:xfrm>
            <a:off x="9256776" y="-9"/>
            <a:ext cx="2935224" cy="400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25" name="Rectangle 17424">
            <a:extLst>
              <a:ext uri="{FF2B5EF4-FFF2-40B4-BE49-F238E27FC236}">
                <a16:creationId xmlns:a16="http://schemas.microsoft.com/office/drawing/2014/main" id="{6283FBD2-A663-469F-855C-06D86E3C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27" name="Rectangle 17426">
            <a:extLst>
              <a:ext uri="{FF2B5EF4-FFF2-40B4-BE49-F238E27FC236}">
                <a16:creationId xmlns:a16="http://schemas.microsoft.com/office/drawing/2014/main" id="{8A1279FC-7441-4E55-B082-2774E6316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411220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3C427-FC08-D429-4680-D15F4E502B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0266" y="4440602"/>
            <a:ext cx="7104188" cy="1645920"/>
          </a:xfrm>
        </p:spPr>
        <p:txBody>
          <a:bodyPr anchor="ctr">
            <a:norm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8427313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79EEA-A8F0-4348-C751-FC2C0DC7E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C3-C6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5D2CA-74E6-CD38-08CA-B7F2CE4593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Processus</a:t>
            </a:r>
            <a:r>
              <a:rPr lang="cs-CZ" dirty="0"/>
              <a:t> </a:t>
            </a:r>
            <a:r>
              <a:rPr lang="cs-CZ" dirty="0" err="1"/>
              <a:t>spinosi</a:t>
            </a:r>
            <a:r>
              <a:rPr lang="cs-CZ" dirty="0"/>
              <a:t> hmatné jako malé hrbolky, snadno sledovatelné na zadní str. krku</a:t>
            </a:r>
          </a:p>
          <a:p>
            <a:r>
              <a:rPr lang="cs-CZ" dirty="0"/>
              <a:t>Palpace: od C2 dolů, jednotlivé </a:t>
            </a:r>
            <a:r>
              <a:rPr lang="cs-CZ" dirty="0" err="1"/>
              <a:t>spinózní</a:t>
            </a:r>
            <a:r>
              <a:rPr lang="cs-CZ" dirty="0"/>
              <a:t> výběžky dobře hmatné při mírné flexi krku</a:t>
            </a:r>
          </a:p>
        </p:txBody>
      </p:sp>
    </p:spTree>
    <p:extLst>
      <p:ext uri="{BB962C8B-B14F-4D97-AF65-F5344CB8AC3E}">
        <p14:creationId xmlns:p14="http://schemas.microsoft.com/office/powerpoint/2010/main" val="29031399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33890-ACFC-27B8-0273-47A2795C8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86570E-FEF3-493B-7643-D8E5A29B6B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Vertebra</a:t>
            </a:r>
            <a:r>
              <a:rPr lang="cs-CZ" dirty="0"/>
              <a:t> </a:t>
            </a:r>
            <a:r>
              <a:rPr lang="cs-CZ" dirty="0" err="1"/>
              <a:t>prominens</a:t>
            </a:r>
            <a:endParaRPr lang="cs-CZ" dirty="0"/>
          </a:p>
          <a:p>
            <a:r>
              <a:rPr lang="cs-CZ" dirty="0" err="1"/>
              <a:t>Proc</a:t>
            </a:r>
            <a:r>
              <a:rPr lang="cs-CZ" dirty="0"/>
              <a:t>. </a:t>
            </a:r>
            <a:r>
              <a:rPr lang="cs-CZ" dirty="0" err="1"/>
              <a:t>spinosus</a:t>
            </a:r>
            <a:r>
              <a:rPr lang="cs-CZ" dirty="0"/>
              <a:t> dlouhý a hmatný, jasně viditelný</a:t>
            </a:r>
          </a:p>
          <a:p>
            <a:r>
              <a:rPr lang="cs-CZ" dirty="0"/>
              <a:t>Palpace: od C6 dolů</a:t>
            </a:r>
          </a:p>
          <a:p>
            <a:r>
              <a:rPr lang="cs-CZ" dirty="0"/>
              <a:t>Orientační bod</a:t>
            </a:r>
          </a:p>
        </p:txBody>
      </p:sp>
    </p:spTree>
    <p:extLst>
      <p:ext uri="{BB962C8B-B14F-4D97-AF65-F5344CB8AC3E}">
        <p14:creationId xmlns:p14="http://schemas.microsoft.com/office/powerpoint/2010/main" val="1242460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EE8AD0-1B6F-FAB9-F4FF-34004F6F2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cs-CZ" sz="4000"/>
              <a:t>TMK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75F42-A118-0618-C688-520A8BECC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/>
          </a:bodyPr>
          <a:lstStyle/>
          <a:p>
            <a:r>
              <a:rPr lang="cs-CZ" sz="2000"/>
              <a:t>TMK je nejpoužívanější kloub- 2000-3000x denně</a:t>
            </a:r>
          </a:p>
          <a:p>
            <a:r>
              <a:rPr lang="cs-CZ" sz="2000"/>
              <a:t>U 70% lidí s cervikokraniálním syndrome je zároveň přítomná dysfunkce TMK</a:t>
            </a:r>
          </a:p>
          <a:p>
            <a:r>
              <a:rPr lang="cs-CZ" sz="2000"/>
              <a:t>TMK je ovlivněn i dýcháním ústy a napětím jazyka, uvolnění jazyka často zlepší fci kloubu</a:t>
            </a:r>
          </a:p>
          <a:p>
            <a:r>
              <a:rPr lang="cs-CZ" sz="2000"/>
              <a:t>Možnosti léčby:</a:t>
            </a:r>
          </a:p>
          <a:p>
            <a:pPr lvl="1"/>
            <a:r>
              <a:rPr lang="cs-CZ" sz="2000"/>
              <a:t>Uvolnění žvýkacích a krčních svalů, PIR, trakce</a:t>
            </a:r>
          </a:p>
          <a:p>
            <a:pPr lvl="1"/>
            <a:r>
              <a:rPr lang="cs-CZ" sz="2000"/>
              <a:t>Obnovení dechového a posturálního vzorce</a:t>
            </a:r>
          </a:p>
          <a:p>
            <a:pPr lvl="1"/>
            <a:r>
              <a:rPr lang="cs-CZ" sz="2000"/>
              <a:t>Aktivaci HSSP</a:t>
            </a:r>
          </a:p>
          <a:p>
            <a:pPr lvl="1"/>
            <a:r>
              <a:rPr lang="cs-CZ" sz="2000"/>
              <a:t>Reedukaci stereotypů žvýkání a polykání</a:t>
            </a:r>
          </a:p>
          <a:p>
            <a:pPr marL="457200" lvl="1" indent="0">
              <a:buNone/>
            </a:pPr>
            <a:endParaRPr lang="cs-CZ" sz="2000"/>
          </a:p>
        </p:txBody>
      </p:sp>
      <p:pic>
        <p:nvPicPr>
          <p:cNvPr id="5" name="Picture 4" descr="A diagram of the human body&#10;&#10;AI-generated content may be incorrect.">
            <a:extLst>
              <a:ext uri="{FF2B5EF4-FFF2-40B4-BE49-F238E27FC236}">
                <a16:creationId xmlns:a16="http://schemas.microsoft.com/office/drawing/2014/main" id="{A7086F0F-181D-386A-1E82-45B52310A8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577"/>
          <a:stretch>
            <a:fillRect/>
          </a:stretch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4105059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F66446-D201-0C05-BC17-D73B1247A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cs-CZ" sz="5400"/>
              <a:t>Cartilage thyroidea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E0D875-5C4D-A513-DDF0-80A256AF6A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cs-CZ" sz="1700"/>
              <a:t>Štítná chrupavka hrtanu</a:t>
            </a:r>
          </a:p>
          <a:p>
            <a:r>
              <a:rPr lang="cs-CZ" sz="1700"/>
              <a:t>Přední část hrtanu</a:t>
            </a:r>
          </a:p>
          <a:p>
            <a:r>
              <a:rPr lang="cs-CZ" sz="1700"/>
              <a:t>Chrání hlasivky, připojuje svaly hrtanu</a:t>
            </a:r>
          </a:p>
          <a:p>
            <a:r>
              <a:rPr lang="cs-CZ" sz="1700"/>
              <a:t>Umožňuje pohyby při fonaci, polykání</a:t>
            </a:r>
          </a:p>
          <a:p>
            <a:r>
              <a:rPr lang="cs-CZ" sz="1700"/>
              <a:t>Palpace: palcem a ukazovákem, střed krku nad štítnou žlázou, pohybuje se při polykání</a:t>
            </a:r>
          </a:p>
          <a:p>
            <a:r>
              <a:rPr lang="cs-CZ" sz="1700"/>
              <a:t>,,Adamsovo jablko”</a:t>
            </a:r>
          </a:p>
        </p:txBody>
      </p:sp>
      <p:pic>
        <p:nvPicPr>
          <p:cNvPr id="5" name="Picture 4" descr="A diagram of the human neck&#10;&#10;AI-generated content may be incorrect.">
            <a:extLst>
              <a:ext uri="{FF2B5EF4-FFF2-40B4-BE49-F238E27FC236}">
                <a16:creationId xmlns:a16="http://schemas.microsoft.com/office/drawing/2014/main" id="{57E723F7-F6CD-99B1-84E1-0995CA7BD8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02" r="3015" b="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821726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B35EAF-BAE4-A110-FC2B-D9210EDF2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cs-CZ" sz="5400"/>
              <a:t>Os hyoideum</a:t>
            </a:r>
          </a:p>
        </p:txBody>
      </p:sp>
      <p:pic>
        <p:nvPicPr>
          <p:cNvPr id="5" name="Picture 4" descr="A diagram of the human body&#10;&#10;AI-generated content may be incorrect.">
            <a:extLst>
              <a:ext uri="{FF2B5EF4-FFF2-40B4-BE49-F238E27FC236}">
                <a16:creationId xmlns:a16="http://schemas.microsoft.com/office/drawing/2014/main" id="{C5AC64FA-2301-28A6-25DF-0055F509BB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18" r="1854"/>
          <a:stretch>
            <a:fillRect/>
          </a:stretch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C2035-ED0B-D63A-A776-11F38D80D5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r>
              <a:rPr lang="cs-CZ" sz="2200"/>
              <a:t>Jazylka</a:t>
            </a:r>
          </a:p>
          <a:p>
            <a:r>
              <a:rPr lang="cs-CZ" sz="2200"/>
              <a:t>Nemá přímé spojení s jinými kostmi</a:t>
            </a:r>
          </a:p>
          <a:p>
            <a:r>
              <a:rPr lang="cs-CZ" sz="2200"/>
              <a:t>Leží nad štítnou chrupavkou, pod mandibulou</a:t>
            </a:r>
          </a:p>
          <a:p>
            <a:r>
              <a:rPr lang="cs-CZ" sz="2200"/>
              <a:t>Slouží jako úpon pro svaly jazyka a hrtanu</a:t>
            </a:r>
          </a:p>
          <a:p>
            <a:r>
              <a:rPr lang="cs-CZ" sz="2200"/>
              <a:t>Palpace: hlava mírně v záklonu, pod čelistí, pohyblivá při polykání</a:t>
            </a:r>
          </a:p>
        </p:txBody>
      </p:sp>
    </p:spTree>
    <p:extLst>
      <p:ext uri="{BB962C8B-B14F-4D97-AF65-F5344CB8AC3E}">
        <p14:creationId xmlns:p14="http://schemas.microsoft.com/office/powerpoint/2010/main" val="40793546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535" name="Rectangle 22534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1C2088-D6D8-456D-685C-DCA8ED6B5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cs-CZ" sz="5400"/>
              <a:t>M. sternocleidomastoideus</a:t>
            </a:r>
          </a:p>
        </p:txBody>
      </p:sp>
      <p:sp>
        <p:nvSpPr>
          <p:cNvPr id="22537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21257-C584-8664-F633-612674E4DC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cs-CZ" sz="2000"/>
              <a:t>Z: </a:t>
            </a:r>
          </a:p>
          <a:p>
            <a:pPr lvl="1"/>
            <a:r>
              <a:rPr lang="cs-CZ" sz="2000"/>
              <a:t>Pars sternalis: manubrium sterni</a:t>
            </a:r>
          </a:p>
          <a:p>
            <a:pPr lvl="1"/>
            <a:r>
              <a:rPr lang="cs-CZ" sz="2000"/>
              <a:t>Pars clavicularis: mediální třetina klíční kosti </a:t>
            </a:r>
          </a:p>
          <a:p>
            <a:r>
              <a:rPr lang="cs-CZ" sz="2000"/>
              <a:t>Ú: proc. Mastoideus, linea nuchae superior</a:t>
            </a:r>
          </a:p>
          <a:p>
            <a:r>
              <a:rPr lang="cs-CZ" sz="2000"/>
              <a:t>Fce: jednostr. kontrakce- rotace hlavy na opačnou str., lateroflexe ke stejné str.</a:t>
            </a:r>
          </a:p>
          <a:p>
            <a:pPr marL="457200" lvl="1" indent="0">
              <a:buNone/>
            </a:pPr>
            <a:r>
              <a:rPr lang="cs-CZ" sz="2000"/>
              <a:t>	Oboustr. kontrakce- flexe krku, zdvih hrudníku při dýchání</a:t>
            </a:r>
          </a:p>
          <a:p>
            <a:r>
              <a:rPr lang="cs-CZ" sz="2000"/>
              <a:t>Palpace: od manubria streni a claviculy směrem k proc. Mastoideus</a:t>
            </a:r>
          </a:p>
          <a:p>
            <a:pPr lvl="1"/>
            <a:r>
              <a:rPr lang="cs-CZ" sz="2000"/>
              <a:t>Pacient otáčí hlavu proti odporu – sval se zvýrazní a napne pod prsty</a:t>
            </a:r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id="{F4A5B160-55F4-B938-A44F-7E9A14AA0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7"/>
          <a:stretch>
            <a:fillRect/>
          </a:stretch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0371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611" name="Rectangle 25610">
            <a:extLst>
              <a:ext uri="{FF2B5EF4-FFF2-40B4-BE49-F238E27FC236}">
                <a16:creationId xmlns:a16="http://schemas.microsoft.com/office/drawing/2014/main" id="{1E9986A5-A7D1-4022-BAC0-885FB7A141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8CA447-C230-A237-49BB-0DAEC4D46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44570"/>
            <a:ext cx="3344528" cy="1703830"/>
          </a:xfrm>
        </p:spPr>
        <p:txBody>
          <a:bodyPr anchor="ctr">
            <a:normAutofit/>
          </a:bodyPr>
          <a:lstStyle/>
          <a:p>
            <a:r>
              <a:rPr lang="en-US" sz="4800"/>
              <a:t>SCM - palpace</a:t>
            </a:r>
          </a:p>
        </p:txBody>
      </p:sp>
      <p:pic>
        <p:nvPicPr>
          <p:cNvPr id="25604" name="Picture 4">
            <a:extLst>
              <a:ext uri="{FF2B5EF4-FFF2-40B4-BE49-F238E27FC236}">
                <a16:creationId xmlns:a16="http://schemas.microsoft.com/office/drawing/2014/main" id="{D906C8CA-B648-A878-5837-C3E574A08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2" r="2" b="16013"/>
          <a:stretch>
            <a:fillRect/>
          </a:stretch>
        </p:blipFill>
        <p:spPr bwMode="auto">
          <a:xfrm>
            <a:off x="20" y="-1"/>
            <a:ext cx="3975444" cy="4306593"/>
          </a:xfrm>
          <a:custGeom>
            <a:avLst/>
            <a:gdLst/>
            <a:ahLst/>
            <a:cxnLst/>
            <a:rect l="l" t="t" r="r" b="b"/>
            <a:pathLst>
              <a:path w="3975464" h="4365555">
                <a:moveTo>
                  <a:pt x="0" y="0"/>
                </a:moveTo>
                <a:lnTo>
                  <a:pt x="3954724" y="0"/>
                </a:lnTo>
                <a:lnTo>
                  <a:pt x="3944328" y="441228"/>
                </a:lnTo>
                <a:cubicBezTo>
                  <a:pt x="3942781" y="508796"/>
                  <a:pt x="3939430" y="576877"/>
                  <a:pt x="3951159" y="643804"/>
                </a:cubicBezTo>
                <a:cubicBezTo>
                  <a:pt x="3980543" y="810736"/>
                  <a:pt x="3979900" y="978310"/>
                  <a:pt x="3967011" y="1146396"/>
                </a:cubicBezTo>
                <a:cubicBezTo>
                  <a:pt x="3954123" y="1321150"/>
                  <a:pt x="3931569" y="1495262"/>
                  <a:pt x="3940203" y="1671170"/>
                </a:cubicBezTo>
                <a:cubicBezTo>
                  <a:pt x="3945230" y="1770534"/>
                  <a:pt x="3953091" y="1869643"/>
                  <a:pt x="3953091" y="1969263"/>
                </a:cubicBezTo>
                <a:cubicBezTo>
                  <a:pt x="3955799" y="2447623"/>
                  <a:pt x="3948581" y="2926496"/>
                  <a:pt x="3959665" y="3405241"/>
                </a:cubicBezTo>
                <a:cubicBezTo>
                  <a:pt x="3962629" y="3529479"/>
                  <a:pt x="3949097" y="3653076"/>
                  <a:pt x="3946777" y="3777057"/>
                </a:cubicBezTo>
                <a:cubicBezTo>
                  <a:pt x="3944973" y="3878089"/>
                  <a:pt x="3947873" y="3979056"/>
                  <a:pt x="3950499" y="4080023"/>
                </a:cubicBezTo>
                <a:lnTo>
                  <a:pt x="3952324" y="4346210"/>
                </a:lnTo>
                <a:lnTo>
                  <a:pt x="3923793" y="4344582"/>
                </a:lnTo>
                <a:cubicBezTo>
                  <a:pt x="3869166" y="4337251"/>
                  <a:pt x="3813841" y="4336693"/>
                  <a:pt x="3759075" y="4342933"/>
                </a:cubicBezTo>
                <a:cubicBezTo>
                  <a:pt x="3703277" y="4347626"/>
                  <a:pt x="3647607" y="4354981"/>
                  <a:pt x="3591682" y="4357645"/>
                </a:cubicBezTo>
                <a:cubicBezTo>
                  <a:pt x="3349688" y="4370998"/>
                  <a:pt x="3107046" y="4367447"/>
                  <a:pt x="2865549" y="4346991"/>
                </a:cubicBezTo>
                <a:cubicBezTo>
                  <a:pt x="2661378" y="4329084"/>
                  <a:pt x="2456048" y="4328501"/>
                  <a:pt x="2251775" y="4345215"/>
                </a:cubicBezTo>
                <a:cubicBezTo>
                  <a:pt x="2200819" y="4349148"/>
                  <a:pt x="2149862" y="4359293"/>
                  <a:pt x="2098906" y="4351937"/>
                </a:cubicBezTo>
                <a:cubicBezTo>
                  <a:pt x="2025044" y="4342895"/>
                  <a:pt x="1950494" y="4340688"/>
                  <a:pt x="1876224" y="4345343"/>
                </a:cubicBezTo>
                <a:cubicBezTo>
                  <a:pt x="1700042" y="4352318"/>
                  <a:pt x="1523986" y="4361576"/>
                  <a:pt x="1347676" y="4359039"/>
                </a:cubicBezTo>
                <a:cubicBezTo>
                  <a:pt x="1064484" y="4355108"/>
                  <a:pt x="781420" y="4341031"/>
                  <a:pt x="498101" y="4351430"/>
                </a:cubicBezTo>
                <a:cubicBezTo>
                  <a:pt x="364340" y="4356376"/>
                  <a:pt x="230578" y="4360752"/>
                  <a:pt x="96817" y="4355568"/>
                </a:cubicBezTo>
                <a:lnTo>
                  <a:pt x="0" y="434926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>
            <a:extLst>
              <a:ext uri="{FF2B5EF4-FFF2-40B4-BE49-F238E27FC236}">
                <a16:creationId xmlns:a16="http://schemas.microsoft.com/office/drawing/2014/main" id="{81B01FC7-4DCC-CEEF-F1A0-499B900A5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18823"/>
          <a:stretch>
            <a:fillRect/>
          </a:stretch>
        </p:blipFill>
        <p:spPr bwMode="auto">
          <a:xfrm>
            <a:off x="4148881" y="-1"/>
            <a:ext cx="3872656" cy="4306594"/>
          </a:xfrm>
          <a:custGeom>
            <a:avLst/>
            <a:gdLst/>
            <a:ahLst/>
            <a:cxnLst/>
            <a:rect l="l" t="t" r="r" b="b"/>
            <a:pathLst>
              <a:path w="3872656" h="4370715">
                <a:moveTo>
                  <a:pt x="9308" y="0"/>
                </a:moveTo>
                <a:lnTo>
                  <a:pt x="3851998" y="0"/>
                </a:lnTo>
                <a:lnTo>
                  <a:pt x="3841520" y="444702"/>
                </a:lnTo>
                <a:cubicBezTo>
                  <a:pt x="3839973" y="512270"/>
                  <a:pt x="3836622" y="580351"/>
                  <a:pt x="3848351" y="647278"/>
                </a:cubicBezTo>
                <a:cubicBezTo>
                  <a:pt x="3877736" y="814210"/>
                  <a:pt x="3877092" y="981784"/>
                  <a:pt x="3864203" y="1149870"/>
                </a:cubicBezTo>
                <a:cubicBezTo>
                  <a:pt x="3851315" y="1324624"/>
                  <a:pt x="3828761" y="1498736"/>
                  <a:pt x="3837395" y="1674644"/>
                </a:cubicBezTo>
                <a:cubicBezTo>
                  <a:pt x="3842422" y="1774008"/>
                  <a:pt x="3850284" y="1873117"/>
                  <a:pt x="3850284" y="1972737"/>
                </a:cubicBezTo>
                <a:cubicBezTo>
                  <a:pt x="3852991" y="2451097"/>
                  <a:pt x="3845773" y="2929970"/>
                  <a:pt x="3856857" y="3408715"/>
                </a:cubicBezTo>
                <a:cubicBezTo>
                  <a:pt x="3859821" y="3532953"/>
                  <a:pt x="3846289" y="3656550"/>
                  <a:pt x="3843969" y="3780531"/>
                </a:cubicBezTo>
                <a:cubicBezTo>
                  <a:pt x="3842165" y="3881563"/>
                  <a:pt x="3845065" y="3982530"/>
                  <a:pt x="3847691" y="4083497"/>
                </a:cubicBezTo>
                <a:lnTo>
                  <a:pt x="3849494" y="4346466"/>
                </a:lnTo>
                <a:lnTo>
                  <a:pt x="3739963" y="4345485"/>
                </a:lnTo>
                <a:cubicBezTo>
                  <a:pt x="3702780" y="4346420"/>
                  <a:pt x="3665581" y="4348259"/>
                  <a:pt x="3628383" y="4349908"/>
                </a:cubicBezTo>
                <a:cubicBezTo>
                  <a:pt x="3508316" y="4356655"/>
                  <a:pt x="3387918" y="4354828"/>
                  <a:pt x="3268119" y="4344454"/>
                </a:cubicBezTo>
                <a:cubicBezTo>
                  <a:pt x="3196206" y="4335589"/>
                  <a:pt x="3123466" y="4335589"/>
                  <a:pt x="3051553" y="4344454"/>
                </a:cubicBezTo>
                <a:cubicBezTo>
                  <a:pt x="2869715" y="4368829"/>
                  <a:pt x="2685977" y="4376260"/>
                  <a:pt x="2502751" y="4366648"/>
                </a:cubicBezTo>
                <a:cubicBezTo>
                  <a:pt x="2288987" y="4357263"/>
                  <a:pt x="2075733" y="4337859"/>
                  <a:pt x="1861843" y="4332533"/>
                </a:cubicBezTo>
                <a:cubicBezTo>
                  <a:pt x="1726297" y="4329109"/>
                  <a:pt x="1589733" y="4319851"/>
                  <a:pt x="1455972" y="4342552"/>
                </a:cubicBezTo>
                <a:cubicBezTo>
                  <a:pt x="1319536" y="4365887"/>
                  <a:pt x="1184374" y="4354980"/>
                  <a:pt x="1048318" y="4348258"/>
                </a:cubicBezTo>
                <a:cubicBezTo>
                  <a:pt x="946532" y="4340953"/>
                  <a:pt x="844365" y="4340953"/>
                  <a:pt x="742578" y="4348258"/>
                </a:cubicBezTo>
                <a:cubicBezTo>
                  <a:pt x="618869" y="4360661"/>
                  <a:pt x="494432" y="4364263"/>
                  <a:pt x="370214" y="4359038"/>
                </a:cubicBezTo>
                <a:cubicBezTo>
                  <a:pt x="296007" y="4355170"/>
                  <a:pt x="221738" y="4351270"/>
                  <a:pt x="147421" y="4348702"/>
                </a:cubicBezTo>
                <a:lnTo>
                  <a:pt x="13040" y="4347289"/>
                </a:lnTo>
                <a:lnTo>
                  <a:pt x="371" y="4103870"/>
                </a:lnTo>
                <a:cubicBezTo>
                  <a:pt x="-757" y="4012134"/>
                  <a:pt x="886" y="3920334"/>
                  <a:pt x="2690" y="3828598"/>
                </a:cubicBezTo>
                <a:cubicBezTo>
                  <a:pt x="5913" y="3670768"/>
                  <a:pt x="16095" y="3513067"/>
                  <a:pt x="20090" y="3355238"/>
                </a:cubicBezTo>
                <a:cubicBezTo>
                  <a:pt x="25761" y="3127790"/>
                  <a:pt x="3336" y="2900469"/>
                  <a:pt x="10940" y="2573142"/>
                </a:cubicBezTo>
                <a:cubicBezTo>
                  <a:pt x="20218" y="2391979"/>
                  <a:pt x="14032" y="2111578"/>
                  <a:pt x="14677" y="1830024"/>
                </a:cubicBezTo>
                <a:cubicBezTo>
                  <a:pt x="15451" y="1640269"/>
                  <a:pt x="5268" y="1450771"/>
                  <a:pt x="6171" y="1261145"/>
                </a:cubicBezTo>
                <a:cubicBezTo>
                  <a:pt x="6815" y="1121522"/>
                  <a:pt x="19961" y="982540"/>
                  <a:pt x="25374" y="843301"/>
                </a:cubicBezTo>
                <a:cubicBezTo>
                  <a:pt x="30078" y="673215"/>
                  <a:pt x="25426" y="502988"/>
                  <a:pt x="11455" y="333401"/>
                </a:cubicBezTo>
                <a:cubicBezTo>
                  <a:pt x="4817" y="239678"/>
                  <a:pt x="5623" y="145890"/>
                  <a:pt x="8088" y="5208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>
            <a:extLst>
              <a:ext uri="{FF2B5EF4-FFF2-40B4-BE49-F238E27FC236}">
                <a16:creationId xmlns:a16="http://schemas.microsoft.com/office/drawing/2014/main" id="{4A0DE104-029C-5B0B-9F40-32B150440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8" r="3" b="16311"/>
          <a:stretch>
            <a:fillRect/>
          </a:stretch>
        </p:blipFill>
        <p:spPr bwMode="auto">
          <a:xfrm>
            <a:off x="8194953" y="-1"/>
            <a:ext cx="3997047" cy="4306593"/>
          </a:xfrm>
          <a:custGeom>
            <a:avLst/>
            <a:gdLst/>
            <a:ahLst/>
            <a:cxnLst/>
            <a:rect l="l" t="t" r="r" b="b"/>
            <a:pathLst>
              <a:path w="3997047" h="4358703">
                <a:moveTo>
                  <a:pt x="9389" y="0"/>
                </a:moveTo>
                <a:lnTo>
                  <a:pt x="3997047" y="0"/>
                </a:lnTo>
                <a:lnTo>
                  <a:pt x="3997047" y="4347477"/>
                </a:lnTo>
                <a:lnTo>
                  <a:pt x="3922844" y="4341211"/>
                </a:lnTo>
                <a:cubicBezTo>
                  <a:pt x="3821334" y="4336140"/>
                  <a:pt x="3719771" y="4340396"/>
                  <a:pt x="3618208" y="4343440"/>
                </a:cubicBezTo>
                <a:cubicBezTo>
                  <a:pt x="3488013" y="4347245"/>
                  <a:pt x="3357819" y="4358659"/>
                  <a:pt x="3227370" y="4344455"/>
                </a:cubicBezTo>
                <a:cubicBezTo>
                  <a:pt x="3152388" y="4335717"/>
                  <a:pt x="3076577" y="4336833"/>
                  <a:pt x="3001887" y="4347752"/>
                </a:cubicBezTo>
                <a:cubicBezTo>
                  <a:pt x="2932216" y="4357340"/>
                  <a:pt x="2861768" y="4360092"/>
                  <a:pt x="2791563" y="4355995"/>
                </a:cubicBezTo>
                <a:cubicBezTo>
                  <a:pt x="2658694" y="4350416"/>
                  <a:pt x="2524678" y="4346991"/>
                  <a:pt x="2391171" y="4351303"/>
                </a:cubicBezTo>
                <a:cubicBezTo>
                  <a:pt x="2185433" y="4357898"/>
                  <a:pt x="1979696" y="4363985"/>
                  <a:pt x="1773830" y="4351303"/>
                </a:cubicBezTo>
                <a:cubicBezTo>
                  <a:pt x="1620961" y="4342172"/>
                  <a:pt x="1468090" y="4341031"/>
                  <a:pt x="1315220" y="4345723"/>
                </a:cubicBezTo>
                <a:cubicBezTo>
                  <a:pt x="1162350" y="4350416"/>
                  <a:pt x="1009480" y="4359927"/>
                  <a:pt x="856610" y="4351303"/>
                </a:cubicBezTo>
                <a:cubicBezTo>
                  <a:pt x="678261" y="4341158"/>
                  <a:pt x="499913" y="4342933"/>
                  <a:pt x="321565" y="4344708"/>
                </a:cubicBezTo>
                <a:cubicBezTo>
                  <a:pt x="235449" y="4345596"/>
                  <a:pt x="149428" y="4348323"/>
                  <a:pt x="63422" y="4349686"/>
                </a:cubicBezTo>
                <a:lnTo>
                  <a:pt x="12951" y="4349060"/>
                </a:lnTo>
                <a:lnTo>
                  <a:pt x="371" y="4107346"/>
                </a:lnTo>
                <a:cubicBezTo>
                  <a:pt x="-757" y="4015610"/>
                  <a:pt x="887" y="3923810"/>
                  <a:pt x="2691" y="3832074"/>
                </a:cubicBezTo>
                <a:cubicBezTo>
                  <a:pt x="5913" y="3674244"/>
                  <a:pt x="16095" y="3516543"/>
                  <a:pt x="20090" y="3358714"/>
                </a:cubicBezTo>
                <a:cubicBezTo>
                  <a:pt x="25761" y="3131266"/>
                  <a:pt x="3336" y="2903945"/>
                  <a:pt x="10940" y="2576618"/>
                </a:cubicBezTo>
                <a:cubicBezTo>
                  <a:pt x="20219" y="2395455"/>
                  <a:pt x="14032" y="2115054"/>
                  <a:pt x="14677" y="1833500"/>
                </a:cubicBezTo>
                <a:cubicBezTo>
                  <a:pt x="15451" y="1643745"/>
                  <a:pt x="5269" y="1454247"/>
                  <a:pt x="6171" y="1264621"/>
                </a:cubicBezTo>
                <a:cubicBezTo>
                  <a:pt x="6815" y="1124998"/>
                  <a:pt x="19961" y="986016"/>
                  <a:pt x="25375" y="846777"/>
                </a:cubicBezTo>
                <a:cubicBezTo>
                  <a:pt x="30078" y="676691"/>
                  <a:pt x="25426" y="506464"/>
                  <a:pt x="11455" y="336877"/>
                </a:cubicBezTo>
                <a:cubicBezTo>
                  <a:pt x="4818" y="243154"/>
                  <a:pt x="5623" y="149366"/>
                  <a:pt x="8088" y="5556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13" name="sketch line">
            <a:extLst>
              <a:ext uri="{FF2B5EF4-FFF2-40B4-BE49-F238E27FC236}">
                <a16:creationId xmlns:a16="http://schemas.microsoft.com/office/drawing/2014/main" id="{D2758DA7-6A89-49A1-B9F5-546D99324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422904" y="5413767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701C57-6C02-E7A9-54BB-7FEC32DE7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3582" y="4544570"/>
            <a:ext cx="7147481" cy="1703830"/>
          </a:xfrm>
        </p:spPr>
        <p:txBody>
          <a:bodyPr anchor="ctr">
            <a:normAutofit/>
          </a:bodyPr>
          <a:lstStyle/>
          <a:p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19307147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72EB7706-FF1D-E2A2-DBAD-7844D68E405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7"/>
          <a:stretch>
            <a:fillRect/>
          </a:stretch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64" name="Rectangle 2356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FEF560-1C5E-7A98-12E6-C6F4F1920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Sternocleidomastouideus – spoušťové body</a:t>
            </a:r>
          </a:p>
        </p:txBody>
      </p:sp>
      <p:cxnSp>
        <p:nvCxnSpPr>
          <p:cNvPr id="23565" name="Straight Connector 2356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63" name="Straight Connector 2356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3574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EE8BD-2B63-4801-2F1A-6670C672C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65861-1354-39B3-9BE3-8EF3DDFD4A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FECDE0D6-B979-B4C3-B07E-39975CE31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900" y="0"/>
            <a:ext cx="51546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1427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9D67B-C283-1D76-59D9-A6ADB2ED4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Mm. </a:t>
            </a:r>
            <a:r>
              <a:rPr lang="cs-CZ" dirty="0" err="1"/>
              <a:t>Scalenii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65760-1557-B2C8-A502-E2B4F1EC6F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err="1"/>
              <a:t>Scalenus</a:t>
            </a:r>
            <a:r>
              <a:rPr lang="cs-CZ" dirty="0"/>
              <a:t> </a:t>
            </a:r>
            <a:r>
              <a:rPr lang="cs-CZ" dirty="0" err="1"/>
              <a:t>anterior</a:t>
            </a:r>
            <a:endParaRPr lang="cs-CZ" dirty="0"/>
          </a:p>
          <a:p>
            <a:pPr lvl="1"/>
            <a:r>
              <a:rPr lang="cs-CZ" dirty="0"/>
              <a:t>Z: C3-C6</a:t>
            </a:r>
          </a:p>
          <a:p>
            <a:pPr lvl="1"/>
            <a:r>
              <a:rPr lang="cs-CZ" dirty="0" err="1"/>
              <a:t>Ú</a:t>
            </a:r>
            <a:r>
              <a:rPr lang="cs-CZ" dirty="0"/>
              <a:t>: 1. žebro</a:t>
            </a:r>
          </a:p>
          <a:p>
            <a:r>
              <a:rPr lang="cs-CZ" dirty="0" err="1"/>
              <a:t>Scalenus</a:t>
            </a:r>
            <a:r>
              <a:rPr lang="cs-CZ" dirty="0"/>
              <a:t> </a:t>
            </a:r>
            <a:r>
              <a:rPr lang="cs-CZ" dirty="0" err="1"/>
              <a:t>medius</a:t>
            </a:r>
            <a:endParaRPr lang="cs-CZ" dirty="0"/>
          </a:p>
          <a:p>
            <a:pPr lvl="1"/>
            <a:r>
              <a:rPr lang="cs-CZ" dirty="0"/>
              <a:t>Z: C2-C7</a:t>
            </a:r>
          </a:p>
          <a:p>
            <a:pPr lvl="1"/>
            <a:r>
              <a:rPr lang="cs-CZ" dirty="0" err="1"/>
              <a:t>Ú</a:t>
            </a:r>
            <a:r>
              <a:rPr lang="cs-CZ" dirty="0"/>
              <a:t>: 1. žebro</a:t>
            </a:r>
          </a:p>
          <a:p>
            <a:r>
              <a:rPr lang="cs-CZ" dirty="0" err="1"/>
              <a:t>Scalenus</a:t>
            </a:r>
            <a:r>
              <a:rPr lang="cs-CZ" dirty="0"/>
              <a:t> </a:t>
            </a:r>
            <a:r>
              <a:rPr lang="cs-CZ" dirty="0" err="1"/>
              <a:t>posterior</a:t>
            </a:r>
            <a:endParaRPr lang="cs-CZ" dirty="0"/>
          </a:p>
          <a:p>
            <a:pPr lvl="1"/>
            <a:r>
              <a:rPr lang="cs-CZ" dirty="0"/>
              <a:t>Z: C5-C7</a:t>
            </a:r>
          </a:p>
          <a:p>
            <a:pPr lvl="1"/>
            <a:r>
              <a:rPr lang="cs-CZ" dirty="0" err="1"/>
              <a:t>Ú</a:t>
            </a:r>
            <a:r>
              <a:rPr lang="cs-CZ" dirty="0"/>
              <a:t>: 2. žebro</a:t>
            </a:r>
          </a:p>
          <a:p>
            <a:r>
              <a:rPr lang="cs-CZ" dirty="0" err="1"/>
              <a:t>Fce</a:t>
            </a:r>
            <a:r>
              <a:rPr lang="cs-CZ" dirty="0"/>
              <a:t>: </a:t>
            </a:r>
            <a:r>
              <a:rPr lang="cs-CZ" dirty="0" err="1"/>
              <a:t>lateroflexe</a:t>
            </a:r>
            <a:r>
              <a:rPr lang="cs-CZ" dirty="0"/>
              <a:t> krku, pomocné dýchací svaly</a:t>
            </a:r>
          </a:p>
          <a:p>
            <a:r>
              <a:rPr lang="cs-CZ" dirty="0"/>
              <a:t>Palpace: sed nebo leh na zádech, před SCM- SA, za SCM- SM, za SM- SP</a:t>
            </a:r>
          </a:p>
          <a:p>
            <a:r>
              <a:rPr lang="cs-CZ" dirty="0" err="1"/>
              <a:t>Thoracic</a:t>
            </a:r>
            <a:r>
              <a:rPr lang="cs-CZ" dirty="0"/>
              <a:t> outlet syndrome- napětí mm. </a:t>
            </a:r>
            <a:r>
              <a:rPr lang="cs-CZ" dirty="0" err="1"/>
              <a:t>scaleni</a:t>
            </a:r>
            <a:r>
              <a:rPr lang="cs-CZ" dirty="0"/>
              <a:t> může komprimovat plexus </a:t>
            </a:r>
            <a:r>
              <a:rPr lang="cs-CZ" dirty="0" err="1"/>
              <a:t>brachialis</a:t>
            </a:r>
            <a:r>
              <a:rPr lang="cs-CZ" dirty="0"/>
              <a:t> nebo a. </a:t>
            </a:r>
            <a:r>
              <a:rPr lang="cs-CZ" dirty="0" err="1"/>
              <a:t>subclavia</a:t>
            </a:r>
            <a:endParaRPr lang="cs-CZ" dirty="0"/>
          </a:p>
        </p:txBody>
      </p:sp>
      <p:pic>
        <p:nvPicPr>
          <p:cNvPr id="26626" name="Picture 2">
            <a:extLst>
              <a:ext uri="{FF2B5EF4-FFF2-40B4-BE49-F238E27FC236}">
                <a16:creationId xmlns:a16="http://schemas.microsoft.com/office/drawing/2014/main" id="{B3F3E557-70CA-3E1B-0434-3ABC67B27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75" y="365125"/>
            <a:ext cx="5442038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615013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6C56B6A4-4FFB-4C44-CA97-4A9F246C95D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"/>
          <a:stretch>
            <a:fillRect/>
          </a:stretch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5" name="Rectangle 27654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D1CB2C-FEEC-7AD0-D1A8-4EFCE3395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Scaleni – spoušťové body</a:t>
            </a:r>
          </a:p>
        </p:txBody>
      </p:sp>
      <p:cxnSp>
        <p:nvCxnSpPr>
          <p:cNvPr id="27657" name="Straight Connector 27656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59" name="Straight Connector 27658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3686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439" name="Rectangle 1843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E8654A-2A07-4AD2-48E2-D1F8A8A51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cs-CZ" sz="5400"/>
              <a:t>A. Carotis communis</a:t>
            </a:r>
          </a:p>
        </p:txBody>
      </p:sp>
      <p:sp>
        <p:nvSpPr>
          <p:cNvPr id="1844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4196C8-ACD5-76B1-3147-432776E17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lvl="1"/>
            <a:r>
              <a:rPr lang="cs-CZ" sz="1400"/>
              <a:t>hmatná mezi SCM a tracheou - pozor na tlak</a:t>
            </a:r>
          </a:p>
          <a:p>
            <a:pPr lvl="1"/>
            <a:r>
              <a:rPr lang="cs-CZ" sz="1400"/>
              <a:t>Párová tepna na laterální straně krku</a:t>
            </a:r>
          </a:p>
          <a:p>
            <a:pPr lvl="1"/>
            <a:r>
              <a:rPr lang="cs-CZ" sz="1400"/>
              <a:t>V úrovni C3-C4 se dělí na:</a:t>
            </a:r>
          </a:p>
          <a:p>
            <a:pPr lvl="2"/>
            <a:r>
              <a:rPr lang="cs-CZ" sz="1400"/>
              <a:t>A. carotis externa – zásobuje obličej, krku a lebku</a:t>
            </a:r>
          </a:p>
          <a:p>
            <a:pPr lvl="2"/>
            <a:r>
              <a:rPr lang="cs-CZ" sz="1400"/>
              <a:t>A. carotis interna – zásobuje mozek a oči</a:t>
            </a:r>
          </a:p>
          <a:p>
            <a:pPr lvl="1"/>
            <a:r>
              <a:rPr lang="cs-CZ" sz="1400"/>
              <a:t>Pulzace a stav tepny je klinicky významný např. při měření pulsu, cévních vyšetřeních</a:t>
            </a:r>
          </a:p>
          <a:p>
            <a:pPr lvl="1"/>
            <a:r>
              <a:rPr lang="cs-CZ" sz="1400"/>
              <a:t>Palpace: hlava mírně v záklonu a rotaci na opačnou str., hmatat laterálně od m. SCM v carotidním trojúhelníku</a:t>
            </a:r>
          </a:p>
          <a:p>
            <a:pPr lvl="1"/>
            <a:r>
              <a:rPr lang="cs-CZ" sz="1400"/>
              <a:t>Sledovat sílu pulsu, pravidelnost, symetrii</a:t>
            </a:r>
          </a:p>
        </p:txBody>
      </p:sp>
      <p:pic>
        <p:nvPicPr>
          <p:cNvPr id="18434" name="Picture 2" descr="External carotid artery | Radiology Reference Article | Radiopaedia.org">
            <a:extLst>
              <a:ext uri="{FF2B5EF4-FFF2-40B4-BE49-F238E27FC236}">
                <a16:creationId xmlns:a16="http://schemas.microsoft.com/office/drawing/2014/main" id="{300350BA-D15E-F293-C4EB-B0469F0A7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4" r="1" b="1"/>
          <a:stretch>
            <a:fillRect/>
          </a:stretch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05204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465" name="Rectangle 19464">
            <a:extLst>
              <a:ext uri="{FF2B5EF4-FFF2-40B4-BE49-F238E27FC236}">
                <a16:creationId xmlns:a16="http://schemas.microsoft.com/office/drawing/2014/main" id="{6D731904-7733-45B0-902C-289497204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467" name="Rectangle 19466">
            <a:extLst>
              <a:ext uri="{FF2B5EF4-FFF2-40B4-BE49-F238E27FC236}">
                <a16:creationId xmlns:a16="http://schemas.microsoft.com/office/drawing/2014/main" id="{504E6397-35D7-4AEC-9DA9-B7F6B12B8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15331E-4E95-28FA-E5AC-66D3A4C0E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4440602"/>
            <a:ext cx="3538728" cy="1645920"/>
          </a:xfrm>
        </p:spPr>
        <p:txBody>
          <a:bodyPr>
            <a:normAutofit/>
          </a:bodyPr>
          <a:lstStyle/>
          <a:p>
            <a:endParaRPr lang="en-US" sz="3200"/>
          </a:p>
        </p:txBody>
      </p:sp>
      <p:pic>
        <p:nvPicPr>
          <p:cNvPr id="19460" name="Picture 4">
            <a:extLst>
              <a:ext uri="{FF2B5EF4-FFF2-40B4-BE49-F238E27FC236}">
                <a16:creationId xmlns:a16="http://schemas.microsoft.com/office/drawing/2014/main" id="{B55EDD34-3C94-6E88-026A-FE75F796D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2" b="4015"/>
          <a:stretch>
            <a:fillRect/>
          </a:stretch>
        </p:blipFill>
        <p:spPr bwMode="auto">
          <a:xfrm>
            <a:off x="6" y="10"/>
            <a:ext cx="4884383" cy="3995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>
            <a:extLst>
              <a:ext uri="{FF2B5EF4-FFF2-40B4-BE49-F238E27FC236}">
                <a16:creationId xmlns:a16="http://schemas.microsoft.com/office/drawing/2014/main" id="{15406DBF-A8D3-726C-39C6-2C6AA6A25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2" r="-1" b="34412"/>
          <a:stretch>
            <a:fillRect/>
          </a:stretch>
        </p:blipFill>
        <p:spPr bwMode="auto">
          <a:xfrm>
            <a:off x="5074877" y="10"/>
            <a:ext cx="7117118" cy="3995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9" name="Rectangle 19468">
            <a:extLst>
              <a:ext uri="{FF2B5EF4-FFF2-40B4-BE49-F238E27FC236}">
                <a16:creationId xmlns:a16="http://schemas.microsoft.com/office/drawing/2014/main" id="{62C5A04F-2AEB-4631-8314-A8B812E1E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471" name="Rectangle 19470">
            <a:extLst>
              <a:ext uri="{FF2B5EF4-FFF2-40B4-BE49-F238E27FC236}">
                <a16:creationId xmlns:a16="http://schemas.microsoft.com/office/drawing/2014/main" id="{4B2B1C70-BF3F-41BD-871B-63D8F911F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30C89-EEBA-F6CE-132B-61E4FCF094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9240" y="4440602"/>
            <a:ext cx="6007608" cy="1645920"/>
          </a:xfrm>
        </p:spPr>
        <p:txBody>
          <a:bodyPr anchor="ctr">
            <a:norm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894626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ED4976-4FF7-1B6D-E5C1-C02ADB9F7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cs-CZ" sz="5400"/>
              <a:t>Bruxismus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FBB15E-671C-73AC-DD90-EC453A9F25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sz="1500"/>
              <a:t>Častý a klinicky důležitý problém</a:t>
            </a:r>
          </a:p>
          <a:p>
            <a:r>
              <a:rPr lang="cs-CZ" sz="1500"/>
              <a:t>Úzce souvisí s TMK, Cp</a:t>
            </a:r>
          </a:p>
          <a:p>
            <a:r>
              <a:rPr lang="cs-CZ" sz="1500"/>
              <a:t>Jedná se o mimovolné rytmické nebo statické zatínání či skřípání zuby</a:t>
            </a:r>
          </a:p>
          <a:p>
            <a:r>
              <a:rPr lang="cs-CZ" sz="1500"/>
              <a:t>Bruxismus může být:</a:t>
            </a:r>
          </a:p>
          <a:p>
            <a:pPr lvl="1"/>
            <a:r>
              <a:rPr lang="cs-CZ" sz="1500"/>
              <a:t>Noční – nevědomý, stress, poruchy spánku</a:t>
            </a:r>
          </a:p>
          <a:p>
            <a:pPr lvl="1"/>
            <a:r>
              <a:rPr lang="cs-CZ" sz="1500"/>
              <a:t>Denní – vědomější, stress, soustředění, emoční tense</a:t>
            </a:r>
          </a:p>
          <a:p>
            <a:r>
              <a:rPr lang="cs-CZ" sz="1500"/>
              <a:t>Nadměrná aktivace žvýkacích svalů (masseter, temporalis, pterygoideii)</a:t>
            </a:r>
          </a:p>
          <a:p>
            <a:r>
              <a:rPr lang="cs-CZ" sz="1500"/>
              <a:t>Neustálé napětí vede k přetížení TMK, bolestem hlavy, Cp, oploštění zubů, porušení kloubní mechaniky, TrPs…</a:t>
            </a:r>
          </a:p>
          <a:p>
            <a:endParaRPr lang="cs-CZ" sz="1500"/>
          </a:p>
          <a:p>
            <a:endParaRPr lang="cs-CZ" sz="1500"/>
          </a:p>
        </p:txBody>
      </p:sp>
      <p:pic>
        <p:nvPicPr>
          <p:cNvPr id="5" name="Picture 4" descr="A comparison of teeth and bruxism&#10;&#10;AI-generated content may be incorrect.">
            <a:extLst>
              <a:ext uri="{FF2B5EF4-FFF2-40B4-BE49-F238E27FC236}">
                <a16:creationId xmlns:a16="http://schemas.microsoft.com/office/drawing/2014/main" id="{1A565372-E149-B5EE-93AB-72769684C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048" y="1798132"/>
            <a:ext cx="5458968" cy="326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1553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498" name="Rectangle 20497">
            <a:extLst>
              <a:ext uri="{FF2B5EF4-FFF2-40B4-BE49-F238E27FC236}">
                <a16:creationId xmlns:a16="http://schemas.microsoft.com/office/drawing/2014/main" id="{FDC05A7B-3060-4D55-AD98-5814F79D46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500" name="Rectangle 20499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4638503"/>
            <a:ext cx="8384770" cy="1332634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D07658-61D6-2A80-7BD3-FB284999E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1" y="4727173"/>
            <a:ext cx="7985759" cy="8688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4000"/>
          </a:p>
        </p:txBody>
      </p:sp>
      <p:sp>
        <p:nvSpPr>
          <p:cNvPr id="20502" name="Rectangle: Rounded Corners 20501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562823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20484" name="Picture 4" descr="A person's neck with blue veins&#10;&#10;AI-generated content may be incorrect.">
            <a:extLst>
              <a:ext uri="{FF2B5EF4-FFF2-40B4-BE49-F238E27FC236}">
                <a16:creationId xmlns:a16="http://schemas.microsoft.com/office/drawing/2014/main" id="{B4FA6EE1-057E-D38E-8C23-BFD2F17F1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506"/>
          <a:stretch>
            <a:fillRect/>
          </a:stretch>
        </p:blipFill>
        <p:spPr bwMode="auto">
          <a:xfrm>
            <a:off x="623608" y="299258"/>
            <a:ext cx="3097608" cy="409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A person's face with a diagram of the lymph nodes&#10;&#10;AI-generated content may be incorrect.">
            <a:extLst>
              <a:ext uri="{FF2B5EF4-FFF2-40B4-BE49-F238E27FC236}">
                <a16:creationId xmlns:a16="http://schemas.microsoft.com/office/drawing/2014/main" id="{8435D274-C5F2-5E89-E0B5-016D96B59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3522"/>
          <a:stretch>
            <a:fillRect/>
          </a:stretch>
        </p:blipFill>
        <p:spPr bwMode="auto">
          <a:xfrm>
            <a:off x="4546877" y="299258"/>
            <a:ext cx="3098246" cy="409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>
            <a:extLst>
              <a:ext uri="{FF2B5EF4-FFF2-40B4-BE49-F238E27FC236}">
                <a16:creationId xmlns:a16="http://schemas.microsoft.com/office/drawing/2014/main" id="{7E75DC73-F546-EBB9-B344-2727CEC25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67928" y="587468"/>
            <a:ext cx="3703320" cy="351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13169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BC6C0E-FB16-62F6-AB00-A0DD9E422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cs-CZ" sz="4200"/>
              <a:t>Carotidní trojúhelník (trigonum caroticum)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2EF7D9-A82D-A9FE-8E0F-382DA5C9EB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sz="2200"/>
              <a:t>Laterální str. krku, mezi hlavními krčními svaly</a:t>
            </a:r>
          </a:p>
          <a:p>
            <a:r>
              <a:rPr lang="cs-CZ" sz="2200"/>
              <a:t>Vrchol směřuje směrem k mandibule</a:t>
            </a:r>
          </a:p>
        </p:txBody>
      </p:sp>
      <p:pic>
        <p:nvPicPr>
          <p:cNvPr id="5" name="Picture 4" descr="A diagram of the neck and throat&#10;&#10;AI-generated content may be incorrect.">
            <a:extLst>
              <a:ext uri="{FF2B5EF4-FFF2-40B4-BE49-F238E27FC236}">
                <a16:creationId xmlns:a16="http://schemas.microsoft.com/office/drawing/2014/main" id="{B981ACAB-AF5B-E812-C341-29134EA78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048" y="2064257"/>
            <a:ext cx="5458968" cy="272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05123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511" name="Rectangle 2151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9C5A47-FD51-9407-3DD1-7F9E83252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cs-CZ" sz="5400"/>
              <a:t>Plexus brachialis</a:t>
            </a:r>
          </a:p>
        </p:txBody>
      </p:sp>
      <p:sp>
        <p:nvSpPr>
          <p:cNvPr id="21513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07BA22-61DA-7ACA-9F81-3EBD6EB79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cs-CZ" sz="2000"/>
              <a:t>Nervová pletěň</a:t>
            </a:r>
          </a:p>
          <a:p>
            <a:r>
              <a:rPr lang="cs-CZ" sz="2000"/>
              <a:t>Inervuje celou horní končetinu (motoricky I senzitivně)</a:t>
            </a:r>
          </a:p>
          <a:p>
            <a:r>
              <a:rPr lang="cs-CZ" sz="2000"/>
              <a:t>Vzniká z předních větví míšních nervů C5-Th1</a:t>
            </a:r>
          </a:p>
          <a:p>
            <a:r>
              <a:rPr lang="cs-CZ" sz="2000"/>
              <a:t>Uložení:- nad klíční kostí mezi m. scalenus anterior a medius (inter scalene space)</a:t>
            </a:r>
          </a:p>
          <a:p>
            <a:pPr lvl="1">
              <a:buFontTx/>
              <a:buChar char="-"/>
            </a:pPr>
            <a:r>
              <a:rPr lang="cs-CZ" sz="2000"/>
              <a:t>Pod klíční kostí ve fossa supraclavicularis</a:t>
            </a:r>
          </a:p>
          <a:p>
            <a:pPr lvl="1">
              <a:buFontTx/>
              <a:buChar char="-"/>
            </a:pPr>
            <a:r>
              <a:rPr lang="cs-CZ" sz="2000"/>
              <a:t>Podpažní oblast kolem a. axillaris</a:t>
            </a:r>
          </a:p>
          <a:p>
            <a:r>
              <a:rPr lang="cs-CZ" sz="2000"/>
              <a:t>Nepalpuje se přímo jako nerv, ale orientačně dle citlivých míst</a:t>
            </a:r>
          </a:p>
          <a:p>
            <a:r>
              <a:rPr lang="cs-CZ" sz="2000"/>
              <a:t>Jemná palpace v obl. Inter scalene space může vyvolat jemné brnění do HK</a:t>
            </a:r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5DDDD843-A792-A4CB-3E97-8D174BCF7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3" r="23059" b="-2"/>
          <a:stretch>
            <a:fillRect/>
          </a:stretch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49220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ECE43F-C7DC-DCC3-DDE4-2307BFE7B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cs-CZ" sz="5400"/>
              <a:t>Palpace v oblasti hrudního koše</a:t>
            </a:r>
          </a:p>
        </p:txBody>
      </p:sp>
      <p:pic>
        <p:nvPicPr>
          <p:cNvPr id="5" name="Picture 4" descr="A black and white drawing of a human skeleton&#10;&#10;AI-generated content may be incorrect.">
            <a:extLst>
              <a:ext uri="{FF2B5EF4-FFF2-40B4-BE49-F238E27FC236}">
                <a16:creationId xmlns:a16="http://schemas.microsoft.com/office/drawing/2014/main" id="{8FEF9803-977F-22D4-13A5-57F4629851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776" r="2" b="14182"/>
          <a:stretch>
            <a:fillRect/>
          </a:stretch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2C44C-8439-4663-1430-568166D5A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r>
              <a:rPr lang="cs-CZ" sz="1500"/>
              <a:t>Kostní orientační body</a:t>
            </a:r>
          </a:p>
          <a:p>
            <a:pPr lvl="1"/>
            <a:r>
              <a:rPr lang="cs-CZ" sz="1500"/>
              <a:t>Sternum (manubrium, corpus, processus xiphoideus)</a:t>
            </a:r>
          </a:p>
          <a:p>
            <a:pPr lvl="1"/>
            <a:r>
              <a:rPr lang="cs-CZ" sz="1500"/>
              <a:t>Clavicula</a:t>
            </a:r>
          </a:p>
          <a:p>
            <a:pPr lvl="1"/>
            <a:r>
              <a:rPr lang="cs-CZ" sz="1500"/>
              <a:t>Žebra 1.—12., angulus costae, </a:t>
            </a:r>
          </a:p>
          <a:p>
            <a:pPr lvl="1"/>
            <a:r>
              <a:rPr lang="cs-CZ" sz="1500"/>
              <a:t>Processus spinosi Th obratlů</a:t>
            </a:r>
          </a:p>
          <a:p>
            <a:pPr lvl="1"/>
            <a:r>
              <a:rPr lang="cs-CZ" sz="1500"/>
              <a:t>Incisura jugularis</a:t>
            </a:r>
          </a:p>
          <a:p>
            <a:pPr lvl="1"/>
            <a:r>
              <a:rPr lang="cs-CZ" sz="1500"/>
              <a:t>Angulus sterni (Louisův úhel – mezi 2.-3. žebrem)</a:t>
            </a:r>
          </a:p>
          <a:p>
            <a:r>
              <a:rPr lang="cs-CZ" sz="1500"/>
              <a:t>Svaly a měkké tkáně</a:t>
            </a:r>
          </a:p>
          <a:p>
            <a:pPr lvl="1"/>
            <a:r>
              <a:rPr lang="cs-CZ" sz="1500"/>
              <a:t>Přední hrudník: m. pectoralis major, minor, m. serratus anterior, interkostální prostory</a:t>
            </a:r>
          </a:p>
          <a:p>
            <a:pPr lvl="1"/>
            <a:r>
              <a:rPr lang="cs-CZ" sz="1500"/>
              <a:t>Zadní hrudník: m. trapezius (střední, dolní č.), mm. rhomboideii, m. latissimus dorsi, m. erector spinae</a:t>
            </a:r>
          </a:p>
          <a:p>
            <a:pPr lvl="1"/>
            <a:r>
              <a:rPr lang="cs-CZ" sz="1500"/>
              <a:t>Respirační svaly: diaphragma, interkostální svaly</a:t>
            </a:r>
          </a:p>
        </p:txBody>
      </p:sp>
    </p:spTree>
    <p:extLst>
      <p:ext uri="{BB962C8B-B14F-4D97-AF65-F5344CB8AC3E}">
        <p14:creationId xmlns:p14="http://schemas.microsoft.com/office/powerpoint/2010/main" val="334610949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1516CB1-E8C8-4751-B6A6-46B2D1E72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A15BBE-BAF4-336A-0B41-E6664EDD1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131298" cy="1106424"/>
          </a:xfrm>
        </p:spPr>
        <p:txBody>
          <a:bodyPr>
            <a:normAutofit/>
          </a:bodyPr>
          <a:lstStyle/>
          <a:p>
            <a:r>
              <a:rPr lang="cs-CZ" sz="3600"/>
              <a:t>Clavicula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C0C0D1-E79A-41FF-8322-256F6DD1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21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C2C222-25AA-AB23-C030-507B42027A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234" r="24029" b="3"/>
          <a:stretch>
            <a:fillRect/>
          </a:stretch>
        </p:blipFill>
        <p:spPr>
          <a:xfrm>
            <a:off x="429767" y="1721922"/>
            <a:ext cx="3419856" cy="4520560"/>
          </a:xfrm>
          <a:prstGeom prst="rect">
            <a:avLst/>
          </a:prstGeom>
        </p:spPr>
      </p:pic>
      <p:pic>
        <p:nvPicPr>
          <p:cNvPr id="4" name="Picture 3" descr="A person with a tattoo on his back&#10;&#10;AI-generated content may be incorrect.">
            <a:extLst>
              <a:ext uri="{FF2B5EF4-FFF2-40B4-BE49-F238E27FC236}">
                <a16:creationId xmlns:a16="http://schemas.microsoft.com/office/drawing/2014/main" id="{C588A2AD-F3BD-56DC-F5F7-537261CC04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882"/>
          <a:stretch>
            <a:fillRect/>
          </a:stretch>
        </p:blipFill>
        <p:spPr>
          <a:xfrm rot="5400000">
            <a:off x="3676855" y="2271904"/>
            <a:ext cx="4520560" cy="3420596"/>
          </a:xfrm>
          <a:prstGeom prst="rect">
            <a:avLst/>
          </a:prstGeom>
        </p:spPr>
      </p:pic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95FA420-5595-49D1-9D5F-79EC43B55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4648" y="1721922"/>
            <a:ext cx="3609143" cy="4520560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F1AEE6-F0B4-A832-EA7B-54AABF7CC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9348" y="2020824"/>
            <a:ext cx="2956060" cy="3959352"/>
          </a:xfrm>
        </p:spPr>
        <p:txBody>
          <a:bodyPr anchor="ctr">
            <a:normAutofit/>
          </a:bodyPr>
          <a:lstStyle/>
          <a:p>
            <a:endParaRPr lang="cs-CZ" sz="1800"/>
          </a:p>
        </p:txBody>
      </p:sp>
    </p:spTree>
    <p:extLst>
      <p:ext uri="{BB962C8B-B14F-4D97-AF65-F5344CB8AC3E}">
        <p14:creationId xmlns:p14="http://schemas.microsoft.com/office/powerpoint/2010/main" val="387650006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BBD526-C0C3-8BA8-9234-C278919C9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cs-CZ" sz="5000"/>
              <a:t>Incisura jugularis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CFA5F6-28C0-88F6-2346-7F42FBEEC4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sz="2200"/>
              <a:t>Nadhrudní jamka</a:t>
            </a:r>
          </a:p>
          <a:p>
            <a:r>
              <a:rPr lang="cs-CZ" sz="2200"/>
              <a:t>Horní zářez hrudní kosti mezi oběma klíčními kostmi</a:t>
            </a:r>
          </a:p>
          <a:p>
            <a:r>
              <a:rPr lang="cs-CZ" sz="2200"/>
              <a:t>Patří k manubriu sterni</a:t>
            </a:r>
          </a:p>
          <a:p>
            <a:r>
              <a:rPr lang="cs-CZ" sz="2200"/>
              <a:t>Viditelná a hmatná jamka pod krkem, známá jako fossa jugularis</a:t>
            </a:r>
          </a:p>
        </p:txBody>
      </p:sp>
      <p:pic>
        <p:nvPicPr>
          <p:cNvPr id="5" name="Picture 4" descr="A close-up of a bone&#10;&#10;AI-generated content may be incorrect.">
            <a:extLst>
              <a:ext uri="{FF2B5EF4-FFF2-40B4-BE49-F238E27FC236}">
                <a16:creationId xmlns:a16="http://schemas.microsoft.com/office/drawing/2014/main" id="{FD01D857-922B-89CF-9304-D8D2CB9AF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146" y="640080"/>
            <a:ext cx="4336772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74770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0D01200-0224-43C5-AB38-FB4D16B73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872782-F072-DB45-105D-E18484E2A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68770" cy="1536192"/>
          </a:xfrm>
        </p:spPr>
        <p:txBody>
          <a:bodyPr anchor="b">
            <a:normAutofit/>
          </a:bodyPr>
          <a:lstStyle/>
          <a:p>
            <a:r>
              <a:rPr lang="cs-CZ" sz="5200"/>
              <a:t>Sternum (hrudní kost)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8A44A4-A002-4A88-9FC9-1D0566C97A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E7D5C7B-DD16-401B-85CE-4AAA2A4F51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17A8DE-9C02-F25C-B445-807034BCDF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3355848"/>
            <a:ext cx="6268770" cy="2825496"/>
          </a:xfrm>
        </p:spPr>
        <p:txBody>
          <a:bodyPr>
            <a:normAutofit/>
          </a:bodyPr>
          <a:lstStyle/>
          <a:p>
            <a:r>
              <a:rPr lang="cs-CZ" sz="1700"/>
              <a:t>Dlouhá, plochá kost uprostřed hrudníku, podporuje dýchání</a:t>
            </a:r>
          </a:p>
          <a:p>
            <a:r>
              <a:rPr lang="cs-CZ" sz="1700"/>
              <a:t>Úpon pro svaly hrudníku a břišní stěny</a:t>
            </a:r>
          </a:p>
          <a:p>
            <a:r>
              <a:rPr lang="cs-CZ" sz="1700"/>
              <a:t>Rozdělení: </a:t>
            </a:r>
          </a:p>
          <a:p>
            <a:pPr lvl="1"/>
            <a:r>
              <a:rPr lang="cs-CZ" sz="1700"/>
              <a:t>Manubrium streni – horní část, artikuluje s claviculou a 1. žebrem</a:t>
            </a:r>
          </a:p>
          <a:p>
            <a:pPr lvl="1"/>
            <a:r>
              <a:rPr lang="cs-CZ" sz="1700"/>
              <a:t>Corpus streni – střední část, připojuje se 2.- 7. žebro</a:t>
            </a:r>
          </a:p>
          <a:p>
            <a:pPr lvl="1"/>
            <a:r>
              <a:rPr lang="cs-CZ" sz="1700"/>
              <a:t>Processus xiphoideus – dolní část</a:t>
            </a:r>
          </a:p>
          <a:p>
            <a:r>
              <a:rPr lang="cs-CZ" sz="1700"/>
              <a:t>Palpace: začít na horním okraji manubrial u incisura jugularis, dolů přes corpus sterni k proc. xiphoideus</a:t>
            </a:r>
          </a:p>
        </p:txBody>
      </p:sp>
      <p:pic>
        <p:nvPicPr>
          <p:cNvPr id="5" name="Picture 4" descr="A diagram of a bone structure&#10;&#10;AI-generated content may be incorrect.">
            <a:extLst>
              <a:ext uri="{FF2B5EF4-FFF2-40B4-BE49-F238E27FC236}">
                <a16:creationId xmlns:a16="http://schemas.microsoft.com/office/drawing/2014/main" id="{2A2D6A14-8DD6-EA6B-E660-D8EA508D09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4066" y="1131140"/>
            <a:ext cx="4237686" cy="452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2412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43DB4-274B-953B-FE9B-560E8C35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Th1-Th12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A0EF0-979C-4691-1818-CA0A61C6A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Dlouhé, šikmo dolů směřující výběžky (</a:t>
            </a:r>
            <a:r>
              <a:rPr lang="cs-CZ" dirty="0" err="1"/>
              <a:t>proc</a:t>
            </a:r>
            <a:r>
              <a:rPr lang="cs-CZ" dirty="0"/>
              <a:t>. </a:t>
            </a:r>
            <a:r>
              <a:rPr lang="cs-CZ" dirty="0" err="1"/>
              <a:t>spinosi</a:t>
            </a:r>
            <a:r>
              <a:rPr lang="cs-CZ" dirty="0"/>
              <a:t>)</a:t>
            </a:r>
          </a:p>
          <a:p>
            <a:r>
              <a:rPr lang="cs-CZ" dirty="0"/>
              <a:t>Přirozená kyfóza </a:t>
            </a:r>
            <a:r>
              <a:rPr lang="cs-CZ" dirty="0" err="1"/>
              <a:t>Thp</a:t>
            </a:r>
            <a:endParaRPr lang="cs-CZ" dirty="0"/>
          </a:p>
          <a:p>
            <a:r>
              <a:rPr lang="cs-CZ" dirty="0"/>
              <a:t>Připojena žebra</a:t>
            </a:r>
          </a:p>
          <a:p>
            <a:r>
              <a:rPr lang="cs-CZ" dirty="0"/>
              <a:t>Palpace vsedě nebo vleže na břiše</a:t>
            </a:r>
          </a:p>
          <a:p>
            <a:r>
              <a:rPr lang="cs-CZ" dirty="0"/>
              <a:t>Bříšky prstů na střední linii zad, postupovat shora dolů od C7-Th1 až po Th12, každý trnový výběžek je cítit jako malý hrbolek a mezi nimi je meziobratlový prostor</a:t>
            </a:r>
          </a:p>
          <a:p>
            <a:r>
              <a:rPr lang="cs-CZ" dirty="0"/>
              <a:t>Porovnat symetrii a výšku výběžků, osu , vpadnutí/vystoupnutí</a:t>
            </a:r>
          </a:p>
          <a:p>
            <a:r>
              <a:rPr lang="cs-CZ" dirty="0"/>
              <a:t>Mírným tlakem vyzkoušet pružnost jednotlivých segment</a:t>
            </a:r>
          </a:p>
          <a:p>
            <a:r>
              <a:rPr lang="cs-CZ" dirty="0"/>
              <a:t>Sledovat pohyb při nádechu/výdechu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8343186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keleton with the spine highlighted&#10;&#10;AI-generated content may be incorrect.">
            <a:extLst>
              <a:ext uri="{FF2B5EF4-FFF2-40B4-BE49-F238E27FC236}">
                <a16:creationId xmlns:a16="http://schemas.microsoft.com/office/drawing/2014/main" id="{729E9DEA-D519-BCFC-CABD-F643B07FC4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711" r="4986" b="1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4A38FF-6903-2021-EC4B-8C6253A71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2053201"/>
            <a:ext cx="3822189" cy="3742762"/>
          </a:xfrm>
        </p:spPr>
        <p:txBody>
          <a:bodyPr>
            <a:normAutofit/>
          </a:bodyPr>
          <a:lstStyle/>
          <a:p>
            <a:r>
              <a:rPr lang="cs-CZ" sz="1600" dirty="0"/>
              <a:t>Trnový výběžky hrudních obratlů směřují šikmo dolů- výběžek, který je hmatný odpovídá obratli o 1 segment výš než odpovídající tělo obratle (př. Výběžek Th3- tělo Th4)</a:t>
            </a:r>
          </a:p>
          <a:p>
            <a:r>
              <a:rPr lang="cs-CZ" sz="1600" dirty="0"/>
              <a:t>Možná orientace I podle žeber, každé žebro se upíná k odpovídajícímu obratli (5. žebro – Th5)</a:t>
            </a:r>
          </a:p>
          <a:p>
            <a:r>
              <a:rPr lang="cs-CZ" sz="1600" dirty="0"/>
              <a:t>Lokalizace blokád, segmentálních dysfunkcí, </a:t>
            </a:r>
            <a:r>
              <a:rPr lang="cs-CZ" sz="1600" dirty="0" err="1"/>
              <a:t>skolioz</a:t>
            </a:r>
            <a:r>
              <a:rPr lang="cs-CZ" sz="1600" dirty="0"/>
              <a:t> (+testy)</a:t>
            </a:r>
          </a:p>
          <a:p>
            <a:r>
              <a:rPr lang="cs-CZ" sz="1600" dirty="0"/>
              <a:t>Orientační body: </a:t>
            </a:r>
          </a:p>
          <a:p>
            <a:pPr lvl="1"/>
            <a:r>
              <a:rPr lang="cs-CZ" sz="1600" dirty="0"/>
              <a:t>C7-Th3 (spina </a:t>
            </a:r>
            <a:r>
              <a:rPr lang="cs-CZ" sz="1600" dirty="0" err="1"/>
              <a:t>scapulae</a:t>
            </a:r>
            <a:r>
              <a:rPr lang="cs-CZ" sz="1600" dirty="0"/>
              <a:t>)</a:t>
            </a:r>
          </a:p>
          <a:p>
            <a:pPr lvl="1"/>
            <a:r>
              <a:rPr lang="cs-CZ" sz="1600" dirty="0"/>
              <a:t>Th7 (</a:t>
            </a:r>
            <a:r>
              <a:rPr lang="cs-CZ" sz="1600" dirty="0" err="1"/>
              <a:t>angulus</a:t>
            </a:r>
            <a:r>
              <a:rPr lang="cs-CZ" sz="1600" dirty="0"/>
              <a:t> </a:t>
            </a:r>
            <a:r>
              <a:rPr lang="cs-CZ" sz="1600" dirty="0" err="1"/>
              <a:t>inferior</a:t>
            </a:r>
            <a:r>
              <a:rPr lang="cs-CZ" sz="1600" dirty="0"/>
              <a:t> </a:t>
            </a:r>
            <a:r>
              <a:rPr lang="cs-CZ" sz="1600" dirty="0" err="1"/>
              <a:t>scapulae</a:t>
            </a:r>
            <a:r>
              <a:rPr lang="cs-CZ" sz="1600" dirty="0"/>
              <a:t>)</a:t>
            </a:r>
          </a:p>
          <a:p>
            <a:pPr lvl="1"/>
            <a:r>
              <a:rPr lang="cs-CZ" sz="1600" dirty="0"/>
              <a:t>Th12 (konec žeber)</a:t>
            </a:r>
          </a:p>
          <a:p>
            <a:pPr marL="0" indent="0">
              <a:buNone/>
            </a:pP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71653451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EFBCB8-8448-8B1F-49B0-DB147467A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cs-CZ" sz="5400"/>
              <a:t>Žebra (costae)</a:t>
            </a:r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518268-ABE4-5138-EE5B-F60CBB1CE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cs-CZ" sz="1200"/>
              <a:t>12 párů</a:t>
            </a:r>
          </a:p>
          <a:p>
            <a:r>
              <a:rPr lang="cs-CZ" sz="1200"/>
              <a:t>1.-7. žebra pravá, spojená se sternem přes vlastní chrupavku</a:t>
            </a:r>
          </a:p>
          <a:p>
            <a:r>
              <a:rPr lang="cs-CZ" sz="1200"/>
              <a:t>8.-10. žebra nepravá, spojená přes společnou chrupavku</a:t>
            </a:r>
          </a:p>
          <a:p>
            <a:r>
              <a:rPr lang="cs-CZ" sz="1200"/>
              <a:t>11.-12. žebra volná, končí ve svalech břicha</a:t>
            </a:r>
          </a:p>
          <a:p>
            <a:r>
              <a:rPr lang="cs-CZ" sz="1200"/>
              <a:t>Každé žebro se skládá z:</a:t>
            </a:r>
          </a:p>
          <a:p>
            <a:pPr lvl="1"/>
            <a:r>
              <a:rPr lang="cs-CZ" sz="1200"/>
              <a:t>Caput costae – hlavička, artikuluje s corpus vertebrae</a:t>
            </a:r>
          </a:p>
          <a:p>
            <a:pPr lvl="1"/>
            <a:r>
              <a:rPr lang="cs-CZ" sz="1200"/>
              <a:t>Collum costae – krček</a:t>
            </a:r>
          </a:p>
          <a:p>
            <a:pPr lvl="1"/>
            <a:r>
              <a:rPr lang="cs-CZ" sz="1200"/>
              <a:t>Tuberculum costae – hrbolek, artikuleje s proc. transversus</a:t>
            </a:r>
          </a:p>
          <a:p>
            <a:pPr lvl="1"/>
            <a:r>
              <a:rPr lang="cs-CZ" sz="1200"/>
              <a:t>Corpus costae – tělo</a:t>
            </a:r>
          </a:p>
          <a:p>
            <a:pPr lvl="1"/>
            <a:r>
              <a:rPr lang="cs-CZ" sz="1200"/>
              <a:t>Angulus costae – místo zakřivení, dobře hmatné</a:t>
            </a:r>
          </a:p>
        </p:txBody>
      </p:sp>
      <p:pic>
        <p:nvPicPr>
          <p:cNvPr id="7" name="Picture 6" descr="A diagram of the skeleton&#10;&#10;AI-generated content may be incorrect.">
            <a:extLst>
              <a:ext uri="{FF2B5EF4-FFF2-40B4-BE49-F238E27FC236}">
                <a16:creationId xmlns:a16="http://schemas.microsoft.com/office/drawing/2014/main" id="{B3507D43-A7E2-7EF1-69B4-A9A3F626FE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2" b="6780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35674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D6B90-E8AE-7128-E8C2-EDBE41C0B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Palpace v oblasti hlavy</a:t>
            </a:r>
          </a:p>
        </p:txBody>
      </p:sp>
      <p:pic>
        <p:nvPicPr>
          <p:cNvPr id="5" name="Content Placeholder 4" descr="A diagram of the face and neck&#10;&#10;AI-generated content may be incorrect.">
            <a:extLst>
              <a:ext uri="{FF2B5EF4-FFF2-40B4-BE49-F238E27FC236}">
                <a16:creationId xmlns:a16="http://schemas.microsoft.com/office/drawing/2014/main" id="{F571AA1E-CA03-EC7A-D73D-1A12C27994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65238"/>
            <a:ext cx="8058150" cy="5392762"/>
          </a:xfrm>
        </p:spPr>
      </p:pic>
    </p:spTree>
    <p:extLst>
      <p:ext uri="{BB962C8B-B14F-4D97-AF65-F5344CB8AC3E}">
        <p14:creationId xmlns:p14="http://schemas.microsoft.com/office/powerpoint/2010/main" val="137383325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D13CC36-B950-4F02-9BAF-9A7EB267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0B0E25-F5C7-F895-D6A9-D1A514DC7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600"/>
            <a:ext cx="6478417" cy="1322887"/>
          </a:xfrm>
        </p:spPr>
        <p:txBody>
          <a:bodyPr>
            <a:normAutofit/>
          </a:bodyPr>
          <a:lstStyle/>
          <a:p>
            <a:r>
              <a:rPr lang="cs-CZ" dirty="0"/>
              <a:t>1. žebro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1657055-16FE-41A2-B207-7880F6DCA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89924" y="2"/>
            <a:ext cx="7602076" cy="470844"/>
          </a:xfrm>
          <a:custGeom>
            <a:avLst/>
            <a:gdLst>
              <a:gd name="connsiteX0" fmla="*/ 9683888 w 9683888"/>
              <a:gd name="connsiteY0" fmla="*/ 0 h 743457"/>
              <a:gd name="connsiteX1" fmla="*/ 0 w 9683888"/>
              <a:gd name="connsiteY1" fmla="*/ 0 h 743457"/>
              <a:gd name="connsiteX2" fmla="*/ 0 w 9683888"/>
              <a:gd name="connsiteY2" fmla="*/ 365878 h 743457"/>
              <a:gd name="connsiteX3" fmla="*/ 11844 w 9683888"/>
              <a:gd name="connsiteY3" fmla="*/ 367909 h 743457"/>
              <a:gd name="connsiteX4" fmla="*/ 106208 w 9683888"/>
              <a:gd name="connsiteY4" fmla="*/ 385974 h 743457"/>
              <a:gd name="connsiteX5" fmla="*/ 183667 w 9683888"/>
              <a:gd name="connsiteY5" fmla="*/ 399162 h 743457"/>
              <a:gd name="connsiteX6" fmla="*/ 292430 w 9683888"/>
              <a:gd name="connsiteY6" fmla="*/ 390408 h 743457"/>
              <a:gd name="connsiteX7" fmla="*/ 386942 w 9683888"/>
              <a:gd name="connsiteY7" fmla="*/ 395582 h 743457"/>
              <a:gd name="connsiteX8" fmla="*/ 485751 w 9683888"/>
              <a:gd name="connsiteY8" fmla="*/ 408404 h 743457"/>
              <a:gd name="connsiteX9" fmla="*/ 604107 w 9683888"/>
              <a:gd name="connsiteY9" fmla="*/ 418647 h 743457"/>
              <a:gd name="connsiteX10" fmla="*/ 694081 w 9683888"/>
              <a:gd name="connsiteY10" fmla="*/ 449524 h 743457"/>
              <a:gd name="connsiteX11" fmla="*/ 762452 w 9683888"/>
              <a:gd name="connsiteY11" fmla="*/ 456090 h 743457"/>
              <a:gd name="connsiteX12" fmla="*/ 987872 w 9683888"/>
              <a:gd name="connsiteY12" fmla="*/ 481862 h 743457"/>
              <a:gd name="connsiteX13" fmla="*/ 1077163 w 9683888"/>
              <a:gd name="connsiteY13" fmla="*/ 524467 h 743457"/>
              <a:gd name="connsiteX14" fmla="*/ 1258716 w 9683888"/>
              <a:gd name="connsiteY14" fmla="*/ 587975 h 743457"/>
              <a:gd name="connsiteX15" fmla="*/ 1298056 w 9683888"/>
              <a:gd name="connsiteY15" fmla="*/ 595413 h 743457"/>
              <a:gd name="connsiteX16" fmla="*/ 1327017 w 9683888"/>
              <a:gd name="connsiteY16" fmla="*/ 617412 h 743457"/>
              <a:gd name="connsiteX17" fmla="*/ 1347909 w 9683888"/>
              <a:gd name="connsiteY17" fmla="*/ 620209 h 743457"/>
              <a:gd name="connsiteX18" fmla="*/ 1421792 w 9683888"/>
              <a:gd name="connsiteY18" fmla="*/ 626139 h 743457"/>
              <a:gd name="connsiteX19" fmla="*/ 1519789 w 9683888"/>
              <a:gd name="connsiteY19" fmla="*/ 645011 h 743457"/>
              <a:gd name="connsiteX20" fmla="*/ 1620886 w 9683888"/>
              <a:gd name="connsiteY20" fmla="*/ 687715 h 743457"/>
              <a:gd name="connsiteX21" fmla="*/ 1676745 w 9683888"/>
              <a:gd name="connsiteY21" fmla="*/ 690130 h 743457"/>
              <a:gd name="connsiteX22" fmla="*/ 1832228 w 9683888"/>
              <a:gd name="connsiteY22" fmla="*/ 690860 h 743457"/>
              <a:gd name="connsiteX23" fmla="*/ 1980464 w 9683888"/>
              <a:gd name="connsiteY23" fmla="*/ 704858 h 743457"/>
              <a:gd name="connsiteX24" fmla="*/ 2051150 w 9683888"/>
              <a:gd name="connsiteY24" fmla="*/ 711187 h 743457"/>
              <a:gd name="connsiteX25" fmla="*/ 2162824 w 9683888"/>
              <a:gd name="connsiteY25" fmla="*/ 709178 h 743457"/>
              <a:gd name="connsiteX26" fmla="*/ 2259859 w 9683888"/>
              <a:gd name="connsiteY26" fmla="*/ 718188 h 743457"/>
              <a:gd name="connsiteX27" fmla="*/ 2378290 w 9683888"/>
              <a:gd name="connsiteY27" fmla="*/ 738748 h 743457"/>
              <a:gd name="connsiteX28" fmla="*/ 2407828 w 9683888"/>
              <a:gd name="connsiteY28" fmla="*/ 743457 h 743457"/>
              <a:gd name="connsiteX29" fmla="*/ 2428936 w 9683888"/>
              <a:gd name="connsiteY29" fmla="*/ 734697 h 743457"/>
              <a:gd name="connsiteX30" fmla="*/ 2646106 w 9683888"/>
              <a:gd name="connsiteY30" fmla="*/ 660204 h 743457"/>
              <a:gd name="connsiteX31" fmla="*/ 2799920 w 9683888"/>
              <a:gd name="connsiteY31" fmla="*/ 630451 h 743457"/>
              <a:gd name="connsiteX32" fmla="*/ 2953556 w 9683888"/>
              <a:gd name="connsiteY32" fmla="*/ 607173 h 743457"/>
              <a:gd name="connsiteX33" fmla="*/ 3009839 w 9683888"/>
              <a:gd name="connsiteY33" fmla="*/ 601743 h 743457"/>
              <a:gd name="connsiteX34" fmla="*/ 3115016 w 9683888"/>
              <a:gd name="connsiteY34" fmla="*/ 584982 h 743457"/>
              <a:gd name="connsiteX35" fmla="*/ 3185844 w 9683888"/>
              <a:gd name="connsiteY35" fmla="*/ 595356 h 743457"/>
              <a:gd name="connsiteX36" fmla="*/ 3246013 w 9683888"/>
              <a:gd name="connsiteY36" fmla="*/ 592418 h 743457"/>
              <a:gd name="connsiteX37" fmla="*/ 3313565 w 9683888"/>
              <a:gd name="connsiteY37" fmla="*/ 574138 h 743457"/>
              <a:gd name="connsiteX38" fmla="*/ 3414143 w 9683888"/>
              <a:gd name="connsiteY38" fmla="*/ 553730 h 743457"/>
              <a:gd name="connsiteX39" fmla="*/ 3552895 w 9683888"/>
              <a:gd name="connsiteY39" fmla="*/ 548563 h 743457"/>
              <a:gd name="connsiteX40" fmla="*/ 3753012 w 9683888"/>
              <a:gd name="connsiteY40" fmla="*/ 599520 h 743457"/>
              <a:gd name="connsiteX41" fmla="*/ 3804392 w 9683888"/>
              <a:gd name="connsiteY41" fmla="*/ 604131 h 743457"/>
              <a:gd name="connsiteX42" fmla="*/ 3916696 w 9683888"/>
              <a:gd name="connsiteY42" fmla="*/ 606540 h 743457"/>
              <a:gd name="connsiteX43" fmla="*/ 4063849 w 9683888"/>
              <a:gd name="connsiteY43" fmla="*/ 604058 h 743457"/>
              <a:gd name="connsiteX44" fmla="*/ 4172179 w 9683888"/>
              <a:gd name="connsiteY44" fmla="*/ 592355 h 743457"/>
              <a:gd name="connsiteX45" fmla="*/ 4276294 w 9683888"/>
              <a:gd name="connsiteY45" fmla="*/ 587119 h 743457"/>
              <a:gd name="connsiteX46" fmla="*/ 4411090 w 9683888"/>
              <a:gd name="connsiteY46" fmla="*/ 575600 h 743457"/>
              <a:gd name="connsiteX47" fmla="*/ 4540465 w 9683888"/>
              <a:gd name="connsiteY47" fmla="*/ 567464 h 743457"/>
              <a:gd name="connsiteX48" fmla="*/ 4545352 w 9683888"/>
              <a:gd name="connsiteY48" fmla="*/ 555554 h 743457"/>
              <a:gd name="connsiteX49" fmla="*/ 4564014 w 9683888"/>
              <a:gd name="connsiteY49" fmla="*/ 553660 h 743457"/>
              <a:gd name="connsiteX50" fmla="*/ 4568602 w 9683888"/>
              <a:gd name="connsiteY50" fmla="*/ 550913 h 743457"/>
              <a:gd name="connsiteX51" fmla="*/ 4595289 w 9683888"/>
              <a:gd name="connsiteY51" fmla="*/ 537407 h 743457"/>
              <a:gd name="connsiteX52" fmla="*/ 4739026 w 9683888"/>
              <a:gd name="connsiteY52" fmla="*/ 532483 h 743457"/>
              <a:gd name="connsiteX53" fmla="*/ 5061335 w 9683888"/>
              <a:gd name="connsiteY53" fmla="*/ 545635 h 743457"/>
              <a:gd name="connsiteX54" fmla="*/ 5338634 w 9683888"/>
              <a:gd name="connsiteY54" fmla="*/ 595754 h 743457"/>
              <a:gd name="connsiteX55" fmla="*/ 5529430 w 9683888"/>
              <a:gd name="connsiteY55" fmla="*/ 606335 h 743457"/>
              <a:gd name="connsiteX56" fmla="*/ 5604039 w 9683888"/>
              <a:gd name="connsiteY56" fmla="*/ 607676 h 743457"/>
              <a:gd name="connsiteX57" fmla="*/ 5625281 w 9683888"/>
              <a:gd name="connsiteY57" fmla="*/ 617253 h 743457"/>
              <a:gd name="connsiteX58" fmla="*/ 5628138 w 9683888"/>
              <a:gd name="connsiteY58" fmla="*/ 615483 h 743457"/>
              <a:gd name="connsiteX59" fmla="*/ 5653593 w 9683888"/>
              <a:gd name="connsiteY59" fmla="*/ 617873 h 743457"/>
              <a:gd name="connsiteX60" fmla="*/ 5658658 w 9683888"/>
              <a:gd name="connsiteY60" fmla="*/ 624279 h 743457"/>
              <a:gd name="connsiteX61" fmla="*/ 5675963 w 9683888"/>
              <a:gd name="connsiteY61" fmla="*/ 627762 h 743457"/>
              <a:gd name="connsiteX62" fmla="*/ 5709625 w 9683888"/>
              <a:gd name="connsiteY62" fmla="*/ 639593 h 743457"/>
              <a:gd name="connsiteX63" fmla="*/ 5716324 w 9683888"/>
              <a:gd name="connsiteY63" fmla="*/ 637148 h 743457"/>
              <a:gd name="connsiteX64" fmla="*/ 5767720 w 9683888"/>
              <a:gd name="connsiteY64" fmla="*/ 647737 h 743457"/>
              <a:gd name="connsiteX65" fmla="*/ 5768619 w 9683888"/>
              <a:gd name="connsiteY65" fmla="*/ 645671 h 743457"/>
              <a:gd name="connsiteX66" fmla="*/ 5858696 w 9683888"/>
              <a:gd name="connsiteY66" fmla="*/ 628099 h 743457"/>
              <a:gd name="connsiteX67" fmla="*/ 5935260 w 9683888"/>
              <a:gd name="connsiteY67" fmla="*/ 596904 h 743457"/>
              <a:gd name="connsiteX68" fmla="*/ 5946176 w 9683888"/>
              <a:gd name="connsiteY68" fmla="*/ 597874 h 743457"/>
              <a:gd name="connsiteX69" fmla="*/ 5946447 w 9683888"/>
              <a:gd name="connsiteY69" fmla="*/ 597396 h 743457"/>
              <a:gd name="connsiteX70" fmla="*/ 5958069 w 9683888"/>
              <a:gd name="connsiteY70" fmla="*/ 597432 h 743457"/>
              <a:gd name="connsiteX71" fmla="*/ 5966081 w 9683888"/>
              <a:gd name="connsiteY71" fmla="*/ 599643 h 743457"/>
              <a:gd name="connsiteX72" fmla="*/ 5987259 w 9683888"/>
              <a:gd name="connsiteY72" fmla="*/ 601523 h 743457"/>
              <a:gd name="connsiteX73" fmla="*/ 5994905 w 9683888"/>
              <a:gd name="connsiteY73" fmla="*/ 598873 h 743457"/>
              <a:gd name="connsiteX74" fmla="*/ 6054803 w 9683888"/>
              <a:gd name="connsiteY74" fmla="*/ 541202 h 743457"/>
              <a:gd name="connsiteX75" fmla="*/ 6188672 w 9683888"/>
              <a:gd name="connsiteY75" fmla="*/ 496389 h 743457"/>
              <a:gd name="connsiteX76" fmla="*/ 6323280 w 9683888"/>
              <a:gd name="connsiteY76" fmla="*/ 458013 h 743457"/>
              <a:gd name="connsiteX77" fmla="*/ 6457257 w 9683888"/>
              <a:gd name="connsiteY77" fmla="*/ 414621 h 743457"/>
              <a:gd name="connsiteX78" fmla="*/ 6530019 w 9683888"/>
              <a:gd name="connsiteY78" fmla="*/ 423168 h 743457"/>
              <a:gd name="connsiteX79" fmla="*/ 6626800 w 9683888"/>
              <a:gd name="connsiteY79" fmla="*/ 375078 h 743457"/>
              <a:gd name="connsiteX80" fmla="*/ 6689231 w 9683888"/>
              <a:gd name="connsiteY80" fmla="*/ 353501 h 743457"/>
              <a:gd name="connsiteX81" fmla="*/ 6726440 w 9683888"/>
              <a:gd name="connsiteY81" fmla="*/ 340276 h 743457"/>
              <a:gd name="connsiteX82" fmla="*/ 6835228 w 9683888"/>
              <a:gd name="connsiteY82" fmla="*/ 329393 h 743457"/>
              <a:gd name="connsiteX83" fmla="*/ 7039363 w 9683888"/>
              <a:gd name="connsiteY83" fmla="*/ 370823 h 743457"/>
              <a:gd name="connsiteX84" fmla="*/ 7095156 w 9683888"/>
              <a:gd name="connsiteY84" fmla="*/ 366075 h 743457"/>
              <a:gd name="connsiteX85" fmla="*/ 7187061 w 9683888"/>
              <a:gd name="connsiteY85" fmla="*/ 383876 h 743457"/>
              <a:gd name="connsiteX86" fmla="*/ 7295039 w 9683888"/>
              <a:gd name="connsiteY86" fmla="*/ 355046 h 743457"/>
              <a:gd name="connsiteX87" fmla="*/ 7373651 w 9683888"/>
              <a:gd name="connsiteY87" fmla="*/ 322299 h 743457"/>
              <a:gd name="connsiteX88" fmla="*/ 7418964 w 9683888"/>
              <a:gd name="connsiteY88" fmla="*/ 308685 h 743457"/>
              <a:gd name="connsiteX89" fmla="*/ 7450568 w 9683888"/>
              <a:gd name="connsiteY89" fmla="*/ 293511 h 743457"/>
              <a:gd name="connsiteX90" fmla="*/ 7538380 w 9683888"/>
              <a:gd name="connsiteY90" fmla="*/ 283235 h 743457"/>
              <a:gd name="connsiteX91" fmla="*/ 7786348 w 9683888"/>
              <a:gd name="connsiteY91" fmla="*/ 225377 h 743457"/>
              <a:gd name="connsiteX92" fmla="*/ 7849534 w 9683888"/>
              <a:gd name="connsiteY92" fmla="*/ 245434 h 743457"/>
              <a:gd name="connsiteX93" fmla="*/ 7981165 w 9683888"/>
              <a:gd name="connsiteY93" fmla="*/ 222252 h 743457"/>
              <a:gd name="connsiteX94" fmla="*/ 8171882 w 9683888"/>
              <a:gd name="connsiteY94" fmla="*/ 222497 h 743457"/>
              <a:gd name="connsiteX95" fmla="*/ 8242270 w 9683888"/>
              <a:gd name="connsiteY95" fmla="*/ 180535 h 743457"/>
              <a:gd name="connsiteX96" fmla="*/ 8490152 w 9683888"/>
              <a:gd name="connsiteY96" fmla="*/ 209193 h 743457"/>
              <a:gd name="connsiteX97" fmla="*/ 8622272 w 9683888"/>
              <a:gd name="connsiteY97" fmla="*/ 188859 h 743457"/>
              <a:gd name="connsiteX98" fmla="*/ 8738606 w 9683888"/>
              <a:gd name="connsiteY98" fmla="*/ 208945 h 743457"/>
              <a:gd name="connsiteX99" fmla="*/ 8831307 w 9683888"/>
              <a:gd name="connsiteY99" fmla="*/ 207738 h 743457"/>
              <a:gd name="connsiteX100" fmla="*/ 8891432 w 9683888"/>
              <a:gd name="connsiteY100" fmla="*/ 184510 h 743457"/>
              <a:gd name="connsiteX101" fmla="*/ 8946980 w 9683888"/>
              <a:gd name="connsiteY101" fmla="*/ 145578 h 743457"/>
              <a:gd name="connsiteX102" fmla="*/ 9107760 w 9683888"/>
              <a:gd name="connsiteY102" fmla="*/ 128052 h 743457"/>
              <a:gd name="connsiteX103" fmla="*/ 9195623 w 9683888"/>
              <a:gd name="connsiteY103" fmla="*/ 100212 h 743457"/>
              <a:gd name="connsiteX104" fmla="*/ 9256898 w 9683888"/>
              <a:gd name="connsiteY104" fmla="*/ 73900 h 743457"/>
              <a:gd name="connsiteX105" fmla="*/ 9351740 w 9683888"/>
              <a:gd name="connsiteY105" fmla="*/ 80439 h 743457"/>
              <a:gd name="connsiteX106" fmla="*/ 9539796 w 9683888"/>
              <a:gd name="connsiteY106" fmla="*/ 87069 h 743457"/>
              <a:gd name="connsiteX107" fmla="*/ 9619109 w 9683888"/>
              <a:gd name="connsiteY107" fmla="*/ 39994 h 74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9683888" h="743457">
                <a:moveTo>
                  <a:pt x="9683888" y="0"/>
                </a:moveTo>
                <a:lnTo>
                  <a:pt x="0" y="0"/>
                </a:lnTo>
                <a:lnTo>
                  <a:pt x="0" y="365878"/>
                </a:lnTo>
                <a:lnTo>
                  <a:pt x="11844" y="367909"/>
                </a:lnTo>
                <a:cubicBezTo>
                  <a:pt x="50423" y="374387"/>
                  <a:pt x="87879" y="380746"/>
                  <a:pt x="106208" y="385974"/>
                </a:cubicBezTo>
                <a:cubicBezTo>
                  <a:pt x="119919" y="389979"/>
                  <a:pt x="149687" y="402128"/>
                  <a:pt x="183667" y="399162"/>
                </a:cubicBezTo>
                <a:cubicBezTo>
                  <a:pt x="228274" y="394575"/>
                  <a:pt x="256969" y="398315"/>
                  <a:pt x="292430" y="390408"/>
                </a:cubicBezTo>
                <a:cubicBezTo>
                  <a:pt x="325377" y="395694"/>
                  <a:pt x="374510" y="420053"/>
                  <a:pt x="386942" y="395582"/>
                </a:cubicBezTo>
                <a:cubicBezTo>
                  <a:pt x="400429" y="416427"/>
                  <a:pt x="451168" y="399411"/>
                  <a:pt x="485751" y="408404"/>
                </a:cubicBezTo>
                <a:cubicBezTo>
                  <a:pt x="520399" y="423586"/>
                  <a:pt x="570416" y="404235"/>
                  <a:pt x="604107" y="418647"/>
                </a:cubicBezTo>
                <a:cubicBezTo>
                  <a:pt x="633631" y="425521"/>
                  <a:pt x="672063" y="446364"/>
                  <a:pt x="694081" y="449524"/>
                </a:cubicBezTo>
                <a:cubicBezTo>
                  <a:pt x="700528" y="463278"/>
                  <a:pt x="713487" y="450700"/>
                  <a:pt x="762452" y="456090"/>
                </a:cubicBezTo>
                <a:cubicBezTo>
                  <a:pt x="811417" y="461479"/>
                  <a:pt x="935420" y="470466"/>
                  <a:pt x="987872" y="481862"/>
                </a:cubicBezTo>
                <a:cubicBezTo>
                  <a:pt x="1018493" y="475799"/>
                  <a:pt x="1019470" y="516810"/>
                  <a:pt x="1077163" y="524467"/>
                </a:cubicBezTo>
                <a:cubicBezTo>
                  <a:pt x="1124222" y="535807"/>
                  <a:pt x="1202940" y="574855"/>
                  <a:pt x="1258716" y="587975"/>
                </a:cubicBezTo>
                <a:cubicBezTo>
                  <a:pt x="1274181" y="586466"/>
                  <a:pt x="1286859" y="589632"/>
                  <a:pt x="1298056" y="595413"/>
                </a:cubicBezTo>
                <a:lnTo>
                  <a:pt x="1327017" y="617412"/>
                </a:lnTo>
                <a:lnTo>
                  <a:pt x="1347909" y="620209"/>
                </a:lnTo>
                <a:cubicBezTo>
                  <a:pt x="1377004" y="628445"/>
                  <a:pt x="1394712" y="616344"/>
                  <a:pt x="1421792" y="626139"/>
                </a:cubicBezTo>
                <a:cubicBezTo>
                  <a:pt x="1466260" y="647543"/>
                  <a:pt x="1506099" y="610975"/>
                  <a:pt x="1519789" y="645011"/>
                </a:cubicBezTo>
                <a:cubicBezTo>
                  <a:pt x="1556219" y="665699"/>
                  <a:pt x="1578776" y="668950"/>
                  <a:pt x="1620886" y="687715"/>
                </a:cubicBezTo>
                <a:cubicBezTo>
                  <a:pt x="1658228" y="693647"/>
                  <a:pt x="1636224" y="694371"/>
                  <a:pt x="1676745" y="690130"/>
                </a:cubicBezTo>
                <a:cubicBezTo>
                  <a:pt x="1713709" y="697532"/>
                  <a:pt x="1774627" y="701403"/>
                  <a:pt x="1832228" y="690860"/>
                </a:cubicBezTo>
                <a:cubicBezTo>
                  <a:pt x="1866586" y="689181"/>
                  <a:pt x="1949046" y="755765"/>
                  <a:pt x="1980464" y="704858"/>
                </a:cubicBezTo>
                <a:cubicBezTo>
                  <a:pt x="2001472" y="716610"/>
                  <a:pt x="2020758" y="710467"/>
                  <a:pt x="2051150" y="711187"/>
                </a:cubicBezTo>
                <a:cubicBezTo>
                  <a:pt x="2081543" y="711907"/>
                  <a:pt x="2117567" y="736153"/>
                  <a:pt x="2162824" y="709178"/>
                </a:cubicBezTo>
                <a:cubicBezTo>
                  <a:pt x="2219712" y="701824"/>
                  <a:pt x="2181421" y="742368"/>
                  <a:pt x="2259859" y="718188"/>
                </a:cubicBezTo>
                <a:cubicBezTo>
                  <a:pt x="2296623" y="733933"/>
                  <a:pt x="2337412" y="741012"/>
                  <a:pt x="2378290" y="738748"/>
                </a:cubicBezTo>
                <a:cubicBezTo>
                  <a:pt x="2380041" y="725410"/>
                  <a:pt x="2399659" y="741017"/>
                  <a:pt x="2407828" y="743457"/>
                </a:cubicBezTo>
                <a:cubicBezTo>
                  <a:pt x="2406113" y="735180"/>
                  <a:pt x="2421642" y="728742"/>
                  <a:pt x="2428936" y="734697"/>
                </a:cubicBezTo>
                <a:cubicBezTo>
                  <a:pt x="2468648" y="720822"/>
                  <a:pt x="2584275" y="677579"/>
                  <a:pt x="2646106" y="660204"/>
                </a:cubicBezTo>
                <a:cubicBezTo>
                  <a:pt x="2706894" y="652346"/>
                  <a:pt x="2738390" y="612318"/>
                  <a:pt x="2799920" y="630451"/>
                </a:cubicBezTo>
                <a:cubicBezTo>
                  <a:pt x="2856798" y="622940"/>
                  <a:pt x="2902940" y="602232"/>
                  <a:pt x="2953556" y="607173"/>
                </a:cubicBezTo>
                <a:cubicBezTo>
                  <a:pt x="2970626" y="593247"/>
                  <a:pt x="2988095" y="586399"/>
                  <a:pt x="3009839" y="601743"/>
                </a:cubicBezTo>
                <a:cubicBezTo>
                  <a:pt x="3046166" y="594868"/>
                  <a:pt x="3085682" y="586046"/>
                  <a:pt x="3115016" y="584982"/>
                </a:cubicBezTo>
                <a:cubicBezTo>
                  <a:pt x="3144992" y="587935"/>
                  <a:pt x="3158740" y="599045"/>
                  <a:pt x="3185844" y="595356"/>
                </a:cubicBezTo>
                <a:cubicBezTo>
                  <a:pt x="3209939" y="576197"/>
                  <a:pt x="3221731" y="614583"/>
                  <a:pt x="3246013" y="592418"/>
                </a:cubicBezTo>
                <a:cubicBezTo>
                  <a:pt x="3228976" y="565486"/>
                  <a:pt x="3320172" y="599686"/>
                  <a:pt x="3313565" y="574138"/>
                </a:cubicBezTo>
                <a:cubicBezTo>
                  <a:pt x="3341586" y="564515"/>
                  <a:pt x="3371901" y="555346"/>
                  <a:pt x="3414143" y="553730"/>
                </a:cubicBezTo>
                <a:cubicBezTo>
                  <a:pt x="3463229" y="557630"/>
                  <a:pt x="3476532" y="539673"/>
                  <a:pt x="3552895" y="548563"/>
                </a:cubicBezTo>
                <a:cubicBezTo>
                  <a:pt x="3620356" y="561042"/>
                  <a:pt x="3688830" y="574962"/>
                  <a:pt x="3753012" y="599520"/>
                </a:cubicBezTo>
                <a:cubicBezTo>
                  <a:pt x="3769580" y="615048"/>
                  <a:pt x="3777112" y="602961"/>
                  <a:pt x="3804392" y="604131"/>
                </a:cubicBezTo>
                <a:cubicBezTo>
                  <a:pt x="3831672" y="605301"/>
                  <a:pt x="3878076" y="605222"/>
                  <a:pt x="3916696" y="606540"/>
                </a:cubicBezTo>
                <a:cubicBezTo>
                  <a:pt x="3970533" y="603881"/>
                  <a:pt x="3981244" y="618066"/>
                  <a:pt x="4063849" y="604058"/>
                </a:cubicBezTo>
                <a:cubicBezTo>
                  <a:pt x="4074473" y="605185"/>
                  <a:pt x="4134611" y="589365"/>
                  <a:pt x="4172179" y="592355"/>
                </a:cubicBezTo>
                <a:cubicBezTo>
                  <a:pt x="4180554" y="576172"/>
                  <a:pt x="4255433" y="602075"/>
                  <a:pt x="4276294" y="587119"/>
                </a:cubicBezTo>
                <a:cubicBezTo>
                  <a:pt x="4326119" y="586973"/>
                  <a:pt x="4361692" y="573867"/>
                  <a:pt x="4411090" y="575600"/>
                </a:cubicBezTo>
                <a:cubicBezTo>
                  <a:pt x="4465125" y="575500"/>
                  <a:pt x="4518088" y="570805"/>
                  <a:pt x="4540465" y="567464"/>
                </a:cubicBezTo>
                <a:lnTo>
                  <a:pt x="4545352" y="555554"/>
                </a:lnTo>
                <a:lnTo>
                  <a:pt x="4564014" y="553660"/>
                </a:lnTo>
                <a:lnTo>
                  <a:pt x="4568602" y="550913"/>
                </a:lnTo>
                <a:cubicBezTo>
                  <a:pt x="4577353" y="545618"/>
                  <a:pt x="4586105" y="540734"/>
                  <a:pt x="4595289" y="537407"/>
                </a:cubicBezTo>
                <a:cubicBezTo>
                  <a:pt x="4623104" y="537511"/>
                  <a:pt x="4660764" y="533229"/>
                  <a:pt x="4739026" y="532483"/>
                </a:cubicBezTo>
                <a:cubicBezTo>
                  <a:pt x="4806238" y="527255"/>
                  <a:pt x="4944577" y="524439"/>
                  <a:pt x="5061335" y="545635"/>
                </a:cubicBezTo>
                <a:cubicBezTo>
                  <a:pt x="5167156" y="553533"/>
                  <a:pt x="5251789" y="586167"/>
                  <a:pt x="5338634" y="595754"/>
                </a:cubicBezTo>
                <a:cubicBezTo>
                  <a:pt x="5415763" y="589622"/>
                  <a:pt x="5434719" y="609365"/>
                  <a:pt x="5529430" y="606335"/>
                </a:cubicBezTo>
                <a:cubicBezTo>
                  <a:pt x="5534498" y="613561"/>
                  <a:pt x="5597157" y="603269"/>
                  <a:pt x="5604039" y="607676"/>
                </a:cubicBezTo>
                <a:lnTo>
                  <a:pt x="5625281" y="617253"/>
                </a:lnTo>
                <a:lnTo>
                  <a:pt x="5628138" y="615483"/>
                </a:lnTo>
                <a:cubicBezTo>
                  <a:pt x="5640641" y="612245"/>
                  <a:pt x="5648217" y="613966"/>
                  <a:pt x="5653593" y="617873"/>
                </a:cubicBezTo>
                <a:lnTo>
                  <a:pt x="5658658" y="624279"/>
                </a:lnTo>
                <a:lnTo>
                  <a:pt x="5675963" y="627762"/>
                </a:lnTo>
                <a:lnTo>
                  <a:pt x="5709625" y="639593"/>
                </a:lnTo>
                <a:lnTo>
                  <a:pt x="5716324" y="637148"/>
                </a:lnTo>
                <a:lnTo>
                  <a:pt x="5767720" y="647737"/>
                </a:lnTo>
                <a:lnTo>
                  <a:pt x="5768619" y="645671"/>
                </a:lnTo>
                <a:cubicBezTo>
                  <a:pt x="5776130" y="642927"/>
                  <a:pt x="5830922" y="636226"/>
                  <a:pt x="5858696" y="628099"/>
                </a:cubicBezTo>
                <a:lnTo>
                  <a:pt x="5935260" y="596904"/>
                </a:lnTo>
                <a:lnTo>
                  <a:pt x="5946176" y="597874"/>
                </a:lnTo>
                <a:lnTo>
                  <a:pt x="5946447" y="597396"/>
                </a:lnTo>
                <a:cubicBezTo>
                  <a:pt x="5948934" y="596546"/>
                  <a:pt x="5952567" y="596468"/>
                  <a:pt x="5958069" y="597432"/>
                </a:cubicBezTo>
                <a:lnTo>
                  <a:pt x="5966081" y="599643"/>
                </a:lnTo>
                <a:lnTo>
                  <a:pt x="5987259" y="601523"/>
                </a:lnTo>
                <a:lnTo>
                  <a:pt x="5994905" y="598873"/>
                </a:lnTo>
                <a:cubicBezTo>
                  <a:pt x="6020610" y="579716"/>
                  <a:pt x="6016968" y="560235"/>
                  <a:pt x="6054803" y="541202"/>
                </a:cubicBezTo>
                <a:cubicBezTo>
                  <a:pt x="6108247" y="527358"/>
                  <a:pt x="6130976" y="484538"/>
                  <a:pt x="6188672" y="496389"/>
                </a:cubicBezTo>
                <a:cubicBezTo>
                  <a:pt x="6238659" y="483279"/>
                  <a:pt x="6277194" y="458153"/>
                  <a:pt x="6323280" y="458013"/>
                </a:cubicBezTo>
                <a:cubicBezTo>
                  <a:pt x="6368044" y="444385"/>
                  <a:pt x="6422801" y="420428"/>
                  <a:pt x="6457257" y="414621"/>
                </a:cubicBezTo>
                <a:cubicBezTo>
                  <a:pt x="6483424" y="410645"/>
                  <a:pt x="6508964" y="423228"/>
                  <a:pt x="6530019" y="423168"/>
                </a:cubicBezTo>
                <a:cubicBezTo>
                  <a:pt x="6558276" y="416578"/>
                  <a:pt x="6600264" y="386690"/>
                  <a:pt x="6626800" y="375078"/>
                </a:cubicBezTo>
                <a:cubicBezTo>
                  <a:pt x="6664418" y="400828"/>
                  <a:pt x="6655535" y="354302"/>
                  <a:pt x="6689231" y="353501"/>
                </a:cubicBezTo>
                <a:cubicBezTo>
                  <a:pt x="6708837" y="361122"/>
                  <a:pt x="6719642" y="359485"/>
                  <a:pt x="6726440" y="340276"/>
                </a:cubicBezTo>
                <a:cubicBezTo>
                  <a:pt x="6818329" y="378763"/>
                  <a:pt x="6765502" y="328183"/>
                  <a:pt x="6835228" y="329393"/>
                </a:cubicBezTo>
                <a:cubicBezTo>
                  <a:pt x="6897464" y="335048"/>
                  <a:pt x="6962224" y="329085"/>
                  <a:pt x="7039363" y="370823"/>
                </a:cubicBezTo>
                <a:cubicBezTo>
                  <a:pt x="7056368" y="384567"/>
                  <a:pt x="7070539" y="363899"/>
                  <a:pt x="7095156" y="366075"/>
                </a:cubicBezTo>
                <a:cubicBezTo>
                  <a:pt x="7119772" y="368250"/>
                  <a:pt x="7153748" y="385714"/>
                  <a:pt x="7187061" y="383876"/>
                </a:cubicBezTo>
                <a:cubicBezTo>
                  <a:pt x="7242115" y="377604"/>
                  <a:pt x="7270954" y="334249"/>
                  <a:pt x="7295039" y="355046"/>
                </a:cubicBezTo>
                <a:cubicBezTo>
                  <a:pt x="7320104" y="344159"/>
                  <a:pt x="7343179" y="301443"/>
                  <a:pt x="7373651" y="322299"/>
                </a:cubicBezTo>
                <a:cubicBezTo>
                  <a:pt x="7367160" y="298575"/>
                  <a:pt x="7410095" y="329040"/>
                  <a:pt x="7418964" y="308685"/>
                </a:cubicBezTo>
                <a:cubicBezTo>
                  <a:pt x="7424243" y="291807"/>
                  <a:pt x="7438503" y="297117"/>
                  <a:pt x="7450568" y="293511"/>
                </a:cubicBezTo>
                <a:cubicBezTo>
                  <a:pt x="7461276" y="277652"/>
                  <a:pt x="7519437" y="275664"/>
                  <a:pt x="7538380" y="283235"/>
                </a:cubicBezTo>
                <a:cubicBezTo>
                  <a:pt x="7594343" y="271879"/>
                  <a:pt x="7734488" y="231676"/>
                  <a:pt x="7786348" y="225377"/>
                </a:cubicBezTo>
                <a:cubicBezTo>
                  <a:pt x="7797693" y="277094"/>
                  <a:pt x="7847327" y="236176"/>
                  <a:pt x="7849534" y="245434"/>
                </a:cubicBezTo>
                <a:cubicBezTo>
                  <a:pt x="7894253" y="231282"/>
                  <a:pt x="7937937" y="238796"/>
                  <a:pt x="7981165" y="222252"/>
                </a:cubicBezTo>
                <a:cubicBezTo>
                  <a:pt x="8066564" y="234459"/>
                  <a:pt x="8127007" y="235277"/>
                  <a:pt x="8171882" y="222497"/>
                </a:cubicBezTo>
                <a:cubicBezTo>
                  <a:pt x="8183092" y="205785"/>
                  <a:pt x="8217423" y="177145"/>
                  <a:pt x="8242270" y="180535"/>
                </a:cubicBezTo>
                <a:cubicBezTo>
                  <a:pt x="8294138" y="178846"/>
                  <a:pt x="8410926" y="208334"/>
                  <a:pt x="8490152" y="209193"/>
                </a:cubicBezTo>
                <a:cubicBezTo>
                  <a:pt x="8558493" y="195433"/>
                  <a:pt x="8564727" y="233466"/>
                  <a:pt x="8622272" y="188859"/>
                </a:cubicBezTo>
                <a:cubicBezTo>
                  <a:pt x="8659556" y="191317"/>
                  <a:pt x="8666988" y="178214"/>
                  <a:pt x="8738606" y="208945"/>
                </a:cubicBezTo>
                <a:cubicBezTo>
                  <a:pt x="8769507" y="208543"/>
                  <a:pt x="8800406" y="224019"/>
                  <a:pt x="8831307" y="207738"/>
                </a:cubicBezTo>
                <a:cubicBezTo>
                  <a:pt x="8836477" y="191612"/>
                  <a:pt x="8870109" y="182455"/>
                  <a:pt x="8891432" y="184510"/>
                </a:cubicBezTo>
                <a:cubicBezTo>
                  <a:pt x="8876795" y="135260"/>
                  <a:pt x="8938553" y="173381"/>
                  <a:pt x="8946980" y="145578"/>
                </a:cubicBezTo>
                <a:cubicBezTo>
                  <a:pt x="9010957" y="156064"/>
                  <a:pt x="9046552" y="157746"/>
                  <a:pt x="9107760" y="128052"/>
                </a:cubicBezTo>
                <a:cubicBezTo>
                  <a:pt x="9135191" y="151813"/>
                  <a:pt x="9184204" y="114911"/>
                  <a:pt x="9195623" y="100212"/>
                </a:cubicBezTo>
                <a:cubicBezTo>
                  <a:pt x="9222736" y="85917"/>
                  <a:pt x="9230892" y="98248"/>
                  <a:pt x="9256898" y="73900"/>
                </a:cubicBezTo>
                <a:cubicBezTo>
                  <a:pt x="9276443" y="63724"/>
                  <a:pt x="9334001" y="80454"/>
                  <a:pt x="9351740" y="80439"/>
                </a:cubicBezTo>
                <a:cubicBezTo>
                  <a:pt x="9398889" y="82633"/>
                  <a:pt x="9473718" y="102566"/>
                  <a:pt x="9539796" y="87069"/>
                </a:cubicBezTo>
                <a:cubicBezTo>
                  <a:pt x="9565852" y="70987"/>
                  <a:pt x="9591569" y="56211"/>
                  <a:pt x="9619109" y="39994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CF8DF-A1A6-6C2D-47C8-6FF9E2FD3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5" y="2194102"/>
            <a:ext cx="6260052" cy="3230883"/>
          </a:xfrm>
        </p:spPr>
        <p:txBody>
          <a:bodyPr>
            <a:normAutofit/>
          </a:bodyPr>
          <a:lstStyle/>
          <a:p>
            <a:r>
              <a:rPr lang="cs-CZ" sz="2000"/>
              <a:t>Hůře hmatné, skryté pod klíční kostí</a:t>
            </a:r>
          </a:p>
          <a:p>
            <a:r>
              <a:rPr lang="cs-CZ" sz="2000"/>
              <a:t>Palpuje se nad klíční kostí (vsedě), laterálně od m. SCM, supraklavikulární jamka</a:t>
            </a:r>
          </a:p>
          <a:p>
            <a:r>
              <a:rPr lang="cs-CZ" sz="2000"/>
              <a:t>Při nádechu lze cítit jeho pohyb</a:t>
            </a:r>
          </a:p>
          <a:p>
            <a:r>
              <a:rPr lang="cs-CZ" sz="2000"/>
              <a:t>Vleže s hlavou otočenou lehce ke druhé straně, palpujeme pod klíční kostí, laterálně od úponu SCM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3BD3BB9-3CB5-4253-A27D-6B7904723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779827"/>
            <a:ext cx="10680562" cy="1078174"/>
          </a:xfrm>
          <a:custGeom>
            <a:avLst/>
            <a:gdLst>
              <a:gd name="connsiteX0" fmla="*/ 3617689 w 10680562"/>
              <a:gd name="connsiteY0" fmla="*/ 0 h 1605023"/>
              <a:gd name="connsiteX1" fmla="*/ 3635901 w 10680562"/>
              <a:gd name="connsiteY1" fmla="*/ 7738 h 1605023"/>
              <a:gd name="connsiteX2" fmla="*/ 3690891 w 10680562"/>
              <a:gd name="connsiteY2" fmla="*/ 7049 h 1605023"/>
              <a:gd name="connsiteX3" fmla="*/ 3832247 w 10680562"/>
              <a:gd name="connsiteY3" fmla="*/ 13937 h 1605023"/>
              <a:gd name="connsiteX4" fmla="*/ 3999111 w 10680562"/>
              <a:gd name="connsiteY4" fmla="*/ 44624 h 1605023"/>
              <a:gd name="connsiteX5" fmla="*/ 4034676 w 10680562"/>
              <a:gd name="connsiteY5" fmla="*/ 48775 h 1605023"/>
              <a:gd name="connsiteX6" fmla="*/ 4065394 w 10680562"/>
              <a:gd name="connsiteY6" fmla="*/ 42879 h 1605023"/>
              <a:gd name="connsiteX7" fmla="*/ 4072648 w 10680562"/>
              <a:gd name="connsiteY7" fmla="*/ 33262 h 1605023"/>
              <a:gd name="connsiteX8" fmla="*/ 4092232 w 10680562"/>
              <a:gd name="connsiteY8" fmla="*/ 34026 h 1605023"/>
              <a:gd name="connsiteX9" fmla="*/ 4097470 w 10680562"/>
              <a:gd name="connsiteY9" fmla="*/ 32252 h 1605023"/>
              <a:gd name="connsiteX10" fmla="*/ 4127488 w 10680562"/>
              <a:gd name="connsiteY10" fmla="*/ 24056 h 1605023"/>
              <a:gd name="connsiteX11" fmla="*/ 4190803 w 10680562"/>
              <a:gd name="connsiteY11" fmla="*/ 55685 h 1605023"/>
              <a:gd name="connsiteX12" fmla="*/ 4269333 w 10680562"/>
              <a:gd name="connsiteY12" fmla="*/ 54186 h 1605023"/>
              <a:gd name="connsiteX13" fmla="*/ 4481486 w 10680562"/>
              <a:gd name="connsiteY13" fmla="*/ 116915 h 1605023"/>
              <a:gd name="connsiteX14" fmla="*/ 4651418 w 10680562"/>
              <a:gd name="connsiteY14" fmla="*/ 150071 h 1605023"/>
              <a:gd name="connsiteX15" fmla="*/ 4863575 w 10680562"/>
              <a:gd name="connsiteY15" fmla="*/ 175458 h 1605023"/>
              <a:gd name="connsiteX16" fmla="*/ 5013635 w 10680562"/>
              <a:gd name="connsiteY16" fmla="*/ 213928 h 1605023"/>
              <a:gd name="connsiteX17" fmla="*/ 5203044 w 10680562"/>
              <a:gd name="connsiteY17" fmla="*/ 228946 h 1605023"/>
              <a:gd name="connsiteX18" fmla="*/ 5207070 w 10680562"/>
              <a:gd name="connsiteY18" fmla="*/ 235105 h 1605023"/>
              <a:gd name="connsiteX19" fmla="*/ 5224253 w 10680562"/>
              <a:gd name="connsiteY19" fmla="*/ 240320 h 1605023"/>
              <a:gd name="connsiteX20" fmla="*/ 5256736 w 10680562"/>
              <a:gd name="connsiteY20" fmla="*/ 254811 h 1605023"/>
              <a:gd name="connsiteX21" fmla="*/ 5264095 w 10680562"/>
              <a:gd name="connsiteY21" fmla="*/ 253567 h 1605023"/>
              <a:gd name="connsiteX22" fmla="*/ 5315084 w 10680562"/>
              <a:gd name="connsiteY22" fmla="*/ 269264 h 1605023"/>
              <a:gd name="connsiteX23" fmla="*/ 5316393 w 10680562"/>
              <a:gd name="connsiteY23" fmla="*/ 267603 h 1605023"/>
              <a:gd name="connsiteX24" fmla="*/ 5333427 w 10680562"/>
              <a:gd name="connsiteY24" fmla="*/ 263823 h 1605023"/>
              <a:gd name="connsiteX25" fmla="*/ 5364589 w 10680562"/>
              <a:gd name="connsiteY25" fmla="*/ 260882 h 1605023"/>
              <a:gd name="connsiteX26" fmla="*/ 5443973 w 10680562"/>
              <a:gd name="connsiteY26" fmla="*/ 230866 h 1605023"/>
              <a:gd name="connsiteX27" fmla="*/ 5497201 w 10680562"/>
              <a:gd name="connsiteY27" fmla="*/ 247023 h 1605023"/>
              <a:gd name="connsiteX28" fmla="*/ 5508269 w 10680562"/>
              <a:gd name="connsiteY28" fmla="*/ 249256 h 1605023"/>
              <a:gd name="connsiteX29" fmla="*/ 5508636 w 10680562"/>
              <a:gd name="connsiteY29" fmla="*/ 248880 h 1605023"/>
              <a:gd name="connsiteX30" fmla="*/ 5520606 w 10680562"/>
              <a:gd name="connsiteY30" fmla="*/ 250400 h 1605023"/>
              <a:gd name="connsiteX31" fmla="*/ 5528451 w 10680562"/>
              <a:gd name="connsiteY31" fmla="*/ 253330 h 1605023"/>
              <a:gd name="connsiteX32" fmla="*/ 5549923 w 10680562"/>
              <a:gd name="connsiteY32" fmla="*/ 257662 h 1605023"/>
              <a:gd name="connsiteX33" fmla="*/ 5558295 w 10680562"/>
              <a:gd name="connsiteY33" fmla="*/ 256364 h 1605023"/>
              <a:gd name="connsiteX34" fmla="*/ 5664799 w 10680562"/>
              <a:gd name="connsiteY34" fmla="*/ 278924 h 1605023"/>
              <a:gd name="connsiteX35" fmla="*/ 5796160 w 10680562"/>
              <a:gd name="connsiteY35" fmla="*/ 307979 h 1605023"/>
              <a:gd name="connsiteX36" fmla="*/ 5897647 w 10680562"/>
              <a:gd name="connsiteY36" fmla="*/ 339431 h 1605023"/>
              <a:gd name="connsiteX37" fmla="*/ 5978838 w 10680562"/>
              <a:gd name="connsiteY37" fmla="*/ 367970 h 1605023"/>
              <a:gd name="connsiteX38" fmla="*/ 6050367 w 10680562"/>
              <a:gd name="connsiteY38" fmla="*/ 386341 h 1605023"/>
              <a:gd name="connsiteX39" fmla="*/ 6140609 w 10680562"/>
              <a:gd name="connsiteY39" fmla="*/ 385135 h 1605023"/>
              <a:gd name="connsiteX40" fmla="*/ 6302950 w 10680562"/>
              <a:gd name="connsiteY40" fmla="*/ 448183 h 1605023"/>
              <a:gd name="connsiteX41" fmla="*/ 6308533 w 10680562"/>
              <a:gd name="connsiteY41" fmla="*/ 448551 h 1605023"/>
              <a:gd name="connsiteX42" fmla="*/ 6340278 w 10680562"/>
              <a:gd name="connsiteY42" fmla="*/ 468555 h 1605023"/>
              <a:gd name="connsiteX43" fmla="*/ 6341685 w 10680562"/>
              <a:gd name="connsiteY43" fmla="*/ 467587 h 1605023"/>
              <a:gd name="connsiteX44" fmla="*/ 6354862 w 10680562"/>
              <a:gd name="connsiteY44" fmla="*/ 467794 h 1605023"/>
              <a:gd name="connsiteX45" fmla="*/ 6377840 w 10680562"/>
              <a:gd name="connsiteY45" fmla="*/ 471024 h 1605023"/>
              <a:gd name="connsiteX46" fmla="*/ 6442804 w 10680562"/>
              <a:gd name="connsiteY46" fmla="*/ 463091 h 1605023"/>
              <a:gd name="connsiteX47" fmla="*/ 6476009 w 10680562"/>
              <a:gd name="connsiteY47" fmla="*/ 483807 h 1605023"/>
              <a:gd name="connsiteX48" fmla="*/ 6483237 w 10680562"/>
              <a:gd name="connsiteY48" fmla="*/ 487308 h 1605023"/>
              <a:gd name="connsiteX49" fmla="*/ 6483605 w 10680562"/>
              <a:gd name="connsiteY49" fmla="*/ 487102 h 1605023"/>
              <a:gd name="connsiteX50" fmla="*/ 6491673 w 10680562"/>
              <a:gd name="connsiteY50" fmla="*/ 490243 h 1605023"/>
              <a:gd name="connsiteX51" fmla="*/ 6496411 w 10680562"/>
              <a:gd name="connsiteY51" fmla="*/ 493689 h 1605023"/>
              <a:gd name="connsiteX52" fmla="*/ 6510429 w 10680562"/>
              <a:gd name="connsiteY52" fmla="*/ 500479 h 1605023"/>
              <a:gd name="connsiteX53" fmla="*/ 6516750 w 10680562"/>
              <a:gd name="connsiteY53" fmla="*/ 500983 h 1605023"/>
              <a:gd name="connsiteX54" fmla="*/ 6580199 w 10680562"/>
              <a:gd name="connsiteY54" fmla="*/ 483318 h 1605023"/>
              <a:gd name="connsiteX55" fmla="*/ 6690237 w 10680562"/>
              <a:gd name="connsiteY55" fmla="*/ 493051 h 1605023"/>
              <a:gd name="connsiteX56" fmla="*/ 6798356 w 10680562"/>
              <a:gd name="connsiteY56" fmla="*/ 506748 h 1605023"/>
              <a:gd name="connsiteX57" fmla="*/ 6837102 w 10680562"/>
              <a:gd name="connsiteY57" fmla="*/ 513677 h 1605023"/>
              <a:gd name="connsiteX58" fmla="*/ 6907934 w 10680562"/>
              <a:gd name="connsiteY58" fmla="*/ 517339 h 1605023"/>
              <a:gd name="connsiteX59" fmla="*/ 6941474 w 10680562"/>
              <a:gd name="connsiteY59" fmla="*/ 513632 h 1605023"/>
              <a:gd name="connsiteX60" fmla="*/ 6942754 w 10680562"/>
              <a:gd name="connsiteY60" fmla="*/ 514394 h 1605023"/>
              <a:gd name="connsiteX61" fmla="*/ 6946363 w 10680562"/>
              <a:gd name="connsiteY61" fmla="*/ 511066 h 1605023"/>
              <a:gd name="connsiteX62" fmla="*/ 6952592 w 10680562"/>
              <a:gd name="connsiteY62" fmla="*/ 510252 h 1605023"/>
              <a:gd name="connsiteX63" fmla="*/ 6968398 w 10680562"/>
              <a:gd name="connsiteY63" fmla="*/ 513946 h 1605023"/>
              <a:gd name="connsiteX64" fmla="*/ 6974142 w 10680562"/>
              <a:gd name="connsiteY64" fmla="*/ 516310 h 1605023"/>
              <a:gd name="connsiteX65" fmla="*/ 6982971 w 10680562"/>
              <a:gd name="connsiteY65" fmla="*/ 517694 h 1605023"/>
              <a:gd name="connsiteX66" fmla="*/ 6983252 w 10680562"/>
              <a:gd name="connsiteY66" fmla="*/ 517416 h 1605023"/>
              <a:gd name="connsiteX67" fmla="*/ 6991400 w 10680562"/>
              <a:gd name="connsiteY67" fmla="*/ 519321 h 1605023"/>
              <a:gd name="connsiteX68" fmla="*/ 7030460 w 10680562"/>
              <a:gd name="connsiteY68" fmla="*/ 532556 h 1605023"/>
              <a:gd name="connsiteX69" fmla="*/ 7089916 w 10680562"/>
              <a:gd name="connsiteY69" fmla="*/ 511503 h 1605023"/>
              <a:gd name="connsiteX70" fmla="*/ 7113059 w 10680562"/>
              <a:gd name="connsiteY70" fmla="*/ 509904 h 1605023"/>
              <a:gd name="connsiteX71" fmla="*/ 7125755 w 10680562"/>
              <a:gd name="connsiteY71" fmla="*/ 507393 h 1605023"/>
              <a:gd name="connsiteX72" fmla="*/ 7126765 w 10680562"/>
              <a:gd name="connsiteY72" fmla="*/ 506166 h 1605023"/>
              <a:gd name="connsiteX73" fmla="*/ 7164175 w 10680562"/>
              <a:gd name="connsiteY73" fmla="*/ 519011 h 1605023"/>
              <a:gd name="connsiteX74" fmla="*/ 7169654 w 10680562"/>
              <a:gd name="connsiteY74" fmla="*/ 518219 h 1605023"/>
              <a:gd name="connsiteX75" fmla="*/ 7193386 w 10680562"/>
              <a:gd name="connsiteY75" fmla="*/ 529788 h 1605023"/>
              <a:gd name="connsiteX76" fmla="*/ 7205997 w 10680562"/>
              <a:gd name="connsiteY76" fmla="*/ 534060 h 1605023"/>
              <a:gd name="connsiteX77" fmla="*/ 7208842 w 10680562"/>
              <a:gd name="connsiteY77" fmla="*/ 538783 h 1605023"/>
              <a:gd name="connsiteX78" fmla="*/ 7227817 w 10680562"/>
              <a:gd name="connsiteY78" fmla="*/ 543304 h 1605023"/>
              <a:gd name="connsiteX79" fmla="*/ 7230267 w 10680562"/>
              <a:gd name="connsiteY79" fmla="*/ 542497 h 1605023"/>
              <a:gd name="connsiteX80" fmla="*/ 7244913 w 10680562"/>
              <a:gd name="connsiteY80" fmla="*/ 551160 h 1605023"/>
              <a:gd name="connsiteX81" fmla="*/ 7255970 w 10680562"/>
              <a:gd name="connsiteY81" fmla="*/ 564383 h 1605023"/>
              <a:gd name="connsiteX82" fmla="*/ 7421156 w 10680562"/>
              <a:gd name="connsiteY82" fmla="*/ 584155 h 1605023"/>
              <a:gd name="connsiteX83" fmla="*/ 7553166 w 10680562"/>
              <a:gd name="connsiteY83" fmla="*/ 653085 h 1605023"/>
              <a:gd name="connsiteX84" fmla="*/ 7643092 w 10680562"/>
              <a:gd name="connsiteY84" fmla="*/ 662482 h 1605023"/>
              <a:gd name="connsiteX85" fmla="*/ 7896429 w 10680562"/>
              <a:gd name="connsiteY85" fmla="*/ 689054 h 1605023"/>
              <a:gd name="connsiteX86" fmla="*/ 7954620 w 10680562"/>
              <a:gd name="connsiteY86" fmla="*/ 689481 h 1605023"/>
              <a:gd name="connsiteX87" fmla="*/ 8000803 w 10680562"/>
              <a:gd name="connsiteY87" fmla="*/ 714583 h 1605023"/>
              <a:gd name="connsiteX88" fmla="*/ 8023216 w 10680562"/>
              <a:gd name="connsiteY88" fmla="*/ 709000 h 1605023"/>
              <a:gd name="connsiteX89" fmla="*/ 8027136 w 10680562"/>
              <a:gd name="connsiteY89" fmla="*/ 707765 h 1605023"/>
              <a:gd name="connsiteX90" fmla="*/ 8041622 w 10680562"/>
              <a:gd name="connsiteY90" fmla="*/ 708731 h 1605023"/>
              <a:gd name="connsiteX91" fmla="*/ 8047209 w 10680562"/>
              <a:gd name="connsiteY91" fmla="*/ 701624 h 1605023"/>
              <a:gd name="connsiteX92" fmla="*/ 8070088 w 10680562"/>
              <a:gd name="connsiteY92" fmla="*/ 697789 h 1605023"/>
              <a:gd name="connsiteX93" fmla="*/ 8096332 w 10680562"/>
              <a:gd name="connsiteY93" fmla="*/ 701624 h 1605023"/>
              <a:gd name="connsiteX94" fmla="*/ 8219225 w 10680562"/>
              <a:gd name="connsiteY94" fmla="*/ 728069 h 1605023"/>
              <a:gd name="connsiteX95" fmla="*/ 8293793 w 10680562"/>
              <a:gd name="connsiteY95" fmla="*/ 739200 h 1605023"/>
              <a:gd name="connsiteX96" fmla="*/ 8323753 w 10680562"/>
              <a:gd name="connsiteY96" fmla="*/ 736063 h 1605023"/>
              <a:gd name="connsiteX97" fmla="*/ 8364496 w 10680562"/>
              <a:gd name="connsiteY97" fmla="*/ 736635 h 1605023"/>
              <a:gd name="connsiteX98" fmla="*/ 8437662 w 10680562"/>
              <a:gd name="connsiteY98" fmla="*/ 731942 h 1605023"/>
              <a:gd name="connsiteX99" fmla="*/ 8533764 w 10680562"/>
              <a:gd name="connsiteY99" fmla="*/ 735554 h 1605023"/>
              <a:gd name="connsiteX100" fmla="*/ 8596769 w 10680562"/>
              <a:gd name="connsiteY100" fmla="*/ 769632 h 1605023"/>
              <a:gd name="connsiteX101" fmla="*/ 8604035 w 10680562"/>
              <a:gd name="connsiteY101" fmla="*/ 764982 h 1605023"/>
              <a:gd name="connsiteX102" fmla="*/ 8650929 w 10680562"/>
              <a:gd name="connsiteY102" fmla="*/ 773164 h 1605023"/>
              <a:gd name="connsiteX103" fmla="*/ 8806497 w 10680562"/>
              <a:gd name="connsiteY103" fmla="*/ 839707 h 1605023"/>
              <a:gd name="connsiteX104" fmla="*/ 8898377 w 10680562"/>
              <a:gd name="connsiteY104" fmla="*/ 854651 h 1605023"/>
              <a:gd name="connsiteX105" fmla="*/ 8932389 w 10680562"/>
              <a:gd name="connsiteY105" fmla="*/ 853846 h 1605023"/>
              <a:gd name="connsiteX106" fmla="*/ 8989288 w 10680562"/>
              <a:gd name="connsiteY106" fmla="*/ 852877 h 1605023"/>
              <a:gd name="connsiteX107" fmla="*/ 9035275 w 10680562"/>
              <a:gd name="connsiteY107" fmla="*/ 837110 h 1605023"/>
              <a:gd name="connsiteX108" fmla="*/ 9138626 w 10680562"/>
              <a:gd name="connsiteY108" fmla="*/ 862106 h 1605023"/>
              <a:gd name="connsiteX109" fmla="*/ 9216298 w 10680562"/>
              <a:gd name="connsiteY109" fmla="*/ 858754 h 1605023"/>
              <a:gd name="connsiteX110" fmla="*/ 9259941 w 10680562"/>
              <a:gd name="connsiteY110" fmla="*/ 861843 h 1605023"/>
              <a:gd name="connsiteX111" fmla="*/ 9380407 w 10680562"/>
              <a:gd name="connsiteY111" fmla="*/ 864825 h 1605023"/>
              <a:gd name="connsiteX112" fmla="*/ 9490772 w 10680562"/>
              <a:gd name="connsiteY112" fmla="*/ 901190 h 1605023"/>
              <a:gd name="connsiteX113" fmla="*/ 9584982 w 10680562"/>
              <a:gd name="connsiteY113" fmla="*/ 935980 h 1605023"/>
              <a:gd name="connsiteX114" fmla="*/ 9759797 w 10680562"/>
              <a:gd name="connsiteY114" fmla="*/ 1010923 h 1605023"/>
              <a:gd name="connsiteX115" fmla="*/ 9834455 w 10680562"/>
              <a:gd name="connsiteY115" fmla="*/ 1082908 h 1605023"/>
              <a:gd name="connsiteX116" fmla="*/ 9939504 w 10680562"/>
              <a:gd name="connsiteY116" fmla="*/ 1110614 h 1605023"/>
              <a:gd name="connsiteX117" fmla="*/ 10077001 w 10680562"/>
              <a:gd name="connsiteY117" fmla="*/ 1160906 h 1605023"/>
              <a:gd name="connsiteX118" fmla="*/ 10178431 w 10680562"/>
              <a:gd name="connsiteY118" fmla="*/ 1244920 h 1605023"/>
              <a:gd name="connsiteX119" fmla="*/ 10248658 w 10680562"/>
              <a:gd name="connsiteY119" fmla="*/ 1309335 h 1605023"/>
              <a:gd name="connsiteX120" fmla="*/ 10414709 w 10680562"/>
              <a:gd name="connsiteY120" fmla="*/ 1388645 h 1605023"/>
              <a:gd name="connsiteX121" fmla="*/ 10592469 w 10680562"/>
              <a:gd name="connsiteY121" fmla="*/ 1543828 h 1605023"/>
              <a:gd name="connsiteX122" fmla="*/ 10674941 w 10680562"/>
              <a:gd name="connsiteY122" fmla="*/ 1597388 h 1605023"/>
              <a:gd name="connsiteX123" fmla="*/ 10680562 w 10680562"/>
              <a:gd name="connsiteY123" fmla="*/ 1605023 h 1605023"/>
              <a:gd name="connsiteX124" fmla="*/ 0 w 10680562"/>
              <a:gd name="connsiteY124" fmla="*/ 1605023 h 1605023"/>
              <a:gd name="connsiteX125" fmla="*/ 0 w 10680562"/>
              <a:gd name="connsiteY125" fmla="*/ 415048 h 1605023"/>
              <a:gd name="connsiteX126" fmla="*/ 9656 w 10680562"/>
              <a:gd name="connsiteY126" fmla="*/ 416044 h 1605023"/>
              <a:gd name="connsiteX127" fmla="*/ 179196 w 10680562"/>
              <a:gd name="connsiteY127" fmla="*/ 423071 h 1605023"/>
              <a:gd name="connsiteX128" fmla="*/ 250912 w 10680562"/>
              <a:gd name="connsiteY128" fmla="*/ 408617 h 1605023"/>
              <a:gd name="connsiteX129" fmla="*/ 291375 w 10680562"/>
              <a:gd name="connsiteY129" fmla="*/ 403710 h 1605023"/>
              <a:gd name="connsiteX130" fmla="*/ 320542 w 10680562"/>
              <a:gd name="connsiteY130" fmla="*/ 396592 h 1605023"/>
              <a:gd name="connsiteX131" fmla="*/ 522426 w 10680562"/>
              <a:gd name="connsiteY131" fmla="*/ 407158 h 1605023"/>
              <a:gd name="connsiteX132" fmla="*/ 549068 w 10680562"/>
              <a:gd name="connsiteY132" fmla="*/ 407418 h 1605023"/>
              <a:gd name="connsiteX133" fmla="*/ 571100 w 10680562"/>
              <a:gd name="connsiteY133" fmla="*/ 400562 h 1605023"/>
              <a:gd name="connsiteX134" fmla="*/ 575457 w 10680562"/>
              <a:gd name="connsiteY134" fmla="*/ 392801 h 1605023"/>
              <a:gd name="connsiteX135" fmla="*/ 589968 w 10680562"/>
              <a:gd name="connsiteY135" fmla="*/ 391807 h 1605023"/>
              <a:gd name="connsiteX136" fmla="*/ 593649 w 10680562"/>
              <a:gd name="connsiteY136" fmla="*/ 390062 h 1605023"/>
              <a:gd name="connsiteX137" fmla="*/ 614928 w 10680562"/>
              <a:gd name="connsiteY137" fmla="*/ 381544 h 1605023"/>
              <a:gd name="connsiteX138" fmla="*/ 722580 w 10680562"/>
              <a:gd name="connsiteY138" fmla="*/ 392722 h 1605023"/>
              <a:gd name="connsiteX139" fmla="*/ 946884 w 10680562"/>
              <a:gd name="connsiteY139" fmla="*/ 411854 h 1605023"/>
              <a:gd name="connsiteX140" fmla="*/ 1210905 w 10680562"/>
              <a:gd name="connsiteY140" fmla="*/ 432414 h 1605023"/>
              <a:gd name="connsiteX141" fmla="*/ 1377854 w 10680562"/>
              <a:gd name="connsiteY141" fmla="*/ 429745 h 1605023"/>
              <a:gd name="connsiteX142" fmla="*/ 1391004 w 10680562"/>
              <a:gd name="connsiteY142" fmla="*/ 441307 h 1605023"/>
              <a:gd name="connsiteX143" fmla="*/ 1406953 w 10680562"/>
              <a:gd name="connsiteY143" fmla="*/ 447889 h 1605023"/>
              <a:gd name="connsiteX144" fmla="*/ 1409246 w 10680562"/>
              <a:gd name="connsiteY144" fmla="*/ 446765 h 1605023"/>
              <a:gd name="connsiteX145" fmla="*/ 1428800 w 10680562"/>
              <a:gd name="connsiteY145" fmla="*/ 448677 h 1605023"/>
              <a:gd name="connsiteX146" fmla="*/ 1432402 w 10680562"/>
              <a:gd name="connsiteY146" fmla="*/ 452956 h 1605023"/>
              <a:gd name="connsiteX147" fmla="*/ 1606578 w 10680562"/>
              <a:gd name="connsiteY147" fmla="*/ 430870 h 1605023"/>
              <a:gd name="connsiteX148" fmla="*/ 1647476 w 10680562"/>
              <a:gd name="connsiteY148" fmla="*/ 438687 h 1605023"/>
              <a:gd name="connsiteX149" fmla="*/ 1655866 w 10680562"/>
              <a:gd name="connsiteY149" fmla="*/ 439472 h 1605023"/>
              <a:gd name="connsiteX150" fmla="*/ 1656096 w 10680562"/>
              <a:gd name="connsiteY150" fmla="*/ 439162 h 1605023"/>
              <a:gd name="connsiteX151" fmla="*/ 1670708 w 10680562"/>
              <a:gd name="connsiteY151" fmla="*/ 412530 h 1605023"/>
              <a:gd name="connsiteX152" fmla="*/ 1737953 w 10680562"/>
              <a:gd name="connsiteY152" fmla="*/ 399496 h 1605023"/>
              <a:gd name="connsiteX153" fmla="*/ 1848192 w 10680562"/>
              <a:gd name="connsiteY153" fmla="*/ 376032 h 1605023"/>
              <a:gd name="connsiteX154" fmla="*/ 1954077 w 10680562"/>
              <a:gd name="connsiteY154" fmla="*/ 352621 h 1605023"/>
              <a:gd name="connsiteX155" fmla="*/ 1993047 w 10680562"/>
              <a:gd name="connsiteY155" fmla="*/ 346068 h 1605023"/>
              <a:gd name="connsiteX156" fmla="*/ 2059719 w 10680562"/>
              <a:gd name="connsiteY156" fmla="*/ 325903 h 1605023"/>
              <a:gd name="connsiteX157" fmla="*/ 2088528 w 10680562"/>
              <a:gd name="connsiteY157" fmla="*/ 311409 h 1605023"/>
              <a:gd name="connsiteX158" fmla="*/ 2090087 w 10680562"/>
              <a:gd name="connsiteY158" fmla="*/ 311676 h 1605023"/>
              <a:gd name="connsiteX159" fmla="*/ 2091700 w 10680562"/>
              <a:gd name="connsiteY159" fmla="*/ 307455 h 1605023"/>
              <a:gd name="connsiteX160" fmla="*/ 2096989 w 10680562"/>
              <a:gd name="connsiteY160" fmla="*/ 304649 h 1605023"/>
              <a:gd name="connsiteX161" fmla="*/ 2113325 w 10680562"/>
              <a:gd name="connsiteY161" fmla="*/ 302764 h 1605023"/>
              <a:gd name="connsiteX162" fmla="*/ 2119780 w 10680562"/>
              <a:gd name="connsiteY162" fmla="*/ 303007 h 1605023"/>
              <a:gd name="connsiteX163" fmla="*/ 2128562 w 10680562"/>
              <a:gd name="connsiteY163" fmla="*/ 301336 h 1605023"/>
              <a:gd name="connsiteX164" fmla="*/ 2128679 w 10680562"/>
              <a:gd name="connsiteY164" fmla="*/ 300991 h 1605023"/>
              <a:gd name="connsiteX165" fmla="*/ 2179558 w 10680562"/>
              <a:gd name="connsiteY165" fmla="*/ 299095 h 1605023"/>
              <a:gd name="connsiteX166" fmla="*/ 2223277 w 10680562"/>
              <a:gd name="connsiteY166" fmla="*/ 260239 h 1605023"/>
              <a:gd name="connsiteX167" fmla="*/ 2243644 w 10680562"/>
              <a:gd name="connsiteY167" fmla="*/ 251110 h 1605023"/>
              <a:gd name="connsiteX168" fmla="*/ 2253986 w 10680562"/>
              <a:gd name="connsiteY168" fmla="*/ 244616 h 1605023"/>
              <a:gd name="connsiteX169" fmla="*/ 2254285 w 10680562"/>
              <a:gd name="connsiteY169" fmla="*/ 243167 h 1605023"/>
              <a:gd name="connsiteX170" fmla="*/ 2295037 w 10680562"/>
              <a:gd name="connsiteY170" fmla="*/ 242433 h 1605023"/>
              <a:gd name="connsiteX171" fmla="*/ 2299648 w 10680562"/>
              <a:gd name="connsiteY171" fmla="*/ 239896 h 1605023"/>
              <a:gd name="connsiteX172" fmla="*/ 2327237 w 10680562"/>
              <a:gd name="connsiteY172" fmla="*/ 242539 h 1605023"/>
              <a:gd name="connsiteX173" fmla="*/ 2340943 w 10680562"/>
              <a:gd name="connsiteY173" fmla="*/ 242239 h 1605023"/>
              <a:gd name="connsiteX174" fmla="*/ 2345943 w 10680562"/>
              <a:gd name="connsiteY174" fmla="*/ 245589 h 1605023"/>
              <a:gd name="connsiteX175" fmla="*/ 2365602 w 10680562"/>
              <a:gd name="connsiteY175" fmla="*/ 243403 h 1605023"/>
              <a:gd name="connsiteX176" fmla="*/ 2367433 w 10680562"/>
              <a:gd name="connsiteY176" fmla="*/ 241858 h 1605023"/>
              <a:gd name="connsiteX177" fmla="*/ 2385231 w 10680562"/>
              <a:gd name="connsiteY177" fmla="*/ 244873 h 1605023"/>
              <a:gd name="connsiteX178" fmla="*/ 2402059 w 10680562"/>
              <a:gd name="connsiteY178" fmla="*/ 253223 h 1605023"/>
              <a:gd name="connsiteX179" fmla="*/ 2719020 w 10680562"/>
              <a:gd name="connsiteY179" fmla="*/ 235271 h 1605023"/>
              <a:gd name="connsiteX180" fmla="*/ 2877308 w 10680562"/>
              <a:gd name="connsiteY180" fmla="*/ 208630 h 1605023"/>
              <a:gd name="connsiteX181" fmla="*/ 3051375 w 10680562"/>
              <a:gd name="connsiteY181" fmla="*/ 154110 h 1605023"/>
              <a:gd name="connsiteX182" fmla="*/ 3104837 w 10680562"/>
              <a:gd name="connsiteY182" fmla="*/ 135199 h 1605023"/>
              <a:gd name="connsiteX183" fmla="*/ 3159836 w 10680562"/>
              <a:gd name="connsiteY183" fmla="*/ 142694 h 1605023"/>
              <a:gd name="connsiteX184" fmla="*/ 3177510 w 10680562"/>
              <a:gd name="connsiteY184" fmla="*/ 130186 h 1605023"/>
              <a:gd name="connsiteX185" fmla="*/ 3180470 w 10680562"/>
              <a:gd name="connsiteY185" fmla="*/ 127764 h 1605023"/>
              <a:gd name="connsiteX186" fmla="*/ 3194216 w 10680562"/>
              <a:gd name="connsiteY186" fmla="*/ 123837 h 1605023"/>
              <a:gd name="connsiteX187" fmla="*/ 3214710 w 10680562"/>
              <a:gd name="connsiteY187" fmla="*/ 104451 h 1605023"/>
              <a:gd name="connsiteX188" fmla="*/ 3240671 w 10680562"/>
              <a:gd name="connsiteY188" fmla="*/ 99232 h 1605023"/>
              <a:gd name="connsiteX189" fmla="*/ 3366544 w 10680562"/>
              <a:gd name="connsiteY189" fmla="*/ 82506 h 1605023"/>
              <a:gd name="connsiteX190" fmla="*/ 3440424 w 10680562"/>
              <a:gd name="connsiteY190" fmla="*/ 67891 h 1605023"/>
              <a:gd name="connsiteX191" fmla="*/ 3466248 w 10680562"/>
              <a:gd name="connsiteY191" fmla="*/ 55103 h 1605023"/>
              <a:gd name="connsiteX192" fmla="*/ 3503820 w 10680562"/>
              <a:gd name="connsiteY192" fmla="*/ 42110 h 1605023"/>
              <a:gd name="connsiteX193" fmla="*/ 3568389 w 10680562"/>
              <a:gd name="connsiteY193" fmla="*/ 13576 h 1605023"/>
              <a:gd name="connsiteX194" fmla="*/ 3604089 w 10680562"/>
              <a:gd name="connsiteY194" fmla="*/ 6980 h 160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680562" h="1605023">
                <a:moveTo>
                  <a:pt x="3617689" y="0"/>
                </a:moveTo>
                <a:lnTo>
                  <a:pt x="3635901" y="7738"/>
                </a:lnTo>
                <a:cubicBezTo>
                  <a:pt x="3636815" y="-13593"/>
                  <a:pt x="3674070" y="21953"/>
                  <a:pt x="3690891" y="7049"/>
                </a:cubicBezTo>
                <a:cubicBezTo>
                  <a:pt x="3723615" y="8082"/>
                  <a:pt x="3780877" y="7675"/>
                  <a:pt x="3832247" y="13937"/>
                </a:cubicBezTo>
                <a:cubicBezTo>
                  <a:pt x="3878761" y="52737"/>
                  <a:pt x="3960967" y="15082"/>
                  <a:pt x="3999111" y="44624"/>
                </a:cubicBezTo>
                <a:cubicBezTo>
                  <a:pt x="4011661" y="48427"/>
                  <a:pt x="4023440" y="49464"/>
                  <a:pt x="4034676" y="48775"/>
                </a:cubicBezTo>
                <a:lnTo>
                  <a:pt x="4065394" y="42879"/>
                </a:lnTo>
                <a:lnTo>
                  <a:pt x="4072648" y="33262"/>
                </a:lnTo>
                <a:lnTo>
                  <a:pt x="4092232" y="34026"/>
                </a:lnTo>
                <a:lnTo>
                  <a:pt x="4097470" y="32252"/>
                </a:lnTo>
                <a:cubicBezTo>
                  <a:pt x="4107476" y="28819"/>
                  <a:pt x="4117405" y="25741"/>
                  <a:pt x="4127488" y="24056"/>
                </a:cubicBezTo>
                <a:cubicBezTo>
                  <a:pt x="4122379" y="69900"/>
                  <a:pt x="4212421" y="17287"/>
                  <a:pt x="4190803" y="55685"/>
                </a:cubicBezTo>
                <a:cubicBezTo>
                  <a:pt x="4245322" y="54405"/>
                  <a:pt x="4210442" y="91290"/>
                  <a:pt x="4269333" y="54186"/>
                </a:cubicBezTo>
                <a:cubicBezTo>
                  <a:pt x="4360007" y="84494"/>
                  <a:pt x="4405441" y="66275"/>
                  <a:pt x="4481486" y="116915"/>
                </a:cubicBezTo>
                <a:cubicBezTo>
                  <a:pt x="4469366" y="96298"/>
                  <a:pt x="4624978" y="141388"/>
                  <a:pt x="4651418" y="150071"/>
                </a:cubicBezTo>
                <a:lnTo>
                  <a:pt x="4863575" y="175458"/>
                </a:lnTo>
                <a:cubicBezTo>
                  <a:pt x="4867452" y="182323"/>
                  <a:pt x="5007365" y="209256"/>
                  <a:pt x="5013635" y="213928"/>
                </a:cubicBezTo>
                <a:lnTo>
                  <a:pt x="5203044" y="228946"/>
                </a:lnTo>
                <a:lnTo>
                  <a:pt x="5207070" y="235105"/>
                </a:lnTo>
                <a:lnTo>
                  <a:pt x="5224253" y="240320"/>
                </a:lnTo>
                <a:lnTo>
                  <a:pt x="5256736" y="254811"/>
                </a:lnTo>
                <a:lnTo>
                  <a:pt x="5264095" y="253567"/>
                </a:lnTo>
                <a:lnTo>
                  <a:pt x="5315084" y="269264"/>
                </a:lnTo>
                <a:lnTo>
                  <a:pt x="5316393" y="267603"/>
                </a:lnTo>
                <a:cubicBezTo>
                  <a:pt x="5320500" y="264235"/>
                  <a:pt x="5325719" y="262424"/>
                  <a:pt x="5333427" y="263823"/>
                </a:cubicBezTo>
                <a:cubicBezTo>
                  <a:pt x="5330520" y="234164"/>
                  <a:pt x="5341605" y="254143"/>
                  <a:pt x="5364589" y="260882"/>
                </a:cubicBezTo>
                <a:cubicBezTo>
                  <a:pt x="5365199" y="216323"/>
                  <a:pt x="5425089" y="252089"/>
                  <a:pt x="5443973" y="230866"/>
                </a:cubicBezTo>
                <a:cubicBezTo>
                  <a:pt x="5460840" y="236821"/>
                  <a:pt x="5478689" y="242307"/>
                  <a:pt x="5497201" y="247023"/>
                </a:cubicBezTo>
                <a:lnTo>
                  <a:pt x="5508269" y="249256"/>
                </a:lnTo>
                <a:lnTo>
                  <a:pt x="5508636" y="248880"/>
                </a:lnTo>
                <a:cubicBezTo>
                  <a:pt x="5511356" y="248469"/>
                  <a:pt x="5515116" y="248867"/>
                  <a:pt x="5520606" y="250400"/>
                </a:cubicBezTo>
                <a:lnTo>
                  <a:pt x="5528451" y="253330"/>
                </a:lnTo>
                <a:lnTo>
                  <a:pt x="5549923" y="257662"/>
                </a:lnTo>
                <a:lnTo>
                  <a:pt x="5558295" y="256364"/>
                </a:lnTo>
                <a:lnTo>
                  <a:pt x="5664799" y="278924"/>
                </a:lnTo>
                <a:lnTo>
                  <a:pt x="5796160" y="307979"/>
                </a:lnTo>
                <a:lnTo>
                  <a:pt x="5897647" y="339431"/>
                </a:lnTo>
                <a:cubicBezTo>
                  <a:pt x="5894921" y="322560"/>
                  <a:pt x="5962532" y="357207"/>
                  <a:pt x="5978838" y="367970"/>
                </a:cubicBezTo>
                <a:cubicBezTo>
                  <a:pt x="6035145" y="375765"/>
                  <a:pt x="6006578" y="380813"/>
                  <a:pt x="6050367" y="386341"/>
                </a:cubicBezTo>
                <a:cubicBezTo>
                  <a:pt x="6051161" y="391932"/>
                  <a:pt x="6137489" y="380709"/>
                  <a:pt x="6140609" y="385135"/>
                </a:cubicBezTo>
                <a:cubicBezTo>
                  <a:pt x="6205928" y="424013"/>
                  <a:pt x="6248816" y="452185"/>
                  <a:pt x="6302950" y="448183"/>
                </a:cubicBezTo>
                <a:lnTo>
                  <a:pt x="6308533" y="448551"/>
                </a:lnTo>
                <a:lnTo>
                  <a:pt x="6340278" y="468555"/>
                </a:lnTo>
                <a:lnTo>
                  <a:pt x="6341685" y="467587"/>
                </a:lnTo>
                <a:cubicBezTo>
                  <a:pt x="6345560" y="465876"/>
                  <a:pt x="6349786" y="465470"/>
                  <a:pt x="6354862" y="467794"/>
                </a:cubicBezTo>
                <a:cubicBezTo>
                  <a:pt x="6361260" y="446013"/>
                  <a:pt x="6363438" y="462250"/>
                  <a:pt x="6377840" y="471024"/>
                </a:cubicBezTo>
                <a:cubicBezTo>
                  <a:pt x="6390990" y="439154"/>
                  <a:pt x="6423334" y="475084"/>
                  <a:pt x="6442804" y="463091"/>
                </a:cubicBezTo>
                <a:cubicBezTo>
                  <a:pt x="6453090" y="470255"/>
                  <a:pt x="6464204" y="477252"/>
                  <a:pt x="6476009" y="483807"/>
                </a:cubicBezTo>
                <a:lnTo>
                  <a:pt x="6483237" y="487308"/>
                </a:lnTo>
                <a:lnTo>
                  <a:pt x="6483605" y="487102"/>
                </a:lnTo>
                <a:cubicBezTo>
                  <a:pt x="6485654" y="487272"/>
                  <a:pt x="6488212" y="488201"/>
                  <a:pt x="6491673" y="490243"/>
                </a:cubicBezTo>
                <a:lnTo>
                  <a:pt x="6496411" y="493689"/>
                </a:lnTo>
                <a:lnTo>
                  <a:pt x="6510429" y="500479"/>
                </a:lnTo>
                <a:lnTo>
                  <a:pt x="6516750" y="500983"/>
                </a:lnTo>
                <a:cubicBezTo>
                  <a:pt x="6541864" y="496675"/>
                  <a:pt x="6554866" y="452619"/>
                  <a:pt x="6580199" y="483318"/>
                </a:cubicBezTo>
                <a:cubicBezTo>
                  <a:pt x="6622601" y="489571"/>
                  <a:pt x="6654587" y="470617"/>
                  <a:pt x="6690237" y="493051"/>
                </a:cubicBezTo>
                <a:cubicBezTo>
                  <a:pt x="6729957" y="498806"/>
                  <a:pt x="6766252" y="494451"/>
                  <a:pt x="6798356" y="506748"/>
                </a:cubicBezTo>
                <a:cubicBezTo>
                  <a:pt x="6813529" y="501270"/>
                  <a:pt x="6826992" y="500232"/>
                  <a:pt x="6837102" y="513677"/>
                </a:cubicBezTo>
                <a:cubicBezTo>
                  <a:pt x="6874837" y="515764"/>
                  <a:pt x="6887115" y="500833"/>
                  <a:pt x="6907934" y="517339"/>
                </a:cubicBezTo>
                <a:cubicBezTo>
                  <a:pt x="6934086" y="494196"/>
                  <a:pt x="6933260" y="504492"/>
                  <a:pt x="6941474" y="513632"/>
                </a:cubicBezTo>
                <a:lnTo>
                  <a:pt x="6942754" y="514394"/>
                </a:lnTo>
                <a:lnTo>
                  <a:pt x="6946363" y="511066"/>
                </a:lnTo>
                <a:lnTo>
                  <a:pt x="6952592" y="510252"/>
                </a:lnTo>
                <a:lnTo>
                  <a:pt x="6968398" y="513946"/>
                </a:lnTo>
                <a:lnTo>
                  <a:pt x="6974142" y="516310"/>
                </a:lnTo>
                <a:cubicBezTo>
                  <a:pt x="6978173" y="517574"/>
                  <a:pt x="6980948" y="517948"/>
                  <a:pt x="6982971" y="517694"/>
                </a:cubicBezTo>
                <a:lnTo>
                  <a:pt x="6983252" y="517416"/>
                </a:lnTo>
                <a:lnTo>
                  <a:pt x="6991400" y="519321"/>
                </a:lnTo>
                <a:cubicBezTo>
                  <a:pt x="7005004" y="523242"/>
                  <a:pt x="7018100" y="527732"/>
                  <a:pt x="7030460" y="532556"/>
                </a:cubicBezTo>
                <a:cubicBezTo>
                  <a:pt x="7044917" y="516932"/>
                  <a:pt x="7088472" y="545083"/>
                  <a:pt x="7089916" y="511503"/>
                </a:cubicBezTo>
                <a:cubicBezTo>
                  <a:pt x="7106785" y="517039"/>
                  <a:pt x="7114554" y="532321"/>
                  <a:pt x="7113059" y="509904"/>
                </a:cubicBezTo>
                <a:cubicBezTo>
                  <a:pt x="7118735" y="511110"/>
                  <a:pt x="7122641" y="509850"/>
                  <a:pt x="7125755" y="507393"/>
                </a:cubicBezTo>
                <a:lnTo>
                  <a:pt x="7126765" y="506166"/>
                </a:lnTo>
                <a:lnTo>
                  <a:pt x="7164175" y="519011"/>
                </a:lnTo>
                <a:lnTo>
                  <a:pt x="7169654" y="518219"/>
                </a:lnTo>
                <a:lnTo>
                  <a:pt x="7193386" y="529788"/>
                </a:lnTo>
                <a:lnTo>
                  <a:pt x="7205997" y="534060"/>
                </a:lnTo>
                <a:lnTo>
                  <a:pt x="7208842" y="538783"/>
                </a:lnTo>
                <a:cubicBezTo>
                  <a:pt x="7212314" y="541931"/>
                  <a:pt x="7217803" y="543928"/>
                  <a:pt x="7227817" y="543304"/>
                </a:cubicBezTo>
                <a:lnTo>
                  <a:pt x="7230267" y="542497"/>
                </a:lnTo>
                <a:lnTo>
                  <a:pt x="7244913" y="551160"/>
                </a:lnTo>
                <a:cubicBezTo>
                  <a:pt x="7249453" y="554807"/>
                  <a:pt x="7253253" y="559130"/>
                  <a:pt x="7255970" y="564383"/>
                </a:cubicBezTo>
                <a:cubicBezTo>
                  <a:pt x="7315146" y="548103"/>
                  <a:pt x="7361553" y="579076"/>
                  <a:pt x="7421156" y="584155"/>
                </a:cubicBezTo>
                <a:cubicBezTo>
                  <a:pt x="7465612" y="613750"/>
                  <a:pt x="7546249" y="613142"/>
                  <a:pt x="7553166" y="653085"/>
                </a:cubicBezTo>
                <a:cubicBezTo>
                  <a:pt x="7562552" y="609214"/>
                  <a:pt x="7673998" y="724531"/>
                  <a:pt x="7643092" y="662482"/>
                </a:cubicBezTo>
                <a:lnTo>
                  <a:pt x="7896429" y="689054"/>
                </a:lnTo>
                <a:cubicBezTo>
                  <a:pt x="7940867" y="662251"/>
                  <a:pt x="7914217" y="689365"/>
                  <a:pt x="7954620" y="689481"/>
                </a:cubicBezTo>
                <a:cubicBezTo>
                  <a:pt x="7937756" y="718000"/>
                  <a:pt x="8005608" y="680123"/>
                  <a:pt x="8000803" y="714583"/>
                </a:cubicBezTo>
                <a:cubicBezTo>
                  <a:pt x="8008309" y="713512"/>
                  <a:pt x="8015731" y="711389"/>
                  <a:pt x="8023216" y="709000"/>
                </a:cubicBezTo>
                <a:lnTo>
                  <a:pt x="8027136" y="707765"/>
                </a:lnTo>
                <a:lnTo>
                  <a:pt x="8041622" y="708731"/>
                </a:lnTo>
                <a:lnTo>
                  <a:pt x="8047209" y="701624"/>
                </a:lnTo>
                <a:lnTo>
                  <a:pt x="8070088" y="697789"/>
                </a:lnTo>
                <a:cubicBezTo>
                  <a:pt x="8078424" y="697492"/>
                  <a:pt x="8087123" y="698508"/>
                  <a:pt x="8096332" y="701624"/>
                </a:cubicBezTo>
                <a:cubicBezTo>
                  <a:pt x="8123926" y="724651"/>
                  <a:pt x="8185640" y="697894"/>
                  <a:pt x="8219225" y="728069"/>
                </a:cubicBezTo>
                <a:cubicBezTo>
                  <a:pt x="8232644" y="736562"/>
                  <a:pt x="8280723" y="746936"/>
                  <a:pt x="8293793" y="739200"/>
                </a:cubicBezTo>
                <a:cubicBezTo>
                  <a:pt x="8304636" y="739365"/>
                  <a:pt x="8314843" y="745516"/>
                  <a:pt x="8323753" y="736063"/>
                </a:cubicBezTo>
                <a:cubicBezTo>
                  <a:pt x="8336542" y="725164"/>
                  <a:pt x="8363344" y="752699"/>
                  <a:pt x="8364496" y="736635"/>
                </a:cubicBezTo>
                <a:cubicBezTo>
                  <a:pt x="8383724" y="755702"/>
                  <a:pt x="8414211" y="733717"/>
                  <a:pt x="8437662" y="731942"/>
                </a:cubicBezTo>
                <a:cubicBezTo>
                  <a:pt x="8451685" y="749699"/>
                  <a:pt x="8487061" y="728469"/>
                  <a:pt x="8533764" y="735554"/>
                </a:cubicBezTo>
                <a:cubicBezTo>
                  <a:pt x="8548878" y="755832"/>
                  <a:pt x="8565301" y="740114"/>
                  <a:pt x="8596769" y="769632"/>
                </a:cubicBezTo>
                <a:cubicBezTo>
                  <a:pt x="8598880" y="767829"/>
                  <a:pt x="8601326" y="766261"/>
                  <a:pt x="8604035" y="764982"/>
                </a:cubicBezTo>
                <a:cubicBezTo>
                  <a:pt x="8619777" y="757551"/>
                  <a:pt x="8640772" y="761213"/>
                  <a:pt x="8650929" y="773164"/>
                </a:cubicBezTo>
                <a:cubicBezTo>
                  <a:pt x="8702615" y="814545"/>
                  <a:pt x="8757170" y="823762"/>
                  <a:pt x="8806497" y="839707"/>
                </a:cubicBezTo>
                <a:cubicBezTo>
                  <a:pt x="8863157" y="854381"/>
                  <a:pt x="8833749" y="812347"/>
                  <a:pt x="8898377" y="854651"/>
                </a:cubicBezTo>
                <a:cubicBezTo>
                  <a:pt x="8909161" y="844048"/>
                  <a:pt x="8918437" y="845186"/>
                  <a:pt x="8932389" y="853846"/>
                </a:cubicBezTo>
                <a:cubicBezTo>
                  <a:pt x="8960146" y="860074"/>
                  <a:pt x="8965550" y="829338"/>
                  <a:pt x="8989288" y="852877"/>
                </a:cubicBezTo>
                <a:cubicBezTo>
                  <a:pt x="8988278" y="835633"/>
                  <a:pt x="9043995" y="856467"/>
                  <a:pt x="9035275" y="837110"/>
                </a:cubicBezTo>
                <a:cubicBezTo>
                  <a:pt x="9060165" y="838647"/>
                  <a:pt x="9108456" y="858499"/>
                  <a:pt x="9138626" y="862106"/>
                </a:cubicBezTo>
                <a:cubicBezTo>
                  <a:pt x="9165080" y="876547"/>
                  <a:pt x="9174888" y="860404"/>
                  <a:pt x="9216298" y="858754"/>
                </a:cubicBezTo>
                <a:cubicBezTo>
                  <a:pt x="9230418" y="871192"/>
                  <a:pt x="9244774" y="868822"/>
                  <a:pt x="9259941" y="861843"/>
                </a:cubicBezTo>
                <a:cubicBezTo>
                  <a:pt x="9297647" y="870955"/>
                  <a:pt x="9335980" y="863006"/>
                  <a:pt x="9380407" y="864825"/>
                </a:cubicBezTo>
                <a:cubicBezTo>
                  <a:pt x="9424338" y="883720"/>
                  <a:pt x="9443322" y="899138"/>
                  <a:pt x="9490772" y="901190"/>
                </a:cubicBezTo>
                <a:cubicBezTo>
                  <a:pt x="9530410" y="933396"/>
                  <a:pt x="9546422" y="928548"/>
                  <a:pt x="9584982" y="935980"/>
                </a:cubicBezTo>
                <a:cubicBezTo>
                  <a:pt x="9629819" y="954269"/>
                  <a:pt x="9718219" y="986435"/>
                  <a:pt x="9759797" y="1010923"/>
                </a:cubicBezTo>
                <a:cubicBezTo>
                  <a:pt x="9801376" y="1035410"/>
                  <a:pt x="9804503" y="1066293"/>
                  <a:pt x="9834455" y="1082908"/>
                </a:cubicBezTo>
                <a:cubicBezTo>
                  <a:pt x="9864406" y="1099522"/>
                  <a:pt x="9891608" y="1087791"/>
                  <a:pt x="9939504" y="1110614"/>
                </a:cubicBezTo>
                <a:cubicBezTo>
                  <a:pt x="9978150" y="1098522"/>
                  <a:pt x="10034187" y="1166580"/>
                  <a:pt x="10077001" y="1160906"/>
                </a:cubicBezTo>
                <a:cubicBezTo>
                  <a:pt x="10084861" y="1190721"/>
                  <a:pt x="10164307" y="1234884"/>
                  <a:pt x="10178431" y="1244920"/>
                </a:cubicBezTo>
                <a:cubicBezTo>
                  <a:pt x="10210316" y="1215779"/>
                  <a:pt x="10222273" y="1306394"/>
                  <a:pt x="10248658" y="1309335"/>
                </a:cubicBezTo>
                <a:lnTo>
                  <a:pt x="10414709" y="1388645"/>
                </a:lnTo>
                <a:cubicBezTo>
                  <a:pt x="10473963" y="1440373"/>
                  <a:pt x="10538857" y="1454568"/>
                  <a:pt x="10592469" y="1543828"/>
                </a:cubicBezTo>
                <a:cubicBezTo>
                  <a:pt x="10651538" y="1531501"/>
                  <a:pt x="10660082" y="1567462"/>
                  <a:pt x="10674941" y="1597388"/>
                </a:cubicBezTo>
                <a:lnTo>
                  <a:pt x="10680562" y="1605023"/>
                </a:lnTo>
                <a:lnTo>
                  <a:pt x="0" y="1605023"/>
                </a:lnTo>
                <a:lnTo>
                  <a:pt x="0" y="415048"/>
                </a:lnTo>
                <a:lnTo>
                  <a:pt x="9656" y="416044"/>
                </a:lnTo>
                <a:cubicBezTo>
                  <a:pt x="66794" y="420549"/>
                  <a:pt x="142962" y="423374"/>
                  <a:pt x="179196" y="423071"/>
                </a:cubicBezTo>
                <a:cubicBezTo>
                  <a:pt x="202136" y="418172"/>
                  <a:pt x="228694" y="392385"/>
                  <a:pt x="250912" y="408617"/>
                </a:cubicBezTo>
                <a:cubicBezTo>
                  <a:pt x="249389" y="392611"/>
                  <a:pt x="280512" y="416185"/>
                  <a:pt x="291375" y="403710"/>
                </a:cubicBezTo>
                <a:cubicBezTo>
                  <a:pt x="298635" y="393187"/>
                  <a:pt x="309770" y="397885"/>
                  <a:pt x="320542" y="396592"/>
                </a:cubicBezTo>
                <a:cubicBezTo>
                  <a:pt x="359051" y="397166"/>
                  <a:pt x="484339" y="405354"/>
                  <a:pt x="522426" y="407158"/>
                </a:cubicBezTo>
                <a:cubicBezTo>
                  <a:pt x="532069" y="408997"/>
                  <a:pt x="540856" y="408831"/>
                  <a:pt x="549068" y="407418"/>
                </a:cubicBezTo>
                <a:lnTo>
                  <a:pt x="571100" y="400562"/>
                </a:lnTo>
                <a:lnTo>
                  <a:pt x="575457" y="392801"/>
                </a:lnTo>
                <a:lnTo>
                  <a:pt x="589968" y="391807"/>
                </a:lnTo>
                <a:lnTo>
                  <a:pt x="593649" y="390062"/>
                </a:lnTo>
                <a:cubicBezTo>
                  <a:pt x="600667" y="386700"/>
                  <a:pt x="607669" y="383607"/>
                  <a:pt x="614928" y="381544"/>
                </a:cubicBezTo>
                <a:cubicBezTo>
                  <a:pt x="636416" y="381988"/>
                  <a:pt x="667253" y="387671"/>
                  <a:pt x="722580" y="392722"/>
                </a:cubicBezTo>
                <a:cubicBezTo>
                  <a:pt x="792539" y="408114"/>
                  <a:pt x="885615" y="380106"/>
                  <a:pt x="946884" y="411854"/>
                </a:cubicBezTo>
                <a:cubicBezTo>
                  <a:pt x="1028270" y="418469"/>
                  <a:pt x="1139077" y="429433"/>
                  <a:pt x="1210905" y="432414"/>
                </a:cubicBezTo>
                <a:cubicBezTo>
                  <a:pt x="1270803" y="429423"/>
                  <a:pt x="1321921" y="453757"/>
                  <a:pt x="1377854" y="429745"/>
                </a:cubicBezTo>
                <a:cubicBezTo>
                  <a:pt x="1381419" y="434564"/>
                  <a:pt x="1385901" y="438319"/>
                  <a:pt x="1391004" y="441307"/>
                </a:cubicBezTo>
                <a:lnTo>
                  <a:pt x="1406953" y="447889"/>
                </a:lnTo>
                <a:lnTo>
                  <a:pt x="1409246" y="446765"/>
                </a:lnTo>
                <a:cubicBezTo>
                  <a:pt x="1419066" y="444804"/>
                  <a:pt x="1424836" y="446037"/>
                  <a:pt x="1428800" y="448677"/>
                </a:cubicBezTo>
                <a:lnTo>
                  <a:pt x="1432402" y="452956"/>
                </a:lnTo>
                <a:lnTo>
                  <a:pt x="1606578" y="430870"/>
                </a:lnTo>
                <a:cubicBezTo>
                  <a:pt x="1619625" y="433971"/>
                  <a:pt x="1633347" y="436643"/>
                  <a:pt x="1647476" y="438687"/>
                </a:cubicBezTo>
                <a:lnTo>
                  <a:pt x="1655866" y="439472"/>
                </a:lnTo>
                <a:lnTo>
                  <a:pt x="1656096" y="439162"/>
                </a:lnTo>
                <a:cubicBezTo>
                  <a:pt x="1658061" y="438636"/>
                  <a:pt x="1666503" y="411823"/>
                  <a:pt x="1670708" y="412530"/>
                </a:cubicBezTo>
                <a:lnTo>
                  <a:pt x="1737953" y="399496"/>
                </a:lnTo>
                <a:lnTo>
                  <a:pt x="1848192" y="376032"/>
                </a:lnTo>
                <a:cubicBezTo>
                  <a:pt x="1887458" y="368088"/>
                  <a:pt x="1918458" y="352092"/>
                  <a:pt x="1954077" y="352621"/>
                </a:cubicBezTo>
                <a:cubicBezTo>
                  <a:pt x="1965180" y="342609"/>
                  <a:pt x="1976973" y="337201"/>
                  <a:pt x="1993047" y="346068"/>
                </a:cubicBezTo>
                <a:cubicBezTo>
                  <a:pt x="2028636" y="335449"/>
                  <a:pt x="2032293" y="317806"/>
                  <a:pt x="2059719" y="325903"/>
                </a:cubicBezTo>
                <a:cubicBezTo>
                  <a:pt x="2071905" y="296194"/>
                  <a:pt x="2076373" y="305826"/>
                  <a:pt x="2088528" y="311409"/>
                </a:cubicBezTo>
                <a:lnTo>
                  <a:pt x="2090087" y="311676"/>
                </a:lnTo>
                <a:lnTo>
                  <a:pt x="2091700" y="307455"/>
                </a:lnTo>
                <a:lnTo>
                  <a:pt x="2096989" y="304649"/>
                </a:lnTo>
                <a:lnTo>
                  <a:pt x="2113325" y="302764"/>
                </a:lnTo>
                <a:lnTo>
                  <a:pt x="2119780" y="303007"/>
                </a:lnTo>
                <a:cubicBezTo>
                  <a:pt x="2124111" y="302819"/>
                  <a:pt x="2126840" y="302239"/>
                  <a:pt x="2128562" y="301336"/>
                </a:cubicBezTo>
                <a:cubicBezTo>
                  <a:pt x="2128600" y="301221"/>
                  <a:pt x="2128640" y="301107"/>
                  <a:pt x="2128679" y="300991"/>
                </a:cubicBezTo>
                <a:lnTo>
                  <a:pt x="2179558" y="299095"/>
                </a:lnTo>
                <a:cubicBezTo>
                  <a:pt x="2184857" y="280099"/>
                  <a:pt x="2238998" y="291238"/>
                  <a:pt x="2223277" y="260239"/>
                </a:cubicBezTo>
                <a:cubicBezTo>
                  <a:pt x="2241523" y="259676"/>
                  <a:pt x="2256386" y="270988"/>
                  <a:pt x="2243644" y="251110"/>
                </a:cubicBezTo>
                <a:cubicBezTo>
                  <a:pt x="2249448" y="250324"/>
                  <a:pt x="2252382" y="247882"/>
                  <a:pt x="2253986" y="244616"/>
                </a:cubicBezTo>
                <a:lnTo>
                  <a:pt x="2254285" y="243167"/>
                </a:lnTo>
                <a:lnTo>
                  <a:pt x="2295037" y="242433"/>
                </a:lnTo>
                <a:lnTo>
                  <a:pt x="2299648" y="239896"/>
                </a:lnTo>
                <a:lnTo>
                  <a:pt x="2327237" y="242539"/>
                </a:lnTo>
                <a:lnTo>
                  <a:pt x="2340943" y="242239"/>
                </a:lnTo>
                <a:lnTo>
                  <a:pt x="2345943" y="245589"/>
                </a:lnTo>
                <a:cubicBezTo>
                  <a:pt x="2350718" y="247299"/>
                  <a:pt x="2356754" y="247292"/>
                  <a:pt x="2365602" y="243403"/>
                </a:cubicBezTo>
                <a:lnTo>
                  <a:pt x="2367433" y="241858"/>
                </a:lnTo>
                <a:lnTo>
                  <a:pt x="2385231" y="244873"/>
                </a:lnTo>
                <a:cubicBezTo>
                  <a:pt x="2391237" y="246682"/>
                  <a:pt x="2396907" y="249351"/>
                  <a:pt x="2402059" y="253223"/>
                </a:cubicBezTo>
                <a:cubicBezTo>
                  <a:pt x="2457690" y="251623"/>
                  <a:pt x="2639813" y="242704"/>
                  <a:pt x="2719020" y="235271"/>
                </a:cubicBezTo>
                <a:cubicBezTo>
                  <a:pt x="2762954" y="229515"/>
                  <a:pt x="2821915" y="222156"/>
                  <a:pt x="2877308" y="208630"/>
                </a:cubicBezTo>
                <a:cubicBezTo>
                  <a:pt x="2947949" y="226393"/>
                  <a:pt x="2978035" y="153757"/>
                  <a:pt x="3051375" y="154110"/>
                </a:cubicBezTo>
                <a:cubicBezTo>
                  <a:pt x="3078434" y="115011"/>
                  <a:pt x="3067807" y="148493"/>
                  <a:pt x="3104837" y="135199"/>
                </a:cubicBezTo>
                <a:cubicBezTo>
                  <a:pt x="3103880" y="166713"/>
                  <a:pt x="3146743" y="109780"/>
                  <a:pt x="3159836" y="142694"/>
                </a:cubicBezTo>
                <a:cubicBezTo>
                  <a:pt x="3166160" y="139232"/>
                  <a:pt x="3171875" y="134841"/>
                  <a:pt x="3177510" y="130186"/>
                </a:cubicBezTo>
                <a:lnTo>
                  <a:pt x="3180470" y="127764"/>
                </a:lnTo>
                <a:lnTo>
                  <a:pt x="3194216" y="123837"/>
                </a:lnTo>
                <a:lnTo>
                  <a:pt x="3214710" y="104451"/>
                </a:lnTo>
                <a:cubicBezTo>
                  <a:pt x="3222186" y="101416"/>
                  <a:pt x="3230663" y="99454"/>
                  <a:pt x="3240671" y="99232"/>
                </a:cubicBezTo>
                <a:cubicBezTo>
                  <a:pt x="3277606" y="111009"/>
                  <a:pt x="3320498" y="66221"/>
                  <a:pt x="3366544" y="82506"/>
                </a:cubicBezTo>
                <a:cubicBezTo>
                  <a:pt x="3383134" y="85775"/>
                  <a:pt x="3432393" y="79256"/>
                  <a:pt x="3440424" y="67891"/>
                </a:cubicBezTo>
                <a:cubicBezTo>
                  <a:pt x="3450432" y="64444"/>
                  <a:pt x="3462892" y="66649"/>
                  <a:pt x="3466248" y="55103"/>
                </a:cubicBezTo>
                <a:cubicBezTo>
                  <a:pt x="3472418" y="40954"/>
                  <a:pt x="3510917" y="57092"/>
                  <a:pt x="3503820" y="42110"/>
                </a:cubicBezTo>
                <a:lnTo>
                  <a:pt x="3568389" y="13576"/>
                </a:lnTo>
                <a:cubicBezTo>
                  <a:pt x="3579310" y="19318"/>
                  <a:pt x="3590168" y="14433"/>
                  <a:pt x="3604089" y="6980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diagram of a person-made structure&#10;&#10;AI-generated content may be incorrect.">
            <a:extLst>
              <a:ext uri="{FF2B5EF4-FFF2-40B4-BE49-F238E27FC236}">
                <a16:creationId xmlns:a16="http://schemas.microsoft.com/office/drawing/2014/main" id="{2C11395D-68BD-241A-F79E-F5DD3664E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3123" y="853081"/>
            <a:ext cx="3521122" cy="514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78259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0E9A6ED-B880-44EA-8D60-C9D3C82CC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B64470-DAD8-2C39-A6E4-46E0AABD8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557190"/>
            <a:ext cx="5170852" cy="1671564"/>
          </a:xfrm>
        </p:spPr>
        <p:txBody>
          <a:bodyPr>
            <a:normAutofit/>
          </a:bodyPr>
          <a:lstStyle/>
          <a:p>
            <a:r>
              <a:rPr lang="cs-CZ" sz="4000"/>
              <a:t>1. žebro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C2508-80AB-30E8-5B91-4E86DB165E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398030"/>
            <a:ext cx="5180245" cy="3731058"/>
          </a:xfrm>
        </p:spPr>
        <p:txBody>
          <a:bodyPr>
            <a:normAutofit/>
          </a:bodyPr>
          <a:lstStyle/>
          <a:p>
            <a:r>
              <a:rPr lang="cs-CZ" sz="1900"/>
              <a:t>Dle principů L. Mojžíšové</a:t>
            </a:r>
          </a:p>
          <a:p>
            <a:r>
              <a:rPr lang="cs-CZ" sz="1900"/>
              <a:t>Zřetězené spasmy: </a:t>
            </a:r>
          </a:p>
          <a:p>
            <a:pPr lvl="1"/>
            <a:r>
              <a:rPr lang="cs-CZ" sz="1900"/>
              <a:t>M. scalenus anterior</a:t>
            </a:r>
          </a:p>
          <a:p>
            <a:pPr lvl="1"/>
            <a:r>
              <a:rPr lang="cs-CZ" sz="1900"/>
              <a:t>PV C1-Th1</a:t>
            </a:r>
          </a:p>
          <a:p>
            <a:r>
              <a:rPr lang="cs-CZ" sz="1900"/>
              <a:t>Palpační citlivost v obl. 1. žebra, přední str. RAK (úpon m. pectoralis major), druhá meziprstní řasa, poklep na čele, kořen nosu a obočí</a:t>
            </a:r>
          </a:p>
          <a:p>
            <a:r>
              <a:rPr lang="cs-CZ" sz="1900"/>
              <a:t>Subjektivní potíže:</a:t>
            </a:r>
          </a:p>
          <a:p>
            <a:pPr lvl="1"/>
            <a:r>
              <a:rPr lang="cs-CZ" sz="1900"/>
              <a:t>Bolest RAK na přední str.</a:t>
            </a:r>
          </a:p>
          <a:p>
            <a:pPr lvl="1"/>
            <a:r>
              <a:rPr lang="cs-CZ" sz="1900"/>
              <a:t>Cefalea v čele homolaterálně</a:t>
            </a:r>
          </a:p>
          <a:p>
            <a:pPr lvl="1"/>
            <a:endParaRPr lang="cs-CZ" sz="1900"/>
          </a:p>
        </p:txBody>
      </p:sp>
      <p:pic>
        <p:nvPicPr>
          <p:cNvPr id="4" name="Picture 3" descr="A diagram of the skeleton&#10;&#10;AI-generated content may be incorrect.">
            <a:extLst>
              <a:ext uri="{FF2B5EF4-FFF2-40B4-BE49-F238E27FC236}">
                <a16:creationId xmlns:a16="http://schemas.microsoft.com/office/drawing/2014/main" id="{0C76D350-086C-79C0-6028-B4F5E33F1F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46" r="2" b="2"/>
          <a:stretch>
            <a:fillRect/>
          </a:stretch>
        </p:blipFill>
        <p:spPr>
          <a:xfrm>
            <a:off x="6182944" y="557189"/>
            <a:ext cx="5170852" cy="557189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73419103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B29C5-D5F0-36C4-84C9-7FDEADA41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2. žebro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962F9E-9AB0-CD0E-62D4-4A3135000F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Nejlépe hmatné a orientační žebro na přední str, hrudníku</a:t>
            </a:r>
          </a:p>
          <a:p>
            <a:r>
              <a:rPr lang="cs-CZ" dirty="0"/>
              <a:t>Artikuluje s corpus vertebrae Th1 a Th2, </a:t>
            </a:r>
            <a:r>
              <a:rPr lang="cs-CZ" dirty="0" err="1"/>
              <a:t>proc</a:t>
            </a:r>
            <a:r>
              <a:rPr lang="cs-CZ" dirty="0"/>
              <a:t>. </a:t>
            </a:r>
            <a:r>
              <a:rPr lang="cs-CZ" dirty="0" err="1"/>
              <a:t>transversus</a:t>
            </a:r>
            <a:r>
              <a:rPr lang="cs-CZ" dirty="0"/>
              <a:t> Th2</a:t>
            </a:r>
          </a:p>
          <a:p>
            <a:r>
              <a:rPr lang="cs-CZ" dirty="0"/>
              <a:t>Chrupavka 2. žebra se kloubí s </a:t>
            </a:r>
            <a:r>
              <a:rPr lang="cs-CZ" dirty="0" err="1"/>
              <a:t>angulus</a:t>
            </a:r>
            <a:r>
              <a:rPr lang="cs-CZ" dirty="0"/>
              <a:t> </a:t>
            </a:r>
            <a:r>
              <a:rPr lang="cs-CZ" dirty="0" err="1"/>
              <a:t>sterni</a:t>
            </a:r>
            <a:r>
              <a:rPr lang="cs-CZ" dirty="0"/>
              <a:t> (Louisův úhel) – zde se spojuje </a:t>
            </a:r>
            <a:r>
              <a:rPr lang="cs-CZ" dirty="0" err="1"/>
              <a:t>manubrium</a:t>
            </a:r>
            <a:r>
              <a:rPr lang="cs-CZ" dirty="0"/>
              <a:t> a corpus </a:t>
            </a:r>
            <a:r>
              <a:rPr lang="cs-CZ" dirty="0" err="1"/>
              <a:t>streni</a:t>
            </a:r>
            <a:endParaRPr lang="cs-CZ" dirty="0"/>
          </a:p>
          <a:p>
            <a:r>
              <a:rPr lang="cs-CZ" dirty="0"/>
              <a:t>Na drsnatině na horní ploše žebra se </a:t>
            </a:r>
            <a:r>
              <a:rPr lang="cs-CZ" noProof="0" dirty="0"/>
              <a:t>upíná</a:t>
            </a:r>
            <a:r>
              <a:rPr lang="cs-CZ" dirty="0"/>
              <a:t> m. </a:t>
            </a:r>
            <a:r>
              <a:rPr lang="cs-CZ" dirty="0" err="1"/>
              <a:t>serratus</a:t>
            </a:r>
            <a:r>
              <a:rPr lang="cs-CZ" dirty="0"/>
              <a:t> </a:t>
            </a:r>
            <a:r>
              <a:rPr lang="cs-CZ" dirty="0" err="1"/>
              <a:t>anterior</a:t>
            </a:r>
            <a:endParaRPr lang="cs-CZ" dirty="0"/>
          </a:p>
          <a:p>
            <a:r>
              <a:rPr lang="cs-CZ" dirty="0"/>
              <a:t>Palpace – </a:t>
            </a:r>
            <a:r>
              <a:rPr lang="cs-CZ" dirty="0" err="1"/>
              <a:t>incisura</a:t>
            </a:r>
            <a:r>
              <a:rPr lang="cs-CZ" dirty="0"/>
              <a:t> </a:t>
            </a:r>
            <a:r>
              <a:rPr lang="cs-CZ" dirty="0" err="1"/>
              <a:t>jugularis</a:t>
            </a:r>
            <a:r>
              <a:rPr lang="cs-CZ" dirty="0"/>
              <a:t> – dolní okraj </a:t>
            </a:r>
            <a:r>
              <a:rPr lang="cs-CZ" dirty="0" err="1"/>
              <a:t>manubrial</a:t>
            </a:r>
            <a:r>
              <a:rPr lang="cs-CZ" dirty="0"/>
              <a:t> </a:t>
            </a:r>
            <a:r>
              <a:rPr lang="cs-CZ" dirty="0" err="1"/>
              <a:t>streni</a:t>
            </a:r>
            <a:r>
              <a:rPr lang="cs-CZ" dirty="0"/>
              <a:t>, posunout kaudálně cca 2 cm – výstupek (Louisův úhel)- zde, laterálně od </a:t>
            </a:r>
            <a:r>
              <a:rPr lang="cs-CZ" dirty="0" err="1"/>
              <a:t>strerna</a:t>
            </a:r>
            <a:r>
              <a:rPr lang="cs-CZ" dirty="0"/>
              <a:t> 2. žebro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7246201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0E9A6ED-B880-44EA-8D60-C9D3C82CC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490504-5281-C71A-ED95-87D9B60C6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557190"/>
            <a:ext cx="5170852" cy="1671564"/>
          </a:xfrm>
        </p:spPr>
        <p:txBody>
          <a:bodyPr>
            <a:normAutofit/>
          </a:bodyPr>
          <a:lstStyle/>
          <a:p>
            <a:r>
              <a:rPr lang="cs-CZ" sz="4000"/>
              <a:t>2. žebro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30CF79-1EA5-A729-2B73-3BCCAFE8F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398030"/>
            <a:ext cx="5180245" cy="3731058"/>
          </a:xfrm>
        </p:spPr>
        <p:txBody>
          <a:bodyPr>
            <a:normAutofit/>
          </a:bodyPr>
          <a:lstStyle/>
          <a:p>
            <a:r>
              <a:rPr lang="cs-CZ" sz="1600"/>
              <a:t>Dle principů L. Mojžíšové</a:t>
            </a:r>
          </a:p>
          <a:p>
            <a:r>
              <a:rPr lang="cs-CZ" sz="1600"/>
              <a:t>Zřetězené spasmy:</a:t>
            </a:r>
          </a:p>
          <a:p>
            <a:pPr lvl="1"/>
            <a:r>
              <a:rPr lang="cs-CZ" sz="1600"/>
              <a:t>M. scalenus medius</a:t>
            </a:r>
          </a:p>
          <a:p>
            <a:pPr lvl="1"/>
            <a:r>
              <a:rPr lang="cs-CZ" sz="1600"/>
              <a:t>PV C2-Th2</a:t>
            </a:r>
          </a:p>
          <a:p>
            <a:pPr lvl="1"/>
            <a:r>
              <a:rPr lang="cs-CZ" sz="1600"/>
              <a:t>M. supraspinatus</a:t>
            </a:r>
          </a:p>
          <a:p>
            <a:r>
              <a:rPr lang="cs-CZ" sz="1600"/>
              <a:t>Palpační citlivost:</a:t>
            </a:r>
          </a:p>
          <a:p>
            <a:pPr lvl="1"/>
            <a:r>
              <a:rPr lang="cs-CZ" sz="1600"/>
              <a:t>Fossa supraspinata</a:t>
            </a:r>
          </a:p>
          <a:p>
            <a:pPr lvl="1"/>
            <a:r>
              <a:rPr lang="cs-CZ" sz="1600"/>
              <a:t>Třetí meziprstní řasa</a:t>
            </a:r>
          </a:p>
          <a:p>
            <a:pPr lvl="1"/>
            <a:r>
              <a:rPr lang="cs-CZ" sz="1600"/>
              <a:t>C PV</a:t>
            </a:r>
          </a:p>
          <a:p>
            <a:r>
              <a:rPr lang="cs-CZ" sz="1600"/>
              <a:t>Subjektivní potíže:</a:t>
            </a:r>
          </a:p>
          <a:p>
            <a:pPr lvl="1"/>
            <a:r>
              <a:rPr lang="cs-CZ" sz="1600"/>
              <a:t>Blokáda C2</a:t>
            </a:r>
          </a:p>
          <a:p>
            <a:pPr lvl="1"/>
            <a:r>
              <a:rPr lang="cs-CZ" sz="1600"/>
              <a:t>Cefalea – oblast očí, uší, tinnitus homolaterálně</a:t>
            </a:r>
          </a:p>
          <a:p>
            <a:pPr lvl="1"/>
            <a:endParaRPr lang="cs-CZ" sz="1600"/>
          </a:p>
          <a:p>
            <a:pPr lvl="1"/>
            <a:endParaRPr lang="cs-CZ" sz="1600"/>
          </a:p>
          <a:p>
            <a:endParaRPr lang="cs-CZ" sz="1600"/>
          </a:p>
        </p:txBody>
      </p:sp>
      <p:pic>
        <p:nvPicPr>
          <p:cNvPr id="4" name="Picture 3" descr="A diagram of the skeleton&#10;&#10;AI-generated content may be incorrect.">
            <a:extLst>
              <a:ext uri="{FF2B5EF4-FFF2-40B4-BE49-F238E27FC236}">
                <a16:creationId xmlns:a16="http://schemas.microsoft.com/office/drawing/2014/main" id="{DA04A1C2-C6B7-EA36-E22C-381F4A97DE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46" r="2" b="2"/>
          <a:stretch>
            <a:fillRect/>
          </a:stretch>
        </p:blipFill>
        <p:spPr>
          <a:xfrm>
            <a:off x="6182944" y="557189"/>
            <a:ext cx="5170852" cy="557189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56691326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FE280-6FA1-C4F0-7644-123AB3289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3. žebro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B8B92-AAB0-06A5-D7A4-ADA9F73059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Palpačně vleže na zádech, zpředu vyhledat 2. žebro</a:t>
            </a:r>
          </a:p>
          <a:p>
            <a:r>
              <a:rPr lang="cs-CZ" dirty="0"/>
              <a:t>Posunout prsty o jeden interkostální prostor dolů</a:t>
            </a:r>
          </a:p>
          <a:p>
            <a:r>
              <a:rPr lang="cs-CZ" dirty="0"/>
              <a:t>Pod ním 3. žebro</a:t>
            </a:r>
          </a:p>
          <a:p>
            <a:r>
              <a:rPr lang="cs-CZ" dirty="0"/>
              <a:t>3. žebro je orientační pro horní okraj srdce, horní pól plic</a:t>
            </a:r>
          </a:p>
          <a:p>
            <a:r>
              <a:rPr lang="cs-CZ" dirty="0"/>
              <a:t>Často místem bolesti při dysfunkci žeber (blokády) nebo při zvýšeném napětí mm. </a:t>
            </a:r>
            <a:r>
              <a:rPr lang="cs-CZ" dirty="0" err="1"/>
              <a:t>intercostales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4344940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06E53-AB82-2B71-66B7-AFDDEA9C8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3. žebro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34F7B9-CF7C-80CF-437D-6C32E9F749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Dle principů L. Mojžíšové</a:t>
            </a:r>
          </a:p>
          <a:p>
            <a:r>
              <a:rPr lang="cs-CZ" dirty="0"/>
              <a:t>Zřetězené spasmy:</a:t>
            </a:r>
          </a:p>
          <a:p>
            <a:pPr lvl="1"/>
            <a:r>
              <a:rPr lang="cs-CZ" dirty="0"/>
              <a:t>M. </a:t>
            </a:r>
            <a:r>
              <a:rPr lang="cs-CZ" dirty="0" err="1"/>
              <a:t>scalenus</a:t>
            </a:r>
            <a:r>
              <a:rPr lang="cs-CZ" dirty="0"/>
              <a:t> </a:t>
            </a:r>
            <a:r>
              <a:rPr lang="cs-CZ" dirty="0" err="1"/>
              <a:t>posterior</a:t>
            </a:r>
            <a:endParaRPr lang="cs-CZ" dirty="0"/>
          </a:p>
          <a:p>
            <a:pPr lvl="1"/>
            <a:r>
              <a:rPr lang="cs-CZ" dirty="0"/>
              <a:t>PV C3-L3</a:t>
            </a:r>
          </a:p>
          <a:p>
            <a:pPr lvl="1"/>
            <a:r>
              <a:rPr lang="cs-CZ" dirty="0"/>
              <a:t>M. </a:t>
            </a:r>
            <a:r>
              <a:rPr lang="cs-CZ" dirty="0" err="1"/>
              <a:t>pectorales</a:t>
            </a:r>
            <a:r>
              <a:rPr lang="cs-CZ" dirty="0"/>
              <a:t> minor</a:t>
            </a:r>
          </a:p>
          <a:p>
            <a:pPr lvl="1"/>
            <a:r>
              <a:rPr lang="cs-CZ" dirty="0"/>
              <a:t>M. levator </a:t>
            </a:r>
            <a:r>
              <a:rPr lang="cs-CZ" dirty="0" err="1"/>
              <a:t>scapulae</a:t>
            </a:r>
            <a:endParaRPr lang="cs-CZ" dirty="0"/>
          </a:p>
          <a:p>
            <a:r>
              <a:rPr lang="cs-CZ" dirty="0"/>
              <a:t>Palpační citlivost:</a:t>
            </a:r>
          </a:p>
          <a:p>
            <a:pPr lvl="1"/>
            <a:r>
              <a:rPr lang="cs-CZ" dirty="0"/>
              <a:t>4. meziprstní řasa</a:t>
            </a:r>
          </a:p>
          <a:p>
            <a:pPr lvl="1"/>
            <a:r>
              <a:rPr lang="cs-CZ" dirty="0"/>
              <a:t>Mediální epikondyl humeru</a:t>
            </a:r>
          </a:p>
          <a:p>
            <a:pPr lvl="1"/>
            <a:r>
              <a:rPr lang="cs-CZ" dirty="0"/>
              <a:t>Pes </a:t>
            </a:r>
            <a:r>
              <a:rPr lang="cs-CZ" dirty="0" err="1"/>
              <a:t>anserinus</a:t>
            </a:r>
            <a:r>
              <a:rPr lang="cs-CZ" dirty="0"/>
              <a:t> </a:t>
            </a:r>
            <a:r>
              <a:rPr lang="cs-CZ" dirty="0" err="1"/>
              <a:t>homolat</a:t>
            </a:r>
            <a:r>
              <a:rPr lang="cs-CZ" dirty="0"/>
              <a:t>.</a:t>
            </a:r>
          </a:p>
          <a:p>
            <a:r>
              <a:rPr lang="cs-CZ" dirty="0"/>
              <a:t>Subjektivní obtíže:</a:t>
            </a:r>
          </a:p>
          <a:p>
            <a:pPr lvl="1"/>
            <a:r>
              <a:rPr lang="cs-CZ" dirty="0"/>
              <a:t>Blokáda AO</a:t>
            </a:r>
          </a:p>
          <a:p>
            <a:pPr lvl="1"/>
            <a:r>
              <a:rPr lang="cs-CZ" dirty="0" err="1"/>
              <a:t>Cefalea</a:t>
            </a:r>
            <a:r>
              <a:rPr lang="cs-CZ" dirty="0"/>
              <a:t> – </a:t>
            </a:r>
            <a:r>
              <a:rPr lang="cs-CZ" dirty="0" err="1"/>
              <a:t>obl</a:t>
            </a:r>
            <a:r>
              <a:rPr lang="cs-CZ" dirty="0"/>
              <a:t>. horní čelisti, dutin</a:t>
            </a:r>
          </a:p>
          <a:p>
            <a:pPr lvl="1"/>
            <a:r>
              <a:rPr lang="cs-CZ" dirty="0"/>
              <a:t>Blokáda L3, oblast ledvin</a:t>
            </a:r>
          </a:p>
          <a:p>
            <a:pPr lvl="1"/>
            <a:r>
              <a:rPr lang="cs-CZ" dirty="0"/>
              <a:t>Bolest na med. str. kolene</a:t>
            </a:r>
          </a:p>
        </p:txBody>
      </p:sp>
      <p:pic>
        <p:nvPicPr>
          <p:cNvPr id="4" name="Picture 3" descr="A diagram of the skeleton&#10;&#10;AI-generated content may be incorrect.">
            <a:extLst>
              <a:ext uri="{FF2B5EF4-FFF2-40B4-BE49-F238E27FC236}">
                <a16:creationId xmlns:a16="http://schemas.microsoft.com/office/drawing/2014/main" id="{77D49E85-E66B-3E49-FB36-221F6AC3DA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2" b="6780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9474777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1EC02-6FB1-4F03-7D40-68E78A578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4. žebro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69B48-757D-F593-20F9-3CD21492C3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Více šikmo dolů než 2. a 3. žebro</a:t>
            </a:r>
          </a:p>
          <a:p>
            <a:r>
              <a:rPr lang="cs-CZ" dirty="0"/>
              <a:t>Kryto m. </a:t>
            </a:r>
            <a:r>
              <a:rPr lang="cs-CZ" dirty="0" err="1"/>
              <a:t>pectoralis</a:t>
            </a:r>
            <a:r>
              <a:rPr lang="cs-CZ" dirty="0"/>
              <a:t> major vpředu a m. </a:t>
            </a:r>
            <a:r>
              <a:rPr lang="cs-CZ" dirty="0" err="1"/>
              <a:t>serratus</a:t>
            </a:r>
            <a:r>
              <a:rPr lang="cs-CZ" dirty="0"/>
              <a:t> </a:t>
            </a:r>
            <a:r>
              <a:rPr lang="cs-CZ" dirty="0" err="1"/>
              <a:t>anterior</a:t>
            </a:r>
            <a:r>
              <a:rPr lang="cs-CZ" dirty="0"/>
              <a:t> laterálně</a:t>
            </a:r>
          </a:p>
          <a:p>
            <a:r>
              <a:rPr lang="cs-CZ" dirty="0"/>
              <a:t>Palpovat od 2. žebra (odpočítat)</a:t>
            </a:r>
          </a:p>
          <a:p>
            <a:r>
              <a:rPr lang="cs-CZ" dirty="0"/>
              <a:t>Více laterálně od sterna (chrupavka- kost)</a:t>
            </a:r>
          </a:p>
          <a:p>
            <a:r>
              <a:rPr lang="cs-CZ" dirty="0"/>
              <a:t>Cca výška prsních bradavek u mužů</a:t>
            </a:r>
          </a:p>
          <a:p>
            <a:r>
              <a:rPr lang="cs-CZ" dirty="0"/>
              <a:t>V úrovni 4. žebra se nachází spodní okraj srdce</a:t>
            </a:r>
          </a:p>
          <a:p>
            <a:r>
              <a:rPr lang="cs-CZ" dirty="0"/>
              <a:t>Vpravo I vlevo </a:t>
            </a:r>
            <a:r>
              <a:rPr lang="cs-CZ" dirty="0" err="1"/>
              <a:t>zd</a:t>
            </a:r>
            <a:r>
              <a:rPr lang="cs-CZ" dirty="0"/>
              <a:t> </a:t>
            </a:r>
            <a:r>
              <a:rPr lang="cs-CZ" dirty="0" err="1"/>
              <a:t>ekončí</a:t>
            </a:r>
            <a:r>
              <a:rPr lang="cs-CZ" dirty="0"/>
              <a:t> horní lalok plic a začíná dolní lalok</a:t>
            </a:r>
          </a:p>
          <a:p>
            <a:r>
              <a:rPr lang="cs-CZ" dirty="0"/>
              <a:t>Blokády 4. žebra mohou imitovat bolest na hrudi – nutné odlišit od kardiálních příčin</a:t>
            </a:r>
          </a:p>
        </p:txBody>
      </p:sp>
    </p:spTree>
    <p:extLst>
      <p:ext uri="{BB962C8B-B14F-4D97-AF65-F5344CB8AC3E}">
        <p14:creationId xmlns:p14="http://schemas.microsoft.com/office/powerpoint/2010/main" val="345448242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7B9E2-FAA1-5E9A-E7F1-EFEE21AF4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4. žebro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1D754-2DA3-8522-97FB-BA0D2AC425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Dle principů L. Mojžíšové</a:t>
            </a:r>
          </a:p>
          <a:p>
            <a:r>
              <a:rPr lang="cs-CZ" dirty="0"/>
              <a:t>Zřetězené spasmy:</a:t>
            </a:r>
          </a:p>
          <a:p>
            <a:pPr lvl="1"/>
            <a:r>
              <a:rPr lang="cs-CZ" dirty="0"/>
              <a:t>M. </a:t>
            </a:r>
            <a:r>
              <a:rPr lang="cs-CZ" dirty="0" err="1"/>
              <a:t>coracobrachialis</a:t>
            </a:r>
            <a:endParaRPr lang="cs-CZ" dirty="0"/>
          </a:p>
          <a:p>
            <a:pPr lvl="1"/>
            <a:r>
              <a:rPr lang="cs-CZ" dirty="0"/>
              <a:t>PV C4-Th4</a:t>
            </a:r>
          </a:p>
          <a:p>
            <a:pPr lvl="1"/>
            <a:r>
              <a:rPr lang="cs-CZ" dirty="0"/>
              <a:t>M. </a:t>
            </a:r>
            <a:r>
              <a:rPr lang="cs-CZ" dirty="0" err="1"/>
              <a:t>pectoralis</a:t>
            </a:r>
            <a:r>
              <a:rPr lang="cs-CZ" dirty="0"/>
              <a:t> minor</a:t>
            </a:r>
          </a:p>
          <a:p>
            <a:r>
              <a:rPr lang="cs-CZ" dirty="0"/>
              <a:t>Palpační citlivost:</a:t>
            </a:r>
          </a:p>
          <a:p>
            <a:pPr lvl="1"/>
            <a:r>
              <a:rPr lang="cs-CZ" dirty="0"/>
              <a:t>Oblast 4. žebra</a:t>
            </a:r>
          </a:p>
          <a:p>
            <a:r>
              <a:rPr lang="cs-CZ" dirty="0"/>
              <a:t>Subjektivní obtíže:</a:t>
            </a:r>
          </a:p>
          <a:p>
            <a:pPr lvl="1"/>
            <a:r>
              <a:rPr lang="cs-CZ" dirty="0"/>
              <a:t>Bolest jako průstřel</a:t>
            </a:r>
          </a:p>
          <a:p>
            <a:pPr lvl="1"/>
            <a:r>
              <a:rPr lang="cs-CZ" dirty="0"/>
              <a:t>Kašel bez příčiny</a:t>
            </a:r>
          </a:p>
          <a:p>
            <a:pPr lvl="1"/>
            <a:r>
              <a:rPr lang="cs-CZ" dirty="0"/>
              <a:t>Obraz IM</a:t>
            </a:r>
          </a:p>
          <a:p>
            <a:pPr lvl="1"/>
            <a:r>
              <a:rPr lang="cs-CZ" dirty="0"/>
              <a:t>Vegetativní příznaky</a:t>
            </a:r>
          </a:p>
        </p:txBody>
      </p:sp>
      <p:pic>
        <p:nvPicPr>
          <p:cNvPr id="4" name="Picture 3" descr="A diagram of the skeleton&#10;&#10;AI-generated content may be incorrect.">
            <a:extLst>
              <a:ext uri="{FF2B5EF4-FFF2-40B4-BE49-F238E27FC236}">
                <a16:creationId xmlns:a16="http://schemas.microsoft.com/office/drawing/2014/main" id="{4D0D21A9-FF4C-9BFA-9C8C-A68C428F7B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2" b="6780"/>
          <a:stretch>
            <a:fillRect/>
          </a:stretch>
        </p:blipFill>
        <p:spPr>
          <a:xfrm>
            <a:off x="5102152" y="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7075014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8918A-EE45-DB5F-B58F-02F3968D9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5. žebro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A28CB-09D7-94C4-8268-2694B204CA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5. mezižebří vlevo– místo poslechu hrotu srdce (apex)</a:t>
            </a:r>
          </a:p>
          <a:p>
            <a:r>
              <a:rPr lang="cs-CZ" dirty="0"/>
              <a:t>Důležitá orientace při EKG</a:t>
            </a:r>
          </a:p>
          <a:p>
            <a:r>
              <a:rPr lang="cs-CZ" dirty="0"/>
              <a:t>Dle principů L. Mojžíšové:</a:t>
            </a:r>
          </a:p>
          <a:p>
            <a:r>
              <a:rPr lang="cs-CZ" dirty="0"/>
              <a:t>Zřetězené spasmy:</a:t>
            </a:r>
          </a:p>
          <a:p>
            <a:pPr lvl="1"/>
            <a:r>
              <a:rPr lang="cs-CZ" dirty="0"/>
              <a:t>M. </a:t>
            </a:r>
            <a:r>
              <a:rPr lang="cs-CZ" dirty="0" err="1"/>
              <a:t>obliquus</a:t>
            </a:r>
            <a:r>
              <a:rPr lang="cs-CZ" dirty="0"/>
              <a:t> </a:t>
            </a:r>
            <a:r>
              <a:rPr lang="cs-CZ" dirty="0" err="1"/>
              <a:t>abd</a:t>
            </a:r>
            <a:r>
              <a:rPr lang="cs-CZ" dirty="0"/>
              <a:t> </a:t>
            </a:r>
            <a:r>
              <a:rPr lang="cs-CZ" dirty="0" err="1"/>
              <a:t>externus</a:t>
            </a:r>
            <a:endParaRPr lang="cs-CZ" dirty="0"/>
          </a:p>
          <a:p>
            <a:pPr lvl="1"/>
            <a:r>
              <a:rPr lang="cs-CZ" dirty="0"/>
              <a:t>PV Th5- S4 s max L4/5(m. </a:t>
            </a:r>
            <a:r>
              <a:rPr lang="cs-CZ" dirty="0" err="1"/>
              <a:t>gastrocnemius</a:t>
            </a:r>
            <a:r>
              <a:rPr lang="cs-CZ" dirty="0"/>
              <a:t> med.), L5/S1 (m. </a:t>
            </a:r>
            <a:r>
              <a:rPr lang="cs-CZ" dirty="0" err="1"/>
              <a:t>gast</a:t>
            </a:r>
            <a:r>
              <a:rPr lang="cs-CZ" dirty="0"/>
              <a:t>. Lat.)</a:t>
            </a:r>
          </a:p>
          <a:p>
            <a:pPr lvl="1"/>
            <a:r>
              <a:rPr lang="cs-CZ" dirty="0"/>
              <a:t>M. </a:t>
            </a:r>
            <a:r>
              <a:rPr lang="cs-CZ" dirty="0" err="1"/>
              <a:t>pectineus</a:t>
            </a:r>
            <a:endParaRPr lang="cs-CZ" dirty="0"/>
          </a:p>
          <a:p>
            <a:pPr lvl="1"/>
            <a:r>
              <a:rPr lang="cs-CZ" dirty="0"/>
              <a:t>Horní 1/3 m. </a:t>
            </a:r>
            <a:r>
              <a:rPr lang="cs-CZ" dirty="0" err="1"/>
              <a:t>rhomboideus</a:t>
            </a:r>
            <a:r>
              <a:rPr lang="cs-CZ" dirty="0"/>
              <a:t> major</a:t>
            </a:r>
          </a:p>
          <a:p>
            <a:pPr lvl="1"/>
            <a:r>
              <a:rPr lang="cs-CZ" dirty="0"/>
              <a:t>Mediální část m. </a:t>
            </a:r>
            <a:r>
              <a:rPr lang="cs-CZ" dirty="0" err="1"/>
              <a:t>gluteus</a:t>
            </a:r>
            <a:r>
              <a:rPr lang="cs-CZ" dirty="0"/>
              <a:t> </a:t>
            </a:r>
            <a:r>
              <a:rPr lang="cs-CZ" dirty="0" err="1"/>
              <a:t>maximus</a:t>
            </a:r>
            <a:endParaRPr lang="cs-CZ" dirty="0"/>
          </a:p>
          <a:p>
            <a:r>
              <a:rPr lang="cs-CZ" dirty="0"/>
              <a:t>Palpační citlivost:</a:t>
            </a:r>
          </a:p>
          <a:p>
            <a:pPr lvl="1"/>
            <a:r>
              <a:rPr lang="cs-CZ" dirty="0" err="1"/>
              <a:t>Obl</a:t>
            </a:r>
            <a:r>
              <a:rPr lang="cs-CZ" dirty="0"/>
              <a:t>. 5. žebra, L4, L5, sedací hrbol na str. blokády</a:t>
            </a:r>
          </a:p>
          <a:p>
            <a:r>
              <a:rPr lang="cs-CZ" dirty="0"/>
              <a:t>Projevy: nestejná délka DKK, bolest sedacích hrbolů a v třísle</a:t>
            </a:r>
          </a:p>
          <a:p>
            <a:r>
              <a:rPr lang="cs-CZ" dirty="0"/>
              <a:t>Blokáda 5. žebra způsobuje blokádu SI 80% kontralaterálně, 20% </a:t>
            </a:r>
            <a:r>
              <a:rPr lang="cs-CZ" dirty="0" err="1"/>
              <a:t>homolat</a:t>
            </a:r>
            <a:r>
              <a:rPr lang="cs-CZ" dirty="0"/>
              <a:t>.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1402089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1D71F-5B97-29DA-784E-5A373BBA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6. Žebro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6CA7B2-D73F-1046-7E82-B1BAF703EC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/>
              <a:t>Dle principů L. Mojžíšové</a:t>
            </a:r>
          </a:p>
          <a:p>
            <a:r>
              <a:rPr lang="cs-CZ" dirty="0"/>
              <a:t>Zřetězené spasmy:</a:t>
            </a:r>
          </a:p>
          <a:p>
            <a:pPr lvl="1"/>
            <a:r>
              <a:rPr lang="cs-CZ" dirty="0"/>
              <a:t>M. </a:t>
            </a:r>
            <a:r>
              <a:rPr lang="cs-CZ" dirty="0" err="1"/>
              <a:t>rectus</a:t>
            </a:r>
            <a:r>
              <a:rPr lang="cs-CZ" dirty="0"/>
              <a:t> </a:t>
            </a:r>
            <a:r>
              <a:rPr lang="cs-CZ" dirty="0" err="1"/>
              <a:t>abdominis</a:t>
            </a:r>
            <a:endParaRPr lang="cs-CZ" dirty="0"/>
          </a:p>
          <a:p>
            <a:pPr lvl="1"/>
            <a:r>
              <a:rPr lang="cs-CZ" dirty="0"/>
              <a:t>PV Thž-L4/5</a:t>
            </a:r>
          </a:p>
          <a:p>
            <a:pPr lvl="1"/>
            <a:r>
              <a:rPr lang="cs-CZ" dirty="0"/>
              <a:t>M. </a:t>
            </a:r>
            <a:r>
              <a:rPr lang="cs-CZ" dirty="0" err="1"/>
              <a:t>adductor</a:t>
            </a:r>
            <a:r>
              <a:rPr lang="cs-CZ" dirty="0"/>
              <a:t> </a:t>
            </a:r>
            <a:r>
              <a:rPr lang="cs-CZ" dirty="0" err="1"/>
              <a:t>longus</a:t>
            </a:r>
            <a:endParaRPr lang="cs-CZ" dirty="0"/>
          </a:p>
          <a:p>
            <a:pPr lvl="1"/>
            <a:r>
              <a:rPr lang="cs-CZ" dirty="0"/>
              <a:t>Střední 1/3 m. </a:t>
            </a:r>
            <a:r>
              <a:rPr lang="cs-CZ" dirty="0" err="1"/>
              <a:t>rhomboideus</a:t>
            </a:r>
            <a:r>
              <a:rPr lang="cs-CZ" dirty="0"/>
              <a:t> major</a:t>
            </a:r>
          </a:p>
          <a:p>
            <a:pPr lvl="1"/>
            <a:r>
              <a:rPr lang="cs-CZ" dirty="0"/>
              <a:t>Střední porce m. </a:t>
            </a:r>
            <a:r>
              <a:rPr lang="cs-CZ" dirty="0" err="1"/>
              <a:t>gluteus</a:t>
            </a:r>
            <a:r>
              <a:rPr lang="cs-CZ" dirty="0"/>
              <a:t> </a:t>
            </a:r>
            <a:r>
              <a:rPr lang="cs-CZ" dirty="0" err="1"/>
              <a:t>maximus</a:t>
            </a:r>
            <a:endParaRPr lang="cs-CZ" dirty="0"/>
          </a:p>
          <a:p>
            <a:pPr lvl="1"/>
            <a:r>
              <a:rPr lang="cs-CZ" dirty="0"/>
              <a:t>M. </a:t>
            </a:r>
            <a:r>
              <a:rPr lang="cs-CZ" dirty="0" err="1"/>
              <a:t>soleus</a:t>
            </a:r>
            <a:r>
              <a:rPr lang="cs-CZ" dirty="0"/>
              <a:t>, mediální hlava m. </a:t>
            </a:r>
            <a:r>
              <a:rPr lang="cs-CZ" dirty="0" err="1"/>
              <a:t>gastrocnemius</a:t>
            </a:r>
            <a:endParaRPr lang="cs-CZ" dirty="0"/>
          </a:p>
          <a:p>
            <a:r>
              <a:rPr lang="cs-CZ" dirty="0"/>
              <a:t>Palpační citlivost:</a:t>
            </a:r>
          </a:p>
          <a:p>
            <a:pPr lvl="1"/>
            <a:r>
              <a:rPr lang="cs-CZ" dirty="0" err="1"/>
              <a:t>Obl</a:t>
            </a:r>
            <a:r>
              <a:rPr lang="cs-CZ" dirty="0"/>
              <a:t>. 6. žebra, L4,L5</a:t>
            </a:r>
          </a:p>
          <a:p>
            <a:pPr lvl="1"/>
            <a:r>
              <a:rPr lang="cs-CZ" dirty="0"/>
              <a:t>Kraniální hlava symfýzy – palpace hrabičkami</a:t>
            </a:r>
          </a:p>
          <a:p>
            <a:pPr lvl="1"/>
            <a:r>
              <a:rPr lang="cs-CZ" dirty="0"/>
              <a:t>Změna čití při vyšetření DKK v derm. S1</a:t>
            </a:r>
          </a:p>
          <a:p>
            <a:r>
              <a:rPr lang="cs-CZ" dirty="0"/>
              <a:t>Projevy:</a:t>
            </a:r>
          </a:p>
          <a:p>
            <a:pPr lvl="1"/>
            <a:r>
              <a:rPr lang="cs-CZ" dirty="0"/>
              <a:t>Bolest DK v dermatomu S1, </a:t>
            </a:r>
            <a:r>
              <a:rPr lang="cs-CZ" dirty="0" err="1"/>
              <a:t>pseudoradikular</a:t>
            </a:r>
            <a:r>
              <a:rPr lang="cs-CZ" dirty="0"/>
              <a:t> S1</a:t>
            </a:r>
          </a:p>
          <a:p>
            <a:pPr lvl="1"/>
            <a:r>
              <a:rPr lang="cs-CZ" dirty="0"/>
              <a:t>Bolest v podkolení, lýtko, AŠ</a:t>
            </a:r>
          </a:p>
          <a:p>
            <a:pPr lvl="1"/>
            <a:r>
              <a:rPr lang="cs-CZ" dirty="0"/>
              <a:t>Zevní rotace DK</a:t>
            </a:r>
          </a:p>
          <a:p>
            <a:pPr lvl="1"/>
            <a:r>
              <a:rPr lang="cs-CZ" dirty="0"/>
              <a:t>Zažívací obtíže</a:t>
            </a:r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  <p:pic>
        <p:nvPicPr>
          <p:cNvPr id="4" name="Picture 3" descr="A diagram of the skeleton&#10;&#10;AI-generated content may be incorrect.">
            <a:extLst>
              <a:ext uri="{FF2B5EF4-FFF2-40B4-BE49-F238E27FC236}">
                <a16:creationId xmlns:a16="http://schemas.microsoft.com/office/drawing/2014/main" id="{5AF63265-BC25-4F94-5059-1C4FAAD848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2" b="6780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30052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94842B0-684D-44CC-B4BC-D13331CFD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291DC9-A666-F6A1-BEC9-FC9B17CA8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br>
              <a:rPr lang="cs-CZ" sz="4100"/>
            </a:br>
            <a:r>
              <a:rPr lang="cs-CZ" sz="4100"/>
              <a:t>Os frontale, os temporale</a:t>
            </a:r>
            <a:br>
              <a:rPr lang="cs-CZ" sz="4100"/>
            </a:br>
            <a:endParaRPr lang="cs-CZ" sz="4100"/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4C2A3DC3-F495-4B99-9FF3-3FB30D632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A7E02-9657-66E0-1213-B2BA3D9C6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/>
          </a:bodyPr>
          <a:lstStyle/>
          <a:p>
            <a:r>
              <a:rPr lang="cs-CZ" sz="1500"/>
              <a:t>Os frontale – čelní kost</a:t>
            </a:r>
          </a:p>
          <a:p>
            <a:pPr lvl="1"/>
            <a:r>
              <a:rPr lang="cs-CZ" sz="1500"/>
              <a:t>Palpovat celou šířku od jedné arcus superciliaris ke druhé (nadočnicový oblouk)</a:t>
            </a:r>
          </a:p>
          <a:p>
            <a:pPr lvl="1"/>
            <a:r>
              <a:rPr lang="cs-CZ" sz="1500"/>
              <a:t>Postupovat kraniálně k vlasové části, kde přechází do ossa parientalia</a:t>
            </a:r>
          </a:p>
          <a:p>
            <a:pPr lvl="1"/>
            <a:r>
              <a:rPr lang="cs-CZ" sz="1500"/>
              <a:t>Glabella – mezi obočím</a:t>
            </a:r>
          </a:p>
          <a:p>
            <a:pPr lvl="1"/>
            <a:r>
              <a:rPr lang="cs-CZ" sz="1500"/>
              <a:t>Margo supraorbitalis – často je cítit i incisura supraorbitalis (výstup nervu a cévy)</a:t>
            </a:r>
          </a:p>
          <a:p>
            <a:r>
              <a:rPr lang="cs-CZ" sz="1500"/>
              <a:t>os frontale – spánková kost</a:t>
            </a:r>
          </a:p>
          <a:p>
            <a:pPr lvl="1"/>
            <a:r>
              <a:rPr lang="cs-CZ" sz="1500"/>
              <a:t>Palpovat squama temporalis – tenká ploška nad ušním boltcem, nachází se zde m. temporalis (aktivace sevřením zubů)</a:t>
            </a:r>
          </a:p>
          <a:p>
            <a:pPr lvl="1"/>
            <a:r>
              <a:rPr lang="cs-CZ" sz="1500"/>
              <a:t>Kaudálně processus zygomaticus ossis temporalis, tvoří zadní část jařmového oblouku</a:t>
            </a:r>
          </a:p>
          <a:p>
            <a:pPr lvl="1"/>
            <a:r>
              <a:rPr lang="cs-CZ" sz="1500"/>
              <a:t>Za boltcem processus mastoideus – výrazný hrbolek</a:t>
            </a:r>
          </a:p>
        </p:txBody>
      </p:sp>
      <p:pic>
        <p:nvPicPr>
          <p:cNvPr id="7" name="Picture 6" descr="A skull with green paint on it&#10;&#10;AI-generated content may be incorrect.">
            <a:extLst>
              <a:ext uri="{FF2B5EF4-FFF2-40B4-BE49-F238E27FC236}">
                <a16:creationId xmlns:a16="http://schemas.microsoft.com/office/drawing/2014/main" id="{AE763CEA-9A05-9022-1D74-5D3D3E93A1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915" r="-1" b="19234"/>
          <a:stretch>
            <a:fillRect/>
          </a:stretch>
        </p:blipFill>
        <p:spPr>
          <a:xfrm>
            <a:off x="8156454" y="-7"/>
            <a:ext cx="4035547" cy="4178808"/>
          </a:xfrm>
          <a:custGeom>
            <a:avLst/>
            <a:gdLst/>
            <a:ahLst/>
            <a:cxnLst/>
            <a:rect l="l" t="t" r="r" b="b"/>
            <a:pathLst>
              <a:path w="4035547" h="4178808">
                <a:moveTo>
                  <a:pt x="14988" y="0"/>
                </a:moveTo>
                <a:lnTo>
                  <a:pt x="4035547" y="0"/>
                </a:lnTo>
                <a:lnTo>
                  <a:pt x="4035547" y="4161794"/>
                </a:lnTo>
                <a:lnTo>
                  <a:pt x="3918602" y="4164199"/>
                </a:lnTo>
                <a:cubicBezTo>
                  <a:pt x="3673497" y="4178956"/>
                  <a:pt x="3428120" y="4172295"/>
                  <a:pt x="3183014" y="4175560"/>
                </a:cubicBezTo>
                <a:cubicBezTo>
                  <a:pt x="2855121" y="4180001"/>
                  <a:pt x="2527499" y="4168639"/>
                  <a:pt x="2199742" y="4167595"/>
                </a:cubicBezTo>
                <a:cubicBezTo>
                  <a:pt x="2132562" y="4167334"/>
                  <a:pt x="2065110" y="4170729"/>
                  <a:pt x="1998202" y="4175952"/>
                </a:cubicBezTo>
                <a:cubicBezTo>
                  <a:pt x="1905507" y="4183005"/>
                  <a:pt x="1814033" y="4174124"/>
                  <a:pt x="1722153" y="4165766"/>
                </a:cubicBezTo>
                <a:cubicBezTo>
                  <a:pt x="1611407" y="4155711"/>
                  <a:pt x="1500933" y="4164591"/>
                  <a:pt x="1390867" y="4176214"/>
                </a:cubicBezTo>
                <a:lnTo>
                  <a:pt x="1348076" y="4178808"/>
                </a:lnTo>
                <a:lnTo>
                  <a:pt x="597587" y="4178808"/>
                </a:lnTo>
                <a:lnTo>
                  <a:pt x="507890" y="4175773"/>
                </a:lnTo>
                <a:cubicBezTo>
                  <a:pt x="403218" y="4174810"/>
                  <a:pt x="298546" y="4175691"/>
                  <a:pt x="193840" y="4176214"/>
                </a:cubicBezTo>
                <a:lnTo>
                  <a:pt x="2757" y="4175742"/>
                </a:lnTo>
                <a:lnTo>
                  <a:pt x="2810" y="4034870"/>
                </a:lnTo>
                <a:cubicBezTo>
                  <a:pt x="5629" y="3979851"/>
                  <a:pt x="10539" y="3924896"/>
                  <a:pt x="15416" y="3870068"/>
                </a:cubicBezTo>
                <a:cubicBezTo>
                  <a:pt x="23018" y="3799731"/>
                  <a:pt x="25045" y="3728899"/>
                  <a:pt x="21498" y="3658244"/>
                </a:cubicBezTo>
                <a:cubicBezTo>
                  <a:pt x="17063" y="3602147"/>
                  <a:pt x="10095" y="3546050"/>
                  <a:pt x="8828" y="3489953"/>
                </a:cubicBezTo>
                <a:cubicBezTo>
                  <a:pt x="6548" y="3389688"/>
                  <a:pt x="7434" y="3289424"/>
                  <a:pt x="13262" y="3189160"/>
                </a:cubicBezTo>
                <a:cubicBezTo>
                  <a:pt x="16176" y="3138901"/>
                  <a:pt x="20864" y="3089150"/>
                  <a:pt x="22891" y="3038510"/>
                </a:cubicBezTo>
                <a:cubicBezTo>
                  <a:pt x="24918" y="2987870"/>
                  <a:pt x="28973" y="2936723"/>
                  <a:pt x="17444" y="2887098"/>
                </a:cubicBezTo>
                <a:cubicBezTo>
                  <a:pt x="-2068" y="2802699"/>
                  <a:pt x="12249" y="2718680"/>
                  <a:pt x="16430" y="2634534"/>
                </a:cubicBezTo>
                <a:cubicBezTo>
                  <a:pt x="18964" y="2582244"/>
                  <a:pt x="34168" y="2528685"/>
                  <a:pt x="20738" y="2477919"/>
                </a:cubicBezTo>
                <a:cubicBezTo>
                  <a:pt x="-421" y="2398342"/>
                  <a:pt x="13389" y="2320415"/>
                  <a:pt x="20738" y="2242107"/>
                </a:cubicBezTo>
                <a:cubicBezTo>
                  <a:pt x="29213" y="2168001"/>
                  <a:pt x="27718" y="2093082"/>
                  <a:pt x="16303" y="2019369"/>
                </a:cubicBezTo>
                <a:cubicBezTo>
                  <a:pt x="1986" y="1946239"/>
                  <a:pt x="1986" y="1871028"/>
                  <a:pt x="16303" y="1797899"/>
                </a:cubicBezTo>
                <a:cubicBezTo>
                  <a:pt x="28162" y="1737537"/>
                  <a:pt x="29530" y="1675589"/>
                  <a:pt x="20357" y="1614758"/>
                </a:cubicBezTo>
                <a:cubicBezTo>
                  <a:pt x="14149" y="1571226"/>
                  <a:pt x="3000" y="1527947"/>
                  <a:pt x="1480" y="1484415"/>
                </a:cubicBezTo>
                <a:cubicBezTo>
                  <a:pt x="-1662" y="1393377"/>
                  <a:pt x="200" y="1302238"/>
                  <a:pt x="7055" y="1211417"/>
                </a:cubicBezTo>
                <a:cubicBezTo>
                  <a:pt x="15036" y="1107980"/>
                  <a:pt x="30366" y="1004923"/>
                  <a:pt x="19724" y="900725"/>
                </a:cubicBezTo>
                <a:cubicBezTo>
                  <a:pt x="16050" y="864934"/>
                  <a:pt x="8575" y="829270"/>
                  <a:pt x="7815" y="793353"/>
                </a:cubicBezTo>
                <a:cubicBezTo>
                  <a:pt x="6168" y="726087"/>
                  <a:pt x="5407" y="659710"/>
                  <a:pt x="9208" y="590286"/>
                </a:cubicBezTo>
                <a:cubicBezTo>
                  <a:pt x="13009" y="520863"/>
                  <a:pt x="27452" y="450424"/>
                  <a:pt x="17697" y="382270"/>
                </a:cubicBezTo>
                <a:cubicBezTo>
                  <a:pt x="7941" y="314115"/>
                  <a:pt x="14276" y="247103"/>
                  <a:pt x="20611" y="180218"/>
                </a:cubicBezTo>
                <a:cubicBezTo>
                  <a:pt x="23652" y="148426"/>
                  <a:pt x="25711" y="116982"/>
                  <a:pt x="25156" y="85665"/>
                </a:cubicBezTo>
                <a:close/>
              </a:path>
            </a:pathLst>
          </a:custGeom>
        </p:spPr>
      </p:pic>
      <p:pic>
        <p:nvPicPr>
          <p:cNvPr id="5" name="Picture 4" descr="A skull with green markings&#10;&#10;AI-generated content may be incorrect.">
            <a:extLst>
              <a:ext uri="{FF2B5EF4-FFF2-40B4-BE49-F238E27FC236}">
                <a16:creationId xmlns:a16="http://schemas.microsoft.com/office/drawing/2014/main" id="{B8075DE6-4046-8E0A-3726-82C5D1C503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696" r="-1" b="1731"/>
          <a:stretch>
            <a:fillRect/>
          </a:stretch>
        </p:blipFill>
        <p:spPr>
          <a:xfrm>
            <a:off x="8144356" y="4267201"/>
            <a:ext cx="4047645" cy="2590808"/>
          </a:xfrm>
          <a:custGeom>
            <a:avLst/>
            <a:gdLst/>
            <a:ahLst/>
            <a:cxnLst/>
            <a:rect l="l" t="t" r="r" b="b"/>
            <a:pathLst>
              <a:path w="4047645" h="2495811">
                <a:moveTo>
                  <a:pt x="2441891" y="4"/>
                </a:moveTo>
                <a:cubicBezTo>
                  <a:pt x="2489381" y="-78"/>
                  <a:pt x="2536882" y="1163"/>
                  <a:pt x="2584383" y="4428"/>
                </a:cubicBezTo>
                <a:cubicBezTo>
                  <a:pt x="2744314" y="17813"/>
                  <a:pt x="2904989" y="21079"/>
                  <a:pt x="3065367" y="14222"/>
                </a:cubicBezTo>
                <a:cubicBezTo>
                  <a:pt x="3194244" y="5694"/>
                  <a:pt x="3323514" y="4206"/>
                  <a:pt x="3452568" y="9782"/>
                </a:cubicBezTo>
                <a:cubicBezTo>
                  <a:pt x="3572813" y="16442"/>
                  <a:pt x="3693059" y="23233"/>
                  <a:pt x="3813712" y="19315"/>
                </a:cubicBezTo>
                <a:cubicBezTo>
                  <a:pt x="3861755" y="17748"/>
                  <a:pt x="3909121" y="15789"/>
                  <a:pt x="3956758" y="13177"/>
                </a:cubicBezTo>
                <a:lnTo>
                  <a:pt x="4047645" y="9696"/>
                </a:lnTo>
                <a:lnTo>
                  <a:pt x="4047645" y="2495811"/>
                </a:lnTo>
                <a:lnTo>
                  <a:pt x="28177" y="2495811"/>
                </a:lnTo>
                <a:lnTo>
                  <a:pt x="28782" y="2485852"/>
                </a:lnTo>
                <a:cubicBezTo>
                  <a:pt x="31911" y="2365446"/>
                  <a:pt x="35027" y="2245002"/>
                  <a:pt x="38157" y="2124521"/>
                </a:cubicBezTo>
                <a:cubicBezTo>
                  <a:pt x="38284" y="2119444"/>
                  <a:pt x="39171" y="2114494"/>
                  <a:pt x="39171" y="2109417"/>
                </a:cubicBezTo>
                <a:cubicBezTo>
                  <a:pt x="48166" y="1995573"/>
                  <a:pt x="53107" y="1881729"/>
                  <a:pt x="18899" y="1770550"/>
                </a:cubicBezTo>
                <a:cubicBezTo>
                  <a:pt x="15871" y="1760104"/>
                  <a:pt x="14262" y="1749304"/>
                  <a:pt x="14084" y="1738440"/>
                </a:cubicBezTo>
                <a:cubicBezTo>
                  <a:pt x="12413" y="1641514"/>
                  <a:pt x="16644" y="1544587"/>
                  <a:pt x="26754" y="1448181"/>
                </a:cubicBezTo>
                <a:cubicBezTo>
                  <a:pt x="31949" y="1389038"/>
                  <a:pt x="26754" y="1329006"/>
                  <a:pt x="43478" y="1270498"/>
                </a:cubicBezTo>
                <a:cubicBezTo>
                  <a:pt x="50864" y="1241421"/>
                  <a:pt x="55109" y="1211634"/>
                  <a:pt x="56147" y="1181656"/>
                </a:cubicBezTo>
                <a:cubicBezTo>
                  <a:pt x="59948" y="1109060"/>
                  <a:pt x="38537" y="1040779"/>
                  <a:pt x="18139" y="972244"/>
                </a:cubicBezTo>
                <a:cubicBezTo>
                  <a:pt x="7370" y="935945"/>
                  <a:pt x="-5426" y="898886"/>
                  <a:pt x="2429" y="860811"/>
                </a:cubicBezTo>
                <a:cubicBezTo>
                  <a:pt x="16707" y="802251"/>
                  <a:pt x="24854" y="742359"/>
                  <a:pt x="26754" y="682112"/>
                </a:cubicBezTo>
                <a:cubicBezTo>
                  <a:pt x="26754" y="639468"/>
                  <a:pt x="16365" y="597712"/>
                  <a:pt x="20039" y="555195"/>
                </a:cubicBezTo>
                <a:cubicBezTo>
                  <a:pt x="28211" y="472712"/>
                  <a:pt x="30238" y="389734"/>
                  <a:pt x="26121" y="306946"/>
                </a:cubicBezTo>
                <a:cubicBezTo>
                  <a:pt x="26095" y="273846"/>
                  <a:pt x="29846" y="240848"/>
                  <a:pt x="37270" y="208585"/>
                </a:cubicBezTo>
                <a:cubicBezTo>
                  <a:pt x="46506" y="151651"/>
                  <a:pt x="48419" y="93777"/>
                  <a:pt x="42971" y="36360"/>
                </a:cubicBezTo>
                <a:lnTo>
                  <a:pt x="38853" y="8429"/>
                </a:lnTo>
                <a:lnTo>
                  <a:pt x="56649" y="7824"/>
                </a:lnTo>
                <a:cubicBezTo>
                  <a:pt x="210497" y="-156"/>
                  <a:pt x="364754" y="3162"/>
                  <a:pt x="518087" y="17748"/>
                </a:cubicBezTo>
                <a:cubicBezTo>
                  <a:pt x="626567" y="25440"/>
                  <a:pt x="735534" y="24213"/>
                  <a:pt x="843809" y="14092"/>
                </a:cubicBezTo>
                <a:cubicBezTo>
                  <a:pt x="1042499" y="-1711"/>
                  <a:pt x="1240782" y="10958"/>
                  <a:pt x="1439065" y="21666"/>
                </a:cubicBezTo>
                <a:cubicBezTo>
                  <a:pt x="1631105" y="32113"/>
                  <a:pt x="1823010" y="24408"/>
                  <a:pt x="2015050" y="17487"/>
                </a:cubicBezTo>
                <a:cubicBezTo>
                  <a:pt x="2157045" y="12394"/>
                  <a:pt x="2299420" y="249"/>
                  <a:pt x="2441891" y="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0369698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331E3-23E9-44B5-22DC-502AF63D4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7. žebro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EEA02-DFAC-05EA-7AEC-B56BD3431C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/>
              <a:t>Dle principů L. Mojžíšové</a:t>
            </a:r>
          </a:p>
          <a:p>
            <a:r>
              <a:rPr lang="cs-CZ" dirty="0"/>
              <a:t>Zřetězené spasmy:</a:t>
            </a:r>
          </a:p>
          <a:p>
            <a:pPr lvl="1"/>
            <a:r>
              <a:rPr lang="cs-CZ" dirty="0"/>
              <a:t>M. </a:t>
            </a:r>
            <a:r>
              <a:rPr lang="cs-CZ" dirty="0" err="1"/>
              <a:t>rectus</a:t>
            </a:r>
            <a:r>
              <a:rPr lang="cs-CZ" dirty="0"/>
              <a:t> </a:t>
            </a:r>
            <a:r>
              <a:rPr lang="cs-CZ" dirty="0" err="1"/>
              <a:t>abdominis</a:t>
            </a:r>
            <a:endParaRPr lang="cs-CZ" dirty="0"/>
          </a:p>
          <a:p>
            <a:pPr lvl="1"/>
            <a:r>
              <a:rPr lang="cs-CZ" dirty="0"/>
              <a:t>PV Th7-S1</a:t>
            </a:r>
          </a:p>
          <a:p>
            <a:pPr lvl="1"/>
            <a:r>
              <a:rPr lang="cs-CZ" dirty="0"/>
              <a:t>M. </a:t>
            </a:r>
            <a:r>
              <a:rPr lang="cs-CZ" dirty="0" err="1"/>
              <a:t>gracilis</a:t>
            </a:r>
            <a:endParaRPr lang="cs-CZ" dirty="0"/>
          </a:p>
          <a:p>
            <a:pPr lvl="1"/>
            <a:r>
              <a:rPr lang="cs-CZ" dirty="0"/>
              <a:t>Dolní 1/3 m. </a:t>
            </a:r>
            <a:r>
              <a:rPr lang="cs-CZ" dirty="0" err="1"/>
              <a:t>rhomboideus</a:t>
            </a:r>
            <a:r>
              <a:rPr lang="cs-CZ" dirty="0"/>
              <a:t> major</a:t>
            </a:r>
          </a:p>
          <a:p>
            <a:pPr lvl="1"/>
            <a:r>
              <a:rPr lang="cs-CZ" dirty="0"/>
              <a:t>M. </a:t>
            </a:r>
            <a:r>
              <a:rPr lang="cs-CZ" dirty="0" err="1"/>
              <a:t>gluteus</a:t>
            </a:r>
            <a:r>
              <a:rPr lang="cs-CZ" dirty="0"/>
              <a:t> </a:t>
            </a:r>
            <a:r>
              <a:rPr lang="cs-CZ" dirty="0" err="1"/>
              <a:t>medius</a:t>
            </a:r>
            <a:endParaRPr lang="cs-CZ" dirty="0"/>
          </a:p>
          <a:p>
            <a:pPr lvl="1"/>
            <a:r>
              <a:rPr lang="cs-CZ" dirty="0"/>
              <a:t>Mediální a laterální hlava m. </a:t>
            </a:r>
            <a:r>
              <a:rPr lang="cs-CZ" dirty="0" err="1"/>
              <a:t>gastrocnemius</a:t>
            </a:r>
            <a:r>
              <a:rPr lang="cs-CZ" dirty="0"/>
              <a:t> při blokádě L4/5, L5/S1</a:t>
            </a:r>
          </a:p>
          <a:p>
            <a:r>
              <a:rPr lang="cs-CZ" dirty="0"/>
              <a:t>Palpační citlivost:</a:t>
            </a:r>
          </a:p>
          <a:p>
            <a:pPr lvl="1"/>
            <a:r>
              <a:rPr lang="cs-CZ" dirty="0" err="1"/>
              <a:t>Obl</a:t>
            </a:r>
            <a:r>
              <a:rPr lang="cs-CZ" dirty="0"/>
              <a:t>. 7. žebra, L4, L5</a:t>
            </a:r>
          </a:p>
          <a:p>
            <a:pPr lvl="1"/>
            <a:r>
              <a:rPr lang="cs-CZ" dirty="0"/>
              <a:t>Kraniální hrana symfýzy</a:t>
            </a:r>
          </a:p>
          <a:p>
            <a:pPr lvl="1"/>
            <a:r>
              <a:rPr lang="cs-CZ" dirty="0"/>
              <a:t>Hlavička fibuly</a:t>
            </a:r>
          </a:p>
          <a:p>
            <a:r>
              <a:rPr lang="cs-CZ" dirty="0"/>
              <a:t>Projevy:</a:t>
            </a:r>
          </a:p>
          <a:p>
            <a:pPr lvl="1"/>
            <a:r>
              <a:rPr lang="cs-CZ" dirty="0"/>
              <a:t>Bolest dolní hrudní a bederní části zad</a:t>
            </a:r>
          </a:p>
          <a:p>
            <a:pPr lvl="1"/>
            <a:r>
              <a:rPr lang="cs-CZ" dirty="0"/>
              <a:t>Bolest na lopatě KYK a dermatome L5</a:t>
            </a:r>
          </a:p>
          <a:p>
            <a:pPr lvl="1"/>
            <a:r>
              <a:rPr lang="cs-CZ" dirty="0"/>
              <a:t>Většinou blokáda hlavičky fibuly, bolest až do zevního kotníku</a:t>
            </a:r>
          </a:p>
          <a:p>
            <a:pPr lvl="1"/>
            <a:r>
              <a:rPr lang="cs-CZ" dirty="0"/>
              <a:t>U mužů vliv na plodnost</a:t>
            </a:r>
          </a:p>
        </p:txBody>
      </p:sp>
    </p:spTree>
    <p:extLst>
      <p:ext uri="{BB962C8B-B14F-4D97-AF65-F5344CB8AC3E}">
        <p14:creationId xmlns:p14="http://schemas.microsoft.com/office/powerpoint/2010/main" val="144387419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E3C2D9-0636-D248-C460-BD3FAD98A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cs-CZ" sz="5400"/>
              <a:t>Tietzův syndrom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C4CA44-729D-657B-5C16-D7B0750FB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sz="2200"/>
              <a:t>Nehnisavý zánět chrupavek žeber, spojen s otokem chrupavky</a:t>
            </a:r>
          </a:p>
          <a:p>
            <a:r>
              <a:rPr lang="cs-CZ" sz="2200"/>
              <a:t>Vyšší CRP</a:t>
            </a:r>
          </a:p>
          <a:p>
            <a:r>
              <a:rPr lang="cs-CZ" sz="2200"/>
              <a:t>Lokální bolest na chrupavkách, lokální zduření</a:t>
            </a:r>
          </a:p>
          <a:p>
            <a:r>
              <a:rPr lang="cs-CZ" sz="2200"/>
              <a:t>Často vznik spojen se zvýšenou fyzickou aktivitou či poraněním</a:t>
            </a:r>
          </a:p>
          <a:p>
            <a:r>
              <a:rPr lang="cs-CZ" sz="2200"/>
              <a:t>RTG neukáže, pouze laboratoř – sedimentace, CRP</a:t>
            </a:r>
          </a:p>
          <a:p>
            <a:endParaRPr lang="cs-CZ" sz="2200"/>
          </a:p>
        </p:txBody>
      </p:sp>
      <p:pic>
        <p:nvPicPr>
          <p:cNvPr id="5" name="Picture 4" descr="A diagram of a human skeleton&#10;&#10;AI-generated content may be incorrect.">
            <a:extLst>
              <a:ext uri="{FF2B5EF4-FFF2-40B4-BE49-F238E27FC236}">
                <a16:creationId xmlns:a16="http://schemas.microsoft.com/office/drawing/2014/main" id="{14E744E6-8A0A-2C15-5A95-43AA4E630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048" y="883756"/>
            <a:ext cx="5458968" cy="509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11199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412744-CE1A-0A3A-F833-F5EA3DFB8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cs-CZ" sz="5000"/>
              <a:t>Palpační vyšetření – dýchací pohyb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E0AE2-6BC9-7E6C-6813-8382AA8B70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sz="2000"/>
              <a:t>Palpace žeber při inspiraci/ expiraci – symetrie, pohyblivost</a:t>
            </a:r>
          </a:p>
          <a:p>
            <a:r>
              <a:rPr lang="cs-CZ" sz="2000"/>
              <a:t>Typ dýchání: hrudní, brániční, smíšené</a:t>
            </a:r>
          </a:p>
          <a:p>
            <a:r>
              <a:rPr lang="cs-CZ" sz="2000"/>
              <a:t>Detekce hypomobilních segment</a:t>
            </a:r>
          </a:p>
          <a:p>
            <a:r>
              <a:rPr lang="cs-CZ" sz="2000"/>
              <a:t>Paradoxní dýchání?</a:t>
            </a:r>
          </a:p>
          <a:p>
            <a:endParaRPr lang="cs-CZ" sz="2000"/>
          </a:p>
          <a:p>
            <a:r>
              <a:rPr lang="cs-CZ" sz="2000"/>
              <a:t>Klinické souvislosti</a:t>
            </a:r>
          </a:p>
          <a:p>
            <a:pPr lvl="1"/>
            <a:r>
              <a:rPr lang="cs-CZ" sz="2000"/>
              <a:t>Palpační vyšetření při blokádách žeber, skolióze, asymetriích hrudníku, respirační fyzioterapii</a:t>
            </a:r>
          </a:p>
        </p:txBody>
      </p:sp>
      <p:pic>
        <p:nvPicPr>
          <p:cNvPr id="5" name="Picture 4" descr="A screenshot of a medical chart&#10;&#10;AI-generated content may be incorrect.">
            <a:extLst>
              <a:ext uri="{FF2B5EF4-FFF2-40B4-BE49-F238E27FC236}">
                <a16:creationId xmlns:a16="http://schemas.microsoft.com/office/drawing/2014/main" id="{AFDD77DE-F3AF-7230-9255-2AEE766DC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048" y="999759"/>
            <a:ext cx="5458968" cy="485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11972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29FD49-6D34-B360-A1C7-C6DE982DD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cs-CZ" sz="5000"/>
              <a:t>M. Pectoralis major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44FC1-225D-2A1D-3E11-12932DD1F6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sz="1700"/>
              <a:t>Z: </a:t>
            </a:r>
          </a:p>
          <a:p>
            <a:pPr lvl="1"/>
            <a:r>
              <a:rPr lang="cs-CZ" sz="1700"/>
              <a:t>Pars clavicularis – med. Polovina klíční kosti</a:t>
            </a:r>
          </a:p>
          <a:p>
            <a:pPr lvl="1"/>
            <a:r>
              <a:rPr lang="cs-CZ" sz="1700"/>
              <a:t>Pars sternocostalis – přední plocha strena a chrupavky 2.-6. žebra</a:t>
            </a:r>
          </a:p>
          <a:p>
            <a:pPr lvl="1"/>
            <a:r>
              <a:rPr lang="cs-CZ" sz="1700"/>
              <a:t>Pars abdominalis – pochva m. rectus adbominis</a:t>
            </a:r>
          </a:p>
          <a:p>
            <a:r>
              <a:rPr lang="cs-CZ" sz="1700"/>
              <a:t>Ú: crista tuberculi majoris humeri</a:t>
            </a:r>
          </a:p>
          <a:p>
            <a:r>
              <a:rPr lang="cs-CZ" sz="1700"/>
              <a:t>Fce: ADD, VR, FL paže, pomocný inspirační sval</a:t>
            </a:r>
          </a:p>
          <a:p>
            <a:r>
              <a:rPr lang="cs-CZ" sz="1700"/>
              <a:t>Palpace: ve stoji nebo vleže, pacient dává odpor proti ADD nebo VR paže, palpovat od sternální části laterálně přes hrudník k humeru</a:t>
            </a:r>
          </a:p>
        </p:txBody>
      </p:sp>
      <p:pic>
        <p:nvPicPr>
          <p:cNvPr id="5" name="Picture 4" descr="A skeleton with muscles and bones&#10;&#10;AI-generated content may be incorrect.">
            <a:extLst>
              <a:ext uri="{FF2B5EF4-FFF2-40B4-BE49-F238E27FC236}">
                <a16:creationId xmlns:a16="http://schemas.microsoft.com/office/drawing/2014/main" id="{22B570FE-5285-EEA0-64E5-6AB599AA4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048" y="1163527"/>
            <a:ext cx="5458968" cy="453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1317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BCF9EA-0F71-69CF-432C-E80A84931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cs-CZ" sz="5000"/>
              <a:t>M. Pectoralis minor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920FF-4B95-B6B6-3E54-216B58E35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sz="2200"/>
              <a:t>Z: 3.-5. žebro (poblíž chrupavky)</a:t>
            </a:r>
          </a:p>
          <a:p>
            <a:r>
              <a:rPr lang="cs-CZ" sz="2200"/>
              <a:t>Ú: processus coracoideus</a:t>
            </a:r>
          </a:p>
          <a:p>
            <a:r>
              <a:rPr lang="cs-CZ" sz="2200"/>
              <a:t>Fce: táhne lopatku dolů a dopředu, pomocný inspirační sval</a:t>
            </a:r>
          </a:p>
          <a:p>
            <a:r>
              <a:rPr lang="cs-CZ" sz="2200"/>
              <a:t>Palpace: hlouběji pod m. pectoralis major, lze ho cítit v axille, prsty směrem k processus coracoideus, lze hmatat napětí nebo TrPs v oblasti. Pod klíční kostí</a:t>
            </a:r>
          </a:p>
        </p:txBody>
      </p:sp>
      <p:pic>
        <p:nvPicPr>
          <p:cNvPr id="5" name="Picture 4" descr="A skeleton with muscles and bones&#10;&#10;AI-generated content may be incorrect.">
            <a:extLst>
              <a:ext uri="{FF2B5EF4-FFF2-40B4-BE49-F238E27FC236}">
                <a16:creationId xmlns:a16="http://schemas.microsoft.com/office/drawing/2014/main" id="{D55173D4-CD1C-FCAE-7957-D3E5EA992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8953" y="640080"/>
            <a:ext cx="4239158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43614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4F26D0-8348-9A51-5740-18F1793CE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cs-CZ" sz="5000"/>
              <a:t>M. Serratus anterior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0A484-82E3-CFBB-26D6-D3A954811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sz="2000"/>
              <a:t>Z: 1.-9. žebro (laterální str. hrudníku)</a:t>
            </a:r>
          </a:p>
          <a:p>
            <a:r>
              <a:rPr lang="cs-CZ" sz="2000"/>
              <a:t>Ú: margo medialis scapulae (hl. angulus inferior)</a:t>
            </a:r>
          </a:p>
          <a:p>
            <a:r>
              <a:rPr lang="cs-CZ" sz="2000"/>
              <a:t>Fce: fixuje lopatku k hrudníku, dělá její ZR a protrakci</a:t>
            </a:r>
          </a:p>
          <a:p>
            <a:r>
              <a:rPr lang="cs-CZ" sz="2000"/>
              <a:t>Při fixované lopatce pomáhá elevaci žeber- pomocný inspirační sval</a:t>
            </a:r>
          </a:p>
          <a:p>
            <a:r>
              <a:rPr lang="cs-CZ" sz="2000"/>
              <a:t>Scapula alata – při dysfunkci</a:t>
            </a:r>
          </a:p>
          <a:p>
            <a:r>
              <a:rPr lang="cs-CZ" sz="2000"/>
              <a:t>Palpace: HK v předpažení (možný odpor), palpovat laterálně, pod axillou</a:t>
            </a:r>
          </a:p>
          <a:p>
            <a:endParaRPr lang="cs-CZ" sz="2000"/>
          </a:p>
        </p:txBody>
      </p:sp>
      <p:pic>
        <p:nvPicPr>
          <p:cNvPr id="5" name="Picture 4" descr="A skeleton of a human body&#10;&#10;AI-generated content may be incorrect.">
            <a:extLst>
              <a:ext uri="{FF2B5EF4-FFF2-40B4-BE49-F238E27FC236}">
                <a16:creationId xmlns:a16="http://schemas.microsoft.com/office/drawing/2014/main" id="{353CF9B4-3212-736E-6CBB-DAC4A83A6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9784" y="640080"/>
            <a:ext cx="4657496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60421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8CF08A-E945-31C4-639F-6D91B8289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cs-CZ" sz="5000"/>
              <a:t>M. Rectus abdominis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E86C0-6064-FC9F-991A-AAA33D275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sz="2000"/>
              <a:t>Z: 5.-7. žebro (chrupavky), proc. xiphoideus sterni</a:t>
            </a:r>
          </a:p>
          <a:p>
            <a:r>
              <a:rPr lang="cs-CZ" sz="2000"/>
              <a:t>Ú: os pubis (crista pubica, symphysis pubica)</a:t>
            </a:r>
          </a:p>
          <a:p>
            <a:r>
              <a:rPr lang="cs-CZ" sz="2000"/>
              <a:t>Fce: FL trupu, zvyšuje nitrobřišní tlak (pomoc při výdechu, defekci, porodu), stabilizace pánve</a:t>
            </a:r>
          </a:p>
          <a:p>
            <a:r>
              <a:rPr lang="cs-CZ" sz="2000"/>
              <a:t>Palpace: ve spodní části břicha v lže na zádech (+aktivace), palpovat sval podél linea alba od sterna ke stydké kosti</a:t>
            </a:r>
          </a:p>
        </p:txBody>
      </p:sp>
      <p:pic>
        <p:nvPicPr>
          <p:cNvPr id="5" name="Picture 4" descr="A skeleton with muscles and bones&#10;&#10;AI-generated content may be incorrect.">
            <a:extLst>
              <a:ext uri="{FF2B5EF4-FFF2-40B4-BE49-F238E27FC236}">
                <a16:creationId xmlns:a16="http://schemas.microsoft.com/office/drawing/2014/main" id="{F93466A4-626F-7FFF-443B-273A6B43C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9592" y="640080"/>
            <a:ext cx="4057879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15721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8B716D-4848-E6FD-4B39-AB3938ACB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cs-CZ" sz="4600"/>
              <a:t>M. Obliquus externus abdominis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505F2A-8196-AEB8-4EAE-9206C7BCC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sz="1900"/>
              <a:t>Z: zevní plocha 5.-12. žebra</a:t>
            </a:r>
          </a:p>
          <a:p>
            <a:r>
              <a:rPr lang="cs-CZ" sz="1900"/>
              <a:t>Ú: linea alba (aponeuróza), crista iliaca, tuberculum pubicum</a:t>
            </a:r>
          </a:p>
          <a:p>
            <a:r>
              <a:rPr lang="cs-CZ" sz="1900"/>
              <a:t>Fce: oboustranná aktivace- FL trupu, zvýšení nitrobřišního tlaku,</a:t>
            </a:r>
          </a:p>
          <a:p>
            <a:pPr marL="914400" lvl="2" indent="0">
              <a:buNone/>
            </a:pPr>
            <a:r>
              <a:rPr lang="cs-CZ" sz="1900"/>
              <a:t>Jednostr. aktivace- lateroflexe na stejnou str., rotace trupu na opačnou str.</a:t>
            </a:r>
          </a:p>
          <a:p>
            <a:r>
              <a:rPr lang="cs-CZ" sz="1900"/>
              <a:t>Palpace: leh na zádech, lehká FL trupu, palpace na laterální str. trupu – směr jako ,,ruce do kapes”</a:t>
            </a:r>
          </a:p>
        </p:txBody>
      </p:sp>
      <p:pic>
        <p:nvPicPr>
          <p:cNvPr id="5" name="Picture 4" descr="A close-up of a skeleton&#10;&#10;AI-generated content may be incorrect.">
            <a:extLst>
              <a:ext uri="{FF2B5EF4-FFF2-40B4-BE49-F238E27FC236}">
                <a16:creationId xmlns:a16="http://schemas.microsoft.com/office/drawing/2014/main" id="{4CCEC330-A4FF-FB81-89E9-E8376C298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0681" y="640080"/>
            <a:ext cx="3095701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9317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3252E0-3504-09C4-49E0-0740D6AF2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cs-CZ" sz="4600"/>
              <a:t>M. Obliquus internus abdominis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C27C9-37AA-4F84-6001-819EBB4629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sz="1700"/>
              <a:t>Z: fascia thoracolumbalis, crista iliaca, lig. inguinale</a:t>
            </a:r>
          </a:p>
          <a:p>
            <a:r>
              <a:rPr lang="cs-CZ" sz="1700"/>
              <a:t>Ú: 10.-12. žebro, linea alba</a:t>
            </a:r>
          </a:p>
          <a:p>
            <a:r>
              <a:rPr lang="cs-CZ" sz="1700"/>
              <a:t>Fce: oboustr. FL trupu, zvýšení nitrobřišního tlaku</a:t>
            </a:r>
          </a:p>
          <a:p>
            <a:pPr marL="914400" lvl="2" indent="0">
              <a:buNone/>
            </a:pPr>
            <a:r>
              <a:rPr lang="cs-CZ" sz="1700"/>
              <a:t>Jednostr. Lateroflexe a rotace trupu na stejnou str.</a:t>
            </a:r>
          </a:p>
          <a:p>
            <a:r>
              <a:rPr lang="cs-CZ" sz="1700"/>
              <a:t>Palpace: hlouběji než externus, mírná FL trupu, otáčet hrudník k palpované straně (aktivuje internus), palpovat mezi crista iliaca a dolními žebry, vláka jdou šikmo nahoru a mediálně</a:t>
            </a:r>
          </a:p>
          <a:p>
            <a:endParaRPr lang="cs-CZ" sz="1700"/>
          </a:p>
        </p:txBody>
      </p:sp>
      <p:pic>
        <p:nvPicPr>
          <p:cNvPr id="5" name="Picture 4" descr="A rib cage with a green and white stripe&#10;&#10;AI-generated content may be incorrect.">
            <a:extLst>
              <a:ext uri="{FF2B5EF4-FFF2-40B4-BE49-F238E27FC236}">
                <a16:creationId xmlns:a16="http://schemas.microsoft.com/office/drawing/2014/main" id="{2EDDDB04-91DC-5D6F-7CD4-F3C80773D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4626" y="640080"/>
            <a:ext cx="3067811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51468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1F2ADE-8723-A0BE-EFA6-B8D06BE26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cs-CZ" sz="5000"/>
              <a:t>M. Transversus abdominis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5E97D4-52DD-A608-637F-4794A290EF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sz="2200"/>
              <a:t>Z: vnitřní plocha 7.-12. žebra, fascia thoracolumbalis, crista iliaca, ligamentum inguinale</a:t>
            </a:r>
          </a:p>
          <a:p>
            <a:r>
              <a:rPr lang="cs-CZ" sz="2200"/>
              <a:t>Ú: linea alba, crista pubica</a:t>
            </a:r>
          </a:p>
          <a:p>
            <a:r>
              <a:rPr lang="cs-CZ" sz="2200"/>
              <a:t>Fce: hluboký stabilizační sval, zvyšuje nitrobřišní tlak, stabilizuje páteř a trup, výdechový sval</a:t>
            </a:r>
          </a:p>
          <a:p>
            <a:r>
              <a:rPr lang="cs-CZ" sz="2200"/>
              <a:t>Palpace: těsně nad spina iliaca anterior superior, jemná aktivace bez pohybu pánve</a:t>
            </a:r>
          </a:p>
        </p:txBody>
      </p:sp>
      <p:pic>
        <p:nvPicPr>
          <p:cNvPr id="5" name="Picture 4" descr="A diagram of the muscles of the ribs&#10;&#10;AI-generated content may be incorrect.">
            <a:extLst>
              <a:ext uri="{FF2B5EF4-FFF2-40B4-BE49-F238E27FC236}">
                <a16:creationId xmlns:a16="http://schemas.microsoft.com/office/drawing/2014/main" id="{287F161C-6445-82F0-507C-1335540FA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048" y="1006583"/>
            <a:ext cx="5458968" cy="484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0461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BA8E3E-E9C6-C17E-76ED-372AAB751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cs-CZ" sz="4000"/>
              <a:t>Os zygomaticum (jařmová kost)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78A3B-E1EE-6067-C1FC-6DB110996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/>
          </a:bodyPr>
          <a:lstStyle/>
          <a:p>
            <a:r>
              <a:rPr lang="cs-CZ" sz="2000"/>
              <a:t>Palpovat laterální okraj orbity – processus frontalis ossis zygomatici</a:t>
            </a:r>
          </a:p>
          <a:p>
            <a:r>
              <a:rPr lang="cs-CZ" sz="2000"/>
              <a:t>Laterokaudálně – tělo zygomatické kosti, tvoří vystouplou část tváře (líčko)</a:t>
            </a:r>
          </a:p>
          <a:p>
            <a:r>
              <a:rPr lang="cs-CZ" sz="2000"/>
              <a:t>Směrem k uchu - arcus zygomaticus (jařmový oblouk), spojuje zygomatickou a temporální kost</a:t>
            </a:r>
          </a:p>
          <a:p>
            <a:r>
              <a:rPr lang="cs-CZ" sz="2000"/>
              <a:t>Palpovat po celé délce oblouku až k processus zygomaticus ossis temporalis</a:t>
            </a:r>
          </a:p>
        </p:txBody>
      </p:sp>
      <p:pic>
        <p:nvPicPr>
          <p:cNvPr id="7" name="Picture 6" descr="A skull with green markings&#10;&#10;AI-generated content may be incorrect.">
            <a:extLst>
              <a:ext uri="{FF2B5EF4-FFF2-40B4-BE49-F238E27FC236}">
                <a16:creationId xmlns:a16="http://schemas.microsoft.com/office/drawing/2014/main" id="{4FA8EF80-9E8E-9145-A019-160F2C7AD8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26"/>
          <a:stretch>
            <a:fillRect/>
          </a:stretch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5707780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E29B30-3D26-A400-040F-A2EC63FAC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cs-CZ" sz="5000"/>
              <a:t>Diaphragma (bránice)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2181D-DF39-4273-21BD-EAAD8B662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sz="1500"/>
              <a:t>Hlavní dýchací sval, tvar kopule</a:t>
            </a:r>
          </a:p>
          <a:p>
            <a:r>
              <a:rPr lang="cs-CZ" sz="1500"/>
              <a:t>Přepážka mezi hrudní a břišní dutinou</a:t>
            </a:r>
          </a:p>
          <a:p>
            <a:r>
              <a:rPr lang="cs-CZ" sz="1500"/>
              <a:t>Při kontrakci klesá dolů</a:t>
            </a:r>
          </a:p>
          <a:p>
            <a:r>
              <a:rPr lang="cs-CZ" sz="1500"/>
              <a:t>Má 3 části:</a:t>
            </a:r>
          </a:p>
          <a:p>
            <a:pPr lvl="1"/>
            <a:r>
              <a:rPr lang="cs-CZ" sz="1500"/>
              <a:t>Pars strenalis – proc. Xiphoideus</a:t>
            </a:r>
          </a:p>
          <a:p>
            <a:pPr lvl="1"/>
            <a:r>
              <a:rPr lang="cs-CZ" sz="1500"/>
              <a:t>Pars costalis – vnitřní plocha 7.-12. žebra</a:t>
            </a:r>
          </a:p>
          <a:p>
            <a:pPr lvl="1"/>
            <a:r>
              <a:rPr lang="cs-CZ" sz="1500"/>
              <a:t>Pars lumbalis – crura diaphragmatica z L1-L3</a:t>
            </a:r>
          </a:p>
          <a:p>
            <a:pPr lvl="1"/>
            <a:r>
              <a:rPr lang="cs-CZ" sz="1500"/>
              <a:t>Spojují se v lig. Arcuatum mediale et laterale</a:t>
            </a:r>
          </a:p>
          <a:p>
            <a:r>
              <a:rPr lang="cs-CZ" sz="1500"/>
              <a:t>Ú: centrum tendineum</a:t>
            </a:r>
          </a:p>
          <a:p>
            <a:r>
              <a:rPr lang="cs-CZ" sz="1500"/>
              <a:t>Fce: dýchací (hl. Inspirační sval), stabilizační (HSSP), sfinkterová</a:t>
            </a:r>
          </a:p>
        </p:txBody>
      </p:sp>
      <p:pic>
        <p:nvPicPr>
          <p:cNvPr id="5" name="Picture 4" descr="A diagram of the human skeleton&#10;&#10;AI-generated content may be incorrect.">
            <a:extLst>
              <a:ext uri="{FF2B5EF4-FFF2-40B4-BE49-F238E27FC236}">
                <a16:creationId xmlns:a16="http://schemas.microsoft.com/office/drawing/2014/main" id="{3DB8D6B6-3FA5-07C8-CC7A-07D12D9DF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048" y="1381887"/>
            <a:ext cx="5458968" cy="409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00456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D0F74D-2135-C31F-54CB-DBD477169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cs-CZ" sz="5400"/>
              <a:t>Diaphragma 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FFAFC-F576-AEF4-6EEA-EC4F596ED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sz="2000"/>
              <a:t>Bránice není přímo hmatatelná, ale její funkci lze vnímat</a:t>
            </a:r>
          </a:p>
          <a:p>
            <a:r>
              <a:rPr lang="cs-CZ" sz="2000"/>
              <a:t>Při nádechu bránice klesá, břišní stěna se rozšiřuje, PD se excentricky aktivuje</a:t>
            </a:r>
          </a:p>
          <a:p>
            <a:r>
              <a:rPr lang="cs-CZ" sz="2000"/>
              <a:t>Při výdechu bránice stoupá, transversus se aktivuje, PD se zvedá, vzniká kontrolovaný nitrobřišní tlak, který zpevňuje páteř</a:t>
            </a:r>
          </a:p>
          <a:p>
            <a:r>
              <a:rPr lang="cs-CZ" sz="2000"/>
              <a:t>HSSP – bránice, m. transversus abdominis, mm. multifidi, m. obliquus internus abdomonis, pánevní dno</a:t>
            </a:r>
          </a:p>
        </p:txBody>
      </p:sp>
      <p:pic>
        <p:nvPicPr>
          <p:cNvPr id="5" name="Picture 4" descr="A diagram of the human body&#10;&#10;AI-generated content may be incorrect.">
            <a:extLst>
              <a:ext uri="{FF2B5EF4-FFF2-40B4-BE49-F238E27FC236}">
                <a16:creationId xmlns:a16="http://schemas.microsoft.com/office/drawing/2014/main" id="{80EB8ED0-852D-4BFA-B290-907872A39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288" y="640080"/>
            <a:ext cx="3904487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49591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0E9A6ED-B880-44EA-8D60-C9D3C82CC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0999FF-DBA4-B310-EDE5-8E97D74BE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557190"/>
            <a:ext cx="5170852" cy="1671564"/>
          </a:xfrm>
        </p:spPr>
        <p:txBody>
          <a:bodyPr>
            <a:normAutofit/>
          </a:bodyPr>
          <a:lstStyle/>
          <a:p>
            <a:r>
              <a:rPr lang="cs-CZ" sz="4000"/>
              <a:t>Diaphragma – příklad testování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0F04F6-01E7-24A0-485D-E34E24DAE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398030"/>
            <a:ext cx="5180245" cy="3731058"/>
          </a:xfrm>
        </p:spPr>
        <p:txBody>
          <a:bodyPr>
            <a:normAutofit/>
          </a:bodyPr>
          <a:lstStyle/>
          <a:p>
            <a:r>
              <a:rPr lang="cs-CZ" sz="1400"/>
              <a:t>Brániční test vsedě dle principů DNS</a:t>
            </a:r>
          </a:p>
          <a:p>
            <a:pPr lvl="1"/>
            <a:r>
              <a:rPr lang="cs-CZ" sz="1400"/>
              <a:t>Sed na lehátku bez opory chodidel</a:t>
            </a:r>
          </a:p>
          <a:p>
            <a:pPr lvl="1"/>
            <a:r>
              <a:rPr lang="cs-CZ" sz="1400"/>
              <a:t>Páteř napřímená</a:t>
            </a:r>
          </a:p>
          <a:p>
            <a:pPr lvl="1"/>
            <a:r>
              <a:rPr lang="cs-CZ" sz="1400"/>
              <a:t>HKK volně</a:t>
            </a:r>
          </a:p>
          <a:p>
            <a:pPr lvl="1"/>
            <a:r>
              <a:rPr lang="cs-CZ" sz="1400"/>
              <a:t>Respirační fce - nádech proti prstům (mezi dolními žebry a dorsolaterální částí břišní stěny)</a:t>
            </a:r>
          </a:p>
          <a:p>
            <a:pPr lvl="1"/>
            <a:r>
              <a:rPr lang="cs-CZ" sz="1400"/>
              <a:t>Stabilizační fce- vytlačit prsty</a:t>
            </a:r>
          </a:p>
          <a:p>
            <a:pPr lvl="1"/>
            <a:r>
              <a:rPr lang="cs-CZ" sz="1400"/>
              <a:t>Kombinace respirační a posturální fce- nádech, výdech, vytlačit prsty, udržet tlak, volně dýchat do celé břišní dutiny</a:t>
            </a:r>
          </a:p>
          <a:p>
            <a:pPr lvl="1"/>
            <a:r>
              <a:rPr lang="cs-CZ" sz="1400"/>
              <a:t>Správné provedení: symetrická aktivitadorsolaterální sk. břišních svalů, rozšíření mezižeberních prostor, vyvážená aktivita břišních svalů, schopnost udržet tlak a zároveň dýchat, napřímená páteř</a:t>
            </a:r>
          </a:p>
        </p:txBody>
      </p:sp>
      <p:pic>
        <p:nvPicPr>
          <p:cNvPr id="5" name="Picture 4" descr="A person pointing at the back of a person&#10;&#10;AI-generated content may be incorrect.">
            <a:extLst>
              <a:ext uri="{FF2B5EF4-FFF2-40B4-BE49-F238E27FC236}">
                <a16:creationId xmlns:a16="http://schemas.microsoft.com/office/drawing/2014/main" id="{590FD00F-ABC3-4D87-B29C-9645BC3097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102" r="-2" b="-2"/>
          <a:stretch>
            <a:fillRect/>
          </a:stretch>
        </p:blipFill>
        <p:spPr>
          <a:xfrm>
            <a:off x="6182944" y="557189"/>
            <a:ext cx="5170852" cy="557189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45390822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191923-C9D0-B5FD-58E3-CCA3B62D5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cs-CZ" sz="5000"/>
              <a:t>Paravertebrální svaly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2BEE82-EC76-20A4-BDED-052557CBC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sz="1500"/>
              <a:t>Podél páteře, po obou stranách proc. Spinosi</a:t>
            </a:r>
          </a:p>
          <a:p>
            <a:r>
              <a:rPr lang="cs-CZ" sz="1500"/>
              <a:t>Rozdělení dle hloubky:</a:t>
            </a:r>
          </a:p>
          <a:p>
            <a:pPr lvl="1"/>
            <a:r>
              <a:rPr lang="cs-CZ" sz="1500"/>
              <a:t>Povrchové- m. trapezius, latissimus dorsi</a:t>
            </a:r>
          </a:p>
          <a:p>
            <a:pPr lvl="1"/>
            <a:r>
              <a:rPr lang="cs-CZ" sz="1500"/>
              <a:t>Střední- m. erector spinae </a:t>
            </a:r>
          </a:p>
          <a:p>
            <a:pPr lvl="1"/>
            <a:r>
              <a:rPr lang="cs-CZ" sz="1500"/>
              <a:t>Hluboké- mm. multifidi, rotatores, interpinales, intertransversarii</a:t>
            </a:r>
          </a:p>
          <a:p>
            <a:r>
              <a:rPr lang="cs-CZ" sz="1500"/>
              <a:t>Fce: udržení vzpřímené pozice a kontrola segmentální stability pátře, kontrola pohybu mezi obratli, HSSP, podíl na propriocepci a reflexní stabilizaci páteře</a:t>
            </a:r>
          </a:p>
          <a:p>
            <a:r>
              <a:rPr lang="cs-CZ" sz="1500"/>
              <a:t>Palpace: leh na břiše, palpujeme podél proc. Spinosi (cca 1-2 cm laterálně)</a:t>
            </a:r>
          </a:p>
          <a:p>
            <a:r>
              <a:rPr lang="cs-CZ" sz="1500"/>
              <a:t>Pozorujeme tonus, asmetrii, bolestivost, TrPs</a:t>
            </a:r>
          </a:p>
        </p:txBody>
      </p:sp>
      <p:pic>
        <p:nvPicPr>
          <p:cNvPr id="5" name="Picture 4" descr="A close-up of a person's torso&#10;&#10;AI-generated content may be incorrect.">
            <a:extLst>
              <a:ext uri="{FF2B5EF4-FFF2-40B4-BE49-F238E27FC236}">
                <a16:creationId xmlns:a16="http://schemas.microsoft.com/office/drawing/2014/main" id="{21C3AD7F-EBEB-617A-6B7C-CFEA00C84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1763" y="630936"/>
            <a:ext cx="2189301" cy="5577840"/>
          </a:xfrm>
          <a:prstGeom prst="rect">
            <a:avLst/>
          </a:prstGeom>
        </p:spPr>
      </p:pic>
      <p:pic>
        <p:nvPicPr>
          <p:cNvPr id="7" name="Picture 6" descr="A diagram of the muscles of the back&#10;&#10;AI-generated content may be incorrect.">
            <a:extLst>
              <a:ext uri="{FF2B5EF4-FFF2-40B4-BE49-F238E27FC236}">
                <a16:creationId xmlns:a16="http://schemas.microsoft.com/office/drawing/2014/main" id="{93726965-1EB4-9D18-CC86-8E2FA961D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6826" y="630936"/>
            <a:ext cx="3052192" cy="560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77928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8BEF8-4890-6715-1117-2A8C0DA85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S- reflex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8BD5B-91F8-758F-0884-17F4AA12F9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endParaRPr lang="cs-CZ" dirty="0"/>
          </a:p>
          <a:p>
            <a:r>
              <a:rPr lang="cs-CZ" dirty="0"/>
              <a:t>Senzomotorický reflex- krátká odezva</a:t>
            </a:r>
          </a:p>
          <a:p>
            <a:r>
              <a:rPr lang="cs-CZ" dirty="0"/>
              <a:t>Zahrnuje PV/m. </a:t>
            </a:r>
            <a:r>
              <a:rPr lang="cs-CZ" dirty="0" err="1"/>
              <a:t>erector</a:t>
            </a:r>
            <a:r>
              <a:rPr lang="cs-CZ" dirty="0"/>
              <a:t> </a:t>
            </a:r>
            <a:r>
              <a:rPr lang="cs-CZ" dirty="0" err="1"/>
              <a:t>spinae</a:t>
            </a:r>
            <a:endParaRPr lang="cs-CZ" dirty="0"/>
          </a:p>
          <a:p>
            <a:r>
              <a:rPr lang="cs-CZ" dirty="0"/>
              <a:t>Testování vleže na břiše, palpace </a:t>
            </a:r>
            <a:r>
              <a:rPr lang="cs-CZ" dirty="0" err="1"/>
              <a:t>erector</a:t>
            </a:r>
            <a:r>
              <a:rPr lang="cs-CZ" dirty="0"/>
              <a:t> </a:t>
            </a:r>
            <a:r>
              <a:rPr lang="cs-CZ" dirty="0" err="1"/>
              <a:t>spinae</a:t>
            </a:r>
            <a:r>
              <a:rPr lang="cs-CZ" dirty="0"/>
              <a:t>, rychlé ,,přebrnknutí”</a:t>
            </a:r>
          </a:p>
          <a:p>
            <a:r>
              <a:rPr lang="cs-CZ" dirty="0"/>
              <a:t>Pozitivní pokud je odpověď zvýšená – krátká kontrakce, souhyb pánve</a:t>
            </a:r>
          </a:p>
          <a:p>
            <a:r>
              <a:rPr lang="cs-CZ" dirty="0"/>
              <a:t>Posouzení reflexní aktivity a tonu PD</a:t>
            </a:r>
          </a:p>
          <a:p>
            <a:r>
              <a:rPr lang="cs-CZ" dirty="0"/>
              <a:t>Zhodnocení propojení s dechovým vzorem</a:t>
            </a:r>
          </a:p>
          <a:p>
            <a:r>
              <a:rPr lang="cs-CZ" dirty="0"/>
              <a:t>Dráždění segmentu</a:t>
            </a:r>
          </a:p>
        </p:txBody>
      </p:sp>
    </p:spTree>
    <p:extLst>
      <p:ext uri="{BB962C8B-B14F-4D97-AF65-F5344CB8AC3E}">
        <p14:creationId xmlns:p14="http://schemas.microsoft.com/office/powerpoint/2010/main" val="2184936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2998</TotalTime>
  <Words>4342</Words>
  <Application>Microsoft Macintosh PowerPoint</Application>
  <PresentationFormat>Widescreen</PresentationFormat>
  <Paragraphs>575</Paragraphs>
  <Slides>94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101" baseType="lpstr">
      <vt:lpstr>Aptos</vt:lpstr>
      <vt:lpstr>Aptos Display</vt:lpstr>
      <vt:lpstr>Arial</vt:lpstr>
      <vt:lpstr>Avenir Next LT Pro</vt:lpstr>
      <vt:lpstr>Calibri</vt:lpstr>
      <vt:lpstr>Helvetica Neue Medium</vt:lpstr>
      <vt:lpstr>Office Theme</vt:lpstr>
      <vt:lpstr>Základy palpace</vt:lpstr>
      <vt:lpstr>Palpace v oblasti hlavy</vt:lpstr>
      <vt:lpstr>Klinický význam</vt:lpstr>
      <vt:lpstr>TMK dysfunkce</vt:lpstr>
      <vt:lpstr>TMK</vt:lpstr>
      <vt:lpstr>Bruxismus</vt:lpstr>
      <vt:lpstr>Palpace v oblasti hlavy</vt:lpstr>
      <vt:lpstr> Os frontale, os temporale </vt:lpstr>
      <vt:lpstr>Os zygomaticum (jařmová kost)</vt:lpstr>
      <vt:lpstr>Arcus zygomaticus </vt:lpstr>
      <vt:lpstr>Maxilla (horní čelist)</vt:lpstr>
      <vt:lpstr>Mandibula (dolní čelist)</vt:lpstr>
      <vt:lpstr>PowerPoint Presentation</vt:lpstr>
      <vt:lpstr>Processus mastoideus </vt:lpstr>
      <vt:lpstr>Processus mastoideus</vt:lpstr>
      <vt:lpstr>Protuberantia occipitalis externa</vt:lpstr>
      <vt:lpstr>PowerPoint Presentation</vt:lpstr>
      <vt:lpstr>Linea nuchae</vt:lpstr>
      <vt:lpstr>Linea nuchalis superior</vt:lpstr>
      <vt:lpstr>PowerPoint Presentation</vt:lpstr>
      <vt:lpstr>Lig. nuchae</vt:lpstr>
      <vt:lpstr>Fossa suboccipitalis</vt:lpstr>
      <vt:lpstr>M. temporalis</vt:lpstr>
      <vt:lpstr>PowerPoint Presentation</vt:lpstr>
      <vt:lpstr>Temporalis – spoušťové body</vt:lpstr>
      <vt:lpstr>M. masseter</vt:lpstr>
      <vt:lpstr>Masseter - palpace</vt:lpstr>
      <vt:lpstr>Masseter – spoušťové body</vt:lpstr>
      <vt:lpstr>PowerPoint Presentation</vt:lpstr>
      <vt:lpstr>Glandula parotis</vt:lpstr>
      <vt:lpstr>Nervus trigeminus (V. hlavový nerv) </vt:lpstr>
      <vt:lpstr>Palpace v oblasti krku</vt:lpstr>
      <vt:lpstr>PowerPoint Presentation</vt:lpstr>
      <vt:lpstr>Funkce krční páteře</vt:lpstr>
      <vt:lpstr>Opěrná funkce</vt:lpstr>
      <vt:lpstr>Pohybová funkce</vt:lpstr>
      <vt:lpstr>Nervová funkce krční páteře</vt:lpstr>
      <vt:lpstr>Funkce v dýchání a polykání</vt:lpstr>
      <vt:lpstr>Ochranná funkce</vt:lpstr>
      <vt:lpstr>Koordinační a proprioceptivní funkce</vt:lpstr>
      <vt:lpstr>Vestibulární systém – sklon horizontálního kanálku</vt:lpstr>
      <vt:lpstr>BPPV (benigní paroxysmální poziční vertigo)</vt:lpstr>
      <vt:lpstr>C1-C7</vt:lpstr>
      <vt:lpstr>C1 – atlas </vt:lpstr>
      <vt:lpstr>C2 - axis</vt:lpstr>
      <vt:lpstr>Facetový kloub C2/C3</vt:lpstr>
      <vt:lpstr>Facetový kloub C2/C3</vt:lpstr>
      <vt:lpstr>C3-C6</vt:lpstr>
      <vt:lpstr>C7</vt:lpstr>
      <vt:lpstr>Cartilage thyroidea</vt:lpstr>
      <vt:lpstr>Os hyoideum</vt:lpstr>
      <vt:lpstr>M. sternocleidomastoideus</vt:lpstr>
      <vt:lpstr>SCM - palpace</vt:lpstr>
      <vt:lpstr>Sternocleidomastouideus – spoušťové body</vt:lpstr>
      <vt:lpstr>PowerPoint Presentation</vt:lpstr>
      <vt:lpstr>Mm. Scalenii</vt:lpstr>
      <vt:lpstr>Scaleni – spoušťové body</vt:lpstr>
      <vt:lpstr>A. Carotis communis</vt:lpstr>
      <vt:lpstr>PowerPoint Presentation</vt:lpstr>
      <vt:lpstr>PowerPoint Presentation</vt:lpstr>
      <vt:lpstr>Carotidní trojúhelník (trigonum caroticum)</vt:lpstr>
      <vt:lpstr>Plexus brachialis</vt:lpstr>
      <vt:lpstr>Palpace v oblasti hrudního koše</vt:lpstr>
      <vt:lpstr>Clavicula</vt:lpstr>
      <vt:lpstr>Incisura jugularis</vt:lpstr>
      <vt:lpstr>Sternum (hrudní kost)</vt:lpstr>
      <vt:lpstr>Th1-Th12</vt:lpstr>
      <vt:lpstr>PowerPoint Presentation</vt:lpstr>
      <vt:lpstr>Žebra (costae)</vt:lpstr>
      <vt:lpstr>1. žebro</vt:lpstr>
      <vt:lpstr>1. žebro</vt:lpstr>
      <vt:lpstr>2. žebro</vt:lpstr>
      <vt:lpstr>2. žebro</vt:lpstr>
      <vt:lpstr>3. žebro</vt:lpstr>
      <vt:lpstr>3. žebro </vt:lpstr>
      <vt:lpstr>4. žebro</vt:lpstr>
      <vt:lpstr>4. žebro</vt:lpstr>
      <vt:lpstr>5. žebro</vt:lpstr>
      <vt:lpstr>6. Žebro </vt:lpstr>
      <vt:lpstr>7. žebro</vt:lpstr>
      <vt:lpstr>Tietzův syndrom</vt:lpstr>
      <vt:lpstr>Palpační vyšetření – dýchací pohyb</vt:lpstr>
      <vt:lpstr>M. Pectoralis major</vt:lpstr>
      <vt:lpstr>M. Pectoralis minor</vt:lpstr>
      <vt:lpstr>M. Serratus anterior</vt:lpstr>
      <vt:lpstr>M. Rectus abdominis</vt:lpstr>
      <vt:lpstr>M. Obliquus externus abdominis</vt:lpstr>
      <vt:lpstr>M. Obliquus internus abdominis</vt:lpstr>
      <vt:lpstr>M. Transversus abdominis</vt:lpstr>
      <vt:lpstr>Diaphragma (bránice)</vt:lpstr>
      <vt:lpstr>Diaphragma </vt:lpstr>
      <vt:lpstr>Diaphragma – příklad testování</vt:lpstr>
      <vt:lpstr>Paravertebrální svaly</vt:lpstr>
      <vt:lpstr>S- reflex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Jan Krabec</dc:creator>
  <cp:lastModifiedBy>Jan Krabec</cp:lastModifiedBy>
  <cp:revision>18</cp:revision>
  <dcterms:created xsi:type="dcterms:W3CDTF">2025-10-27T18:25:54Z</dcterms:created>
  <dcterms:modified xsi:type="dcterms:W3CDTF">2025-10-29T20:54:21Z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b342da8-13b9-41e5-af2b-5c72a5fc1099_Enabled">
    <vt:lpwstr>true</vt:lpwstr>
  </property>
  <property fmtid="{D5CDD505-2E9C-101B-9397-08002B2CF9AE}" pid="3" name="MSIP_Label_eb342da8-13b9-41e5-af2b-5c72a5fc1099_SetDate">
    <vt:lpwstr>2025-10-27T18:55:26Z</vt:lpwstr>
  </property>
  <property fmtid="{D5CDD505-2E9C-101B-9397-08002B2CF9AE}" pid="4" name="MSIP_Label_eb342da8-13b9-41e5-af2b-5c72a5fc1099_Method">
    <vt:lpwstr>Standard</vt:lpwstr>
  </property>
  <property fmtid="{D5CDD505-2E9C-101B-9397-08002B2CF9AE}" pid="5" name="MSIP_Label_eb342da8-13b9-41e5-af2b-5c72a5fc1099_Name">
    <vt:lpwstr>Internal</vt:lpwstr>
  </property>
  <property fmtid="{D5CDD505-2E9C-101B-9397-08002B2CF9AE}" pid="6" name="MSIP_Label_eb342da8-13b9-41e5-af2b-5c72a5fc1099_SiteId">
    <vt:lpwstr>fc40701d-dbde-4299-9267-b9b9cf8f9527</vt:lpwstr>
  </property>
  <property fmtid="{D5CDD505-2E9C-101B-9397-08002B2CF9AE}" pid="7" name="MSIP_Label_eb342da8-13b9-41e5-af2b-5c72a5fc1099_ActionId">
    <vt:lpwstr>f9b1e9f2-559d-403b-b4e7-d90dcb8ad053</vt:lpwstr>
  </property>
  <property fmtid="{D5CDD505-2E9C-101B-9397-08002B2CF9AE}" pid="8" name="MSIP_Label_eb342da8-13b9-41e5-af2b-5c72a5fc1099_ContentBits">
    <vt:lpwstr>0</vt:lpwstr>
  </property>
  <property fmtid="{D5CDD505-2E9C-101B-9397-08002B2CF9AE}" pid="9" name="MSIP_Label_eb342da8-13b9-41e5-af2b-5c72a5fc1099_Tag">
    <vt:lpwstr>50, 3, 0, 1</vt:lpwstr>
  </property>
</Properties>
</file>