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6" r:id="rId8"/>
    <p:sldId id="262" r:id="rId9"/>
    <p:sldId id="264" r:id="rId10"/>
    <p:sldId id="265" r:id="rId11"/>
    <p:sldId id="266" r:id="rId12"/>
    <p:sldId id="31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17" r:id="rId26"/>
    <p:sldId id="31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324" r:id="rId36"/>
    <p:sldId id="286" r:id="rId37"/>
    <p:sldId id="288" r:id="rId38"/>
    <p:sldId id="289" r:id="rId39"/>
    <p:sldId id="290" r:id="rId40"/>
    <p:sldId id="291" r:id="rId41"/>
    <p:sldId id="292" r:id="rId42"/>
    <p:sldId id="293" r:id="rId43"/>
    <p:sldId id="325" r:id="rId44"/>
    <p:sldId id="294" r:id="rId45"/>
    <p:sldId id="326" r:id="rId46"/>
    <p:sldId id="295" r:id="rId47"/>
    <p:sldId id="296" r:id="rId48"/>
    <p:sldId id="298" r:id="rId49"/>
    <p:sldId id="299" r:id="rId50"/>
    <p:sldId id="300" r:id="rId51"/>
    <p:sldId id="301" r:id="rId52"/>
    <p:sldId id="302" r:id="rId53"/>
    <p:sldId id="297" r:id="rId54"/>
    <p:sldId id="322" r:id="rId55"/>
    <p:sldId id="303" r:id="rId56"/>
    <p:sldId id="304" r:id="rId57"/>
    <p:sldId id="305" r:id="rId58"/>
    <p:sldId id="306" r:id="rId59"/>
    <p:sldId id="323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21" r:id="rId69"/>
    <p:sldId id="315" r:id="rId70"/>
    <p:sldId id="320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59"/>
  </p:normalViewPr>
  <p:slideViewPr>
    <p:cSldViewPr snapToGrid="0">
      <p:cViewPr varScale="1">
        <p:scale>
          <a:sx n="88" d="100"/>
          <a:sy n="88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930F8-C7E5-C51A-6E6C-F6C8A71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DD0C0-3AFA-8CDC-D894-B5D39F55A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C8C7-68C3-D7BA-6DA1-5A620036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85D2E-973A-86AC-63C3-3B817655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2C812-7042-E6A4-47CF-05F561F9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0AC10-1188-9311-8B2E-431B89F9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090F3-8529-5F59-A746-11892A551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8C1C1-A00E-5495-3443-258745AE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60F43-AAEE-7AAB-3B9F-C92B8A47C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78A10-37D2-A8E5-380F-C2BC6D53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3BE7A-1564-75B1-F832-08EED1463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EAFF5-55AE-2D59-9180-F339ACFC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C8BE8-4E92-A0FE-5267-644D45D4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5DAE0-0FDB-B982-614B-2E568D6F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EFFF1-C69D-584F-95F1-BB373475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9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DF681-5398-6FE6-B19D-800F6773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12048-9874-FAD8-0450-9CEFD4CC3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016FF-96D4-1E1E-4E4B-3A78F374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59DDA-7540-8A50-D95D-6FF2F1F0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BFE00-B606-3314-1835-BFA5D015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1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7E3C-8D5F-BBE3-F7F1-B9C7B6E7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C783-F2B2-62CD-76CC-45A7BB77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FA83B-A9A7-8EEB-690F-D7D89E3B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7697D-AA65-1B7F-764C-4B3558F4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F8E0D-D202-94E3-CC15-FF645759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3BD1-A10A-D0AC-BE5A-C88C97A0A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21CE4-63BA-E5EA-2A46-A73E086AB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9F7F1-21E4-CE1E-49FA-12307BC5B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E62F7-5F05-2165-6663-83E65568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AA9DC-B940-67D4-D244-3F60214E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A1AA-64EC-81B6-B619-CE5B01AB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3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B64B-C2A6-E4EA-F433-164C98F5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69ABD-253E-C7C1-F784-F2470F52B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FB99A-616B-76B1-750B-C052A1E41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BC0553-D84B-D3E6-D339-F970E1ABF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30C92-2B75-5DB2-24C9-555798F19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9E50C8-0618-F73D-DB12-76903B60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3B800-A43F-9C4B-EF71-0A4106CD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472C83-EA88-E764-C796-27695F9A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7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402D-6201-E622-3B3F-4CF8B755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F9EF2-0064-6D11-C36B-EBD6EF66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C6E7D-7BB6-B161-F5C6-8D606B80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83C87-6040-45F2-E532-942243AF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3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A2635-392F-0D4D-4AFE-747FB3D1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2BF25-D9E8-178E-80CB-9C052F15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32D63-C790-0DAA-63FB-E1AC0CF7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4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B286-9102-8437-5739-76D24536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13580-8026-7D54-1F61-C55168C59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3ECCF-A506-689C-2B36-DE2A93F47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5DB44-DBA6-2337-7BB2-157895C9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1B08B-0617-86D7-BC0C-BA2C2C6F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813D4-0BC0-7002-7ECF-B75CABAB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4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DBB7-C7EC-994A-B53A-AF957E2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CF6BAF-CC49-BEA3-6F76-8756C2FBD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3D62-A087-05F2-5844-CAC56DA9A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0346C-26FA-EC6D-7CDB-D1247150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A252B-0C4C-BE7D-0D1D-0B90173F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7620A-9E00-3C1B-B6EE-A43EF841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1856C-CF31-7D09-6BB3-FB7E1959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B3205-AFA2-097C-F8CB-D77D86DFB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AAD5E-5B01-32EB-1A7B-97EAF9657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AD138F-0D69-CD47-A7CD-7922BDFE1E65}" type="datetimeFigureOut">
              <a:rPr lang="en-US" smtClean="0"/>
              <a:t>11/9/25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A4C0-4466-23EE-05F6-6F029BDE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16463-F682-BE97-7C15-DE9AA7CF3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193A8A-3161-0B40-B727-7F29E772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F492-A929-E7B4-16C8-BD54BA1E2F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Palpační dovednosti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F569D-0E05-A534-E4D4-FCE488118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Oblast </a:t>
            </a:r>
            <a:r>
              <a:rPr lang="en-US" sz="3600" dirty="0" err="1"/>
              <a:t>bederní</a:t>
            </a:r>
            <a:r>
              <a:rPr lang="en-US" sz="3600" dirty="0"/>
              <a:t> </a:t>
            </a:r>
            <a:r>
              <a:rPr lang="en-US" sz="3600" dirty="0" err="1"/>
              <a:t>páteře</a:t>
            </a:r>
            <a:r>
              <a:rPr lang="en-US" sz="3600" dirty="0"/>
              <a:t>, pánve, DKK </a:t>
            </a:r>
          </a:p>
        </p:txBody>
      </p:sp>
    </p:spTree>
    <p:extLst>
      <p:ext uri="{BB962C8B-B14F-4D97-AF65-F5344CB8AC3E}">
        <p14:creationId xmlns:p14="http://schemas.microsoft.com/office/powerpoint/2010/main" val="283344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1BB4-15A3-962B-C629-4CD01E47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94E85-8E22-BA81-5C6B-E55F491C2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Anamnéza</a:t>
            </a:r>
            <a:endParaRPr lang="en-US" dirty="0"/>
          </a:p>
          <a:p>
            <a:r>
              <a:rPr lang="en-US" dirty="0"/>
              <a:t>Vyšetření </a:t>
            </a:r>
            <a:r>
              <a:rPr lang="en-US" dirty="0" err="1"/>
              <a:t>statiky</a:t>
            </a:r>
            <a:r>
              <a:rPr lang="en-US" dirty="0"/>
              <a:t> ve </a:t>
            </a:r>
            <a:r>
              <a:rPr lang="en-US" dirty="0" err="1"/>
              <a:t>stoje</a:t>
            </a:r>
            <a:endParaRPr lang="en-US" dirty="0"/>
          </a:p>
          <a:p>
            <a:pPr lvl="1"/>
            <a:r>
              <a:rPr lang="en-US" dirty="0" err="1"/>
              <a:t>Křivka</a:t>
            </a:r>
            <a:r>
              <a:rPr lang="en-US" dirty="0"/>
              <a:t> </a:t>
            </a:r>
            <a:r>
              <a:rPr lang="en-US" dirty="0" err="1"/>
              <a:t>Lp</a:t>
            </a:r>
            <a:r>
              <a:rPr lang="en-US" dirty="0"/>
              <a:t> a </a:t>
            </a:r>
            <a:r>
              <a:rPr lang="en-US" dirty="0" err="1"/>
              <a:t>sakra</a:t>
            </a:r>
            <a:r>
              <a:rPr lang="en-US" dirty="0"/>
              <a:t>, </a:t>
            </a:r>
            <a:r>
              <a:rPr lang="en-US" dirty="0" err="1"/>
              <a:t>Michaelisova</a:t>
            </a:r>
            <a:r>
              <a:rPr lang="en-US" dirty="0"/>
              <a:t> </a:t>
            </a:r>
            <a:r>
              <a:rPr lang="en-US" dirty="0" err="1"/>
              <a:t>routa</a:t>
            </a:r>
            <a:r>
              <a:rPr lang="en-US" dirty="0"/>
              <a:t>, </a:t>
            </a:r>
            <a:r>
              <a:rPr lang="en-US" dirty="0" err="1"/>
              <a:t>prosak</a:t>
            </a:r>
            <a:r>
              <a:rPr lang="en-US" dirty="0"/>
              <a:t> (</a:t>
            </a:r>
            <a:r>
              <a:rPr lang="en-US" dirty="0" err="1"/>
              <a:t>stagnace</a:t>
            </a:r>
            <a:r>
              <a:rPr lang="en-US" dirty="0"/>
              <a:t> </a:t>
            </a:r>
            <a:r>
              <a:rPr lang="en-US" dirty="0" err="1"/>
              <a:t>lymfy</a:t>
            </a:r>
            <a:r>
              <a:rPr lang="en-US" dirty="0"/>
              <a:t>?)</a:t>
            </a:r>
          </a:p>
          <a:p>
            <a:pPr lvl="1"/>
            <a:r>
              <a:rPr lang="en-US" dirty="0" err="1"/>
              <a:t>Taile</a:t>
            </a:r>
            <a:r>
              <a:rPr lang="en-US" dirty="0"/>
              <a:t>, PV svaly</a:t>
            </a:r>
          </a:p>
          <a:p>
            <a:pPr lvl="1"/>
            <a:r>
              <a:rPr lang="en-US" dirty="0" err="1"/>
              <a:t>Intergluteální</a:t>
            </a:r>
            <a:r>
              <a:rPr lang="en-US" dirty="0"/>
              <a:t> </a:t>
            </a:r>
            <a:r>
              <a:rPr lang="en-US" dirty="0" err="1"/>
              <a:t>rýha</a:t>
            </a:r>
            <a:r>
              <a:rPr lang="en-US" dirty="0"/>
              <a:t>, </a:t>
            </a:r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gluteálních</a:t>
            </a:r>
            <a:r>
              <a:rPr lang="en-US" dirty="0"/>
              <a:t> </a:t>
            </a:r>
            <a:r>
              <a:rPr lang="en-US" dirty="0" err="1"/>
              <a:t>rýh</a:t>
            </a:r>
            <a:r>
              <a:rPr lang="en-US" dirty="0"/>
              <a:t>, </a:t>
            </a:r>
            <a:r>
              <a:rPr lang="en-US" dirty="0" err="1"/>
              <a:t>linie</a:t>
            </a:r>
            <a:r>
              <a:rPr lang="en-US" dirty="0"/>
              <a:t> </a:t>
            </a:r>
            <a:r>
              <a:rPr lang="en-US" dirty="0" err="1"/>
              <a:t>gluteálních</a:t>
            </a:r>
            <a:r>
              <a:rPr lang="en-US" dirty="0"/>
              <a:t> svalů</a:t>
            </a:r>
          </a:p>
          <a:p>
            <a:pPr lvl="1"/>
            <a:r>
              <a:rPr lang="en-US" dirty="0" err="1"/>
              <a:t>Postavení</a:t>
            </a:r>
            <a:r>
              <a:rPr lang="en-US" dirty="0"/>
              <a:t> SIAS, SIPS</a:t>
            </a:r>
          </a:p>
          <a:p>
            <a:r>
              <a:rPr lang="en-US" dirty="0"/>
              <a:t>Vyšetření </a:t>
            </a:r>
            <a:r>
              <a:rPr lang="en-US" dirty="0" err="1"/>
              <a:t>dynamiky</a:t>
            </a:r>
            <a:r>
              <a:rPr lang="en-US" dirty="0"/>
              <a:t> ve </a:t>
            </a:r>
            <a:r>
              <a:rPr lang="en-US" dirty="0" err="1"/>
              <a:t>stoje</a:t>
            </a:r>
            <a:endParaRPr lang="en-US" dirty="0"/>
          </a:p>
          <a:p>
            <a:pPr lvl="1"/>
            <a:r>
              <a:rPr lang="en-US" dirty="0" err="1"/>
              <a:t>Předklon</a:t>
            </a:r>
            <a:r>
              <a:rPr lang="en-US" dirty="0"/>
              <a:t>, </a:t>
            </a:r>
            <a:r>
              <a:rPr lang="en-US" dirty="0" err="1"/>
              <a:t>záklon</a:t>
            </a:r>
            <a:r>
              <a:rPr lang="en-US" dirty="0"/>
              <a:t>, </a:t>
            </a:r>
            <a:r>
              <a:rPr lang="en-US" dirty="0" err="1"/>
              <a:t>úklon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–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pohybem</a:t>
            </a:r>
            <a:r>
              <a:rPr lang="en-US" dirty="0"/>
              <a:t>, v </a:t>
            </a:r>
            <a:r>
              <a:rPr lang="en-US" dirty="0" err="1"/>
              <a:t>průběhu</a:t>
            </a:r>
            <a:r>
              <a:rPr lang="en-US" dirty="0"/>
              <a:t>, po pohybu</a:t>
            </a:r>
          </a:p>
          <a:p>
            <a:pPr lvl="1"/>
            <a:r>
              <a:rPr lang="en-US" dirty="0" err="1"/>
              <a:t>Bolest</a:t>
            </a:r>
            <a:r>
              <a:rPr lang="en-US" dirty="0"/>
              <a:t> – </a:t>
            </a:r>
            <a:r>
              <a:rPr lang="en-US" dirty="0" err="1"/>
              <a:t>intenzita</a:t>
            </a:r>
            <a:r>
              <a:rPr lang="en-US" dirty="0"/>
              <a:t>, </a:t>
            </a:r>
            <a:r>
              <a:rPr lang="en-US" dirty="0" err="1"/>
              <a:t>lokalizace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na </a:t>
            </a:r>
            <a:r>
              <a:rPr lang="en-US" dirty="0" err="1"/>
              <a:t>otevírané</a:t>
            </a:r>
            <a:r>
              <a:rPr lang="en-US" dirty="0"/>
              <a:t> </a:t>
            </a:r>
            <a:r>
              <a:rPr lang="en-US" dirty="0" err="1"/>
              <a:t>straně</a:t>
            </a:r>
            <a:r>
              <a:rPr lang="en-US" dirty="0"/>
              <a:t> – </a:t>
            </a:r>
            <a:r>
              <a:rPr lang="en-US" dirty="0" err="1"/>
              <a:t>centrálně</a:t>
            </a:r>
            <a:r>
              <a:rPr lang="en-US" dirty="0"/>
              <a:t> (</a:t>
            </a:r>
            <a:r>
              <a:rPr lang="en-US" dirty="0" err="1"/>
              <a:t>protažení</a:t>
            </a:r>
            <a:r>
              <a:rPr lang="en-US" dirty="0"/>
              <a:t> MT), </a:t>
            </a:r>
            <a:r>
              <a:rPr lang="en-US" dirty="0" err="1"/>
              <a:t>periferizace</a:t>
            </a:r>
            <a:r>
              <a:rPr lang="en-US" dirty="0"/>
              <a:t> bolesti (</a:t>
            </a:r>
            <a:r>
              <a:rPr lang="en-US" dirty="0" err="1"/>
              <a:t>diskus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Bolest</a:t>
            </a:r>
            <a:r>
              <a:rPr lang="en-US" dirty="0"/>
              <a:t> na </a:t>
            </a:r>
            <a:r>
              <a:rPr lang="en-US" dirty="0" err="1"/>
              <a:t>zavírané</a:t>
            </a:r>
            <a:r>
              <a:rPr lang="en-US" dirty="0"/>
              <a:t> </a:t>
            </a:r>
            <a:r>
              <a:rPr lang="en-US" dirty="0" err="1"/>
              <a:t>straně</a:t>
            </a:r>
            <a:r>
              <a:rPr lang="en-US" dirty="0"/>
              <a:t> – </a:t>
            </a:r>
            <a:r>
              <a:rPr lang="en-US" dirty="0" err="1"/>
              <a:t>centrálně</a:t>
            </a:r>
            <a:r>
              <a:rPr lang="en-US" dirty="0"/>
              <a:t> (</a:t>
            </a:r>
            <a:r>
              <a:rPr lang="en-US" dirty="0" err="1"/>
              <a:t>blokáda</a:t>
            </a:r>
            <a:r>
              <a:rPr lang="en-US" dirty="0"/>
              <a:t>, </a:t>
            </a:r>
            <a:r>
              <a:rPr lang="en-US" dirty="0" err="1"/>
              <a:t>diskus</a:t>
            </a:r>
            <a:r>
              <a:rPr lang="en-US" dirty="0"/>
              <a:t>), </a:t>
            </a:r>
            <a:r>
              <a:rPr lang="en-US" dirty="0" err="1"/>
              <a:t>periferizace</a:t>
            </a:r>
            <a:r>
              <a:rPr lang="en-US" dirty="0"/>
              <a:t> bolesti (</a:t>
            </a:r>
            <a:r>
              <a:rPr lang="en-US" dirty="0" err="1"/>
              <a:t>foraminostenóza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Křivku</a:t>
            </a:r>
            <a:r>
              <a:rPr lang="en-US" dirty="0"/>
              <a:t> </a:t>
            </a:r>
            <a:r>
              <a:rPr lang="en-US" dirty="0" err="1"/>
              <a:t>páteře</a:t>
            </a:r>
            <a:r>
              <a:rPr lang="en-US" dirty="0"/>
              <a:t>, </a:t>
            </a:r>
            <a:r>
              <a:rPr lang="en-US" dirty="0" err="1"/>
              <a:t>plynulost</a:t>
            </a:r>
            <a:r>
              <a:rPr lang="en-US" dirty="0"/>
              <a:t>, </a:t>
            </a:r>
            <a:r>
              <a:rPr lang="en-US" dirty="0" err="1"/>
              <a:t>omezení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zalomení</a:t>
            </a:r>
            <a:r>
              <a:rPr lang="en-US" dirty="0"/>
              <a:t>, </a:t>
            </a:r>
            <a:r>
              <a:rPr lang="en-US" dirty="0" err="1"/>
              <a:t>rozsah</a:t>
            </a:r>
            <a:r>
              <a:rPr lang="en-US" dirty="0"/>
              <a:t>, </a:t>
            </a:r>
            <a:r>
              <a:rPr lang="en-US" dirty="0" err="1"/>
              <a:t>přítomnost</a:t>
            </a:r>
            <a:r>
              <a:rPr lang="en-US" dirty="0"/>
              <a:t> </a:t>
            </a:r>
            <a:r>
              <a:rPr lang="en-US" dirty="0" err="1"/>
              <a:t>rotační</a:t>
            </a:r>
            <a:r>
              <a:rPr lang="en-US" dirty="0"/>
              <a:t> </a:t>
            </a:r>
            <a:r>
              <a:rPr lang="en-US" dirty="0" err="1"/>
              <a:t>synkinézy</a:t>
            </a:r>
            <a:endParaRPr lang="en-US" dirty="0"/>
          </a:p>
          <a:p>
            <a:r>
              <a:rPr lang="en-US" dirty="0" err="1"/>
              <a:t>Pružení</a:t>
            </a:r>
            <a:r>
              <a:rPr lang="en-US" dirty="0"/>
              <a:t> </a:t>
            </a:r>
            <a:r>
              <a:rPr lang="en-US" dirty="0" err="1"/>
              <a:t>vidličkou</a:t>
            </a:r>
            <a:endParaRPr lang="en-US" dirty="0"/>
          </a:p>
          <a:p>
            <a:pPr lvl="1"/>
            <a:r>
              <a:rPr lang="en-US" dirty="0"/>
              <a:t> u </a:t>
            </a:r>
            <a:r>
              <a:rPr lang="en-US" dirty="0" err="1"/>
              <a:t>diskopatie</a:t>
            </a:r>
            <a:r>
              <a:rPr lang="en-US" dirty="0"/>
              <a:t> </a:t>
            </a:r>
            <a:r>
              <a:rPr lang="en-US" dirty="0" err="1"/>
              <a:t>pruží</a:t>
            </a:r>
            <a:r>
              <a:rPr lang="en-US" dirty="0"/>
              <a:t> a </a:t>
            </a:r>
            <a:r>
              <a:rPr lang="en-US" dirty="0" err="1"/>
              <a:t>bolí</a:t>
            </a:r>
            <a:endParaRPr lang="en-US" dirty="0"/>
          </a:p>
          <a:p>
            <a:pPr lvl="1"/>
            <a:r>
              <a:rPr lang="en-US" dirty="0"/>
              <a:t>U </a:t>
            </a:r>
            <a:r>
              <a:rPr lang="en-US" dirty="0" err="1"/>
              <a:t>blokády</a:t>
            </a:r>
            <a:r>
              <a:rPr lang="en-US" dirty="0"/>
              <a:t> </a:t>
            </a:r>
            <a:r>
              <a:rPr lang="en-US" dirty="0" err="1"/>
              <a:t>nepruží</a:t>
            </a:r>
            <a:r>
              <a:rPr lang="en-US" dirty="0"/>
              <a:t> a </a:t>
            </a:r>
            <a:r>
              <a:rPr lang="en-US" dirty="0" err="1"/>
              <a:t>bolí</a:t>
            </a:r>
            <a:r>
              <a:rPr lang="en-US" dirty="0"/>
              <a:t>, po </a:t>
            </a:r>
            <a:r>
              <a:rPr lang="en-US" dirty="0" err="1"/>
              <a:t>mobilizaci</a:t>
            </a:r>
            <a:r>
              <a:rPr lang="en-US" dirty="0"/>
              <a:t> </a:t>
            </a:r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odezní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6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36DB3-90E2-B269-AE3A-840292E2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US"/>
              <a:t>Pánev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05BD2-1FCB-12A8-EFE3-679D9F143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en-US" sz="1700"/>
              <a:t>Přenáší zatížení a umožňuje přenos sil mezi trupem a DKK</a:t>
            </a:r>
          </a:p>
          <a:p>
            <a:r>
              <a:rPr lang="en-US" sz="1700"/>
              <a:t>Kostěné části:</a:t>
            </a:r>
          </a:p>
          <a:p>
            <a:pPr lvl="1"/>
            <a:r>
              <a:rPr lang="en-US" sz="1700"/>
              <a:t>Os ilium (kyčelní kost)</a:t>
            </a:r>
          </a:p>
          <a:p>
            <a:pPr lvl="1"/>
            <a:r>
              <a:rPr lang="en-US" sz="1700"/>
              <a:t>Os ischii (sedací)</a:t>
            </a:r>
          </a:p>
          <a:p>
            <a:pPr lvl="1"/>
            <a:r>
              <a:rPr lang="en-US" sz="1700"/>
              <a:t>Os pubis (stydká)</a:t>
            </a:r>
          </a:p>
          <a:p>
            <a:pPr lvl="1"/>
            <a:r>
              <a:rPr lang="en-US" sz="1700"/>
              <a:t>Os sacrum (křížová)</a:t>
            </a:r>
          </a:p>
          <a:p>
            <a:r>
              <a:rPr lang="en-US" sz="1700"/>
              <a:t>Klouby: </a:t>
            </a:r>
          </a:p>
          <a:p>
            <a:pPr lvl="1"/>
            <a:r>
              <a:rPr lang="en-US" sz="1700"/>
              <a:t>Art. Sacroiliaca (SI kloub) – mezi facies auricularis ossis ilii a sacra</a:t>
            </a:r>
          </a:p>
          <a:p>
            <a:pPr lvl="1"/>
            <a:r>
              <a:rPr lang="en-US" sz="1700"/>
              <a:t>Symfýza (symphysis pubica) – chrupavčité spojení vpředu</a:t>
            </a:r>
          </a:p>
          <a:p>
            <a:pPr lvl="1"/>
            <a:endParaRPr lang="en-US" sz="1700"/>
          </a:p>
        </p:txBody>
      </p:sp>
      <p:pic>
        <p:nvPicPr>
          <p:cNvPr id="7" name="Picture 6" descr="A diagram of the human pelvis&#10;&#10;AI-generated content may be incorrect.">
            <a:extLst>
              <a:ext uri="{FF2B5EF4-FFF2-40B4-BE49-F238E27FC236}">
                <a16:creationId xmlns:a16="http://schemas.microsoft.com/office/drawing/2014/main" id="{8289BDEF-61E8-EDD7-36B3-7BC527D7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339" y="643468"/>
            <a:ext cx="3382066" cy="2545005"/>
          </a:xfrm>
          <a:prstGeom prst="rect">
            <a:avLst/>
          </a:prstGeom>
        </p:spPr>
      </p:pic>
      <p:pic>
        <p:nvPicPr>
          <p:cNvPr id="5" name="Picture 4" descr="A diagram of the pelvis&#10;&#10;AI-generated content may be incorrect.">
            <a:extLst>
              <a:ext uri="{FF2B5EF4-FFF2-40B4-BE49-F238E27FC236}">
                <a16:creationId xmlns:a16="http://schemas.microsoft.com/office/drawing/2014/main" id="{9E6ED6BC-0B26-F787-F757-A24086AA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94" y="3657600"/>
            <a:ext cx="3314755" cy="25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1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BF32-DD7B-FEF0-88A2-E70B0459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-up of a skeleton&#10;&#10;AI-generated content may be incorrect.">
            <a:extLst>
              <a:ext uri="{FF2B5EF4-FFF2-40B4-BE49-F238E27FC236}">
                <a16:creationId xmlns:a16="http://schemas.microsoft.com/office/drawing/2014/main" id="{2D736218-98D0-6CDC-0967-A857A937F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027" y="0"/>
            <a:ext cx="9087945" cy="6681560"/>
          </a:xfrm>
        </p:spPr>
      </p:pic>
    </p:spTree>
    <p:extLst>
      <p:ext uri="{BB962C8B-B14F-4D97-AF65-F5344CB8AC3E}">
        <p14:creationId xmlns:p14="http://schemas.microsoft.com/office/powerpoint/2010/main" val="289999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7F2C6-429D-24B7-F44A-8330ED7B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Kostní orientační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4729-6377-4AD0-9139-7017375F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/>
              <a:t>Spina iliaca anterior superior (SIAS)</a:t>
            </a:r>
          </a:p>
          <a:p>
            <a:r>
              <a:rPr lang="en-US" sz="2000"/>
              <a:t>Spina iliaca anterior inferior (SIAI)</a:t>
            </a:r>
          </a:p>
          <a:p>
            <a:r>
              <a:rPr lang="en-US" sz="2000"/>
              <a:t>Crista iliaca </a:t>
            </a:r>
          </a:p>
          <a:p>
            <a:r>
              <a:rPr lang="en-US" sz="2000"/>
              <a:t>Spina iliaca posterior superior (SIPS)</a:t>
            </a:r>
          </a:p>
          <a:p>
            <a:r>
              <a:rPr lang="en-US" sz="2000"/>
              <a:t>Tuber ischiadicum</a:t>
            </a:r>
          </a:p>
          <a:p>
            <a:r>
              <a:rPr lang="en-US" sz="2000"/>
              <a:t>Os sacrum, apex ossis sacri</a:t>
            </a:r>
          </a:p>
          <a:p>
            <a:r>
              <a:rPr lang="en-US" sz="2000"/>
              <a:t>Os coccygis</a:t>
            </a:r>
          </a:p>
          <a:p>
            <a:r>
              <a:rPr lang="en-US" sz="2000"/>
              <a:t>Symphysis pubica</a:t>
            </a:r>
          </a:p>
        </p:txBody>
      </p:sp>
      <p:pic>
        <p:nvPicPr>
          <p:cNvPr id="5" name="Picture 4" descr="A diagram of the pelvis&#10;&#10;AI-generated content may be incorrect.">
            <a:extLst>
              <a:ext uri="{FF2B5EF4-FFF2-40B4-BE49-F238E27FC236}">
                <a16:creationId xmlns:a16="http://schemas.microsoft.com/office/drawing/2014/main" id="{DBA638DB-E04D-4882-776B-F529CD12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09" y="2184914"/>
            <a:ext cx="4724420" cy="375591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C3C6C-BEC6-0C67-2469-FF5D0202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/>
              <a:t>Os ilium (kost </a:t>
            </a:r>
            <a:r>
              <a:rPr lang="en-US" dirty="0" err="1"/>
              <a:t>kyčelní</a:t>
            </a:r>
            <a:r>
              <a:rPr lang="en-US" dirty="0"/>
              <a:t>)</a:t>
            </a: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0BFC8B41-D908-7793-0563-674770DC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11" name="Content Placeholder 10" descr="A skeleton of a hip&#10;&#10;AI-generated content may be incorrect.">
            <a:extLst>
              <a:ext uri="{FF2B5EF4-FFF2-40B4-BE49-F238E27FC236}">
                <a16:creationId xmlns:a16="http://schemas.microsoft.com/office/drawing/2014/main" id="{CAF599AC-CC2D-5C3A-FDA6-58C9E6EAE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432528"/>
            <a:ext cx="4737650" cy="40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9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32FC-3248-C020-AC63-426BBE287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Crista iliaca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5EBB-DDFE-B510-F894-FBDB9B854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Palpace </a:t>
            </a:r>
            <a:r>
              <a:rPr lang="en-US" dirty="0" err="1"/>
              <a:t>nejlépe</a:t>
            </a:r>
            <a:r>
              <a:rPr lang="en-US" dirty="0"/>
              <a:t> ve </a:t>
            </a:r>
            <a:r>
              <a:rPr lang="en-US" dirty="0" err="1"/>
              <a:t>stoje</a:t>
            </a:r>
            <a:r>
              <a:rPr lang="en-US" dirty="0"/>
              <a:t> nebo </a:t>
            </a:r>
            <a:r>
              <a:rPr lang="en-US" dirty="0" err="1"/>
              <a:t>vleže</a:t>
            </a:r>
            <a:r>
              <a:rPr lang="en-US" dirty="0"/>
              <a:t> na </a:t>
            </a:r>
            <a:r>
              <a:rPr lang="en-US" dirty="0" err="1"/>
              <a:t>briše</a:t>
            </a:r>
            <a:r>
              <a:rPr lang="en-US" dirty="0"/>
              <a:t>, </a:t>
            </a:r>
            <a:r>
              <a:rPr lang="en-US" dirty="0" err="1"/>
              <a:t>položit</a:t>
            </a:r>
            <a:r>
              <a:rPr lang="en-US" dirty="0"/>
              <a:t> ruce na oba </a:t>
            </a:r>
            <a:r>
              <a:rPr lang="en-US" dirty="0" err="1"/>
              <a:t>boky</a:t>
            </a:r>
            <a:r>
              <a:rPr lang="en-US" dirty="0"/>
              <a:t>, </a:t>
            </a:r>
            <a:r>
              <a:rPr lang="en-US" dirty="0" err="1"/>
              <a:t>hřeben</a:t>
            </a:r>
            <a:r>
              <a:rPr lang="en-US" dirty="0"/>
              <a:t> hmatáme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dlouhou</a:t>
            </a:r>
            <a:r>
              <a:rPr lang="en-US" dirty="0"/>
              <a:t> kostní </a:t>
            </a:r>
            <a:r>
              <a:rPr lang="en-US" dirty="0" err="1"/>
              <a:t>linii</a:t>
            </a:r>
            <a:r>
              <a:rPr lang="en-US" dirty="0"/>
              <a:t> mezi SIAS a SIPS</a:t>
            </a:r>
          </a:p>
          <a:p>
            <a:r>
              <a:rPr lang="en-US" dirty="0" err="1"/>
              <a:t>Klinicky</a:t>
            </a:r>
            <a:r>
              <a:rPr lang="en-US" dirty="0"/>
              <a:t> </a:t>
            </a:r>
            <a:r>
              <a:rPr lang="en-US" dirty="0" err="1"/>
              <a:t>důležitý</a:t>
            </a:r>
            <a:r>
              <a:rPr lang="en-US" dirty="0"/>
              <a:t> orientační bod pro </a:t>
            </a:r>
            <a:r>
              <a:rPr lang="en-US" dirty="0" err="1"/>
              <a:t>nalezení</a:t>
            </a:r>
            <a:r>
              <a:rPr lang="en-US" dirty="0"/>
              <a:t> L4 (</a:t>
            </a:r>
            <a:r>
              <a:rPr lang="en-US" dirty="0" err="1"/>
              <a:t>Jacobyho</a:t>
            </a:r>
            <a:r>
              <a:rPr lang="en-US" dirty="0"/>
              <a:t> </a:t>
            </a:r>
            <a:r>
              <a:rPr lang="en-US" dirty="0" err="1"/>
              <a:t>linie</a:t>
            </a:r>
            <a:r>
              <a:rPr lang="en-US" dirty="0"/>
              <a:t>)</a:t>
            </a:r>
          </a:p>
          <a:p>
            <a:r>
              <a:rPr lang="en-US" dirty="0"/>
              <a:t>Využití k hodnocení </a:t>
            </a:r>
            <a:r>
              <a:rPr lang="en-US" dirty="0" err="1"/>
              <a:t>symetrie</a:t>
            </a:r>
            <a:r>
              <a:rPr lang="en-US" dirty="0"/>
              <a:t> pánve ve </a:t>
            </a:r>
            <a:r>
              <a:rPr lang="en-US" dirty="0" err="1"/>
              <a:t>frontální</a:t>
            </a:r>
            <a:r>
              <a:rPr lang="en-US" dirty="0"/>
              <a:t> </a:t>
            </a:r>
            <a:r>
              <a:rPr lang="en-US" dirty="0" err="1"/>
              <a:t>rovině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4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8DA8E-F326-506B-C8E3-5F35E5FA6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/>
              <a:t>Spina iliaca anterior superior (SIAS)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E0CA-5B96-F9C6-0EAB-FE5D3D71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/>
              <a:t>Přední horní trn kyčelní</a:t>
            </a:r>
          </a:p>
          <a:p>
            <a:r>
              <a:rPr lang="en-US" sz="2000"/>
              <a:t>Palpovat ve stoji nebo v leže, položit palec na přední část hřebene kyčelního – jasně hmatný výběžek</a:t>
            </a:r>
          </a:p>
          <a:p>
            <a:r>
              <a:rPr lang="en-US" sz="2000"/>
              <a:t>Slouží k určení délky DK (SIAS – malleolus medialis)</a:t>
            </a:r>
          </a:p>
          <a:p>
            <a:r>
              <a:rPr lang="en-US" sz="2000"/>
              <a:t>Úpon m. sartorius, m. tensor fascie latae, lig. Inguinale</a:t>
            </a:r>
          </a:p>
          <a:p>
            <a:r>
              <a:rPr lang="en-US" sz="2000"/>
              <a:t>Posun SIAS nahoru/dolu = přední/posteriorní rotace pánve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11506-9CC8-18EB-D8DE-81E845AE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957" y="717012"/>
            <a:ext cx="4710955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3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CAE8A-3943-F632-2D76-71E680EB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/>
              <a:t>Spina iliaca anterior inferior (SIAI)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D1F8-B504-BF82-CB5B-00AD5D3F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/>
              <a:t>Cca 2 cm pod SIAS, přes m. rectus femoris (hlubší, ne vždy hmatná)</a:t>
            </a:r>
          </a:p>
          <a:p>
            <a:r>
              <a:rPr lang="en-US" sz="2000"/>
              <a:t>Úpon caput rectum</a:t>
            </a:r>
          </a:p>
          <a:p>
            <a:r>
              <a:rPr lang="en-US" sz="2000"/>
              <a:t>Bolestivá při tendinopatiích rectus femoris</a:t>
            </a:r>
          </a:p>
        </p:txBody>
      </p:sp>
      <p:pic>
        <p:nvPicPr>
          <p:cNvPr id="5" name="Picture 4" descr="A close-up of a skeleton&#10;&#10;AI-generated content may be incorrect.">
            <a:extLst>
              <a:ext uri="{FF2B5EF4-FFF2-40B4-BE49-F238E27FC236}">
                <a16:creationId xmlns:a16="http://schemas.microsoft.com/office/drawing/2014/main" id="{86E9E439-081E-5D6B-3B47-2FF08450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456216"/>
            <a:ext cx="4737650" cy="39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51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F7376-B516-8E21-C26C-626F051F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sz="4100"/>
              <a:t>Spina iliaca posterior superior (SIPS)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AD10-D8F2-B3AD-164B-155F1D1BE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/>
              <a:t>Zadní horní trn kyčelní</a:t>
            </a:r>
          </a:p>
          <a:p>
            <a:r>
              <a:rPr lang="en-US" sz="2000"/>
              <a:t>Palpace ve stoji nebo v leže na břiše, palci zespodu narazit na trny</a:t>
            </a:r>
          </a:p>
          <a:p>
            <a:r>
              <a:rPr lang="en-US" sz="2000"/>
              <a:t>Orientační bod pro SI</a:t>
            </a:r>
          </a:p>
          <a:p>
            <a:r>
              <a:rPr lang="en-US" sz="2000"/>
              <a:t>Posun jedné SIPS – možná rotace ilia nebo blokáda SI</a:t>
            </a:r>
          </a:p>
          <a:p>
            <a:r>
              <a:rPr lang="en-US" sz="2000"/>
              <a:t>Často asymetrie u skolióz a funkčních poruch pánve</a:t>
            </a:r>
          </a:p>
        </p:txBody>
      </p:sp>
      <p:pic>
        <p:nvPicPr>
          <p:cNvPr id="5" name="Picture 4" descr="A skeleton with green spots&#10;&#10;AI-generated content may be incorrect.">
            <a:extLst>
              <a:ext uri="{FF2B5EF4-FFF2-40B4-BE49-F238E27FC236}">
                <a16:creationId xmlns:a16="http://schemas.microsoft.com/office/drawing/2014/main" id="{5EB0D803-E4DA-A021-8C14-8F8CA491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331852"/>
            <a:ext cx="4737650" cy="42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5F172-0192-12FB-2060-0EBD275B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 err="1"/>
              <a:t>Sacroiliakální</a:t>
            </a:r>
            <a:r>
              <a:rPr lang="en-US" dirty="0"/>
              <a:t> kloub (SI)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EF4BD-9419-5BDC-F2B9-12EF2D202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1900"/>
              <a:t>Spojuje os sacrum a os ilium </a:t>
            </a:r>
          </a:p>
          <a:p>
            <a:r>
              <a:rPr lang="en-US" sz="1900"/>
              <a:t>Leží mezi SIPS a angulus lateralis ossis sacri, mírně šikmo</a:t>
            </a:r>
          </a:p>
          <a:p>
            <a:r>
              <a:rPr lang="en-US" sz="1900"/>
              <a:t>Kloub je velmi málo pohyblivý – nutace, kontranutace</a:t>
            </a:r>
          </a:p>
          <a:p>
            <a:r>
              <a:rPr lang="en-US" sz="1900"/>
              <a:t>Kloubní plochy jsou kryté vláknitou chrupavkou a zpevněné silnými vazy</a:t>
            </a:r>
          </a:p>
          <a:p>
            <a:r>
              <a:rPr lang="en-US" sz="1900"/>
              <a:t>Fce: přenáší síly mezi páteří a DKK, zajišťuje stabilitu pánve </a:t>
            </a:r>
          </a:p>
          <a:p>
            <a:r>
              <a:rPr lang="en-US" sz="1900"/>
              <a:t>Palpace – leh na břiše nebo stoj, najít obě SIPS, položit prsty mírně mediálně a dolů, palpovat jemně dorsoventrálním tlakem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7F3EB-5C17-8CB7-AB58-6B9D38FC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956" y="2184914"/>
            <a:ext cx="4471326" cy="375591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5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68358-527A-3457-0E16-1F4F0F05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 err="1"/>
              <a:t>Bederní</a:t>
            </a:r>
            <a:r>
              <a:rPr lang="en-US" dirty="0"/>
              <a:t> páteř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C8C70-B64A-F01F-5A2A-B696F839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/>
              <a:t>Bedení páteř (L1-L5) je fyziologicky v lordóze, vrchol bývá v oblasti L3-L4</a:t>
            </a:r>
          </a:p>
          <a:p>
            <a:r>
              <a:rPr lang="en-US" sz="2000"/>
              <a:t>Přesnost palpace je důležitá pro lokalizaci segmentálních dysfunkcí, měření mobility nebo cílení terapie</a:t>
            </a:r>
          </a:p>
          <a:p>
            <a:r>
              <a:rPr lang="en-US" sz="2000"/>
              <a:t>Nejčastější klinické indikace – bolest, blokády, hypertonus PV, asymetrie</a:t>
            </a:r>
          </a:p>
          <a:p>
            <a:endParaRPr lang="en-US" sz="2000"/>
          </a:p>
        </p:txBody>
      </p:sp>
      <p:pic>
        <p:nvPicPr>
          <p:cNvPr id="7" name="Picture 6" descr="A diagram of a human spine&#10;&#10;AI-generated content may be incorrect.">
            <a:extLst>
              <a:ext uri="{FF2B5EF4-FFF2-40B4-BE49-F238E27FC236}">
                <a16:creationId xmlns:a16="http://schemas.microsoft.com/office/drawing/2014/main" id="{0F175022-8EE5-E127-249D-FB543AE1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755888"/>
            <a:ext cx="4737650" cy="53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1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907AF-66F1-C057-A2D6-9E25EC95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 err="1"/>
              <a:t>Dysfunkce</a:t>
            </a:r>
            <a:r>
              <a:rPr lang="en-US" dirty="0"/>
              <a:t> SI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souvisí</a:t>
            </a:r>
            <a:r>
              <a:rPr lang="en-US" dirty="0"/>
              <a:t> 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24A69-619A-CEB2-AE3E-EA2BD534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sz="2000"/>
              <a:t>Asymetrií pánve</a:t>
            </a:r>
          </a:p>
          <a:p>
            <a:r>
              <a:rPr lang="en-US" sz="2000"/>
              <a:t>Rozdílnou délkou DKK</a:t>
            </a:r>
          </a:p>
          <a:p>
            <a:r>
              <a:rPr lang="en-US" sz="2000"/>
              <a:t>Hypertonem m. piriformis nebo m. gluteus medius</a:t>
            </a:r>
          </a:p>
          <a:p>
            <a:r>
              <a:rPr lang="en-US" sz="2000"/>
              <a:t>Blok L5/S1</a:t>
            </a:r>
          </a:p>
          <a:p>
            <a:r>
              <a:rPr lang="en-US" sz="2000"/>
              <a:t>Hypomobilitou po porodu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7" name="Picture 6" descr="A diagram of a human skeleton&#10;&#10;AI-generated content may be incorrect.">
            <a:extLst>
              <a:ext uri="{FF2B5EF4-FFF2-40B4-BE49-F238E27FC236}">
                <a16:creationId xmlns:a16="http://schemas.microsoft.com/office/drawing/2014/main" id="{28CFE694-EEE7-78C4-4E91-259E7295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2084187"/>
            <a:ext cx="4747547" cy="27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380D-3480-DEBF-7671-C99ADEEE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testování</a:t>
            </a:r>
            <a:r>
              <a:rPr lang="en-US" dirty="0"/>
              <a:t> </a:t>
            </a:r>
            <a:r>
              <a:rPr lang="en-US" dirty="0" err="1"/>
              <a:t>pohyblivosti</a:t>
            </a:r>
            <a:r>
              <a:rPr lang="en-US" dirty="0"/>
              <a:t> a funkce pánve a SI kloubů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8F516-5FFD-3217-04B3-71E6F6E1C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Pozorování</a:t>
            </a:r>
            <a:r>
              <a:rPr lang="en-US" dirty="0"/>
              <a:t> </a:t>
            </a:r>
            <a:r>
              <a:rPr lang="en-US" dirty="0" err="1"/>
              <a:t>postavení</a:t>
            </a:r>
            <a:r>
              <a:rPr lang="en-US" dirty="0"/>
              <a:t> pánve</a:t>
            </a:r>
          </a:p>
          <a:p>
            <a:pPr lvl="1"/>
            <a:r>
              <a:rPr lang="en-US" dirty="0"/>
              <a:t>Porovnat SIPS – </a:t>
            </a:r>
            <a:r>
              <a:rPr lang="en-US" dirty="0" err="1"/>
              <a:t>stejná</a:t>
            </a:r>
            <a:r>
              <a:rPr lang="en-US" dirty="0"/>
              <a:t> </a:t>
            </a:r>
            <a:r>
              <a:rPr lang="en-US" dirty="0" err="1"/>
              <a:t>výše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SIAS – ve </a:t>
            </a:r>
            <a:r>
              <a:rPr lang="en-US" dirty="0" err="1"/>
              <a:t>stejné</a:t>
            </a:r>
            <a:r>
              <a:rPr lang="en-US" dirty="0"/>
              <a:t> </a:t>
            </a:r>
            <a:r>
              <a:rPr lang="en-US" dirty="0" err="1"/>
              <a:t>horizontále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Crista iliaca – </a:t>
            </a:r>
            <a:r>
              <a:rPr lang="en-US" dirty="0" err="1"/>
              <a:t>horizontální</a:t>
            </a:r>
            <a:r>
              <a:rPr lang="en-US" dirty="0"/>
              <a:t> nebo </a:t>
            </a:r>
            <a:r>
              <a:rPr lang="en-US" dirty="0" err="1"/>
              <a:t>šikmá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Vyšší SIAS </a:t>
            </a:r>
            <a:r>
              <a:rPr lang="en-US" dirty="0" err="1"/>
              <a:t>nižší</a:t>
            </a:r>
            <a:r>
              <a:rPr lang="en-US" dirty="0"/>
              <a:t> SIPS = </a:t>
            </a:r>
            <a:r>
              <a:rPr lang="en-US" dirty="0" err="1"/>
              <a:t>ventrální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ilia</a:t>
            </a:r>
          </a:p>
          <a:p>
            <a:pPr lvl="1"/>
            <a:r>
              <a:rPr lang="en-US" dirty="0" err="1"/>
              <a:t>Nižší</a:t>
            </a:r>
            <a:r>
              <a:rPr lang="en-US" dirty="0"/>
              <a:t> SIAS </a:t>
            </a:r>
            <a:r>
              <a:rPr lang="en-US" dirty="0" err="1"/>
              <a:t>vyšší</a:t>
            </a:r>
            <a:r>
              <a:rPr lang="en-US" dirty="0"/>
              <a:t> SIPS = dorzální </a:t>
            </a:r>
            <a:r>
              <a:rPr lang="en-US" dirty="0" err="1"/>
              <a:t>rotace</a:t>
            </a:r>
            <a:r>
              <a:rPr lang="en-US" dirty="0"/>
              <a:t> ilia</a:t>
            </a:r>
          </a:p>
          <a:p>
            <a:pPr lvl="1"/>
            <a:r>
              <a:rPr lang="en-US" dirty="0" err="1"/>
              <a:t>Jednostranné</a:t>
            </a:r>
            <a:r>
              <a:rPr lang="en-US" dirty="0"/>
              <a:t> </a:t>
            </a:r>
            <a:r>
              <a:rPr lang="en-US" dirty="0" err="1"/>
              <a:t>posuny</a:t>
            </a:r>
            <a:r>
              <a:rPr lang="en-US" dirty="0"/>
              <a:t> – </a:t>
            </a:r>
            <a:r>
              <a:rPr lang="en-US" dirty="0" err="1"/>
              <a:t>podezření</a:t>
            </a:r>
            <a:r>
              <a:rPr lang="en-US" dirty="0"/>
              <a:t> na funkční </a:t>
            </a:r>
            <a:r>
              <a:rPr lang="en-US" dirty="0" err="1"/>
              <a:t>blok</a:t>
            </a:r>
            <a:r>
              <a:rPr lang="en-US" dirty="0"/>
              <a:t> SI nebo </a:t>
            </a:r>
            <a:r>
              <a:rPr lang="en-US" dirty="0" err="1"/>
              <a:t>dysbalanci</a:t>
            </a:r>
            <a:r>
              <a:rPr lang="en-US" dirty="0"/>
              <a:t> pánve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05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9138-EA6D-434C-477A-41FDA7FF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88355-CE0D-D527-52D4-45808AD7B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 dirty="0" err="1"/>
              <a:t>předbíhání</a:t>
            </a:r>
            <a:r>
              <a:rPr lang="en-US" dirty="0"/>
              <a:t> spin (standing flexion test/ </a:t>
            </a:r>
            <a:r>
              <a:rPr lang="en-US" dirty="0" err="1"/>
              <a:t>Gilletův</a:t>
            </a:r>
            <a:r>
              <a:rPr lang="en-US" dirty="0"/>
              <a:t> test)</a:t>
            </a:r>
          </a:p>
          <a:p>
            <a:pPr lvl="1"/>
            <a:r>
              <a:rPr lang="en-US" dirty="0" err="1"/>
              <a:t>Testuje</a:t>
            </a:r>
            <a:r>
              <a:rPr lang="en-US" dirty="0"/>
              <a:t> </a:t>
            </a:r>
            <a:r>
              <a:rPr lang="en-US" dirty="0" err="1"/>
              <a:t>souhru</a:t>
            </a:r>
            <a:r>
              <a:rPr lang="en-US" dirty="0"/>
              <a:t> mezi SI a </a:t>
            </a:r>
            <a:r>
              <a:rPr lang="en-US" dirty="0" err="1"/>
              <a:t>Lp</a:t>
            </a:r>
            <a:endParaRPr lang="en-US" dirty="0"/>
          </a:p>
          <a:p>
            <a:pPr lvl="1"/>
            <a:r>
              <a:rPr lang="en-US" dirty="0" err="1"/>
              <a:t>Palpujte</a:t>
            </a:r>
            <a:r>
              <a:rPr lang="en-US" dirty="0"/>
              <a:t> </a:t>
            </a:r>
            <a:r>
              <a:rPr lang="en-US" dirty="0" err="1"/>
              <a:t>obě</a:t>
            </a:r>
            <a:r>
              <a:rPr lang="en-US" dirty="0"/>
              <a:t> SIPS</a:t>
            </a:r>
          </a:p>
          <a:p>
            <a:pPr lvl="1"/>
            <a:r>
              <a:rPr lang="en-US" dirty="0" err="1"/>
              <a:t>Pacient</a:t>
            </a:r>
            <a:r>
              <a:rPr lang="en-US" dirty="0"/>
              <a:t> se </a:t>
            </a:r>
            <a:r>
              <a:rPr lang="en-US" dirty="0" err="1"/>
              <a:t>pomalu</a:t>
            </a:r>
            <a:r>
              <a:rPr lang="en-US" dirty="0"/>
              <a:t> </a:t>
            </a:r>
            <a:r>
              <a:rPr lang="en-US" dirty="0" err="1"/>
              <a:t>předklání</a:t>
            </a:r>
            <a:endParaRPr lang="en-US" dirty="0"/>
          </a:p>
          <a:p>
            <a:pPr lvl="1"/>
            <a:r>
              <a:rPr lang="en-US" dirty="0" err="1"/>
              <a:t>Sledujte</a:t>
            </a:r>
            <a:r>
              <a:rPr lang="en-US" dirty="0"/>
              <a:t> </a:t>
            </a:r>
            <a:r>
              <a:rPr lang="en-US" dirty="0" err="1"/>
              <a:t>pohyb</a:t>
            </a:r>
            <a:r>
              <a:rPr lang="en-US" dirty="0"/>
              <a:t> obou SIPS</a:t>
            </a:r>
          </a:p>
          <a:p>
            <a:pPr lvl="1"/>
            <a:r>
              <a:rPr lang="en-US" dirty="0" err="1"/>
              <a:t>Obě</a:t>
            </a:r>
            <a:r>
              <a:rPr lang="en-US" dirty="0"/>
              <a:t> spiny se mají </a:t>
            </a:r>
            <a:r>
              <a:rPr lang="en-US" dirty="0" err="1"/>
              <a:t>pohybovat</a:t>
            </a:r>
            <a:r>
              <a:rPr lang="en-US" dirty="0"/>
              <a:t> </a:t>
            </a:r>
            <a:r>
              <a:rPr lang="en-US" dirty="0" err="1"/>
              <a:t>rovnoměrně</a:t>
            </a:r>
            <a:r>
              <a:rPr lang="en-US" dirty="0"/>
              <a:t> </a:t>
            </a:r>
            <a:r>
              <a:rPr lang="en-US" dirty="0" err="1"/>
              <a:t>dopředu</a:t>
            </a:r>
            <a:r>
              <a:rPr lang="en-US" dirty="0"/>
              <a:t> a </a:t>
            </a:r>
            <a:r>
              <a:rPr lang="en-US" dirty="0" err="1"/>
              <a:t>dolů</a:t>
            </a:r>
            <a:endParaRPr lang="en-US" dirty="0"/>
          </a:p>
          <a:p>
            <a:pPr lvl="1"/>
            <a:r>
              <a:rPr lang="en-US" dirty="0"/>
              <a:t>Pokud se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pohne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nebo </a:t>
            </a:r>
            <a:r>
              <a:rPr lang="en-US" dirty="0" err="1"/>
              <a:t>zůstává</a:t>
            </a:r>
            <a:r>
              <a:rPr lang="en-US" dirty="0"/>
              <a:t> </a:t>
            </a:r>
            <a:r>
              <a:rPr lang="en-US" dirty="0" err="1"/>
              <a:t>výše</a:t>
            </a:r>
            <a:r>
              <a:rPr lang="en-US" dirty="0"/>
              <a:t> – </a:t>
            </a:r>
            <a:r>
              <a:rPr lang="en-US" dirty="0" err="1"/>
              <a:t>blokáda</a:t>
            </a:r>
            <a:r>
              <a:rPr lang="en-US" dirty="0"/>
              <a:t> ne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straně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91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2481-A787-F658-AB00-5EAC2E53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B794B-9C9F-A876-A20C-EBCD3A285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 dirty="0" err="1"/>
              <a:t>poklesu</a:t>
            </a:r>
            <a:r>
              <a:rPr lang="en-US" dirty="0"/>
              <a:t> pánve (</a:t>
            </a:r>
            <a:r>
              <a:rPr lang="en-US" dirty="0" err="1"/>
              <a:t>Trendelenburgův</a:t>
            </a:r>
            <a:r>
              <a:rPr lang="en-US" dirty="0"/>
              <a:t> test)</a:t>
            </a:r>
          </a:p>
          <a:p>
            <a:pPr lvl="1"/>
            <a:r>
              <a:rPr lang="en-US" dirty="0"/>
              <a:t>K </a:t>
            </a:r>
            <a:r>
              <a:rPr lang="en-US" dirty="0" err="1"/>
              <a:t>posouzení</a:t>
            </a:r>
            <a:r>
              <a:rPr lang="en-US" dirty="0"/>
              <a:t> funkce m. gluteus </a:t>
            </a:r>
            <a:r>
              <a:rPr lang="en-US" dirty="0" err="1"/>
              <a:t>medius</a:t>
            </a:r>
            <a:r>
              <a:rPr lang="en-US" dirty="0"/>
              <a:t> a stability pánve</a:t>
            </a:r>
          </a:p>
          <a:p>
            <a:pPr lvl="1"/>
            <a:r>
              <a:rPr lang="en-US" dirty="0" err="1"/>
              <a:t>Pacient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na 1 DK</a:t>
            </a:r>
          </a:p>
          <a:p>
            <a:pPr lvl="1"/>
            <a:r>
              <a:rPr lang="en-US" dirty="0" err="1"/>
              <a:t>Terapeut</a:t>
            </a:r>
            <a:r>
              <a:rPr lang="en-US" dirty="0"/>
              <a:t> </a:t>
            </a:r>
            <a:r>
              <a:rPr lang="en-US" dirty="0" err="1"/>
              <a:t>sleduje</a:t>
            </a:r>
            <a:r>
              <a:rPr lang="en-US" dirty="0"/>
              <a:t> </a:t>
            </a:r>
            <a:r>
              <a:rPr lang="en-US" dirty="0" err="1"/>
              <a:t>horizontální</a:t>
            </a:r>
            <a:r>
              <a:rPr lang="en-US" dirty="0"/>
              <a:t> </a:t>
            </a:r>
            <a:r>
              <a:rPr lang="en-US" dirty="0" err="1"/>
              <a:t>linii</a:t>
            </a:r>
            <a:r>
              <a:rPr lang="en-US" dirty="0"/>
              <a:t> mezi SIAS</a:t>
            </a:r>
          </a:p>
          <a:p>
            <a:pPr lvl="1"/>
            <a:r>
              <a:rPr lang="en-US" dirty="0"/>
              <a:t>Na </a:t>
            </a:r>
            <a:r>
              <a:rPr lang="en-US" dirty="0" err="1"/>
              <a:t>straně</a:t>
            </a:r>
            <a:r>
              <a:rPr lang="en-US" dirty="0"/>
              <a:t> </a:t>
            </a:r>
            <a:r>
              <a:rPr lang="en-US" dirty="0" err="1"/>
              <a:t>zvednuté</a:t>
            </a:r>
            <a:r>
              <a:rPr lang="en-US" dirty="0"/>
              <a:t> DK by </a:t>
            </a:r>
            <a:r>
              <a:rPr lang="en-US" dirty="0" err="1"/>
              <a:t>měla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pánev</a:t>
            </a:r>
            <a:r>
              <a:rPr lang="en-US" dirty="0"/>
              <a:t> v </a:t>
            </a:r>
            <a:r>
              <a:rPr lang="en-US" dirty="0" err="1"/>
              <a:t>rovině</a:t>
            </a:r>
            <a:endParaRPr lang="en-US" dirty="0"/>
          </a:p>
          <a:p>
            <a:pPr lvl="1"/>
            <a:r>
              <a:rPr lang="en-US" dirty="0"/>
              <a:t>Pokud </a:t>
            </a:r>
            <a:r>
              <a:rPr lang="en-US" dirty="0" err="1"/>
              <a:t>pánev</a:t>
            </a:r>
            <a:r>
              <a:rPr lang="en-US" dirty="0"/>
              <a:t> </a:t>
            </a:r>
            <a:r>
              <a:rPr lang="en-US" dirty="0" err="1"/>
              <a:t>poklesne</a:t>
            </a:r>
            <a:r>
              <a:rPr lang="en-US" dirty="0"/>
              <a:t> na </a:t>
            </a:r>
            <a:r>
              <a:rPr lang="en-US" dirty="0" err="1"/>
              <a:t>straně</a:t>
            </a:r>
            <a:r>
              <a:rPr lang="en-US" dirty="0"/>
              <a:t> </a:t>
            </a:r>
            <a:r>
              <a:rPr lang="en-US" dirty="0" err="1"/>
              <a:t>volné</a:t>
            </a:r>
            <a:r>
              <a:rPr lang="en-US" dirty="0"/>
              <a:t> DK – </a:t>
            </a:r>
            <a:r>
              <a:rPr lang="en-US" dirty="0" err="1"/>
              <a:t>insuficience</a:t>
            </a:r>
            <a:r>
              <a:rPr lang="en-US" dirty="0"/>
              <a:t> m. gluteus </a:t>
            </a:r>
            <a:r>
              <a:rPr lang="en-US" dirty="0" err="1"/>
              <a:t>medius</a:t>
            </a:r>
            <a:r>
              <a:rPr lang="en-US" dirty="0"/>
              <a:t> na </a:t>
            </a:r>
            <a:r>
              <a:rPr lang="en-US" dirty="0" err="1"/>
              <a:t>stojné</a:t>
            </a:r>
            <a:r>
              <a:rPr lang="en-US" dirty="0"/>
              <a:t> DK</a:t>
            </a:r>
          </a:p>
        </p:txBody>
      </p:sp>
    </p:spTree>
    <p:extLst>
      <p:ext uri="{BB962C8B-B14F-4D97-AF65-F5344CB8AC3E}">
        <p14:creationId xmlns:p14="http://schemas.microsoft.com/office/powerpoint/2010/main" val="113200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FB789-42F9-F8CA-0B2C-82E56641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D045F-D84E-922C-275F-A9E6EEA22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Patrick-Faber test</a:t>
            </a:r>
          </a:p>
          <a:p>
            <a:pPr lvl="1"/>
            <a:r>
              <a:rPr lang="en-US" dirty="0" err="1"/>
              <a:t>Flexe</a:t>
            </a:r>
            <a:r>
              <a:rPr lang="en-US" dirty="0"/>
              <a:t>, </a:t>
            </a:r>
            <a:r>
              <a:rPr lang="en-US" dirty="0" err="1"/>
              <a:t>abdukce</a:t>
            </a:r>
            <a:r>
              <a:rPr lang="en-US" dirty="0"/>
              <a:t>, </a:t>
            </a:r>
            <a:r>
              <a:rPr lang="en-US" dirty="0" err="1"/>
              <a:t>zevní</a:t>
            </a:r>
            <a:r>
              <a:rPr lang="en-US" dirty="0"/>
              <a:t> </a:t>
            </a:r>
            <a:r>
              <a:rPr lang="en-US" dirty="0" err="1"/>
              <a:t>rotace</a:t>
            </a:r>
            <a:endParaRPr lang="en-US" dirty="0"/>
          </a:p>
          <a:p>
            <a:pPr lvl="1"/>
            <a:r>
              <a:rPr lang="en-US" dirty="0"/>
              <a:t>Pro </a:t>
            </a:r>
            <a:r>
              <a:rPr lang="en-US" dirty="0" err="1"/>
              <a:t>zhodnocení</a:t>
            </a:r>
            <a:r>
              <a:rPr lang="en-US" dirty="0"/>
              <a:t> napětí v SI, KYK a </a:t>
            </a:r>
            <a:r>
              <a:rPr lang="en-US" dirty="0" err="1"/>
              <a:t>adduktorech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v </a:t>
            </a:r>
            <a:r>
              <a:rPr lang="en-US" dirty="0" err="1"/>
              <a:t>třísle</a:t>
            </a:r>
            <a:r>
              <a:rPr lang="en-US" dirty="0"/>
              <a:t> – </a:t>
            </a:r>
            <a:r>
              <a:rPr lang="en-US" dirty="0" err="1"/>
              <a:t>problém</a:t>
            </a:r>
            <a:r>
              <a:rPr lang="en-US" dirty="0"/>
              <a:t> v KYK</a:t>
            </a:r>
          </a:p>
          <a:p>
            <a:pPr lvl="1"/>
            <a:r>
              <a:rPr lang="en-US" dirty="0" err="1"/>
              <a:t>Bolest</a:t>
            </a:r>
            <a:r>
              <a:rPr lang="en-US" dirty="0"/>
              <a:t> v </a:t>
            </a:r>
            <a:r>
              <a:rPr lang="en-US" dirty="0" err="1"/>
              <a:t>hýždi</a:t>
            </a:r>
            <a:r>
              <a:rPr lang="en-US" dirty="0"/>
              <a:t> – </a:t>
            </a:r>
            <a:r>
              <a:rPr lang="en-US" dirty="0" err="1"/>
              <a:t>problém</a:t>
            </a:r>
            <a:r>
              <a:rPr lang="en-US" dirty="0"/>
              <a:t> v SI</a:t>
            </a:r>
          </a:p>
        </p:txBody>
      </p:sp>
    </p:spTree>
    <p:extLst>
      <p:ext uri="{BB962C8B-B14F-4D97-AF65-F5344CB8AC3E}">
        <p14:creationId xmlns:p14="http://schemas.microsoft.com/office/powerpoint/2010/main" val="1306529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7DCFE-D634-8A8B-22A5-C7671DF1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/>
              <a:t>Os pubis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E58CFA-970A-C35B-ED96-F2BD9A58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drawing of a human skull&#10;&#10;AI-generated content may be incorrect.">
            <a:extLst>
              <a:ext uri="{FF2B5EF4-FFF2-40B4-BE49-F238E27FC236}">
                <a16:creationId xmlns:a16="http://schemas.microsoft.com/office/drawing/2014/main" id="{F22AFC9F-E82A-F5C7-E990-E78FBEA1F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804" y="643234"/>
            <a:ext cx="4031911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4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01091-FC64-0710-8BE1-6A5CD119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 err="1"/>
              <a:t>Symfýza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CBAFA1-32E6-2BD8-4171-38BDF3007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skeleton with a green stripe&#10;&#10;AI-generated content may be incorrect.">
            <a:extLst>
              <a:ext uri="{FF2B5EF4-FFF2-40B4-BE49-F238E27FC236}">
                <a16:creationId xmlns:a16="http://schemas.microsoft.com/office/drawing/2014/main" id="{A3DFABA4-2D92-F055-84F1-07FFC0025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116873"/>
            <a:ext cx="4747547" cy="465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90478-DF0B-6D85-1EDE-30525DA7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dirty="0"/>
              <a:t>Os ischii (kost </a:t>
            </a:r>
            <a:r>
              <a:rPr lang="en-US" dirty="0" err="1"/>
              <a:t>sedací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F04C-A6DA-8D07-F0F8-D3ECD1BAD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n-US" sz="2000"/>
              <a:t>3 části:</a:t>
            </a:r>
          </a:p>
          <a:p>
            <a:pPr lvl="1"/>
            <a:r>
              <a:rPr lang="en-US" sz="2000"/>
              <a:t>Corpus ossis ischi – tělo, pod acetabulum, tvoří zadní dolní část kyčelní jamky</a:t>
            </a:r>
          </a:p>
          <a:p>
            <a:pPr lvl="1"/>
            <a:r>
              <a:rPr lang="en-US" sz="2000"/>
              <a:t>Ramus ossis ischii – tvoří roramen obturatum spolu s pubisem</a:t>
            </a:r>
          </a:p>
          <a:p>
            <a:pPr lvl="1"/>
            <a:r>
              <a:rPr lang="en-US" sz="2000"/>
              <a:t>Tuberositas ischiadica – sedací hrbol</a:t>
            </a:r>
          </a:p>
        </p:txBody>
      </p:sp>
      <p:pic>
        <p:nvPicPr>
          <p:cNvPr id="7" name="Picture 6" descr="A skeleton with green markings&#10;&#10;AI-generated content may be incorrect.">
            <a:extLst>
              <a:ext uri="{FF2B5EF4-FFF2-40B4-BE49-F238E27FC236}">
                <a16:creationId xmlns:a16="http://schemas.microsoft.com/office/drawing/2014/main" id="{AAACEFFF-0424-8A63-F196-34F2E3528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871099"/>
            <a:ext cx="6155141" cy="51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92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229B9-C4C2-CE35-59A3-BBAFFE10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/>
              <a:t>Tuberositas ischiadica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82466-D7C5-66F2-91BA-8F0BB31FF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/>
              <a:t>Sedací hrbol</a:t>
            </a:r>
          </a:p>
          <a:p>
            <a:r>
              <a:rPr lang="en-US" sz="2000"/>
              <a:t>Hmatný při FL KYK a uvolněných hýžďových svalech</a:t>
            </a:r>
          </a:p>
          <a:p>
            <a:r>
              <a:rPr lang="en-US" sz="2000"/>
              <a:t>Palpace: v lehu na břiše, nejhlubší bod pod hýžděmi</a:t>
            </a:r>
          </a:p>
          <a:p>
            <a:r>
              <a:rPr lang="en-US" sz="2000"/>
              <a:t>Může být bolestivý – přetížení hamstring nebo tendinopatii</a:t>
            </a:r>
          </a:p>
        </p:txBody>
      </p:sp>
      <p:pic>
        <p:nvPicPr>
          <p:cNvPr id="5" name="Picture 4" descr="A close-up of a skeleton&#10;&#10;AI-generated content may be incorrect.">
            <a:extLst>
              <a:ext uri="{FF2B5EF4-FFF2-40B4-BE49-F238E27FC236}">
                <a16:creationId xmlns:a16="http://schemas.microsoft.com/office/drawing/2014/main" id="{8D1C3F0E-6F9D-0B3C-93BD-C7A61E44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503593"/>
            <a:ext cx="4737650" cy="38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13363-3B63-F366-176B-7322DCCC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/>
              <a:t>Os sacrum (kost </a:t>
            </a:r>
            <a:r>
              <a:rPr lang="en-US" dirty="0" err="1"/>
              <a:t>křížová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E7E8-330D-0CAB-BD97-5F102400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sz="2000"/>
              <a:t>Crista sacralis mediana</a:t>
            </a:r>
          </a:p>
          <a:p>
            <a:r>
              <a:rPr lang="en-US" sz="2000"/>
              <a:t>Palpace: leží mezi oběma SIPS</a:t>
            </a:r>
          </a:p>
        </p:txBody>
      </p:sp>
      <p:pic>
        <p:nvPicPr>
          <p:cNvPr id="5" name="Picture 4" descr="Several bones of the spine&#10;&#10;AI-generated content may be incorrect.">
            <a:extLst>
              <a:ext uri="{FF2B5EF4-FFF2-40B4-BE49-F238E27FC236}">
                <a16:creationId xmlns:a16="http://schemas.microsoft.com/office/drawing/2014/main" id="{05DFE45B-59F8-F5D2-CD0A-349DEEE7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928" y="811590"/>
            <a:ext cx="6403448" cy="5234819"/>
          </a:xfrm>
          <a:prstGeom prst="rect">
            <a:avLst/>
          </a:prstGeom>
        </p:spPr>
      </p:pic>
      <p:pic>
        <p:nvPicPr>
          <p:cNvPr id="7" name="Picture 6" descr="A close-up of a skeleton&#10;&#10;AI-generated content may be incorrect.">
            <a:extLst>
              <a:ext uri="{FF2B5EF4-FFF2-40B4-BE49-F238E27FC236}">
                <a16:creationId xmlns:a16="http://schemas.microsoft.com/office/drawing/2014/main" id="{F17CF260-34F8-68FB-C874-8FC371FAF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67" y="3707339"/>
            <a:ext cx="3209552" cy="26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9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38897-B726-4326-B93F-17E94208C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478417" cy="1322887"/>
          </a:xfrm>
        </p:spPr>
        <p:txBody>
          <a:bodyPr>
            <a:normAutofit/>
          </a:bodyPr>
          <a:lstStyle/>
          <a:p>
            <a:r>
              <a:rPr lang="en-US" dirty="0"/>
              <a:t>Orientační body </a:t>
            </a:r>
            <a:r>
              <a:rPr lang="en-US" dirty="0" err="1"/>
              <a:t>Lp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657055-16FE-41A2-B207-7880F6DC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4" y="2"/>
            <a:ext cx="7602076" cy="470844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ECD37-B1E6-A179-BD5F-A7390A396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260052" cy="3230883"/>
          </a:xfrm>
        </p:spPr>
        <p:txBody>
          <a:bodyPr>
            <a:normAutofit/>
          </a:bodyPr>
          <a:lstStyle/>
          <a:p>
            <a:r>
              <a:rPr lang="en-US" sz="1300"/>
              <a:t>Processus spinosi L1-L5</a:t>
            </a:r>
          </a:p>
          <a:p>
            <a:pPr lvl="1"/>
            <a:r>
              <a:rPr lang="en-US" sz="1300"/>
              <a:t>Jasně hmatné podélně uprostřed, nejvýraznější bývá L4-L5</a:t>
            </a:r>
          </a:p>
          <a:p>
            <a:r>
              <a:rPr lang="en-US" sz="1300"/>
              <a:t>Processus transversi</a:t>
            </a:r>
          </a:p>
          <a:p>
            <a:pPr lvl="1"/>
            <a:r>
              <a:rPr lang="en-US" sz="1300"/>
              <a:t>Laterálně od spinózních výběžků</a:t>
            </a:r>
          </a:p>
          <a:p>
            <a:r>
              <a:rPr lang="en-US" sz="1300"/>
              <a:t>Sakrospinální přechod (L5-S1)</a:t>
            </a:r>
          </a:p>
          <a:p>
            <a:r>
              <a:rPr lang="en-US" sz="1300"/>
              <a:t>Paravertebrální svaly</a:t>
            </a:r>
          </a:p>
          <a:p>
            <a:pPr lvl="1"/>
            <a:r>
              <a:rPr lang="en-US" sz="1300"/>
              <a:t>Povrchově m. erector spinae – reaguje na extenzi trupu</a:t>
            </a:r>
          </a:p>
          <a:p>
            <a:pPr lvl="1"/>
            <a:r>
              <a:rPr lang="en-US" sz="1300"/>
              <a:t>Hluboko m. multifidus – těsně u trnových výběžků, hmatný při aktivaci HSSP</a:t>
            </a:r>
          </a:p>
          <a:p>
            <a:r>
              <a:rPr lang="en-US" sz="1300"/>
              <a:t>Fascia thoracolumbalis</a:t>
            </a:r>
          </a:p>
          <a:p>
            <a:pPr lvl="1"/>
            <a:r>
              <a:rPr lang="en-US" sz="1300"/>
              <a:t>V oblasti mezi 12. žebrem a crista illiaca – napnutý fasciální list</a:t>
            </a:r>
          </a:p>
          <a:p>
            <a:pPr lvl="1"/>
            <a:r>
              <a:rPr lang="en-US" sz="1300"/>
              <a:t>Při zvýšeném napětí bývá často přetížení PV svalů nebo m. latissimus dorsi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3BD3BB9-3CB5-4253-A27D-6B7904723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9827"/>
            <a:ext cx="10680562" cy="1078174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human spine&#10;&#10;AI-generated content may be incorrect.">
            <a:extLst>
              <a:ext uri="{FF2B5EF4-FFF2-40B4-BE49-F238E27FC236}">
                <a16:creationId xmlns:a16="http://schemas.microsoft.com/office/drawing/2014/main" id="{A4046014-166A-5C30-667D-3CF68952C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327" y="825688"/>
            <a:ext cx="2428713" cy="51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9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BB25-AFF4-32B5-5705-2C61AE83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coccyges (</a:t>
            </a:r>
            <a:r>
              <a:rPr lang="en-US" dirty="0" err="1"/>
              <a:t>kostrč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37D0-D68C-3C76-67C1-1DCE73F1B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Palpace v dolní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gluteální</a:t>
            </a:r>
            <a:r>
              <a:rPr lang="en-US" dirty="0"/>
              <a:t> </a:t>
            </a:r>
            <a:r>
              <a:rPr lang="en-US" dirty="0" err="1"/>
              <a:t>rýhy</a:t>
            </a:r>
            <a:r>
              <a:rPr lang="en-US" dirty="0"/>
              <a:t>, jemně přes </a:t>
            </a:r>
            <a:r>
              <a:rPr lang="en-US" dirty="0" err="1"/>
              <a:t>měkké</a:t>
            </a:r>
            <a:r>
              <a:rPr lang="en-US" dirty="0"/>
              <a:t> tkáně,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bolestivost</a:t>
            </a:r>
          </a:p>
          <a:p>
            <a:r>
              <a:rPr lang="en-US" dirty="0" err="1"/>
              <a:t>Bolest</a:t>
            </a:r>
            <a:r>
              <a:rPr lang="en-US" dirty="0"/>
              <a:t> po </a:t>
            </a:r>
            <a:r>
              <a:rPr lang="en-US" dirty="0" err="1"/>
              <a:t>pádech</a:t>
            </a:r>
            <a:r>
              <a:rPr lang="en-US" dirty="0"/>
              <a:t> na </a:t>
            </a:r>
            <a:r>
              <a:rPr lang="en-US" dirty="0" err="1"/>
              <a:t>kostrč</a:t>
            </a:r>
            <a:r>
              <a:rPr lang="en-US" dirty="0"/>
              <a:t>, při </a:t>
            </a:r>
            <a:r>
              <a:rPr lang="en-US" dirty="0" err="1"/>
              <a:t>hypertonu</a:t>
            </a:r>
            <a:r>
              <a:rPr lang="en-US" dirty="0"/>
              <a:t> PD, </a:t>
            </a:r>
            <a:r>
              <a:rPr lang="en-US" dirty="0" err="1"/>
              <a:t>dysfunkci</a:t>
            </a:r>
            <a:r>
              <a:rPr lang="en-US" dirty="0"/>
              <a:t> levator ani</a:t>
            </a:r>
          </a:p>
        </p:txBody>
      </p:sp>
    </p:spTree>
    <p:extLst>
      <p:ext uri="{BB962C8B-B14F-4D97-AF65-F5344CB8AC3E}">
        <p14:creationId xmlns:p14="http://schemas.microsoft.com/office/powerpoint/2010/main" val="1703743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4454-4140-3918-0ECA-ABA34DD7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Dolní končetina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AD4B-1AD7-8520-D49E-A8C23FE7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 numCol="2">
            <a:normAutofit lnSpcReduction="10000"/>
          </a:bodyPr>
          <a:lstStyle/>
          <a:p>
            <a:r>
              <a:rPr lang="en-US" dirty="0"/>
              <a:t>Femur </a:t>
            </a:r>
          </a:p>
          <a:p>
            <a:pPr lvl="1"/>
            <a:r>
              <a:rPr lang="en-US" dirty="0"/>
              <a:t>Trochanter major</a:t>
            </a:r>
          </a:p>
          <a:p>
            <a:pPr lvl="1"/>
            <a:r>
              <a:rPr lang="en-US" dirty="0"/>
              <a:t>Trochanter minor</a:t>
            </a:r>
          </a:p>
          <a:p>
            <a:pPr lvl="1"/>
            <a:r>
              <a:rPr lang="en-US" dirty="0"/>
              <a:t>Linea aspera</a:t>
            </a:r>
          </a:p>
          <a:p>
            <a:pPr lvl="1"/>
            <a:r>
              <a:rPr lang="en-US" dirty="0"/>
              <a:t>Epicondylus medialis/lateralis</a:t>
            </a:r>
          </a:p>
          <a:p>
            <a:r>
              <a:rPr lang="en-US" dirty="0" err="1"/>
              <a:t>Kolenní</a:t>
            </a:r>
            <a:r>
              <a:rPr lang="en-US" dirty="0"/>
              <a:t> kloub</a:t>
            </a:r>
          </a:p>
          <a:p>
            <a:pPr lvl="1"/>
            <a:r>
              <a:rPr lang="en-US" dirty="0"/>
              <a:t>Patella</a:t>
            </a:r>
          </a:p>
          <a:p>
            <a:pPr lvl="1"/>
            <a:r>
              <a:rPr lang="en-US" dirty="0" err="1"/>
              <a:t>Lig</a:t>
            </a:r>
            <a:r>
              <a:rPr lang="en-US" dirty="0"/>
              <a:t>. Patellae</a:t>
            </a:r>
          </a:p>
          <a:p>
            <a:pPr lvl="1"/>
            <a:r>
              <a:rPr lang="en-US" dirty="0" err="1"/>
              <a:t>Condylus</a:t>
            </a:r>
            <a:r>
              <a:rPr lang="en-US" dirty="0"/>
              <a:t> medialis/lateralis tibiae/</a:t>
            </a:r>
            <a:r>
              <a:rPr lang="en-US" dirty="0" err="1"/>
              <a:t>femuru</a:t>
            </a:r>
            <a:endParaRPr lang="en-US" dirty="0"/>
          </a:p>
          <a:p>
            <a:pPr lvl="1"/>
            <a:r>
              <a:rPr lang="en-US" dirty="0" err="1"/>
              <a:t>Meniskus</a:t>
            </a:r>
            <a:r>
              <a:rPr lang="en-US" dirty="0"/>
              <a:t> medialis/lateralis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Tibia </a:t>
            </a:r>
          </a:p>
          <a:p>
            <a:pPr lvl="1"/>
            <a:r>
              <a:rPr lang="en-US" dirty="0"/>
              <a:t>Tuber tibiae anterior</a:t>
            </a:r>
          </a:p>
          <a:p>
            <a:pPr lvl="1"/>
            <a:r>
              <a:rPr lang="en-US" dirty="0" err="1"/>
              <a:t>Condylus</a:t>
            </a:r>
            <a:r>
              <a:rPr lang="en-US" dirty="0"/>
              <a:t> med./lat.</a:t>
            </a:r>
          </a:p>
          <a:p>
            <a:pPr lvl="1"/>
            <a:r>
              <a:rPr lang="en-US" dirty="0"/>
              <a:t>Malleolus medialis</a:t>
            </a:r>
          </a:p>
          <a:p>
            <a:r>
              <a:rPr lang="en-US" dirty="0"/>
              <a:t>Fibula</a:t>
            </a:r>
          </a:p>
          <a:p>
            <a:pPr lvl="1"/>
            <a:r>
              <a:rPr lang="en-US" dirty="0"/>
              <a:t>Caput fibulae</a:t>
            </a:r>
          </a:p>
          <a:p>
            <a:pPr lvl="1"/>
            <a:r>
              <a:rPr lang="en-US" dirty="0"/>
              <a:t>Malleolus lateralis</a:t>
            </a:r>
          </a:p>
          <a:p>
            <a:r>
              <a:rPr lang="en-US" dirty="0"/>
              <a:t>Noha</a:t>
            </a:r>
          </a:p>
          <a:p>
            <a:pPr lvl="1"/>
            <a:r>
              <a:rPr lang="en-US" dirty="0"/>
              <a:t>Tarsus</a:t>
            </a:r>
          </a:p>
          <a:p>
            <a:pPr lvl="1"/>
            <a:r>
              <a:rPr lang="en-US" dirty="0"/>
              <a:t>Metatarsus</a:t>
            </a:r>
          </a:p>
          <a:p>
            <a:pPr lvl="1"/>
            <a:r>
              <a:rPr lang="en-US" dirty="0"/>
              <a:t>Phalanges</a:t>
            </a:r>
          </a:p>
          <a:p>
            <a:pPr lvl="1"/>
            <a:r>
              <a:rPr lang="en-US" dirty="0"/>
              <a:t>Art. </a:t>
            </a:r>
            <a:r>
              <a:rPr lang="en-US" dirty="0" err="1"/>
              <a:t>Talocrulalis</a:t>
            </a:r>
            <a:endParaRPr lang="en-US" dirty="0"/>
          </a:p>
          <a:p>
            <a:pPr lvl="1"/>
            <a:r>
              <a:rPr lang="en-US" dirty="0"/>
              <a:t>Art. </a:t>
            </a:r>
            <a:r>
              <a:rPr lang="en-US" dirty="0" err="1"/>
              <a:t>Subtalaris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6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79BD2-F2AB-2237-D920-0394A672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US" dirty="0"/>
              <a:t>Femur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CF2E3-A082-030A-2113-10F8D8E7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en-US" sz="2000"/>
              <a:t>Trochanter major</a:t>
            </a:r>
          </a:p>
          <a:p>
            <a:pPr lvl="1"/>
            <a:r>
              <a:rPr lang="en-US" sz="2000"/>
              <a:t>Laterálně hmatný v lehu na boku</a:t>
            </a:r>
          </a:p>
          <a:p>
            <a:pPr lvl="1"/>
            <a:r>
              <a:rPr lang="en-US" sz="2000"/>
              <a:t>Pohmatově výrazný</a:t>
            </a:r>
          </a:p>
          <a:p>
            <a:pPr lvl="1"/>
            <a:r>
              <a:rPr lang="en-US" sz="2000"/>
              <a:t>Úpon gluteus medius, minimus</a:t>
            </a:r>
          </a:p>
          <a:p>
            <a:pPr lvl="1"/>
            <a:endParaRPr lang="en-US" sz="2000"/>
          </a:p>
        </p:txBody>
      </p:sp>
      <p:pic>
        <p:nvPicPr>
          <p:cNvPr id="5" name="Picture 4" descr="A bone with yellow labels&#10;&#10;AI-generated content may be incorrect.">
            <a:extLst>
              <a:ext uri="{FF2B5EF4-FFF2-40B4-BE49-F238E27FC236}">
                <a16:creationId xmlns:a16="http://schemas.microsoft.com/office/drawing/2014/main" id="{F4E3B5E2-179F-0489-556C-4F9F9487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564" y="643468"/>
            <a:ext cx="3427615" cy="2545005"/>
          </a:xfrm>
          <a:prstGeom prst="rect">
            <a:avLst/>
          </a:prstGeom>
        </p:spPr>
      </p:pic>
      <p:pic>
        <p:nvPicPr>
          <p:cNvPr id="7" name="Picture 6" descr="A bone with yellow labels&#10;&#10;AI-generated content may be incorrect.">
            <a:extLst>
              <a:ext uri="{FF2B5EF4-FFF2-40B4-BE49-F238E27FC236}">
                <a16:creationId xmlns:a16="http://schemas.microsoft.com/office/drawing/2014/main" id="{045849D7-7300-3D5A-8659-DF1AD8DE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699" y="3657600"/>
            <a:ext cx="3447345" cy="25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5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42B8F-779F-FA7B-F4E1-8B2608B4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US" dirty="0"/>
              <a:t>Femur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8175-2008-CA1F-EFAD-4C89331EA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en-US" sz="2000"/>
              <a:t>Epikondylus medialis/lateralis</a:t>
            </a:r>
          </a:p>
          <a:p>
            <a:pPr lvl="1"/>
            <a:r>
              <a:rPr lang="en-US" sz="2000"/>
              <a:t>Dolní konec femuru</a:t>
            </a:r>
          </a:p>
          <a:p>
            <a:pPr lvl="1"/>
            <a:r>
              <a:rPr lang="en-US" sz="2000"/>
              <a:t>Palpace pro orientaci KOK a ligament</a:t>
            </a:r>
          </a:p>
          <a:p>
            <a:r>
              <a:rPr lang="en-US" sz="2000"/>
              <a:t>Condylus medialis/lateralis</a:t>
            </a:r>
          </a:p>
          <a:p>
            <a:pPr lvl="1"/>
            <a:r>
              <a:rPr lang="en-US" sz="2000"/>
              <a:t>Palpovat pod epikondyly</a:t>
            </a:r>
          </a:p>
          <a:p>
            <a:pPr lvl="1"/>
            <a:r>
              <a:rPr lang="en-US" sz="2000"/>
              <a:t>Hmatné jako zaoblené výběžky</a:t>
            </a:r>
          </a:p>
          <a:p>
            <a:pPr lvl="1"/>
            <a:r>
              <a:rPr lang="en-US" sz="2000"/>
              <a:t>Orientace pro testy KOK</a:t>
            </a:r>
          </a:p>
        </p:txBody>
      </p:sp>
      <p:pic>
        <p:nvPicPr>
          <p:cNvPr id="5" name="Picture 4" descr="A close-up of bones&#10;&#10;AI-generated content may be incorrect.">
            <a:extLst>
              <a:ext uri="{FF2B5EF4-FFF2-40B4-BE49-F238E27FC236}">
                <a16:creationId xmlns:a16="http://schemas.microsoft.com/office/drawing/2014/main" id="{B1A084C7-4785-0F67-C39E-BF596074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564" y="643468"/>
            <a:ext cx="3427615" cy="2545005"/>
          </a:xfrm>
          <a:prstGeom prst="rect">
            <a:avLst/>
          </a:prstGeom>
        </p:spPr>
      </p:pic>
      <p:pic>
        <p:nvPicPr>
          <p:cNvPr id="7" name="Picture 6" descr="A bone with a green patch&#10;&#10;AI-generated content may be incorrect.">
            <a:extLst>
              <a:ext uri="{FF2B5EF4-FFF2-40B4-BE49-F238E27FC236}">
                <a16:creationId xmlns:a16="http://schemas.microsoft.com/office/drawing/2014/main" id="{36999396-CA9A-1B9F-184F-585E452F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278" y="3429000"/>
            <a:ext cx="2655836" cy="34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47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8AB8B-A006-C5DB-D0AE-B43EEEE3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Svaly</a:t>
            </a:r>
          </a:p>
        </p:txBody>
      </p:sp>
      <p:pic>
        <p:nvPicPr>
          <p:cNvPr id="5" name="Content Placeholder 4" descr="A diagram of the muscles of the legs&#10;&#10;AI-generated content may be incorrect.">
            <a:extLst>
              <a:ext uri="{FF2B5EF4-FFF2-40B4-BE49-F238E27FC236}">
                <a16:creationId xmlns:a16="http://schemas.microsoft.com/office/drawing/2014/main" id="{09FA99CC-D4A2-E34E-45B9-483524AD3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0114" y="72514"/>
            <a:ext cx="4122057" cy="6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14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FD35-EA21-7D7F-2FD7-BB11A79E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human body&#10;&#10;AI-generated content may be incorrect.">
            <a:extLst>
              <a:ext uri="{FF2B5EF4-FFF2-40B4-BE49-F238E27FC236}">
                <a16:creationId xmlns:a16="http://schemas.microsoft.com/office/drawing/2014/main" id="{EA71756D-B092-A40C-FFC8-1F13D5D95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029" y="-1"/>
            <a:ext cx="7203020" cy="6966857"/>
          </a:xfrm>
        </p:spPr>
      </p:pic>
    </p:spTree>
    <p:extLst>
      <p:ext uri="{BB962C8B-B14F-4D97-AF65-F5344CB8AC3E}">
        <p14:creationId xmlns:p14="http://schemas.microsoft.com/office/powerpoint/2010/main" val="3438017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77145-D0B8-C716-9D66-8E990750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sz="2800"/>
              <a:t>M. gluteus </a:t>
            </a:r>
            <a:r>
              <a:rPr lang="en-US" sz="2800" err="1"/>
              <a:t>medius</a:t>
            </a:r>
            <a:br>
              <a:rPr lang="en-US" sz="2800"/>
            </a:br>
            <a:br>
              <a:rPr lang="en-US" sz="2800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21D1-66C6-3048-BF2C-DCE502CFA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/>
              <a:t>Z: laterální plocha ilia mezi crista iliaca a linea glutea anterior/posterior</a:t>
            </a:r>
          </a:p>
          <a:p>
            <a:r>
              <a:rPr lang="en-US" sz="2000"/>
              <a:t>Ú: trochanter major femuru (laterální strana)</a:t>
            </a:r>
          </a:p>
          <a:p>
            <a:r>
              <a:rPr lang="en-US" sz="2000"/>
              <a:t>Fce: ABD KYK, udržuje stabilitu pánve, čelní rotace kyčle</a:t>
            </a:r>
          </a:p>
          <a:p>
            <a:r>
              <a:rPr lang="en-US" sz="2000"/>
              <a:t>Palpace: leh na boku (testovaná DK nahoře), lehnká ABD proti odporu, hmatný v laterální části pánve nad trochanter major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close-up of a skeleton&#10;&#10;AI-generated content may be incorrect.">
            <a:extLst>
              <a:ext uri="{FF2B5EF4-FFF2-40B4-BE49-F238E27FC236}">
                <a16:creationId xmlns:a16="http://schemas.microsoft.com/office/drawing/2014/main" id="{01AB7ED0-A7DA-B5E0-C11B-65BD9990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955" y="1718128"/>
            <a:ext cx="4953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95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6C-AF49-8C2D-B939-3CCAC860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M. gluteus </a:t>
            </a:r>
            <a:r>
              <a:rPr lang="en-US" dirty="0" err="1"/>
              <a:t>minimus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4F44E-7F86-C5A7-BAB2-A8BF41E49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/>
              <a:t>Z: Laterální plocha ilia, pod gluteus medius</a:t>
            </a:r>
          </a:p>
          <a:p>
            <a:r>
              <a:rPr lang="en-US" sz="2000"/>
              <a:t>Ú: trochanter major femuru (přední část)</a:t>
            </a:r>
          </a:p>
          <a:p>
            <a:r>
              <a:rPr lang="en-US" sz="2000"/>
              <a:t>Fce: ABD a přední rotace KYK, stabilizace pánve při chůzi</a:t>
            </a:r>
          </a:p>
          <a:p>
            <a:r>
              <a:rPr lang="en-US" sz="2000"/>
              <a:t>Palpace: leh na boku, trochanter major hmatný mediálně od gluteus medius, lehký odpor do ABD KYKY a lehké interní rotaci</a:t>
            </a:r>
          </a:p>
        </p:txBody>
      </p:sp>
      <p:pic>
        <p:nvPicPr>
          <p:cNvPr id="5" name="Picture 4" descr="A diagram of the muscles of the pelvis&#10;&#10;AI-generated content may be incorrect.">
            <a:extLst>
              <a:ext uri="{FF2B5EF4-FFF2-40B4-BE49-F238E27FC236}">
                <a16:creationId xmlns:a16="http://schemas.microsoft.com/office/drawing/2014/main" id="{9A4A6006-B244-6A6A-4361-A24E2C05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818" y="1940438"/>
            <a:ext cx="6465094" cy="345882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01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5F046-DF68-0DA4-FEC1-B3C00B85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 err="1"/>
              <a:t>Hamstringy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7A48-CCE9-45AF-622E-83C83C6B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1700"/>
              <a:t>M. biceps femoris</a:t>
            </a:r>
          </a:p>
          <a:p>
            <a:pPr lvl="1"/>
            <a:r>
              <a:rPr lang="en-US" sz="1700"/>
              <a:t>Z: tuber ischiadicum</a:t>
            </a:r>
          </a:p>
          <a:p>
            <a:pPr lvl="1"/>
            <a:r>
              <a:rPr lang="en-US" sz="1700"/>
              <a:t>Ú: caput fibulae</a:t>
            </a:r>
          </a:p>
          <a:p>
            <a:pPr lvl="1"/>
            <a:r>
              <a:rPr lang="en-US" sz="1700"/>
              <a:t>Fce: FL KOK, Ext KYKY, ZR KOK při flexi</a:t>
            </a:r>
          </a:p>
          <a:p>
            <a:r>
              <a:rPr lang="en-US" sz="1700"/>
              <a:t>M. semitendinosus</a:t>
            </a:r>
          </a:p>
          <a:p>
            <a:pPr lvl="1"/>
            <a:r>
              <a:rPr lang="en-US" sz="1700"/>
              <a:t>Z: tuber ischiadicum</a:t>
            </a:r>
          </a:p>
          <a:p>
            <a:pPr lvl="1"/>
            <a:r>
              <a:rPr lang="en-US" sz="1700"/>
              <a:t>Ú: pes anserinus</a:t>
            </a:r>
          </a:p>
          <a:p>
            <a:pPr lvl="1"/>
            <a:r>
              <a:rPr lang="en-US" sz="1700"/>
              <a:t>Fce: FL KOK, EXT KYKY, VR KOK při flexi</a:t>
            </a:r>
          </a:p>
          <a:p>
            <a:r>
              <a:rPr lang="en-US" sz="1700"/>
              <a:t>M. semimembranosus</a:t>
            </a:r>
          </a:p>
          <a:p>
            <a:pPr lvl="1"/>
            <a:r>
              <a:rPr lang="en-US" sz="1700"/>
              <a:t>Z: tuber ischiadicum</a:t>
            </a:r>
          </a:p>
          <a:p>
            <a:pPr lvl="1"/>
            <a:r>
              <a:rPr lang="en-US" sz="1700"/>
              <a:t>Ú:condyles medialis tibiae</a:t>
            </a:r>
          </a:p>
          <a:p>
            <a:pPr lvl="1"/>
            <a:r>
              <a:rPr lang="en-US" sz="1700"/>
              <a:t>Fce: FL KOK, EXT KYK, VR KOK</a:t>
            </a:r>
          </a:p>
        </p:txBody>
      </p:sp>
      <p:pic>
        <p:nvPicPr>
          <p:cNvPr id="5" name="Picture 4" descr="A diagram of the muscles of the legs&#10;&#10;AI-generated content may be incorrect.">
            <a:extLst>
              <a:ext uri="{FF2B5EF4-FFF2-40B4-BE49-F238E27FC236}">
                <a16:creationId xmlns:a16="http://schemas.microsoft.com/office/drawing/2014/main" id="{94A5006F-5356-3F4A-57AD-496E6C375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918" y="2070948"/>
            <a:ext cx="5500171" cy="331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22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CF16F5-E0AF-4144-B7AF-BDDCDF8D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85843F-A255-4AE2-BD1C-10954E1A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918980" cy="6858000"/>
          </a:xfrm>
          <a:custGeom>
            <a:avLst/>
            <a:gdLst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91493 w 7918980"/>
              <a:gd name="connsiteY69" fmla="*/ 1969445 h 6858000"/>
              <a:gd name="connsiteX70" fmla="*/ 6949577 w 7918980"/>
              <a:gd name="connsiteY70" fmla="*/ 2024270 h 6858000"/>
              <a:gd name="connsiteX71" fmla="*/ 6942508 w 7918980"/>
              <a:gd name="connsiteY71" fmla="*/ 2107942 h 6858000"/>
              <a:gd name="connsiteX72" fmla="*/ 6933336 w 7918980"/>
              <a:gd name="connsiteY72" fmla="*/ 2193455 h 6858000"/>
              <a:gd name="connsiteX73" fmla="*/ 6927972 w 7918980"/>
              <a:gd name="connsiteY73" fmla="*/ 2260088 h 6858000"/>
              <a:gd name="connsiteX74" fmla="*/ 6909058 w 7918980"/>
              <a:gd name="connsiteY74" fmla="*/ 2296008 h 6858000"/>
              <a:gd name="connsiteX75" fmla="*/ 6901810 w 7918980"/>
              <a:gd name="connsiteY75" fmla="*/ 2305564 h 6858000"/>
              <a:gd name="connsiteX76" fmla="*/ 6904482 w 7918980"/>
              <a:gd name="connsiteY76" fmla="*/ 2320214 h 6858000"/>
              <a:gd name="connsiteX77" fmla="*/ 6891885 w 7918980"/>
              <a:gd name="connsiteY77" fmla="*/ 2417011 h 6858000"/>
              <a:gd name="connsiteX78" fmla="*/ 6884970 w 7918980"/>
              <a:gd name="connsiteY78" fmla="*/ 2454207 h 6858000"/>
              <a:gd name="connsiteX79" fmla="*/ 6882954 w 7918980"/>
              <a:gd name="connsiteY79" fmla="*/ 2487203 h 6858000"/>
              <a:gd name="connsiteX80" fmla="*/ 6871484 w 7918980"/>
              <a:gd name="connsiteY80" fmla="*/ 2512282 h 6858000"/>
              <a:gd name="connsiteX81" fmla="*/ 6872496 w 7918980"/>
              <a:gd name="connsiteY81" fmla="*/ 2514318 h 6858000"/>
              <a:gd name="connsiteX82" fmla="*/ 6898111 w 7918980"/>
              <a:gd name="connsiteY82" fmla="*/ 2574334 h 6858000"/>
              <a:gd name="connsiteX83" fmla="*/ 6897017 w 7918980"/>
              <a:gd name="connsiteY83" fmla="*/ 2579877 h 6858000"/>
              <a:gd name="connsiteX84" fmla="*/ 6897171 w 7918980"/>
              <a:gd name="connsiteY84" fmla="*/ 2608928 h 6858000"/>
              <a:gd name="connsiteX85" fmla="*/ 6896584 w 7918980"/>
              <a:gd name="connsiteY85" fmla="*/ 2613111 h 6858000"/>
              <a:gd name="connsiteX86" fmla="*/ 6888164 w 7918980"/>
              <a:gd name="connsiteY86" fmla="*/ 2621996 h 6858000"/>
              <a:gd name="connsiteX87" fmla="*/ 6890652 w 7918980"/>
              <a:gd name="connsiteY87" fmla="*/ 2634265 h 6858000"/>
              <a:gd name="connsiteX88" fmla="*/ 6882034 w 7918980"/>
              <a:gd name="connsiteY88" fmla="*/ 2647237 h 6858000"/>
              <a:gd name="connsiteX89" fmla="*/ 6888195 w 7918980"/>
              <a:gd name="connsiteY89" fmla="*/ 2650786 h 6858000"/>
              <a:gd name="connsiteX90" fmla="*/ 6894052 w 7918980"/>
              <a:gd name="connsiteY90" fmla="*/ 2661993 h 6858000"/>
              <a:gd name="connsiteX91" fmla="*/ 6885953 w 7918980"/>
              <a:gd name="connsiteY91" fmla="*/ 2670949 h 6858000"/>
              <a:gd name="connsiteX92" fmla="*/ 6880156 w 7918980"/>
              <a:gd name="connsiteY92" fmla="*/ 2690255 h 6858000"/>
              <a:gd name="connsiteX93" fmla="*/ 6881009 w 7918980"/>
              <a:gd name="connsiteY93" fmla="*/ 2695683 h 6858000"/>
              <a:gd name="connsiteX94" fmla="*/ 6870001 w 7918980"/>
              <a:gd name="connsiteY94" fmla="*/ 2713964 h 6858000"/>
              <a:gd name="connsiteX95" fmla="*/ 6864441 w 7918980"/>
              <a:gd name="connsiteY95" fmla="*/ 2730175 h 6858000"/>
              <a:gd name="connsiteX96" fmla="*/ 6875107 w 7918980"/>
              <a:gd name="connsiteY96" fmla="*/ 2763497 h 6858000"/>
              <a:gd name="connsiteX97" fmla="*/ 6837349 w 7918980"/>
              <a:gd name="connsiteY97" fmla="*/ 3051539 h 6858000"/>
              <a:gd name="connsiteX98" fmla="*/ 6835698 w 7918980"/>
              <a:gd name="connsiteY98" fmla="*/ 3060333 h 6858000"/>
              <a:gd name="connsiteX99" fmla="*/ 6837785 w 7918980"/>
              <a:gd name="connsiteY99" fmla="*/ 3065434 h 6858000"/>
              <a:gd name="connsiteX100" fmla="*/ 6834476 w 7918980"/>
              <a:gd name="connsiteY100" fmla="*/ 3066836 h 6858000"/>
              <a:gd name="connsiteX101" fmla="*/ 6831096 w 7918980"/>
              <a:gd name="connsiteY101" fmla="*/ 3084834 h 6858000"/>
              <a:gd name="connsiteX102" fmla="*/ 6831305 w 7918980"/>
              <a:gd name="connsiteY102" fmla="*/ 3097259 h 6858000"/>
              <a:gd name="connsiteX103" fmla="*/ 6828050 w 7918980"/>
              <a:gd name="connsiteY103" fmla="*/ 3101053 h 6858000"/>
              <a:gd name="connsiteX104" fmla="*/ 6827093 w 7918980"/>
              <a:gd name="connsiteY104" fmla="*/ 3106151 h 6858000"/>
              <a:gd name="connsiteX105" fmla="*/ 6833251 w 7918980"/>
              <a:gd name="connsiteY105" fmla="*/ 3116747 h 6858000"/>
              <a:gd name="connsiteX106" fmla="*/ 6825921 w 7918980"/>
              <a:gd name="connsiteY106" fmla="*/ 3151828 h 6858000"/>
              <a:gd name="connsiteX107" fmla="*/ 6825863 w 7918980"/>
              <a:gd name="connsiteY107" fmla="*/ 3180546 h 6858000"/>
              <a:gd name="connsiteX108" fmla="*/ 6839691 w 7918980"/>
              <a:gd name="connsiteY108" fmla="*/ 3258677 h 6858000"/>
              <a:gd name="connsiteX109" fmla="*/ 6840898 w 7918980"/>
              <a:gd name="connsiteY109" fmla="*/ 3262610 h 6858000"/>
              <a:gd name="connsiteX110" fmla="*/ 6834652 w 7918980"/>
              <a:gd name="connsiteY110" fmla="*/ 3277179 h 6858000"/>
              <a:gd name="connsiteX111" fmla="*/ 6832324 w 7918980"/>
              <a:gd name="connsiteY111" fmla="*/ 3278130 h 6858000"/>
              <a:gd name="connsiteX112" fmla="*/ 6849750 w 7918980"/>
              <a:gd name="connsiteY112" fmla="*/ 3325671 h 6858000"/>
              <a:gd name="connsiteX113" fmla="*/ 6847551 w 7918980"/>
              <a:gd name="connsiteY113" fmla="*/ 3332072 h 6858000"/>
              <a:gd name="connsiteX114" fmla="*/ 6864685 w 7918980"/>
              <a:gd name="connsiteY114" fmla="*/ 3362948 h 6858000"/>
              <a:gd name="connsiteX115" fmla="*/ 6870457 w 7918980"/>
              <a:gd name="connsiteY115" fmla="*/ 3378959 h 6858000"/>
              <a:gd name="connsiteX116" fmla="*/ 6883738 w 7918980"/>
              <a:gd name="connsiteY116" fmla="*/ 3407057 h 6858000"/>
              <a:gd name="connsiteX117" fmla="*/ 6881948 w 7918980"/>
              <a:gd name="connsiteY117" fmla="*/ 3409825 h 6858000"/>
              <a:gd name="connsiteX118" fmla="*/ 6885647 w 7918980"/>
              <a:gd name="connsiteY118" fmla="*/ 3415218 h 6858000"/>
              <a:gd name="connsiteX119" fmla="*/ 6883908 w 7918980"/>
              <a:gd name="connsiteY119" fmla="*/ 3419880 h 6858000"/>
              <a:gd name="connsiteX120" fmla="*/ 6885903 w 7918980"/>
              <a:gd name="connsiteY120" fmla="*/ 3424545 h 6858000"/>
              <a:gd name="connsiteX121" fmla="*/ 6887603 w 7918980"/>
              <a:gd name="connsiteY121" fmla="*/ 3476412 h 6858000"/>
              <a:gd name="connsiteX122" fmla="*/ 6892664 w 7918980"/>
              <a:gd name="connsiteY122" fmla="*/ 3486850 h 6858000"/>
              <a:gd name="connsiteX123" fmla="*/ 6886319 w 7918980"/>
              <a:gd name="connsiteY123" fmla="*/ 3496391 h 6858000"/>
              <a:gd name="connsiteX124" fmla="*/ 6893119 w 7918980"/>
              <a:gd name="connsiteY124" fmla="*/ 3531201 h 6858000"/>
              <a:gd name="connsiteX125" fmla="*/ 6902876 w 7918980"/>
              <a:gd name="connsiteY125" fmla="*/ 3542019 h 6858000"/>
              <a:gd name="connsiteX126" fmla="*/ 6910520 w 7918980"/>
              <a:gd name="connsiteY126" fmla="*/ 3552249 h 6858000"/>
              <a:gd name="connsiteX127" fmla="*/ 6910882 w 7918980"/>
              <a:gd name="connsiteY127" fmla="*/ 3553678 h 6858000"/>
              <a:gd name="connsiteX128" fmla="*/ 6914489 w 7918980"/>
              <a:gd name="connsiteY128" fmla="*/ 3568021 h 6858000"/>
              <a:gd name="connsiteX129" fmla="*/ 6914914 w 7918980"/>
              <a:gd name="connsiteY129" fmla="*/ 3569719 h 6858000"/>
              <a:gd name="connsiteX130" fmla="*/ 6912342 w 7918980"/>
              <a:gd name="connsiteY130" fmla="*/ 3586412 h 6858000"/>
              <a:gd name="connsiteX131" fmla="*/ 6915338 w 7918980"/>
              <a:gd name="connsiteY131" fmla="*/ 3597336 h 6858000"/>
              <a:gd name="connsiteX132" fmla="*/ 6907234 w 7918980"/>
              <a:gd name="connsiteY132" fmla="*/ 3606007 h 6858000"/>
              <a:gd name="connsiteX133" fmla="*/ 6907261 w 7918980"/>
              <a:gd name="connsiteY133" fmla="*/ 3641228 h 6858000"/>
              <a:gd name="connsiteX134" fmla="*/ 6914828 w 7918980"/>
              <a:gd name="connsiteY134" fmla="*/ 3653088 h 6858000"/>
              <a:gd name="connsiteX135" fmla="*/ 6920416 w 7918980"/>
              <a:gd name="connsiteY135" fmla="*/ 3664114 h 6858000"/>
              <a:gd name="connsiteX136" fmla="*/ 6920498 w 7918980"/>
              <a:gd name="connsiteY136" fmla="*/ 3665569 h 6858000"/>
              <a:gd name="connsiteX137" fmla="*/ 6922809 w 7918980"/>
              <a:gd name="connsiteY137" fmla="*/ 3707357 h 6858000"/>
              <a:gd name="connsiteX138" fmla="*/ 6937676 w 7918980"/>
              <a:gd name="connsiteY138" fmla="*/ 3778166 h 6858000"/>
              <a:gd name="connsiteX139" fmla="*/ 6958359 w 7918980"/>
              <a:gd name="connsiteY139" fmla="*/ 3878222 h 6858000"/>
              <a:gd name="connsiteX140" fmla="*/ 6953118 w 7918980"/>
              <a:gd name="connsiteY140" fmla="*/ 4048117 h 6858000"/>
              <a:gd name="connsiteX141" fmla="*/ 6913020 w 7918980"/>
              <a:gd name="connsiteY141" fmla="*/ 4219510 h 6858000"/>
              <a:gd name="connsiteX142" fmla="*/ 6915792 w 7918980"/>
              <a:gd name="connsiteY142" fmla="*/ 4411258 h 6858000"/>
              <a:gd name="connsiteX143" fmla="*/ 6907579 w 7918980"/>
              <a:gd name="connsiteY143" fmla="*/ 4488531 h 6858000"/>
              <a:gd name="connsiteX144" fmla="*/ 6907052 w 7918980"/>
              <a:gd name="connsiteY144" fmla="*/ 4539168 h 6858000"/>
              <a:gd name="connsiteX145" fmla="*/ 6891916 w 7918980"/>
              <a:gd name="connsiteY145" fmla="*/ 4625153 h 6858000"/>
              <a:gd name="connsiteX146" fmla="*/ 6882094 w 7918980"/>
              <a:gd name="connsiteY146" fmla="*/ 4733115 h 6858000"/>
              <a:gd name="connsiteX147" fmla="*/ 6860189 w 7918980"/>
              <a:gd name="connsiteY147" fmla="*/ 4844323 h 6858000"/>
              <a:gd name="connsiteX148" fmla="*/ 6843618 w 7918980"/>
              <a:gd name="connsiteY148" fmla="*/ 4877992 h 6858000"/>
              <a:gd name="connsiteX149" fmla="*/ 6829393 w 7918980"/>
              <a:gd name="connsiteY149" fmla="*/ 4925805 h 6858000"/>
              <a:gd name="connsiteX150" fmla="*/ 6794017 w 7918980"/>
              <a:gd name="connsiteY150" fmla="*/ 5009272 h 6858000"/>
              <a:gd name="connsiteX151" fmla="*/ 6786085 w 7918980"/>
              <a:gd name="connsiteY151" fmla="*/ 5111369 h 6858000"/>
              <a:gd name="connsiteX152" fmla="*/ 6799321 w 7918980"/>
              <a:gd name="connsiteY152" fmla="*/ 5210876 h 6858000"/>
              <a:gd name="connsiteX153" fmla="*/ 6803597 w 7918980"/>
              <a:gd name="connsiteY153" fmla="*/ 5269726 h 6858000"/>
              <a:gd name="connsiteX154" fmla="*/ 6820713 w 7918980"/>
              <a:gd name="connsiteY154" fmla="*/ 5464225 h 6858000"/>
              <a:gd name="connsiteX155" fmla="*/ 6824380 w 7918980"/>
              <a:gd name="connsiteY155" fmla="*/ 5594585 h 6858000"/>
              <a:gd name="connsiteX156" fmla="*/ 6806680 w 7918980"/>
              <a:gd name="connsiteY156" fmla="*/ 5667896 h 6858000"/>
              <a:gd name="connsiteX157" fmla="*/ 6791486 w 7918980"/>
              <a:gd name="connsiteY157" fmla="*/ 5769225 h 6858000"/>
              <a:gd name="connsiteX158" fmla="*/ 6792745 w 7918980"/>
              <a:gd name="connsiteY158" fmla="*/ 5823324 h 6858000"/>
              <a:gd name="connsiteX159" fmla="*/ 6789109 w 7918980"/>
              <a:gd name="connsiteY159" fmla="*/ 5862699 h 6858000"/>
              <a:gd name="connsiteX160" fmla="*/ 6793675 w 7918980"/>
              <a:gd name="connsiteY160" fmla="*/ 5906467 h 6858000"/>
              <a:gd name="connsiteX161" fmla="*/ 6814548 w 7918980"/>
              <a:gd name="connsiteY161" fmla="*/ 5939847 h 6858000"/>
              <a:gd name="connsiteX162" fmla="*/ 6809795 w 7918980"/>
              <a:gd name="connsiteY162" fmla="*/ 5973994 h 6858000"/>
              <a:gd name="connsiteX163" fmla="*/ 6810756 w 7918980"/>
              <a:gd name="connsiteY163" fmla="*/ 6089693 h 6858000"/>
              <a:gd name="connsiteX164" fmla="*/ 6814601 w 7918980"/>
              <a:gd name="connsiteY164" fmla="*/ 6224938 h 6858000"/>
              <a:gd name="connsiteX165" fmla="*/ 6840137 w 7918980"/>
              <a:gd name="connsiteY165" fmla="*/ 6370251 h 6858000"/>
              <a:gd name="connsiteX166" fmla="*/ 6863777 w 7918980"/>
              <a:gd name="connsiteY166" fmla="*/ 6541313 h 6858000"/>
              <a:gd name="connsiteX167" fmla="*/ 6868355 w 7918980"/>
              <a:gd name="connsiteY167" fmla="*/ 6640957 h 6858000"/>
              <a:gd name="connsiteX168" fmla="*/ 6881422 w 7918980"/>
              <a:gd name="connsiteY168" fmla="*/ 6705297 h 6858000"/>
              <a:gd name="connsiteX169" fmla="*/ 6894105 w 7918980"/>
              <a:gd name="connsiteY169" fmla="*/ 6759582 h 6858000"/>
              <a:gd name="connsiteX170" fmla="*/ 6892152 w 7918980"/>
              <a:gd name="connsiteY170" fmla="*/ 6817746 h 6858000"/>
              <a:gd name="connsiteX171" fmla="*/ 6895302 w 7918980"/>
              <a:gd name="connsiteY171" fmla="*/ 6843646 h 6858000"/>
              <a:gd name="connsiteX172" fmla="*/ 6914368 w 7918980"/>
              <a:gd name="connsiteY172" fmla="*/ 6857998 h 6858000"/>
              <a:gd name="connsiteX173" fmla="*/ 7549620 w 7918980"/>
              <a:gd name="connsiteY173" fmla="*/ 6857998 h 6858000"/>
              <a:gd name="connsiteX174" fmla="*/ 7918980 w 7918980"/>
              <a:gd name="connsiteY174" fmla="*/ 6857998 h 6858000"/>
              <a:gd name="connsiteX175" fmla="*/ 7918980 w 7918980"/>
              <a:gd name="connsiteY175" fmla="*/ 6858000 h 6858000"/>
              <a:gd name="connsiteX176" fmla="*/ 7549620 w 7918980"/>
              <a:gd name="connsiteY176" fmla="*/ 6858000 h 6858000"/>
              <a:gd name="connsiteX177" fmla="*/ 6658851 w 7918980"/>
              <a:gd name="connsiteY177" fmla="*/ 6858000 h 6858000"/>
              <a:gd name="connsiteX178" fmla="*/ 2092387 w 7918980"/>
              <a:gd name="connsiteY178" fmla="*/ 6858000 h 6858000"/>
              <a:gd name="connsiteX179" fmla="*/ 1822980 w 7918980"/>
              <a:gd name="connsiteY179" fmla="*/ 6858000 h 6858000"/>
              <a:gd name="connsiteX180" fmla="*/ 727500 w 7918980"/>
              <a:gd name="connsiteY180" fmla="*/ 6858000 h 6858000"/>
              <a:gd name="connsiteX181" fmla="*/ 504457 w 7918980"/>
              <a:gd name="connsiteY181" fmla="*/ 6858000 h 6858000"/>
              <a:gd name="connsiteX182" fmla="*/ 0 w 7918980"/>
              <a:gd name="connsiteY182" fmla="*/ 685800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49577 w 7918980"/>
              <a:gd name="connsiteY69" fmla="*/ 2024270 h 6858000"/>
              <a:gd name="connsiteX70" fmla="*/ 6942508 w 7918980"/>
              <a:gd name="connsiteY70" fmla="*/ 2107942 h 6858000"/>
              <a:gd name="connsiteX71" fmla="*/ 6933336 w 7918980"/>
              <a:gd name="connsiteY71" fmla="*/ 2193455 h 6858000"/>
              <a:gd name="connsiteX72" fmla="*/ 6927972 w 7918980"/>
              <a:gd name="connsiteY72" fmla="*/ 2260088 h 6858000"/>
              <a:gd name="connsiteX73" fmla="*/ 6909058 w 7918980"/>
              <a:gd name="connsiteY73" fmla="*/ 2296008 h 6858000"/>
              <a:gd name="connsiteX74" fmla="*/ 6901810 w 7918980"/>
              <a:gd name="connsiteY74" fmla="*/ 2305564 h 6858000"/>
              <a:gd name="connsiteX75" fmla="*/ 6904482 w 7918980"/>
              <a:gd name="connsiteY75" fmla="*/ 2320214 h 6858000"/>
              <a:gd name="connsiteX76" fmla="*/ 6891885 w 7918980"/>
              <a:gd name="connsiteY76" fmla="*/ 2417011 h 6858000"/>
              <a:gd name="connsiteX77" fmla="*/ 6884970 w 7918980"/>
              <a:gd name="connsiteY77" fmla="*/ 2454207 h 6858000"/>
              <a:gd name="connsiteX78" fmla="*/ 6882954 w 7918980"/>
              <a:gd name="connsiteY78" fmla="*/ 2487203 h 6858000"/>
              <a:gd name="connsiteX79" fmla="*/ 6871484 w 7918980"/>
              <a:gd name="connsiteY79" fmla="*/ 2512282 h 6858000"/>
              <a:gd name="connsiteX80" fmla="*/ 6872496 w 7918980"/>
              <a:gd name="connsiteY80" fmla="*/ 2514318 h 6858000"/>
              <a:gd name="connsiteX81" fmla="*/ 6898111 w 7918980"/>
              <a:gd name="connsiteY81" fmla="*/ 2574334 h 6858000"/>
              <a:gd name="connsiteX82" fmla="*/ 6897017 w 7918980"/>
              <a:gd name="connsiteY82" fmla="*/ 2579877 h 6858000"/>
              <a:gd name="connsiteX83" fmla="*/ 6897171 w 7918980"/>
              <a:gd name="connsiteY83" fmla="*/ 2608928 h 6858000"/>
              <a:gd name="connsiteX84" fmla="*/ 6896584 w 7918980"/>
              <a:gd name="connsiteY84" fmla="*/ 2613111 h 6858000"/>
              <a:gd name="connsiteX85" fmla="*/ 6888164 w 7918980"/>
              <a:gd name="connsiteY85" fmla="*/ 2621996 h 6858000"/>
              <a:gd name="connsiteX86" fmla="*/ 6890652 w 7918980"/>
              <a:gd name="connsiteY86" fmla="*/ 2634265 h 6858000"/>
              <a:gd name="connsiteX87" fmla="*/ 6882034 w 7918980"/>
              <a:gd name="connsiteY87" fmla="*/ 2647237 h 6858000"/>
              <a:gd name="connsiteX88" fmla="*/ 6888195 w 7918980"/>
              <a:gd name="connsiteY88" fmla="*/ 2650786 h 6858000"/>
              <a:gd name="connsiteX89" fmla="*/ 6894052 w 7918980"/>
              <a:gd name="connsiteY89" fmla="*/ 2661993 h 6858000"/>
              <a:gd name="connsiteX90" fmla="*/ 6885953 w 7918980"/>
              <a:gd name="connsiteY90" fmla="*/ 2670949 h 6858000"/>
              <a:gd name="connsiteX91" fmla="*/ 6880156 w 7918980"/>
              <a:gd name="connsiteY91" fmla="*/ 2690255 h 6858000"/>
              <a:gd name="connsiteX92" fmla="*/ 6881009 w 7918980"/>
              <a:gd name="connsiteY92" fmla="*/ 2695683 h 6858000"/>
              <a:gd name="connsiteX93" fmla="*/ 6870001 w 7918980"/>
              <a:gd name="connsiteY93" fmla="*/ 2713964 h 6858000"/>
              <a:gd name="connsiteX94" fmla="*/ 6864441 w 7918980"/>
              <a:gd name="connsiteY94" fmla="*/ 2730175 h 6858000"/>
              <a:gd name="connsiteX95" fmla="*/ 6875107 w 7918980"/>
              <a:gd name="connsiteY95" fmla="*/ 2763497 h 6858000"/>
              <a:gd name="connsiteX96" fmla="*/ 6837349 w 7918980"/>
              <a:gd name="connsiteY96" fmla="*/ 3051539 h 6858000"/>
              <a:gd name="connsiteX97" fmla="*/ 6835698 w 7918980"/>
              <a:gd name="connsiteY97" fmla="*/ 3060333 h 6858000"/>
              <a:gd name="connsiteX98" fmla="*/ 6837785 w 7918980"/>
              <a:gd name="connsiteY98" fmla="*/ 3065434 h 6858000"/>
              <a:gd name="connsiteX99" fmla="*/ 6834476 w 7918980"/>
              <a:gd name="connsiteY99" fmla="*/ 3066836 h 6858000"/>
              <a:gd name="connsiteX100" fmla="*/ 6831096 w 7918980"/>
              <a:gd name="connsiteY100" fmla="*/ 3084834 h 6858000"/>
              <a:gd name="connsiteX101" fmla="*/ 6831305 w 7918980"/>
              <a:gd name="connsiteY101" fmla="*/ 3097259 h 6858000"/>
              <a:gd name="connsiteX102" fmla="*/ 6828050 w 7918980"/>
              <a:gd name="connsiteY102" fmla="*/ 3101053 h 6858000"/>
              <a:gd name="connsiteX103" fmla="*/ 6827093 w 7918980"/>
              <a:gd name="connsiteY103" fmla="*/ 3106151 h 6858000"/>
              <a:gd name="connsiteX104" fmla="*/ 6833251 w 7918980"/>
              <a:gd name="connsiteY104" fmla="*/ 3116747 h 6858000"/>
              <a:gd name="connsiteX105" fmla="*/ 6825921 w 7918980"/>
              <a:gd name="connsiteY105" fmla="*/ 3151828 h 6858000"/>
              <a:gd name="connsiteX106" fmla="*/ 6825863 w 7918980"/>
              <a:gd name="connsiteY106" fmla="*/ 3180546 h 6858000"/>
              <a:gd name="connsiteX107" fmla="*/ 6839691 w 7918980"/>
              <a:gd name="connsiteY107" fmla="*/ 3258677 h 6858000"/>
              <a:gd name="connsiteX108" fmla="*/ 6840898 w 7918980"/>
              <a:gd name="connsiteY108" fmla="*/ 3262610 h 6858000"/>
              <a:gd name="connsiteX109" fmla="*/ 6834652 w 7918980"/>
              <a:gd name="connsiteY109" fmla="*/ 3277179 h 6858000"/>
              <a:gd name="connsiteX110" fmla="*/ 6832324 w 7918980"/>
              <a:gd name="connsiteY110" fmla="*/ 3278130 h 6858000"/>
              <a:gd name="connsiteX111" fmla="*/ 6849750 w 7918980"/>
              <a:gd name="connsiteY111" fmla="*/ 3325671 h 6858000"/>
              <a:gd name="connsiteX112" fmla="*/ 6847551 w 7918980"/>
              <a:gd name="connsiteY112" fmla="*/ 3332072 h 6858000"/>
              <a:gd name="connsiteX113" fmla="*/ 6864685 w 7918980"/>
              <a:gd name="connsiteY113" fmla="*/ 3362948 h 6858000"/>
              <a:gd name="connsiteX114" fmla="*/ 6870457 w 7918980"/>
              <a:gd name="connsiteY114" fmla="*/ 3378959 h 6858000"/>
              <a:gd name="connsiteX115" fmla="*/ 6883738 w 7918980"/>
              <a:gd name="connsiteY115" fmla="*/ 3407057 h 6858000"/>
              <a:gd name="connsiteX116" fmla="*/ 6881948 w 7918980"/>
              <a:gd name="connsiteY116" fmla="*/ 3409825 h 6858000"/>
              <a:gd name="connsiteX117" fmla="*/ 6885647 w 7918980"/>
              <a:gd name="connsiteY117" fmla="*/ 3415218 h 6858000"/>
              <a:gd name="connsiteX118" fmla="*/ 6883908 w 7918980"/>
              <a:gd name="connsiteY118" fmla="*/ 3419880 h 6858000"/>
              <a:gd name="connsiteX119" fmla="*/ 6885903 w 7918980"/>
              <a:gd name="connsiteY119" fmla="*/ 3424545 h 6858000"/>
              <a:gd name="connsiteX120" fmla="*/ 6887603 w 7918980"/>
              <a:gd name="connsiteY120" fmla="*/ 3476412 h 6858000"/>
              <a:gd name="connsiteX121" fmla="*/ 6892664 w 7918980"/>
              <a:gd name="connsiteY121" fmla="*/ 3486850 h 6858000"/>
              <a:gd name="connsiteX122" fmla="*/ 6886319 w 7918980"/>
              <a:gd name="connsiteY122" fmla="*/ 3496391 h 6858000"/>
              <a:gd name="connsiteX123" fmla="*/ 6893119 w 7918980"/>
              <a:gd name="connsiteY123" fmla="*/ 3531201 h 6858000"/>
              <a:gd name="connsiteX124" fmla="*/ 6902876 w 7918980"/>
              <a:gd name="connsiteY124" fmla="*/ 3542019 h 6858000"/>
              <a:gd name="connsiteX125" fmla="*/ 6910520 w 7918980"/>
              <a:gd name="connsiteY125" fmla="*/ 3552249 h 6858000"/>
              <a:gd name="connsiteX126" fmla="*/ 6910882 w 7918980"/>
              <a:gd name="connsiteY126" fmla="*/ 3553678 h 6858000"/>
              <a:gd name="connsiteX127" fmla="*/ 6914489 w 7918980"/>
              <a:gd name="connsiteY127" fmla="*/ 3568021 h 6858000"/>
              <a:gd name="connsiteX128" fmla="*/ 6914914 w 7918980"/>
              <a:gd name="connsiteY128" fmla="*/ 3569719 h 6858000"/>
              <a:gd name="connsiteX129" fmla="*/ 6912342 w 7918980"/>
              <a:gd name="connsiteY129" fmla="*/ 3586412 h 6858000"/>
              <a:gd name="connsiteX130" fmla="*/ 6915338 w 7918980"/>
              <a:gd name="connsiteY130" fmla="*/ 3597336 h 6858000"/>
              <a:gd name="connsiteX131" fmla="*/ 6907234 w 7918980"/>
              <a:gd name="connsiteY131" fmla="*/ 3606007 h 6858000"/>
              <a:gd name="connsiteX132" fmla="*/ 6907261 w 7918980"/>
              <a:gd name="connsiteY132" fmla="*/ 3641228 h 6858000"/>
              <a:gd name="connsiteX133" fmla="*/ 6914828 w 7918980"/>
              <a:gd name="connsiteY133" fmla="*/ 3653088 h 6858000"/>
              <a:gd name="connsiteX134" fmla="*/ 6920416 w 7918980"/>
              <a:gd name="connsiteY134" fmla="*/ 3664114 h 6858000"/>
              <a:gd name="connsiteX135" fmla="*/ 6920498 w 7918980"/>
              <a:gd name="connsiteY135" fmla="*/ 3665569 h 6858000"/>
              <a:gd name="connsiteX136" fmla="*/ 6922809 w 7918980"/>
              <a:gd name="connsiteY136" fmla="*/ 3707357 h 6858000"/>
              <a:gd name="connsiteX137" fmla="*/ 6937676 w 7918980"/>
              <a:gd name="connsiteY137" fmla="*/ 3778166 h 6858000"/>
              <a:gd name="connsiteX138" fmla="*/ 6958359 w 7918980"/>
              <a:gd name="connsiteY138" fmla="*/ 3878222 h 6858000"/>
              <a:gd name="connsiteX139" fmla="*/ 6953118 w 7918980"/>
              <a:gd name="connsiteY139" fmla="*/ 4048117 h 6858000"/>
              <a:gd name="connsiteX140" fmla="*/ 6913020 w 7918980"/>
              <a:gd name="connsiteY140" fmla="*/ 4219510 h 6858000"/>
              <a:gd name="connsiteX141" fmla="*/ 6915792 w 7918980"/>
              <a:gd name="connsiteY141" fmla="*/ 4411258 h 6858000"/>
              <a:gd name="connsiteX142" fmla="*/ 6907579 w 7918980"/>
              <a:gd name="connsiteY142" fmla="*/ 4488531 h 6858000"/>
              <a:gd name="connsiteX143" fmla="*/ 6907052 w 7918980"/>
              <a:gd name="connsiteY143" fmla="*/ 4539168 h 6858000"/>
              <a:gd name="connsiteX144" fmla="*/ 6891916 w 7918980"/>
              <a:gd name="connsiteY144" fmla="*/ 4625153 h 6858000"/>
              <a:gd name="connsiteX145" fmla="*/ 6882094 w 7918980"/>
              <a:gd name="connsiteY145" fmla="*/ 4733115 h 6858000"/>
              <a:gd name="connsiteX146" fmla="*/ 6860189 w 7918980"/>
              <a:gd name="connsiteY146" fmla="*/ 4844323 h 6858000"/>
              <a:gd name="connsiteX147" fmla="*/ 6843618 w 7918980"/>
              <a:gd name="connsiteY147" fmla="*/ 4877992 h 6858000"/>
              <a:gd name="connsiteX148" fmla="*/ 6829393 w 7918980"/>
              <a:gd name="connsiteY148" fmla="*/ 4925805 h 6858000"/>
              <a:gd name="connsiteX149" fmla="*/ 6794017 w 7918980"/>
              <a:gd name="connsiteY149" fmla="*/ 5009272 h 6858000"/>
              <a:gd name="connsiteX150" fmla="*/ 6786085 w 7918980"/>
              <a:gd name="connsiteY150" fmla="*/ 5111369 h 6858000"/>
              <a:gd name="connsiteX151" fmla="*/ 6799321 w 7918980"/>
              <a:gd name="connsiteY151" fmla="*/ 5210876 h 6858000"/>
              <a:gd name="connsiteX152" fmla="*/ 6803597 w 7918980"/>
              <a:gd name="connsiteY152" fmla="*/ 5269726 h 6858000"/>
              <a:gd name="connsiteX153" fmla="*/ 6820713 w 7918980"/>
              <a:gd name="connsiteY153" fmla="*/ 5464225 h 6858000"/>
              <a:gd name="connsiteX154" fmla="*/ 6824380 w 7918980"/>
              <a:gd name="connsiteY154" fmla="*/ 5594585 h 6858000"/>
              <a:gd name="connsiteX155" fmla="*/ 6806680 w 7918980"/>
              <a:gd name="connsiteY155" fmla="*/ 5667896 h 6858000"/>
              <a:gd name="connsiteX156" fmla="*/ 6791486 w 7918980"/>
              <a:gd name="connsiteY156" fmla="*/ 5769225 h 6858000"/>
              <a:gd name="connsiteX157" fmla="*/ 6792745 w 7918980"/>
              <a:gd name="connsiteY157" fmla="*/ 5823324 h 6858000"/>
              <a:gd name="connsiteX158" fmla="*/ 6789109 w 7918980"/>
              <a:gd name="connsiteY158" fmla="*/ 5862699 h 6858000"/>
              <a:gd name="connsiteX159" fmla="*/ 6793675 w 7918980"/>
              <a:gd name="connsiteY159" fmla="*/ 5906467 h 6858000"/>
              <a:gd name="connsiteX160" fmla="*/ 6814548 w 7918980"/>
              <a:gd name="connsiteY160" fmla="*/ 5939847 h 6858000"/>
              <a:gd name="connsiteX161" fmla="*/ 6809795 w 7918980"/>
              <a:gd name="connsiteY161" fmla="*/ 5973994 h 6858000"/>
              <a:gd name="connsiteX162" fmla="*/ 6810756 w 7918980"/>
              <a:gd name="connsiteY162" fmla="*/ 6089693 h 6858000"/>
              <a:gd name="connsiteX163" fmla="*/ 6814601 w 7918980"/>
              <a:gd name="connsiteY163" fmla="*/ 6224938 h 6858000"/>
              <a:gd name="connsiteX164" fmla="*/ 6840137 w 7918980"/>
              <a:gd name="connsiteY164" fmla="*/ 6370251 h 6858000"/>
              <a:gd name="connsiteX165" fmla="*/ 6863777 w 7918980"/>
              <a:gd name="connsiteY165" fmla="*/ 6541313 h 6858000"/>
              <a:gd name="connsiteX166" fmla="*/ 6868355 w 7918980"/>
              <a:gd name="connsiteY166" fmla="*/ 6640957 h 6858000"/>
              <a:gd name="connsiteX167" fmla="*/ 6881422 w 7918980"/>
              <a:gd name="connsiteY167" fmla="*/ 6705297 h 6858000"/>
              <a:gd name="connsiteX168" fmla="*/ 6894105 w 7918980"/>
              <a:gd name="connsiteY168" fmla="*/ 6759582 h 6858000"/>
              <a:gd name="connsiteX169" fmla="*/ 6892152 w 7918980"/>
              <a:gd name="connsiteY169" fmla="*/ 6817746 h 6858000"/>
              <a:gd name="connsiteX170" fmla="*/ 6895302 w 7918980"/>
              <a:gd name="connsiteY170" fmla="*/ 6843646 h 6858000"/>
              <a:gd name="connsiteX171" fmla="*/ 6914368 w 7918980"/>
              <a:gd name="connsiteY171" fmla="*/ 6857998 h 6858000"/>
              <a:gd name="connsiteX172" fmla="*/ 7549620 w 7918980"/>
              <a:gd name="connsiteY172" fmla="*/ 6857998 h 6858000"/>
              <a:gd name="connsiteX173" fmla="*/ 7918980 w 7918980"/>
              <a:gd name="connsiteY173" fmla="*/ 6857998 h 6858000"/>
              <a:gd name="connsiteX174" fmla="*/ 7918980 w 7918980"/>
              <a:gd name="connsiteY174" fmla="*/ 6858000 h 6858000"/>
              <a:gd name="connsiteX175" fmla="*/ 7549620 w 7918980"/>
              <a:gd name="connsiteY175" fmla="*/ 6858000 h 6858000"/>
              <a:gd name="connsiteX176" fmla="*/ 6658851 w 7918980"/>
              <a:gd name="connsiteY176" fmla="*/ 6858000 h 6858000"/>
              <a:gd name="connsiteX177" fmla="*/ 2092387 w 7918980"/>
              <a:gd name="connsiteY177" fmla="*/ 6858000 h 6858000"/>
              <a:gd name="connsiteX178" fmla="*/ 1822980 w 7918980"/>
              <a:gd name="connsiteY178" fmla="*/ 6858000 h 6858000"/>
              <a:gd name="connsiteX179" fmla="*/ 727500 w 7918980"/>
              <a:gd name="connsiteY179" fmla="*/ 6858000 h 6858000"/>
              <a:gd name="connsiteX180" fmla="*/ 504457 w 7918980"/>
              <a:gd name="connsiteY180" fmla="*/ 6858000 h 6858000"/>
              <a:gd name="connsiteX181" fmla="*/ 0 w 7918980"/>
              <a:gd name="connsiteY181" fmla="*/ 6858000 h 6858000"/>
              <a:gd name="connsiteX182" fmla="*/ 0 w 7918980"/>
              <a:gd name="connsiteY182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6985020 w 7918980"/>
              <a:gd name="connsiteY67" fmla="*/ 1967551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7918980" h="6858000">
                <a:moveTo>
                  <a:pt x="0" y="0"/>
                </a:moveTo>
                <a:lnTo>
                  <a:pt x="504457" y="0"/>
                </a:lnTo>
                <a:lnTo>
                  <a:pt x="727500" y="0"/>
                </a:lnTo>
                <a:lnTo>
                  <a:pt x="1822980" y="0"/>
                </a:lnTo>
                <a:lnTo>
                  <a:pt x="2092387" y="0"/>
                </a:lnTo>
                <a:lnTo>
                  <a:pt x="7076514" y="0"/>
                </a:lnTo>
                <a:lnTo>
                  <a:pt x="7264525" y="0"/>
                </a:lnTo>
                <a:lnTo>
                  <a:pt x="7390497" y="0"/>
                </a:lnTo>
                <a:lnTo>
                  <a:pt x="7389918" y="1705"/>
                </a:lnTo>
                <a:cubicBezTo>
                  <a:pt x="7386106" y="8440"/>
                  <a:pt x="7381092" y="13784"/>
                  <a:pt x="7374574" y="17287"/>
                </a:cubicBezTo>
                <a:cubicBezTo>
                  <a:pt x="7385344" y="82036"/>
                  <a:pt x="7333329" y="69804"/>
                  <a:pt x="7368621" y="130336"/>
                </a:cubicBezTo>
                <a:cubicBezTo>
                  <a:pt x="7349933" y="117589"/>
                  <a:pt x="7359958" y="162458"/>
                  <a:pt x="7361269" y="187093"/>
                </a:cubicBezTo>
                <a:cubicBezTo>
                  <a:pt x="7359185" y="226511"/>
                  <a:pt x="7368702" y="205530"/>
                  <a:pt x="7368770" y="265704"/>
                </a:cubicBezTo>
                <a:cubicBezTo>
                  <a:pt x="7365276" y="317533"/>
                  <a:pt x="7366793" y="325288"/>
                  <a:pt x="7365293" y="354566"/>
                </a:cubicBezTo>
                <a:lnTo>
                  <a:pt x="7347106" y="472000"/>
                </a:lnTo>
                <a:lnTo>
                  <a:pt x="7345150" y="473782"/>
                </a:lnTo>
                <a:cubicBezTo>
                  <a:pt x="7340827" y="482008"/>
                  <a:pt x="7341662" y="487340"/>
                  <a:pt x="7344778" y="491380"/>
                </a:cubicBezTo>
                <a:lnTo>
                  <a:pt x="7359399" y="531675"/>
                </a:lnTo>
                <a:lnTo>
                  <a:pt x="7356415" y="536015"/>
                </a:lnTo>
                <a:lnTo>
                  <a:pt x="7361068" y="572092"/>
                </a:lnTo>
                <a:lnTo>
                  <a:pt x="7359041" y="572511"/>
                </a:lnTo>
                <a:cubicBezTo>
                  <a:pt x="7354591" y="574271"/>
                  <a:pt x="7351509" y="577121"/>
                  <a:pt x="7351198" y="582332"/>
                </a:cubicBezTo>
                <a:cubicBezTo>
                  <a:pt x="7320982" y="573171"/>
                  <a:pt x="7339242" y="585107"/>
                  <a:pt x="7340991" y="601285"/>
                </a:cubicBezTo>
                <a:cubicBezTo>
                  <a:pt x="7331818" y="617831"/>
                  <a:pt x="7303664" y="666964"/>
                  <a:pt x="7296154" y="681608"/>
                </a:cubicBezTo>
                <a:cubicBezTo>
                  <a:pt x="7296082" y="684122"/>
                  <a:pt x="7296013" y="686637"/>
                  <a:pt x="7295943" y="689151"/>
                </a:cubicBezTo>
                <a:lnTo>
                  <a:pt x="7295465" y="689289"/>
                </a:lnTo>
                <a:cubicBezTo>
                  <a:pt x="7294414" y="690905"/>
                  <a:pt x="7293966" y="693376"/>
                  <a:pt x="7294306" y="697222"/>
                </a:cubicBezTo>
                <a:cubicBezTo>
                  <a:pt x="7294586" y="703992"/>
                  <a:pt x="7294864" y="710761"/>
                  <a:pt x="7295144" y="717531"/>
                </a:cubicBezTo>
                <a:lnTo>
                  <a:pt x="7291871" y="722494"/>
                </a:lnTo>
                <a:lnTo>
                  <a:pt x="7286061" y="724368"/>
                </a:lnTo>
                <a:lnTo>
                  <a:pt x="7269961" y="752692"/>
                </a:lnTo>
                <a:cubicBezTo>
                  <a:pt x="7277671" y="764380"/>
                  <a:pt x="7245699" y="808083"/>
                  <a:pt x="7240170" y="816346"/>
                </a:cubicBezTo>
                <a:lnTo>
                  <a:pt x="7211938" y="889417"/>
                </a:lnTo>
                <a:cubicBezTo>
                  <a:pt x="7143471" y="969963"/>
                  <a:pt x="7144887" y="1005331"/>
                  <a:pt x="7130024" y="1063288"/>
                </a:cubicBezTo>
                <a:cubicBezTo>
                  <a:pt x="7136312" y="1111028"/>
                  <a:pt x="7140076" y="1110140"/>
                  <a:pt x="7126817" y="1157176"/>
                </a:cubicBezTo>
                <a:cubicBezTo>
                  <a:pt x="7124083" y="1192124"/>
                  <a:pt x="7124864" y="1197232"/>
                  <a:pt x="7109474" y="1210776"/>
                </a:cubicBezTo>
                <a:lnTo>
                  <a:pt x="7105443" y="1301993"/>
                </a:lnTo>
                <a:lnTo>
                  <a:pt x="7075215" y="1360879"/>
                </a:lnTo>
                <a:lnTo>
                  <a:pt x="7067477" y="1404045"/>
                </a:lnTo>
                <a:lnTo>
                  <a:pt x="7046803" y="1429568"/>
                </a:lnTo>
                <a:lnTo>
                  <a:pt x="7047831" y="1430305"/>
                </a:lnTo>
                <a:cubicBezTo>
                  <a:pt x="7049677" y="1432466"/>
                  <a:pt x="7037718" y="1459891"/>
                  <a:pt x="7035374" y="1463304"/>
                </a:cubicBezTo>
                <a:cubicBezTo>
                  <a:pt x="7032892" y="1477394"/>
                  <a:pt x="7036007" y="1501295"/>
                  <a:pt x="7032938" y="1514846"/>
                </a:cubicBezTo>
                <a:lnTo>
                  <a:pt x="7029397" y="1519731"/>
                </a:lnTo>
                <a:lnTo>
                  <a:pt x="7029620" y="1519929"/>
                </a:lnTo>
                <a:cubicBezTo>
                  <a:pt x="7029470" y="1521210"/>
                  <a:pt x="7032690" y="1543635"/>
                  <a:pt x="7030612" y="1546022"/>
                </a:cubicBezTo>
                <a:lnTo>
                  <a:pt x="7035010" y="1578752"/>
                </a:lnTo>
                <a:cubicBezTo>
                  <a:pt x="7029127" y="1605585"/>
                  <a:pt x="7049361" y="1622803"/>
                  <a:pt x="7026513" y="1647555"/>
                </a:cubicBezTo>
                <a:cubicBezTo>
                  <a:pt x="7021108" y="1672675"/>
                  <a:pt x="7026193" y="1694404"/>
                  <a:pt x="7013857" y="1715685"/>
                </a:cubicBezTo>
                <a:cubicBezTo>
                  <a:pt x="7019795" y="1724301"/>
                  <a:pt x="7021078" y="1732435"/>
                  <a:pt x="7007215" y="1740358"/>
                </a:cubicBezTo>
                <a:cubicBezTo>
                  <a:pt x="7005605" y="1763793"/>
                  <a:pt x="7021348" y="1769422"/>
                  <a:pt x="7004455" y="1784314"/>
                </a:cubicBezTo>
                <a:cubicBezTo>
                  <a:pt x="7028967" y="1797417"/>
                  <a:pt x="7018226" y="1798221"/>
                  <a:pt x="7008825" y="1804434"/>
                </a:cubicBezTo>
                <a:lnTo>
                  <a:pt x="7008048" y="1805316"/>
                </a:lnTo>
                <a:lnTo>
                  <a:pt x="7011573" y="1807109"/>
                </a:lnTo>
                <a:lnTo>
                  <a:pt x="7008900" y="1821003"/>
                </a:lnTo>
                <a:lnTo>
                  <a:pt x="7006523" y="1824832"/>
                </a:lnTo>
                <a:cubicBezTo>
                  <a:pt x="7005264" y="1827468"/>
                  <a:pt x="7004917" y="1829219"/>
                  <a:pt x="7005215" y="1830429"/>
                </a:cubicBezTo>
                <a:lnTo>
                  <a:pt x="7005505" y="1830569"/>
                </a:lnTo>
                <a:lnTo>
                  <a:pt x="7003643" y="1835810"/>
                </a:lnTo>
                <a:cubicBezTo>
                  <a:pt x="6999759" y="1844665"/>
                  <a:pt x="6995277" y="1853278"/>
                  <a:pt x="6990432" y="1861483"/>
                </a:cubicBezTo>
                <a:cubicBezTo>
                  <a:pt x="7002807" y="1866643"/>
                  <a:pt x="6989768" y="1884999"/>
                  <a:pt x="6997246" y="1892417"/>
                </a:cubicBezTo>
                <a:lnTo>
                  <a:pt x="7012242" y="1895114"/>
                </a:lnTo>
                <a:lnTo>
                  <a:pt x="7010080" y="1899379"/>
                </a:lnTo>
                <a:lnTo>
                  <a:pt x="7003451" y="1907867"/>
                </a:lnTo>
                <a:cubicBezTo>
                  <a:pt x="7002589" y="1909162"/>
                  <a:pt x="7002627" y="1909994"/>
                  <a:pt x="7004341" y="1910265"/>
                </a:cubicBezTo>
                <a:cubicBezTo>
                  <a:pt x="7003975" y="1914884"/>
                  <a:pt x="7000873" y="1930292"/>
                  <a:pt x="7001248" y="1935584"/>
                </a:cubicBezTo>
                <a:lnTo>
                  <a:pt x="7006599" y="1942021"/>
                </a:lnTo>
                <a:lnTo>
                  <a:pt x="6985020" y="1967551"/>
                </a:lnTo>
                <a:lnTo>
                  <a:pt x="6949577" y="2024270"/>
                </a:lnTo>
                <a:lnTo>
                  <a:pt x="6942508" y="2107942"/>
                </a:lnTo>
                <a:cubicBezTo>
                  <a:pt x="6912270" y="2138038"/>
                  <a:pt x="6933395" y="2159228"/>
                  <a:pt x="6933336" y="2193455"/>
                </a:cubicBezTo>
                <a:cubicBezTo>
                  <a:pt x="6924282" y="2220953"/>
                  <a:pt x="6933361" y="2224200"/>
                  <a:pt x="6927972" y="2260088"/>
                </a:cubicBezTo>
                <a:cubicBezTo>
                  <a:pt x="6923728" y="2275916"/>
                  <a:pt x="6917037" y="2285645"/>
                  <a:pt x="6909058" y="2296008"/>
                </a:cubicBezTo>
                <a:lnTo>
                  <a:pt x="6901810" y="2305564"/>
                </a:lnTo>
                <a:lnTo>
                  <a:pt x="6904482" y="2320214"/>
                </a:lnTo>
                <a:cubicBezTo>
                  <a:pt x="6902155" y="2355906"/>
                  <a:pt x="6895137" y="2394678"/>
                  <a:pt x="6891885" y="2417011"/>
                </a:cubicBezTo>
                <a:cubicBezTo>
                  <a:pt x="6880976" y="2426377"/>
                  <a:pt x="6897848" y="2456509"/>
                  <a:pt x="6884970" y="2454207"/>
                </a:cubicBezTo>
                <a:cubicBezTo>
                  <a:pt x="6890753" y="2464947"/>
                  <a:pt x="6887930" y="2476105"/>
                  <a:pt x="6882954" y="2487203"/>
                </a:cubicBezTo>
                <a:lnTo>
                  <a:pt x="6871484" y="2512282"/>
                </a:lnTo>
                <a:lnTo>
                  <a:pt x="6872496" y="2514318"/>
                </a:lnTo>
                <a:lnTo>
                  <a:pt x="6898111" y="2574334"/>
                </a:lnTo>
                <a:lnTo>
                  <a:pt x="6897017" y="2579877"/>
                </a:lnTo>
                <a:cubicBezTo>
                  <a:pt x="6896861" y="2585644"/>
                  <a:pt x="6897245" y="2603388"/>
                  <a:pt x="6897171" y="2608928"/>
                </a:cubicBezTo>
                <a:cubicBezTo>
                  <a:pt x="6896975" y="2610322"/>
                  <a:pt x="6896780" y="2611717"/>
                  <a:pt x="6896584" y="2613111"/>
                </a:cubicBezTo>
                <a:lnTo>
                  <a:pt x="6888164" y="2621996"/>
                </a:lnTo>
                <a:lnTo>
                  <a:pt x="6890652" y="2634265"/>
                </a:lnTo>
                <a:lnTo>
                  <a:pt x="6882034" y="2647237"/>
                </a:lnTo>
                <a:cubicBezTo>
                  <a:pt x="6884287" y="2648158"/>
                  <a:pt x="6886365" y="2649356"/>
                  <a:pt x="6888195" y="2650786"/>
                </a:cubicBezTo>
                <a:lnTo>
                  <a:pt x="6894052" y="2661993"/>
                </a:lnTo>
                <a:lnTo>
                  <a:pt x="6885953" y="2670949"/>
                </a:lnTo>
                <a:cubicBezTo>
                  <a:pt x="6898507" y="2672007"/>
                  <a:pt x="6883930" y="2681695"/>
                  <a:pt x="6880156" y="2690255"/>
                </a:cubicBezTo>
                <a:lnTo>
                  <a:pt x="6881009" y="2695683"/>
                </a:lnTo>
                <a:lnTo>
                  <a:pt x="6870001" y="2713964"/>
                </a:lnTo>
                <a:lnTo>
                  <a:pt x="6864441" y="2730175"/>
                </a:lnTo>
                <a:lnTo>
                  <a:pt x="6875107" y="2763497"/>
                </a:lnTo>
                <a:lnTo>
                  <a:pt x="6837349" y="3051539"/>
                </a:lnTo>
                <a:lnTo>
                  <a:pt x="6835698" y="3060333"/>
                </a:lnTo>
                <a:lnTo>
                  <a:pt x="6837785" y="3065434"/>
                </a:lnTo>
                <a:lnTo>
                  <a:pt x="6834476" y="3066836"/>
                </a:lnTo>
                <a:lnTo>
                  <a:pt x="6831096" y="3084834"/>
                </a:lnTo>
                <a:cubicBezTo>
                  <a:pt x="6831166" y="3088976"/>
                  <a:pt x="6831235" y="3093117"/>
                  <a:pt x="6831305" y="3097259"/>
                </a:cubicBezTo>
                <a:lnTo>
                  <a:pt x="6828050" y="3101053"/>
                </a:lnTo>
                <a:lnTo>
                  <a:pt x="6827093" y="3106151"/>
                </a:lnTo>
                <a:lnTo>
                  <a:pt x="6833251" y="3116747"/>
                </a:lnTo>
                <a:cubicBezTo>
                  <a:pt x="6834765" y="3127646"/>
                  <a:pt x="6821739" y="3134084"/>
                  <a:pt x="6825921" y="3151828"/>
                </a:cubicBezTo>
                <a:cubicBezTo>
                  <a:pt x="6833244" y="3163902"/>
                  <a:pt x="6834336" y="3171780"/>
                  <a:pt x="6825863" y="3180546"/>
                </a:cubicBezTo>
                <a:cubicBezTo>
                  <a:pt x="6861566" y="3236545"/>
                  <a:pt x="6826703" y="3210316"/>
                  <a:pt x="6839691" y="3258677"/>
                </a:cubicBezTo>
                <a:lnTo>
                  <a:pt x="6840898" y="3262610"/>
                </a:lnTo>
                <a:lnTo>
                  <a:pt x="6834652" y="3277179"/>
                </a:lnTo>
                <a:lnTo>
                  <a:pt x="6832324" y="3278130"/>
                </a:lnTo>
                <a:lnTo>
                  <a:pt x="6849750" y="3325671"/>
                </a:lnTo>
                <a:lnTo>
                  <a:pt x="6847551" y="3332072"/>
                </a:lnTo>
                <a:lnTo>
                  <a:pt x="6864685" y="3362948"/>
                </a:lnTo>
                <a:lnTo>
                  <a:pt x="6870457" y="3378959"/>
                </a:lnTo>
                <a:lnTo>
                  <a:pt x="6883738" y="3407057"/>
                </a:lnTo>
                <a:lnTo>
                  <a:pt x="6881948" y="3409825"/>
                </a:lnTo>
                <a:lnTo>
                  <a:pt x="6885647" y="3415218"/>
                </a:lnTo>
                <a:lnTo>
                  <a:pt x="6883908" y="3419880"/>
                </a:lnTo>
                <a:lnTo>
                  <a:pt x="6885903" y="3424545"/>
                </a:lnTo>
                <a:cubicBezTo>
                  <a:pt x="6886517" y="3433967"/>
                  <a:pt x="6886474" y="3466028"/>
                  <a:pt x="6887603" y="3476412"/>
                </a:cubicBezTo>
                <a:lnTo>
                  <a:pt x="6892664" y="3486850"/>
                </a:lnTo>
                <a:lnTo>
                  <a:pt x="6886319" y="3496391"/>
                </a:lnTo>
                <a:lnTo>
                  <a:pt x="6893119" y="3531201"/>
                </a:lnTo>
                <a:lnTo>
                  <a:pt x="6902876" y="3542019"/>
                </a:lnTo>
                <a:lnTo>
                  <a:pt x="6910520" y="3552249"/>
                </a:lnTo>
                <a:cubicBezTo>
                  <a:pt x="6910641" y="3552725"/>
                  <a:pt x="6910761" y="3553202"/>
                  <a:pt x="6910882" y="3553678"/>
                </a:cubicBezTo>
                <a:lnTo>
                  <a:pt x="6914489" y="3568021"/>
                </a:lnTo>
                <a:lnTo>
                  <a:pt x="6914914" y="3569719"/>
                </a:lnTo>
                <a:lnTo>
                  <a:pt x="6912342" y="3586412"/>
                </a:lnTo>
                <a:lnTo>
                  <a:pt x="6915338" y="3597336"/>
                </a:lnTo>
                <a:lnTo>
                  <a:pt x="6907234" y="3606007"/>
                </a:lnTo>
                <a:cubicBezTo>
                  <a:pt x="6907242" y="3617747"/>
                  <a:pt x="6907253" y="3629488"/>
                  <a:pt x="6907261" y="3641228"/>
                </a:cubicBezTo>
                <a:lnTo>
                  <a:pt x="6914828" y="3653088"/>
                </a:lnTo>
                <a:lnTo>
                  <a:pt x="6920416" y="3664114"/>
                </a:lnTo>
                <a:cubicBezTo>
                  <a:pt x="6920443" y="3664599"/>
                  <a:pt x="6920471" y="3665084"/>
                  <a:pt x="6920498" y="3665569"/>
                </a:cubicBezTo>
                <a:cubicBezTo>
                  <a:pt x="6920895" y="3672776"/>
                  <a:pt x="6919946" y="3688591"/>
                  <a:pt x="6922809" y="3707357"/>
                </a:cubicBezTo>
                <a:cubicBezTo>
                  <a:pt x="6923485" y="3724716"/>
                  <a:pt x="6941058" y="3760234"/>
                  <a:pt x="6937676" y="3778166"/>
                </a:cubicBezTo>
                <a:cubicBezTo>
                  <a:pt x="6964607" y="3845122"/>
                  <a:pt x="6948407" y="3821305"/>
                  <a:pt x="6958359" y="3878222"/>
                </a:cubicBezTo>
                <a:cubicBezTo>
                  <a:pt x="6984499" y="3905047"/>
                  <a:pt x="6948397" y="4015047"/>
                  <a:pt x="6953118" y="4048117"/>
                </a:cubicBezTo>
                <a:cubicBezTo>
                  <a:pt x="6904784" y="4192084"/>
                  <a:pt x="6919242" y="4158987"/>
                  <a:pt x="6913020" y="4219510"/>
                </a:cubicBezTo>
                <a:cubicBezTo>
                  <a:pt x="6927533" y="4280033"/>
                  <a:pt x="6888360" y="4345686"/>
                  <a:pt x="6915792" y="4411258"/>
                </a:cubicBezTo>
                <a:cubicBezTo>
                  <a:pt x="6913610" y="4437329"/>
                  <a:pt x="6906858" y="4473140"/>
                  <a:pt x="6907579" y="4488531"/>
                </a:cubicBezTo>
                <a:cubicBezTo>
                  <a:pt x="6907403" y="4505410"/>
                  <a:pt x="6907228" y="4522289"/>
                  <a:pt x="6907052" y="4539168"/>
                </a:cubicBezTo>
                <a:cubicBezTo>
                  <a:pt x="6895094" y="4567830"/>
                  <a:pt x="6887285" y="4588197"/>
                  <a:pt x="6891916" y="4625153"/>
                </a:cubicBezTo>
                <a:cubicBezTo>
                  <a:pt x="6900413" y="4662889"/>
                  <a:pt x="6888879" y="4679357"/>
                  <a:pt x="6882094" y="4733115"/>
                </a:cubicBezTo>
                <a:cubicBezTo>
                  <a:pt x="6891667" y="4752352"/>
                  <a:pt x="6878350" y="4832308"/>
                  <a:pt x="6860189" y="4844323"/>
                </a:cubicBezTo>
                <a:cubicBezTo>
                  <a:pt x="6856424" y="4857054"/>
                  <a:pt x="6863174" y="4871554"/>
                  <a:pt x="6843618" y="4877992"/>
                </a:cubicBezTo>
                <a:cubicBezTo>
                  <a:pt x="6820131" y="4888353"/>
                  <a:pt x="6857398" y="4931200"/>
                  <a:pt x="6829393" y="4925805"/>
                </a:cubicBezTo>
                <a:cubicBezTo>
                  <a:pt x="6854944" y="4956261"/>
                  <a:pt x="6805820" y="4982633"/>
                  <a:pt x="6794017" y="5009272"/>
                </a:cubicBezTo>
                <a:cubicBezTo>
                  <a:pt x="6796239" y="5034036"/>
                  <a:pt x="6791355" y="5053859"/>
                  <a:pt x="6786085" y="5111369"/>
                </a:cubicBezTo>
                <a:cubicBezTo>
                  <a:pt x="6796204" y="5141336"/>
                  <a:pt x="6760393" y="5161742"/>
                  <a:pt x="6799321" y="5210876"/>
                </a:cubicBezTo>
                <a:cubicBezTo>
                  <a:pt x="6795435" y="5212581"/>
                  <a:pt x="6800034" y="5227501"/>
                  <a:pt x="6803597" y="5269726"/>
                </a:cubicBezTo>
                <a:cubicBezTo>
                  <a:pt x="6807162" y="5311951"/>
                  <a:pt x="6813370" y="5400671"/>
                  <a:pt x="6820713" y="5464225"/>
                </a:cubicBezTo>
                <a:cubicBezTo>
                  <a:pt x="6824745" y="5536542"/>
                  <a:pt x="6813205" y="5517959"/>
                  <a:pt x="6824380" y="5594585"/>
                </a:cubicBezTo>
                <a:cubicBezTo>
                  <a:pt x="6822888" y="5619318"/>
                  <a:pt x="6797022" y="5647975"/>
                  <a:pt x="6806680" y="5667896"/>
                </a:cubicBezTo>
                <a:cubicBezTo>
                  <a:pt x="6799814" y="5696311"/>
                  <a:pt x="6798559" y="5738356"/>
                  <a:pt x="6791486" y="5769225"/>
                </a:cubicBezTo>
                <a:cubicBezTo>
                  <a:pt x="6791906" y="5787258"/>
                  <a:pt x="6792324" y="5805291"/>
                  <a:pt x="6792745" y="5823324"/>
                </a:cubicBezTo>
                <a:cubicBezTo>
                  <a:pt x="6789102" y="5853058"/>
                  <a:pt x="6788588" y="5838948"/>
                  <a:pt x="6789109" y="5862699"/>
                </a:cubicBezTo>
                <a:lnTo>
                  <a:pt x="6793675" y="5906467"/>
                </a:lnTo>
                <a:lnTo>
                  <a:pt x="6814548" y="5939847"/>
                </a:lnTo>
                <a:cubicBezTo>
                  <a:pt x="6821828" y="5955713"/>
                  <a:pt x="6797711" y="5940131"/>
                  <a:pt x="6809795" y="5973994"/>
                </a:cubicBezTo>
                <a:cubicBezTo>
                  <a:pt x="6784167" y="5997051"/>
                  <a:pt x="6806424" y="6032039"/>
                  <a:pt x="6810756" y="6089693"/>
                </a:cubicBezTo>
                <a:lnTo>
                  <a:pt x="6814601" y="6224938"/>
                </a:lnTo>
                <a:cubicBezTo>
                  <a:pt x="6811422" y="6270972"/>
                  <a:pt x="6831942" y="6317522"/>
                  <a:pt x="6840137" y="6370251"/>
                </a:cubicBezTo>
                <a:cubicBezTo>
                  <a:pt x="6848333" y="6422980"/>
                  <a:pt x="6862918" y="6490855"/>
                  <a:pt x="6863777" y="6541313"/>
                </a:cubicBezTo>
                <a:cubicBezTo>
                  <a:pt x="6862878" y="6576319"/>
                  <a:pt x="6854892" y="6591883"/>
                  <a:pt x="6868355" y="6640957"/>
                </a:cubicBezTo>
                <a:cubicBezTo>
                  <a:pt x="6880485" y="6669536"/>
                  <a:pt x="6875256" y="6675394"/>
                  <a:pt x="6881422" y="6705297"/>
                </a:cubicBezTo>
                <a:cubicBezTo>
                  <a:pt x="6880347" y="6727133"/>
                  <a:pt x="6890881" y="6732087"/>
                  <a:pt x="6894105" y="6759582"/>
                </a:cubicBezTo>
                <a:cubicBezTo>
                  <a:pt x="6878594" y="6796071"/>
                  <a:pt x="6874636" y="6769544"/>
                  <a:pt x="6892152" y="6817746"/>
                </a:cubicBezTo>
                <a:cubicBezTo>
                  <a:pt x="6883936" y="6828354"/>
                  <a:pt x="6887505" y="6836369"/>
                  <a:pt x="6895302" y="6843646"/>
                </a:cubicBezTo>
                <a:lnTo>
                  <a:pt x="6914368" y="6857998"/>
                </a:lnTo>
                <a:lnTo>
                  <a:pt x="7549620" y="6857998"/>
                </a:lnTo>
                <a:lnTo>
                  <a:pt x="7918980" y="6857998"/>
                </a:lnTo>
                <a:lnTo>
                  <a:pt x="7918980" y="6858000"/>
                </a:lnTo>
                <a:lnTo>
                  <a:pt x="7549620" y="6858000"/>
                </a:lnTo>
                <a:lnTo>
                  <a:pt x="6658851" y="6858000"/>
                </a:lnTo>
                <a:lnTo>
                  <a:pt x="2092387" y="6858000"/>
                </a:lnTo>
                <a:lnTo>
                  <a:pt x="1822980" y="6858000"/>
                </a:lnTo>
                <a:lnTo>
                  <a:pt x="727500" y="6858000"/>
                </a:lnTo>
                <a:lnTo>
                  <a:pt x="5044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D66C6-8042-A937-6631-7076B72D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09600"/>
            <a:ext cx="5243295" cy="1330840"/>
          </a:xfrm>
        </p:spPr>
        <p:txBody>
          <a:bodyPr>
            <a:normAutofit/>
          </a:bodyPr>
          <a:lstStyle/>
          <a:p>
            <a:r>
              <a:rPr lang="en-US" dirty="0"/>
              <a:t>M. Quadriceps femoris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4BAE0-F680-5938-17B6-B2D89B25B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4102"/>
            <a:ext cx="5243295" cy="3908585"/>
          </a:xfrm>
        </p:spPr>
        <p:txBody>
          <a:bodyPr>
            <a:normAutofit/>
          </a:bodyPr>
          <a:lstStyle/>
          <a:p>
            <a:r>
              <a:rPr lang="en-US" sz="1100"/>
              <a:t>M. rectus femoris</a:t>
            </a:r>
          </a:p>
          <a:p>
            <a:pPr lvl="1"/>
            <a:r>
              <a:rPr lang="en-US" sz="1100"/>
              <a:t>Z: SIAI</a:t>
            </a:r>
          </a:p>
          <a:p>
            <a:pPr lvl="1"/>
            <a:r>
              <a:rPr lang="en-US" sz="1100"/>
              <a:t>Ú: tuberositas tibiae přes lig. Patellae</a:t>
            </a:r>
          </a:p>
          <a:p>
            <a:pPr lvl="1"/>
            <a:r>
              <a:rPr lang="en-US" sz="1100"/>
              <a:t>Fce: FL KYK, EXT KOK</a:t>
            </a:r>
          </a:p>
          <a:p>
            <a:r>
              <a:rPr lang="en-US" sz="1100"/>
              <a:t>Vastus medialis</a:t>
            </a:r>
          </a:p>
          <a:p>
            <a:pPr lvl="1"/>
            <a:r>
              <a:rPr lang="en-US" sz="1100"/>
              <a:t>Z: linea aspera med.</a:t>
            </a:r>
          </a:p>
          <a:p>
            <a:pPr lvl="1"/>
            <a:r>
              <a:rPr lang="en-US" sz="1100"/>
              <a:t>Ú:tuberositas tibiae</a:t>
            </a:r>
          </a:p>
          <a:p>
            <a:pPr lvl="1"/>
            <a:r>
              <a:rPr lang="en-US" sz="1100"/>
              <a:t>Fce: EXT KOK</a:t>
            </a:r>
          </a:p>
          <a:p>
            <a:r>
              <a:rPr lang="en-US" sz="1100"/>
              <a:t>Vastus lateralis</a:t>
            </a:r>
          </a:p>
          <a:p>
            <a:pPr lvl="1"/>
            <a:r>
              <a:rPr lang="en-US" sz="1100"/>
              <a:t>Z: linea aspera lat. a trochanter major</a:t>
            </a:r>
          </a:p>
          <a:p>
            <a:pPr lvl="1"/>
            <a:r>
              <a:rPr lang="en-US" sz="1100"/>
              <a:t>Ú: tuberosita s tibiae přes lig. Patellae</a:t>
            </a:r>
          </a:p>
          <a:p>
            <a:pPr lvl="1"/>
            <a:r>
              <a:rPr lang="en-US" sz="1100"/>
              <a:t>Fce: EXT KOK</a:t>
            </a:r>
          </a:p>
          <a:p>
            <a:r>
              <a:rPr lang="en-US" sz="1100"/>
              <a:t>Vastus intermedius</a:t>
            </a:r>
          </a:p>
          <a:p>
            <a:pPr lvl="1"/>
            <a:r>
              <a:rPr lang="en-US" sz="1100"/>
              <a:t>Z: přední a later. Plocha femuru</a:t>
            </a:r>
          </a:p>
          <a:p>
            <a:pPr lvl="1"/>
            <a:r>
              <a:rPr lang="en-US" sz="1100"/>
              <a:t>Ú: tuberositas tibiae</a:t>
            </a:r>
          </a:p>
          <a:p>
            <a:pPr lvl="1"/>
            <a:r>
              <a:rPr lang="en-US" sz="1100"/>
              <a:t>Fce: EXT KOK</a:t>
            </a:r>
          </a:p>
        </p:txBody>
      </p:sp>
      <p:pic>
        <p:nvPicPr>
          <p:cNvPr id="5" name="Picture 4" descr="A close-up of a human body&#10;&#10;AI-generated content may be incorrect.">
            <a:extLst>
              <a:ext uri="{FF2B5EF4-FFF2-40B4-BE49-F238E27FC236}">
                <a16:creationId xmlns:a16="http://schemas.microsoft.com/office/drawing/2014/main" id="{152DB397-5B3A-6382-CA04-30A88B9C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309" y="770925"/>
            <a:ext cx="2631492" cy="5316146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5B1C0F75-E7F7-4B02-A77F-5EABD7CB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4090" y="6128733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6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D37E9-8034-006A-28FB-21D38CDD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US" sz="4000"/>
              <a:t>Příčiny bolestí Lp</a:t>
            </a:r>
          </a:p>
        </p:txBody>
      </p:sp>
      <p:pic>
        <p:nvPicPr>
          <p:cNvPr id="5" name="Picture 4" descr="A diagram of a human spine&#10;&#10;AI-generated content may be incorrect.">
            <a:extLst>
              <a:ext uri="{FF2B5EF4-FFF2-40B4-BE49-F238E27FC236}">
                <a16:creationId xmlns:a16="http://schemas.microsoft.com/office/drawing/2014/main" id="{8F66C5B7-3A5C-84D3-8A81-2DFBFD3B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4"/>
          <a:stretch>
            <a:fillRect/>
          </a:stretch>
        </p:blipFill>
        <p:spPr>
          <a:xfrm>
            <a:off x="0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8ED-7CC1-73A7-5EDA-8FF7608D0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en-US" sz="1400"/>
              <a:t>Myofasciákní bolest</a:t>
            </a:r>
          </a:p>
          <a:p>
            <a:r>
              <a:rPr lang="en-US" sz="1400"/>
              <a:t>Funkční kloubní blokáda </a:t>
            </a:r>
          </a:p>
          <a:p>
            <a:r>
              <a:rPr lang="en-US" sz="1400"/>
              <a:t>Artróza, artritida</a:t>
            </a:r>
          </a:p>
          <a:p>
            <a:r>
              <a:rPr lang="en-US" sz="1400"/>
              <a:t>Degenerace disku a těl obratlů – spondylóza</a:t>
            </a:r>
          </a:p>
          <a:p>
            <a:r>
              <a:rPr lang="en-US" sz="1400"/>
              <a:t>Radikulární syndrome</a:t>
            </a:r>
          </a:p>
          <a:p>
            <a:r>
              <a:rPr lang="en-US" sz="1400"/>
              <a:t>Fixovaný nervový kořen - disk tlačí na nerv</a:t>
            </a:r>
          </a:p>
          <a:p>
            <a:r>
              <a:rPr lang="en-US" sz="1400"/>
              <a:t>Stenóza páteřního kanálu – norma 14-16 mm, relativní stenóza pod 12 mm, absolutní pod 10 mm, flexe je úlevou</a:t>
            </a:r>
          </a:p>
          <a:p>
            <a:r>
              <a:rPr lang="en-US" sz="1400"/>
              <a:t>Foraminostenóza – nemusí být jen kvůli disku (osteofit, metastázy..), úleva do lateroflexe na opačnou str. než vyjíždí disk</a:t>
            </a:r>
          </a:p>
          <a:p>
            <a:r>
              <a:rPr lang="en-US" sz="1400"/>
              <a:t>Spondylolistéza – ulevové pozice variabilní, většiniu FL</a:t>
            </a:r>
          </a:p>
          <a:p>
            <a:r>
              <a:rPr lang="en-US" sz="1400"/>
              <a:t>Jiné (tumory, viscerální…)</a:t>
            </a:r>
          </a:p>
        </p:txBody>
      </p:sp>
    </p:spTree>
    <p:extLst>
      <p:ext uri="{BB962C8B-B14F-4D97-AF65-F5344CB8AC3E}">
        <p14:creationId xmlns:p14="http://schemas.microsoft.com/office/powerpoint/2010/main" val="882515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00A32-95EF-F2FA-961D-B9A59C1A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 err="1"/>
              <a:t>Adduktory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5BE72-6C5C-02D0-8895-BEB50784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000"/>
              <a:t>M. adductor magnus</a:t>
            </a:r>
          </a:p>
          <a:p>
            <a:pPr lvl="1"/>
            <a:r>
              <a:rPr lang="en-US" sz="2000"/>
              <a:t>Z: ramus inferior ossis pubis a tuber ischiadicum</a:t>
            </a:r>
          </a:p>
          <a:p>
            <a:pPr lvl="1"/>
            <a:r>
              <a:rPr lang="en-US" sz="2000"/>
              <a:t>Ú: linea aspera a tuberculum adductorium femuru</a:t>
            </a:r>
          </a:p>
          <a:p>
            <a:pPr lvl="1"/>
            <a:r>
              <a:rPr lang="en-US" sz="2000"/>
              <a:t>Fce: ADD KYK, část EXT KYK</a:t>
            </a:r>
          </a:p>
          <a:p>
            <a:pPr lvl="1"/>
            <a:r>
              <a:rPr lang="en-US" sz="2000"/>
              <a:t>Palpovat v lehu na zádech, DK může být lehce pokrčená, kontrakce proti odporu, palp. mediálně</a:t>
            </a:r>
          </a:p>
        </p:txBody>
      </p:sp>
      <p:pic>
        <p:nvPicPr>
          <p:cNvPr id="5" name="Picture 4" descr="A diagram of the muscles of the human body&#10;&#10;AI-generated content may be incorrect.">
            <a:extLst>
              <a:ext uri="{FF2B5EF4-FFF2-40B4-BE49-F238E27FC236}">
                <a16:creationId xmlns:a16="http://schemas.microsoft.com/office/drawing/2014/main" id="{57A42879-672C-CC45-75C4-EE662228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581" y="1637921"/>
            <a:ext cx="5848419" cy="35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43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CF16F5-E0AF-4144-B7AF-BDDCDF8D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85843F-A255-4AE2-BD1C-10954E1A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918980" cy="6858000"/>
          </a:xfrm>
          <a:custGeom>
            <a:avLst/>
            <a:gdLst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91493 w 7918980"/>
              <a:gd name="connsiteY69" fmla="*/ 1969445 h 6858000"/>
              <a:gd name="connsiteX70" fmla="*/ 6949577 w 7918980"/>
              <a:gd name="connsiteY70" fmla="*/ 2024270 h 6858000"/>
              <a:gd name="connsiteX71" fmla="*/ 6942508 w 7918980"/>
              <a:gd name="connsiteY71" fmla="*/ 2107942 h 6858000"/>
              <a:gd name="connsiteX72" fmla="*/ 6933336 w 7918980"/>
              <a:gd name="connsiteY72" fmla="*/ 2193455 h 6858000"/>
              <a:gd name="connsiteX73" fmla="*/ 6927972 w 7918980"/>
              <a:gd name="connsiteY73" fmla="*/ 2260088 h 6858000"/>
              <a:gd name="connsiteX74" fmla="*/ 6909058 w 7918980"/>
              <a:gd name="connsiteY74" fmla="*/ 2296008 h 6858000"/>
              <a:gd name="connsiteX75" fmla="*/ 6901810 w 7918980"/>
              <a:gd name="connsiteY75" fmla="*/ 2305564 h 6858000"/>
              <a:gd name="connsiteX76" fmla="*/ 6904482 w 7918980"/>
              <a:gd name="connsiteY76" fmla="*/ 2320214 h 6858000"/>
              <a:gd name="connsiteX77" fmla="*/ 6891885 w 7918980"/>
              <a:gd name="connsiteY77" fmla="*/ 2417011 h 6858000"/>
              <a:gd name="connsiteX78" fmla="*/ 6884970 w 7918980"/>
              <a:gd name="connsiteY78" fmla="*/ 2454207 h 6858000"/>
              <a:gd name="connsiteX79" fmla="*/ 6882954 w 7918980"/>
              <a:gd name="connsiteY79" fmla="*/ 2487203 h 6858000"/>
              <a:gd name="connsiteX80" fmla="*/ 6871484 w 7918980"/>
              <a:gd name="connsiteY80" fmla="*/ 2512282 h 6858000"/>
              <a:gd name="connsiteX81" fmla="*/ 6872496 w 7918980"/>
              <a:gd name="connsiteY81" fmla="*/ 2514318 h 6858000"/>
              <a:gd name="connsiteX82" fmla="*/ 6898111 w 7918980"/>
              <a:gd name="connsiteY82" fmla="*/ 2574334 h 6858000"/>
              <a:gd name="connsiteX83" fmla="*/ 6897017 w 7918980"/>
              <a:gd name="connsiteY83" fmla="*/ 2579877 h 6858000"/>
              <a:gd name="connsiteX84" fmla="*/ 6897171 w 7918980"/>
              <a:gd name="connsiteY84" fmla="*/ 2608928 h 6858000"/>
              <a:gd name="connsiteX85" fmla="*/ 6896584 w 7918980"/>
              <a:gd name="connsiteY85" fmla="*/ 2613111 h 6858000"/>
              <a:gd name="connsiteX86" fmla="*/ 6888164 w 7918980"/>
              <a:gd name="connsiteY86" fmla="*/ 2621996 h 6858000"/>
              <a:gd name="connsiteX87" fmla="*/ 6890652 w 7918980"/>
              <a:gd name="connsiteY87" fmla="*/ 2634265 h 6858000"/>
              <a:gd name="connsiteX88" fmla="*/ 6882034 w 7918980"/>
              <a:gd name="connsiteY88" fmla="*/ 2647237 h 6858000"/>
              <a:gd name="connsiteX89" fmla="*/ 6888195 w 7918980"/>
              <a:gd name="connsiteY89" fmla="*/ 2650786 h 6858000"/>
              <a:gd name="connsiteX90" fmla="*/ 6894052 w 7918980"/>
              <a:gd name="connsiteY90" fmla="*/ 2661993 h 6858000"/>
              <a:gd name="connsiteX91" fmla="*/ 6885953 w 7918980"/>
              <a:gd name="connsiteY91" fmla="*/ 2670949 h 6858000"/>
              <a:gd name="connsiteX92" fmla="*/ 6880156 w 7918980"/>
              <a:gd name="connsiteY92" fmla="*/ 2690255 h 6858000"/>
              <a:gd name="connsiteX93" fmla="*/ 6881009 w 7918980"/>
              <a:gd name="connsiteY93" fmla="*/ 2695683 h 6858000"/>
              <a:gd name="connsiteX94" fmla="*/ 6870001 w 7918980"/>
              <a:gd name="connsiteY94" fmla="*/ 2713964 h 6858000"/>
              <a:gd name="connsiteX95" fmla="*/ 6864441 w 7918980"/>
              <a:gd name="connsiteY95" fmla="*/ 2730175 h 6858000"/>
              <a:gd name="connsiteX96" fmla="*/ 6875107 w 7918980"/>
              <a:gd name="connsiteY96" fmla="*/ 2763497 h 6858000"/>
              <a:gd name="connsiteX97" fmla="*/ 6837349 w 7918980"/>
              <a:gd name="connsiteY97" fmla="*/ 3051539 h 6858000"/>
              <a:gd name="connsiteX98" fmla="*/ 6835698 w 7918980"/>
              <a:gd name="connsiteY98" fmla="*/ 3060333 h 6858000"/>
              <a:gd name="connsiteX99" fmla="*/ 6837785 w 7918980"/>
              <a:gd name="connsiteY99" fmla="*/ 3065434 h 6858000"/>
              <a:gd name="connsiteX100" fmla="*/ 6834476 w 7918980"/>
              <a:gd name="connsiteY100" fmla="*/ 3066836 h 6858000"/>
              <a:gd name="connsiteX101" fmla="*/ 6831096 w 7918980"/>
              <a:gd name="connsiteY101" fmla="*/ 3084834 h 6858000"/>
              <a:gd name="connsiteX102" fmla="*/ 6831305 w 7918980"/>
              <a:gd name="connsiteY102" fmla="*/ 3097259 h 6858000"/>
              <a:gd name="connsiteX103" fmla="*/ 6828050 w 7918980"/>
              <a:gd name="connsiteY103" fmla="*/ 3101053 h 6858000"/>
              <a:gd name="connsiteX104" fmla="*/ 6827093 w 7918980"/>
              <a:gd name="connsiteY104" fmla="*/ 3106151 h 6858000"/>
              <a:gd name="connsiteX105" fmla="*/ 6833251 w 7918980"/>
              <a:gd name="connsiteY105" fmla="*/ 3116747 h 6858000"/>
              <a:gd name="connsiteX106" fmla="*/ 6825921 w 7918980"/>
              <a:gd name="connsiteY106" fmla="*/ 3151828 h 6858000"/>
              <a:gd name="connsiteX107" fmla="*/ 6825863 w 7918980"/>
              <a:gd name="connsiteY107" fmla="*/ 3180546 h 6858000"/>
              <a:gd name="connsiteX108" fmla="*/ 6839691 w 7918980"/>
              <a:gd name="connsiteY108" fmla="*/ 3258677 h 6858000"/>
              <a:gd name="connsiteX109" fmla="*/ 6840898 w 7918980"/>
              <a:gd name="connsiteY109" fmla="*/ 3262610 h 6858000"/>
              <a:gd name="connsiteX110" fmla="*/ 6834652 w 7918980"/>
              <a:gd name="connsiteY110" fmla="*/ 3277179 h 6858000"/>
              <a:gd name="connsiteX111" fmla="*/ 6832324 w 7918980"/>
              <a:gd name="connsiteY111" fmla="*/ 3278130 h 6858000"/>
              <a:gd name="connsiteX112" fmla="*/ 6849750 w 7918980"/>
              <a:gd name="connsiteY112" fmla="*/ 3325671 h 6858000"/>
              <a:gd name="connsiteX113" fmla="*/ 6847551 w 7918980"/>
              <a:gd name="connsiteY113" fmla="*/ 3332072 h 6858000"/>
              <a:gd name="connsiteX114" fmla="*/ 6864685 w 7918980"/>
              <a:gd name="connsiteY114" fmla="*/ 3362948 h 6858000"/>
              <a:gd name="connsiteX115" fmla="*/ 6870457 w 7918980"/>
              <a:gd name="connsiteY115" fmla="*/ 3378959 h 6858000"/>
              <a:gd name="connsiteX116" fmla="*/ 6883738 w 7918980"/>
              <a:gd name="connsiteY116" fmla="*/ 3407057 h 6858000"/>
              <a:gd name="connsiteX117" fmla="*/ 6881948 w 7918980"/>
              <a:gd name="connsiteY117" fmla="*/ 3409825 h 6858000"/>
              <a:gd name="connsiteX118" fmla="*/ 6885647 w 7918980"/>
              <a:gd name="connsiteY118" fmla="*/ 3415218 h 6858000"/>
              <a:gd name="connsiteX119" fmla="*/ 6883908 w 7918980"/>
              <a:gd name="connsiteY119" fmla="*/ 3419880 h 6858000"/>
              <a:gd name="connsiteX120" fmla="*/ 6885903 w 7918980"/>
              <a:gd name="connsiteY120" fmla="*/ 3424545 h 6858000"/>
              <a:gd name="connsiteX121" fmla="*/ 6887603 w 7918980"/>
              <a:gd name="connsiteY121" fmla="*/ 3476412 h 6858000"/>
              <a:gd name="connsiteX122" fmla="*/ 6892664 w 7918980"/>
              <a:gd name="connsiteY122" fmla="*/ 3486850 h 6858000"/>
              <a:gd name="connsiteX123" fmla="*/ 6886319 w 7918980"/>
              <a:gd name="connsiteY123" fmla="*/ 3496391 h 6858000"/>
              <a:gd name="connsiteX124" fmla="*/ 6893119 w 7918980"/>
              <a:gd name="connsiteY124" fmla="*/ 3531201 h 6858000"/>
              <a:gd name="connsiteX125" fmla="*/ 6902876 w 7918980"/>
              <a:gd name="connsiteY125" fmla="*/ 3542019 h 6858000"/>
              <a:gd name="connsiteX126" fmla="*/ 6910520 w 7918980"/>
              <a:gd name="connsiteY126" fmla="*/ 3552249 h 6858000"/>
              <a:gd name="connsiteX127" fmla="*/ 6910882 w 7918980"/>
              <a:gd name="connsiteY127" fmla="*/ 3553678 h 6858000"/>
              <a:gd name="connsiteX128" fmla="*/ 6914489 w 7918980"/>
              <a:gd name="connsiteY128" fmla="*/ 3568021 h 6858000"/>
              <a:gd name="connsiteX129" fmla="*/ 6914914 w 7918980"/>
              <a:gd name="connsiteY129" fmla="*/ 3569719 h 6858000"/>
              <a:gd name="connsiteX130" fmla="*/ 6912342 w 7918980"/>
              <a:gd name="connsiteY130" fmla="*/ 3586412 h 6858000"/>
              <a:gd name="connsiteX131" fmla="*/ 6915338 w 7918980"/>
              <a:gd name="connsiteY131" fmla="*/ 3597336 h 6858000"/>
              <a:gd name="connsiteX132" fmla="*/ 6907234 w 7918980"/>
              <a:gd name="connsiteY132" fmla="*/ 3606007 h 6858000"/>
              <a:gd name="connsiteX133" fmla="*/ 6907261 w 7918980"/>
              <a:gd name="connsiteY133" fmla="*/ 3641228 h 6858000"/>
              <a:gd name="connsiteX134" fmla="*/ 6914828 w 7918980"/>
              <a:gd name="connsiteY134" fmla="*/ 3653088 h 6858000"/>
              <a:gd name="connsiteX135" fmla="*/ 6920416 w 7918980"/>
              <a:gd name="connsiteY135" fmla="*/ 3664114 h 6858000"/>
              <a:gd name="connsiteX136" fmla="*/ 6920498 w 7918980"/>
              <a:gd name="connsiteY136" fmla="*/ 3665569 h 6858000"/>
              <a:gd name="connsiteX137" fmla="*/ 6922809 w 7918980"/>
              <a:gd name="connsiteY137" fmla="*/ 3707357 h 6858000"/>
              <a:gd name="connsiteX138" fmla="*/ 6937676 w 7918980"/>
              <a:gd name="connsiteY138" fmla="*/ 3778166 h 6858000"/>
              <a:gd name="connsiteX139" fmla="*/ 6958359 w 7918980"/>
              <a:gd name="connsiteY139" fmla="*/ 3878222 h 6858000"/>
              <a:gd name="connsiteX140" fmla="*/ 6953118 w 7918980"/>
              <a:gd name="connsiteY140" fmla="*/ 4048117 h 6858000"/>
              <a:gd name="connsiteX141" fmla="*/ 6913020 w 7918980"/>
              <a:gd name="connsiteY141" fmla="*/ 4219510 h 6858000"/>
              <a:gd name="connsiteX142" fmla="*/ 6915792 w 7918980"/>
              <a:gd name="connsiteY142" fmla="*/ 4411258 h 6858000"/>
              <a:gd name="connsiteX143" fmla="*/ 6907579 w 7918980"/>
              <a:gd name="connsiteY143" fmla="*/ 4488531 h 6858000"/>
              <a:gd name="connsiteX144" fmla="*/ 6907052 w 7918980"/>
              <a:gd name="connsiteY144" fmla="*/ 4539168 h 6858000"/>
              <a:gd name="connsiteX145" fmla="*/ 6891916 w 7918980"/>
              <a:gd name="connsiteY145" fmla="*/ 4625153 h 6858000"/>
              <a:gd name="connsiteX146" fmla="*/ 6882094 w 7918980"/>
              <a:gd name="connsiteY146" fmla="*/ 4733115 h 6858000"/>
              <a:gd name="connsiteX147" fmla="*/ 6860189 w 7918980"/>
              <a:gd name="connsiteY147" fmla="*/ 4844323 h 6858000"/>
              <a:gd name="connsiteX148" fmla="*/ 6843618 w 7918980"/>
              <a:gd name="connsiteY148" fmla="*/ 4877992 h 6858000"/>
              <a:gd name="connsiteX149" fmla="*/ 6829393 w 7918980"/>
              <a:gd name="connsiteY149" fmla="*/ 4925805 h 6858000"/>
              <a:gd name="connsiteX150" fmla="*/ 6794017 w 7918980"/>
              <a:gd name="connsiteY150" fmla="*/ 5009272 h 6858000"/>
              <a:gd name="connsiteX151" fmla="*/ 6786085 w 7918980"/>
              <a:gd name="connsiteY151" fmla="*/ 5111369 h 6858000"/>
              <a:gd name="connsiteX152" fmla="*/ 6799321 w 7918980"/>
              <a:gd name="connsiteY152" fmla="*/ 5210876 h 6858000"/>
              <a:gd name="connsiteX153" fmla="*/ 6803597 w 7918980"/>
              <a:gd name="connsiteY153" fmla="*/ 5269726 h 6858000"/>
              <a:gd name="connsiteX154" fmla="*/ 6820713 w 7918980"/>
              <a:gd name="connsiteY154" fmla="*/ 5464225 h 6858000"/>
              <a:gd name="connsiteX155" fmla="*/ 6824380 w 7918980"/>
              <a:gd name="connsiteY155" fmla="*/ 5594585 h 6858000"/>
              <a:gd name="connsiteX156" fmla="*/ 6806680 w 7918980"/>
              <a:gd name="connsiteY156" fmla="*/ 5667896 h 6858000"/>
              <a:gd name="connsiteX157" fmla="*/ 6791486 w 7918980"/>
              <a:gd name="connsiteY157" fmla="*/ 5769225 h 6858000"/>
              <a:gd name="connsiteX158" fmla="*/ 6792745 w 7918980"/>
              <a:gd name="connsiteY158" fmla="*/ 5823324 h 6858000"/>
              <a:gd name="connsiteX159" fmla="*/ 6789109 w 7918980"/>
              <a:gd name="connsiteY159" fmla="*/ 5862699 h 6858000"/>
              <a:gd name="connsiteX160" fmla="*/ 6793675 w 7918980"/>
              <a:gd name="connsiteY160" fmla="*/ 5906467 h 6858000"/>
              <a:gd name="connsiteX161" fmla="*/ 6814548 w 7918980"/>
              <a:gd name="connsiteY161" fmla="*/ 5939847 h 6858000"/>
              <a:gd name="connsiteX162" fmla="*/ 6809795 w 7918980"/>
              <a:gd name="connsiteY162" fmla="*/ 5973994 h 6858000"/>
              <a:gd name="connsiteX163" fmla="*/ 6810756 w 7918980"/>
              <a:gd name="connsiteY163" fmla="*/ 6089693 h 6858000"/>
              <a:gd name="connsiteX164" fmla="*/ 6814601 w 7918980"/>
              <a:gd name="connsiteY164" fmla="*/ 6224938 h 6858000"/>
              <a:gd name="connsiteX165" fmla="*/ 6840137 w 7918980"/>
              <a:gd name="connsiteY165" fmla="*/ 6370251 h 6858000"/>
              <a:gd name="connsiteX166" fmla="*/ 6863777 w 7918980"/>
              <a:gd name="connsiteY166" fmla="*/ 6541313 h 6858000"/>
              <a:gd name="connsiteX167" fmla="*/ 6868355 w 7918980"/>
              <a:gd name="connsiteY167" fmla="*/ 6640957 h 6858000"/>
              <a:gd name="connsiteX168" fmla="*/ 6881422 w 7918980"/>
              <a:gd name="connsiteY168" fmla="*/ 6705297 h 6858000"/>
              <a:gd name="connsiteX169" fmla="*/ 6894105 w 7918980"/>
              <a:gd name="connsiteY169" fmla="*/ 6759582 h 6858000"/>
              <a:gd name="connsiteX170" fmla="*/ 6892152 w 7918980"/>
              <a:gd name="connsiteY170" fmla="*/ 6817746 h 6858000"/>
              <a:gd name="connsiteX171" fmla="*/ 6895302 w 7918980"/>
              <a:gd name="connsiteY171" fmla="*/ 6843646 h 6858000"/>
              <a:gd name="connsiteX172" fmla="*/ 6914368 w 7918980"/>
              <a:gd name="connsiteY172" fmla="*/ 6857998 h 6858000"/>
              <a:gd name="connsiteX173" fmla="*/ 7549620 w 7918980"/>
              <a:gd name="connsiteY173" fmla="*/ 6857998 h 6858000"/>
              <a:gd name="connsiteX174" fmla="*/ 7918980 w 7918980"/>
              <a:gd name="connsiteY174" fmla="*/ 6857998 h 6858000"/>
              <a:gd name="connsiteX175" fmla="*/ 7918980 w 7918980"/>
              <a:gd name="connsiteY175" fmla="*/ 6858000 h 6858000"/>
              <a:gd name="connsiteX176" fmla="*/ 7549620 w 7918980"/>
              <a:gd name="connsiteY176" fmla="*/ 6858000 h 6858000"/>
              <a:gd name="connsiteX177" fmla="*/ 6658851 w 7918980"/>
              <a:gd name="connsiteY177" fmla="*/ 6858000 h 6858000"/>
              <a:gd name="connsiteX178" fmla="*/ 2092387 w 7918980"/>
              <a:gd name="connsiteY178" fmla="*/ 6858000 h 6858000"/>
              <a:gd name="connsiteX179" fmla="*/ 1822980 w 7918980"/>
              <a:gd name="connsiteY179" fmla="*/ 6858000 h 6858000"/>
              <a:gd name="connsiteX180" fmla="*/ 727500 w 7918980"/>
              <a:gd name="connsiteY180" fmla="*/ 6858000 h 6858000"/>
              <a:gd name="connsiteX181" fmla="*/ 504457 w 7918980"/>
              <a:gd name="connsiteY181" fmla="*/ 6858000 h 6858000"/>
              <a:gd name="connsiteX182" fmla="*/ 0 w 7918980"/>
              <a:gd name="connsiteY182" fmla="*/ 685800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49577 w 7918980"/>
              <a:gd name="connsiteY69" fmla="*/ 2024270 h 6858000"/>
              <a:gd name="connsiteX70" fmla="*/ 6942508 w 7918980"/>
              <a:gd name="connsiteY70" fmla="*/ 2107942 h 6858000"/>
              <a:gd name="connsiteX71" fmla="*/ 6933336 w 7918980"/>
              <a:gd name="connsiteY71" fmla="*/ 2193455 h 6858000"/>
              <a:gd name="connsiteX72" fmla="*/ 6927972 w 7918980"/>
              <a:gd name="connsiteY72" fmla="*/ 2260088 h 6858000"/>
              <a:gd name="connsiteX73" fmla="*/ 6909058 w 7918980"/>
              <a:gd name="connsiteY73" fmla="*/ 2296008 h 6858000"/>
              <a:gd name="connsiteX74" fmla="*/ 6901810 w 7918980"/>
              <a:gd name="connsiteY74" fmla="*/ 2305564 h 6858000"/>
              <a:gd name="connsiteX75" fmla="*/ 6904482 w 7918980"/>
              <a:gd name="connsiteY75" fmla="*/ 2320214 h 6858000"/>
              <a:gd name="connsiteX76" fmla="*/ 6891885 w 7918980"/>
              <a:gd name="connsiteY76" fmla="*/ 2417011 h 6858000"/>
              <a:gd name="connsiteX77" fmla="*/ 6884970 w 7918980"/>
              <a:gd name="connsiteY77" fmla="*/ 2454207 h 6858000"/>
              <a:gd name="connsiteX78" fmla="*/ 6882954 w 7918980"/>
              <a:gd name="connsiteY78" fmla="*/ 2487203 h 6858000"/>
              <a:gd name="connsiteX79" fmla="*/ 6871484 w 7918980"/>
              <a:gd name="connsiteY79" fmla="*/ 2512282 h 6858000"/>
              <a:gd name="connsiteX80" fmla="*/ 6872496 w 7918980"/>
              <a:gd name="connsiteY80" fmla="*/ 2514318 h 6858000"/>
              <a:gd name="connsiteX81" fmla="*/ 6898111 w 7918980"/>
              <a:gd name="connsiteY81" fmla="*/ 2574334 h 6858000"/>
              <a:gd name="connsiteX82" fmla="*/ 6897017 w 7918980"/>
              <a:gd name="connsiteY82" fmla="*/ 2579877 h 6858000"/>
              <a:gd name="connsiteX83" fmla="*/ 6897171 w 7918980"/>
              <a:gd name="connsiteY83" fmla="*/ 2608928 h 6858000"/>
              <a:gd name="connsiteX84" fmla="*/ 6896584 w 7918980"/>
              <a:gd name="connsiteY84" fmla="*/ 2613111 h 6858000"/>
              <a:gd name="connsiteX85" fmla="*/ 6888164 w 7918980"/>
              <a:gd name="connsiteY85" fmla="*/ 2621996 h 6858000"/>
              <a:gd name="connsiteX86" fmla="*/ 6890652 w 7918980"/>
              <a:gd name="connsiteY86" fmla="*/ 2634265 h 6858000"/>
              <a:gd name="connsiteX87" fmla="*/ 6882034 w 7918980"/>
              <a:gd name="connsiteY87" fmla="*/ 2647237 h 6858000"/>
              <a:gd name="connsiteX88" fmla="*/ 6888195 w 7918980"/>
              <a:gd name="connsiteY88" fmla="*/ 2650786 h 6858000"/>
              <a:gd name="connsiteX89" fmla="*/ 6894052 w 7918980"/>
              <a:gd name="connsiteY89" fmla="*/ 2661993 h 6858000"/>
              <a:gd name="connsiteX90" fmla="*/ 6885953 w 7918980"/>
              <a:gd name="connsiteY90" fmla="*/ 2670949 h 6858000"/>
              <a:gd name="connsiteX91" fmla="*/ 6880156 w 7918980"/>
              <a:gd name="connsiteY91" fmla="*/ 2690255 h 6858000"/>
              <a:gd name="connsiteX92" fmla="*/ 6881009 w 7918980"/>
              <a:gd name="connsiteY92" fmla="*/ 2695683 h 6858000"/>
              <a:gd name="connsiteX93" fmla="*/ 6870001 w 7918980"/>
              <a:gd name="connsiteY93" fmla="*/ 2713964 h 6858000"/>
              <a:gd name="connsiteX94" fmla="*/ 6864441 w 7918980"/>
              <a:gd name="connsiteY94" fmla="*/ 2730175 h 6858000"/>
              <a:gd name="connsiteX95" fmla="*/ 6875107 w 7918980"/>
              <a:gd name="connsiteY95" fmla="*/ 2763497 h 6858000"/>
              <a:gd name="connsiteX96" fmla="*/ 6837349 w 7918980"/>
              <a:gd name="connsiteY96" fmla="*/ 3051539 h 6858000"/>
              <a:gd name="connsiteX97" fmla="*/ 6835698 w 7918980"/>
              <a:gd name="connsiteY97" fmla="*/ 3060333 h 6858000"/>
              <a:gd name="connsiteX98" fmla="*/ 6837785 w 7918980"/>
              <a:gd name="connsiteY98" fmla="*/ 3065434 h 6858000"/>
              <a:gd name="connsiteX99" fmla="*/ 6834476 w 7918980"/>
              <a:gd name="connsiteY99" fmla="*/ 3066836 h 6858000"/>
              <a:gd name="connsiteX100" fmla="*/ 6831096 w 7918980"/>
              <a:gd name="connsiteY100" fmla="*/ 3084834 h 6858000"/>
              <a:gd name="connsiteX101" fmla="*/ 6831305 w 7918980"/>
              <a:gd name="connsiteY101" fmla="*/ 3097259 h 6858000"/>
              <a:gd name="connsiteX102" fmla="*/ 6828050 w 7918980"/>
              <a:gd name="connsiteY102" fmla="*/ 3101053 h 6858000"/>
              <a:gd name="connsiteX103" fmla="*/ 6827093 w 7918980"/>
              <a:gd name="connsiteY103" fmla="*/ 3106151 h 6858000"/>
              <a:gd name="connsiteX104" fmla="*/ 6833251 w 7918980"/>
              <a:gd name="connsiteY104" fmla="*/ 3116747 h 6858000"/>
              <a:gd name="connsiteX105" fmla="*/ 6825921 w 7918980"/>
              <a:gd name="connsiteY105" fmla="*/ 3151828 h 6858000"/>
              <a:gd name="connsiteX106" fmla="*/ 6825863 w 7918980"/>
              <a:gd name="connsiteY106" fmla="*/ 3180546 h 6858000"/>
              <a:gd name="connsiteX107" fmla="*/ 6839691 w 7918980"/>
              <a:gd name="connsiteY107" fmla="*/ 3258677 h 6858000"/>
              <a:gd name="connsiteX108" fmla="*/ 6840898 w 7918980"/>
              <a:gd name="connsiteY108" fmla="*/ 3262610 h 6858000"/>
              <a:gd name="connsiteX109" fmla="*/ 6834652 w 7918980"/>
              <a:gd name="connsiteY109" fmla="*/ 3277179 h 6858000"/>
              <a:gd name="connsiteX110" fmla="*/ 6832324 w 7918980"/>
              <a:gd name="connsiteY110" fmla="*/ 3278130 h 6858000"/>
              <a:gd name="connsiteX111" fmla="*/ 6849750 w 7918980"/>
              <a:gd name="connsiteY111" fmla="*/ 3325671 h 6858000"/>
              <a:gd name="connsiteX112" fmla="*/ 6847551 w 7918980"/>
              <a:gd name="connsiteY112" fmla="*/ 3332072 h 6858000"/>
              <a:gd name="connsiteX113" fmla="*/ 6864685 w 7918980"/>
              <a:gd name="connsiteY113" fmla="*/ 3362948 h 6858000"/>
              <a:gd name="connsiteX114" fmla="*/ 6870457 w 7918980"/>
              <a:gd name="connsiteY114" fmla="*/ 3378959 h 6858000"/>
              <a:gd name="connsiteX115" fmla="*/ 6883738 w 7918980"/>
              <a:gd name="connsiteY115" fmla="*/ 3407057 h 6858000"/>
              <a:gd name="connsiteX116" fmla="*/ 6881948 w 7918980"/>
              <a:gd name="connsiteY116" fmla="*/ 3409825 h 6858000"/>
              <a:gd name="connsiteX117" fmla="*/ 6885647 w 7918980"/>
              <a:gd name="connsiteY117" fmla="*/ 3415218 h 6858000"/>
              <a:gd name="connsiteX118" fmla="*/ 6883908 w 7918980"/>
              <a:gd name="connsiteY118" fmla="*/ 3419880 h 6858000"/>
              <a:gd name="connsiteX119" fmla="*/ 6885903 w 7918980"/>
              <a:gd name="connsiteY119" fmla="*/ 3424545 h 6858000"/>
              <a:gd name="connsiteX120" fmla="*/ 6887603 w 7918980"/>
              <a:gd name="connsiteY120" fmla="*/ 3476412 h 6858000"/>
              <a:gd name="connsiteX121" fmla="*/ 6892664 w 7918980"/>
              <a:gd name="connsiteY121" fmla="*/ 3486850 h 6858000"/>
              <a:gd name="connsiteX122" fmla="*/ 6886319 w 7918980"/>
              <a:gd name="connsiteY122" fmla="*/ 3496391 h 6858000"/>
              <a:gd name="connsiteX123" fmla="*/ 6893119 w 7918980"/>
              <a:gd name="connsiteY123" fmla="*/ 3531201 h 6858000"/>
              <a:gd name="connsiteX124" fmla="*/ 6902876 w 7918980"/>
              <a:gd name="connsiteY124" fmla="*/ 3542019 h 6858000"/>
              <a:gd name="connsiteX125" fmla="*/ 6910520 w 7918980"/>
              <a:gd name="connsiteY125" fmla="*/ 3552249 h 6858000"/>
              <a:gd name="connsiteX126" fmla="*/ 6910882 w 7918980"/>
              <a:gd name="connsiteY126" fmla="*/ 3553678 h 6858000"/>
              <a:gd name="connsiteX127" fmla="*/ 6914489 w 7918980"/>
              <a:gd name="connsiteY127" fmla="*/ 3568021 h 6858000"/>
              <a:gd name="connsiteX128" fmla="*/ 6914914 w 7918980"/>
              <a:gd name="connsiteY128" fmla="*/ 3569719 h 6858000"/>
              <a:gd name="connsiteX129" fmla="*/ 6912342 w 7918980"/>
              <a:gd name="connsiteY129" fmla="*/ 3586412 h 6858000"/>
              <a:gd name="connsiteX130" fmla="*/ 6915338 w 7918980"/>
              <a:gd name="connsiteY130" fmla="*/ 3597336 h 6858000"/>
              <a:gd name="connsiteX131" fmla="*/ 6907234 w 7918980"/>
              <a:gd name="connsiteY131" fmla="*/ 3606007 h 6858000"/>
              <a:gd name="connsiteX132" fmla="*/ 6907261 w 7918980"/>
              <a:gd name="connsiteY132" fmla="*/ 3641228 h 6858000"/>
              <a:gd name="connsiteX133" fmla="*/ 6914828 w 7918980"/>
              <a:gd name="connsiteY133" fmla="*/ 3653088 h 6858000"/>
              <a:gd name="connsiteX134" fmla="*/ 6920416 w 7918980"/>
              <a:gd name="connsiteY134" fmla="*/ 3664114 h 6858000"/>
              <a:gd name="connsiteX135" fmla="*/ 6920498 w 7918980"/>
              <a:gd name="connsiteY135" fmla="*/ 3665569 h 6858000"/>
              <a:gd name="connsiteX136" fmla="*/ 6922809 w 7918980"/>
              <a:gd name="connsiteY136" fmla="*/ 3707357 h 6858000"/>
              <a:gd name="connsiteX137" fmla="*/ 6937676 w 7918980"/>
              <a:gd name="connsiteY137" fmla="*/ 3778166 h 6858000"/>
              <a:gd name="connsiteX138" fmla="*/ 6958359 w 7918980"/>
              <a:gd name="connsiteY138" fmla="*/ 3878222 h 6858000"/>
              <a:gd name="connsiteX139" fmla="*/ 6953118 w 7918980"/>
              <a:gd name="connsiteY139" fmla="*/ 4048117 h 6858000"/>
              <a:gd name="connsiteX140" fmla="*/ 6913020 w 7918980"/>
              <a:gd name="connsiteY140" fmla="*/ 4219510 h 6858000"/>
              <a:gd name="connsiteX141" fmla="*/ 6915792 w 7918980"/>
              <a:gd name="connsiteY141" fmla="*/ 4411258 h 6858000"/>
              <a:gd name="connsiteX142" fmla="*/ 6907579 w 7918980"/>
              <a:gd name="connsiteY142" fmla="*/ 4488531 h 6858000"/>
              <a:gd name="connsiteX143" fmla="*/ 6907052 w 7918980"/>
              <a:gd name="connsiteY143" fmla="*/ 4539168 h 6858000"/>
              <a:gd name="connsiteX144" fmla="*/ 6891916 w 7918980"/>
              <a:gd name="connsiteY144" fmla="*/ 4625153 h 6858000"/>
              <a:gd name="connsiteX145" fmla="*/ 6882094 w 7918980"/>
              <a:gd name="connsiteY145" fmla="*/ 4733115 h 6858000"/>
              <a:gd name="connsiteX146" fmla="*/ 6860189 w 7918980"/>
              <a:gd name="connsiteY146" fmla="*/ 4844323 h 6858000"/>
              <a:gd name="connsiteX147" fmla="*/ 6843618 w 7918980"/>
              <a:gd name="connsiteY147" fmla="*/ 4877992 h 6858000"/>
              <a:gd name="connsiteX148" fmla="*/ 6829393 w 7918980"/>
              <a:gd name="connsiteY148" fmla="*/ 4925805 h 6858000"/>
              <a:gd name="connsiteX149" fmla="*/ 6794017 w 7918980"/>
              <a:gd name="connsiteY149" fmla="*/ 5009272 h 6858000"/>
              <a:gd name="connsiteX150" fmla="*/ 6786085 w 7918980"/>
              <a:gd name="connsiteY150" fmla="*/ 5111369 h 6858000"/>
              <a:gd name="connsiteX151" fmla="*/ 6799321 w 7918980"/>
              <a:gd name="connsiteY151" fmla="*/ 5210876 h 6858000"/>
              <a:gd name="connsiteX152" fmla="*/ 6803597 w 7918980"/>
              <a:gd name="connsiteY152" fmla="*/ 5269726 h 6858000"/>
              <a:gd name="connsiteX153" fmla="*/ 6820713 w 7918980"/>
              <a:gd name="connsiteY153" fmla="*/ 5464225 h 6858000"/>
              <a:gd name="connsiteX154" fmla="*/ 6824380 w 7918980"/>
              <a:gd name="connsiteY154" fmla="*/ 5594585 h 6858000"/>
              <a:gd name="connsiteX155" fmla="*/ 6806680 w 7918980"/>
              <a:gd name="connsiteY155" fmla="*/ 5667896 h 6858000"/>
              <a:gd name="connsiteX156" fmla="*/ 6791486 w 7918980"/>
              <a:gd name="connsiteY156" fmla="*/ 5769225 h 6858000"/>
              <a:gd name="connsiteX157" fmla="*/ 6792745 w 7918980"/>
              <a:gd name="connsiteY157" fmla="*/ 5823324 h 6858000"/>
              <a:gd name="connsiteX158" fmla="*/ 6789109 w 7918980"/>
              <a:gd name="connsiteY158" fmla="*/ 5862699 h 6858000"/>
              <a:gd name="connsiteX159" fmla="*/ 6793675 w 7918980"/>
              <a:gd name="connsiteY159" fmla="*/ 5906467 h 6858000"/>
              <a:gd name="connsiteX160" fmla="*/ 6814548 w 7918980"/>
              <a:gd name="connsiteY160" fmla="*/ 5939847 h 6858000"/>
              <a:gd name="connsiteX161" fmla="*/ 6809795 w 7918980"/>
              <a:gd name="connsiteY161" fmla="*/ 5973994 h 6858000"/>
              <a:gd name="connsiteX162" fmla="*/ 6810756 w 7918980"/>
              <a:gd name="connsiteY162" fmla="*/ 6089693 h 6858000"/>
              <a:gd name="connsiteX163" fmla="*/ 6814601 w 7918980"/>
              <a:gd name="connsiteY163" fmla="*/ 6224938 h 6858000"/>
              <a:gd name="connsiteX164" fmla="*/ 6840137 w 7918980"/>
              <a:gd name="connsiteY164" fmla="*/ 6370251 h 6858000"/>
              <a:gd name="connsiteX165" fmla="*/ 6863777 w 7918980"/>
              <a:gd name="connsiteY165" fmla="*/ 6541313 h 6858000"/>
              <a:gd name="connsiteX166" fmla="*/ 6868355 w 7918980"/>
              <a:gd name="connsiteY166" fmla="*/ 6640957 h 6858000"/>
              <a:gd name="connsiteX167" fmla="*/ 6881422 w 7918980"/>
              <a:gd name="connsiteY167" fmla="*/ 6705297 h 6858000"/>
              <a:gd name="connsiteX168" fmla="*/ 6894105 w 7918980"/>
              <a:gd name="connsiteY168" fmla="*/ 6759582 h 6858000"/>
              <a:gd name="connsiteX169" fmla="*/ 6892152 w 7918980"/>
              <a:gd name="connsiteY169" fmla="*/ 6817746 h 6858000"/>
              <a:gd name="connsiteX170" fmla="*/ 6895302 w 7918980"/>
              <a:gd name="connsiteY170" fmla="*/ 6843646 h 6858000"/>
              <a:gd name="connsiteX171" fmla="*/ 6914368 w 7918980"/>
              <a:gd name="connsiteY171" fmla="*/ 6857998 h 6858000"/>
              <a:gd name="connsiteX172" fmla="*/ 7549620 w 7918980"/>
              <a:gd name="connsiteY172" fmla="*/ 6857998 h 6858000"/>
              <a:gd name="connsiteX173" fmla="*/ 7918980 w 7918980"/>
              <a:gd name="connsiteY173" fmla="*/ 6857998 h 6858000"/>
              <a:gd name="connsiteX174" fmla="*/ 7918980 w 7918980"/>
              <a:gd name="connsiteY174" fmla="*/ 6858000 h 6858000"/>
              <a:gd name="connsiteX175" fmla="*/ 7549620 w 7918980"/>
              <a:gd name="connsiteY175" fmla="*/ 6858000 h 6858000"/>
              <a:gd name="connsiteX176" fmla="*/ 6658851 w 7918980"/>
              <a:gd name="connsiteY176" fmla="*/ 6858000 h 6858000"/>
              <a:gd name="connsiteX177" fmla="*/ 2092387 w 7918980"/>
              <a:gd name="connsiteY177" fmla="*/ 6858000 h 6858000"/>
              <a:gd name="connsiteX178" fmla="*/ 1822980 w 7918980"/>
              <a:gd name="connsiteY178" fmla="*/ 6858000 h 6858000"/>
              <a:gd name="connsiteX179" fmla="*/ 727500 w 7918980"/>
              <a:gd name="connsiteY179" fmla="*/ 6858000 h 6858000"/>
              <a:gd name="connsiteX180" fmla="*/ 504457 w 7918980"/>
              <a:gd name="connsiteY180" fmla="*/ 6858000 h 6858000"/>
              <a:gd name="connsiteX181" fmla="*/ 0 w 7918980"/>
              <a:gd name="connsiteY181" fmla="*/ 6858000 h 6858000"/>
              <a:gd name="connsiteX182" fmla="*/ 0 w 7918980"/>
              <a:gd name="connsiteY182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6985020 w 7918980"/>
              <a:gd name="connsiteY67" fmla="*/ 1967551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7918980" h="6858000">
                <a:moveTo>
                  <a:pt x="0" y="0"/>
                </a:moveTo>
                <a:lnTo>
                  <a:pt x="504457" y="0"/>
                </a:lnTo>
                <a:lnTo>
                  <a:pt x="727500" y="0"/>
                </a:lnTo>
                <a:lnTo>
                  <a:pt x="1822980" y="0"/>
                </a:lnTo>
                <a:lnTo>
                  <a:pt x="2092387" y="0"/>
                </a:lnTo>
                <a:lnTo>
                  <a:pt x="7076514" y="0"/>
                </a:lnTo>
                <a:lnTo>
                  <a:pt x="7264525" y="0"/>
                </a:lnTo>
                <a:lnTo>
                  <a:pt x="7390497" y="0"/>
                </a:lnTo>
                <a:lnTo>
                  <a:pt x="7389918" y="1705"/>
                </a:lnTo>
                <a:cubicBezTo>
                  <a:pt x="7386106" y="8440"/>
                  <a:pt x="7381092" y="13784"/>
                  <a:pt x="7374574" y="17287"/>
                </a:cubicBezTo>
                <a:cubicBezTo>
                  <a:pt x="7385344" y="82036"/>
                  <a:pt x="7333329" y="69804"/>
                  <a:pt x="7368621" y="130336"/>
                </a:cubicBezTo>
                <a:cubicBezTo>
                  <a:pt x="7349933" y="117589"/>
                  <a:pt x="7359958" y="162458"/>
                  <a:pt x="7361269" y="187093"/>
                </a:cubicBezTo>
                <a:cubicBezTo>
                  <a:pt x="7359185" y="226511"/>
                  <a:pt x="7368702" y="205530"/>
                  <a:pt x="7368770" y="265704"/>
                </a:cubicBezTo>
                <a:cubicBezTo>
                  <a:pt x="7365276" y="317533"/>
                  <a:pt x="7366793" y="325288"/>
                  <a:pt x="7365293" y="354566"/>
                </a:cubicBezTo>
                <a:lnTo>
                  <a:pt x="7347106" y="472000"/>
                </a:lnTo>
                <a:lnTo>
                  <a:pt x="7345150" y="473782"/>
                </a:lnTo>
                <a:cubicBezTo>
                  <a:pt x="7340827" y="482008"/>
                  <a:pt x="7341662" y="487340"/>
                  <a:pt x="7344778" y="491380"/>
                </a:cubicBezTo>
                <a:lnTo>
                  <a:pt x="7359399" y="531675"/>
                </a:lnTo>
                <a:lnTo>
                  <a:pt x="7356415" y="536015"/>
                </a:lnTo>
                <a:lnTo>
                  <a:pt x="7361068" y="572092"/>
                </a:lnTo>
                <a:lnTo>
                  <a:pt x="7359041" y="572511"/>
                </a:lnTo>
                <a:cubicBezTo>
                  <a:pt x="7354591" y="574271"/>
                  <a:pt x="7351509" y="577121"/>
                  <a:pt x="7351198" y="582332"/>
                </a:cubicBezTo>
                <a:cubicBezTo>
                  <a:pt x="7320982" y="573171"/>
                  <a:pt x="7339242" y="585107"/>
                  <a:pt x="7340991" y="601285"/>
                </a:cubicBezTo>
                <a:cubicBezTo>
                  <a:pt x="7331818" y="617831"/>
                  <a:pt x="7303664" y="666964"/>
                  <a:pt x="7296154" y="681608"/>
                </a:cubicBezTo>
                <a:cubicBezTo>
                  <a:pt x="7296082" y="684122"/>
                  <a:pt x="7296013" y="686637"/>
                  <a:pt x="7295943" y="689151"/>
                </a:cubicBezTo>
                <a:lnTo>
                  <a:pt x="7295465" y="689289"/>
                </a:lnTo>
                <a:cubicBezTo>
                  <a:pt x="7294414" y="690905"/>
                  <a:pt x="7293966" y="693376"/>
                  <a:pt x="7294306" y="697222"/>
                </a:cubicBezTo>
                <a:cubicBezTo>
                  <a:pt x="7294586" y="703992"/>
                  <a:pt x="7294864" y="710761"/>
                  <a:pt x="7295144" y="717531"/>
                </a:cubicBezTo>
                <a:lnTo>
                  <a:pt x="7291871" y="722494"/>
                </a:lnTo>
                <a:lnTo>
                  <a:pt x="7286061" y="724368"/>
                </a:lnTo>
                <a:lnTo>
                  <a:pt x="7269961" y="752692"/>
                </a:lnTo>
                <a:cubicBezTo>
                  <a:pt x="7277671" y="764380"/>
                  <a:pt x="7245699" y="808083"/>
                  <a:pt x="7240170" y="816346"/>
                </a:cubicBezTo>
                <a:lnTo>
                  <a:pt x="7211938" y="889417"/>
                </a:lnTo>
                <a:cubicBezTo>
                  <a:pt x="7143471" y="969963"/>
                  <a:pt x="7144887" y="1005331"/>
                  <a:pt x="7130024" y="1063288"/>
                </a:cubicBezTo>
                <a:cubicBezTo>
                  <a:pt x="7136312" y="1111028"/>
                  <a:pt x="7140076" y="1110140"/>
                  <a:pt x="7126817" y="1157176"/>
                </a:cubicBezTo>
                <a:cubicBezTo>
                  <a:pt x="7124083" y="1192124"/>
                  <a:pt x="7124864" y="1197232"/>
                  <a:pt x="7109474" y="1210776"/>
                </a:cubicBezTo>
                <a:lnTo>
                  <a:pt x="7105443" y="1301993"/>
                </a:lnTo>
                <a:lnTo>
                  <a:pt x="7075215" y="1360879"/>
                </a:lnTo>
                <a:lnTo>
                  <a:pt x="7067477" y="1404045"/>
                </a:lnTo>
                <a:lnTo>
                  <a:pt x="7046803" y="1429568"/>
                </a:lnTo>
                <a:lnTo>
                  <a:pt x="7047831" y="1430305"/>
                </a:lnTo>
                <a:cubicBezTo>
                  <a:pt x="7049677" y="1432466"/>
                  <a:pt x="7037718" y="1459891"/>
                  <a:pt x="7035374" y="1463304"/>
                </a:cubicBezTo>
                <a:cubicBezTo>
                  <a:pt x="7032892" y="1477394"/>
                  <a:pt x="7036007" y="1501295"/>
                  <a:pt x="7032938" y="1514846"/>
                </a:cubicBezTo>
                <a:lnTo>
                  <a:pt x="7029397" y="1519731"/>
                </a:lnTo>
                <a:lnTo>
                  <a:pt x="7029620" y="1519929"/>
                </a:lnTo>
                <a:cubicBezTo>
                  <a:pt x="7029470" y="1521210"/>
                  <a:pt x="7032690" y="1543635"/>
                  <a:pt x="7030612" y="1546022"/>
                </a:cubicBezTo>
                <a:lnTo>
                  <a:pt x="7035010" y="1578752"/>
                </a:lnTo>
                <a:cubicBezTo>
                  <a:pt x="7029127" y="1605585"/>
                  <a:pt x="7049361" y="1622803"/>
                  <a:pt x="7026513" y="1647555"/>
                </a:cubicBezTo>
                <a:cubicBezTo>
                  <a:pt x="7021108" y="1672675"/>
                  <a:pt x="7026193" y="1694404"/>
                  <a:pt x="7013857" y="1715685"/>
                </a:cubicBezTo>
                <a:cubicBezTo>
                  <a:pt x="7019795" y="1724301"/>
                  <a:pt x="7021078" y="1732435"/>
                  <a:pt x="7007215" y="1740358"/>
                </a:cubicBezTo>
                <a:cubicBezTo>
                  <a:pt x="7005605" y="1763793"/>
                  <a:pt x="7021348" y="1769422"/>
                  <a:pt x="7004455" y="1784314"/>
                </a:cubicBezTo>
                <a:cubicBezTo>
                  <a:pt x="7028967" y="1797417"/>
                  <a:pt x="7018226" y="1798221"/>
                  <a:pt x="7008825" y="1804434"/>
                </a:cubicBezTo>
                <a:lnTo>
                  <a:pt x="7008048" y="1805316"/>
                </a:lnTo>
                <a:lnTo>
                  <a:pt x="7011573" y="1807109"/>
                </a:lnTo>
                <a:lnTo>
                  <a:pt x="7008900" y="1821003"/>
                </a:lnTo>
                <a:lnTo>
                  <a:pt x="7006523" y="1824832"/>
                </a:lnTo>
                <a:cubicBezTo>
                  <a:pt x="7005264" y="1827468"/>
                  <a:pt x="7004917" y="1829219"/>
                  <a:pt x="7005215" y="1830429"/>
                </a:cubicBezTo>
                <a:lnTo>
                  <a:pt x="7005505" y="1830569"/>
                </a:lnTo>
                <a:lnTo>
                  <a:pt x="7003643" y="1835810"/>
                </a:lnTo>
                <a:cubicBezTo>
                  <a:pt x="6999759" y="1844665"/>
                  <a:pt x="6995277" y="1853278"/>
                  <a:pt x="6990432" y="1861483"/>
                </a:cubicBezTo>
                <a:cubicBezTo>
                  <a:pt x="7002807" y="1866643"/>
                  <a:pt x="6989768" y="1884999"/>
                  <a:pt x="6997246" y="1892417"/>
                </a:cubicBezTo>
                <a:lnTo>
                  <a:pt x="7012242" y="1895114"/>
                </a:lnTo>
                <a:lnTo>
                  <a:pt x="7010080" y="1899379"/>
                </a:lnTo>
                <a:lnTo>
                  <a:pt x="7003451" y="1907867"/>
                </a:lnTo>
                <a:cubicBezTo>
                  <a:pt x="7002589" y="1909162"/>
                  <a:pt x="7002627" y="1909994"/>
                  <a:pt x="7004341" y="1910265"/>
                </a:cubicBezTo>
                <a:cubicBezTo>
                  <a:pt x="7003975" y="1914884"/>
                  <a:pt x="7000873" y="1930292"/>
                  <a:pt x="7001248" y="1935584"/>
                </a:cubicBezTo>
                <a:lnTo>
                  <a:pt x="7006599" y="1942021"/>
                </a:lnTo>
                <a:lnTo>
                  <a:pt x="6985020" y="1967551"/>
                </a:lnTo>
                <a:lnTo>
                  <a:pt x="6949577" y="2024270"/>
                </a:lnTo>
                <a:lnTo>
                  <a:pt x="6942508" y="2107942"/>
                </a:lnTo>
                <a:cubicBezTo>
                  <a:pt x="6912270" y="2138038"/>
                  <a:pt x="6933395" y="2159228"/>
                  <a:pt x="6933336" y="2193455"/>
                </a:cubicBezTo>
                <a:cubicBezTo>
                  <a:pt x="6924282" y="2220953"/>
                  <a:pt x="6933361" y="2224200"/>
                  <a:pt x="6927972" y="2260088"/>
                </a:cubicBezTo>
                <a:cubicBezTo>
                  <a:pt x="6923728" y="2275916"/>
                  <a:pt x="6917037" y="2285645"/>
                  <a:pt x="6909058" y="2296008"/>
                </a:cubicBezTo>
                <a:lnTo>
                  <a:pt x="6901810" y="2305564"/>
                </a:lnTo>
                <a:lnTo>
                  <a:pt x="6904482" y="2320214"/>
                </a:lnTo>
                <a:cubicBezTo>
                  <a:pt x="6902155" y="2355906"/>
                  <a:pt x="6895137" y="2394678"/>
                  <a:pt x="6891885" y="2417011"/>
                </a:cubicBezTo>
                <a:cubicBezTo>
                  <a:pt x="6880976" y="2426377"/>
                  <a:pt x="6897848" y="2456509"/>
                  <a:pt x="6884970" y="2454207"/>
                </a:cubicBezTo>
                <a:cubicBezTo>
                  <a:pt x="6890753" y="2464947"/>
                  <a:pt x="6887930" y="2476105"/>
                  <a:pt x="6882954" y="2487203"/>
                </a:cubicBezTo>
                <a:lnTo>
                  <a:pt x="6871484" y="2512282"/>
                </a:lnTo>
                <a:lnTo>
                  <a:pt x="6872496" y="2514318"/>
                </a:lnTo>
                <a:lnTo>
                  <a:pt x="6898111" y="2574334"/>
                </a:lnTo>
                <a:lnTo>
                  <a:pt x="6897017" y="2579877"/>
                </a:lnTo>
                <a:cubicBezTo>
                  <a:pt x="6896861" y="2585644"/>
                  <a:pt x="6897245" y="2603388"/>
                  <a:pt x="6897171" y="2608928"/>
                </a:cubicBezTo>
                <a:cubicBezTo>
                  <a:pt x="6896975" y="2610322"/>
                  <a:pt x="6896780" y="2611717"/>
                  <a:pt x="6896584" y="2613111"/>
                </a:cubicBezTo>
                <a:lnTo>
                  <a:pt x="6888164" y="2621996"/>
                </a:lnTo>
                <a:lnTo>
                  <a:pt x="6890652" y="2634265"/>
                </a:lnTo>
                <a:lnTo>
                  <a:pt x="6882034" y="2647237"/>
                </a:lnTo>
                <a:cubicBezTo>
                  <a:pt x="6884287" y="2648158"/>
                  <a:pt x="6886365" y="2649356"/>
                  <a:pt x="6888195" y="2650786"/>
                </a:cubicBezTo>
                <a:lnTo>
                  <a:pt x="6894052" y="2661993"/>
                </a:lnTo>
                <a:lnTo>
                  <a:pt x="6885953" y="2670949"/>
                </a:lnTo>
                <a:cubicBezTo>
                  <a:pt x="6898507" y="2672007"/>
                  <a:pt x="6883930" y="2681695"/>
                  <a:pt x="6880156" y="2690255"/>
                </a:cubicBezTo>
                <a:lnTo>
                  <a:pt x="6881009" y="2695683"/>
                </a:lnTo>
                <a:lnTo>
                  <a:pt x="6870001" y="2713964"/>
                </a:lnTo>
                <a:lnTo>
                  <a:pt x="6864441" y="2730175"/>
                </a:lnTo>
                <a:lnTo>
                  <a:pt x="6875107" y="2763497"/>
                </a:lnTo>
                <a:lnTo>
                  <a:pt x="6837349" y="3051539"/>
                </a:lnTo>
                <a:lnTo>
                  <a:pt x="6835698" y="3060333"/>
                </a:lnTo>
                <a:lnTo>
                  <a:pt x="6837785" y="3065434"/>
                </a:lnTo>
                <a:lnTo>
                  <a:pt x="6834476" y="3066836"/>
                </a:lnTo>
                <a:lnTo>
                  <a:pt x="6831096" y="3084834"/>
                </a:lnTo>
                <a:cubicBezTo>
                  <a:pt x="6831166" y="3088976"/>
                  <a:pt x="6831235" y="3093117"/>
                  <a:pt x="6831305" y="3097259"/>
                </a:cubicBezTo>
                <a:lnTo>
                  <a:pt x="6828050" y="3101053"/>
                </a:lnTo>
                <a:lnTo>
                  <a:pt x="6827093" y="3106151"/>
                </a:lnTo>
                <a:lnTo>
                  <a:pt x="6833251" y="3116747"/>
                </a:lnTo>
                <a:cubicBezTo>
                  <a:pt x="6834765" y="3127646"/>
                  <a:pt x="6821739" y="3134084"/>
                  <a:pt x="6825921" y="3151828"/>
                </a:cubicBezTo>
                <a:cubicBezTo>
                  <a:pt x="6833244" y="3163902"/>
                  <a:pt x="6834336" y="3171780"/>
                  <a:pt x="6825863" y="3180546"/>
                </a:cubicBezTo>
                <a:cubicBezTo>
                  <a:pt x="6861566" y="3236545"/>
                  <a:pt x="6826703" y="3210316"/>
                  <a:pt x="6839691" y="3258677"/>
                </a:cubicBezTo>
                <a:lnTo>
                  <a:pt x="6840898" y="3262610"/>
                </a:lnTo>
                <a:lnTo>
                  <a:pt x="6834652" y="3277179"/>
                </a:lnTo>
                <a:lnTo>
                  <a:pt x="6832324" y="3278130"/>
                </a:lnTo>
                <a:lnTo>
                  <a:pt x="6849750" y="3325671"/>
                </a:lnTo>
                <a:lnTo>
                  <a:pt x="6847551" y="3332072"/>
                </a:lnTo>
                <a:lnTo>
                  <a:pt x="6864685" y="3362948"/>
                </a:lnTo>
                <a:lnTo>
                  <a:pt x="6870457" y="3378959"/>
                </a:lnTo>
                <a:lnTo>
                  <a:pt x="6883738" y="3407057"/>
                </a:lnTo>
                <a:lnTo>
                  <a:pt x="6881948" y="3409825"/>
                </a:lnTo>
                <a:lnTo>
                  <a:pt x="6885647" y="3415218"/>
                </a:lnTo>
                <a:lnTo>
                  <a:pt x="6883908" y="3419880"/>
                </a:lnTo>
                <a:lnTo>
                  <a:pt x="6885903" y="3424545"/>
                </a:lnTo>
                <a:cubicBezTo>
                  <a:pt x="6886517" y="3433967"/>
                  <a:pt x="6886474" y="3466028"/>
                  <a:pt x="6887603" y="3476412"/>
                </a:cubicBezTo>
                <a:lnTo>
                  <a:pt x="6892664" y="3486850"/>
                </a:lnTo>
                <a:lnTo>
                  <a:pt x="6886319" y="3496391"/>
                </a:lnTo>
                <a:lnTo>
                  <a:pt x="6893119" y="3531201"/>
                </a:lnTo>
                <a:lnTo>
                  <a:pt x="6902876" y="3542019"/>
                </a:lnTo>
                <a:lnTo>
                  <a:pt x="6910520" y="3552249"/>
                </a:lnTo>
                <a:cubicBezTo>
                  <a:pt x="6910641" y="3552725"/>
                  <a:pt x="6910761" y="3553202"/>
                  <a:pt x="6910882" y="3553678"/>
                </a:cubicBezTo>
                <a:lnTo>
                  <a:pt x="6914489" y="3568021"/>
                </a:lnTo>
                <a:lnTo>
                  <a:pt x="6914914" y="3569719"/>
                </a:lnTo>
                <a:lnTo>
                  <a:pt x="6912342" y="3586412"/>
                </a:lnTo>
                <a:lnTo>
                  <a:pt x="6915338" y="3597336"/>
                </a:lnTo>
                <a:lnTo>
                  <a:pt x="6907234" y="3606007"/>
                </a:lnTo>
                <a:cubicBezTo>
                  <a:pt x="6907242" y="3617747"/>
                  <a:pt x="6907253" y="3629488"/>
                  <a:pt x="6907261" y="3641228"/>
                </a:cubicBezTo>
                <a:lnTo>
                  <a:pt x="6914828" y="3653088"/>
                </a:lnTo>
                <a:lnTo>
                  <a:pt x="6920416" y="3664114"/>
                </a:lnTo>
                <a:cubicBezTo>
                  <a:pt x="6920443" y="3664599"/>
                  <a:pt x="6920471" y="3665084"/>
                  <a:pt x="6920498" y="3665569"/>
                </a:cubicBezTo>
                <a:cubicBezTo>
                  <a:pt x="6920895" y="3672776"/>
                  <a:pt x="6919946" y="3688591"/>
                  <a:pt x="6922809" y="3707357"/>
                </a:cubicBezTo>
                <a:cubicBezTo>
                  <a:pt x="6923485" y="3724716"/>
                  <a:pt x="6941058" y="3760234"/>
                  <a:pt x="6937676" y="3778166"/>
                </a:cubicBezTo>
                <a:cubicBezTo>
                  <a:pt x="6964607" y="3845122"/>
                  <a:pt x="6948407" y="3821305"/>
                  <a:pt x="6958359" y="3878222"/>
                </a:cubicBezTo>
                <a:cubicBezTo>
                  <a:pt x="6984499" y="3905047"/>
                  <a:pt x="6948397" y="4015047"/>
                  <a:pt x="6953118" y="4048117"/>
                </a:cubicBezTo>
                <a:cubicBezTo>
                  <a:pt x="6904784" y="4192084"/>
                  <a:pt x="6919242" y="4158987"/>
                  <a:pt x="6913020" y="4219510"/>
                </a:cubicBezTo>
                <a:cubicBezTo>
                  <a:pt x="6927533" y="4280033"/>
                  <a:pt x="6888360" y="4345686"/>
                  <a:pt x="6915792" y="4411258"/>
                </a:cubicBezTo>
                <a:cubicBezTo>
                  <a:pt x="6913610" y="4437329"/>
                  <a:pt x="6906858" y="4473140"/>
                  <a:pt x="6907579" y="4488531"/>
                </a:cubicBezTo>
                <a:cubicBezTo>
                  <a:pt x="6907403" y="4505410"/>
                  <a:pt x="6907228" y="4522289"/>
                  <a:pt x="6907052" y="4539168"/>
                </a:cubicBezTo>
                <a:cubicBezTo>
                  <a:pt x="6895094" y="4567830"/>
                  <a:pt x="6887285" y="4588197"/>
                  <a:pt x="6891916" y="4625153"/>
                </a:cubicBezTo>
                <a:cubicBezTo>
                  <a:pt x="6900413" y="4662889"/>
                  <a:pt x="6888879" y="4679357"/>
                  <a:pt x="6882094" y="4733115"/>
                </a:cubicBezTo>
                <a:cubicBezTo>
                  <a:pt x="6891667" y="4752352"/>
                  <a:pt x="6878350" y="4832308"/>
                  <a:pt x="6860189" y="4844323"/>
                </a:cubicBezTo>
                <a:cubicBezTo>
                  <a:pt x="6856424" y="4857054"/>
                  <a:pt x="6863174" y="4871554"/>
                  <a:pt x="6843618" y="4877992"/>
                </a:cubicBezTo>
                <a:cubicBezTo>
                  <a:pt x="6820131" y="4888353"/>
                  <a:pt x="6857398" y="4931200"/>
                  <a:pt x="6829393" y="4925805"/>
                </a:cubicBezTo>
                <a:cubicBezTo>
                  <a:pt x="6854944" y="4956261"/>
                  <a:pt x="6805820" y="4982633"/>
                  <a:pt x="6794017" y="5009272"/>
                </a:cubicBezTo>
                <a:cubicBezTo>
                  <a:pt x="6796239" y="5034036"/>
                  <a:pt x="6791355" y="5053859"/>
                  <a:pt x="6786085" y="5111369"/>
                </a:cubicBezTo>
                <a:cubicBezTo>
                  <a:pt x="6796204" y="5141336"/>
                  <a:pt x="6760393" y="5161742"/>
                  <a:pt x="6799321" y="5210876"/>
                </a:cubicBezTo>
                <a:cubicBezTo>
                  <a:pt x="6795435" y="5212581"/>
                  <a:pt x="6800034" y="5227501"/>
                  <a:pt x="6803597" y="5269726"/>
                </a:cubicBezTo>
                <a:cubicBezTo>
                  <a:pt x="6807162" y="5311951"/>
                  <a:pt x="6813370" y="5400671"/>
                  <a:pt x="6820713" y="5464225"/>
                </a:cubicBezTo>
                <a:cubicBezTo>
                  <a:pt x="6824745" y="5536542"/>
                  <a:pt x="6813205" y="5517959"/>
                  <a:pt x="6824380" y="5594585"/>
                </a:cubicBezTo>
                <a:cubicBezTo>
                  <a:pt x="6822888" y="5619318"/>
                  <a:pt x="6797022" y="5647975"/>
                  <a:pt x="6806680" y="5667896"/>
                </a:cubicBezTo>
                <a:cubicBezTo>
                  <a:pt x="6799814" y="5696311"/>
                  <a:pt x="6798559" y="5738356"/>
                  <a:pt x="6791486" y="5769225"/>
                </a:cubicBezTo>
                <a:cubicBezTo>
                  <a:pt x="6791906" y="5787258"/>
                  <a:pt x="6792324" y="5805291"/>
                  <a:pt x="6792745" y="5823324"/>
                </a:cubicBezTo>
                <a:cubicBezTo>
                  <a:pt x="6789102" y="5853058"/>
                  <a:pt x="6788588" y="5838948"/>
                  <a:pt x="6789109" y="5862699"/>
                </a:cubicBezTo>
                <a:lnTo>
                  <a:pt x="6793675" y="5906467"/>
                </a:lnTo>
                <a:lnTo>
                  <a:pt x="6814548" y="5939847"/>
                </a:lnTo>
                <a:cubicBezTo>
                  <a:pt x="6821828" y="5955713"/>
                  <a:pt x="6797711" y="5940131"/>
                  <a:pt x="6809795" y="5973994"/>
                </a:cubicBezTo>
                <a:cubicBezTo>
                  <a:pt x="6784167" y="5997051"/>
                  <a:pt x="6806424" y="6032039"/>
                  <a:pt x="6810756" y="6089693"/>
                </a:cubicBezTo>
                <a:lnTo>
                  <a:pt x="6814601" y="6224938"/>
                </a:lnTo>
                <a:cubicBezTo>
                  <a:pt x="6811422" y="6270972"/>
                  <a:pt x="6831942" y="6317522"/>
                  <a:pt x="6840137" y="6370251"/>
                </a:cubicBezTo>
                <a:cubicBezTo>
                  <a:pt x="6848333" y="6422980"/>
                  <a:pt x="6862918" y="6490855"/>
                  <a:pt x="6863777" y="6541313"/>
                </a:cubicBezTo>
                <a:cubicBezTo>
                  <a:pt x="6862878" y="6576319"/>
                  <a:pt x="6854892" y="6591883"/>
                  <a:pt x="6868355" y="6640957"/>
                </a:cubicBezTo>
                <a:cubicBezTo>
                  <a:pt x="6880485" y="6669536"/>
                  <a:pt x="6875256" y="6675394"/>
                  <a:pt x="6881422" y="6705297"/>
                </a:cubicBezTo>
                <a:cubicBezTo>
                  <a:pt x="6880347" y="6727133"/>
                  <a:pt x="6890881" y="6732087"/>
                  <a:pt x="6894105" y="6759582"/>
                </a:cubicBezTo>
                <a:cubicBezTo>
                  <a:pt x="6878594" y="6796071"/>
                  <a:pt x="6874636" y="6769544"/>
                  <a:pt x="6892152" y="6817746"/>
                </a:cubicBezTo>
                <a:cubicBezTo>
                  <a:pt x="6883936" y="6828354"/>
                  <a:pt x="6887505" y="6836369"/>
                  <a:pt x="6895302" y="6843646"/>
                </a:cubicBezTo>
                <a:lnTo>
                  <a:pt x="6914368" y="6857998"/>
                </a:lnTo>
                <a:lnTo>
                  <a:pt x="7549620" y="6857998"/>
                </a:lnTo>
                <a:lnTo>
                  <a:pt x="7918980" y="6857998"/>
                </a:lnTo>
                <a:lnTo>
                  <a:pt x="7918980" y="6858000"/>
                </a:lnTo>
                <a:lnTo>
                  <a:pt x="7549620" y="6858000"/>
                </a:lnTo>
                <a:lnTo>
                  <a:pt x="6658851" y="6858000"/>
                </a:lnTo>
                <a:lnTo>
                  <a:pt x="2092387" y="6858000"/>
                </a:lnTo>
                <a:lnTo>
                  <a:pt x="1822980" y="6858000"/>
                </a:lnTo>
                <a:lnTo>
                  <a:pt x="727500" y="6858000"/>
                </a:lnTo>
                <a:lnTo>
                  <a:pt x="5044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BEDF1-AF6E-073A-0B85-3F0EF51AC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4102"/>
            <a:ext cx="5243295" cy="3908585"/>
          </a:xfrm>
        </p:spPr>
        <p:txBody>
          <a:bodyPr>
            <a:normAutofit/>
          </a:bodyPr>
          <a:lstStyle/>
          <a:p>
            <a:r>
              <a:rPr lang="en-US" sz="2000"/>
              <a:t>M  adductor longus</a:t>
            </a:r>
          </a:p>
          <a:p>
            <a:pPr lvl="1"/>
            <a:r>
              <a:rPr lang="en-US" sz="2000"/>
              <a:t>Z: ramus superior ossis pubis</a:t>
            </a:r>
          </a:p>
          <a:p>
            <a:pPr lvl="1"/>
            <a:r>
              <a:rPr lang="en-US" sz="2000"/>
              <a:t>Ú: linea aspera femuru</a:t>
            </a:r>
          </a:p>
          <a:p>
            <a:pPr lvl="1"/>
            <a:r>
              <a:rPr lang="en-US" sz="2000"/>
              <a:t>Fce: ADD a FL KYK</a:t>
            </a:r>
          </a:p>
          <a:p>
            <a:pPr lvl="1"/>
            <a:endParaRPr lang="en-US" sz="2000"/>
          </a:p>
          <a:p>
            <a:r>
              <a:rPr lang="en-US" sz="2000"/>
              <a:t>M. adductor brevis</a:t>
            </a:r>
          </a:p>
          <a:p>
            <a:pPr lvl="1"/>
            <a:r>
              <a:rPr lang="en-US" sz="2000"/>
              <a:t>Z: ramus superior ossis pubis</a:t>
            </a:r>
          </a:p>
          <a:p>
            <a:pPr lvl="1"/>
            <a:r>
              <a:rPr lang="en-US" sz="2000"/>
              <a:t>Ú: linea aspera femuru</a:t>
            </a:r>
          </a:p>
          <a:p>
            <a:pPr lvl="1"/>
            <a:r>
              <a:rPr lang="en-US" sz="2000"/>
              <a:t>Fce: ADD KYK</a:t>
            </a:r>
          </a:p>
          <a:p>
            <a:pPr lvl="1"/>
            <a:r>
              <a:rPr lang="en-US" sz="2000"/>
              <a:t>Palpace: hmatný hlouběji mediálně</a:t>
            </a:r>
          </a:p>
        </p:txBody>
      </p:sp>
      <p:pic>
        <p:nvPicPr>
          <p:cNvPr id="5" name="Picture 4" descr="A diagram of the muscles of the leg&#10;&#10;AI-generated content may be incorrect.">
            <a:extLst>
              <a:ext uri="{FF2B5EF4-FFF2-40B4-BE49-F238E27FC236}">
                <a16:creationId xmlns:a16="http://schemas.microsoft.com/office/drawing/2014/main" id="{F705868B-EEC2-C52D-A892-4011FEE4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082" y="770925"/>
            <a:ext cx="3521946" cy="5316146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5B1C0F75-E7F7-4B02-A77F-5EABD7CB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4090" y="6128733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67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55D83-AED6-8540-0D56-0466EEE2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/>
              <a:t>M. iliopsoas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B102-0A05-F56F-4BE6-7A4E72281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1600"/>
              <a:t>M. psoas major</a:t>
            </a:r>
          </a:p>
          <a:p>
            <a:pPr lvl="1"/>
            <a:r>
              <a:rPr lang="en-US" sz="1600"/>
              <a:t>Z: těla a disky Th12-L5, processus costales L1-L5</a:t>
            </a:r>
          </a:p>
          <a:p>
            <a:r>
              <a:rPr lang="en-US" sz="1600"/>
              <a:t>M. iliacus</a:t>
            </a:r>
          </a:p>
          <a:p>
            <a:pPr lvl="1"/>
            <a:r>
              <a:rPr lang="en-US" sz="1600"/>
              <a:t>Z: fossa iliaca</a:t>
            </a:r>
          </a:p>
          <a:p>
            <a:r>
              <a:rPr lang="en-US" sz="1600"/>
              <a:t>Ú: společně přes tendon iliopsoas na trochanter minor femuru (mediální a přední část)</a:t>
            </a:r>
          </a:p>
          <a:p>
            <a:r>
              <a:rPr lang="en-US" sz="1600"/>
              <a:t>Fce: FL KYK, pomocná ZR KYK, stabilizuje Lp</a:t>
            </a:r>
          </a:p>
          <a:p>
            <a:r>
              <a:rPr lang="en-US" sz="1600"/>
              <a:t>Palpace: v lehu na zádech, KYK v mírné FL a lehké ZR, palpovat mediálně a hluboku pod SIAI, obl. fossa iliaca – kaudálně a mediálně + aktivace (FL kyk)</a:t>
            </a:r>
          </a:p>
        </p:txBody>
      </p:sp>
      <p:pic>
        <p:nvPicPr>
          <p:cNvPr id="5" name="Picture 4" descr="A skeleton with muscles and bones&#10;&#10;AI-generated content may be incorrect.">
            <a:extLst>
              <a:ext uri="{FF2B5EF4-FFF2-40B4-BE49-F238E27FC236}">
                <a16:creationId xmlns:a16="http://schemas.microsoft.com/office/drawing/2014/main" id="{C5ACB85F-4F9C-4A9A-1FEF-310AD906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237100"/>
            <a:ext cx="4737650" cy="44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F5EC8-FF12-C8F7-4363-DA811380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7655427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M. Tensor fascie </a:t>
            </a:r>
            <a:r>
              <a:rPr lang="en-US" sz="3600" dirty="0" err="1"/>
              <a:t>latae</a:t>
            </a:r>
            <a:endParaRPr lang="en-US" sz="3600" dirty="0"/>
          </a:p>
        </p:txBody>
      </p:sp>
      <p:pic>
        <p:nvPicPr>
          <p:cNvPr id="5" name="Content Placeholder 4" descr="A close-up of a human body&#10;&#10;AI-generated content may be incorrect.">
            <a:extLst>
              <a:ext uri="{FF2B5EF4-FFF2-40B4-BE49-F238E27FC236}">
                <a16:creationId xmlns:a16="http://schemas.microsoft.com/office/drawing/2014/main" id="{CEE713A9-CD95-9829-0340-CCBC4770C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714" y="2008641"/>
            <a:ext cx="3676395" cy="4743736"/>
          </a:xfrm>
          <a:prstGeom prst="rect">
            <a:avLst/>
          </a:prstGeom>
        </p:spPr>
      </p:pic>
      <p:pic>
        <p:nvPicPr>
          <p:cNvPr id="7" name="Picture 6" descr="A close-up of a human knee&#10;&#10;AI-generated content may be incorrect.">
            <a:extLst>
              <a:ext uri="{FF2B5EF4-FFF2-40B4-BE49-F238E27FC236}">
                <a16:creationId xmlns:a16="http://schemas.microsoft.com/office/drawing/2014/main" id="{97E2A0CE-FDDE-5111-E6FC-846D79A2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23" y="2008641"/>
            <a:ext cx="3421091" cy="430326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89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952AC-55E3-76F9-FC15-A70ED12D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 err="1"/>
              <a:t>Kolenní</a:t>
            </a:r>
            <a:r>
              <a:rPr lang="en-US" dirty="0"/>
              <a:t> kloub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8CD3-518E-8FE2-1980-E3381B621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/>
              <a:t>Skládá se z:</a:t>
            </a:r>
          </a:p>
          <a:p>
            <a:pPr lvl="1"/>
            <a:r>
              <a:rPr lang="en-US" sz="2000"/>
              <a:t>Femurotibiální kloub</a:t>
            </a:r>
          </a:p>
          <a:p>
            <a:pPr lvl="1"/>
            <a:r>
              <a:rPr lang="en-US" sz="2000"/>
              <a:t>femuropatelární kloub</a:t>
            </a:r>
          </a:p>
          <a:p>
            <a:pPr lvl="1"/>
            <a:r>
              <a:rPr lang="en-US" sz="2000"/>
              <a:t>Menisky – mediální a laterální</a:t>
            </a:r>
          </a:p>
        </p:txBody>
      </p:sp>
      <p:pic>
        <p:nvPicPr>
          <p:cNvPr id="5" name="Picture 4" descr="A diagram of a human knee joint&#10;&#10;AI-generated content may be incorrect.">
            <a:extLst>
              <a:ext uri="{FF2B5EF4-FFF2-40B4-BE49-F238E27FC236}">
                <a16:creationId xmlns:a16="http://schemas.microsoft.com/office/drawing/2014/main" id="{75AD8D7E-CB49-E9C7-D893-A9274971D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594" y="2184914"/>
            <a:ext cx="3446051" cy="375591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95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A1B2-FACF-4E09-518C-302F95EF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human knee&#10;&#10;AI-generated content may be incorrect.">
            <a:extLst>
              <a:ext uri="{FF2B5EF4-FFF2-40B4-BE49-F238E27FC236}">
                <a16:creationId xmlns:a16="http://schemas.microsoft.com/office/drawing/2014/main" id="{E625C282-A09A-28EC-C943-9A2F4797B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2957" y="-1"/>
            <a:ext cx="5116128" cy="7051245"/>
          </a:xfrm>
        </p:spPr>
      </p:pic>
      <p:pic>
        <p:nvPicPr>
          <p:cNvPr id="7" name="Picture 6" descr="A close-up of a skeleton&#10;&#10;AI-generated content may be incorrect.">
            <a:extLst>
              <a:ext uri="{FF2B5EF4-FFF2-40B4-BE49-F238E27FC236}">
                <a16:creationId xmlns:a16="http://schemas.microsoft.com/office/drawing/2014/main" id="{B5074A96-14E3-DFC1-0D21-0D8EC9DF9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" y="0"/>
            <a:ext cx="5116128" cy="69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44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CF16F5-E0AF-4144-B7AF-BDDCDF8D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85843F-A255-4AE2-BD1C-10954E1A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918980" cy="6858000"/>
          </a:xfrm>
          <a:custGeom>
            <a:avLst/>
            <a:gdLst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91493 w 7918980"/>
              <a:gd name="connsiteY69" fmla="*/ 1969445 h 6858000"/>
              <a:gd name="connsiteX70" fmla="*/ 6949577 w 7918980"/>
              <a:gd name="connsiteY70" fmla="*/ 2024270 h 6858000"/>
              <a:gd name="connsiteX71" fmla="*/ 6942508 w 7918980"/>
              <a:gd name="connsiteY71" fmla="*/ 2107942 h 6858000"/>
              <a:gd name="connsiteX72" fmla="*/ 6933336 w 7918980"/>
              <a:gd name="connsiteY72" fmla="*/ 2193455 h 6858000"/>
              <a:gd name="connsiteX73" fmla="*/ 6927972 w 7918980"/>
              <a:gd name="connsiteY73" fmla="*/ 2260088 h 6858000"/>
              <a:gd name="connsiteX74" fmla="*/ 6909058 w 7918980"/>
              <a:gd name="connsiteY74" fmla="*/ 2296008 h 6858000"/>
              <a:gd name="connsiteX75" fmla="*/ 6901810 w 7918980"/>
              <a:gd name="connsiteY75" fmla="*/ 2305564 h 6858000"/>
              <a:gd name="connsiteX76" fmla="*/ 6904482 w 7918980"/>
              <a:gd name="connsiteY76" fmla="*/ 2320214 h 6858000"/>
              <a:gd name="connsiteX77" fmla="*/ 6891885 w 7918980"/>
              <a:gd name="connsiteY77" fmla="*/ 2417011 h 6858000"/>
              <a:gd name="connsiteX78" fmla="*/ 6884970 w 7918980"/>
              <a:gd name="connsiteY78" fmla="*/ 2454207 h 6858000"/>
              <a:gd name="connsiteX79" fmla="*/ 6882954 w 7918980"/>
              <a:gd name="connsiteY79" fmla="*/ 2487203 h 6858000"/>
              <a:gd name="connsiteX80" fmla="*/ 6871484 w 7918980"/>
              <a:gd name="connsiteY80" fmla="*/ 2512282 h 6858000"/>
              <a:gd name="connsiteX81" fmla="*/ 6872496 w 7918980"/>
              <a:gd name="connsiteY81" fmla="*/ 2514318 h 6858000"/>
              <a:gd name="connsiteX82" fmla="*/ 6898111 w 7918980"/>
              <a:gd name="connsiteY82" fmla="*/ 2574334 h 6858000"/>
              <a:gd name="connsiteX83" fmla="*/ 6897017 w 7918980"/>
              <a:gd name="connsiteY83" fmla="*/ 2579877 h 6858000"/>
              <a:gd name="connsiteX84" fmla="*/ 6897171 w 7918980"/>
              <a:gd name="connsiteY84" fmla="*/ 2608928 h 6858000"/>
              <a:gd name="connsiteX85" fmla="*/ 6896584 w 7918980"/>
              <a:gd name="connsiteY85" fmla="*/ 2613111 h 6858000"/>
              <a:gd name="connsiteX86" fmla="*/ 6888164 w 7918980"/>
              <a:gd name="connsiteY86" fmla="*/ 2621996 h 6858000"/>
              <a:gd name="connsiteX87" fmla="*/ 6890652 w 7918980"/>
              <a:gd name="connsiteY87" fmla="*/ 2634265 h 6858000"/>
              <a:gd name="connsiteX88" fmla="*/ 6882034 w 7918980"/>
              <a:gd name="connsiteY88" fmla="*/ 2647237 h 6858000"/>
              <a:gd name="connsiteX89" fmla="*/ 6888195 w 7918980"/>
              <a:gd name="connsiteY89" fmla="*/ 2650786 h 6858000"/>
              <a:gd name="connsiteX90" fmla="*/ 6894052 w 7918980"/>
              <a:gd name="connsiteY90" fmla="*/ 2661993 h 6858000"/>
              <a:gd name="connsiteX91" fmla="*/ 6885953 w 7918980"/>
              <a:gd name="connsiteY91" fmla="*/ 2670949 h 6858000"/>
              <a:gd name="connsiteX92" fmla="*/ 6880156 w 7918980"/>
              <a:gd name="connsiteY92" fmla="*/ 2690255 h 6858000"/>
              <a:gd name="connsiteX93" fmla="*/ 6881009 w 7918980"/>
              <a:gd name="connsiteY93" fmla="*/ 2695683 h 6858000"/>
              <a:gd name="connsiteX94" fmla="*/ 6870001 w 7918980"/>
              <a:gd name="connsiteY94" fmla="*/ 2713964 h 6858000"/>
              <a:gd name="connsiteX95" fmla="*/ 6864441 w 7918980"/>
              <a:gd name="connsiteY95" fmla="*/ 2730175 h 6858000"/>
              <a:gd name="connsiteX96" fmla="*/ 6875107 w 7918980"/>
              <a:gd name="connsiteY96" fmla="*/ 2763497 h 6858000"/>
              <a:gd name="connsiteX97" fmla="*/ 6837349 w 7918980"/>
              <a:gd name="connsiteY97" fmla="*/ 3051539 h 6858000"/>
              <a:gd name="connsiteX98" fmla="*/ 6835698 w 7918980"/>
              <a:gd name="connsiteY98" fmla="*/ 3060333 h 6858000"/>
              <a:gd name="connsiteX99" fmla="*/ 6837785 w 7918980"/>
              <a:gd name="connsiteY99" fmla="*/ 3065434 h 6858000"/>
              <a:gd name="connsiteX100" fmla="*/ 6834476 w 7918980"/>
              <a:gd name="connsiteY100" fmla="*/ 3066836 h 6858000"/>
              <a:gd name="connsiteX101" fmla="*/ 6831096 w 7918980"/>
              <a:gd name="connsiteY101" fmla="*/ 3084834 h 6858000"/>
              <a:gd name="connsiteX102" fmla="*/ 6831305 w 7918980"/>
              <a:gd name="connsiteY102" fmla="*/ 3097259 h 6858000"/>
              <a:gd name="connsiteX103" fmla="*/ 6828050 w 7918980"/>
              <a:gd name="connsiteY103" fmla="*/ 3101053 h 6858000"/>
              <a:gd name="connsiteX104" fmla="*/ 6827093 w 7918980"/>
              <a:gd name="connsiteY104" fmla="*/ 3106151 h 6858000"/>
              <a:gd name="connsiteX105" fmla="*/ 6833251 w 7918980"/>
              <a:gd name="connsiteY105" fmla="*/ 3116747 h 6858000"/>
              <a:gd name="connsiteX106" fmla="*/ 6825921 w 7918980"/>
              <a:gd name="connsiteY106" fmla="*/ 3151828 h 6858000"/>
              <a:gd name="connsiteX107" fmla="*/ 6825863 w 7918980"/>
              <a:gd name="connsiteY107" fmla="*/ 3180546 h 6858000"/>
              <a:gd name="connsiteX108" fmla="*/ 6839691 w 7918980"/>
              <a:gd name="connsiteY108" fmla="*/ 3258677 h 6858000"/>
              <a:gd name="connsiteX109" fmla="*/ 6840898 w 7918980"/>
              <a:gd name="connsiteY109" fmla="*/ 3262610 h 6858000"/>
              <a:gd name="connsiteX110" fmla="*/ 6834652 w 7918980"/>
              <a:gd name="connsiteY110" fmla="*/ 3277179 h 6858000"/>
              <a:gd name="connsiteX111" fmla="*/ 6832324 w 7918980"/>
              <a:gd name="connsiteY111" fmla="*/ 3278130 h 6858000"/>
              <a:gd name="connsiteX112" fmla="*/ 6849750 w 7918980"/>
              <a:gd name="connsiteY112" fmla="*/ 3325671 h 6858000"/>
              <a:gd name="connsiteX113" fmla="*/ 6847551 w 7918980"/>
              <a:gd name="connsiteY113" fmla="*/ 3332072 h 6858000"/>
              <a:gd name="connsiteX114" fmla="*/ 6864685 w 7918980"/>
              <a:gd name="connsiteY114" fmla="*/ 3362948 h 6858000"/>
              <a:gd name="connsiteX115" fmla="*/ 6870457 w 7918980"/>
              <a:gd name="connsiteY115" fmla="*/ 3378959 h 6858000"/>
              <a:gd name="connsiteX116" fmla="*/ 6883738 w 7918980"/>
              <a:gd name="connsiteY116" fmla="*/ 3407057 h 6858000"/>
              <a:gd name="connsiteX117" fmla="*/ 6881948 w 7918980"/>
              <a:gd name="connsiteY117" fmla="*/ 3409825 h 6858000"/>
              <a:gd name="connsiteX118" fmla="*/ 6885647 w 7918980"/>
              <a:gd name="connsiteY118" fmla="*/ 3415218 h 6858000"/>
              <a:gd name="connsiteX119" fmla="*/ 6883908 w 7918980"/>
              <a:gd name="connsiteY119" fmla="*/ 3419880 h 6858000"/>
              <a:gd name="connsiteX120" fmla="*/ 6885903 w 7918980"/>
              <a:gd name="connsiteY120" fmla="*/ 3424545 h 6858000"/>
              <a:gd name="connsiteX121" fmla="*/ 6887603 w 7918980"/>
              <a:gd name="connsiteY121" fmla="*/ 3476412 h 6858000"/>
              <a:gd name="connsiteX122" fmla="*/ 6892664 w 7918980"/>
              <a:gd name="connsiteY122" fmla="*/ 3486850 h 6858000"/>
              <a:gd name="connsiteX123" fmla="*/ 6886319 w 7918980"/>
              <a:gd name="connsiteY123" fmla="*/ 3496391 h 6858000"/>
              <a:gd name="connsiteX124" fmla="*/ 6893119 w 7918980"/>
              <a:gd name="connsiteY124" fmla="*/ 3531201 h 6858000"/>
              <a:gd name="connsiteX125" fmla="*/ 6902876 w 7918980"/>
              <a:gd name="connsiteY125" fmla="*/ 3542019 h 6858000"/>
              <a:gd name="connsiteX126" fmla="*/ 6910520 w 7918980"/>
              <a:gd name="connsiteY126" fmla="*/ 3552249 h 6858000"/>
              <a:gd name="connsiteX127" fmla="*/ 6910882 w 7918980"/>
              <a:gd name="connsiteY127" fmla="*/ 3553678 h 6858000"/>
              <a:gd name="connsiteX128" fmla="*/ 6914489 w 7918980"/>
              <a:gd name="connsiteY128" fmla="*/ 3568021 h 6858000"/>
              <a:gd name="connsiteX129" fmla="*/ 6914914 w 7918980"/>
              <a:gd name="connsiteY129" fmla="*/ 3569719 h 6858000"/>
              <a:gd name="connsiteX130" fmla="*/ 6912342 w 7918980"/>
              <a:gd name="connsiteY130" fmla="*/ 3586412 h 6858000"/>
              <a:gd name="connsiteX131" fmla="*/ 6915338 w 7918980"/>
              <a:gd name="connsiteY131" fmla="*/ 3597336 h 6858000"/>
              <a:gd name="connsiteX132" fmla="*/ 6907234 w 7918980"/>
              <a:gd name="connsiteY132" fmla="*/ 3606007 h 6858000"/>
              <a:gd name="connsiteX133" fmla="*/ 6907261 w 7918980"/>
              <a:gd name="connsiteY133" fmla="*/ 3641228 h 6858000"/>
              <a:gd name="connsiteX134" fmla="*/ 6914828 w 7918980"/>
              <a:gd name="connsiteY134" fmla="*/ 3653088 h 6858000"/>
              <a:gd name="connsiteX135" fmla="*/ 6920416 w 7918980"/>
              <a:gd name="connsiteY135" fmla="*/ 3664114 h 6858000"/>
              <a:gd name="connsiteX136" fmla="*/ 6920498 w 7918980"/>
              <a:gd name="connsiteY136" fmla="*/ 3665569 h 6858000"/>
              <a:gd name="connsiteX137" fmla="*/ 6922809 w 7918980"/>
              <a:gd name="connsiteY137" fmla="*/ 3707357 h 6858000"/>
              <a:gd name="connsiteX138" fmla="*/ 6937676 w 7918980"/>
              <a:gd name="connsiteY138" fmla="*/ 3778166 h 6858000"/>
              <a:gd name="connsiteX139" fmla="*/ 6958359 w 7918980"/>
              <a:gd name="connsiteY139" fmla="*/ 3878222 h 6858000"/>
              <a:gd name="connsiteX140" fmla="*/ 6953118 w 7918980"/>
              <a:gd name="connsiteY140" fmla="*/ 4048117 h 6858000"/>
              <a:gd name="connsiteX141" fmla="*/ 6913020 w 7918980"/>
              <a:gd name="connsiteY141" fmla="*/ 4219510 h 6858000"/>
              <a:gd name="connsiteX142" fmla="*/ 6915792 w 7918980"/>
              <a:gd name="connsiteY142" fmla="*/ 4411258 h 6858000"/>
              <a:gd name="connsiteX143" fmla="*/ 6907579 w 7918980"/>
              <a:gd name="connsiteY143" fmla="*/ 4488531 h 6858000"/>
              <a:gd name="connsiteX144" fmla="*/ 6907052 w 7918980"/>
              <a:gd name="connsiteY144" fmla="*/ 4539168 h 6858000"/>
              <a:gd name="connsiteX145" fmla="*/ 6891916 w 7918980"/>
              <a:gd name="connsiteY145" fmla="*/ 4625153 h 6858000"/>
              <a:gd name="connsiteX146" fmla="*/ 6882094 w 7918980"/>
              <a:gd name="connsiteY146" fmla="*/ 4733115 h 6858000"/>
              <a:gd name="connsiteX147" fmla="*/ 6860189 w 7918980"/>
              <a:gd name="connsiteY147" fmla="*/ 4844323 h 6858000"/>
              <a:gd name="connsiteX148" fmla="*/ 6843618 w 7918980"/>
              <a:gd name="connsiteY148" fmla="*/ 4877992 h 6858000"/>
              <a:gd name="connsiteX149" fmla="*/ 6829393 w 7918980"/>
              <a:gd name="connsiteY149" fmla="*/ 4925805 h 6858000"/>
              <a:gd name="connsiteX150" fmla="*/ 6794017 w 7918980"/>
              <a:gd name="connsiteY150" fmla="*/ 5009272 h 6858000"/>
              <a:gd name="connsiteX151" fmla="*/ 6786085 w 7918980"/>
              <a:gd name="connsiteY151" fmla="*/ 5111369 h 6858000"/>
              <a:gd name="connsiteX152" fmla="*/ 6799321 w 7918980"/>
              <a:gd name="connsiteY152" fmla="*/ 5210876 h 6858000"/>
              <a:gd name="connsiteX153" fmla="*/ 6803597 w 7918980"/>
              <a:gd name="connsiteY153" fmla="*/ 5269726 h 6858000"/>
              <a:gd name="connsiteX154" fmla="*/ 6820713 w 7918980"/>
              <a:gd name="connsiteY154" fmla="*/ 5464225 h 6858000"/>
              <a:gd name="connsiteX155" fmla="*/ 6824380 w 7918980"/>
              <a:gd name="connsiteY155" fmla="*/ 5594585 h 6858000"/>
              <a:gd name="connsiteX156" fmla="*/ 6806680 w 7918980"/>
              <a:gd name="connsiteY156" fmla="*/ 5667896 h 6858000"/>
              <a:gd name="connsiteX157" fmla="*/ 6791486 w 7918980"/>
              <a:gd name="connsiteY157" fmla="*/ 5769225 h 6858000"/>
              <a:gd name="connsiteX158" fmla="*/ 6792745 w 7918980"/>
              <a:gd name="connsiteY158" fmla="*/ 5823324 h 6858000"/>
              <a:gd name="connsiteX159" fmla="*/ 6789109 w 7918980"/>
              <a:gd name="connsiteY159" fmla="*/ 5862699 h 6858000"/>
              <a:gd name="connsiteX160" fmla="*/ 6793675 w 7918980"/>
              <a:gd name="connsiteY160" fmla="*/ 5906467 h 6858000"/>
              <a:gd name="connsiteX161" fmla="*/ 6814548 w 7918980"/>
              <a:gd name="connsiteY161" fmla="*/ 5939847 h 6858000"/>
              <a:gd name="connsiteX162" fmla="*/ 6809795 w 7918980"/>
              <a:gd name="connsiteY162" fmla="*/ 5973994 h 6858000"/>
              <a:gd name="connsiteX163" fmla="*/ 6810756 w 7918980"/>
              <a:gd name="connsiteY163" fmla="*/ 6089693 h 6858000"/>
              <a:gd name="connsiteX164" fmla="*/ 6814601 w 7918980"/>
              <a:gd name="connsiteY164" fmla="*/ 6224938 h 6858000"/>
              <a:gd name="connsiteX165" fmla="*/ 6840137 w 7918980"/>
              <a:gd name="connsiteY165" fmla="*/ 6370251 h 6858000"/>
              <a:gd name="connsiteX166" fmla="*/ 6863777 w 7918980"/>
              <a:gd name="connsiteY166" fmla="*/ 6541313 h 6858000"/>
              <a:gd name="connsiteX167" fmla="*/ 6868355 w 7918980"/>
              <a:gd name="connsiteY167" fmla="*/ 6640957 h 6858000"/>
              <a:gd name="connsiteX168" fmla="*/ 6881422 w 7918980"/>
              <a:gd name="connsiteY168" fmla="*/ 6705297 h 6858000"/>
              <a:gd name="connsiteX169" fmla="*/ 6894105 w 7918980"/>
              <a:gd name="connsiteY169" fmla="*/ 6759582 h 6858000"/>
              <a:gd name="connsiteX170" fmla="*/ 6892152 w 7918980"/>
              <a:gd name="connsiteY170" fmla="*/ 6817746 h 6858000"/>
              <a:gd name="connsiteX171" fmla="*/ 6895302 w 7918980"/>
              <a:gd name="connsiteY171" fmla="*/ 6843646 h 6858000"/>
              <a:gd name="connsiteX172" fmla="*/ 6914368 w 7918980"/>
              <a:gd name="connsiteY172" fmla="*/ 6857998 h 6858000"/>
              <a:gd name="connsiteX173" fmla="*/ 7549620 w 7918980"/>
              <a:gd name="connsiteY173" fmla="*/ 6857998 h 6858000"/>
              <a:gd name="connsiteX174" fmla="*/ 7918980 w 7918980"/>
              <a:gd name="connsiteY174" fmla="*/ 6857998 h 6858000"/>
              <a:gd name="connsiteX175" fmla="*/ 7918980 w 7918980"/>
              <a:gd name="connsiteY175" fmla="*/ 6858000 h 6858000"/>
              <a:gd name="connsiteX176" fmla="*/ 7549620 w 7918980"/>
              <a:gd name="connsiteY176" fmla="*/ 6858000 h 6858000"/>
              <a:gd name="connsiteX177" fmla="*/ 6658851 w 7918980"/>
              <a:gd name="connsiteY177" fmla="*/ 6858000 h 6858000"/>
              <a:gd name="connsiteX178" fmla="*/ 2092387 w 7918980"/>
              <a:gd name="connsiteY178" fmla="*/ 6858000 h 6858000"/>
              <a:gd name="connsiteX179" fmla="*/ 1822980 w 7918980"/>
              <a:gd name="connsiteY179" fmla="*/ 6858000 h 6858000"/>
              <a:gd name="connsiteX180" fmla="*/ 727500 w 7918980"/>
              <a:gd name="connsiteY180" fmla="*/ 6858000 h 6858000"/>
              <a:gd name="connsiteX181" fmla="*/ 504457 w 7918980"/>
              <a:gd name="connsiteY181" fmla="*/ 6858000 h 6858000"/>
              <a:gd name="connsiteX182" fmla="*/ 0 w 7918980"/>
              <a:gd name="connsiteY182" fmla="*/ 685800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49577 w 7918980"/>
              <a:gd name="connsiteY69" fmla="*/ 2024270 h 6858000"/>
              <a:gd name="connsiteX70" fmla="*/ 6942508 w 7918980"/>
              <a:gd name="connsiteY70" fmla="*/ 2107942 h 6858000"/>
              <a:gd name="connsiteX71" fmla="*/ 6933336 w 7918980"/>
              <a:gd name="connsiteY71" fmla="*/ 2193455 h 6858000"/>
              <a:gd name="connsiteX72" fmla="*/ 6927972 w 7918980"/>
              <a:gd name="connsiteY72" fmla="*/ 2260088 h 6858000"/>
              <a:gd name="connsiteX73" fmla="*/ 6909058 w 7918980"/>
              <a:gd name="connsiteY73" fmla="*/ 2296008 h 6858000"/>
              <a:gd name="connsiteX74" fmla="*/ 6901810 w 7918980"/>
              <a:gd name="connsiteY74" fmla="*/ 2305564 h 6858000"/>
              <a:gd name="connsiteX75" fmla="*/ 6904482 w 7918980"/>
              <a:gd name="connsiteY75" fmla="*/ 2320214 h 6858000"/>
              <a:gd name="connsiteX76" fmla="*/ 6891885 w 7918980"/>
              <a:gd name="connsiteY76" fmla="*/ 2417011 h 6858000"/>
              <a:gd name="connsiteX77" fmla="*/ 6884970 w 7918980"/>
              <a:gd name="connsiteY77" fmla="*/ 2454207 h 6858000"/>
              <a:gd name="connsiteX78" fmla="*/ 6882954 w 7918980"/>
              <a:gd name="connsiteY78" fmla="*/ 2487203 h 6858000"/>
              <a:gd name="connsiteX79" fmla="*/ 6871484 w 7918980"/>
              <a:gd name="connsiteY79" fmla="*/ 2512282 h 6858000"/>
              <a:gd name="connsiteX80" fmla="*/ 6872496 w 7918980"/>
              <a:gd name="connsiteY80" fmla="*/ 2514318 h 6858000"/>
              <a:gd name="connsiteX81" fmla="*/ 6898111 w 7918980"/>
              <a:gd name="connsiteY81" fmla="*/ 2574334 h 6858000"/>
              <a:gd name="connsiteX82" fmla="*/ 6897017 w 7918980"/>
              <a:gd name="connsiteY82" fmla="*/ 2579877 h 6858000"/>
              <a:gd name="connsiteX83" fmla="*/ 6897171 w 7918980"/>
              <a:gd name="connsiteY83" fmla="*/ 2608928 h 6858000"/>
              <a:gd name="connsiteX84" fmla="*/ 6896584 w 7918980"/>
              <a:gd name="connsiteY84" fmla="*/ 2613111 h 6858000"/>
              <a:gd name="connsiteX85" fmla="*/ 6888164 w 7918980"/>
              <a:gd name="connsiteY85" fmla="*/ 2621996 h 6858000"/>
              <a:gd name="connsiteX86" fmla="*/ 6890652 w 7918980"/>
              <a:gd name="connsiteY86" fmla="*/ 2634265 h 6858000"/>
              <a:gd name="connsiteX87" fmla="*/ 6882034 w 7918980"/>
              <a:gd name="connsiteY87" fmla="*/ 2647237 h 6858000"/>
              <a:gd name="connsiteX88" fmla="*/ 6888195 w 7918980"/>
              <a:gd name="connsiteY88" fmla="*/ 2650786 h 6858000"/>
              <a:gd name="connsiteX89" fmla="*/ 6894052 w 7918980"/>
              <a:gd name="connsiteY89" fmla="*/ 2661993 h 6858000"/>
              <a:gd name="connsiteX90" fmla="*/ 6885953 w 7918980"/>
              <a:gd name="connsiteY90" fmla="*/ 2670949 h 6858000"/>
              <a:gd name="connsiteX91" fmla="*/ 6880156 w 7918980"/>
              <a:gd name="connsiteY91" fmla="*/ 2690255 h 6858000"/>
              <a:gd name="connsiteX92" fmla="*/ 6881009 w 7918980"/>
              <a:gd name="connsiteY92" fmla="*/ 2695683 h 6858000"/>
              <a:gd name="connsiteX93" fmla="*/ 6870001 w 7918980"/>
              <a:gd name="connsiteY93" fmla="*/ 2713964 h 6858000"/>
              <a:gd name="connsiteX94" fmla="*/ 6864441 w 7918980"/>
              <a:gd name="connsiteY94" fmla="*/ 2730175 h 6858000"/>
              <a:gd name="connsiteX95" fmla="*/ 6875107 w 7918980"/>
              <a:gd name="connsiteY95" fmla="*/ 2763497 h 6858000"/>
              <a:gd name="connsiteX96" fmla="*/ 6837349 w 7918980"/>
              <a:gd name="connsiteY96" fmla="*/ 3051539 h 6858000"/>
              <a:gd name="connsiteX97" fmla="*/ 6835698 w 7918980"/>
              <a:gd name="connsiteY97" fmla="*/ 3060333 h 6858000"/>
              <a:gd name="connsiteX98" fmla="*/ 6837785 w 7918980"/>
              <a:gd name="connsiteY98" fmla="*/ 3065434 h 6858000"/>
              <a:gd name="connsiteX99" fmla="*/ 6834476 w 7918980"/>
              <a:gd name="connsiteY99" fmla="*/ 3066836 h 6858000"/>
              <a:gd name="connsiteX100" fmla="*/ 6831096 w 7918980"/>
              <a:gd name="connsiteY100" fmla="*/ 3084834 h 6858000"/>
              <a:gd name="connsiteX101" fmla="*/ 6831305 w 7918980"/>
              <a:gd name="connsiteY101" fmla="*/ 3097259 h 6858000"/>
              <a:gd name="connsiteX102" fmla="*/ 6828050 w 7918980"/>
              <a:gd name="connsiteY102" fmla="*/ 3101053 h 6858000"/>
              <a:gd name="connsiteX103" fmla="*/ 6827093 w 7918980"/>
              <a:gd name="connsiteY103" fmla="*/ 3106151 h 6858000"/>
              <a:gd name="connsiteX104" fmla="*/ 6833251 w 7918980"/>
              <a:gd name="connsiteY104" fmla="*/ 3116747 h 6858000"/>
              <a:gd name="connsiteX105" fmla="*/ 6825921 w 7918980"/>
              <a:gd name="connsiteY105" fmla="*/ 3151828 h 6858000"/>
              <a:gd name="connsiteX106" fmla="*/ 6825863 w 7918980"/>
              <a:gd name="connsiteY106" fmla="*/ 3180546 h 6858000"/>
              <a:gd name="connsiteX107" fmla="*/ 6839691 w 7918980"/>
              <a:gd name="connsiteY107" fmla="*/ 3258677 h 6858000"/>
              <a:gd name="connsiteX108" fmla="*/ 6840898 w 7918980"/>
              <a:gd name="connsiteY108" fmla="*/ 3262610 h 6858000"/>
              <a:gd name="connsiteX109" fmla="*/ 6834652 w 7918980"/>
              <a:gd name="connsiteY109" fmla="*/ 3277179 h 6858000"/>
              <a:gd name="connsiteX110" fmla="*/ 6832324 w 7918980"/>
              <a:gd name="connsiteY110" fmla="*/ 3278130 h 6858000"/>
              <a:gd name="connsiteX111" fmla="*/ 6849750 w 7918980"/>
              <a:gd name="connsiteY111" fmla="*/ 3325671 h 6858000"/>
              <a:gd name="connsiteX112" fmla="*/ 6847551 w 7918980"/>
              <a:gd name="connsiteY112" fmla="*/ 3332072 h 6858000"/>
              <a:gd name="connsiteX113" fmla="*/ 6864685 w 7918980"/>
              <a:gd name="connsiteY113" fmla="*/ 3362948 h 6858000"/>
              <a:gd name="connsiteX114" fmla="*/ 6870457 w 7918980"/>
              <a:gd name="connsiteY114" fmla="*/ 3378959 h 6858000"/>
              <a:gd name="connsiteX115" fmla="*/ 6883738 w 7918980"/>
              <a:gd name="connsiteY115" fmla="*/ 3407057 h 6858000"/>
              <a:gd name="connsiteX116" fmla="*/ 6881948 w 7918980"/>
              <a:gd name="connsiteY116" fmla="*/ 3409825 h 6858000"/>
              <a:gd name="connsiteX117" fmla="*/ 6885647 w 7918980"/>
              <a:gd name="connsiteY117" fmla="*/ 3415218 h 6858000"/>
              <a:gd name="connsiteX118" fmla="*/ 6883908 w 7918980"/>
              <a:gd name="connsiteY118" fmla="*/ 3419880 h 6858000"/>
              <a:gd name="connsiteX119" fmla="*/ 6885903 w 7918980"/>
              <a:gd name="connsiteY119" fmla="*/ 3424545 h 6858000"/>
              <a:gd name="connsiteX120" fmla="*/ 6887603 w 7918980"/>
              <a:gd name="connsiteY120" fmla="*/ 3476412 h 6858000"/>
              <a:gd name="connsiteX121" fmla="*/ 6892664 w 7918980"/>
              <a:gd name="connsiteY121" fmla="*/ 3486850 h 6858000"/>
              <a:gd name="connsiteX122" fmla="*/ 6886319 w 7918980"/>
              <a:gd name="connsiteY122" fmla="*/ 3496391 h 6858000"/>
              <a:gd name="connsiteX123" fmla="*/ 6893119 w 7918980"/>
              <a:gd name="connsiteY123" fmla="*/ 3531201 h 6858000"/>
              <a:gd name="connsiteX124" fmla="*/ 6902876 w 7918980"/>
              <a:gd name="connsiteY124" fmla="*/ 3542019 h 6858000"/>
              <a:gd name="connsiteX125" fmla="*/ 6910520 w 7918980"/>
              <a:gd name="connsiteY125" fmla="*/ 3552249 h 6858000"/>
              <a:gd name="connsiteX126" fmla="*/ 6910882 w 7918980"/>
              <a:gd name="connsiteY126" fmla="*/ 3553678 h 6858000"/>
              <a:gd name="connsiteX127" fmla="*/ 6914489 w 7918980"/>
              <a:gd name="connsiteY127" fmla="*/ 3568021 h 6858000"/>
              <a:gd name="connsiteX128" fmla="*/ 6914914 w 7918980"/>
              <a:gd name="connsiteY128" fmla="*/ 3569719 h 6858000"/>
              <a:gd name="connsiteX129" fmla="*/ 6912342 w 7918980"/>
              <a:gd name="connsiteY129" fmla="*/ 3586412 h 6858000"/>
              <a:gd name="connsiteX130" fmla="*/ 6915338 w 7918980"/>
              <a:gd name="connsiteY130" fmla="*/ 3597336 h 6858000"/>
              <a:gd name="connsiteX131" fmla="*/ 6907234 w 7918980"/>
              <a:gd name="connsiteY131" fmla="*/ 3606007 h 6858000"/>
              <a:gd name="connsiteX132" fmla="*/ 6907261 w 7918980"/>
              <a:gd name="connsiteY132" fmla="*/ 3641228 h 6858000"/>
              <a:gd name="connsiteX133" fmla="*/ 6914828 w 7918980"/>
              <a:gd name="connsiteY133" fmla="*/ 3653088 h 6858000"/>
              <a:gd name="connsiteX134" fmla="*/ 6920416 w 7918980"/>
              <a:gd name="connsiteY134" fmla="*/ 3664114 h 6858000"/>
              <a:gd name="connsiteX135" fmla="*/ 6920498 w 7918980"/>
              <a:gd name="connsiteY135" fmla="*/ 3665569 h 6858000"/>
              <a:gd name="connsiteX136" fmla="*/ 6922809 w 7918980"/>
              <a:gd name="connsiteY136" fmla="*/ 3707357 h 6858000"/>
              <a:gd name="connsiteX137" fmla="*/ 6937676 w 7918980"/>
              <a:gd name="connsiteY137" fmla="*/ 3778166 h 6858000"/>
              <a:gd name="connsiteX138" fmla="*/ 6958359 w 7918980"/>
              <a:gd name="connsiteY138" fmla="*/ 3878222 h 6858000"/>
              <a:gd name="connsiteX139" fmla="*/ 6953118 w 7918980"/>
              <a:gd name="connsiteY139" fmla="*/ 4048117 h 6858000"/>
              <a:gd name="connsiteX140" fmla="*/ 6913020 w 7918980"/>
              <a:gd name="connsiteY140" fmla="*/ 4219510 h 6858000"/>
              <a:gd name="connsiteX141" fmla="*/ 6915792 w 7918980"/>
              <a:gd name="connsiteY141" fmla="*/ 4411258 h 6858000"/>
              <a:gd name="connsiteX142" fmla="*/ 6907579 w 7918980"/>
              <a:gd name="connsiteY142" fmla="*/ 4488531 h 6858000"/>
              <a:gd name="connsiteX143" fmla="*/ 6907052 w 7918980"/>
              <a:gd name="connsiteY143" fmla="*/ 4539168 h 6858000"/>
              <a:gd name="connsiteX144" fmla="*/ 6891916 w 7918980"/>
              <a:gd name="connsiteY144" fmla="*/ 4625153 h 6858000"/>
              <a:gd name="connsiteX145" fmla="*/ 6882094 w 7918980"/>
              <a:gd name="connsiteY145" fmla="*/ 4733115 h 6858000"/>
              <a:gd name="connsiteX146" fmla="*/ 6860189 w 7918980"/>
              <a:gd name="connsiteY146" fmla="*/ 4844323 h 6858000"/>
              <a:gd name="connsiteX147" fmla="*/ 6843618 w 7918980"/>
              <a:gd name="connsiteY147" fmla="*/ 4877992 h 6858000"/>
              <a:gd name="connsiteX148" fmla="*/ 6829393 w 7918980"/>
              <a:gd name="connsiteY148" fmla="*/ 4925805 h 6858000"/>
              <a:gd name="connsiteX149" fmla="*/ 6794017 w 7918980"/>
              <a:gd name="connsiteY149" fmla="*/ 5009272 h 6858000"/>
              <a:gd name="connsiteX150" fmla="*/ 6786085 w 7918980"/>
              <a:gd name="connsiteY150" fmla="*/ 5111369 h 6858000"/>
              <a:gd name="connsiteX151" fmla="*/ 6799321 w 7918980"/>
              <a:gd name="connsiteY151" fmla="*/ 5210876 h 6858000"/>
              <a:gd name="connsiteX152" fmla="*/ 6803597 w 7918980"/>
              <a:gd name="connsiteY152" fmla="*/ 5269726 h 6858000"/>
              <a:gd name="connsiteX153" fmla="*/ 6820713 w 7918980"/>
              <a:gd name="connsiteY153" fmla="*/ 5464225 h 6858000"/>
              <a:gd name="connsiteX154" fmla="*/ 6824380 w 7918980"/>
              <a:gd name="connsiteY154" fmla="*/ 5594585 h 6858000"/>
              <a:gd name="connsiteX155" fmla="*/ 6806680 w 7918980"/>
              <a:gd name="connsiteY155" fmla="*/ 5667896 h 6858000"/>
              <a:gd name="connsiteX156" fmla="*/ 6791486 w 7918980"/>
              <a:gd name="connsiteY156" fmla="*/ 5769225 h 6858000"/>
              <a:gd name="connsiteX157" fmla="*/ 6792745 w 7918980"/>
              <a:gd name="connsiteY157" fmla="*/ 5823324 h 6858000"/>
              <a:gd name="connsiteX158" fmla="*/ 6789109 w 7918980"/>
              <a:gd name="connsiteY158" fmla="*/ 5862699 h 6858000"/>
              <a:gd name="connsiteX159" fmla="*/ 6793675 w 7918980"/>
              <a:gd name="connsiteY159" fmla="*/ 5906467 h 6858000"/>
              <a:gd name="connsiteX160" fmla="*/ 6814548 w 7918980"/>
              <a:gd name="connsiteY160" fmla="*/ 5939847 h 6858000"/>
              <a:gd name="connsiteX161" fmla="*/ 6809795 w 7918980"/>
              <a:gd name="connsiteY161" fmla="*/ 5973994 h 6858000"/>
              <a:gd name="connsiteX162" fmla="*/ 6810756 w 7918980"/>
              <a:gd name="connsiteY162" fmla="*/ 6089693 h 6858000"/>
              <a:gd name="connsiteX163" fmla="*/ 6814601 w 7918980"/>
              <a:gd name="connsiteY163" fmla="*/ 6224938 h 6858000"/>
              <a:gd name="connsiteX164" fmla="*/ 6840137 w 7918980"/>
              <a:gd name="connsiteY164" fmla="*/ 6370251 h 6858000"/>
              <a:gd name="connsiteX165" fmla="*/ 6863777 w 7918980"/>
              <a:gd name="connsiteY165" fmla="*/ 6541313 h 6858000"/>
              <a:gd name="connsiteX166" fmla="*/ 6868355 w 7918980"/>
              <a:gd name="connsiteY166" fmla="*/ 6640957 h 6858000"/>
              <a:gd name="connsiteX167" fmla="*/ 6881422 w 7918980"/>
              <a:gd name="connsiteY167" fmla="*/ 6705297 h 6858000"/>
              <a:gd name="connsiteX168" fmla="*/ 6894105 w 7918980"/>
              <a:gd name="connsiteY168" fmla="*/ 6759582 h 6858000"/>
              <a:gd name="connsiteX169" fmla="*/ 6892152 w 7918980"/>
              <a:gd name="connsiteY169" fmla="*/ 6817746 h 6858000"/>
              <a:gd name="connsiteX170" fmla="*/ 6895302 w 7918980"/>
              <a:gd name="connsiteY170" fmla="*/ 6843646 h 6858000"/>
              <a:gd name="connsiteX171" fmla="*/ 6914368 w 7918980"/>
              <a:gd name="connsiteY171" fmla="*/ 6857998 h 6858000"/>
              <a:gd name="connsiteX172" fmla="*/ 7549620 w 7918980"/>
              <a:gd name="connsiteY172" fmla="*/ 6857998 h 6858000"/>
              <a:gd name="connsiteX173" fmla="*/ 7918980 w 7918980"/>
              <a:gd name="connsiteY173" fmla="*/ 6857998 h 6858000"/>
              <a:gd name="connsiteX174" fmla="*/ 7918980 w 7918980"/>
              <a:gd name="connsiteY174" fmla="*/ 6858000 h 6858000"/>
              <a:gd name="connsiteX175" fmla="*/ 7549620 w 7918980"/>
              <a:gd name="connsiteY175" fmla="*/ 6858000 h 6858000"/>
              <a:gd name="connsiteX176" fmla="*/ 6658851 w 7918980"/>
              <a:gd name="connsiteY176" fmla="*/ 6858000 h 6858000"/>
              <a:gd name="connsiteX177" fmla="*/ 2092387 w 7918980"/>
              <a:gd name="connsiteY177" fmla="*/ 6858000 h 6858000"/>
              <a:gd name="connsiteX178" fmla="*/ 1822980 w 7918980"/>
              <a:gd name="connsiteY178" fmla="*/ 6858000 h 6858000"/>
              <a:gd name="connsiteX179" fmla="*/ 727500 w 7918980"/>
              <a:gd name="connsiteY179" fmla="*/ 6858000 h 6858000"/>
              <a:gd name="connsiteX180" fmla="*/ 504457 w 7918980"/>
              <a:gd name="connsiteY180" fmla="*/ 6858000 h 6858000"/>
              <a:gd name="connsiteX181" fmla="*/ 0 w 7918980"/>
              <a:gd name="connsiteY181" fmla="*/ 6858000 h 6858000"/>
              <a:gd name="connsiteX182" fmla="*/ 0 w 7918980"/>
              <a:gd name="connsiteY182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6985020 w 7918980"/>
              <a:gd name="connsiteY67" fmla="*/ 1967551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7918980" h="6858000">
                <a:moveTo>
                  <a:pt x="0" y="0"/>
                </a:moveTo>
                <a:lnTo>
                  <a:pt x="504457" y="0"/>
                </a:lnTo>
                <a:lnTo>
                  <a:pt x="727500" y="0"/>
                </a:lnTo>
                <a:lnTo>
                  <a:pt x="1822980" y="0"/>
                </a:lnTo>
                <a:lnTo>
                  <a:pt x="2092387" y="0"/>
                </a:lnTo>
                <a:lnTo>
                  <a:pt x="7076514" y="0"/>
                </a:lnTo>
                <a:lnTo>
                  <a:pt x="7264525" y="0"/>
                </a:lnTo>
                <a:lnTo>
                  <a:pt x="7390497" y="0"/>
                </a:lnTo>
                <a:lnTo>
                  <a:pt x="7389918" y="1705"/>
                </a:lnTo>
                <a:cubicBezTo>
                  <a:pt x="7386106" y="8440"/>
                  <a:pt x="7381092" y="13784"/>
                  <a:pt x="7374574" y="17287"/>
                </a:cubicBezTo>
                <a:cubicBezTo>
                  <a:pt x="7385344" y="82036"/>
                  <a:pt x="7333329" y="69804"/>
                  <a:pt x="7368621" y="130336"/>
                </a:cubicBezTo>
                <a:cubicBezTo>
                  <a:pt x="7349933" y="117589"/>
                  <a:pt x="7359958" y="162458"/>
                  <a:pt x="7361269" y="187093"/>
                </a:cubicBezTo>
                <a:cubicBezTo>
                  <a:pt x="7359185" y="226511"/>
                  <a:pt x="7368702" y="205530"/>
                  <a:pt x="7368770" y="265704"/>
                </a:cubicBezTo>
                <a:cubicBezTo>
                  <a:pt x="7365276" y="317533"/>
                  <a:pt x="7366793" y="325288"/>
                  <a:pt x="7365293" y="354566"/>
                </a:cubicBezTo>
                <a:lnTo>
                  <a:pt x="7347106" y="472000"/>
                </a:lnTo>
                <a:lnTo>
                  <a:pt x="7345150" y="473782"/>
                </a:lnTo>
                <a:cubicBezTo>
                  <a:pt x="7340827" y="482008"/>
                  <a:pt x="7341662" y="487340"/>
                  <a:pt x="7344778" y="491380"/>
                </a:cubicBezTo>
                <a:lnTo>
                  <a:pt x="7359399" y="531675"/>
                </a:lnTo>
                <a:lnTo>
                  <a:pt x="7356415" y="536015"/>
                </a:lnTo>
                <a:lnTo>
                  <a:pt x="7361068" y="572092"/>
                </a:lnTo>
                <a:lnTo>
                  <a:pt x="7359041" y="572511"/>
                </a:lnTo>
                <a:cubicBezTo>
                  <a:pt x="7354591" y="574271"/>
                  <a:pt x="7351509" y="577121"/>
                  <a:pt x="7351198" y="582332"/>
                </a:cubicBezTo>
                <a:cubicBezTo>
                  <a:pt x="7320982" y="573171"/>
                  <a:pt x="7339242" y="585107"/>
                  <a:pt x="7340991" y="601285"/>
                </a:cubicBezTo>
                <a:cubicBezTo>
                  <a:pt x="7331818" y="617831"/>
                  <a:pt x="7303664" y="666964"/>
                  <a:pt x="7296154" y="681608"/>
                </a:cubicBezTo>
                <a:cubicBezTo>
                  <a:pt x="7296082" y="684122"/>
                  <a:pt x="7296013" y="686637"/>
                  <a:pt x="7295943" y="689151"/>
                </a:cubicBezTo>
                <a:lnTo>
                  <a:pt x="7295465" y="689289"/>
                </a:lnTo>
                <a:cubicBezTo>
                  <a:pt x="7294414" y="690905"/>
                  <a:pt x="7293966" y="693376"/>
                  <a:pt x="7294306" y="697222"/>
                </a:cubicBezTo>
                <a:cubicBezTo>
                  <a:pt x="7294586" y="703992"/>
                  <a:pt x="7294864" y="710761"/>
                  <a:pt x="7295144" y="717531"/>
                </a:cubicBezTo>
                <a:lnTo>
                  <a:pt x="7291871" y="722494"/>
                </a:lnTo>
                <a:lnTo>
                  <a:pt x="7286061" y="724368"/>
                </a:lnTo>
                <a:lnTo>
                  <a:pt x="7269961" y="752692"/>
                </a:lnTo>
                <a:cubicBezTo>
                  <a:pt x="7277671" y="764380"/>
                  <a:pt x="7245699" y="808083"/>
                  <a:pt x="7240170" y="816346"/>
                </a:cubicBezTo>
                <a:lnTo>
                  <a:pt x="7211938" y="889417"/>
                </a:lnTo>
                <a:cubicBezTo>
                  <a:pt x="7143471" y="969963"/>
                  <a:pt x="7144887" y="1005331"/>
                  <a:pt x="7130024" y="1063288"/>
                </a:cubicBezTo>
                <a:cubicBezTo>
                  <a:pt x="7136312" y="1111028"/>
                  <a:pt x="7140076" y="1110140"/>
                  <a:pt x="7126817" y="1157176"/>
                </a:cubicBezTo>
                <a:cubicBezTo>
                  <a:pt x="7124083" y="1192124"/>
                  <a:pt x="7124864" y="1197232"/>
                  <a:pt x="7109474" y="1210776"/>
                </a:cubicBezTo>
                <a:lnTo>
                  <a:pt x="7105443" y="1301993"/>
                </a:lnTo>
                <a:lnTo>
                  <a:pt x="7075215" y="1360879"/>
                </a:lnTo>
                <a:lnTo>
                  <a:pt x="7067477" y="1404045"/>
                </a:lnTo>
                <a:lnTo>
                  <a:pt x="7046803" y="1429568"/>
                </a:lnTo>
                <a:lnTo>
                  <a:pt x="7047831" y="1430305"/>
                </a:lnTo>
                <a:cubicBezTo>
                  <a:pt x="7049677" y="1432466"/>
                  <a:pt x="7037718" y="1459891"/>
                  <a:pt x="7035374" y="1463304"/>
                </a:cubicBezTo>
                <a:cubicBezTo>
                  <a:pt x="7032892" y="1477394"/>
                  <a:pt x="7036007" y="1501295"/>
                  <a:pt x="7032938" y="1514846"/>
                </a:cubicBezTo>
                <a:lnTo>
                  <a:pt x="7029397" y="1519731"/>
                </a:lnTo>
                <a:lnTo>
                  <a:pt x="7029620" y="1519929"/>
                </a:lnTo>
                <a:cubicBezTo>
                  <a:pt x="7029470" y="1521210"/>
                  <a:pt x="7032690" y="1543635"/>
                  <a:pt x="7030612" y="1546022"/>
                </a:cubicBezTo>
                <a:lnTo>
                  <a:pt x="7035010" y="1578752"/>
                </a:lnTo>
                <a:cubicBezTo>
                  <a:pt x="7029127" y="1605585"/>
                  <a:pt x="7049361" y="1622803"/>
                  <a:pt x="7026513" y="1647555"/>
                </a:cubicBezTo>
                <a:cubicBezTo>
                  <a:pt x="7021108" y="1672675"/>
                  <a:pt x="7026193" y="1694404"/>
                  <a:pt x="7013857" y="1715685"/>
                </a:cubicBezTo>
                <a:cubicBezTo>
                  <a:pt x="7019795" y="1724301"/>
                  <a:pt x="7021078" y="1732435"/>
                  <a:pt x="7007215" y="1740358"/>
                </a:cubicBezTo>
                <a:cubicBezTo>
                  <a:pt x="7005605" y="1763793"/>
                  <a:pt x="7021348" y="1769422"/>
                  <a:pt x="7004455" y="1784314"/>
                </a:cubicBezTo>
                <a:cubicBezTo>
                  <a:pt x="7028967" y="1797417"/>
                  <a:pt x="7018226" y="1798221"/>
                  <a:pt x="7008825" y="1804434"/>
                </a:cubicBezTo>
                <a:lnTo>
                  <a:pt x="7008048" y="1805316"/>
                </a:lnTo>
                <a:lnTo>
                  <a:pt x="7011573" y="1807109"/>
                </a:lnTo>
                <a:lnTo>
                  <a:pt x="7008900" y="1821003"/>
                </a:lnTo>
                <a:lnTo>
                  <a:pt x="7006523" y="1824832"/>
                </a:lnTo>
                <a:cubicBezTo>
                  <a:pt x="7005264" y="1827468"/>
                  <a:pt x="7004917" y="1829219"/>
                  <a:pt x="7005215" y="1830429"/>
                </a:cubicBezTo>
                <a:lnTo>
                  <a:pt x="7005505" y="1830569"/>
                </a:lnTo>
                <a:lnTo>
                  <a:pt x="7003643" y="1835810"/>
                </a:lnTo>
                <a:cubicBezTo>
                  <a:pt x="6999759" y="1844665"/>
                  <a:pt x="6995277" y="1853278"/>
                  <a:pt x="6990432" y="1861483"/>
                </a:cubicBezTo>
                <a:cubicBezTo>
                  <a:pt x="7002807" y="1866643"/>
                  <a:pt x="6989768" y="1884999"/>
                  <a:pt x="6997246" y="1892417"/>
                </a:cubicBezTo>
                <a:lnTo>
                  <a:pt x="7012242" y="1895114"/>
                </a:lnTo>
                <a:lnTo>
                  <a:pt x="7010080" y="1899379"/>
                </a:lnTo>
                <a:lnTo>
                  <a:pt x="7003451" y="1907867"/>
                </a:lnTo>
                <a:cubicBezTo>
                  <a:pt x="7002589" y="1909162"/>
                  <a:pt x="7002627" y="1909994"/>
                  <a:pt x="7004341" y="1910265"/>
                </a:cubicBezTo>
                <a:cubicBezTo>
                  <a:pt x="7003975" y="1914884"/>
                  <a:pt x="7000873" y="1930292"/>
                  <a:pt x="7001248" y="1935584"/>
                </a:cubicBezTo>
                <a:lnTo>
                  <a:pt x="7006599" y="1942021"/>
                </a:lnTo>
                <a:lnTo>
                  <a:pt x="6985020" y="1967551"/>
                </a:lnTo>
                <a:lnTo>
                  <a:pt x="6949577" y="2024270"/>
                </a:lnTo>
                <a:lnTo>
                  <a:pt x="6942508" y="2107942"/>
                </a:lnTo>
                <a:cubicBezTo>
                  <a:pt x="6912270" y="2138038"/>
                  <a:pt x="6933395" y="2159228"/>
                  <a:pt x="6933336" y="2193455"/>
                </a:cubicBezTo>
                <a:cubicBezTo>
                  <a:pt x="6924282" y="2220953"/>
                  <a:pt x="6933361" y="2224200"/>
                  <a:pt x="6927972" y="2260088"/>
                </a:cubicBezTo>
                <a:cubicBezTo>
                  <a:pt x="6923728" y="2275916"/>
                  <a:pt x="6917037" y="2285645"/>
                  <a:pt x="6909058" y="2296008"/>
                </a:cubicBezTo>
                <a:lnTo>
                  <a:pt x="6901810" y="2305564"/>
                </a:lnTo>
                <a:lnTo>
                  <a:pt x="6904482" y="2320214"/>
                </a:lnTo>
                <a:cubicBezTo>
                  <a:pt x="6902155" y="2355906"/>
                  <a:pt x="6895137" y="2394678"/>
                  <a:pt x="6891885" y="2417011"/>
                </a:cubicBezTo>
                <a:cubicBezTo>
                  <a:pt x="6880976" y="2426377"/>
                  <a:pt x="6897848" y="2456509"/>
                  <a:pt x="6884970" y="2454207"/>
                </a:cubicBezTo>
                <a:cubicBezTo>
                  <a:pt x="6890753" y="2464947"/>
                  <a:pt x="6887930" y="2476105"/>
                  <a:pt x="6882954" y="2487203"/>
                </a:cubicBezTo>
                <a:lnTo>
                  <a:pt x="6871484" y="2512282"/>
                </a:lnTo>
                <a:lnTo>
                  <a:pt x="6872496" y="2514318"/>
                </a:lnTo>
                <a:lnTo>
                  <a:pt x="6898111" y="2574334"/>
                </a:lnTo>
                <a:lnTo>
                  <a:pt x="6897017" y="2579877"/>
                </a:lnTo>
                <a:cubicBezTo>
                  <a:pt x="6896861" y="2585644"/>
                  <a:pt x="6897245" y="2603388"/>
                  <a:pt x="6897171" y="2608928"/>
                </a:cubicBezTo>
                <a:cubicBezTo>
                  <a:pt x="6896975" y="2610322"/>
                  <a:pt x="6896780" y="2611717"/>
                  <a:pt x="6896584" y="2613111"/>
                </a:cubicBezTo>
                <a:lnTo>
                  <a:pt x="6888164" y="2621996"/>
                </a:lnTo>
                <a:lnTo>
                  <a:pt x="6890652" y="2634265"/>
                </a:lnTo>
                <a:lnTo>
                  <a:pt x="6882034" y="2647237"/>
                </a:lnTo>
                <a:cubicBezTo>
                  <a:pt x="6884287" y="2648158"/>
                  <a:pt x="6886365" y="2649356"/>
                  <a:pt x="6888195" y="2650786"/>
                </a:cubicBezTo>
                <a:lnTo>
                  <a:pt x="6894052" y="2661993"/>
                </a:lnTo>
                <a:lnTo>
                  <a:pt x="6885953" y="2670949"/>
                </a:lnTo>
                <a:cubicBezTo>
                  <a:pt x="6898507" y="2672007"/>
                  <a:pt x="6883930" y="2681695"/>
                  <a:pt x="6880156" y="2690255"/>
                </a:cubicBezTo>
                <a:lnTo>
                  <a:pt x="6881009" y="2695683"/>
                </a:lnTo>
                <a:lnTo>
                  <a:pt x="6870001" y="2713964"/>
                </a:lnTo>
                <a:lnTo>
                  <a:pt x="6864441" y="2730175"/>
                </a:lnTo>
                <a:lnTo>
                  <a:pt x="6875107" y="2763497"/>
                </a:lnTo>
                <a:lnTo>
                  <a:pt x="6837349" y="3051539"/>
                </a:lnTo>
                <a:lnTo>
                  <a:pt x="6835698" y="3060333"/>
                </a:lnTo>
                <a:lnTo>
                  <a:pt x="6837785" y="3065434"/>
                </a:lnTo>
                <a:lnTo>
                  <a:pt x="6834476" y="3066836"/>
                </a:lnTo>
                <a:lnTo>
                  <a:pt x="6831096" y="3084834"/>
                </a:lnTo>
                <a:cubicBezTo>
                  <a:pt x="6831166" y="3088976"/>
                  <a:pt x="6831235" y="3093117"/>
                  <a:pt x="6831305" y="3097259"/>
                </a:cubicBezTo>
                <a:lnTo>
                  <a:pt x="6828050" y="3101053"/>
                </a:lnTo>
                <a:lnTo>
                  <a:pt x="6827093" y="3106151"/>
                </a:lnTo>
                <a:lnTo>
                  <a:pt x="6833251" y="3116747"/>
                </a:lnTo>
                <a:cubicBezTo>
                  <a:pt x="6834765" y="3127646"/>
                  <a:pt x="6821739" y="3134084"/>
                  <a:pt x="6825921" y="3151828"/>
                </a:cubicBezTo>
                <a:cubicBezTo>
                  <a:pt x="6833244" y="3163902"/>
                  <a:pt x="6834336" y="3171780"/>
                  <a:pt x="6825863" y="3180546"/>
                </a:cubicBezTo>
                <a:cubicBezTo>
                  <a:pt x="6861566" y="3236545"/>
                  <a:pt x="6826703" y="3210316"/>
                  <a:pt x="6839691" y="3258677"/>
                </a:cubicBezTo>
                <a:lnTo>
                  <a:pt x="6840898" y="3262610"/>
                </a:lnTo>
                <a:lnTo>
                  <a:pt x="6834652" y="3277179"/>
                </a:lnTo>
                <a:lnTo>
                  <a:pt x="6832324" y="3278130"/>
                </a:lnTo>
                <a:lnTo>
                  <a:pt x="6849750" y="3325671"/>
                </a:lnTo>
                <a:lnTo>
                  <a:pt x="6847551" y="3332072"/>
                </a:lnTo>
                <a:lnTo>
                  <a:pt x="6864685" y="3362948"/>
                </a:lnTo>
                <a:lnTo>
                  <a:pt x="6870457" y="3378959"/>
                </a:lnTo>
                <a:lnTo>
                  <a:pt x="6883738" y="3407057"/>
                </a:lnTo>
                <a:lnTo>
                  <a:pt x="6881948" y="3409825"/>
                </a:lnTo>
                <a:lnTo>
                  <a:pt x="6885647" y="3415218"/>
                </a:lnTo>
                <a:lnTo>
                  <a:pt x="6883908" y="3419880"/>
                </a:lnTo>
                <a:lnTo>
                  <a:pt x="6885903" y="3424545"/>
                </a:lnTo>
                <a:cubicBezTo>
                  <a:pt x="6886517" y="3433967"/>
                  <a:pt x="6886474" y="3466028"/>
                  <a:pt x="6887603" y="3476412"/>
                </a:cubicBezTo>
                <a:lnTo>
                  <a:pt x="6892664" y="3486850"/>
                </a:lnTo>
                <a:lnTo>
                  <a:pt x="6886319" y="3496391"/>
                </a:lnTo>
                <a:lnTo>
                  <a:pt x="6893119" y="3531201"/>
                </a:lnTo>
                <a:lnTo>
                  <a:pt x="6902876" y="3542019"/>
                </a:lnTo>
                <a:lnTo>
                  <a:pt x="6910520" y="3552249"/>
                </a:lnTo>
                <a:cubicBezTo>
                  <a:pt x="6910641" y="3552725"/>
                  <a:pt x="6910761" y="3553202"/>
                  <a:pt x="6910882" y="3553678"/>
                </a:cubicBezTo>
                <a:lnTo>
                  <a:pt x="6914489" y="3568021"/>
                </a:lnTo>
                <a:lnTo>
                  <a:pt x="6914914" y="3569719"/>
                </a:lnTo>
                <a:lnTo>
                  <a:pt x="6912342" y="3586412"/>
                </a:lnTo>
                <a:lnTo>
                  <a:pt x="6915338" y="3597336"/>
                </a:lnTo>
                <a:lnTo>
                  <a:pt x="6907234" y="3606007"/>
                </a:lnTo>
                <a:cubicBezTo>
                  <a:pt x="6907242" y="3617747"/>
                  <a:pt x="6907253" y="3629488"/>
                  <a:pt x="6907261" y="3641228"/>
                </a:cubicBezTo>
                <a:lnTo>
                  <a:pt x="6914828" y="3653088"/>
                </a:lnTo>
                <a:lnTo>
                  <a:pt x="6920416" y="3664114"/>
                </a:lnTo>
                <a:cubicBezTo>
                  <a:pt x="6920443" y="3664599"/>
                  <a:pt x="6920471" y="3665084"/>
                  <a:pt x="6920498" y="3665569"/>
                </a:cubicBezTo>
                <a:cubicBezTo>
                  <a:pt x="6920895" y="3672776"/>
                  <a:pt x="6919946" y="3688591"/>
                  <a:pt x="6922809" y="3707357"/>
                </a:cubicBezTo>
                <a:cubicBezTo>
                  <a:pt x="6923485" y="3724716"/>
                  <a:pt x="6941058" y="3760234"/>
                  <a:pt x="6937676" y="3778166"/>
                </a:cubicBezTo>
                <a:cubicBezTo>
                  <a:pt x="6964607" y="3845122"/>
                  <a:pt x="6948407" y="3821305"/>
                  <a:pt x="6958359" y="3878222"/>
                </a:cubicBezTo>
                <a:cubicBezTo>
                  <a:pt x="6984499" y="3905047"/>
                  <a:pt x="6948397" y="4015047"/>
                  <a:pt x="6953118" y="4048117"/>
                </a:cubicBezTo>
                <a:cubicBezTo>
                  <a:pt x="6904784" y="4192084"/>
                  <a:pt x="6919242" y="4158987"/>
                  <a:pt x="6913020" y="4219510"/>
                </a:cubicBezTo>
                <a:cubicBezTo>
                  <a:pt x="6927533" y="4280033"/>
                  <a:pt x="6888360" y="4345686"/>
                  <a:pt x="6915792" y="4411258"/>
                </a:cubicBezTo>
                <a:cubicBezTo>
                  <a:pt x="6913610" y="4437329"/>
                  <a:pt x="6906858" y="4473140"/>
                  <a:pt x="6907579" y="4488531"/>
                </a:cubicBezTo>
                <a:cubicBezTo>
                  <a:pt x="6907403" y="4505410"/>
                  <a:pt x="6907228" y="4522289"/>
                  <a:pt x="6907052" y="4539168"/>
                </a:cubicBezTo>
                <a:cubicBezTo>
                  <a:pt x="6895094" y="4567830"/>
                  <a:pt x="6887285" y="4588197"/>
                  <a:pt x="6891916" y="4625153"/>
                </a:cubicBezTo>
                <a:cubicBezTo>
                  <a:pt x="6900413" y="4662889"/>
                  <a:pt x="6888879" y="4679357"/>
                  <a:pt x="6882094" y="4733115"/>
                </a:cubicBezTo>
                <a:cubicBezTo>
                  <a:pt x="6891667" y="4752352"/>
                  <a:pt x="6878350" y="4832308"/>
                  <a:pt x="6860189" y="4844323"/>
                </a:cubicBezTo>
                <a:cubicBezTo>
                  <a:pt x="6856424" y="4857054"/>
                  <a:pt x="6863174" y="4871554"/>
                  <a:pt x="6843618" y="4877992"/>
                </a:cubicBezTo>
                <a:cubicBezTo>
                  <a:pt x="6820131" y="4888353"/>
                  <a:pt x="6857398" y="4931200"/>
                  <a:pt x="6829393" y="4925805"/>
                </a:cubicBezTo>
                <a:cubicBezTo>
                  <a:pt x="6854944" y="4956261"/>
                  <a:pt x="6805820" y="4982633"/>
                  <a:pt x="6794017" y="5009272"/>
                </a:cubicBezTo>
                <a:cubicBezTo>
                  <a:pt x="6796239" y="5034036"/>
                  <a:pt x="6791355" y="5053859"/>
                  <a:pt x="6786085" y="5111369"/>
                </a:cubicBezTo>
                <a:cubicBezTo>
                  <a:pt x="6796204" y="5141336"/>
                  <a:pt x="6760393" y="5161742"/>
                  <a:pt x="6799321" y="5210876"/>
                </a:cubicBezTo>
                <a:cubicBezTo>
                  <a:pt x="6795435" y="5212581"/>
                  <a:pt x="6800034" y="5227501"/>
                  <a:pt x="6803597" y="5269726"/>
                </a:cubicBezTo>
                <a:cubicBezTo>
                  <a:pt x="6807162" y="5311951"/>
                  <a:pt x="6813370" y="5400671"/>
                  <a:pt x="6820713" y="5464225"/>
                </a:cubicBezTo>
                <a:cubicBezTo>
                  <a:pt x="6824745" y="5536542"/>
                  <a:pt x="6813205" y="5517959"/>
                  <a:pt x="6824380" y="5594585"/>
                </a:cubicBezTo>
                <a:cubicBezTo>
                  <a:pt x="6822888" y="5619318"/>
                  <a:pt x="6797022" y="5647975"/>
                  <a:pt x="6806680" y="5667896"/>
                </a:cubicBezTo>
                <a:cubicBezTo>
                  <a:pt x="6799814" y="5696311"/>
                  <a:pt x="6798559" y="5738356"/>
                  <a:pt x="6791486" y="5769225"/>
                </a:cubicBezTo>
                <a:cubicBezTo>
                  <a:pt x="6791906" y="5787258"/>
                  <a:pt x="6792324" y="5805291"/>
                  <a:pt x="6792745" y="5823324"/>
                </a:cubicBezTo>
                <a:cubicBezTo>
                  <a:pt x="6789102" y="5853058"/>
                  <a:pt x="6788588" y="5838948"/>
                  <a:pt x="6789109" y="5862699"/>
                </a:cubicBezTo>
                <a:lnTo>
                  <a:pt x="6793675" y="5906467"/>
                </a:lnTo>
                <a:lnTo>
                  <a:pt x="6814548" y="5939847"/>
                </a:lnTo>
                <a:cubicBezTo>
                  <a:pt x="6821828" y="5955713"/>
                  <a:pt x="6797711" y="5940131"/>
                  <a:pt x="6809795" y="5973994"/>
                </a:cubicBezTo>
                <a:cubicBezTo>
                  <a:pt x="6784167" y="5997051"/>
                  <a:pt x="6806424" y="6032039"/>
                  <a:pt x="6810756" y="6089693"/>
                </a:cubicBezTo>
                <a:lnTo>
                  <a:pt x="6814601" y="6224938"/>
                </a:lnTo>
                <a:cubicBezTo>
                  <a:pt x="6811422" y="6270972"/>
                  <a:pt x="6831942" y="6317522"/>
                  <a:pt x="6840137" y="6370251"/>
                </a:cubicBezTo>
                <a:cubicBezTo>
                  <a:pt x="6848333" y="6422980"/>
                  <a:pt x="6862918" y="6490855"/>
                  <a:pt x="6863777" y="6541313"/>
                </a:cubicBezTo>
                <a:cubicBezTo>
                  <a:pt x="6862878" y="6576319"/>
                  <a:pt x="6854892" y="6591883"/>
                  <a:pt x="6868355" y="6640957"/>
                </a:cubicBezTo>
                <a:cubicBezTo>
                  <a:pt x="6880485" y="6669536"/>
                  <a:pt x="6875256" y="6675394"/>
                  <a:pt x="6881422" y="6705297"/>
                </a:cubicBezTo>
                <a:cubicBezTo>
                  <a:pt x="6880347" y="6727133"/>
                  <a:pt x="6890881" y="6732087"/>
                  <a:pt x="6894105" y="6759582"/>
                </a:cubicBezTo>
                <a:cubicBezTo>
                  <a:pt x="6878594" y="6796071"/>
                  <a:pt x="6874636" y="6769544"/>
                  <a:pt x="6892152" y="6817746"/>
                </a:cubicBezTo>
                <a:cubicBezTo>
                  <a:pt x="6883936" y="6828354"/>
                  <a:pt x="6887505" y="6836369"/>
                  <a:pt x="6895302" y="6843646"/>
                </a:cubicBezTo>
                <a:lnTo>
                  <a:pt x="6914368" y="6857998"/>
                </a:lnTo>
                <a:lnTo>
                  <a:pt x="7549620" y="6857998"/>
                </a:lnTo>
                <a:lnTo>
                  <a:pt x="7918980" y="6857998"/>
                </a:lnTo>
                <a:lnTo>
                  <a:pt x="7918980" y="6858000"/>
                </a:lnTo>
                <a:lnTo>
                  <a:pt x="7549620" y="6858000"/>
                </a:lnTo>
                <a:lnTo>
                  <a:pt x="6658851" y="6858000"/>
                </a:lnTo>
                <a:lnTo>
                  <a:pt x="2092387" y="6858000"/>
                </a:lnTo>
                <a:lnTo>
                  <a:pt x="1822980" y="6858000"/>
                </a:lnTo>
                <a:lnTo>
                  <a:pt x="727500" y="6858000"/>
                </a:lnTo>
                <a:lnTo>
                  <a:pt x="5044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8EEE-C184-5793-E75B-8722D2B3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09600"/>
            <a:ext cx="5243295" cy="1330840"/>
          </a:xfrm>
        </p:spPr>
        <p:txBody>
          <a:bodyPr>
            <a:normAutofit/>
          </a:bodyPr>
          <a:lstStyle/>
          <a:p>
            <a:r>
              <a:rPr lang="en-US" dirty="0"/>
              <a:t>Patella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B846-A1F9-F8AB-3F06-8C8E6EF8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4102"/>
            <a:ext cx="5243295" cy="3908585"/>
          </a:xfrm>
        </p:spPr>
        <p:txBody>
          <a:bodyPr>
            <a:normAutofit/>
          </a:bodyPr>
          <a:lstStyle/>
          <a:p>
            <a:r>
              <a:rPr lang="en-US" sz="1700"/>
              <a:t>Sezamská kost v šlaše quadricepsu</a:t>
            </a:r>
          </a:p>
          <a:p>
            <a:r>
              <a:rPr lang="en-US" sz="1700"/>
              <a:t>Zvyšuje páku quadricepsu, chrání přední kloubní plochu femuru, tlumení sil</a:t>
            </a:r>
          </a:p>
          <a:p>
            <a:r>
              <a:rPr lang="en-US" sz="1700"/>
              <a:t>Palpace v leže na zádech, KOK v mírní semiflexi</a:t>
            </a:r>
          </a:p>
          <a:p>
            <a:r>
              <a:rPr lang="en-US" sz="1700"/>
              <a:t>Posun patelly mediálně/laterálně – hodnocení stability</a:t>
            </a:r>
          </a:p>
          <a:p>
            <a:r>
              <a:rPr lang="en-US" sz="1700"/>
              <a:t>superior/inferiorně . Hodnocení napětí quadricepsu, lig. Patellae</a:t>
            </a:r>
          </a:p>
          <a:p>
            <a:r>
              <a:rPr lang="en-US" sz="1700"/>
              <a:t>Rotace patelly – kontrola asymetrie, bolestivosti</a:t>
            </a:r>
          </a:p>
          <a:p>
            <a:r>
              <a:rPr lang="en-US" sz="1700"/>
              <a:t>Zhodnotit postavení patell</a:t>
            </a:r>
          </a:p>
        </p:txBody>
      </p:sp>
      <p:pic>
        <p:nvPicPr>
          <p:cNvPr id="5" name="Picture 4" descr="A close-up of a knee joint&#10;&#10;AI-generated content may be incorrect.">
            <a:extLst>
              <a:ext uri="{FF2B5EF4-FFF2-40B4-BE49-F238E27FC236}">
                <a16:creationId xmlns:a16="http://schemas.microsoft.com/office/drawing/2014/main" id="{45DC7566-7F96-B448-80CC-24217982C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404" y="770925"/>
            <a:ext cx="3309301" cy="5316146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5B1C0F75-E7F7-4B02-A77F-5EABD7CB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4090" y="6128733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77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6E0BF-B892-9E4C-CCCB-DB0317F4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107"/>
            <a:ext cx="10515600" cy="565285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Patellofemorální</a:t>
            </a:r>
            <a:r>
              <a:rPr lang="en-US" dirty="0"/>
              <a:t> </a:t>
            </a:r>
            <a:r>
              <a:rPr lang="en-US" dirty="0" err="1"/>
              <a:t>syndromy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při </a:t>
            </a:r>
            <a:r>
              <a:rPr lang="en-US" dirty="0" err="1"/>
              <a:t>sezení</a:t>
            </a:r>
            <a:r>
              <a:rPr lang="en-US" dirty="0"/>
              <a:t>, </a:t>
            </a:r>
            <a:r>
              <a:rPr lang="en-US" dirty="0" err="1"/>
              <a:t>běhu</a:t>
            </a:r>
            <a:r>
              <a:rPr lang="en-US" dirty="0"/>
              <a:t>, </a:t>
            </a:r>
            <a:r>
              <a:rPr lang="en-US" dirty="0" err="1"/>
              <a:t>schodech</a:t>
            </a:r>
            <a:endParaRPr lang="en-US" dirty="0"/>
          </a:p>
          <a:p>
            <a:r>
              <a:rPr lang="en-US" dirty="0" err="1"/>
              <a:t>Chondromalacie</a:t>
            </a:r>
            <a:r>
              <a:rPr lang="en-US" dirty="0"/>
              <a:t> </a:t>
            </a:r>
            <a:r>
              <a:rPr lang="en-US" dirty="0" err="1"/>
              <a:t>patelly</a:t>
            </a:r>
            <a:endParaRPr lang="en-US" dirty="0"/>
          </a:p>
          <a:p>
            <a:pPr lvl="1"/>
            <a:r>
              <a:rPr lang="en-US" dirty="0" err="1"/>
              <a:t>Změny</a:t>
            </a:r>
            <a:r>
              <a:rPr lang="en-US" dirty="0"/>
              <a:t> na facies posterior, </a:t>
            </a:r>
            <a:r>
              <a:rPr lang="en-US" dirty="0" err="1"/>
              <a:t>bolest</a:t>
            </a:r>
            <a:r>
              <a:rPr lang="en-US" dirty="0"/>
              <a:t> a </a:t>
            </a:r>
            <a:r>
              <a:rPr lang="en-US" dirty="0" err="1"/>
              <a:t>omezení</a:t>
            </a:r>
            <a:r>
              <a:rPr lang="en-US" dirty="0"/>
              <a:t> pohybu</a:t>
            </a:r>
          </a:p>
          <a:p>
            <a:r>
              <a:rPr lang="en-US" dirty="0" err="1"/>
              <a:t>Dislokace</a:t>
            </a:r>
            <a:r>
              <a:rPr lang="en-US" dirty="0"/>
              <a:t> </a:t>
            </a:r>
            <a:r>
              <a:rPr lang="en-US" dirty="0" err="1"/>
              <a:t>patelly</a:t>
            </a:r>
            <a:endParaRPr lang="en-US" dirty="0"/>
          </a:p>
          <a:p>
            <a:pPr lvl="1"/>
            <a:r>
              <a:rPr lang="en-US" dirty="0"/>
              <a:t>Častěji laterálně, </a:t>
            </a:r>
            <a:r>
              <a:rPr lang="en-US" dirty="0" err="1"/>
              <a:t>spojeno</a:t>
            </a:r>
            <a:r>
              <a:rPr lang="en-US" dirty="0"/>
              <a:t> s </a:t>
            </a:r>
            <a:r>
              <a:rPr lang="en-US" dirty="0" err="1"/>
              <a:t>oslabením</a:t>
            </a:r>
            <a:r>
              <a:rPr lang="en-US" dirty="0"/>
              <a:t> </a:t>
            </a:r>
            <a:r>
              <a:rPr lang="en-US" dirty="0" err="1"/>
              <a:t>mediálního</a:t>
            </a:r>
            <a:r>
              <a:rPr lang="en-US" dirty="0"/>
              <a:t> retinacula a gluteus </a:t>
            </a:r>
            <a:r>
              <a:rPr lang="en-US" dirty="0" err="1"/>
              <a:t>medius</a:t>
            </a:r>
            <a:endParaRPr lang="en-US" dirty="0"/>
          </a:p>
          <a:p>
            <a:r>
              <a:rPr lang="en-US" dirty="0" err="1"/>
              <a:t>Bakerova</a:t>
            </a:r>
            <a:r>
              <a:rPr lang="en-US" dirty="0"/>
              <a:t> </a:t>
            </a:r>
            <a:r>
              <a:rPr lang="en-US" dirty="0" err="1"/>
              <a:t>cysta</a:t>
            </a:r>
            <a:endParaRPr lang="en-US" dirty="0"/>
          </a:p>
          <a:p>
            <a:pPr lvl="1"/>
            <a:r>
              <a:rPr lang="en-US" dirty="0" err="1"/>
              <a:t>Výduť</a:t>
            </a:r>
            <a:r>
              <a:rPr lang="en-US" dirty="0"/>
              <a:t> </a:t>
            </a:r>
            <a:r>
              <a:rPr lang="en-US" dirty="0" err="1"/>
              <a:t>synoviální</a:t>
            </a:r>
            <a:r>
              <a:rPr lang="en-US" dirty="0"/>
              <a:t> </a:t>
            </a:r>
            <a:r>
              <a:rPr lang="en-US" dirty="0" err="1"/>
              <a:t>tekutiny</a:t>
            </a:r>
            <a:r>
              <a:rPr lang="en-US" dirty="0"/>
              <a:t> v </a:t>
            </a:r>
            <a:r>
              <a:rPr lang="en-US" dirty="0" err="1"/>
              <a:t>zadní</a:t>
            </a:r>
            <a:r>
              <a:rPr lang="en-US" dirty="0"/>
              <a:t> </a:t>
            </a:r>
            <a:r>
              <a:rPr lang="en-US" dirty="0" err="1"/>
              <a:t>jamce</a:t>
            </a:r>
            <a:r>
              <a:rPr lang="en-US" dirty="0"/>
              <a:t> </a:t>
            </a:r>
            <a:r>
              <a:rPr lang="en-US" dirty="0" err="1"/>
              <a:t>kolene</a:t>
            </a:r>
            <a:endParaRPr lang="en-US" dirty="0"/>
          </a:p>
          <a:p>
            <a:r>
              <a:rPr lang="en-US" dirty="0" err="1"/>
              <a:t>Poranění</a:t>
            </a:r>
            <a:r>
              <a:rPr lang="en-US" dirty="0"/>
              <a:t> </a:t>
            </a:r>
            <a:r>
              <a:rPr lang="en-US" dirty="0" err="1"/>
              <a:t>menisků</a:t>
            </a:r>
            <a:endParaRPr lang="en-US" dirty="0"/>
          </a:p>
          <a:p>
            <a:pPr lvl="1"/>
            <a:r>
              <a:rPr lang="en-US" dirty="0" err="1"/>
              <a:t>Rotace</a:t>
            </a:r>
            <a:r>
              <a:rPr lang="en-US" dirty="0"/>
              <a:t> </a:t>
            </a:r>
            <a:r>
              <a:rPr lang="en-US" dirty="0" err="1"/>
              <a:t>kolene</a:t>
            </a:r>
            <a:r>
              <a:rPr lang="en-US" dirty="0"/>
              <a:t> při flexi, </a:t>
            </a:r>
            <a:r>
              <a:rPr lang="en-US" dirty="0" err="1"/>
              <a:t>přímý</a:t>
            </a:r>
            <a:r>
              <a:rPr lang="en-US" dirty="0"/>
              <a:t> </a:t>
            </a:r>
            <a:r>
              <a:rPr lang="en-US" dirty="0" err="1"/>
              <a:t>náraz</a:t>
            </a:r>
            <a:endParaRPr lang="en-US" dirty="0"/>
          </a:p>
          <a:p>
            <a:pPr lvl="1"/>
            <a:r>
              <a:rPr lang="en-US" dirty="0" err="1"/>
              <a:t>Pozitivní</a:t>
            </a:r>
            <a:r>
              <a:rPr lang="en-US" dirty="0"/>
              <a:t> McMurray/ Apley test</a:t>
            </a:r>
          </a:p>
          <a:p>
            <a:r>
              <a:rPr lang="en-US" dirty="0" err="1"/>
              <a:t>Poranění</a:t>
            </a:r>
            <a:r>
              <a:rPr lang="en-US" dirty="0"/>
              <a:t> ligament</a:t>
            </a:r>
          </a:p>
          <a:p>
            <a:pPr lvl="1"/>
            <a:r>
              <a:rPr lang="en-US" dirty="0"/>
              <a:t>Testy</a:t>
            </a:r>
          </a:p>
          <a:p>
            <a:r>
              <a:rPr lang="en-US" dirty="0" err="1"/>
              <a:t>Gonartróza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Degenerativní</a:t>
            </a:r>
            <a:r>
              <a:rPr lang="en-US" dirty="0"/>
              <a:t> kloubní </a:t>
            </a:r>
            <a:r>
              <a:rPr lang="en-US" dirty="0" err="1"/>
              <a:t>změny</a:t>
            </a:r>
            <a:endParaRPr lang="en-US" dirty="0"/>
          </a:p>
          <a:p>
            <a:r>
              <a:rPr lang="en-US" dirty="0" err="1"/>
              <a:t>Traumatické</a:t>
            </a:r>
            <a:r>
              <a:rPr lang="en-US" dirty="0"/>
              <a:t> </a:t>
            </a:r>
            <a:r>
              <a:rPr lang="en-US" dirty="0" err="1"/>
              <a:t>změny</a:t>
            </a:r>
            <a:r>
              <a:rPr lang="en-US" dirty="0"/>
              <a:t>, </a:t>
            </a:r>
            <a:r>
              <a:rPr lang="en-US" dirty="0" err="1"/>
              <a:t>luxace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2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3C9C-5914-D1DF-C732-1F616A8E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Ligamenta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D88F-D481-DC62-8043-F8FD39D05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054"/>
            <a:ext cx="10515600" cy="526337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Lig. Patellae </a:t>
            </a:r>
          </a:p>
          <a:p>
            <a:pPr lvl="1"/>
            <a:r>
              <a:rPr lang="en-US"/>
              <a:t>Apex patellae – tuberositas tibiae</a:t>
            </a:r>
          </a:p>
          <a:p>
            <a:r>
              <a:rPr lang="en-US"/>
              <a:t>Lig. Collaterale mediale (MCL)</a:t>
            </a:r>
          </a:p>
          <a:p>
            <a:pPr lvl="1"/>
            <a:r>
              <a:rPr lang="en-US"/>
              <a:t>Med. femur – tibia</a:t>
            </a:r>
          </a:p>
          <a:p>
            <a:pPr lvl="1"/>
            <a:r>
              <a:rPr lang="en-US"/>
              <a:t>Brání valgózní deformaci, napětí při FL a EXT</a:t>
            </a:r>
          </a:p>
          <a:p>
            <a:r>
              <a:rPr lang="en-US"/>
              <a:t>Lig. Collaterale laterale (LCL)</a:t>
            </a:r>
          </a:p>
          <a:p>
            <a:pPr lvl="1"/>
            <a:r>
              <a:rPr lang="en-US"/>
              <a:t>Lat. femur – caput fibulae</a:t>
            </a:r>
          </a:p>
          <a:p>
            <a:pPr lvl="1"/>
            <a:r>
              <a:rPr lang="en-US"/>
              <a:t>Brání valgózní deformaci, stabilita laterální str.</a:t>
            </a:r>
          </a:p>
          <a:p>
            <a:r>
              <a:rPr lang="en-US"/>
              <a:t>Lig. Cruciatum anterior (ACL)</a:t>
            </a:r>
          </a:p>
          <a:p>
            <a:pPr lvl="1"/>
            <a:r>
              <a:rPr lang="en-US"/>
              <a:t>Přední intercondylární plocha tibie – laterální condyles femuru</a:t>
            </a:r>
          </a:p>
          <a:p>
            <a:pPr lvl="1"/>
            <a:r>
              <a:rPr lang="en-US"/>
              <a:t>Brání posunu tibie dobředu, rotace kolene</a:t>
            </a:r>
          </a:p>
          <a:p>
            <a:r>
              <a:rPr lang="en-US"/>
              <a:t>Lig. Cruciatum posterior (PCL)</a:t>
            </a:r>
          </a:p>
          <a:p>
            <a:pPr lvl="1"/>
            <a:r>
              <a:rPr lang="en-US"/>
              <a:t>Zadní intercondylární plocha tibie – mediální condyles femuru</a:t>
            </a:r>
          </a:p>
          <a:p>
            <a:pPr lvl="1"/>
            <a:r>
              <a:rPr lang="en-US"/>
              <a:t>Brání posunu tibie dozadu, rotace kolene</a:t>
            </a:r>
          </a:p>
          <a:p>
            <a:r>
              <a:rPr lang="en-US"/>
              <a:t>Lig. Meniscofemorale</a:t>
            </a:r>
          </a:p>
          <a:p>
            <a:pPr lvl="1"/>
            <a:r>
              <a:rPr lang="en-US"/>
              <a:t>Zadní meniscus lateralis femuru – femur</a:t>
            </a:r>
          </a:p>
          <a:p>
            <a:pPr lvl="1"/>
            <a:r>
              <a:rPr lang="en-US"/>
              <a:t>Pomáhá stabilizovat meniscus lateralis</a:t>
            </a:r>
          </a:p>
          <a:p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diagram of a knee joint&#10;&#10;AI-generated content may be incorrect.">
            <a:extLst>
              <a:ext uri="{FF2B5EF4-FFF2-40B4-BE49-F238E27FC236}">
                <a16:creationId xmlns:a16="http://schemas.microsoft.com/office/drawing/2014/main" id="{CAA4E1FE-0C06-C94B-4A29-3641F28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734" y="118769"/>
            <a:ext cx="4549209" cy="38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0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F7E0-AC09-A226-D981-C269DA8E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Svaly </a:t>
            </a:r>
            <a:r>
              <a:rPr lang="en-US" dirty="0" err="1"/>
              <a:t>ovlivňující</a:t>
            </a:r>
            <a:r>
              <a:rPr lang="en-US" dirty="0"/>
              <a:t> </a:t>
            </a:r>
            <a:r>
              <a:rPr lang="en-US" dirty="0" err="1"/>
              <a:t>kolenní</a:t>
            </a:r>
            <a:r>
              <a:rPr lang="en-US" dirty="0"/>
              <a:t> kloub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8EB96-57A5-8B5D-4F10-3EE3F11E0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M. quadriceps femoris</a:t>
            </a:r>
          </a:p>
          <a:p>
            <a:r>
              <a:rPr lang="en-US" dirty="0" err="1"/>
              <a:t>Hamstringy</a:t>
            </a:r>
            <a:endParaRPr lang="en-US" dirty="0"/>
          </a:p>
          <a:p>
            <a:r>
              <a:rPr lang="en-US" dirty="0"/>
              <a:t>M. gastrocnemius</a:t>
            </a:r>
          </a:p>
          <a:p>
            <a:r>
              <a:rPr lang="en-US" dirty="0"/>
              <a:t>M. popliteus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1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FDF33-ACC1-28A7-440C-A94BED18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/>
              <a:t>Radikulární syndrom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5580-D12A-16CE-0072-EE1EA05C8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1400"/>
              <a:t>Syndrom nervového kořene – soubor příznaků vznikajících z komprese, podráždění nebo poškození míšního nervového kořene</a:t>
            </a:r>
          </a:p>
          <a:p>
            <a:r>
              <a:rPr lang="en-US" sz="1400"/>
              <a:t>Bolest centrálně v zádech a v průběhu dermatomů, může se projektovat až do prstců</a:t>
            </a:r>
          </a:p>
          <a:p>
            <a:r>
              <a:rPr lang="en-US" sz="1400"/>
              <a:t>Napínací manévry, Valsalvův</a:t>
            </a:r>
          </a:p>
          <a:p>
            <a:r>
              <a:rPr lang="en-US" sz="1400"/>
              <a:t>Parestezie v dermatomu</a:t>
            </a:r>
          </a:p>
          <a:p>
            <a:r>
              <a:rPr lang="en-US" sz="1400"/>
              <a:t>Hypestezie v dermatome, jen na periferii</a:t>
            </a:r>
          </a:p>
          <a:p>
            <a:r>
              <a:rPr lang="en-US" sz="1400"/>
              <a:t>Snížené reflexy</a:t>
            </a:r>
          </a:p>
          <a:p>
            <a:r>
              <a:rPr lang="en-US" sz="1400"/>
              <a:t>Motorický deficit</a:t>
            </a:r>
          </a:p>
          <a:p>
            <a:r>
              <a:rPr lang="en-US" sz="1400"/>
              <a:t>Bolest se zhoršuje při kašli, defekaci</a:t>
            </a:r>
          </a:p>
          <a:p>
            <a:r>
              <a:rPr lang="en-US" sz="1400"/>
              <a:t>Nejčastěji L4/5, L5/S1</a:t>
            </a:r>
          </a:p>
          <a:p>
            <a:r>
              <a:rPr lang="en-US" sz="1400"/>
              <a:t>Lumboradikulární syndrom (ischias)</a:t>
            </a:r>
          </a:p>
          <a:p>
            <a:endParaRPr lang="en-US" sz="1400"/>
          </a:p>
          <a:p>
            <a:endParaRPr lang="en-US" sz="1400"/>
          </a:p>
        </p:txBody>
      </p:sp>
      <p:pic>
        <p:nvPicPr>
          <p:cNvPr id="5" name="Picture 4" descr="A diagram of the back of a person&#10;&#10;AI-generated content may be incorrect.">
            <a:extLst>
              <a:ext uri="{FF2B5EF4-FFF2-40B4-BE49-F238E27FC236}">
                <a16:creationId xmlns:a16="http://schemas.microsoft.com/office/drawing/2014/main" id="{9FDE03F9-28DE-049C-5E7E-691A1DB9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27" y="717012"/>
            <a:ext cx="4234415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53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10F-6CEA-694C-C889-50218650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M. popliteus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5FFA-04AA-9309-5FAA-3332E0160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/>
              <a:t>Z: laterální condyles femuru (zadní), lig. Popliteum obliquum</a:t>
            </a:r>
          </a:p>
          <a:p>
            <a:r>
              <a:rPr lang="en-US" sz="2000"/>
              <a:t>Ú: posterior tibiae – proximálně</a:t>
            </a:r>
          </a:p>
          <a:p>
            <a:r>
              <a:rPr lang="en-US" sz="2000"/>
              <a:t>Fce: interní rotace tibie při flexi kolene, ,,odemknutí” kolene při začátku flexe, uvolňuje patella a femurotibiální kloub, pomáhá stabilizovat zadní část kolene</a:t>
            </a:r>
          </a:p>
          <a:p>
            <a:r>
              <a:rPr lang="en-US" sz="2000"/>
              <a:t>Palpace: leh na břiše, zadní mediální plocha proximální tibie, aktivace – FL KOK a VR tibie, palpace je hluboká</a:t>
            </a:r>
          </a:p>
        </p:txBody>
      </p:sp>
      <p:pic>
        <p:nvPicPr>
          <p:cNvPr id="5" name="Picture 4" descr="A diagram of the muscles of the knee&#10;&#10;AI-generated content may be incorrect.">
            <a:extLst>
              <a:ext uri="{FF2B5EF4-FFF2-40B4-BE49-F238E27FC236}">
                <a16:creationId xmlns:a16="http://schemas.microsoft.com/office/drawing/2014/main" id="{B2142FB3-6ED0-5BCB-48C3-F2596DDD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697" y="2307772"/>
            <a:ext cx="5689479" cy="293008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41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5F16-5561-B6AE-5A26-0C87DA22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Klinické</a:t>
            </a:r>
            <a:r>
              <a:rPr lang="en-US" dirty="0"/>
              <a:t> testy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BD7EF-4C35-ED56-DD72-9FFDBA699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Stability</a:t>
            </a:r>
          </a:p>
          <a:p>
            <a:pPr lvl="1"/>
            <a:r>
              <a:rPr lang="en-US" dirty="0"/>
              <a:t>Lachman test (ACL)</a:t>
            </a:r>
          </a:p>
          <a:p>
            <a:pPr lvl="1"/>
            <a:r>
              <a:rPr lang="en-US" dirty="0"/>
              <a:t>Posterior drawer (PCL)</a:t>
            </a:r>
          </a:p>
          <a:p>
            <a:pPr lvl="1"/>
            <a:r>
              <a:rPr lang="en-US" dirty="0"/>
              <a:t>Valgus/varus stress test (MCL/LCL)</a:t>
            </a:r>
          </a:p>
          <a:p>
            <a:r>
              <a:rPr lang="en-US" dirty="0" err="1"/>
              <a:t>Menisky</a:t>
            </a:r>
            <a:endParaRPr lang="en-US" dirty="0"/>
          </a:p>
          <a:p>
            <a:pPr lvl="1"/>
            <a:r>
              <a:rPr lang="en-US" dirty="0"/>
              <a:t>McMurray</a:t>
            </a:r>
          </a:p>
          <a:p>
            <a:pPr lvl="1"/>
            <a:r>
              <a:rPr lang="en-US" dirty="0"/>
              <a:t>Apley</a:t>
            </a:r>
          </a:p>
          <a:p>
            <a:pPr lvl="1"/>
            <a:r>
              <a:rPr lang="en-US" dirty="0"/>
              <a:t>Thessaly </a:t>
            </a:r>
          </a:p>
          <a:p>
            <a:r>
              <a:rPr lang="en-US" dirty="0"/>
              <a:t>Patella </a:t>
            </a:r>
          </a:p>
          <a:p>
            <a:pPr lvl="1"/>
            <a:r>
              <a:rPr lang="en-US" dirty="0" err="1"/>
              <a:t>Posun</a:t>
            </a:r>
            <a:r>
              <a:rPr lang="en-US" dirty="0"/>
              <a:t> mediálně/laterálně</a:t>
            </a:r>
          </a:p>
          <a:p>
            <a:pPr lvl="1"/>
            <a:r>
              <a:rPr lang="en-US" dirty="0" err="1"/>
              <a:t>Posun</a:t>
            </a:r>
            <a:r>
              <a:rPr lang="en-US" dirty="0"/>
              <a:t> </a:t>
            </a:r>
            <a:r>
              <a:rPr lang="en-US" dirty="0" err="1"/>
              <a:t>superiorně</a:t>
            </a:r>
            <a:r>
              <a:rPr lang="en-US" dirty="0"/>
              <a:t>/</a:t>
            </a:r>
            <a:r>
              <a:rPr lang="en-US" dirty="0" err="1"/>
              <a:t>interiorně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11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219E0-7832-550E-D19D-D3C6E921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Tibia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42C5F-198E-278D-1834-FF1BCFC9A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US" sz="1100"/>
              <a:t>Spojuje se proximálně s femurem, distálně s talem a laterálně s fibulou</a:t>
            </a:r>
          </a:p>
          <a:p>
            <a:r>
              <a:rPr lang="en-US" sz="1100"/>
              <a:t>Condylus medialis et lateralis, lze hmatat po stranách patelly</a:t>
            </a:r>
          </a:p>
          <a:p>
            <a:r>
              <a:rPr lang="en-US" sz="1100"/>
              <a:t>Tuberositas tibiae – hrbol pod patellou, úpon lig. patellae, Osgood-Schlater</a:t>
            </a:r>
          </a:p>
          <a:p>
            <a:r>
              <a:rPr lang="en-US" sz="1100"/>
              <a:t>Margo anterior tibiae – přední ostrý okraj, hmatý podél celé délky</a:t>
            </a:r>
          </a:p>
          <a:p>
            <a:r>
              <a:rPr lang="en-US" sz="1100"/>
              <a:t>Facies medialis – plocha bez svalů</a:t>
            </a:r>
          </a:p>
          <a:p>
            <a:r>
              <a:rPr lang="en-US" sz="1100"/>
              <a:t>Facies lateralis – částečně kryto m. tibialis anterior</a:t>
            </a:r>
          </a:p>
          <a:p>
            <a:r>
              <a:rPr lang="en-US" sz="1100"/>
              <a:t>Malleolus medialis – vnitřní kotník</a:t>
            </a:r>
          </a:p>
          <a:p>
            <a:r>
              <a:rPr lang="en-US" sz="1100"/>
              <a:t>Incisura fibularis – zářez pro spojení s fibulou laterálně</a:t>
            </a:r>
          </a:p>
          <a:p>
            <a:r>
              <a:rPr lang="en-US" sz="1100"/>
              <a:t>Pes anserinus – úponové místo (sartorius, gracilis, semitendinosus)</a:t>
            </a:r>
          </a:p>
          <a:p>
            <a:pPr marL="0" indent="0">
              <a:buNone/>
            </a:pPr>
            <a:endParaRPr lang="en-US" sz="1100"/>
          </a:p>
        </p:txBody>
      </p:sp>
      <p:pic>
        <p:nvPicPr>
          <p:cNvPr id="5" name="Picture 4" descr="A close-up of the bones&#10;&#10;AI-generated content may be incorrect.">
            <a:extLst>
              <a:ext uri="{FF2B5EF4-FFF2-40B4-BE49-F238E27FC236}">
                <a16:creationId xmlns:a16="http://schemas.microsoft.com/office/drawing/2014/main" id="{F76EF3AF-4A05-DAA0-EB49-2A41C73E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849304"/>
            <a:ext cx="6440424" cy="51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95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3191F-A67F-9965-07A3-5B1C9C06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Osgood-Schlatter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46AB-71C6-455F-6655-AE99915A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US" sz="1500"/>
              <a:t>Juvenilní osteochondropatie tibie</a:t>
            </a:r>
          </a:p>
          <a:p>
            <a:r>
              <a:rPr lang="en-US" sz="1500"/>
              <a:t>Přetížení úponu lig. Patellae na tuberositas tibiae</a:t>
            </a:r>
          </a:p>
          <a:p>
            <a:r>
              <a:rPr lang="en-US" sz="1500"/>
              <a:t>Typycky u adolescent během rychlého růstu a intenzivního sportu</a:t>
            </a:r>
          </a:p>
          <a:p>
            <a:r>
              <a:rPr lang="en-US" sz="1500"/>
              <a:t>Nadměrné napětí quadricepsu</a:t>
            </a:r>
          </a:p>
          <a:p>
            <a:r>
              <a:rPr lang="en-US" sz="1500"/>
              <a:t>Trvalý tah přes lig. Patellae</a:t>
            </a:r>
          </a:p>
          <a:p>
            <a:r>
              <a:rPr lang="en-US" sz="1500"/>
              <a:t>Mikrotraumata, zánět v obl. tuberositas tibiae</a:t>
            </a:r>
          </a:p>
          <a:p>
            <a:r>
              <a:rPr lang="en-US" sz="1500"/>
              <a:t>Prominence tuberositas tibiae</a:t>
            </a:r>
          </a:p>
          <a:p>
            <a:r>
              <a:rPr lang="en-US" sz="1500"/>
              <a:t>Odlehčit zátěž, snižit tah lig, patellae</a:t>
            </a:r>
          </a:p>
        </p:txBody>
      </p:sp>
      <p:pic>
        <p:nvPicPr>
          <p:cNvPr id="5" name="Picture 4" descr="A close-up of a person's knee&#10;&#10;AI-generated content may be incorrect.">
            <a:extLst>
              <a:ext uri="{FF2B5EF4-FFF2-40B4-BE49-F238E27FC236}">
                <a16:creationId xmlns:a16="http://schemas.microsoft.com/office/drawing/2014/main" id="{821C4C49-0DC5-B4F8-0CEE-F78DDE24A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1412842"/>
            <a:ext cx="6440424" cy="397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6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knee joint&#10;&#10;AI-generated content may be incorrect.">
            <a:extLst>
              <a:ext uri="{FF2B5EF4-FFF2-40B4-BE49-F238E27FC236}">
                <a16:creationId xmlns:a16="http://schemas.microsoft.com/office/drawing/2014/main" id="{6C20A702-E1D4-1F63-7BB2-E85FB1B4D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285" y="643466"/>
            <a:ext cx="825343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6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3BAAC-1299-B885-D7AD-44405574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Shin splints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F9EA-D346-4921-6EC9-CF488D13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US" sz="1700"/>
              <a:t>Periostitis tibiae – zánět okostice</a:t>
            </a:r>
          </a:p>
          <a:p>
            <a:r>
              <a:rPr lang="en-US" sz="1700"/>
              <a:t>Zánět periostu v obl. vnitřního nebo předního okraje tibie</a:t>
            </a:r>
          </a:p>
          <a:p>
            <a:r>
              <a:rPr lang="en-US" sz="1700"/>
              <a:t>Vniká v důsledku opakovaného přetížení svalů upínajících se na tibii – hl. m. tibialis posterior, m. soleus, m. tibialis anterior</a:t>
            </a:r>
          </a:p>
          <a:p>
            <a:r>
              <a:rPr lang="en-US" sz="1700"/>
              <a:t>Tupá, pálivá bolest, bolest při běhu, chůzi z kopce, skákání</a:t>
            </a:r>
          </a:p>
          <a:p>
            <a:r>
              <a:rPr lang="en-US" sz="1700"/>
              <a:t>Na dotek citlivý a někdy i zduřelý okraj tibie</a:t>
            </a:r>
          </a:p>
          <a:p>
            <a:r>
              <a:rPr lang="en-US" sz="1700"/>
              <a:t>Typické u běžců, tanečníků</a:t>
            </a:r>
          </a:p>
          <a:p>
            <a:endParaRPr lang="en-US" sz="1700"/>
          </a:p>
        </p:txBody>
      </p:sp>
      <p:pic>
        <p:nvPicPr>
          <p:cNvPr id="5" name="Picture 4" descr="A close-up of a leg&#10;&#10;AI-generated content may be incorrect.">
            <a:extLst>
              <a:ext uri="{FF2B5EF4-FFF2-40B4-BE49-F238E27FC236}">
                <a16:creationId xmlns:a16="http://schemas.microsoft.com/office/drawing/2014/main" id="{10340E31-216E-D59E-1B81-4BFF58FED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263" y="625683"/>
            <a:ext cx="3927530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485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820D1-6683-E27A-28F6-1BBA178E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Fibula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BE4D8-CD07-036C-4306-BF7B2172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US" sz="1400"/>
              <a:t>Kost lýtková</a:t>
            </a:r>
          </a:p>
          <a:p>
            <a:r>
              <a:rPr lang="en-US" sz="1400"/>
              <a:t>Tenká, dlouhá kost laterálně od tibie</a:t>
            </a:r>
          </a:p>
          <a:p>
            <a:r>
              <a:rPr lang="en-US" sz="1400"/>
              <a:t>Caput fibulae – hmatná laterálně pod kolenem</a:t>
            </a:r>
          </a:p>
          <a:p>
            <a:pPr lvl="1"/>
            <a:r>
              <a:rPr lang="en-US" sz="1400"/>
              <a:t>Art. tibiofibularis</a:t>
            </a:r>
          </a:p>
          <a:p>
            <a:pPr lvl="1"/>
            <a:r>
              <a:rPr lang="en-US" sz="1400"/>
              <a:t>Úpony – m. biceps femoris, lig. Collaterale fibulare</a:t>
            </a:r>
          </a:p>
          <a:p>
            <a:r>
              <a:rPr lang="en-US" sz="1400"/>
              <a:t>Corpus fibulae – trojboký tvar</a:t>
            </a:r>
          </a:p>
          <a:p>
            <a:pPr lvl="1"/>
            <a:r>
              <a:rPr lang="en-US" sz="1400"/>
              <a:t>Úpony – m. peroneus longus et brevis, m. tibialis posterior, m. soleus</a:t>
            </a:r>
          </a:p>
          <a:p>
            <a:r>
              <a:rPr lang="en-US" sz="1400"/>
              <a:t>Malleolus lateralis – zevní kotník</a:t>
            </a:r>
          </a:p>
          <a:p>
            <a:pPr lvl="1"/>
            <a:r>
              <a:rPr lang="en-US" sz="1400"/>
              <a:t>Stabilizuje art. talocruralis</a:t>
            </a:r>
          </a:p>
          <a:p>
            <a:pPr lvl="1"/>
            <a:r>
              <a:rPr lang="en-US" sz="1400"/>
              <a:t>Úpony – lig. Talofibulare anterius et posterius, lig. calcaneofibulare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pic>
        <p:nvPicPr>
          <p:cNvPr id="5" name="Picture 4" descr="A diagram of bones with labels&#10;&#10;AI-generated content may be incorrect.">
            <a:extLst>
              <a:ext uri="{FF2B5EF4-FFF2-40B4-BE49-F238E27FC236}">
                <a16:creationId xmlns:a16="http://schemas.microsoft.com/office/drawing/2014/main" id="{16EE1234-92FF-C73D-CAA3-13084558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25" y="625683"/>
            <a:ext cx="4579806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04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18BE-E0D3-13A8-81F1-357D0E8E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083"/>
            <a:ext cx="10515600" cy="5875880"/>
          </a:xfrm>
        </p:spPr>
        <p:txBody>
          <a:bodyPr/>
          <a:lstStyle/>
          <a:p>
            <a:r>
              <a:rPr lang="en-US" dirty="0"/>
              <a:t>Blok nebo </a:t>
            </a:r>
            <a:r>
              <a:rPr lang="en-US" dirty="0" err="1"/>
              <a:t>hypomobilita</a:t>
            </a:r>
            <a:r>
              <a:rPr lang="en-US" dirty="0"/>
              <a:t> </a:t>
            </a:r>
            <a:r>
              <a:rPr lang="en-US" dirty="0" err="1"/>
              <a:t>proximální</a:t>
            </a:r>
            <a:r>
              <a:rPr lang="en-US" dirty="0"/>
              <a:t> </a:t>
            </a:r>
            <a:r>
              <a:rPr lang="en-US" dirty="0" err="1"/>
              <a:t>tibiofibulární</a:t>
            </a:r>
            <a:r>
              <a:rPr lang="en-US" dirty="0"/>
              <a:t> </a:t>
            </a:r>
            <a:r>
              <a:rPr lang="en-US" dirty="0" err="1"/>
              <a:t>artikulace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ovlivnit</a:t>
            </a:r>
            <a:r>
              <a:rPr lang="en-US" dirty="0"/>
              <a:t> </a:t>
            </a:r>
            <a:r>
              <a:rPr lang="en-US" dirty="0" err="1"/>
              <a:t>mechaniku</a:t>
            </a:r>
            <a:r>
              <a:rPr lang="en-US" dirty="0"/>
              <a:t> </a:t>
            </a:r>
            <a:r>
              <a:rPr lang="en-US" dirty="0" err="1"/>
              <a:t>kolene</a:t>
            </a:r>
            <a:r>
              <a:rPr lang="en-US" dirty="0"/>
              <a:t> i </a:t>
            </a:r>
            <a:r>
              <a:rPr lang="en-US" dirty="0" err="1"/>
              <a:t>hlezna</a:t>
            </a:r>
            <a:endParaRPr lang="en-US" dirty="0"/>
          </a:p>
          <a:p>
            <a:r>
              <a:rPr lang="en-US" dirty="0"/>
              <a:t>Fibula se při dorzální FL </a:t>
            </a:r>
            <a:r>
              <a:rPr lang="en-US" dirty="0" err="1"/>
              <a:t>nohy</a:t>
            </a:r>
            <a:r>
              <a:rPr lang="en-US" dirty="0"/>
              <a:t> </a:t>
            </a:r>
            <a:r>
              <a:rPr lang="en-US" dirty="0" err="1"/>
              <a:t>posouvá</a:t>
            </a:r>
            <a:r>
              <a:rPr lang="en-US" dirty="0"/>
              <a:t> proximálně a při </a:t>
            </a:r>
            <a:r>
              <a:rPr lang="en-US" dirty="0" err="1"/>
              <a:t>plantární</a:t>
            </a:r>
            <a:r>
              <a:rPr lang="en-US" dirty="0"/>
              <a:t> FL </a:t>
            </a:r>
            <a:r>
              <a:rPr lang="en-US" dirty="0" err="1"/>
              <a:t>nohy</a:t>
            </a:r>
            <a:r>
              <a:rPr lang="en-US" dirty="0"/>
              <a:t> distálně</a:t>
            </a:r>
          </a:p>
          <a:p>
            <a:r>
              <a:rPr lang="en-US" dirty="0" err="1"/>
              <a:t>Časté</a:t>
            </a:r>
            <a:r>
              <a:rPr lang="en-US" dirty="0"/>
              <a:t> </a:t>
            </a:r>
            <a:r>
              <a:rPr lang="en-US" dirty="0" err="1"/>
              <a:t>patologie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Luxace</a:t>
            </a:r>
            <a:r>
              <a:rPr lang="en-US" dirty="0"/>
              <a:t> nebo </a:t>
            </a:r>
            <a:r>
              <a:rPr lang="en-US" dirty="0" err="1"/>
              <a:t>subluxace</a:t>
            </a:r>
            <a:r>
              <a:rPr lang="en-US" dirty="0"/>
              <a:t> caput fibulae –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dojít</a:t>
            </a:r>
            <a:r>
              <a:rPr lang="en-US" dirty="0"/>
              <a:t> k </a:t>
            </a:r>
            <a:r>
              <a:rPr lang="en-US" dirty="0" err="1"/>
              <a:t>podráždění</a:t>
            </a:r>
            <a:r>
              <a:rPr lang="en-US" dirty="0"/>
              <a:t> n. peroneus communis (</a:t>
            </a:r>
            <a:r>
              <a:rPr lang="en-US" dirty="0" err="1"/>
              <a:t>parestezie</a:t>
            </a:r>
            <a:r>
              <a:rPr lang="en-US" dirty="0"/>
              <a:t> na </a:t>
            </a:r>
            <a:r>
              <a:rPr lang="en-US" dirty="0" err="1"/>
              <a:t>dorsu</a:t>
            </a:r>
            <a:r>
              <a:rPr lang="en-US" dirty="0"/>
              <a:t>, </a:t>
            </a:r>
            <a:r>
              <a:rPr lang="en-US" dirty="0" err="1"/>
              <a:t>osl</a:t>
            </a:r>
            <a:r>
              <a:rPr lang="en-US" dirty="0"/>
              <a:t>. dorzální FL </a:t>
            </a:r>
            <a:r>
              <a:rPr lang="en-US" dirty="0" err="1"/>
              <a:t>nohy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Iritace</a:t>
            </a:r>
            <a:r>
              <a:rPr lang="en-US" dirty="0"/>
              <a:t> nebo </a:t>
            </a:r>
            <a:r>
              <a:rPr lang="en-US" dirty="0" err="1"/>
              <a:t>útlak</a:t>
            </a:r>
            <a:r>
              <a:rPr lang="en-US" dirty="0"/>
              <a:t> n. peroneus communis - ,,</a:t>
            </a:r>
            <a:r>
              <a:rPr lang="en-US" dirty="0" err="1"/>
              <a:t>padající</a:t>
            </a:r>
            <a:r>
              <a:rPr lang="en-US" dirty="0"/>
              <a:t> </a:t>
            </a:r>
            <a:r>
              <a:rPr lang="en-US" dirty="0" err="1"/>
              <a:t>noha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Fraktury</a:t>
            </a:r>
            <a:r>
              <a:rPr lang="en-US" dirty="0"/>
              <a:t> </a:t>
            </a:r>
            <a:r>
              <a:rPr lang="en-US" dirty="0" err="1"/>
              <a:t>fibuly</a:t>
            </a:r>
            <a:r>
              <a:rPr lang="en-US" dirty="0"/>
              <a:t>, </a:t>
            </a:r>
            <a:r>
              <a:rPr lang="en-US" dirty="0" err="1"/>
              <a:t>typická</a:t>
            </a:r>
            <a:r>
              <a:rPr lang="en-US" dirty="0"/>
              <a:t> malleolus lateralis (při </a:t>
            </a:r>
            <a:r>
              <a:rPr lang="en-US" dirty="0" err="1"/>
              <a:t>podvrtnutí</a:t>
            </a:r>
            <a:r>
              <a:rPr lang="en-US" dirty="0"/>
              <a:t>), Maisonneuve fr.</a:t>
            </a:r>
          </a:p>
          <a:p>
            <a:pPr lvl="1"/>
            <a:r>
              <a:rPr lang="en-US" dirty="0" err="1"/>
              <a:t>Syndesmóza</a:t>
            </a:r>
            <a:r>
              <a:rPr lang="en-US" dirty="0"/>
              <a:t> (</a:t>
            </a:r>
            <a:r>
              <a:rPr lang="en-US" dirty="0" err="1"/>
              <a:t>lig</a:t>
            </a:r>
            <a:r>
              <a:rPr lang="en-US" dirty="0"/>
              <a:t>. </a:t>
            </a:r>
            <a:r>
              <a:rPr lang="en-US" dirty="0" err="1"/>
              <a:t>Tibiofibulare</a:t>
            </a:r>
            <a:r>
              <a:rPr lang="en-US" dirty="0"/>
              <a:t> </a:t>
            </a:r>
            <a:r>
              <a:rPr lang="en-US" dirty="0" err="1"/>
              <a:t>anterius</a:t>
            </a:r>
            <a:r>
              <a:rPr lang="en-US" dirty="0"/>
              <a:t>/</a:t>
            </a:r>
            <a:r>
              <a:rPr lang="en-US" dirty="0" err="1"/>
              <a:t>posterius</a:t>
            </a:r>
            <a:r>
              <a:rPr lang="en-US" dirty="0"/>
              <a:t>) – </a:t>
            </a:r>
            <a:r>
              <a:rPr lang="en-US" dirty="0" err="1"/>
              <a:t>časté</a:t>
            </a:r>
            <a:r>
              <a:rPr lang="en-US" dirty="0"/>
              <a:t> </a:t>
            </a:r>
            <a:r>
              <a:rPr lang="en-US" dirty="0" err="1"/>
              <a:t>poranění</a:t>
            </a:r>
            <a:r>
              <a:rPr lang="en-US" dirty="0"/>
              <a:t> u </a:t>
            </a:r>
            <a:r>
              <a:rPr lang="en-US" dirty="0" err="1"/>
              <a:t>distorze</a:t>
            </a:r>
            <a:r>
              <a:rPr lang="en-US" dirty="0"/>
              <a:t> ,,high ankle sprain”</a:t>
            </a:r>
          </a:p>
          <a:p>
            <a:pPr lvl="1"/>
            <a:r>
              <a:rPr lang="en-US" dirty="0" err="1"/>
              <a:t>Zánět</a:t>
            </a:r>
            <a:r>
              <a:rPr lang="en-US" dirty="0"/>
              <a:t> </a:t>
            </a:r>
            <a:r>
              <a:rPr lang="en-US" dirty="0" err="1"/>
              <a:t>periostu</a:t>
            </a:r>
            <a:r>
              <a:rPr lang="en-US" dirty="0"/>
              <a:t> </a:t>
            </a:r>
            <a:r>
              <a:rPr lang="en-US" dirty="0" err="1"/>
              <a:t>fibuly</a:t>
            </a:r>
            <a:r>
              <a:rPr lang="en-US" dirty="0"/>
              <a:t> –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častý</a:t>
            </a:r>
            <a:r>
              <a:rPr lang="en-US" dirty="0"/>
              <a:t>, při chron. </a:t>
            </a:r>
            <a:r>
              <a:rPr lang="en-US" dirty="0" err="1"/>
              <a:t>přetížení</a:t>
            </a:r>
            <a:r>
              <a:rPr lang="en-US" dirty="0"/>
              <a:t> </a:t>
            </a:r>
            <a:r>
              <a:rPr lang="en-US" dirty="0" err="1"/>
              <a:t>peroneálních</a:t>
            </a:r>
            <a:r>
              <a:rPr lang="en-US" dirty="0"/>
              <a:t> svalů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02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54BE5-907A-5E19-2AD2-33FD0B52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Hlezno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B2F80-0633-CB78-CB01-199D44BAB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1200"/>
              <a:t>Hlezno:</a:t>
            </a:r>
          </a:p>
          <a:p>
            <a:pPr lvl="1"/>
            <a:r>
              <a:rPr lang="en-US" sz="1200"/>
              <a:t>Tibia – malleolus medialis</a:t>
            </a:r>
          </a:p>
          <a:p>
            <a:pPr lvl="1"/>
            <a:r>
              <a:rPr lang="en-US" sz="1200"/>
              <a:t>Fibula – malleolus lateralis</a:t>
            </a:r>
          </a:p>
          <a:p>
            <a:pPr lvl="1"/>
            <a:r>
              <a:rPr lang="en-US" sz="1200"/>
              <a:t>Thalus – kost hlezenní</a:t>
            </a:r>
          </a:p>
          <a:p>
            <a:pPr lvl="1"/>
            <a:r>
              <a:rPr lang="en-US" sz="1200"/>
              <a:t>Calcaneus – kost patní</a:t>
            </a:r>
          </a:p>
          <a:p>
            <a:pPr lvl="2"/>
            <a:r>
              <a:rPr lang="en-US" sz="1200"/>
              <a:t>Tuber calcanei – úpon Achillovy šlachy</a:t>
            </a:r>
          </a:p>
          <a:p>
            <a:pPr lvl="1"/>
            <a:r>
              <a:rPr lang="en-US" sz="1200"/>
              <a:t>Naviculare – mediálně před talem (hmatná pod tuberositas navicularis)</a:t>
            </a:r>
          </a:p>
          <a:p>
            <a:pPr lvl="1"/>
            <a:r>
              <a:rPr lang="en-US" sz="1200"/>
              <a:t>Cuboideum – laterálně před calcaneem</a:t>
            </a:r>
          </a:p>
          <a:p>
            <a:pPr lvl="1"/>
            <a:r>
              <a:rPr lang="en-US" sz="1200"/>
              <a:t>Cuneiforme mediale/intermedium/laterale</a:t>
            </a:r>
          </a:p>
          <a:p>
            <a:pPr lvl="1"/>
            <a:r>
              <a:rPr lang="en-US" sz="1200"/>
              <a:t>Metatarsalia I-V</a:t>
            </a:r>
          </a:p>
          <a:p>
            <a:pPr lvl="1"/>
            <a:r>
              <a:rPr lang="en-US" sz="1200"/>
              <a:t>Phalanges </a:t>
            </a:r>
          </a:p>
        </p:txBody>
      </p:sp>
      <p:pic>
        <p:nvPicPr>
          <p:cNvPr id="5" name="Picture 4" descr="A close-up of a skeleton&#10;&#10;AI-generated content may be incorrect.">
            <a:extLst>
              <a:ext uri="{FF2B5EF4-FFF2-40B4-BE49-F238E27FC236}">
                <a16:creationId xmlns:a16="http://schemas.microsoft.com/office/drawing/2014/main" id="{4EEB6528-49DC-4F7B-BAB6-F0F62C2B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068" y="601133"/>
            <a:ext cx="3473682" cy="55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070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keleton of the foot&#10;&#10;AI-generated content may be incorrect.">
            <a:extLst>
              <a:ext uri="{FF2B5EF4-FFF2-40B4-BE49-F238E27FC236}">
                <a16:creationId xmlns:a16="http://schemas.microsoft.com/office/drawing/2014/main" id="{FF078F0D-E5EF-F4A8-67CA-44FF26479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405" y="643466"/>
            <a:ext cx="5210725" cy="60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C6023-5B01-8AFB-158C-10FB032B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Přehled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kořenů</a:t>
            </a:r>
            <a:r>
              <a:rPr lang="en-US" dirty="0"/>
              <a:t> – oblast </a:t>
            </a:r>
            <a:r>
              <a:rPr lang="en-US" dirty="0" err="1"/>
              <a:t>Lp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CCDA13-17A4-1F81-54B8-A0312AFE4D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648794"/>
              </p:ext>
            </p:extLst>
          </p:nvPr>
        </p:nvGraphicFramePr>
        <p:xfrm>
          <a:off x="838200" y="1825625"/>
          <a:ext cx="105156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6554287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86212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290131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1706482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37105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Kořen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Dermatom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Myotom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Typická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bolest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27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Přední </a:t>
                      </a:r>
                      <a:r>
                        <a:rPr lang="en-US" dirty="0" err="1"/>
                        <a:t>stehno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m. Iliopsoas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Slabost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flexe</a:t>
                      </a:r>
                      <a:r>
                        <a:rPr lang="en-US" dirty="0"/>
                        <a:t> v </a:t>
                      </a:r>
                      <a:r>
                        <a:rPr lang="en-US" dirty="0" err="1"/>
                        <a:t>kyčli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631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Přední + mediální </a:t>
                      </a:r>
                      <a:r>
                        <a:rPr lang="en-US" dirty="0" err="1"/>
                        <a:t>stehno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m. Quadriceps femoris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Patelární</a:t>
                      </a:r>
                      <a:r>
                        <a:rPr lang="en-US" dirty="0"/>
                        <a:t> ⬇️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Bolest</a:t>
                      </a:r>
                      <a:r>
                        <a:rPr lang="en-US" dirty="0"/>
                        <a:t> v přední </a:t>
                      </a:r>
                      <a:r>
                        <a:rPr lang="en-US" dirty="0" err="1"/>
                        <a:t>části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stehna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804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Mediální </a:t>
                      </a:r>
                      <a:r>
                        <a:rPr lang="en-US" dirty="0" err="1"/>
                        <a:t>bérec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m. Tibialis anterior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Patelární</a:t>
                      </a:r>
                      <a:r>
                        <a:rPr lang="en-US" dirty="0"/>
                        <a:t> ⬇️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Bolest</a:t>
                      </a:r>
                      <a:r>
                        <a:rPr lang="en-US" dirty="0"/>
                        <a:t> do </a:t>
                      </a:r>
                      <a:r>
                        <a:rPr lang="en-US" dirty="0" err="1"/>
                        <a:t>vnitřní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strany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bérce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556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Laterální </a:t>
                      </a:r>
                      <a:r>
                        <a:rPr lang="en-US" dirty="0" err="1"/>
                        <a:t>bbérec</a:t>
                      </a:r>
                      <a:r>
                        <a:rPr lang="en-US" dirty="0"/>
                        <a:t>, dorsum </a:t>
                      </a:r>
                      <a:r>
                        <a:rPr lang="en-US" dirty="0" err="1"/>
                        <a:t>nohy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m. Ext. hallucis longus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Bolest</a:t>
                      </a:r>
                      <a:r>
                        <a:rPr lang="en-US" dirty="0"/>
                        <a:t> do hřbetu </a:t>
                      </a:r>
                      <a:r>
                        <a:rPr lang="en-US" dirty="0" err="1"/>
                        <a:t>nohy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palce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220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Zadní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bérec</a:t>
                      </a:r>
                      <a:r>
                        <a:rPr lang="en-US" dirty="0"/>
                        <a:t>, laterální hrana </a:t>
                      </a:r>
                      <a:r>
                        <a:rPr lang="en-US" dirty="0" err="1"/>
                        <a:t>nohy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m. Triceps </a:t>
                      </a:r>
                      <a:r>
                        <a:rPr lang="en-US" dirty="0" err="1"/>
                        <a:t>surae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Achillův</a:t>
                      </a:r>
                      <a:r>
                        <a:rPr lang="en-US" dirty="0"/>
                        <a:t>⬇️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Bolest</a:t>
                      </a:r>
                      <a:r>
                        <a:rPr lang="en-US" dirty="0"/>
                        <a:t> do </a:t>
                      </a:r>
                      <a:r>
                        <a:rPr lang="en-US" dirty="0" err="1"/>
                        <a:t>paty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malíku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40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4284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756D7-C303-2507-8DF6-0A18FCA9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Tibia – malleolus medialis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skeleton of the foot&#10;&#10;AI-generated content may be incorrect.">
            <a:extLst>
              <a:ext uri="{FF2B5EF4-FFF2-40B4-BE49-F238E27FC236}">
                <a16:creationId xmlns:a16="http://schemas.microsoft.com/office/drawing/2014/main" id="{3B87F178-DD1D-A84F-5BD9-B158CB12F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3080" y="1671526"/>
            <a:ext cx="6835254" cy="37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137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822E0-175A-94AF-138E-A108AE0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Fibula – malleolus lateralis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Bones of the foot and ankle&#10;&#10;AI-generated content may be incorrect.">
            <a:extLst>
              <a:ext uri="{FF2B5EF4-FFF2-40B4-BE49-F238E27FC236}">
                <a16:creationId xmlns:a16="http://schemas.microsoft.com/office/drawing/2014/main" id="{52669207-130D-A521-088C-D2A2341FB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725" y="1518845"/>
            <a:ext cx="6803467" cy="38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013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4D03B-139F-BA21-9595-5E4C917C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Thalus – kost hlezenní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-up of a foot&#10;&#10;AI-generated content may be incorrect.">
            <a:extLst>
              <a:ext uri="{FF2B5EF4-FFF2-40B4-BE49-F238E27FC236}">
                <a16:creationId xmlns:a16="http://schemas.microsoft.com/office/drawing/2014/main" id="{6F48F89A-196A-8873-C166-D3C33F8DB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9298" y="625684"/>
            <a:ext cx="5018951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4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90406-4E65-1062-172A-4EB3367B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Calcaneus – kost patní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-up of a bone model&#10;&#10;AI-generated content may be incorrect.">
            <a:extLst>
              <a:ext uri="{FF2B5EF4-FFF2-40B4-BE49-F238E27FC236}">
                <a16:creationId xmlns:a16="http://schemas.microsoft.com/office/drawing/2014/main" id="{01840551-5509-2169-7DAD-E24148E0F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3006" y="625684"/>
            <a:ext cx="409153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8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1DCD-31F3-05B8-8889-3993A423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Naviculare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E8F5-95AE-A9EF-6F81-117DF64A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2200"/>
              <a:t>– mediálně před talem (hmatná pod tuberositas navicularis)</a:t>
            </a:r>
          </a:p>
          <a:p>
            <a:endParaRPr lang="en-US" sz="2200"/>
          </a:p>
        </p:txBody>
      </p:sp>
      <p:pic>
        <p:nvPicPr>
          <p:cNvPr id="5" name="Picture 4" descr="A close-up of a foot&#10;&#10;AI-generated content may be incorrect.">
            <a:extLst>
              <a:ext uri="{FF2B5EF4-FFF2-40B4-BE49-F238E27FC236}">
                <a16:creationId xmlns:a16="http://schemas.microsoft.com/office/drawing/2014/main" id="{C6D8D7E9-17BF-D019-1D73-2FEC823B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792" y="640080"/>
            <a:ext cx="315147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1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082A6-EF33-E8F9-3B30-21EF3EB3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Cuboideum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577550-B576-0D97-F82C-CEF9AD437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5968" y="640080"/>
            <a:ext cx="683127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41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D85DD-CE2D-EF92-BD69-CED31FDA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Cuneiforme mediale/intermedium/laterale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air of feet&#10;&#10;AI-generated content may be incorrect.">
            <a:extLst>
              <a:ext uri="{FF2B5EF4-FFF2-40B4-BE49-F238E27FC236}">
                <a16:creationId xmlns:a16="http://schemas.microsoft.com/office/drawing/2014/main" id="{B77B9697-08C3-7324-92C8-7FE359113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536" y="640080"/>
            <a:ext cx="704813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761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87FE2-402D-CB3B-1D29-B3EA3DF7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Metatarsalia I-V</a:t>
            </a:r>
            <a:b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skeleton&#10;&#10;AI-generated content may be incorrect.">
            <a:extLst>
              <a:ext uri="{FF2B5EF4-FFF2-40B4-BE49-F238E27FC236}">
                <a16:creationId xmlns:a16="http://schemas.microsoft.com/office/drawing/2014/main" id="{F6C7AF18-AD01-105F-5C29-5C38A6DA3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4145" y="640080"/>
            <a:ext cx="689491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438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with a green line&#10;&#10;AI-generated content may be incorrect.">
            <a:extLst>
              <a:ext uri="{FF2B5EF4-FFF2-40B4-BE49-F238E27FC236}">
                <a16:creationId xmlns:a16="http://schemas.microsoft.com/office/drawing/2014/main" id="{2432B130-5CAB-8DE6-98A9-99CD4FCE1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3699" y="251580"/>
            <a:ext cx="3831023" cy="60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52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6408B-1A6A-DB71-E52C-2A9D6712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Phalanges </a:t>
            </a:r>
            <a:b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eyscale shot of a hand bone&#10;&#10;AI-generated content may be incorrect.">
            <a:extLst>
              <a:ext uri="{FF2B5EF4-FFF2-40B4-BE49-F238E27FC236}">
                <a16:creationId xmlns:a16="http://schemas.microsoft.com/office/drawing/2014/main" id="{08ED0203-85A4-ACF4-3B7D-48A066DE8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2324074"/>
            <a:ext cx="7214616" cy="21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6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different types of legs&#10;&#10;AI-generated content may be incorrect.">
            <a:extLst>
              <a:ext uri="{FF2B5EF4-FFF2-40B4-BE49-F238E27FC236}">
                <a16:creationId xmlns:a16="http://schemas.microsoft.com/office/drawing/2014/main" id="{67C5C896-8365-3C02-101B-E88A22C39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081" y="18143"/>
            <a:ext cx="3879838" cy="66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76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foot&#10;&#10;AI-generated content may be incorrect.">
            <a:extLst>
              <a:ext uri="{FF2B5EF4-FFF2-40B4-BE49-F238E27FC236}">
                <a16:creationId xmlns:a16="http://schemas.microsoft.com/office/drawing/2014/main" id="{18102508-F7B1-4756-6852-EC37DF02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70" y="321734"/>
            <a:ext cx="3665828" cy="2905170"/>
          </a:xfrm>
          <a:prstGeom prst="rect">
            <a:avLst/>
          </a:prstGeom>
        </p:spPr>
      </p:pic>
      <p:pic>
        <p:nvPicPr>
          <p:cNvPr id="9" name="Picture 8" descr="A close-up of a foot&#10;&#10;AI-generated content may be incorrect.">
            <a:extLst>
              <a:ext uri="{FF2B5EF4-FFF2-40B4-BE49-F238E27FC236}">
                <a16:creationId xmlns:a16="http://schemas.microsoft.com/office/drawing/2014/main" id="{5782691C-9483-45B8-9856-DB8AE3BF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14" y="3631096"/>
            <a:ext cx="4279937" cy="27605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foot&#10;&#10;AI-generated content may be incorrect.">
            <a:extLst>
              <a:ext uri="{FF2B5EF4-FFF2-40B4-BE49-F238E27FC236}">
                <a16:creationId xmlns:a16="http://schemas.microsoft.com/office/drawing/2014/main" id="{2958D188-D2EF-C7B0-F192-1760EA501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47922" y="321734"/>
            <a:ext cx="4946988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7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3E7FD-9305-40B7-51C6-2A7A1ACD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Provokační testy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A734B-4384-3F13-42C7-71168208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1500"/>
              <a:t>Lasegue test (SRL test)</a:t>
            </a:r>
          </a:p>
          <a:p>
            <a:pPr lvl="1"/>
            <a:r>
              <a:rPr lang="en-US" sz="1500"/>
              <a:t>Vleže na zádech, pasivní elevace DK při extendovaném koleni</a:t>
            </a:r>
          </a:p>
          <a:p>
            <a:pPr lvl="1"/>
            <a:r>
              <a:rPr lang="en-US" sz="1500"/>
              <a:t>Pozitivní – bolest pod úrovní kolene mezi 30-70st</a:t>
            </a:r>
          </a:p>
          <a:p>
            <a:pPr lvl="1"/>
            <a:r>
              <a:rPr lang="en-US" sz="1500"/>
              <a:t>Indikuje iritaci n. ischiadicus (L5/S1)</a:t>
            </a:r>
          </a:p>
          <a:p>
            <a:r>
              <a:rPr lang="en-US" sz="1500"/>
              <a:t>Bragardův test</a:t>
            </a:r>
          </a:p>
          <a:p>
            <a:pPr lvl="1"/>
            <a:r>
              <a:rPr lang="en-US" sz="1500"/>
              <a:t>Po dosažení bolesti u SRL snížit DK o 5-10st a provést dorsální flexi nohy</a:t>
            </a:r>
          </a:p>
          <a:p>
            <a:pPr lvl="1"/>
            <a:r>
              <a:rPr lang="en-US" sz="1500"/>
              <a:t>Zesílení bolesti – potvrzení radikulárního původu</a:t>
            </a:r>
          </a:p>
          <a:p>
            <a:r>
              <a:rPr lang="en-US" sz="1500"/>
              <a:t>Kempův test</a:t>
            </a:r>
          </a:p>
          <a:p>
            <a:pPr lvl="1"/>
            <a:r>
              <a:rPr lang="en-US" sz="1500"/>
              <a:t>Extenze, lateroflexe a rotace trupu – zvýšení bolesti = iritace kořene</a:t>
            </a:r>
          </a:p>
          <a:p>
            <a:r>
              <a:rPr lang="en-US" sz="1500"/>
              <a:t>Test patelárního a Achillova reflexu</a:t>
            </a:r>
          </a:p>
        </p:txBody>
      </p:sp>
      <p:pic>
        <p:nvPicPr>
          <p:cNvPr id="7" name="Picture 6" descr="A diagram of a person lying on a bed&#10;&#10;AI-generated content may be incorrect.">
            <a:extLst>
              <a:ext uri="{FF2B5EF4-FFF2-40B4-BE49-F238E27FC236}">
                <a16:creationId xmlns:a16="http://schemas.microsoft.com/office/drawing/2014/main" id="{04580313-E1CD-206B-5908-F6C193390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085" y="640080"/>
            <a:ext cx="531289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79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92F5-6EAE-55A5-4C64-7790ABF8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Diferenciální</a:t>
            </a:r>
            <a:r>
              <a:rPr lang="en-US" dirty="0"/>
              <a:t> diagnostika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CC5D59-E96A-1DA6-BA35-C1107C619F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900679"/>
              </p:ext>
            </p:extLst>
          </p:nvPr>
        </p:nvGraphicFramePr>
        <p:xfrm>
          <a:off x="838200" y="1825625"/>
          <a:ext cx="10515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8225505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323724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Radikulární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syndrom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Pseudoradikulární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syndrom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86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Dermatomová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bolest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Nespadající</a:t>
                      </a:r>
                      <a:r>
                        <a:rPr lang="en-US" dirty="0"/>
                        <a:t> do </a:t>
                      </a:r>
                      <a:r>
                        <a:rPr lang="en-US" dirty="0" err="1"/>
                        <a:t>dermatomu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9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Neurologické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deficity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Bez </a:t>
                      </a:r>
                      <a:r>
                        <a:rPr lang="en-US" dirty="0" err="1"/>
                        <a:t>motorického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deficitu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98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Hyporeflexie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parestezie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Normální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reflexy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151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Pozitivní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Lasegue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Negativní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209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Příčina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komprese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kořene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Příčina</a:t>
                      </a:r>
                      <a:r>
                        <a:rPr lang="en-US" dirty="0"/>
                        <a:t> – kloubní </a:t>
                      </a:r>
                      <a:r>
                        <a:rPr lang="en-US" dirty="0" err="1"/>
                        <a:t>blokáda</a:t>
                      </a:r>
                      <a:r>
                        <a:rPr lang="en-US" dirty="0"/>
                        <a:t>, SI </a:t>
                      </a:r>
                      <a:r>
                        <a:rPr lang="en-US" dirty="0" err="1"/>
                        <a:t>dysfunkce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myofasciální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bolest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032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46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2749</Words>
  <Application>Microsoft Macintosh PowerPoint</Application>
  <PresentationFormat>Widescreen</PresentationFormat>
  <Paragraphs>452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Aptos</vt:lpstr>
      <vt:lpstr>Aptos Display</vt:lpstr>
      <vt:lpstr>Arial</vt:lpstr>
      <vt:lpstr>Calibri</vt:lpstr>
      <vt:lpstr>Office Theme</vt:lpstr>
      <vt:lpstr>Palpační dovednosti</vt:lpstr>
      <vt:lpstr>Bederní páteř</vt:lpstr>
      <vt:lpstr>Orientační body Lp</vt:lpstr>
      <vt:lpstr>Příčiny bolestí Lp</vt:lpstr>
      <vt:lpstr>Radikulární syndrom</vt:lpstr>
      <vt:lpstr>Přehled podle kořenů – oblast Lp</vt:lpstr>
      <vt:lpstr>PowerPoint Presentation</vt:lpstr>
      <vt:lpstr>Provokační testy</vt:lpstr>
      <vt:lpstr>Diferenciální diagnostika</vt:lpstr>
      <vt:lpstr>Diagnostika </vt:lpstr>
      <vt:lpstr>Pánev</vt:lpstr>
      <vt:lpstr>PowerPoint Presentation</vt:lpstr>
      <vt:lpstr>Kostní orientační body</vt:lpstr>
      <vt:lpstr>Os ilium (kost kyčelní)</vt:lpstr>
      <vt:lpstr>Crista iliaca</vt:lpstr>
      <vt:lpstr>Spina iliaca anterior superior (SIAS)</vt:lpstr>
      <vt:lpstr>Spina iliaca anterior inferior (SIAI)</vt:lpstr>
      <vt:lpstr>Spina iliaca posterior superior (SIPS)</vt:lpstr>
      <vt:lpstr>Sacroiliakální kloub (SI)</vt:lpstr>
      <vt:lpstr>Dysfunkce SI často souvisí s:</vt:lpstr>
      <vt:lpstr>Příklady testování pohyblivosti a funkce pánve a SI kloubů</vt:lpstr>
      <vt:lpstr>PowerPoint Presentation</vt:lpstr>
      <vt:lpstr>PowerPoint Presentation</vt:lpstr>
      <vt:lpstr>PowerPoint Presentation</vt:lpstr>
      <vt:lpstr>Os pubis</vt:lpstr>
      <vt:lpstr>Symfýza</vt:lpstr>
      <vt:lpstr>Os ischii (kost sedací)</vt:lpstr>
      <vt:lpstr>Tuberositas ischiadica</vt:lpstr>
      <vt:lpstr>Os sacrum (kost křížová)</vt:lpstr>
      <vt:lpstr>Os coccyges (kostrč)</vt:lpstr>
      <vt:lpstr>Dolní končetina</vt:lpstr>
      <vt:lpstr>Femur </vt:lpstr>
      <vt:lpstr>Femur </vt:lpstr>
      <vt:lpstr>Svaly</vt:lpstr>
      <vt:lpstr>PowerPoint Presentation</vt:lpstr>
      <vt:lpstr>M. gluteus medius  </vt:lpstr>
      <vt:lpstr>M. gluteus minimus</vt:lpstr>
      <vt:lpstr>Hamstringy </vt:lpstr>
      <vt:lpstr>M. Quadriceps femoris</vt:lpstr>
      <vt:lpstr>Adduktory</vt:lpstr>
      <vt:lpstr>PowerPoint Presentation</vt:lpstr>
      <vt:lpstr>M. iliopsoas</vt:lpstr>
      <vt:lpstr>M. Tensor fascie latae</vt:lpstr>
      <vt:lpstr>Kolenní kloub</vt:lpstr>
      <vt:lpstr>PowerPoint Presentation</vt:lpstr>
      <vt:lpstr>Patella </vt:lpstr>
      <vt:lpstr>PowerPoint Presentation</vt:lpstr>
      <vt:lpstr>Ligamenta </vt:lpstr>
      <vt:lpstr>Svaly ovlivňující kolenní kloub</vt:lpstr>
      <vt:lpstr>M. popliteus</vt:lpstr>
      <vt:lpstr>Klinické testy</vt:lpstr>
      <vt:lpstr>Tibia</vt:lpstr>
      <vt:lpstr>Osgood-Schlatter</vt:lpstr>
      <vt:lpstr>PowerPoint Presentation</vt:lpstr>
      <vt:lpstr>Shin splints </vt:lpstr>
      <vt:lpstr>Fibula </vt:lpstr>
      <vt:lpstr>PowerPoint Presentation</vt:lpstr>
      <vt:lpstr>Hlezno </vt:lpstr>
      <vt:lpstr>PowerPoint Presentation</vt:lpstr>
      <vt:lpstr>Tibia – malleolus medialis </vt:lpstr>
      <vt:lpstr>Fibula – malleolus lateralis </vt:lpstr>
      <vt:lpstr>Thalus – kost hlezenní </vt:lpstr>
      <vt:lpstr>Calcaneus – kost patní </vt:lpstr>
      <vt:lpstr>Naviculare</vt:lpstr>
      <vt:lpstr>Cuboideum</vt:lpstr>
      <vt:lpstr>Cuneiforme mediale/intermedium/laterale </vt:lpstr>
      <vt:lpstr>Metatarsalia I-V </vt:lpstr>
      <vt:lpstr>PowerPoint Presentation</vt:lpstr>
      <vt:lpstr>Phalanges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Krabec</dc:creator>
  <cp:lastModifiedBy>Jan Krabec</cp:lastModifiedBy>
  <cp:revision>15</cp:revision>
  <dcterms:created xsi:type="dcterms:W3CDTF">2025-11-09T15:44:36Z</dcterms:created>
  <dcterms:modified xsi:type="dcterms:W3CDTF">2025-11-12T22:06:38Z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b342da8-13b9-41e5-af2b-5c72a5fc1099_Enabled">
    <vt:lpwstr>true</vt:lpwstr>
  </property>
  <property fmtid="{D5CDD505-2E9C-101B-9397-08002B2CF9AE}" pid="3" name="MSIP_Label_eb342da8-13b9-41e5-af2b-5c72a5fc1099_SetDate">
    <vt:lpwstr>2025-11-09T17:00:30Z</vt:lpwstr>
  </property>
  <property fmtid="{D5CDD505-2E9C-101B-9397-08002B2CF9AE}" pid="4" name="MSIP_Label_eb342da8-13b9-41e5-af2b-5c72a5fc1099_Method">
    <vt:lpwstr>Standard</vt:lpwstr>
  </property>
  <property fmtid="{D5CDD505-2E9C-101B-9397-08002B2CF9AE}" pid="5" name="MSIP_Label_eb342da8-13b9-41e5-af2b-5c72a5fc1099_Name">
    <vt:lpwstr>Internal</vt:lpwstr>
  </property>
  <property fmtid="{D5CDD505-2E9C-101B-9397-08002B2CF9AE}" pid="6" name="MSIP_Label_eb342da8-13b9-41e5-af2b-5c72a5fc1099_SiteId">
    <vt:lpwstr>fc40701d-dbde-4299-9267-b9b9cf8f9527</vt:lpwstr>
  </property>
  <property fmtid="{D5CDD505-2E9C-101B-9397-08002B2CF9AE}" pid="7" name="MSIP_Label_eb342da8-13b9-41e5-af2b-5c72a5fc1099_ActionId">
    <vt:lpwstr>0ee1025b-7f6e-4acd-9f75-8ba49c77d65c</vt:lpwstr>
  </property>
  <property fmtid="{D5CDD505-2E9C-101B-9397-08002B2CF9AE}" pid="8" name="MSIP_Label_eb342da8-13b9-41e5-af2b-5c72a5fc1099_ContentBits">
    <vt:lpwstr>0</vt:lpwstr>
  </property>
  <property fmtid="{D5CDD505-2E9C-101B-9397-08002B2CF9AE}" pid="9" name="MSIP_Label_eb342da8-13b9-41e5-af2b-5c72a5fc1099_Tag">
    <vt:lpwstr>50, 3, 0, 1</vt:lpwstr>
  </property>
</Properties>
</file>