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4"/>
  </p:normalViewPr>
  <p:slideViewPr>
    <p:cSldViewPr snapToGrid="0">
      <p:cViewPr varScale="1">
        <p:scale>
          <a:sx n="108" d="100"/>
          <a:sy n="108" d="100"/>
        </p:scale>
        <p:origin x="640" y="2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450162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139902088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65188555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677279009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92357289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3067425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88873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241283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78467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E740FC-38F9-B642-38C4-CACBFF76BA0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494549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023330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94535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9F1877-C153-F7EC-631A-33399381F149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404910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323735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5538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F788CA-B955-E9B4-4CA2-F6E223106B20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40096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28956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61453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C425D6-EE98-B49A-1E1F-634B12EF1E36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79843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542915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85879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9E2792-0F00-47D5-BABA-23D8DC188FE6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51180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192748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77579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D17467-0652-26AA-4790-4EF0BF6CFAEE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07907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054934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194833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A85AE6-F7D0-8B1D-C1AA-72C6439D635D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53812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849664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0972602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97DE7B-4246-8A4A-A5C9-364FA0F75359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091966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766085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424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2E807B-227C-472A-257F-7D8181463002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210505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462305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300293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402B3B-2619-582F-D3D5-BA70AD765492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77387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655003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80352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B5E0AB-C242-D7CE-70B9-F75A26F11BA6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100477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778498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05512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647FB4-C6ED-F54C-6E72-B4C1BD33C582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641479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197053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889353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C21A20-D72C-9DF6-CDA7-CC60AD7CA3F2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056523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419603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313649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F97EBC-F75A-45E1-1C74-A56AA8E8F38D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76085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188111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843017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BCA7BD-E22B-261E-D37C-23D4288E578E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247292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761810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202450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A87D30-DA2A-C92C-E746-649C05B60364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48008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371547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00033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BA3DDE-53CA-76CF-910B-0F0C24ABAF9A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85988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984849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561342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44DBC6-3EAB-1D07-70F9-7C25B02212AC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814752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972193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899015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D9DEA1-E0F6-6783-E12A-E60C5F2B8237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341239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499506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33223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73D208-FDF1-CDE6-8E3A-589E8F89E68B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46289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263970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89894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5EDC81-A5E1-0010-3FE0-45DC6477B46E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343076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607790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020043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99D7B3-22E6-F73D-493A-180F3B44C649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682111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421451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01508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DB0BDD0-D59B-D026-6EE2-FCFAFEE97319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230503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662530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86949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FC85B7-E2B4-A198-A4F6-7BB9A9161F3D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881163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549553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05502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2AC136-4DD5-8603-4C50-24D33B8A3A8C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190548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057275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321796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CBA4952-540E-1D83-AEEA-7FC787A05F38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840799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582383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15985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6DFEDC-D6B7-043E-9B0B-5CC648819019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1059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937441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14271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60DA86-F296-6DA5-4119-266ED516383D}" type="slidenum">
              <a:rPr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36487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310905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744543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FFBD05-2CBA-2D88-6622-2E724BFEE17B}" type="slidenum">
              <a:rPr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612099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255602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111453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7EC88F-3CEB-4658-5E9F-70C4E3352318}" type="slidenum">
              <a:rPr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89375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212236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31789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68A7D9-8E03-8E02-B431-4088345FFB75}" type="slidenum">
              <a:rPr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001884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332333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22303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A4D106-E53C-CECE-4478-76291AAE23EC}" type="slidenum">
              <a:rPr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868970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534225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13303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E1FBA6-1C60-56E6-DA57-CBD1BD685D38}" type="slidenum">
              <a:rPr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50070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5071384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72612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82BF3B-32D5-327C-8695-B440ABE27B61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82927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764242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258800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992359-5576-1131-7901-F7C512290998}" type="slidenum">
              <a:rPr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306943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933657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71579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8F1277-2F72-14E7-7CF4-4EB1845ADF67}" type="slidenum">
              <a:rPr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781355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538963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143006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855C62-1646-7D8B-9471-F63844329475}" type="slidenum">
              <a:rPr/>
              <a:t>42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88007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375842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70993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DD40DB-AD9D-C124-9B5B-27278DB93F21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713193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807694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03558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7A65DE-4719-47B0-9F27-6828377ABD16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71991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318428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36287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1C19C1-9497-F3AA-2152-2B3ED77E2E56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805881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040484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5573771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60DC4B-259D-A0A4-188F-7F08CCBACEF0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5735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917339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37446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9B9ACB-B535-53BB-4E76-60A02E02BDA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4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36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1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Úvodní sní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1219847" name="Nadpis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615403177" name="Podnadpis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/>
          </a:p>
        </p:txBody>
      </p:sp>
      <p:sp>
        <p:nvSpPr>
          <p:cNvPr id="1768129990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16055309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7074464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48038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221900952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796895043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495147320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85546455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Záhlaví oddíl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5722393" name="Nadpis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27727489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1073143493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780590813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99900542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23157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227271176" name="Zástupný obsah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318863754" name="Zástupný obsah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704262857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71914988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60388830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Porovnán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6705449" name="Nadpis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342827368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722368386" name="Zástupný obsah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780144786" name="Zástupný text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865030828" name="Zástupný obsah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522882132" name="Zástupný symbol pro datum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479433231" name="Zástupný symbol pro zápatí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5107807" name="Zástupný symbol pro číslo snímk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0964647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889123723" name="Zástupný symbol pro datum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863685839" name="Zástupný symbol pro zápatí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931939" name="Zástupný symbol pro číslo snímk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Prázdn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9121684" name="Zástupný symbol pro datum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1932556372" name="Zástupný symbol pro zápatí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82323215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Obsah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9035744" name="Nadpis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123170423" name="Zástupný obsah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852159762" name="Zástupný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730815174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1890667531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46445827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841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Obrázek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4476387" name="Nadpis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478139346" name="Zástupný symbol obrázk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cs-CZ"/>
          </a:p>
        </p:txBody>
      </p:sp>
      <p:sp>
        <p:nvSpPr>
          <p:cNvPr id="1038760950" name="Zástupný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830827370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886586960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66999633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Nadpis a svislý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178874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767304625" name="Zástupný symbol pro svislý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609803705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1529995900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10934203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Svislý nadpis a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972055" name="Svislý nadpis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549666271" name="Zástupný symbol pro svislý text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276646619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D4D66-7D3C-524F-B1C5-D06BD0C812A8}" type="datetimeFigureOut">
              <a:rPr lang="cs-CZ"/>
              <a:t>13.10.2025</a:t>
            </a:fld>
            <a:endParaRPr lang="cs-CZ"/>
          </a:p>
        </p:txBody>
      </p:sp>
      <p:sp>
        <p:nvSpPr>
          <p:cNvPr id="70207620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68393033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F37111-C1D4-E74D-BAC4-4A6F02E4F46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9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8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9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20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03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83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3FD4D66-7D3C-524F-B1C5-D06BD0C812A8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0F37111-C1D4-E74D-BAC4-4A6F02E4F46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3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350046" name="Nadpis 1"/>
          <p:cNvSpPr>
            <a:spLocks noGrp="1"/>
          </p:cNvSpPr>
          <p:nvPr>
            <p:ph type="ctrTitle"/>
          </p:nvPr>
        </p:nvSpPr>
        <p:spPr bwMode="auto">
          <a:xfrm>
            <a:off x="300943" y="406400"/>
            <a:ext cx="1164413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/>
              <a:t>Pediatrie pro fyzioterapeuty - úvod</a:t>
            </a:r>
            <a:br>
              <a:rPr lang="cs-CZ"/>
            </a:br>
            <a:r>
              <a:rPr lang="cs-CZ"/>
              <a:t>Vysoká škola zdravotnická</a:t>
            </a:r>
            <a:endParaRPr/>
          </a:p>
        </p:txBody>
      </p:sp>
      <p:sp>
        <p:nvSpPr>
          <p:cNvPr id="2026692826" name="Podnadpis 2"/>
          <p:cNvSpPr>
            <a:spLocks noGrp="1"/>
          </p:cNvSpPr>
          <p:nvPr>
            <p:ph type="subTitle" idx="1"/>
          </p:nvPr>
        </p:nvSpPr>
        <p:spPr bwMode="auto">
          <a:xfrm>
            <a:off x="8490856" y="4793882"/>
            <a:ext cx="3701144" cy="146304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MUDr. Michala </a:t>
            </a:r>
            <a:r>
              <a:rPr lang="cs-CZ" dirty="0" err="1"/>
              <a:t>Komyšáková</a:t>
            </a:r>
            <a:r>
              <a:rPr lang="cs-CZ" dirty="0"/>
              <a:t>, MBA</a:t>
            </a:r>
            <a:endParaRPr dirty="0"/>
          </a:p>
          <a:p>
            <a:pPr>
              <a:defRPr/>
            </a:pPr>
            <a:r>
              <a:rPr lang="cs-CZ" i="1" dirty="0"/>
              <a:t>Pediatrická klinika FN Motol</a:t>
            </a:r>
            <a:endParaRPr dirty="0"/>
          </a:p>
          <a:p>
            <a:pPr>
              <a:defRPr/>
            </a:pPr>
            <a:r>
              <a:rPr lang="cs-CZ" i="1" dirty="0"/>
              <a:t>Oddělení urgentního příjmu dětí a LSPP FN Motol</a:t>
            </a:r>
            <a:endParaRPr dirty="0"/>
          </a:p>
          <a:p>
            <a:pPr>
              <a:defRPr/>
            </a:pPr>
            <a:r>
              <a:rPr lang="cs-CZ" i="1" dirty="0"/>
              <a:t>Dr. </a:t>
            </a:r>
            <a:r>
              <a:rPr lang="cs-CZ" i="1" dirty="0" err="1"/>
              <a:t>Bear</a:t>
            </a:r>
            <a:r>
              <a:rPr lang="cs-CZ" i="1" dirty="0"/>
              <a:t> </a:t>
            </a:r>
            <a:r>
              <a:rPr lang="cs-CZ" i="1" dirty="0" err="1"/>
              <a:t>Clinic</a:t>
            </a:r>
            <a:r>
              <a:rPr lang="cs-CZ" i="1" dirty="0"/>
              <a:t> Pediatrie Praha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3419827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Úvod do neonatologie</a:t>
            </a:r>
            <a:endParaRPr/>
          </a:p>
        </p:txBody>
      </p:sp>
      <p:sp>
        <p:nvSpPr>
          <p:cNvPr id="1233653548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Gestační věk – doba od koncepce (početí) - udává se v ukončených týdnech + dnech (př.36+4)</a:t>
            </a:r>
            <a:endParaRPr/>
          </a:p>
          <a:p>
            <a:pPr>
              <a:defRPr/>
            </a:pPr>
            <a:r>
              <a:rPr lang="cs-CZ"/>
              <a:t>Postkoncepční věk – používá se u předčasně narozených, součet gestačního + chronologického věku</a:t>
            </a:r>
            <a:endParaRPr/>
          </a:p>
          <a:p>
            <a:pPr>
              <a:defRPr/>
            </a:pPr>
            <a:r>
              <a:rPr lang="cs-CZ"/>
              <a:t>Donošené dítě - 38+0 – 41+6</a:t>
            </a:r>
            <a:endParaRPr/>
          </a:p>
          <a:p>
            <a:pPr>
              <a:defRPr/>
            </a:pPr>
            <a:r>
              <a:rPr lang="cs-CZ"/>
              <a:t>Nedonošené – vše do 37+6 </a:t>
            </a:r>
            <a:endParaRPr/>
          </a:p>
          <a:p>
            <a:pPr>
              <a:defRPr/>
            </a:pPr>
            <a:r>
              <a:rPr lang="cs-CZ"/>
              <a:t>Přenášené – nad 42+0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88836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Porodní hmotnost</a:t>
            </a:r>
            <a:endParaRPr/>
          </a:p>
        </p:txBody>
      </p:sp>
      <p:sp>
        <p:nvSpPr>
          <p:cNvPr id="358180058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Norma 2500-4200g</a:t>
            </a:r>
            <a:endParaRPr/>
          </a:p>
          <a:p>
            <a:pPr>
              <a:defRPr/>
            </a:pPr>
            <a:r>
              <a:rPr lang="cs-CZ"/>
              <a:t>Nízká porodní hmotnost – pod 2500g </a:t>
            </a:r>
            <a:endParaRPr/>
          </a:p>
          <a:p>
            <a:pPr>
              <a:defRPr/>
            </a:pPr>
            <a:r>
              <a:rPr lang="cs-CZ"/>
              <a:t>Velmi nízká porodní hmotnost – pod 1500g </a:t>
            </a:r>
            <a:endParaRPr/>
          </a:p>
          <a:p>
            <a:pPr>
              <a:defRPr/>
            </a:pPr>
            <a:r>
              <a:rPr lang="cs-CZ"/>
              <a:t>Extrémně nízká porodní hmotnost – pod 1000g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3316370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Klasifikace dle vztahu porodní hmotnosti a gestačního věku</a:t>
            </a:r>
            <a:endParaRPr/>
          </a:p>
        </p:txBody>
      </p:sp>
      <p:sp>
        <p:nvSpPr>
          <p:cNvPr id="1273729247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Eutrof – porodní hmotnost přiměřená gestačnímu věku</a:t>
            </a:r>
            <a:endParaRPr/>
          </a:p>
          <a:p>
            <a:pPr>
              <a:defRPr/>
            </a:pPr>
            <a:r>
              <a:rPr lang="cs-CZ"/>
              <a:t>Hypotrof – porodní hmotnost je nižší než by odpovídalo gestačnímu věku</a:t>
            </a:r>
            <a:endParaRPr/>
          </a:p>
          <a:p>
            <a:pPr>
              <a:defRPr/>
            </a:pPr>
            <a:r>
              <a:rPr lang="cs-CZ"/>
              <a:t>Hypertrof – porodní hmotnost je větší než by odpovídalo gestačnímu věku</a:t>
            </a:r>
            <a:endParaRPr/>
          </a:p>
          <a:p>
            <a:pPr marL="0" indent="0">
              <a:buNone/>
              <a:defRPr/>
            </a:pPr>
            <a:endParaRPr lang="cs-CZ"/>
          </a:p>
          <a:p>
            <a:pPr marL="0" indent="0">
              <a:buNone/>
              <a:defRPr/>
            </a:pPr>
            <a:r>
              <a:rPr lang="cs-CZ"/>
              <a:t>Fyziologický novorozenec je tedy donošený, eutrofický/normotrofický s normálním průběhem, poporodní adaptace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92452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Anamnéza</a:t>
            </a:r>
          </a:p>
        </p:txBody>
      </p:sp>
      <p:sp>
        <p:nvSpPr>
          <p:cNvPr id="34384147" name="Zástupný obsah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2500" lnSpcReduction="20000"/>
          </a:bodyPr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Prenatální období: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průběh těhotenství, rizikové faktory (infekce, užívání léků, preeklampsie).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Porod: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způsob (spontánní, císařský řez, kleště, VEX),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komplikace (hypoxie, krvácení, porodní trauma),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Apgar skóre (0–10, hodnoceno v 1., 5., 10. minutě).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Postnatální období: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hmotnost, délka, obvod hlavy,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potřeba resuscitace nebo pobytu na JIP/NICU,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případné vrozené vady.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Rodinná anamnéza: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genetická onemocnění, neurologická/ortopedická/revmatologická onemocnění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558069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Skóre dle Apgarové</a:t>
            </a:r>
          </a:p>
        </p:txBody>
      </p:sp>
      <p:sp>
        <p:nvSpPr>
          <p:cNvPr id="1512684129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Hodnotíme stav v čase – 1.minuta, 5.minuta, 10.minuta</a:t>
            </a:r>
            <a:endParaRPr/>
          </a:p>
        </p:txBody>
      </p:sp>
      <p:graphicFrame>
        <p:nvGraphicFramePr>
          <p:cNvPr id="1078556856" name="Tabulka 4"/>
          <p:cNvGraphicFramePr>
            <a:graphicFrameLocks/>
          </p:cNvGraphicFramePr>
          <p:nvPr/>
        </p:nvGraphicFramePr>
        <p:xfrm>
          <a:off x="672599" y="2579889"/>
          <a:ext cx="10846800" cy="3135596"/>
        </p:xfrm>
        <a:graphic>
          <a:graphicData uri="http://schemas.openxmlformats.org/drawingml/2006/table">
            <a:tbl>
              <a:tblPr firstRow="1" bandRow="1"/>
              <a:tblGrid>
                <a:gridCol w="27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86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Hodnocené parametry</a:t>
                      </a:r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/>
                        <a:t>Počet bodů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/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/>
                        <a:t>2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8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Akce srdeční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Žádná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Pod 100/min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Nad 100/min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Dýchání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Nedýchá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Nepravidelné, pomalé, event. lapání po dechu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Pravidelné, event. s křikem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Svalový tonus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Těžká hypotonie, extenze končetin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Snížený tonus, ale určitý stupeň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Normální tonus, flexe končetin a aktivní pohyb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8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Barva kůže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Celková cyanóza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Akrocyanóza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Růžová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8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Odpověď na podráždění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Žádná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Chabá, grimasa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/>
                        <a:t>Obranný pohyb, event.křik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55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855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5524977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Klinické vyšetření – z pohledu fyzioterapeuta</a:t>
            </a:r>
          </a:p>
        </p:txBody>
      </p:sp>
      <p:sp>
        <p:nvSpPr>
          <p:cNvPr id="1197105786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Chování a vědomí: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bdělost, reaktivita, plačtivost, spánek.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Posturální tonus: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flexe vs. hypotonie, symetrie.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Spontánní motorika: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kvalita pohybů, variabilita, symetrie.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Fyziologické funkce: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barva kůže, dýchání, srdeční frekvence.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Všímáme si </a:t>
            </a:r>
            <a:r>
              <a:rPr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asymetrií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či </a:t>
            </a:r>
            <a:r>
              <a:rPr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patologických vzorců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73133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Orientační neurologické vyšetření</a:t>
            </a:r>
            <a:endParaRPr/>
          </a:p>
        </p:txBody>
      </p:sp>
      <p:sp>
        <p:nvSpPr>
          <p:cNvPr id="1515992810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Hodnocení svalového tonu</a:t>
            </a:r>
            <a:endParaRPr/>
          </a:p>
          <a:p>
            <a:pPr>
              <a:defRPr/>
            </a:pPr>
            <a:r>
              <a:rPr lang="cs-CZ"/>
              <a:t>Úchopový reflex</a:t>
            </a:r>
            <a:endParaRPr/>
          </a:p>
          <a:p>
            <a:pPr>
              <a:defRPr/>
            </a:pPr>
            <a:r>
              <a:rPr lang="cs-CZ"/>
              <a:t>Hledací reflex</a:t>
            </a:r>
            <a:endParaRPr/>
          </a:p>
          <a:p>
            <a:pPr>
              <a:defRPr/>
            </a:pPr>
            <a:r>
              <a:rPr lang="cs-CZ"/>
              <a:t>Sací reflex</a:t>
            </a:r>
            <a:endParaRPr/>
          </a:p>
          <a:p>
            <a:pPr>
              <a:defRPr/>
            </a:pPr>
            <a:r>
              <a:rPr lang="cs-CZ"/>
              <a:t>Moroův reflex</a:t>
            </a:r>
            <a:endParaRPr/>
          </a:p>
          <a:p>
            <a:pPr>
              <a:defRPr/>
            </a:pPr>
            <a:r>
              <a:rPr lang="cs-CZ"/>
              <a:t>Reflex chůze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684615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Kojení</a:t>
            </a:r>
            <a:endParaRPr/>
          </a:p>
        </p:txBody>
      </p:sp>
      <p:sp>
        <p:nvSpPr>
          <p:cNvPr id="401019027" name="Zástupný symbol pro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Ideálně plné kojení do 6 měsíců</a:t>
            </a:r>
            <a:endParaRPr/>
          </a:p>
          <a:p>
            <a:pPr>
              <a:defRPr/>
            </a:pPr>
            <a:r>
              <a:rPr lang="cs-CZ"/>
              <a:t>Význam pro dítě – snížené riziko průjmových onemocnění kojenců, respiračních infekcí, snížené riziko SIDS, potravinových alergií, nadváhy</a:t>
            </a:r>
            <a:endParaRPr/>
          </a:p>
          <a:p>
            <a:pPr>
              <a:defRPr/>
            </a:pPr>
            <a:r>
              <a:rPr lang="cs-CZ"/>
              <a:t>Význam pro matku – zkrácená doba poporodního krvácení, rychlejší zavinutí dělohy po porodu, zlepšená remineralizace kostí, snížené riziko Ca prsu a ovarií</a:t>
            </a:r>
            <a:endParaRPr/>
          </a:p>
          <a:p>
            <a:pPr>
              <a:defRPr/>
            </a:pPr>
            <a:r>
              <a:rPr lang="cs-CZ"/>
              <a:t>Obecně – emoční pouto mezi matkou a dítětem, neustálá dostupnost stravy, nižší ekonomické náklady</a:t>
            </a:r>
            <a:endParaRPr/>
          </a:p>
          <a:p>
            <a:pPr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30440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Calibri Light"/>
                <a:ea typeface="Calibri Light"/>
                <a:cs typeface="Calibri Light"/>
              </a:rPr>
              <a:t>Shrnutí pro praxi</a:t>
            </a:r>
            <a:endParaRPr/>
          </a:p>
        </p:txBody>
      </p:sp>
      <p:sp>
        <p:nvSpPr>
          <p:cNvPr id="1049724937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Základní parametry: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gestační věk, porodní hmotnost, Apgar skóre.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Klíčová anamnéza: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těhotenství, porod, poporodní adaptace.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Vyšetření fyzioterapeutem: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tonus, reflexy, spontánní motorika.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Fyzioterapeut musí odlišit </a:t>
            </a:r>
            <a:r>
              <a:rPr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normální vývojové projevy</a:t>
            </a: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od signálů možné patologie.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Správné vyhodnocení = základ pro plán terapie a spolupráci s pediatrem.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9855771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Kojenecké období 29.den života – 1 rok</a:t>
            </a:r>
            <a:endParaRPr/>
          </a:p>
        </p:txBody>
      </p:sp>
      <p:sp>
        <p:nvSpPr>
          <p:cNvPr id="180639683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Prudký rozvoj (motorický, neuropsychický i somatický vývoj)</a:t>
            </a:r>
            <a:endParaRPr/>
          </a:p>
          <a:p>
            <a:pPr>
              <a:defRPr/>
            </a:pPr>
            <a:r>
              <a:rPr lang="cs-CZ"/>
              <a:t>Doznívání problematiky VVV</a:t>
            </a:r>
            <a:endParaRPr/>
          </a:p>
          <a:p>
            <a:pPr>
              <a:defRPr/>
            </a:pPr>
            <a:r>
              <a:rPr lang="cs-CZ"/>
              <a:t>Pozdní následky perinatální patologie (vliv asfyxie na vznik DMO)</a:t>
            </a:r>
            <a:endParaRPr/>
          </a:p>
          <a:p>
            <a:pPr>
              <a:defRPr/>
            </a:pPr>
            <a:r>
              <a:rPr lang="cs-CZ"/>
              <a:t>Manifestace vrozených chorobných stavů (dědičně poruchy mtb, endokrinní aj. onemocnění)</a:t>
            </a:r>
            <a:endParaRPr/>
          </a:p>
          <a:p>
            <a:pPr>
              <a:defRPr/>
            </a:pPr>
            <a:r>
              <a:rPr lang="cs-CZ"/>
              <a:t>Významný podíl na nemocnosti  - infekce, CAVE dehydratace (průjmy při GE, nižší koncentrační schopnost ledvin)</a:t>
            </a:r>
            <a:endParaRPr/>
          </a:p>
          <a:p>
            <a:pPr>
              <a:defRPr/>
            </a:pPr>
            <a:r>
              <a:rPr lang="cs-CZ"/>
              <a:t>Kojenecká úmrtnost 2,5</a:t>
            </a:r>
            <a:r>
              <a:rPr lang="cs-CZ" i="0" u="none" strike="noStrike">
                <a:solidFill>
                  <a:srgbClr val="202124"/>
                </a:solidFill>
                <a:latin typeface="arial"/>
              </a:rPr>
              <a:t>‰</a:t>
            </a:r>
            <a:endParaRPr/>
          </a:p>
          <a:p>
            <a:pPr marL="0" indent="0"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6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06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06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06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06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06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63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1624360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480646"/>
            <a:ext cx="10515600" cy="569631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0"/>
          </a:bodyPr>
          <a:lstStyle/>
          <a:p>
            <a:pPr marL="0" indent="0" algn="l">
              <a:buNone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Prostředí, kde se fyzioterapeuti setkávají s dětmi</a:t>
            </a:r>
            <a:endParaRPr dirty="0"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Oddělení:</a:t>
            </a:r>
            <a:endParaRPr lang="cs-CZ" b="0" i="0" u="none" strike="noStrike" dirty="0">
              <a:solidFill>
                <a:srgbClr val="000000"/>
              </a:solidFill>
            </a:endParaRPr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akutní infekce (bronchiolitida, pneumonie, exacerbace astmatu) – dechová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fyzio</a:t>
            </a:r>
            <a:endParaRPr dirty="0"/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pooperační stav (ortopedie, kardiochirurgie, břišní chirurgie) – dechová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fyzio</a:t>
            </a:r>
            <a:r>
              <a:rPr lang="cs-CZ" b="0" i="0" u="none" strike="noStrike" dirty="0">
                <a:solidFill>
                  <a:srgbClr val="000000"/>
                </a:solidFill>
              </a:rPr>
              <a:t>, prevence komplikací, časná mobilizace</a:t>
            </a:r>
            <a:endParaRPr dirty="0"/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JIP/ARO (intenzivní péče) - multidisciplinární spolupráce</a:t>
            </a:r>
            <a:endParaRPr dirty="0"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Ambulance / poliklinika:</a:t>
            </a:r>
            <a:endParaRPr lang="cs-CZ" b="0" i="0" u="none" strike="noStrike" dirty="0">
              <a:solidFill>
                <a:srgbClr val="000000"/>
              </a:solidFill>
            </a:endParaRPr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respirační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fyzio</a:t>
            </a:r>
            <a:r>
              <a:rPr lang="cs-CZ" b="0" i="0" u="none" strike="noStrike" dirty="0">
                <a:solidFill>
                  <a:srgbClr val="000000"/>
                </a:solidFill>
              </a:rPr>
              <a:t> u astmatu, cystické fibrózy,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postinfekčních</a:t>
            </a:r>
            <a:r>
              <a:rPr lang="cs-CZ" b="0" i="0" u="none" strike="noStrike" dirty="0">
                <a:solidFill>
                  <a:srgbClr val="000000"/>
                </a:solidFill>
              </a:rPr>
              <a:t> stavů</a:t>
            </a:r>
            <a:endParaRPr dirty="0"/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edukace rodi</a:t>
            </a:r>
            <a:r>
              <a:rPr lang="cs-CZ" b="0" i="0" u="none" strike="noStrike" dirty="0">
                <a:solidFill>
                  <a:schemeClr val="tx1"/>
                </a:solidFill>
              </a:rPr>
              <a:t>čů (inhalace, dechová cvičení, prevence deformit)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chemeClr val="tx1"/>
                </a:solidFill>
              </a:rPr>
              <a:t>chronické nemoci (neuromuskulární, ortopedické, revmatologické)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Preventivní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péče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kontrola</a:t>
            </a:r>
            <a:r>
              <a:rPr dirty="0">
                <a:solidFill>
                  <a:schemeClr val="tx1"/>
                </a:solidFill>
              </a:rPr>
              <a:t> PMV</a:t>
            </a:r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Lázně a rehabilitační ústavy:</a:t>
            </a:r>
            <a:endParaRPr lang="cs-CZ" b="0" i="0" u="none" strike="noStrike" dirty="0">
              <a:solidFill>
                <a:srgbClr val="000000"/>
              </a:solidFill>
            </a:endParaRPr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delší pobyty – prostor pro komplexní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fyzio</a:t>
            </a:r>
            <a:r>
              <a:rPr lang="cs-CZ" b="0" i="0" u="none" strike="noStrike" dirty="0">
                <a:solidFill>
                  <a:srgbClr val="000000"/>
                </a:solidFill>
              </a:rPr>
              <a:t> (respirační + pohybová + ergoterapie + psychoterapie)</a:t>
            </a:r>
            <a:endParaRPr dirty="0"/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 dirty="0">
                <a:solidFill>
                  <a:srgbClr val="000000"/>
                </a:solidFill>
              </a:rPr>
              <a:t>indikace: astma, alergie, CF, skoliózy, pooperační ortopedické stavy</a:t>
            </a:r>
            <a:endParaRPr dirty="0"/>
          </a:p>
          <a:p>
            <a:pPr marL="457200" lvl="1" indent="0" algn="l">
              <a:buNone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0" indent="0" algn="l">
              <a:buNone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Rozdíly v roli fyzioterapeuta podle prostředí</a:t>
            </a:r>
            <a:endParaRPr dirty="0"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Akutní oddělení:</a:t>
            </a:r>
            <a:r>
              <a:rPr lang="cs-CZ" b="0" i="0" u="none" strike="noStrike" dirty="0">
                <a:solidFill>
                  <a:srgbClr val="000000"/>
                </a:solidFill>
              </a:rPr>
              <a:t> krátký kontakt, základní intervence, sledování tolerance.</a:t>
            </a:r>
            <a:endParaRPr dirty="0"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Ambulance:</a:t>
            </a:r>
            <a:r>
              <a:rPr lang="cs-CZ" b="0" i="0" u="none" strike="noStrike" dirty="0">
                <a:solidFill>
                  <a:srgbClr val="000000"/>
                </a:solidFill>
              </a:rPr>
              <a:t> dlouhodobý vztah s rodinou, edukace, motivace.</a:t>
            </a:r>
            <a:endParaRPr dirty="0"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Lázně:</a:t>
            </a:r>
            <a:r>
              <a:rPr lang="cs-CZ" b="0" i="0" u="none" strike="noStrike" dirty="0">
                <a:solidFill>
                  <a:srgbClr val="000000"/>
                </a:solidFill>
              </a:rPr>
              <a:t> komplexní a intenzivní program, více času na prevenci, životní styl a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compliance</a:t>
            </a:r>
            <a:r>
              <a:rPr lang="cs-CZ" b="0" i="0" u="none" strike="noStrike" dirty="0">
                <a:solidFill>
                  <a:srgbClr val="000000"/>
                </a:solidFill>
              </a:rPr>
              <a:t>.</a:t>
            </a:r>
            <a:endParaRPr dirty="0"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Domácí péče:</a:t>
            </a:r>
            <a:r>
              <a:rPr lang="cs-CZ" b="0" i="0" u="none" strike="noStrike" dirty="0">
                <a:solidFill>
                  <a:srgbClr val="000000"/>
                </a:solidFill>
              </a:rPr>
              <a:t> edukace rodičů, jednoduché techniky, bezpečnostní aspekty.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781979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601884"/>
            <a:ext cx="10515600" cy="557507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endParaRPr dirty="0"/>
          </a:p>
          <a:p>
            <a:pPr marL="0" indent="0">
              <a:buNone/>
              <a:defRPr/>
            </a:pPr>
            <a:r>
              <a:rPr lang="cs-CZ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PMV v prvním roce - milníky pro pediatry:</a:t>
            </a:r>
            <a:endParaRPr sz="2800" dirty="0"/>
          </a:p>
          <a:p>
            <a:pPr>
              <a:buFont typeface="Arial"/>
              <a:buChar char="•"/>
              <a:defRPr/>
            </a:pPr>
            <a:r>
              <a:rPr lang="cs-CZ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měsíc: zvedání hlavy, opora o předloktí, středová linie.</a:t>
            </a:r>
            <a:endParaRPr sz="2800" dirty="0"/>
          </a:p>
          <a:p>
            <a:pPr>
              <a:defRPr/>
            </a:pPr>
            <a:r>
              <a:rPr lang="cs-CZ" sz="2800" b="1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cs-CZ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800" b="1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flags</a:t>
            </a:r>
            <a:r>
              <a:rPr lang="cs-CZ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pediatra / fyzioterapeuta:</a:t>
            </a:r>
            <a:r>
              <a:rPr lang="cs-CZ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nefixuje, nepase do 3 </a:t>
            </a:r>
            <a:r>
              <a:rPr lang="cs-CZ" sz="28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měs</a:t>
            </a:r>
            <a:r>
              <a:rPr lang="cs-CZ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výrazná asymetrie, preferenční polohy, výrazná hypotonie/hypertonie.</a:t>
            </a:r>
            <a:endParaRPr sz="2800" dirty="0"/>
          </a:p>
          <a:p>
            <a:pPr marL="0" indent="0">
              <a:buFont typeface="Arial"/>
              <a:buNone/>
              <a:defRPr/>
            </a:pPr>
            <a:endParaRPr dirty="0"/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917261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Batolecí období 1 – 3 roky</a:t>
            </a:r>
            <a:endParaRPr/>
          </a:p>
        </p:txBody>
      </p:sp>
      <p:sp>
        <p:nvSpPr>
          <p:cNvPr id="1157450880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/>
              <a:t>Zpřesnění motoriky, rozvoj řeči, osamostatňování dítěte (chůze, učení, jezení, čistota, komunikace)</a:t>
            </a:r>
            <a:endParaRPr/>
          </a:p>
          <a:p>
            <a:pPr>
              <a:defRPr/>
            </a:pPr>
            <a:r>
              <a:rPr lang="cs-CZ"/>
              <a:t>První období vzdoru</a:t>
            </a:r>
            <a:endParaRPr/>
          </a:p>
          <a:p>
            <a:pPr>
              <a:defRPr/>
            </a:pPr>
            <a:r>
              <a:rPr lang="cs-CZ"/>
              <a:t>Nemocnost spíše nízká, vyšší výskyt úrazů – popáleniny, pády, otravy, aspirace</a:t>
            </a:r>
            <a:endParaRPr/>
          </a:p>
          <a:p>
            <a:pPr>
              <a:defRPr/>
            </a:pPr>
            <a:r>
              <a:rPr lang="cs-CZ" b="1"/>
              <a:t>Ovlivnitelné:</a:t>
            </a:r>
            <a:r>
              <a:rPr lang="cs-CZ"/>
              <a:t> recidivující pískoty/astma – edukace techniky inhalace, herní dechová cvičení, posturální kontrola; hrubá motorika a rovnováha.</a:t>
            </a:r>
            <a:endParaRPr/>
          </a:p>
          <a:p>
            <a:pPr>
              <a:defRPr/>
            </a:pPr>
            <a:r>
              <a:rPr lang="cs-CZ" b="1"/>
              <a:t>Pozor:</a:t>
            </a:r>
            <a:r>
              <a:rPr lang="cs-CZ"/>
              <a:t> cizí tělesa, febrilní křeče, úrazy hlavy.</a:t>
            </a:r>
            <a:endParaRPr/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45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45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5745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745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0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7450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5088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4324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Předškolní období 3 – 6 let</a:t>
            </a:r>
            <a:endParaRPr/>
          </a:p>
        </p:txBody>
      </p:sp>
      <p:sp>
        <p:nvSpPr>
          <p:cNvPr id="2091540937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dirty="0"/>
              <a:t>Socializace dítěte, začlenění do kolektivu</a:t>
            </a:r>
            <a:endParaRPr dirty="0"/>
          </a:p>
          <a:p>
            <a:pPr>
              <a:defRPr/>
            </a:pPr>
            <a:r>
              <a:rPr lang="cs-CZ" dirty="0"/>
              <a:t>Zpomalení růstu – prodlužují se končetiny, dítě je štíhlejší, méně jí</a:t>
            </a:r>
            <a:endParaRPr dirty="0"/>
          </a:p>
          <a:p>
            <a:pPr>
              <a:defRPr/>
            </a:pPr>
            <a:r>
              <a:rPr lang="cs-CZ" dirty="0"/>
              <a:t>Vyšší nemocnost (kontakty), méně úrazů</a:t>
            </a:r>
            <a:endParaRPr dirty="0"/>
          </a:p>
          <a:p>
            <a:pPr>
              <a:defRPr/>
            </a:pPr>
            <a:r>
              <a:rPr lang="cs-CZ" dirty="0"/>
              <a:t>2.období vzdoru – kladou hodně otázek, zvědavost</a:t>
            </a:r>
            <a:endParaRPr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54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154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540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1540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540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1540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540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91540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15409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532340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Školní období od 6 let</a:t>
            </a:r>
            <a:endParaRPr/>
          </a:p>
        </p:txBody>
      </p:sp>
      <p:sp>
        <p:nvSpPr>
          <p:cNvPr id="1072058236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Většina dětí je schopná zahájit školní docházku</a:t>
            </a:r>
            <a:endParaRPr/>
          </a:p>
          <a:p>
            <a:pPr>
              <a:defRPr/>
            </a:pPr>
            <a:r>
              <a:rPr lang="cs-CZ"/>
              <a:t>Závěr období nelze jednoznačně vymezit – spojeno se začátkem dospívání (odlišné v rámci pohlaví)</a:t>
            </a:r>
            <a:endParaRPr/>
          </a:p>
          <a:p>
            <a:pPr>
              <a:defRPr/>
            </a:pPr>
            <a:r>
              <a:rPr lang="cs-CZ" b="1"/>
              <a:t>Ovlivnitelné:</a:t>
            </a:r>
            <a:r>
              <a:rPr lang="cs-CZ"/>
              <a:t> </a:t>
            </a:r>
            <a:r>
              <a:rPr lang="cs-CZ" b="1"/>
              <a:t>cystická fibróza</a:t>
            </a:r>
            <a:r>
              <a:rPr lang="cs-CZ"/>
              <a:t> (edukace technik čištění DC – autogenní drenáž, ACBT; vždy dle CF týmu), skolióza (screening, cvičení dle doporučení), sportovní přetížení.</a:t>
            </a:r>
            <a:endParaRPr/>
          </a:p>
          <a:p>
            <a:pPr>
              <a:defRPr/>
            </a:pPr>
            <a:r>
              <a:rPr lang="cs-CZ" b="1"/>
              <a:t>Pozor:</a:t>
            </a:r>
            <a:r>
              <a:rPr lang="cs-CZ"/>
              <a:t> synkopy při námaze, poranění sportem.</a:t>
            </a:r>
            <a:endParaRPr/>
          </a:p>
          <a:p>
            <a:pPr marL="0" indent="0"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05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205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058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2058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058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2058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058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2058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0582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50158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Adolescence</a:t>
            </a:r>
            <a:endParaRPr/>
          </a:p>
        </p:txBody>
      </p:sp>
      <p:sp>
        <p:nvSpPr>
          <p:cNvPr id="1666578071" name="Zástupný obsah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Začíná počátkem pubertálního vývoje a končí dosažením pohlavní zralosti a ukončením tělesného růstu</a:t>
            </a:r>
            <a:endParaRPr dirty="0"/>
          </a:p>
          <a:p>
            <a:pPr>
              <a:defRPr/>
            </a:pPr>
            <a:r>
              <a:rPr lang="cs-CZ" dirty="0"/>
              <a:t>Začátek v průměru </a:t>
            </a:r>
            <a:endParaRPr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cs-CZ" dirty="0"/>
              <a:t>Dívky o 2 a ½ roku dříve – v 10 letech</a:t>
            </a:r>
            <a:endParaRPr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cs-CZ" dirty="0"/>
              <a:t>Chlapci – v 12,5 letech</a:t>
            </a:r>
            <a:endParaRPr dirty="0"/>
          </a:p>
          <a:p>
            <a:pPr>
              <a:defRPr/>
            </a:pPr>
            <a:r>
              <a:rPr lang="cs-CZ" dirty="0"/>
              <a:t>I mezi jedinci stejného pohlaví je variabilita plus mínus 2 roky</a:t>
            </a:r>
            <a:endParaRPr dirty="0"/>
          </a:p>
          <a:p>
            <a:pPr>
              <a:defRPr/>
            </a:pPr>
            <a:r>
              <a:rPr lang="cs-CZ" dirty="0"/>
              <a:t>Od začátku dospívání uplynou</a:t>
            </a:r>
            <a:endParaRPr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cs-CZ" dirty="0"/>
              <a:t>2-3 roky do dosažení plné pohlavní zralosti (menarche, první ejakulace)</a:t>
            </a:r>
            <a:endParaRPr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cs-CZ" dirty="0"/>
              <a:t>4-5 let do ukončení růstu</a:t>
            </a:r>
            <a:endParaRPr dirty="0"/>
          </a:p>
          <a:p>
            <a:pPr marL="0" indent="0">
              <a:buNone/>
              <a:defRPr/>
            </a:pPr>
            <a:r>
              <a:rPr lang="cs-CZ" dirty="0"/>
              <a:t>Fyzické dospívání pokračuje akumulací kostní hmoty a dobudováním muskulatury a šířkových rozměrů skeletu</a:t>
            </a:r>
            <a:endParaRPr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657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657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6657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6657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6657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66578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665780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66578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78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66578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5780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158682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cs-CZ"/>
              <a:t>Akutní stavy v pediatrii</a:t>
            </a:r>
            <a:endParaRPr/>
          </a:p>
        </p:txBody>
      </p:sp>
      <p:sp>
        <p:nvSpPr>
          <p:cNvPr id="1637647346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Cíl přednášky:</a:t>
            </a:r>
            <a:r>
              <a:rPr lang="cs-CZ" b="0" i="0" u="none" strike="noStrike" dirty="0">
                <a:solidFill>
                  <a:srgbClr val="000000"/>
                </a:solidFill>
              </a:rPr>
              <a:t> rozpoznat dítě v ohrožení, bezpečně a včas volat pomoc, zahájit základní postupy a vědět, kdy fyzioterapii přerušit. </a:t>
            </a:r>
            <a:endParaRPr lang="cs-CZ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dirty="0"/>
              <a:t>Proč je to důležité pro fyzioterapeuty? (ambulance, lůžka, lázně, sport).</a:t>
            </a:r>
            <a:endParaRPr dirty="0"/>
          </a:p>
          <a:p>
            <a:pPr>
              <a:defRPr/>
            </a:pPr>
            <a:r>
              <a:rPr lang="cs-CZ" dirty="0"/>
              <a:t>Rozdíly dítě vs. dospělý (rychlejší dekompenzace, anatomie DC, vyšší spotřeba O₂, menší rezervy).</a:t>
            </a:r>
            <a:endParaRPr dirty="0"/>
          </a:p>
          <a:p>
            <a:pPr>
              <a:defRPr/>
            </a:pPr>
            <a:r>
              <a:rPr lang="cs-CZ" b="1" dirty="0"/>
              <a:t>Role fyzioterapeuta:</a:t>
            </a:r>
            <a:r>
              <a:rPr lang="cs-CZ" dirty="0"/>
              <a:t> rozpoznání, zajištění základních opatření, volání pomoci, ne definitivní léčba.</a:t>
            </a:r>
            <a:endParaRPr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424604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Vitální funkce v pediatrii</a:t>
            </a:r>
            <a:endParaRPr/>
          </a:p>
        </p:txBody>
      </p:sp>
      <p:sp>
        <p:nvSpPr>
          <p:cNvPr id="1850242859" name="Zástupný obsah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Novorozenec (0–28 d):</a:t>
            </a:r>
            <a:r>
              <a:rPr lang="cs-CZ" b="0" i="0" u="none" strike="noStrike">
                <a:solidFill>
                  <a:srgbClr val="000000"/>
                </a:solidFill>
              </a:rPr>
              <a:t> HR 100–160/min, RR 30–60/min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Kojenec (1–12 m):</a:t>
            </a:r>
            <a:r>
              <a:rPr lang="cs-CZ" b="0" i="0" u="none" strike="noStrike">
                <a:solidFill>
                  <a:srgbClr val="000000"/>
                </a:solidFill>
              </a:rPr>
              <a:t> HR 100–150/min, RR 30–50/min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Batole (1–3 r):</a:t>
            </a:r>
            <a:r>
              <a:rPr lang="cs-CZ" b="0" i="0" u="none" strike="noStrike">
                <a:solidFill>
                  <a:srgbClr val="000000"/>
                </a:solidFill>
              </a:rPr>
              <a:t> HR 90–150/min, RR 24–40/min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Předškolák (4–5 r):</a:t>
            </a:r>
            <a:r>
              <a:rPr lang="cs-CZ" b="0" i="0" u="none" strike="noStrike">
                <a:solidFill>
                  <a:srgbClr val="000000"/>
                </a:solidFill>
              </a:rPr>
              <a:t> HR 80–140/min, RR 22–34/min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Školák (6–12 r):</a:t>
            </a:r>
            <a:r>
              <a:rPr lang="cs-CZ" b="0" i="0" u="none" strike="noStrike">
                <a:solidFill>
                  <a:srgbClr val="000000"/>
                </a:solidFill>
              </a:rPr>
              <a:t> HR 70–120/min, RR 18–30/min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Dospívající:</a:t>
            </a:r>
            <a:r>
              <a:rPr lang="cs-CZ" b="0" i="0" u="none" strike="noStrike">
                <a:solidFill>
                  <a:srgbClr val="000000"/>
                </a:solidFill>
              </a:rPr>
              <a:t> HR 60–100/min, RR 12–20/min</a:t>
            </a:r>
            <a:endParaRPr/>
          </a:p>
          <a:p>
            <a:pPr algn="l"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Red flags:</a:t>
            </a:r>
            <a:r>
              <a:rPr lang="cs-CZ" b="0" i="0" u="none" strike="noStrike">
                <a:solidFill>
                  <a:srgbClr val="000000"/>
                </a:solidFill>
              </a:rPr>
              <a:t> SpO₂ &lt; 92 %, apnoické pauzy, stridor v klidu, cyanóza, alterace vědomí, prodlužující se kapilární návrat &gt; 3 s</a:t>
            </a:r>
            <a:endParaRPr/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05692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ABCDE postup</a:t>
            </a:r>
            <a:endParaRPr/>
          </a:p>
        </p:txBody>
      </p:sp>
      <p:sp>
        <p:nvSpPr>
          <p:cNvPr id="281244683" name="Zástupný obsah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3000"/>
          </a:bodyPr>
          <a:lstStyle/>
          <a:p>
            <a:pPr algn="l"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A – </a:t>
            </a:r>
            <a:r>
              <a:rPr lang="cs-CZ" b="1" i="0" u="none" strike="noStrike" dirty="0" err="1">
                <a:solidFill>
                  <a:srgbClr val="000000"/>
                </a:solidFill>
              </a:rPr>
              <a:t>Airway</a:t>
            </a:r>
            <a:r>
              <a:rPr lang="cs-CZ" b="1" i="0" u="none" strike="noStrike" dirty="0">
                <a:solidFill>
                  <a:srgbClr val="000000"/>
                </a:solidFill>
              </a:rPr>
              <a:t> (dýchací cesty):</a:t>
            </a:r>
            <a:r>
              <a:rPr lang="cs-CZ" b="0" i="0" u="none" strike="noStrike" dirty="0">
                <a:solidFill>
                  <a:srgbClr val="000000"/>
                </a:solidFill>
              </a:rPr>
              <a:t> poslech – mluví/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plače</a:t>
            </a:r>
            <a:r>
              <a:rPr lang="cs-CZ" b="0" i="0" u="none" strike="noStrike" dirty="0">
                <a:solidFill>
                  <a:srgbClr val="000000"/>
                </a:solidFill>
              </a:rPr>
              <a:t>? stridor, chrapot, bublání. Poloha hlavy – U kojenců nezakláníme hlavu (neutrální).</a:t>
            </a:r>
            <a:endParaRPr dirty="0"/>
          </a:p>
          <a:p>
            <a:pPr algn="l"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B – </a:t>
            </a:r>
            <a:r>
              <a:rPr lang="cs-CZ" b="1" i="0" u="none" strike="noStrike" dirty="0" err="1">
                <a:solidFill>
                  <a:srgbClr val="000000"/>
                </a:solidFill>
              </a:rPr>
              <a:t>Breathing</a:t>
            </a:r>
            <a:r>
              <a:rPr lang="cs-CZ" b="1" i="0" u="none" strike="noStrike" dirty="0">
                <a:solidFill>
                  <a:srgbClr val="000000"/>
                </a:solidFill>
              </a:rPr>
              <a:t>:</a:t>
            </a:r>
            <a:r>
              <a:rPr lang="cs-CZ" b="0" i="0" u="none" strike="noStrike" dirty="0">
                <a:solidFill>
                  <a:srgbClr val="000000"/>
                </a:solidFill>
              </a:rPr>
              <a:t> frekvence, symetrie hrudníku, </a:t>
            </a:r>
            <a:r>
              <a:rPr lang="cs-CZ" b="0" i="0" u="none" strike="noStrike" dirty="0" err="1">
                <a:solidFill>
                  <a:srgbClr val="000000"/>
                </a:solidFill>
              </a:rPr>
              <a:t>ev.SpO</a:t>
            </a:r>
            <a:r>
              <a:rPr lang="cs-CZ" b="0" i="0" u="none" strike="noStrike" dirty="0">
                <a:solidFill>
                  <a:srgbClr val="000000"/>
                </a:solidFill>
              </a:rPr>
              <a:t>₂, poslech pískoty vs. stridor.</a:t>
            </a:r>
            <a:endParaRPr dirty="0"/>
          </a:p>
          <a:p>
            <a:pPr algn="l"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C – </a:t>
            </a:r>
            <a:r>
              <a:rPr lang="cs-CZ" b="1" i="0" u="none" strike="noStrike" dirty="0" err="1">
                <a:solidFill>
                  <a:srgbClr val="000000"/>
                </a:solidFill>
              </a:rPr>
              <a:t>Circulation</a:t>
            </a:r>
            <a:r>
              <a:rPr lang="cs-CZ" b="1" i="0" u="none" strike="noStrike" dirty="0">
                <a:solidFill>
                  <a:srgbClr val="000000"/>
                </a:solidFill>
              </a:rPr>
              <a:t>:</a:t>
            </a:r>
            <a:r>
              <a:rPr lang="cs-CZ" b="0" i="0" u="none" strike="noStrike" dirty="0">
                <a:solidFill>
                  <a:srgbClr val="000000"/>
                </a:solidFill>
              </a:rPr>
              <a:t> barva, teplota, CRT, pulz, krvácení</a:t>
            </a:r>
            <a:endParaRPr dirty="0"/>
          </a:p>
          <a:p>
            <a:pPr algn="l"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D – Disability:</a:t>
            </a:r>
            <a:r>
              <a:rPr lang="cs-CZ" b="0" i="0" u="none" strike="noStrike" dirty="0">
                <a:solidFill>
                  <a:srgbClr val="000000"/>
                </a:solidFill>
              </a:rPr>
              <a:t> vědomí (AVPU), křeče apod</a:t>
            </a:r>
            <a:endParaRPr dirty="0"/>
          </a:p>
          <a:p>
            <a:pPr algn="l"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E – </a:t>
            </a:r>
            <a:r>
              <a:rPr lang="cs-CZ" b="1" i="0" u="none" strike="noStrike" dirty="0" err="1">
                <a:solidFill>
                  <a:srgbClr val="000000"/>
                </a:solidFill>
              </a:rPr>
              <a:t>Exposure</a:t>
            </a:r>
            <a:r>
              <a:rPr lang="cs-CZ" b="1" i="0" u="none" strike="noStrike" dirty="0">
                <a:solidFill>
                  <a:srgbClr val="000000"/>
                </a:solidFill>
              </a:rPr>
              <a:t>:</a:t>
            </a:r>
            <a:r>
              <a:rPr lang="cs-CZ" b="0" i="0" u="none" strike="noStrike" dirty="0">
                <a:solidFill>
                  <a:srgbClr val="000000"/>
                </a:solidFill>
              </a:rPr>
              <a:t> vyrážka (kopřivka/petechie), trauma, dehydratace; udržet teplo.</a:t>
            </a:r>
            <a:endParaRPr dirty="0"/>
          </a:p>
          <a:p>
            <a:pPr algn="l">
              <a:defRPr/>
            </a:pPr>
            <a:r>
              <a:rPr lang="cs-CZ" b="1" i="0" u="none" strike="noStrike" dirty="0">
                <a:solidFill>
                  <a:srgbClr val="000000"/>
                </a:solidFill>
              </a:rPr>
              <a:t>Pracovní postup pro fyzioterapeuta:</a:t>
            </a:r>
            <a:r>
              <a:rPr lang="cs-CZ" b="0" i="0" u="none" strike="noStrike" dirty="0">
                <a:solidFill>
                  <a:srgbClr val="000000"/>
                </a:solidFill>
              </a:rPr>
              <a:t> pokud je </a:t>
            </a:r>
            <a:r>
              <a:rPr lang="cs-CZ" b="1" i="0" u="none" strike="noStrike" dirty="0">
                <a:solidFill>
                  <a:srgbClr val="000000"/>
                </a:solidFill>
              </a:rPr>
              <a:t>cokoliv abnormální</a:t>
            </a:r>
            <a:r>
              <a:rPr lang="cs-CZ" b="0" i="0" u="none" strike="noStrike" dirty="0">
                <a:solidFill>
                  <a:srgbClr val="000000"/>
                </a:solidFill>
              </a:rPr>
              <a:t> → </a:t>
            </a:r>
            <a:r>
              <a:rPr lang="cs-CZ" b="1" i="0" u="none" strike="noStrike" dirty="0">
                <a:solidFill>
                  <a:srgbClr val="000000"/>
                </a:solidFill>
              </a:rPr>
              <a:t>zastavit terapii</a:t>
            </a:r>
            <a:r>
              <a:rPr lang="cs-CZ" b="0" i="0" u="none" strike="noStrike" dirty="0">
                <a:solidFill>
                  <a:srgbClr val="000000"/>
                </a:solidFill>
              </a:rPr>
              <a:t>, </a:t>
            </a:r>
            <a:r>
              <a:rPr lang="cs-CZ" b="1" i="0" u="none" strike="noStrike" dirty="0">
                <a:solidFill>
                  <a:srgbClr val="000000"/>
                </a:solidFill>
              </a:rPr>
              <a:t>volat pomoc (155)</a:t>
            </a:r>
            <a:r>
              <a:rPr lang="cs-CZ" b="0" i="0" u="none" strike="noStrike" dirty="0">
                <a:solidFill>
                  <a:srgbClr val="000000"/>
                </a:solidFill>
              </a:rPr>
              <a:t>, (poloha, uvolnění DC, ventilace u apnoe, zástava krvácení tlakem).</a:t>
            </a:r>
            <a:endParaRPr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93432" name="Nadpis 1"/>
          <p:cNvSpPr>
            <a:spLocks noGrp="1"/>
          </p:cNvSpPr>
          <p:nvPr>
            <p:ph type="title"/>
          </p:nvPr>
        </p:nvSpPr>
        <p:spPr bwMode="auto">
          <a:xfrm>
            <a:off x="838198" y="355599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cs-CZ"/>
              <a:t>Nejčastější akutní stavy u dětí</a:t>
            </a:r>
            <a:endParaRPr/>
          </a:p>
        </p:txBody>
      </p:sp>
      <p:sp>
        <p:nvSpPr>
          <p:cNvPr id="1695381694" name="Zástupný obsah 2"/>
          <p:cNvSpPr>
            <a:spLocks noGrp="1"/>
          </p:cNvSpPr>
          <p:nvPr>
            <p:ph idx="1"/>
          </p:nvPr>
        </p:nvSpPr>
        <p:spPr bwMode="auto">
          <a:xfrm>
            <a:off x="838198" y="1997074"/>
            <a:ext cx="10515600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3000"/>
          </a:bodyPr>
          <a:lstStyle/>
          <a:p>
            <a:pPr marL="0" indent="0" algn="l">
              <a:buNone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Obstrukce dýchacích cest / dušení (cizí těleso)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Příznaky:</a:t>
            </a:r>
            <a:r>
              <a:rPr lang="cs-CZ" b="0" i="0" u="none" strike="noStrike">
                <a:solidFill>
                  <a:srgbClr val="000000"/>
                </a:solidFill>
              </a:rPr>
              <a:t> náhlý kašel, stridor/pískot, cyanóza, neschopnost mluvit/plakat.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Postup:</a:t>
            </a:r>
            <a:endParaRPr lang="cs-CZ" b="0" i="0" u="none" strike="noStrike">
              <a:solidFill>
                <a:srgbClr val="000000"/>
              </a:solidFill>
            </a:endParaRPr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&lt; </a:t>
            </a:r>
            <a:r>
              <a:rPr lang="cs-CZ" b="1" i="0" u="none" strike="noStrike">
                <a:solidFill>
                  <a:srgbClr val="000000"/>
                </a:solidFill>
              </a:rPr>
              <a:t>1 rok:</a:t>
            </a:r>
            <a:r>
              <a:rPr lang="cs-CZ" b="0" i="0" u="none" strike="noStrike">
                <a:solidFill>
                  <a:srgbClr val="000000"/>
                </a:solidFill>
              </a:rPr>
              <a:t> 5 úderů mezi lopatky + 5 stlačení hrudníku (na dolní polovině hrudní kosti), cyklicky.</a:t>
            </a:r>
            <a:endParaRPr/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≥ 1 rok:</a:t>
            </a:r>
            <a:r>
              <a:rPr lang="cs-CZ" b="0" i="0" u="none" strike="noStrike">
                <a:solidFill>
                  <a:srgbClr val="000000"/>
                </a:solidFill>
              </a:rPr>
              <a:t> 5 úderů mezi lopatky + Heimlich, cyklicky.</a:t>
            </a:r>
            <a:endParaRPr/>
          </a:p>
          <a:p>
            <a:pPr marL="742950" lvl="1" indent="-285750"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Bezvědomí:</a:t>
            </a:r>
            <a:r>
              <a:rPr lang="cs-CZ" b="0" i="0" u="none" strike="noStrike">
                <a:solidFill>
                  <a:srgbClr val="000000"/>
                </a:solidFill>
              </a:rPr>
              <a:t> KPR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Co NEdělat:</a:t>
            </a:r>
            <a:r>
              <a:rPr lang="cs-CZ" b="0" i="0" u="none" strike="noStrike">
                <a:solidFill>
                  <a:srgbClr val="000000"/>
                </a:solidFill>
              </a:rPr>
              <a:t> slepá instrumentace v ústech, vyvolávání zvracení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FYZIO tipy:</a:t>
            </a:r>
            <a:r>
              <a:rPr lang="cs-CZ" b="0" i="0" u="none" strike="noStrike">
                <a:solidFill>
                  <a:srgbClr val="000000"/>
                </a:solidFill>
              </a:rPr>
              <a:t> u dětí v riziku (poruchy polykání) trénink polohování, edukace rodičů</a:t>
            </a:r>
            <a:endParaRPr/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9712772" name="Obrázek 4" descr="cizí těleso v DC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4828189" cy="6858000"/>
          </a:xfrm>
          <a:prstGeom prst="rect">
            <a:avLst/>
          </a:prstGeom>
        </p:spPr>
      </p:pic>
      <p:pic>
        <p:nvPicPr>
          <p:cNvPr id="1578798823" name="Obrázek 5" descr="cizí těleso v DC 1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69">
            <a:off x="7179353" y="-257334"/>
            <a:ext cx="3077128" cy="6943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2630726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562708"/>
            <a:ext cx="10515600" cy="561425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4000"/>
          </a:bodyPr>
          <a:lstStyle/>
          <a:p>
            <a:pPr marL="0" indent="0" algn="l">
              <a:buNone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Fyzioterapie při akutních onemocněních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Infekce dýchacích cest:</a:t>
            </a:r>
            <a:r>
              <a:rPr lang="cs-CZ" b="0" i="0" u="none" strike="noStrike">
                <a:solidFill>
                  <a:srgbClr val="000000"/>
                </a:solidFill>
              </a:rPr>
              <a:t> u bronchiolitidy/akutní bronchitidy spíše šetřící režim, jen podpora hygieny DC, polohování, hydratace.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Astmatická exacerbace:</a:t>
            </a:r>
            <a:r>
              <a:rPr lang="cs-CZ" b="0" i="0" u="none" strike="noStrike">
                <a:solidFill>
                  <a:srgbClr val="000000"/>
                </a:solidFill>
              </a:rPr>
              <a:t> akutně se necvičí → fyzio až v rekonvalescenci + dlouhodobě (technika inhalace, dechové stereotypy).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Poúrazové stavy:</a:t>
            </a:r>
            <a:r>
              <a:rPr lang="cs-CZ" b="0" i="0" u="none" strike="noStrike">
                <a:solidFill>
                  <a:srgbClr val="000000"/>
                </a:solidFill>
              </a:rPr>
              <a:t> dle stabilizace, nejdříve prevence trombózy, dechová cvičení, až pak mobilizace.</a:t>
            </a:r>
            <a:endParaRPr/>
          </a:p>
          <a:p>
            <a:pPr marL="0" indent="0" algn="l">
              <a:buFont typeface="Arial"/>
              <a:buNone/>
              <a:defRPr/>
            </a:pPr>
            <a:endParaRPr/>
          </a:p>
          <a:p>
            <a:pPr marL="0" indent="0" algn="l">
              <a:buNone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Fyzioterapie při chronických onemocněních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Cystická fibróza:</a:t>
            </a:r>
            <a:r>
              <a:rPr lang="cs-CZ" b="0" i="0" u="none" strike="noStrike">
                <a:solidFill>
                  <a:srgbClr val="000000"/>
                </a:solidFill>
              </a:rPr>
              <a:t> zásadní role fyzio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Astma:</a:t>
            </a:r>
            <a:r>
              <a:rPr lang="cs-CZ" b="0" i="0" u="none" strike="noStrike">
                <a:solidFill>
                  <a:srgbClr val="000000"/>
                </a:solidFill>
              </a:rPr>
              <a:t> nácvik dechové kontroly, správné použití inhalátorů, prevence hyperventilace, zvyšování tolerance zátěže.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Neurologické choroby (DMO, SMA):</a:t>
            </a:r>
            <a:r>
              <a:rPr lang="cs-CZ" b="0" i="0" u="none" strike="noStrike">
                <a:solidFill>
                  <a:srgbClr val="000000"/>
                </a:solidFill>
              </a:rPr>
              <a:t> motorika, polohování, prevence kontraktur, respirační podpora.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Ortopedické diagnózy:</a:t>
            </a:r>
            <a:r>
              <a:rPr lang="cs-CZ" b="0" i="0" u="none" strike="noStrike">
                <a:solidFill>
                  <a:srgbClr val="000000"/>
                </a:solidFill>
              </a:rPr>
              <a:t> skoliózy, kyčle, stavy po operacích.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891694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Cizí těleso v GIT</a:t>
            </a:r>
            <a:endParaRPr/>
          </a:p>
        </p:txBody>
      </p:sp>
      <p:sp>
        <p:nvSpPr>
          <p:cNvPr id="72218752" name="Zástupný symbol pro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Nejčastěji kojenci/batolata – ze zvědavosti</a:t>
            </a:r>
            <a:endParaRPr/>
          </a:p>
          <a:p>
            <a:pPr>
              <a:defRPr/>
            </a:pPr>
            <a:r>
              <a:rPr lang="cs-CZ"/>
              <a:t>Adolescenti – sázky, sebepoškozování</a:t>
            </a:r>
            <a:endParaRPr/>
          </a:p>
          <a:p>
            <a:pPr>
              <a:defRPr/>
            </a:pPr>
            <a:r>
              <a:rPr lang="cs-CZ"/>
              <a:t>Mentálně postižené děti</a:t>
            </a:r>
            <a:endParaRPr/>
          </a:p>
          <a:p>
            <a:pPr>
              <a:defRPr/>
            </a:pPr>
            <a:r>
              <a:rPr lang="cs-CZ"/>
              <a:t>Většina těles není nebezpečná a ani se o požití neví, spontánně odejdou stolicí</a:t>
            </a:r>
            <a:endParaRPr/>
          </a:p>
          <a:p>
            <a:pPr>
              <a:defRPr/>
            </a:pPr>
            <a:r>
              <a:rPr lang="cs-CZ"/>
              <a:t>Jiná jsou nebezpečná stran – velikosti (zaklínění v jícnu, tlakové nekrózy), leptání (baterie), poranění GIT (baterie-dle nabití), perforace GIT (2 a více magnetů, disková baterie v jícnu) také u ostrých/hrotnatých těles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4239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Cizí těleso v GIT</a:t>
            </a:r>
            <a:endParaRPr/>
          </a:p>
        </p:txBody>
      </p:sp>
      <p:sp>
        <p:nvSpPr>
          <p:cNvPr id="2012603668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Anamnéza – jaké těleso (materiál, ostrost, velikost), kdy, u baterií stav (vybité/nabité), poslední per os příjem</a:t>
            </a:r>
            <a:endParaRPr/>
          </a:p>
          <a:p>
            <a:pPr>
              <a:defRPr/>
            </a:pPr>
            <a:r>
              <a:rPr lang="cs-CZ"/>
              <a:t>Příznaky – hypersalivace, dysfonie, stridor, dysfagie, bolestivý kašel, bolest za sternem, nauzea až zvracení</a:t>
            </a:r>
            <a:endParaRPr/>
          </a:p>
          <a:p>
            <a:pPr>
              <a:defRPr/>
            </a:pPr>
            <a:r>
              <a:rPr lang="cs-CZ"/>
              <a:t>PNP – monitorace VF, zvýšená poloha, zajištění PŽK, nic per os!</a:t>
            </a:r>
            <a:endParaRPr/>
          </a:p>
          <a:p>
            <a:pPr>
              <a:defRPr/>
            </a:pPr>
            <a:r>
              <a:rPr lang="cs-CZ"/>
              <a:t>Transport na pracoviště se zajištěnou endoskopickou službou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562816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Laryngitida</a:t>
            </a:r>
            <a:endParaRPr/>
          </a:p>
        </p:txBody>
      </p:sp>
      <p:sp>
        <p:nvSpPr>
          <p:cNvPr id="155258812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/>
              <a:t>Příznaky:</a:t>
            </a:r>
            <a:r>
              <a:rPr lang="cs-CZ"/>
              <a:t> náhle vzniklý štěkavý kašel, chrapot, inspirační stridor, zhoršení v noci.</a:t>
            </a:r>
            <a:endParaRPr/>
          </a:p>
          <a:p>
            <a:pPr>
              <a:defRPr/>
            </a:pPr>
            <a:r>
              <a:rPr lang="cs-CZ" b="1"/>
              <a:t>Postup pro fyzio:</a:t>
            </a:r>
            <a:r>
              <a:rPr lang="cs-CZ"/>
              <a:t> minimalizovat rozrušení, posadit, chladnější vzduch, </a:t>
            </a:r>
            <a:r>
              <a:rPr lang="cs-CZ" b="1"/>
              <a:t>ne</a:t>
            </a:r>
            <a:r>
              <a:rPr lang="cs-CZ"/>
              <a:t> vleže, volat pomoc při stridoru v klidu, cyanóze, vyčerpání.</a:t>
            </a:r>
            <a:endParaRPr/>
          </a:p>
          <a:p>
            <a:pPr marL="0" indent="0">
              <a:buFont typeface="Arial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56759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Astmatický záchvat</a:t>
            </a:r>
            <a:endParaRPr/>
          </a:p>
        </p:txBody>
      </p:sp>
      <p:sp>
        <p:nvSpPr>
          <p:cNvPr id="2040406009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/>
              <a:t>Příznaky:</a:t>
            </a:r>
            <a:r>
              <a:rPr lang="cs-CZ"/>
              <a:t> tachypnoe, pískoty, kašel</a:t>
            </a:r>
            <a:endParaRPr/>
          </a:p>
          <a:p>
            <a:pPr>
              <a:defRPr/>
            </a:pPr>
            <a:r>
              <a:rPr lang="cs-CZ" b="1"/>
              <a:t>Postup:</a:t>
            </a:r>
            <a:r>
              <a:rPr lang="cs-CZ"/>
              <a:t> posadit, monitorace, </a:t>
            </a:r>
            <a:r>
              <a:rPr lang="cs-CZ" b="1"/>
              <a:t>pomoc s inhalačním úlevovým lékem přes spacer</a:t>
            </a:r>
            <a:r>
              <a:rPr lang="cs-CZ"/>
              <a:t>, volání RZS při selhávání, cyanóze, vyčerpání.</a:t>
            </a:r>
            <a:endParaRPr/>
          </a:p>
          <a:p>
            <a:pPr>
              <a:defRPr/>
            </a:pPr>
            <a:r>
              <a:rPr lang="cs-CZ" b="1"/>
              <a:t>Edukace:</a:t>
            </a:r>
            <a:r>
              <a:rPr lang="cs-CZ"/>
              <a:t> technika inhalace se spacerem, rozlišení trénink vs. Atní exacerbace </a:t>
            </a:r>
            <a:endParaRPr/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8820965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Bronchiolitida (kojenci)</a:t>
            </a:r>
            <a:endParaRPr/>
          </a:p>
        </p:txBody>
      </p:sp>
      <p:sp>
        <p:nvSpPr>
          <p:cNvPr id="1945888389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 dirty="0"/>
              <a:t>Příznaky:</a:t>
            </a:r>
            <a:r>
              <a:rPr lang="cs-CZ" dirty="0"/>
              <a:t> </a:t>
            </a:r>
            <a:r>
              <a:rPr lang="cs-CZ" dirty="0" err="1"/>
              <a:t>tachydyspnoe</a:t>
            </a:r>
            <a:r>
              <a:rPr lang="cs-CZ" dirty="0"/>
              <a:t>, krmení obtížné, apnoe</a:t>
            </a:r>
            <a:endParaRPr dirty="0"/>
          </a:p>
          <a:p>
            <a:pPr>
              <a:defRPr/>
            </a:pPr>
            <a:r>
              <a:rPr lang="cs-CZ" b="1" dirty="0" err="1"/>
              <a:t>Fyzio</a:t>
            </a:r>
            <a:r>
              <a:rPr lang="cs-CZ" b="1" dirty="0"/>
              <a:t> nezastupitelná role v akutní fázi onemocnění</a:t>
            </a:r>
          </a:p>
          <a:p>
            <a:pPr>
              <a:defRPr/>
            </a:pPr>
            <a:r>
              <a:rPr lang="cs-CZ" b="1" dirty="0"/>
              <a:t>Volat pomoc:</a:t>
            </a:r>
            <a:r>
              <a:rPr lang="cs-CZ" dirty="0"/>
              <a:t> apnoe, cyanóza, neschopnost krmit, letargie.</a:t>
            </a:r>
            <a:endParaRPr dirty="0"/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38950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Anafylaxe</a:t>
            </a:r>
            <a:endParaRPr/>
          </a:p>
        </p:txBody>
      </p:sp>
      <p:sp>
        <p:nvSpPr>
          <p:cNvPr id="1905046015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Příznaky:</a:t>
            </a:r>
            <a:r>
              <a:rPr lang="cs-CZ" b="0" i="0" u="none" strike="noStrike">
                <a:solidFill>
                  <a:srgbClr val="000000"/>
                </a:solidFill>
              </a:rPr>
              <a:t> kopřivka, otok rtů/jazyka, stridor, sípot, hypotenze, zvracení, kolaps.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Postup na místě:</a:t>
            </a:r>
            <a:r>
              <a:rPr lang="cs-CZ" b="0" i="0" u="none" strike="noStrike">
                <a:solidFill>
                  <a:srgbClr val="000000"/>
                </a:solidFill>
              </a:rPr>
              <a:t> přerušit expozici, </a:t>
            </a:r>
            <a:r>
              <a:rPr lang="cs-CZ" b="1" i="0" u="none" strike="noStrike">
                <a:solidFill>
                  <a:srgbClr val="000000"/>
                </a:solidFill>
              </a:rPr>
              <a:t>poloha vleže s elevací DK</a:t>
            </a:r>
            <a:r>
              <a:rPr lang="cs-CZ" b="0" i="0" u="none" strike="noStrike">
                <a:solidFill>
                  <a:srgbClr val="000000"/>
                </a:solidFill>
              </a:rPr>
              <a:t> (pokud tolerováno), volat 155/112. </a:t>
            </a:r>
            <a:r>
              <a:rPr lang="cs-CZ" b="1" i="0" u="none" strike="noStrike">
                <a:solidFill>
                  <a:srgbClr val="000000"/>
                </a:solidFill>
              </a:rPr>
              <a:t>Pokud má dítě Epipen:</a:t>
            </a:r>
            <a:r>
              <a:rPr lang="cs-CZ" b="0" i="0" u="none" strike="noStrike">
                <a:solidFill>
                  <a:srgbClr val="000000"/>
                </a:solidFill>
              </a:rPr>
              <a:t> použít (střed zevní strany stehna přes oděv).</a:t>
            </a:r>
            <a:endParaRPr/>
          </a:p>
          <a:p>
            <a:pPr marL="0" indent="0">
              <a:buFont typeface="Arial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62473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Křeče</a:t>
            </a:r>
            <a:endParaRPr/>
          </a:p>
        </p:txBody>
      </p:sp>
      <p:sp>
        <p:nvSpPr>
          <p:cNvPr id="937908553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/>
              <a:t>Postup:</a:t>
            </a:r>
            <a:r>
              <a:rPr lang="cs-CZ"/>
              <a:t> zabránit možnému úrazu či poranění, odstranit nebezpečné předměty, VOLAT RZP, změřit čas, po odeznění </a:t>
            </a:r>
            <a:r>
              <a:rPr lang="cs-CZ" b="1"/>
              <a:t>stabilizovaná poloha</a:t>
            </a:r>
            <a:r>
              <a:rPr lang="cs-CZ"/>
              <a:t>, kontrola dýchání. </a:t>
            </a:r>
          </a:p>
          <a:p>
            <a:pPr>
              <a:defRPr/>
            </a:pPr>
            <a:r>
              <a:rPr lang="cs-CZ"/>
              <a:t>Všímat si zda jsou křeče symetrické, pokálení/pomočení, otevření očí aj.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 lang="cs-CZ" b="1"/>
              <a:t>Pokud mají rodiče záchranný lék (rektální diazepam / bukální midazolam) a jsou zaškoleni:</a:t>
            </a:r>
            <a:r>
              <a:rPr lang="cs-CZ"/>
              <a:t> pomoci jim dle instrukcí.</a:t>
            </a:r>
            <a:endParaRPr/>
          </a:p>
          <a:p>
            <a:pPr marL="0" indent="0"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551700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Hypoglykémie (zejména DMI)</a:t>
            </a:r>
            <a:endParaRPr/>
          </a:p>
        </p:txBody>
      </p:sp>
      <p:sp>
        <p:nvSpPr>
          <p:cNvPr id="587364466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/>
              <a:t>Příznaky:</a:t>
            </a:r>
            <a:r>
              <a:rPr lang="cs-CZ"/>
              <a:t> třes, bledost, pocení, hlad, změny chování, poruchy vědomí.</a:t>
            </a:r>
            <a:endParaRPr/>
          </a:p>
          <a:p>
            <a:pPr>
              <a:defRPr/>
            </a:pPr>
            <a:r>
              <a:rPr lang="cs-CZ" b="1"/>
              <a:t>Postup, je-li při vědomí:</a:t>
            </a:r>
            <a:r>
              <a:rPr lang="cs-CZ"/>
              <a:t> </a:t>
            </a:r>
            <a:r>
              <a:rPr lang="cs-CZ" b="1"/>
              <a:t>rychlé cukry</a:t>
            </a:r>
            <a:endParaRPr/>
          </a:p>
          <a:p>
            <a:pPr>
              <a:defRPr/>
            </a:pPr>
            <a:r>
              <a:rPr lang="cs-CZ" b="1"/>
              <a:t>Bezvědomí:</a:t>
            </a:r>
            <a:r>
              <a:rPr lang="cs-CZ"/>
              <a:t> nic p.o., stabilizovaná poloha, rychlá pomoc.</a:t>
            </a:r>
            <a:endParaRPr/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34602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Kontraindikace FT u akutně nemocného:</a:t>
            </a:r>
            <a:r>
              <a:rPr lang="cs-CZ" b="0" i="0" u="none" strike="noStrike">
                <a:solidFill>
                  <a:srgbClr val="000000"/>
                </a:solidFill>
              </a:rPr>
              <a:t> </a:t>
            </a:r>
            <a:endParaRPr lang="cs-CZ"/>
          </a:p>
        </p:txBody>
      </p:sp>
      <p:sp>
        <p:nvSpPr>
          <p:cNvPr id="1998137261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horečka &gt; 38,5 °C s toxickým vzhledem</a:t>
            </a:r>
            <a:endParaRPr/>
          </a:p>
          <a:p>
            <a:pPr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těžká dušnost</a:t>
            </a:r>
            <a:endParaRPr/>
          </a:p>
          <a:p>
            <a:pPr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saturace &lt; 92 %</a:t>
            </a:r>
            <a:endParaRPr/>
          </a:p>
          <a:p>
            <a:pPr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nestabilní oběh</a:t>
            </a:r>
            <a:endParaRPr/>
          </a:p>
          <a:p>
            <a:pPr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nekorigovaná hypoglykemie</a:t>
            </a:r>
            <a:endParaRPr/>
          </a:p>
          <a:p>
            <a:pPr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aktivní krvácení</a:t>
            </a:r>
            <a:endParaRPr/>
          </a:p>
          <a:p>
            <a:pPr marL="0" indent="0">
              <a:buFont typeface="Arial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68998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Resuscitace v pediatrii</a:t>
            </a:r>
            <a:endParaRPr/>
          </a:p>
        </p:txBody>
      </p:sp>
      <p:sp>
        <p:nvSpPr>
          <p:cNvPr id="1259583613" name="Zástupný obsah 2"/>
          <p:cNvSpPr>
            <a:spLocks noGrp="1"/>
          </p:cNvSpPr>
          <p:nvPr>
            <p:ph idx="1"/>
          </p:nvPr>
        </p:nvSpPr>
        <p:spPr bwMode="auto">
          <a:xfrm>
            <a:off x="804080" y="2084832"/>
            <a:ext cx="9720071" cy="402336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7000"/>
          </a:bodyPr>
          <a:lstStyle/>
          <a:p>
            <a:pPr>
              <a:defRPr/>
            </a:pPr>
            <a:r>
              <a:rPr lang="cs-CZ" sz="2500" b="1" dirty="0"/>
              <a:t>Bezpečnost</a:t>
            </a:r>
            <a:endParaRPr lang="cs-CZ" sz="2500" dirty="0"/>
          </a:p>
          <a:p>
            <a:pPr>
              <a:defRPr/>
            </a:pPr>
            <a:r>
              <a:rPr lang="cs-CZ" sz="2500" b="1" dirty="0"/>
              <a:t>Otevření DC</a:t>
            </a:r>
            <a:r>
              <a:rPr lang="cs-CZ" sz="2500" dirty="0"/>
              <a:t> (u kojenců neutrálně), </a:t>
            </a:r>
            <a:r>
              <a:rPr lang="cs-CZ" sz="2500" b="1" dirty="0"/>
              <a:t>5 úvodních vdechů.</a:t>
            </a:r>
            <a:endParaRPr lang="cs-CZ" sz="2500" dirty="0"/>
          </a:p>
          <a:p>
            <a:pPr>
              <a:defRPr/>
            </a:pPr>
            <a:r>
              <a:rPr lang="cs-CZ" sz="2500" b="1" dirty="0"/>
              <a:t>Posouzení dýchání a známek života</a:t>
            </a:r>
            <a:r>
              <a:rPr lang="cs-CZ" sz="2500" dirty="0"/>
              <a:t> (≤10 s).</a:t>
            </a:r>
            <a:endParaRPr sz="2500" dirty="0"/>
          </a:p>
          <a:p>
            <a:pPr>
              <a:defRPr/>
            </a:pPr>
            <a:r>
              <a:rPr lang="cs-CZ" sz="2500" b="1" dirty="0"/>
              <a:t>Komprese hrudníku:</a:t>
            </a:r>
            <a:r>
              <a:rPr lang="cs-CZ" sz="2500" dirty="0"/>
              <a:t> hloubka </a:t>
            </a:r>
            <a:r>
              <a:rPr lang="cs-CZ" sz="2500" b="1" dirty="0"/>
              <a:t>≥ 1/3</a:t>
            </a:r>
            <a:r>
              <a:rPr lang="cs-CZ" sz="2500" dirty="0"/>
              <a:t> předozadního průměru (≈ 4 cm u kojence, 5 cm u dítěte), frekvence </a:t>
            </a:r>
            <a:r>
              <a:rPr lang="cs-CZ" sz="2500" b="1" dirty="0"/>
              <a:t>100–120/min</a:t>
            </a:r>
            <a:r>
              <a:rPr lang="cs-CZ" sz="2500" dirty="0"/>
              <a:t>.</a:t>
            </a:r>
            <a:endParaRPr sz="2500" dirty="0"/>
          </a:p>
          <a:p>
            <a:pPr>
              <a:defRPr/>
            </a:pPr>
            <a:r>
              <a:rPr lang="cs-CZ" sz="2500" b="1" dirty="0"/>
              <a:t>Poměr:</a:t>
            </a:r>
            <a:endParaRPr lang="cs-CZ" sz="2500" dirty="0"/>
          </a:p>
          <a:p>
            <a:pPr>
              <a:buFont typeface="Arial"/>
              <a:buChar char="•"/>
              <a:defRPr/>
            </a:pPr>
            <a:r>
              <a:rPr lang="cs-CZ" sz="2500" b="1" dirty="0"/>
              <a:t>1 zachránce:</a:t>
            </a:r>
            <a:r>
              <a:rPr lang="cs-CZ" sz="2500" dirty="0"/>
              <a:t> 30:2</a:t>
            </a:r>
            <a:endParaRPr sz="2500" dirty="0"/>
          </a:p>
          <a:p>
            <a:pPr>
              <a:buFont typeface="Arial"/>
              <a:buChar char="•"/>
              <a:defRPr/>
            </a:pPr>
            <a:r>
              <a:rPr lang="cs-CZ" sz="2500" b="1" dirty="0"/>
              <a:t>2 zachránci:</a:t>
            </a:r>
            <a:r>
              <a:rPr lang="cs-CZ" sz="2500" dirty="0"/>
              <a:t> 15:2</a:t>
            </a:r>
            <a:endParaRPr sz="2500" dirty="0"/>
          </a:p>
          <a:p>
            <a:pPr>
              <a:defRPr/>
            </a:pPr>
            <a:r>
              <a:rPr lang="cs-CZ" sz="2500" b="1" dirty="0"/>
              <a:t>AED:</a:t>
            </a:r>
            <a:r>
              <a:rPr lang="cs-CZ" sz="2500" dirty="0"/>
              <a:t> použít co nejdříve; do 8 let preferovat pediatrické elektrody, </a:t>
            </a:r>
          </a:p>
          <a:p>
            <a:pPr marL="0" indent="0">
              <a:buFont typeface="Arial"/>
              <a:buNone/>
              <a:defRPr/>
            </a:pPr>
            <a:r>
              <a:rPr lang="cs-CZ" sz="2500" dirty="0"/>
              <a:t>pokud nejsou, dospělé elektrody </a:t>
            </a:r>
            <a:r>
              <a:rPr lang="cs-CZ" sz="2500" b="1" dirty="0"/>
              <a:t>AP (předozadní)</a:t>
            </a:r>
            <a:r>
              <a:rPr lang="cs-CZ" sz="2500" dirty="0"/>
              <a:t>.</a:t>
            </a:r>
            <a:endParaRPr sz="2500" dirty="0"/>
          </a:p>
          <a:p>
            <a:pPr marL="0" indent="0">
              <a:buFont typeface="Arial"/>
              <a:buNone/>
              <a:defRPr/>
            </a:pPr>
            <a:endParaRPr sz="2500" dirty="0"/>
          </a:p>
          <a:p>
            <a:pPr>
              <a:defRPr/>
            </a:pPr>
            <a:endParaRPr lang="cs-CZ" dirty="0"/>
          </a:p>
        </p:txBody>
      </p:sp>
      <p:pic>
        <p:nvPicPr>
          <p:cNvPr id="1133217608" name="Obrázek 3" descr="resuscitace pod 1rok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0634" y="231405"/>
            <a:ext cx="2333614" cy="2562102"/>
          </a:xfrm>
          <a:prstGeom prst="rect">
            <a:avLst/>
          </a:prstGeom>
        </p:spPr>
      </p:pic>
      <p:pic>
        <p:nvPicPr>
          <p:cNvPr id="1866532010" name="Zástupný symbol pro obsah 9" descr="resuscitace nad 1 rok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81167" y="4001293"/>
            <a:ext cx="3283081" cy="23284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255006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515815"/>
            <a:ext cx="10515600" cy="5661148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Role pediatra vs. fyzioterapeuta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Pediatr dělá </a:t>
            </a:r>
            <a:r>
              <a:rPr lang="cs-CZ" b="1" i="0" u="none" strike="noStrike">
                <a:solidFill>
                  <a:srgbClr val="000000"/>
                </a:solidFill>
              </a:rPr>
              <a:t>orientační screening</a:t>
            </a:r>
            <a:r>
              <a:rPr lang="cs-CZ" b="0" i="0" u="none" strike="noStrike">
                <a:solidFill>
                  <a:srgbClr val="000000"/>
                </a:solidFill>
              </a:rPr>
              <a:t> při preventivních prohlídkách → jen hodnotí hrubě osy, funkce, symetrii, motorické milníky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0" i="0" u="none" strike="noStrike">
                <a:solidFill>
                  <a:srgbClr val="000000"/>
                </a:solidFill>
              </a:rPr>
              <a:t>Fyzioterapeut má </a:t>
            </a:r>
            <a:r>
              <a:rPr lang="cs-CZ" b="1" i="0" u="none" strike="noStrike">
                <a:solidFill>
                  <a:srgbClr val="000000"/>
                </a:solidFill>
              </a:rPr>
              <a:t>větší prostor na detail</a:t>
            </a:r>
            <a:r>
              <a:rPr lang="cs-CZ" b="0" i="0" u="none" strike="noStrike">
                <a:solidFill>
                  <a:srgbClr val="000000"/>
                </a:solidFill>
              </a:rPr>
              <a:t>, ale i on by měl vědět, co je pro pediatra normální vs. varovné.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Limity:</a:t>
            </a:r>
            <a:r>
              <a:rPr lang="cs-CZ" b="0" i="0" u="none" strike="noStrike">
                <a:solidFill>
                  <a:srgbClr val="000000"/>
                </a:solidFill>
              </a:rPr>
              <a:t> u pediatra i nefyzio specialisty není prostor rodiče „opravovat“ do detailu v handlingu, ale dát základní doporučení a případně odeslat na fyzioterapii.</a:t>
            </a:r>
            <a:endParaRPr/>
          </a:p>
          <a:p>
            <a:pPr marL="0" indent="0"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5379607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Ukončení / nezahájení resuscitace</a:t>
            </a:r>
            <a:endParaRPr/>
          </a:p>
        </p:txBody>
      </p:sp>
      <p:sp>
        <p:nvSpPr>
          <p:cNvPr id="2098618754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750996" y="2084832"/>
            <a:ext cx="9720071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Neúspěšná resuscitace trvající 10 – 20 minut je asociována s vysokým rizikem nepříznivého vývoje dítěte</a:t>
            </a:r>
            <a:endParaRPr dirty="0"/>
          </a:p>
          <a:p>
            <a:pPr>
              <a:defRPr/>
            </a:pPr>
            <a:r>
              <a:rPr lang="cs-CZ" dirty="0"/>
              <a:t>Pokud při adekvátně prováděné resuscitaci (a vyloučení reverzibilní příčiny stavu) nedochází k obnovení vitálních funkcí, je vhodné po konzultaci s členy resuscitačního týmu a rodiči zvážit ukončení aktivní resuscitace</a:t>
            </a:r>
            <a:endParaRPr dirty="0"/>
          </a:p>
          <a:p>
            <a:pPr>
              <a:defRPr/>
            </a:pPr>
            <a:r>
              <a:rPr lang="cs-CZ" dirty="0"/>
              <a:t>Někdy lze identifikovat stavy, které jsou spojené s  vysokou úmrtností a špatným dlouhodobým vývojem dítěte. V těchto případech je nezahájení resuscitace považováno za vhodné a přijatelné řešení, zvláště pokud byla možnost prodiskutovat stav dítěte</a:t>
            </a:r>
            <a:endParaRPr dirty="0"/>
          </a:p>
          <a:p>
            <a:pPr>
              <a:defRPr/>
            </a:pPr>
            <a:r>
              <a:rPr lang="cs-CZ" dirty="0"/>
              <a:t>V případě ukončení nebo nezahájení resuscitace je další péče zaměřena na komfort a důstojnost dítěte včetně rodiny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48518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Zvláštnosti</a:t>
            </a:r>
            <a:endParaRPr/>
          </a:p>
        </p:txBody>
      </p:sp>
      <p:sp>
        <p:nvSpPr>
          <p:cNvPr id="1904159851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/>
              <a:t>Ventilace:</a:t>
            </a:r>
            <a:r>
              <a:rPr lang="cs-CZ"/>
              <a:t> „jen tolik, aby se zvednul hrudník“, vyvarovat se hyperventilace.</a:t>
            </a:r>
            <a:endParaRPr/>
          </a:p>
          <a:p>
            <a:pPr>
              <a:defRPr/>
            </a:pPr>
            <a:r>
              <a:rPr lang="cs-CZ" b="1"/>
              <a:t>Technika kompresí:</a:t>
            </a:r>
            <a:endParaRPr lang="cs-CZ"/>
          </a:p>
          <a:p>
            <a:pPr>
              <a:buFont typeface="Arial"/>
              <a:buChar char="•"/>
              <a:defRPr/>
            </a:pPr>
            <a:r>
              <a:rPr lang="cs-CZ"/>
              <a:t>Kojenec: 2 prsty (1 zachránce) nebo </a:t>
            </a:r>
            <a:r>
              <a:rPr lang="cs-CZ" b="1"/>
              <a:t>dvoupalcová</a:t>
            </a:r>
            <a:r>
              <a:rPr lang="cs-CZ"/>
              <a:t> technika (2 zachránci).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cs-CZ"/>
              <a:t>Dítě: 1–2 ruce dle velikosti.</a:t>
            </a:r>
            <a:endParaRPr/>
          </a:p>
          <a:p>
            <a:pPr marL="0" indent="0"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1712516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cs-CZ" b="1" i="0" u="none" strike="noStrike">
                <a:solidFill>
                  <a:srgbClr val="000000"/>
                </a:solidFill>
              </a:rPr>
            </a:br>
            <a:r>
              <a:rPr lang="cs-CZ" b="1" i="0" u="none" strike="noStrike">
                <a:solidFill>
                  <a:srgbClr val="000000"/>
                </a:solidFill>
              </a:rPr>
              <a:t>Novorozenec (delivery room principles – co má vědět fyzioterapeut)</a:t>
            </a:r>
            <a:br>
              <a:rPr lang="cs-CZ" b="1" i="0" u="none" strike="noStrike">
                <a:solidFill>
                  <a:srgbClr val="000000"/>
                </a:solidFill>
              </a:rPr>
            </a:br>
            <a:endParaRPr lang="cs-CZ"/>
          </a:p>
        </p:txBody>
      </p:sp>
      <p:sp>
        <p:nvSpPr>
          <p:cNvPr id="316568215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První kroky:</a:t>
            </a:r>
            <a:r>
              <a:rPr lang="cs-CZ" b="0" i="0" u="none" strike="noStrike">
                <a:solidFill>
                  <a:srgbClr val="000000"/>
                </a:solidFill>
              </a:rPr>
              <a:t> teplo, osušit, </a:t>
            </a:r>
            <a:r>
              <a:rPr lang="cs-CZ" b="1" i="0" u="none" strike="noStrike">
                <a:solidFill>
                  <a:srgbClr val="000000"/>
                </a:solidFill>
              </a:rPr>
              <a:t>pozice hlavy neutrálně</a:t>
            </a:r>
            <a:r>
              <a:rPr lang="cs-CZ" b="0" i="0" u="none" strike="noStrike">
                <a:solidFill>
                  <a:srgbClr val="000000"/>
                </a:solidFill>
              </a:rPr>
              <a:t>, jemná stimulace.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Hodnocení:</a:t>
            </a:r>
            <a:r>
              <a:rPr lang="cs-CZ" b="0" i="0" u="none" strike="noStrike">
                <a:solidFill>
                  <a:srgbClr val="000000"/>
                </a:solidFill>
              </a:rPr>
              <a:t> dýchá/nekřičí? HR (palpace pupečníku/auskultace).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PPV</a:t>
            </a:r>
            <a:r>
              <a:rPr lang="cs-CZ" b="0" i="0" u="none" strike="noStrike">
                <a:solidFill>
                  <a:srgbClr val="000000"/>
                </a:solidFill>
              </a:rPr>
              <a:t> při apnoi/gaspingu nebo HR &lt; 100/min, frekvence ~40–60/min, začít vzduchem u donošence.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Komprese 3:1</a:t>
            </a:r>
            <a:r>
              <a:rPr lang="cs-CZ" b="0" i="0" u="none" strike="noStrike">
                <a:solidFill>
                  <a:srgbClr val="000000"/>
                </a:solidFill>
              </a:rPr>
              <a:t> (při HR &lt; 60/min navzdory účinné ventilaci), technika </a:t>
            </a:r>
            <a:r>
              <a:rPr lang="cs-CZ" b="1" i="0" u="none" strike="noStrike">
                <a:solidFill>
                  <a:srgbClr val="000000"/>
                </a:solidFill>
              </a:rPr>
              <a:t>two-thumb encircling</a:t>
            </a:r>
            <a:r>
              <a:rPr lang="cs-CZ" b="0" i="0" u="none" strike="noStrike">
                <a:solidFill>
                  <a:srgbClr val="000000"/>
                </a:solidFill>
              </a:rPr>
              <a:t>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FYZIO kontext:</a:t>
            </a:r>
            <a:r>
              <a:rPr lang="cs-CZ" b="0" i="0" u="none" strike="noStrike">
                <a:solidFill>
                  <a:srgbClr val="000000"/>
                </a:solidFill>
              </a:rPr>
              <a:t> v běžné praxi mimo porodnici spíše znalost principů, podpora týmu, termoregulace, minimalizace manipulace.</a:t>
            </a:r>
            <a:endParaRPr/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39754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Rozsah</a:t>
            </a:r>
            <a:r>
              <a:rPr dirty="0"/>
              <a:t> </a:t>
            </a:r>
            <a:r>
              <a:rPr dirty="0" err="1"/>
              <a:t>preventivních</a:t>
            </a:r>
            <a:r>
              <a:rPr dirty="0"/>
              <a:t> </a:t>
            </a:r>
            <a:r>
              <a:rPr dirty="0" err="1"/>
              <a:t>prohlídek</a:t>
            </a:r>
            <a:r>
              <a:rPr dirty="0"/>
              <a:t> v ČR </a:t>
            </a:r>
            <a:r>
              <a:rPr dirty="0" err="1"/>
              <a:t>dle</a:t>
            </a:r>
            <a:r>
              <a:rPr dirty="0"/>
              <a:t> </a:t>
            </a:r>
            <a:r>
              <a:rPr dirty="0" err="1"/>
              <a:t>platné</a:t>
            </a:r>
            <a:r>
              <a:rPr dirty="0"/>
              <a:t> </a:t>
            </a:r>
            <a:r>
              <a:rPr dirty="0" err="1"/>
              <a:t>legislativy</a:t>
            </a:r>
            <a:endParaRPr dirty="0"/>
          </a:p>
        </p:txBody>
      </p:sp>
      <p:sp>
        <p:nvSpPr>
          <p:cNvPr id="1924221853" name="Zástupný obsah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>
              <a:lnSpc>
                <a:spcPts val="1360"/>
              </a:lnSpc>
              <a:buFont typeface="Arial"/>
              <a:buNone/>
              <a:defRPr/>
            </a:pPr>
            <a:r>
              <a:rPr sz="1800" b="1" i="0" u="none" dirty="0">
                <a:solidFill>
                  <a:srgbClr val="000000"/>
                </a:solidFill>
                <a:ea typeface="Calibri"/>
                <a:cs typeface="Calibri"/>
              </a:rPr>
              <a:t>V </a:t>
            </a:r>
            <a:r>
              <a:rPr sz="1800" b="1" i="0" u="none" dirty="0" err="1">
                <a:solidFill>
                  <a:srgbClr val="000000"/>
                </a:solidFill>
                <a:ea typeface="Calibri"/>
                <a:cs typeface="Calibri"/>
              </a:rPr>
              <a:t>prvním</a:t>
            </a:r>
            <a:r>
              <a:rPr sz="1800" b="1" i="0" u="none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sz="1800" b="1" i="0" u="none" dirty="0" err="1">
                <a:solidFill>
                  <a:srgbClr val="000000"/>
                </a:solidFill>
                <a:ea typeface="Calibri"/>
                <a:cs typeface="Calibri"/>
              </a:rPr>
              <a:t>roce</a:t>
            </a:r>
            <a:r>
              <a:rPr sz="1800" b="1" i="0" u="none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sz="1800" b="1" i="0" u="none" dirty="0" err="1">
                <a:solidFill>
                  <a:srgbClr val="000000"/>
                </a:solidFill>
                <a:ea typeface="Calibri"/>
                <a:cs typeface="Calibri"/>
              </a:rPr>
              <a:t>života</a:t>
            </a:r>
            <a:r>
              <a:rPr sz="1800" b="1" i="0" u="none" dirty="0">
                <a:solidFill>
                  <a:srgbClr val="000000"/>
                </a:solidFill>
                <a:ea typeface="Calibri"/>
                <a:cs typeface="Calibri"/>
              </a:rPr>
              <a:t>:</a:t>
            </a:r>
            <a:endParaRPr sz="1800" dirty="0"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2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dny</a:t>
            </a: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 po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propuštění</a:t>
            </a: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 z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porodnice</a:t>
            </a:r>
            <a:endParaRPr sz="1800" dirty="0"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6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týdnů</a:t>
            </a:r>
            <a:endParaRPr sz="1800" dirty="0"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3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měsíce</a:t>
            </a:r>
            <a:endParaRPr sz="1800" dirty="0"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6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měsíců</a:t>
            </a:r>
            <a:endParaRPr sz="1800" dirty="0"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8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měsíců</a:t>
            </a:r>
            <a:endParaRPr sz="1800" dirty="0"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10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měsíců</a:t>
            </a:r>
            <a:endParaRPr sz="1800" b="0" i="0" u="none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lnSpc>
                <a:spcPts val="1360"/>
              </a:lnSpc>
              <a:defRPr/>
            </a:pPr>
            <a:r>
              <a:rPr sz="1800" b="0" i="0" u="none" dirty="0">
                <a:solidFill>
                  <a:srgbClr val="000000"/>
                </a:solidFill>
                <a:ea typeface="Calibri"/>
                <a:cs typeface="Calibri"/>
              </a:rPr>
              <a:t>12 </a:t>
            </a:r>
            <a:r>
              <a:rPr sz="1800" b="0" i="0" u="none" dirty="0" err="1">
                <a:solidFill>
                  <a:srgbClr val="000000"/>
                </a:solidFill>
                <a:ea typeface="Calibri"/>
                <a:cs typeface="Calibri"/>
              </a:rPr>
              <a:t>měsíců</a:t>
            </a:r>
            <a:endParaRPr sz="1800" dirty="0"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C06FF4-8E8C-693E-2318-03D1C33D8475}"/>
              </a:ext>
            </a:extLst>
          </p:cNvPr>
          <p:cNvSpPr txBox="1"/>
          <p:nvPr/>
        </p:nvSpPr>
        <p:spPr>
          <a:xfrm>
            <a:off x="6412675" y="2286000"/>
            <a:ext cx="4994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cs-CZ" sz="1800" b="1" i="0" u="none" dirty="0">
                <a:solidFill>
                  <a:srgbClr val="000000"/>
                </a:solidFill>
                <a:ea typeface="Calibri"/>
                <a:cs typeface="Calibri"/>
              </a:rPr>
              <a:t>Další roky: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18 měsíců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3 roky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dále každé 2 roky (5, 7, 9, 11, 13, 15, 17, 19let)</a:t>
            </a:r>
            <a:endParaRPr lang="cs-CZ" sz="1800" dirty="0"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cs-CZ" sz="1800" b="1" i="0" u="none" dirty="0">
                <a:solidFill>
                  <a:srgbClr val="000000"/>
                </a:solidFill>
                <a:ea typeface="Calibri"/>
                <a:cs typeface="Calibri"/>
              </a:rPr>
              <a:t>Obsah: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růst a vývoj (váha, výška, obvod hlavy),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psychomotorický vývoj,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očkování,</a:t>
            </a:r>
            <a:endParaRPr lang="cs-CZ" sz="1800" dirty="0">
              <a:cs typeface="Calibri"/>
            </a:endParaRPr>
          </a:p>
          <a:p>
            <a:pPr>
              <a:defRPr/>
            </a:pPr>
            <a:r>
              <a:rPr lang="cs-CZ" sz="1800" b="0" i="0" u="none" dirty="0">
                <a:solidFill>
                  <a:srgbClr val="000000"/>
                </a:solidFill>
                <a:ea typeface="Calibri"/>
                <a:cs typeface="Calibri"/>
              </a:rPr>
              <a:t>vyšetření zraku, sluchu, pohybového aparátu.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538456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386862"/>
            <a:ext cx="10515600" cy="5790101"/>
          </a:xfrm>
        </p:spPr>
        <p:txBody>
          <a:bodyPr/>
          <a:lstStyle/>
          <a:p>
            <a:pPr marL="0" indent="0" algn="l">
              <a:buFont typeface="Arial"/>
              <a:buNone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Závěr – pohled pediatra pro začínající fyzioterapeuty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Specifika dítěte</a:t>
            </a:r>
            <a:r>
              <a:rPr lang="cs-CZ" b="0" i="0" u="none" strike="noStrike">
                <a:solidFill>
                  <a:srgbClr val="000000"/>
                </a:solidFill>
              </a:rPr>
              <a:t> – není malý dospělý, vývojové odlišnosti, normální variabilita.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Role pediatra vs. fyzioterapeuta</a:t>
            </a:r>
            <a:r>
              <a:rPr lang="cs-CZ" b="0" i="0" u="none" strike="noStrike">
                <a:solidFill>
                  <a:srgbClr val="000000"/>
                </a:solidFill>
              </a:rPr>
              <a:t> – záchyt vs. detailní vedení.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Rodiče a komunikace</a:t>
            </a:r>
            <a:r>
              <a:rPr lang="cs-CZ" b="0" i="0" u="none" strike="noStrike">
                <a:solidFill>
                  <a:srgbClr val="000000"/>
                </a:solidFill>
              </a:rPr>
              <a:t> – jednotná sdělení, citlivý přístup.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Týmová spolupráce</a:t>
            </a:r>
            <a:r>
              <a:rPr lang="cs-CZ" b="0" i="0" u="none" strike="noStrike">
                <a:solidFill>
                  <a:srgbClr val="000000"/>
                </a:solidFill>
              </a:rPr>
              <a:t> – fyzioterapeut jako oči pediatra v pohybu.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Tipy do praxe</a:t>
            </a:r>
            <a:r>
              <a:rPr lang="cs-CZ" b="0" i="0" u="none" strike="noStrike">
                <a:solidFill>
                  <a:srgbClr val="000000"/>
                </a:solidFill>
              </a:rPr>
              <a:t> – hra jako terapie, trpělivost, respekt k rodině.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cs-CZ" b="1" i="0" u="none" strike="noStrike">
                <a:solidFill>
                  <a:srgbClr val="000000"/>
                </a:solidFill>
              </a:rPr>
              <a:t>Přidaná hodnota fyzioterapeuta</a:t>
            </a:r>
            <a:r>
              <a:rPr lang="cs-CZ" b="0" i="0" u="none" strike="noStrike">
                <a:solidFill>
                  <a:srgbClr val="000000"/>
                </a:solidFill>
              </a:rPr>
              <a:t> – včasný záchyt, dlouhodobé vedení, prevence.</a:t>
            </a:r>
            <a:endParaRPr/>
          </a:p>
          <a:p>
            <a:pPr marL="0" indent="0"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187311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Rozdělení dětského věku</a:t>
            </a:r>
            <a:endParaRPr/>
          </a:p>
        </p:txBody>
      </p:sp>
      <p:sp>
        <p:nvSpPr>
          <p:cNvPr id="729201385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Prenatální období</a:t>
            </a:r>
            <a:endParaRPr/>
          </a:p>
          <a:p>
            <a:pPr>
              <a:defRPr/>
            </a:pPr>
            <a:r>
              <a:rPr lang="cs-CZ"/>
              <a:t>Novorozenecké období</a:t>
            </a:r>
            <a:endParaRPr/>
          </a:p>
          <a:p>
            <a:pPr>
              <a:defRPr/>
            </a:pPr>
            <a:r>
              <a:rPr lang="cs-CZ"/>
              <a:t>Kojenecké období</a:t>
            </a:r>
            <a:endParaRPr/>
          </a:p>
          <a:p>
            <a:pPr>
              <a:defRPr/>
            </a:pPr>
            <a:r>
              <a:rPr lang="cs-CZ"/>
              <a:t>Batolecí období</a:t>
            </a:r>
            <a:endParaRPr/>
          </a:p>
          <a:p>
            <a:pPr>
              <a:defRPr/>
            </a:pPr>
            <a:r>
              <a:rPr lang="cs-CZ"/>
              <a:t>Předškolní věk</a:t>
            </a:r>
            <a:endParaRPr/>
          </a:p>
          <a:p>
            <a:pPr>
              <a:defRPr/>
            </a:pPr>
            <a:r>
              <a:rPr lang="cs-CZ"/>
              <a:t>Školní věk</a:t>
            </a:r>
            <a:endParaRPr/>
          </a:p>
          <a:p>
            <a:pPr>
              <a:defRPr/>
            </a:pPr>
            <a:r>
              <a:rPr lang="cs-CZ"/>
              <a:t>Adolescence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87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92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920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920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920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920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920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0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920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73113" grpId="0"/>
      <p:bldP spid="7292013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517065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Prenatální období</a:t>
            </a:r>
            <a:endParaRPr/>
          </a:p>
        </p:txBody>
      </p:sp>
      <p:sp>
        <p:nvSpPr>
          <p:cNvPr id="814611205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cs-CZ"/>
              <a:t>Doba prožitá v matčině těle – intrauterinní období – od oplodnění vajíčka po porod</a:t>
            </a:r>
            <a:endParaRPr/>
          </a:p>
          <a:p>
            <a:pPr marL="514350" indent="-514350">
              <a:buAutoNum type="arabicPeriod"/>
              <a:defRPr/>
            </a:pPr>
            <a:r>
              <a:rPr lang="cs-CZ"/>
              <a:t>Embryonální období (zárodečné) – 0. až 8. týden</a:t>
            </a:r>
            <a:endParaRPr/>
          </a:p>
          <a:p>
            <a:pPr>
              <a:buFontTx/>
              <a:buChar char="-"/>
              <a:defRPr/>
            </a:pPr>
            <a:r>
              <a:rPr lang="cs-CZ"/>
              <a:t>Diferenciace jednotlivých částí těla, utváření základů všech orgánů a tělních systémů</a:t>
            </a:r>
            <a:endParaRPr/>
          </a:p>
          <a:p>
            <a:pPr>
              <a:buFontTx/>
              <a:buChar char="-"/>
              <a:defRPr/>
            </a:pPr>
            <a:r>
              <a:rPr lang="cs-CZ"/>
              <a:t>Na konci období jsou založeny všechny orgány a zárodek má nezaměnitelnou lidskou podobu</a:t>
            </a:r>
            <a:endParaRPr/>
          </a:p>
          <a:p>
            <a:pPr marL="0" indent="0">
              <a:buNone/>
              <a:defRPr/>
            </a:pPr>
            <a:r>
              <a:rPr lang="cs-CZ"/>
              <a:t>2. Fetální období – 9. až 40. týden</a:t>
            </a:r>
            <a:endParaRPr/>
          </a:p>
          <a:p>
            <a:pPr>
              <a:buFontTx/>
              <a:buChar char="-"/>
              <a:defRPr/>
            </a:pPr>
            <a:r>
              <a:rPr lang="cs-CZ"/>
              <a:t>dozrávání plodu – strukturální a funkční diferenciace orgánů, orgány zahajují svou činnost</a:t>
            </a:r>
            <a:endParaRPr/>
          </a:p>
          <a:p>
            <a:pPr marL="0" indent="0">
              <a:buNone/>
              <a:defRPr/>
            </a:pPr>
            <a:r>
              <a:rPr lang="cs-CZ"/>
              <a:t>Dozrávání probíhá kraniokaudálně a proximodistálně (nejdříve humerus+femur, poté ruce, chodidla a prsty)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461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461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461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461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461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461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61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461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61120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45624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Novorozenecké období 1.-28.den života</a:t>
            </a:r>
            <a:endParaRPr/>
          </a:p>
        </p:txBody>
      </p:sp>
      <p:sp>
        <p:nvSpPr>
          <p:cNvPr id="1925650521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/>
              <a:t>Období adaptace na mimoděložní podmínky a období nejvyšší mortality – 1,3</a:t>
            </a:r>
            <a:r>
              <a:rPr lang="cs-CZ" i="0" u="none" strike="noStrike">
                <a:solidFill>
                  <a:srgbClr val="202124"/>
                </a:solidFill>
                <a:latin typeface="arial"/>
              </a:rPr>
              <a:t>‰</a:t>
            </a:r>
            <a:endParaRPr/>
          </a:p>
          <a:p>
            <a:pPr>
              <a:defRPr/>
            </a:pPr>
            <a:r>
              <a:rPr lang="cs-CZ"/>
              <a:t>VVV</a:t>
            </a:r>
            <a:endParaRPr/>
          </a:p>
          <a:p>
            <a:pPr>
              <a:defRPr/>
            </a:pPr>
            <a:r>
              <a:rPr lang="cs-CZ"/>
              <a:t>Následky perinatální patologie – asfyxie a infekce z porodních cest</a:t>
            </a:r>
            <a:endParaRPr/>
          </a:p>
          <a:p>
            <a:pPr>
              <a:defRPr/>
            </a:pPr>
            <a:r>
              <a:rPr lang="cs-CZ"/>
              <a:t>Pokračování intrauterinních patologických stavů (infekce)</a:t>
            </a:r>
            <a:endParaRPr/>
          </a:p>
          <a:p>
            <a:pPr>
              <a:defRPr/>
            </a:pPr>
            <a:r>
              <a:rPr lang="cs-CZ"/>
              <a:t>Tendence ke generalizaci infekcí (nezralý imunitní systém)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65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2565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0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25650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0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25650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0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25650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65052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{4793ECEE-BF1B-ED44-897E-DD92972CAC08}tf10001061</Template>
  <TotalTime>12</TotalTime>
  <Words>2856</Words>
  <Application>Microsoft Macintosh PowerPoint</Application>
  <PresentationFormat>Širokoúhlá obrazovka</PresentationFormat>
  <Paragraphs>341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Arial</vt:lpstr>
      <vt:lpstr>Calibri</vt:lpstr>
      <vt:lpstr>Calibri Light</vt:lpstr>
      <vt:lpstr>Tw Cen MT</vt:lpstr>
      <vt:lpstr>Tw Cen MT Condensed</vt:lpstr>
      <vt:lpstr>Wingdings 3</vt:lpstr>
      <vt:lpstr>Integrál</vt:lpstr>
      <vt:lpstr>Pediatrie pro fyzioterapeuty - úvod Vysoká škola zdravotnická</vt:lpstr>
      <vt:lpstr>Prezentace aplikace PowerPoint</vt:lpstr>
      <vt:lpstr>Prezentace aplikace PowerPoint</vt:lpstr>
      <vt:lpstr>Prezentace aplikace PowerPoint</vt:lpstr>
      <vt:lpstr>Rozsah preventivních prohlídek v ČR dle platné legislativy</vt:lpstr>
      <vt:lpstr>Prezentace aplikace PowerPoint</vt:lpstr>
      <vt:lpstr>Rozdělení dětského věku</vt:lpstr>
      <vt:lpstr>Prenatální období</vt:lpstr>
      <vt:lpstr>Novorozenecké období 1.-28.den života</vt:lpstr>
      <vt:lpstr>Úvod do neonatologie</vt:lpstr>
      <vt:lpstr>Porodní hmotnost</vt:lpstr>
      <vt:lpstr>Klasifikace dle vztahu porodní hmotnosti a gestačního věku</vt:lpstr>
      <vt:lpstr>Anamnéza</vt:lpstr>
      <vt:lpstr>Skóre dle Apgarové</vt:lpstr>
      <vt:lpstr>Klinické vyšetření – z pohledu fyzioterapeuta</vt:lpstr>
      <vt:lpstr>Orientační neurologické vyšetření</vt:lpstr>
      <vt:lpstr>Kojení</vt:lpstr>
      <vt:lpstr>Shrnutí pro praxi</vt:lpstr>
      <vt:lpstr>Kojenecké období 29.den života – 1 rok</vt:lpstr>
      <vt:lpstr>Prezentace aplikace PowerPoint</vt:lpstr>
      <vt:lpstr>Batolecí období 1 – 3 roky</vt:lpstr>
      <vt:lpstr>Předškolní období 3 – 6 let</vt:lpstr>
      <vt:lpstr>Školní období od 6 let</vt:lpstr>
      <vt:lpstr>Adolescence</vt:lpstr>
      <vt:lpstr>Akutní stavy v pediatrii</vt:lpstr>
      <vt:lpstr>Vitální funkce v pediatrii</vt:lpstr>
      <vt:lpstr>ABCDE postup</vt:lpstr>
      <vt:lpstr>Nejčastější akutní stavy u dětí</vt:lpstr>
      <vt:lpstr>Prezentace aplikace PowerPoint</vt:lpstr>
      <vt:lpstr>Cizí těleso v GIT</vt:lpstr>
      <vt:lpstr>Cizí těleso v GIT</vt:lpstr>
      <vt:lpstr>Laryngitida</vt:lpstr>
      <vt:lpstr>Astmatický záchvat</vt:lpstr>
      <vt:lpstr>Bronchiolitida (kojenci)</vt:lpstr>
      <vt:lpstr>Anafylaxe</vt:lpstr>
      <vt:lpstr>Křeče</vt:lpstr>
      <vt:lpstr>Hypoglykémie (zejména DMI)</vt:lpstr>
      <vt:lpstr>Kontraindikace FT u akutně nemocného: </vt:lpstr>
      <vt:lpstr>Resuscitace v pediatrii</vt:lpstr>
      <vt:lpstr>Ukončení / nezahájení resuscitace</vt:lpstr>
      <vt:lpstr>Zvláštnosti</vt:lpstr>
      <vt:lpstr> Novorozenec (delivery room principles – co má vědět fyzioterapeut)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Pediatrie pro fyzioterapeuty - úvod Vysoká škola zdravotnická</dc:title>
  <dc:creator>Microsoft Office User</dc:creator>
  <cp:lastModifiedBy>Microsoft Office User</cp:lastModifiedBy>
  <cp:revision>10</cp:revision>
  <dcterms:created xsi:type="dcterms:W3CDTF">2025-08-22T11:42:11Z</dcterms:created>
  <dcterms:modified xsi:type="dcterms:W3CDTF">2025-10-13T09:20:52Z</dcterms:modified>
</cp:coreProperties>
</file>