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3716000" cx="2438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KTgoBwmRa5ZQ8x9jc7td0PJXA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e9418e448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33e9418e448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e9418e448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33e9418e448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e9418e448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g33e9418e448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9418e448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g33e9418e448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e9418e448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33e9418e448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e9418e44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33e9418e44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e9418e44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33e9418e44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22b3e627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22b3e627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e9418e448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33e9418e448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e9418e448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33e9418e448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e9418e448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33e9418e448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e9418e448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3e9418e448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e9418e448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g33e9418e448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45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45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4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">
  <p:cSld name="Progra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ůležitý fakt">
  <p:cSld name="Důležitý fak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5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5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>
  <p:cSld name="Název a odrážk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4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 název">
  <p:cSld name="Jen název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2" name="Google Shape;22;p4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ýpis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díl">
  <p:cSld name="Oddí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fotka">
  <p:cSld name="Název a fotk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ní název a fotka">
  <p:cSld name="Alternativní název a fotk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1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53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3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mma.rihakova@gmail.com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1" type="body"/>
          </p:nvPr>
        </p:nvSpPr>
        <p:spPr>
          <a:xfrm>
            <a:off x="1201340" y="11859862"/>
            <a:ext cx="21971003" cy="128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5E5E5E"/>
                </a:solidFill>
              </a:rPr>
              <a:t>Mgr. Emma Bílková, 10/11/2025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l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emma.rihakova@gmail.com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7" name="Google Shape;77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2"/>
              <a:buFont typeface="Helvetica Neue"/>
              <a:buNone/>
            </a:pPr>
            <a:r>
              <a:rPr b="1" i="0" lang="en-US" sz="11252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Hypermobilita </a:t>
            </a:r>
            <a:endParaRPr b="1" i="0" sz="8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Vyšetřovací metody, 1. ročník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_VSZDRAV.jpe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8">
            <a:off x="22007763" y="11361947"/>
            <a:ext cx="1906019" cy="19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e9418e448_0_4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sepjatých rukou</a:t>
            </a:r>
            <a:endParaRPr/>
          </a:p>
        </p:txBody>
      </p:sp>
      <p:sp>
        <p:nvSpPr>
          <p:cNvPr id="144" name="Google Shape;144;g33e9418e448_0_41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45" name="Google Shape;145;g33e9418e448_0_41"/>
          <p:cNvSpPr txBox="1"/>
          <p:nvPr>
            <p:ph idx="2" type="body"/>
          </p:nvPr>
        </p:nvSpPr>
        <p:spPr>
          <a:xfrm>
            <a:off x="1206500" y="4248500"/>
            <a:ext cx="117288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Vsedě/ ve stoji tiskne pacient k sobě dlaně před tělem → provádí DF zápětí se současným zvedáním loktů, aniž dlaně od sebe odděluje.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90° úhel mezi zápěstím a předloktím.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&lt;90°</a:t>
            </a:r>
            <a:endParaRPr/>
          </a:p>
        </p:txBody>
      </p:sp>
      <p:pic>
        <p:nvPicPr>
          <p:cNvPr id="146" name="Google Shape;146;g33e9418e448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7700" y="3460162"/>
            <a:ext cx="11143901" cy="97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e9418e448_0_4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sepjatých prstů</a:t>
            </a:r>
            <a:endParaRPr/>
          </a:p>
        </p:txBody>
      </p:sp>
      <p:sp>
        <p:nvSpPr>
          <p:cNvPr id="152" name="Google Shape;152;g33e9418e448_0_47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2. fáze předchozího vyšetření</a:t>
            </a:r>
            <a:endParaRPr/>
          </a:p>
        </p:txBody>
      </p:sp>
      <p:sp>
        <p:nvSpPr>
          <p:cNvPr id="153" name="Google Shape;153;g33e9418e448_0_47"/>
          <p:cNvSpPr txBox="1"/>
          <p:nvPr>
            <p:ph idx="2" type="body"/>
          </p:nvPr>
        </p:nvSpPr>
        <p:spPr>
          <a:xfrm>
            <a:off x="1206500" y="4248500"/>
            <a:ext cx="117009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Pacient tiskne natažené prsty k sobě a zápěstí drží přesně v prodloužení osy předloktí. Poté provádí hyperextenzi prstů tím, že posouvá ruce distálním směrem.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Zápěstí celou dobu zůstává v prodloužení předloktí.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dlaně mezi sebou svírají úhel 80°.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úhel se zvětšuje.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(při zkrácených flexorech prstů se úhel naopak zmenšuje)</a:t>
            </a:r>
            <a:endParaRPr/>
          </a:p>
        </p:txBody>
      </p:sp>
      <p:pic>
        <p:nvPicPr>
          <p:cNvPr id="154" name="Google Shape;154;g33e9418e448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9800" y="3460162"/>
            <a:ext cx="11171800" cy="971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e9418e448_0_5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předklonu</a:t>
            </a:r>
            <a:endParaRPr/>
          </a:p>
        </p:txBody>
      </p:sp>
      <p:sp>
        <p:nvSpPr>
          <p:cNvPr id="160" name="Google Shape;160;g33e9418e448_0_5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61" name="Google Shape;161;g33e9418e448_0_53"/>
          <p:cNvSpPr txBox="1"/>
          <p:nvPr>
            <p:ph idx="2" type="body"/>
          </p:nvPr>
        </p:nvSpPr>
        <p:spPr>
          <a:xfrm>
            <a:off x="1206500" y="4248500"/>
            <a:ext cx="12398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Předklon s extendovanými koleny. Sledujeme způsob provedení předklonu a zvláště překlápění pánve a plynulost oblouku celé páteře.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dotek prstů země.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dotek celých prstů/dlaní země.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9418e448_0_59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úklonu</a:t>
            </a:r>
            <a:endParaRPr/>
          </a:p>
        </p:txBody>
      </p:sp>
      <p:sp>
        <p:nvSpPr>
          <p:cNvPr id="167" name="Google Shape;167;g33e9418e448_0_5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68" name="Google Shape;168;g33e9418e448_0_59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Lateroflexe trupu ve stoji bez elevace ramene a posunu pánve laterálně.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kolmice spuštěná z axily prochází intergluteální rýhou.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úklon se zvětší, kolmice z axily se dostává na kontralaterální stranu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Při zkrácení m. QL se kolmice zastaví brzy na homolaterální straně.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e9418e448_0_65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posazení na paty </a:t>
            </a:r>
            <a:endParaRPr/>
          </a:p>
        </p:txBody>
      </p:sp>
      <p:sp>
        <p:nvSpPr>
          <p:cNvPr id="174" name="Google Shape;174;g33e9418e448_0_65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75" name="Google Shape;175;g33e9418e448_0_65"/>
          <p:cNvSpPr txBox="1"/>
          <p:nvPr>
            <p:ph idx="2" type="body"/>
          </p:nvPr>
        </p:nvSpPr>
        <p:spPr>
          <a:xfrm>
            <a:off x="1206500" y="4248500"/>
            <a:ext cx="129276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Klek mezi paty.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hýždě se dostanou pod pomyslnou spojnici pat.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hýždě se mezi patami dostanou až a podložku.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Při zkrácení m. QF zůstanou hýždě nad pomyslnou spojnicí pat. </a:t>
            </a:r>
            <a:endParaRPr/>
          </a:p>
        </p:txBody>
      </p:sp>
      <p:pic>
        <p:nvPicPr>
          <p:cNvPr id="176" name="Google Shape;176;g33e9418e448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6500" y="3460162"/>
            <a:ext cx="8928619" cy="1010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e9418e448_0_0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Obecné informace</a:t>
            </a:r>
            <a:endParaRPr/>
          </a:p>
        </p:txBody>
      </p:sp>
      <p:sp>
        <p:nvSpPr>
          <p:cNvPr id="85" name="Google Shape;85;g33e9418e448_0_0"/>
          <p:cNvSpPr txBox="1"/>
          <p:nvPr>
            <p:ph idx="2" type="body"/>
          </p:nvPr>
        </p:nvSpPr>
        <p:spPr>
          <a:xfrm>
            <a:off x="1206500" y="2512599"/>
            <a:ext cx="21971100" cy="9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= </a:t>
            </a:r>
            <a:r>
              <a:rPr b="1" lang="en-US"/>
              <a:t>zvětšený rozsah kloubní pohyblivosti nad běžnou fyziologickou normu</a:t>
            </a:r>
            <a:r>
              <a:rPr lang="en-US"/>
              <a:t>, ve smyslu joint play, tak v pasivním a aktivním pohybu.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Nevzniká výlučně na podkladě poruchy svalu.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Vyšetřujeme ji současně se svalovým zkrácením a oslabením → zařazujeme jí mezi svalové vyšetření.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Dochází ke </a:t>
            </a:r>
            <a:r>
              <a:rPr lang="en-US" u="sng"/>
              <a:t>zmenšení statické stability</a:t>
            </a:r>
            <a:r>
              <a:rPr lang="en-US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Vyšetření vychází ze zjištění rozsahu kloubní pohyblivosti → tzn. všímám si hypermobility již u </a:t>
            </a:r>
            <a:r>
              <a:rPr lang="en-US"/>
              <a:t>měření</a:t>
            </a:r>
            <a:r>
              <a:rPr lang="en-US"/>
              <a:t> možného maximálního rozsahu pohybu v kloubu pasivním pohybem.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Celá řada zkoušek na horní a dolní polovinu těla.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e9418e448_0_6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Obecné informace</a:t>
            </a:r>
            <a:endParaRPr/>
          </a:p>
        </p:txBody>
      </p:sp>
      <p:sp>
        <p:nvSpPr>
          <p:cNvPr id="91" name="Google Shape;91;g33e9418e448_0_6"/>
          <p:cNvSpPr txBox="1"/>
          <p:nvPr>
            <p:ph idx="2" type="body"/>
          </p:nvPr>
        </p:nvSpPr>
        <p:spPr>
          <a:xfrm>
            <a:off x="1206500" y="2512599"/>
            <a:ext cx="21971100" cy="9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 u="sng"/>
              <a:t>Rozdělení dle Sachseho: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1) Místní hypermobilita</a:t>
            </a:r>
            <a:r>
              <a:rPr lang="en-US"/>
              <a:t> – vznik zvláště mezi jednotlivými obratli jako kompenzační mechanizmus blokády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2) Generalizovaná hypermobilita</a:t>
            </a:r>
            <a:r>
              <a:rPr lang="en-US"/>
              <a:t> – zejména vzniká při poruše aferentních signálů, tzn. neurologické poruchy např. při některých centrálních poruchách svalového tonusu, při některých extrapyramidových </a:t>
            </a:r>
            <a:r>
              <a:rPr lang="en-US"/>
              <a:t>nepotlačitelných</a:t>
            </a:r>
            <a:r>
              <a:rPr lang="en-US"/>
              <a:t> pohybech jako je atetóza atd.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3) Konstituční hypermobilita</a:t>
            </a:r>
            <a:r>
              <a:rPr lang="en-US"/>
              <a:t> – postižení celého těla (ne všechny oblasti ve stejném stupni, nemusí být </a:t>
            </a:r>
            <a:r>
              <a:rPr lang="en-US"/>
              <a:t>symetrická</a:t>
            </a:r>
            <a:r>
              <a:rPr lang="en-US"/>
              <a:t>)</a:t>
            </a:r>
            <a:endParaRPr/>
          </a:p>
          <a:p>
            <a:pPr indent="-369189" lvl="0" marL="457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-"/>
            </a:pPr>
            <a:r>
              <a:rPr lang="en-US"/>
              <a:t>příčina není </a:t>
            </a:r>
            <a:r>
              <a:rPr lang="en-US"/>
              <a:t>známa</a:t>
            </a:r>
            <a:r>
              <a:rPr lang="en-US"/>
              <a:t>, kolísá s věkem</a:t>
            </a:r>
            <a:endParaRPr/>
          </a:p>
          <a:p>
            <a:pPr indent="-3691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Char char="-"/>
            </a:pPr>
            <a:r>
              <a:rPr lang="en-US"/>
              <a:t>častěji u žen, pravděpodobně insuficience mezenchymu (řídká vazivová tkáň)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22b3e627d_0_0"/>
          <p:cNvSpPr txBox="1"/>
          <p:nvPr>
            <p:ph type="title"/>
          </p:nvPr>
        </p:nvSpPr>
        <p:spPr>
          <a:xfrm>
            <a:off x="795325" y="630745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Testy na hypermobilitu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 knihy </a:t>
            </a:r>
            <a:r>
              <a:rPr i="1" lang="en-US"/>
              <a:t>S</a:t>
            </a:r>
            <a:r>
              <a:rPr i="1" lang="en-US"/>
              <a:t>valové funkční testy</a:t>
            </a:r>
            <a:endParaRPr i="1"/>
          </a:p>
        </p:txBody>
      </p:sp>
      <p:pic>
        <p:nvPicPr>
          <p:cNvPr id="97" name="Google Shape;97;g3a22b3e627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150" y="1798825"/>
            <a:ext cx="7572717" cy="104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e9418e448_0_1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rotace hlavy</a:t>
            </a:r>
            <a:endParaRPr/>
          </a:p>
        </p:txBody>
      </p:sp>
      <p:sp>
        <p:nvSpPr>
          <p:cNvPr id="103" name="Google Shape;103;g33e9418e448_0_11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04" name="Google Shape;104;g33e9418e448_0_11"/>
          <p:cNvSpPr txBox="1"/>
          <p:nvPr>
            <p:ph idx="2" type="body"/>
          </p:nvPr>
        </p:nvSpPr>
        <p:spPr>
          <a:xfrm>
            <a:off x="1206500" y="4248500"/>
            <a:ext cx="125094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Pacient sedí/ stojí.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Aktivně otáčí hlavou a v konečně dázi pasivně dotáhnu.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80° bilaterálně aktivně i pasivně.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&gt;90°, pasivně kolikrát ještě větší rozsah pohybu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Srovnáváme symetričnost.</a:t>
            </a:r>
            <a:endParaRPr/>
          </a:p>
        </p:txBody>
      </p:sp>
      <p:pic>
        <p:nvPicPr>
          <p:cNvPr id="105" name="Google Shape;105;g33e9418e44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7426" y="1071950"/>
            <a:ext cx="7984075" cy="115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e9418e448_0_1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šály</a:t>
            </a:r>
            <a:endParaRPr/>
          </a:p>
        </p:txBody>
      </p:sp>
      <p:sp>
        <p:nvSpPr>
          <p:cNvPr id="111" name="Google Shape;111;g33e9418e448_0_17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12" name="Google Shape;112;g33e9418e448_0_17"/>
          <p:cNvSpPr txBox="1"/>
          <p:nvPr>
            <p:ph idx="2" type="body"/>
          </p:nvPr>
        </p:nvSpPr>
        <p:spPr>
          <a:xfrm>
            <a:off x="1206500" y="4248500"/>
            <a:ext cx="13262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Ve stoji/ vsedě pacient obejme paží šíji.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prsty by měly dosáhnout k trnům krčních obratlů.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prsty přesáhnou osu těla → měříme o kolik přesáhnou + porovnáváme stranově.</a:t>
            </a:r>
            <a:endParaRPr/>
          </a:p>
        </p:txBody>
      </p:sp>
      <p:pic>
        <p:nvPicPr>
          <p:cNvPr id="113" name="Google Shape;113;g33e9418e448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2850" y="698587"/>
            <a:ext cx="8294751" cy="1231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e9418e448_0_2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zapažených paží</a:t>
            </a:r>
            <a:endParaRPr/>
          </a:p>
        </p:txBody>
      </p:sp>
      <p:sp>
        <p:nvSpPr>
          <p:cNvPr id="119" name="Google Shape;119;g33e9418e448_0_2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20" name="Google Shape;120;g33e9418e448_0_23"/>
          <p:cNvSpPr txBox="1"/>
          <p:nvPr>
            <p:ph idx="2" type="body"/>
          </p:nvPr>
        </p:nvSpPr>
        <p:spPr>
          <a:xfrm>
            <a:off x="1206500" y="4248500"/>
            <a:ext cx="137640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Ve stoji/ vsedě → snaží se spojit prsty rukou za zády (jedna HK jde horem, druhá spodem)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dotknutí konečků prstů bez větší lordotizace Thp a Lp.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pacient spojí za zády celé dlaně nebo si dosáhne až na zápěstí. Opět stranově porovnáváme.</a:t>
            </a:r>
            <a:endParaRPr/>
          </a:p>
        </p:txBody>
      </p:sp>
      <p:pic>
        <p:nvPicPr>
          <p:cNvPr id="121" name="Google Shape;121;g33e9418e448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2900" y="3460162"/>
            <a:ext cx="9108703" cy="915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e9418e448_0_29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založených paží </a:t>
            </a:r>
            <a:endParaRPr/>
          </a:p>
        </p:txBody>
      </p:sp>
      <p:sp>
        <p:nvSpPr>
          <p:cNvPr id="127" name="Google Shape;127;g33e9418e448_0_2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n-US" sz="4500"/>
              <a:t>tato zk. není příliš vhodná, nedovoluje přesnější ohodnocení</a:t>
            </a:r>
            <a:endParaRPr b="0" sz="4500"/>
          </a:p>
        </p:txBody>
      </p:sp>
      <p:sp>
        <p:nvSpPr>
          <p:cNvPr id="128" name="Google Shape;128;g33e9418e448_0_29"/>
          <p:cNvSpPr txBox="1"/>
          <p:nvPr>
            <p:ph idx="2" type="body"/>
          </p:nvPr>
        </p:nvSpPr>
        <p:spPr>
          <a:xfrm>
            <a:off x="1206500" y="4248500"/>
            <a:ext cx="112272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Vsedě/ vleže zapaží obě HKK horem směrem na horní okraje lopatek.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Norma: snadno dosáhne špičkami prstů k akromionu lopatky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Hypermobilita: dlaní překryje část/ celou lopatku.</a:t>
            </a:r>
            <a:endParaRPr/>
          </a:p>
        </p:txBody>
      </p:sp>
      <p:pic>
        <p:nvPicPr>
          <p:cNvPr id="129" name="Google Shape;129;g33e9418e448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5675" y="163825"/>
            <a:ext cx="7943850" cy="5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3e9418e448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31550" y="5669275"/>
            <a:ext cx="7646043" cy="78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e9418e448_0_35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Zkouška extendovaných loktů</a:t>
            </a:r>
            <a:endParaRPr/>
          </a:p>
        </p:txBody>
      </p:sp>
      <p:sp>
        <p:nvSpPr>
          <p:cNvPr id="136" name="Google Shape;136;g33e9418e448_0_35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37" name="Google Shape;137;g33e9418e448_0_35"/>
          <p:cNvSpPr txBox="1"/>
          <p:nvPr>
            <p:ph idx="2" type="body"/>
          </p:nvPr>
        </p:nvSpPr>
        <p:spPr>
          <a:xfrm>
            <a:off x="1206500" y="4248500"/>
            <a:ext cx="114780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Ve stoji/ vsedě na židli spojí pacient svá předloktí a dlaně před tělem → snaha o natažení loktů se stále spojenými předloktím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Norma</a:t>
            </a:r>
            <a:r>
              <a:rPr lang="en-US"/>
              <a:t>: extenze loktů až do 110° mezi předloktím a pažní kostí.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b="1" lang="en-US"/>
              <a:t>Hypermobilita</a:t>
            </a:r>
            <a:r>
              <a:rPr lang="en-US"/>
              <a:t>: větší úhel než 110°</a:t>
            </a:r>
            <a:endParaRPr/>
          </a:p>
        </p:txBody>
      </p:sp>
      <p:pic>
        <p:nvPicPr>
          <p:cNvPr id="138" name="Google Shape;138;g33e9418e448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6900" y="3460162"/>
            <a:ext cx="11394699" cy="869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