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</p:sldIdLst>
  <p:sldSz cy="13716000" cx="24384000"/>
  <p:notesSz cx="6858000" cy="9144000"/>
  <p:embeddedFontLst>
    <p:embeddedFont>
      <p:font typeface="Helvetica Neue"/>
      <p:regular r:id="rId68"/>
      <p:bold r:id="rId69"/>
      <p:italic r:id="rId70"/>
      <p:boldItalic r:id="rId7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72" roundtripDataSignature="AMtx7mj6kicljFz4hWPAQk8xvr3o6/7ES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2" Type="http://customschemas.google.com/relationships/presentationmetadata" Target="metadata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71" Type="http://schemas.openxmlformats.org/officeDocument/2006/relationships/font" Target="fonts/HelveticaNeue-boldItalic.fntdata"/><Relationship Id="rId70" Type="http://schemas.openxmlformats.org/officeDocument/2006/relationships/font" Target="fonts/HelveticaNeue-italic.fntdata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slide" Target="slides/slide62.xml"/><Relationship Id="rId21" Type="http://schemas.openxmlformats.org/officeDocument/2006/relationships/slide" Target="slides/slide17.xml"/><Relationship Id="rId65" Type="http://schemas.openxmlformats.org/officeDocument/2006/relationships/slide" Target="slides/slide61.xml"/><Relationship Id="rId24" Type="http://schemas.openxmlformats.org/officeDocument/2006/relationships/slide" Target="slides/slide20.xml"/><Relationship Id="rId68" Type="http://schemas.openxmlformats.org/officeDocument/2006/relationships/font" Target="fonts/HelveticaNeue-regular.fntdata"/><Relationship Id="rId23" Type="http://schemas.openxmlformats.org/officeDocument/2006/relationships/slide" Target="slides/slide19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font" Target="fonts/HelveticaNeue-bold.fnt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4" name="Google Shape;74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3c088a828f_0_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6" name="Google Shape;136;g33c088a828f_0_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c6ac3e5242_0_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2" name="Google Shape;142;g3c6ac3e5242_0_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c6ac3e5242_0_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8" name="Google Shape;148;g3c6ac3e5242_0_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c6ac3e5242_0_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4" name="Google Shape;154;g3c6ac3e5242_0_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3c088a828f_0_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0" name="Google Shape;160;g33c088a828f_0_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c6ac3e5242_0_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6" name="Google Shape;166;g3c6ac3e5242_0_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3be577333e_0_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1" name="Google Shape;171;g33be577333e_0_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3c088a828f_0_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7" name="Google Shape;177;g33c088a828f_0_5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3c088a828f_0_5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3" name="Google Shape;183;g33c088a828f_0_5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3c088a828f_0_6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9" name="Google Shape;189;g33c088a828f_0_6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c6ac3e5242_0_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" name="Google Shape;82;g3c6ac3e5242_0_3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3c088a828f_0_6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5" name="Google Shape;195;g33c088a828f_0_6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3c088a828f_0_7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1" name="Google Shape;201;g33c088a828f_0_7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3c088a828f_0_7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7" name="Google Shape;207;g33c088a828f_0_7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3c088a828f_0_8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3" name="Google Shape;213;g33c088a828f_0_8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3c088a828f_0_8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9" name="Google Shape;219;g33c088a828f_0_8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3c088a828f_0_9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5" name="Google Shape;225;g33c088a828f_0_9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3c088a828f_0_9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1" name="Google Shape;231;g33c088a828f_0_9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3c088a828f_0_10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Google Shape;237;g33c088a828f_0_10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3be577333e_0_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3" name="Google Shape;243;g33be577333e_0_5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3c997c44e6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9" name="Google Shape;249;g33c997c44e6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39b97881e6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8" name="Google Shape;88;g339b97881e6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3c088a828f_0_10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6" name="Google Shape;256;g33c088a828f_0_10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3c997c44e6_0_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3" name="Google Shape;263;g33c997c44e6_0_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3be577333e_0_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9" name="Google Shape;269;g33be577333e_0_5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c6ac3e5242_0_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6" name="Google Shape;276;g3c6ac3e5242_0_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3be577333e_0_6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3" name="Google Shape;283;g33be577333e_0_6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c8e97fb5b3_0_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9" name="Google Shape;289;g3c8e97fb5b3_0_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3be577333e_0_6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8" name="Google Shape;298;g33be577333e_0_6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3cb2dd705f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5" name="Google Shape;305;g33cb2dd705f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3be577333e_0_7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1" name="Google Shape;311;g33be577333e_0_7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3c088a828f_0_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7" name="Google Shape;317;g33c088a828f_0_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3be577333e_0_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6" name="Google Shape;96;g33be577333e_0_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3be577333e_0_7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3" name="Google Shape;323;g33be577333e_0_7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3be577333e_0_8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9" name="Google Shape;329;g33be577333e_0_8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3be577333e_0_9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6" name="Google Shape;336;g33be577333e_0_9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3c088a828f_0_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5" name="Google Shape;345;g33c088a828f_0_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3c088a828f_0_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3" name="Google Shape;353;g33c088a828f_0_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3c088a828f_0_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9" name="Google Shape;359;g33c088a828f_0_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3be577333e_0_9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6" name="Google Shape;366;g33be577333e_0_9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3c088a828f_0_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2" name="Google Shape;372;g33c088a828f_0_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3c088a828f_0_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8" name="Google Shape;378;g33c088a828f_0_4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3cb2dd705f_0_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4" name="Google Shape;384;g33cb2dd705f_0_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c8e97fb5b3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4" name="Google Shape;104;g3c8e97fb5b3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3cb2dd705f_0_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0" name="Google Shape;390;g33cb2dd705f_0_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943fa44814_0_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8" name="Google Shape;398;g3943fa44814_0_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3be577333e_0_10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6" name="Google Shape;406;g33be577333e_0_10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3cb2dd705f_0_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4" name="Google Shape;414;g33cb2dd705f_0_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33c088a828f_0_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3" name="Google Shape;423;g33c088a828f_0_4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33cb2dd705f_0_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3" name="Google Shape;433;g33cb2dd705f_0_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3cb2dd705f_0_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9" name="Google Shape;439;g33cb2dd705f_0_4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3be577333e_0_10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5" name="Google Shape;445;g33be577333e_0_10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33cb2dd705f_0_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1" name="Google Shape;451;g33cb2dd705f_0_4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943fa44814_0_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7" name="Google Shape;457;g3943fa44814_0_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3be577333e_0_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1" name="Google Shape;111;g33be577333e_0_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33cb2dd705f_0_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6" name="Google Shape;466;g33cb2dd705f_0_5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3cb2dd705f_0_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2" name="Google Shape;472;g33cb2dd705f_0_5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3cb2dd705f_0_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8" name="Google Shape;478;g33cb2dd705f_0_6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3cb2dd705f_0_6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4" name="Google Shape;484;g33cb2dd705f_0_6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3cb2dd705f_0_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8" name="Google Shape;118;g33cb2dd705f_0_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3cb2dd705f_0_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4" name="Google Shape;124;g33cb2dd705f_0_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c6ac3e5242_0_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0" name="Google Shape;130;g3c6ac3e5242_0_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ázev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5"/>
          <p:cNvSpPr txBox="1"/>
          <p:nvPr>
            <p:ph idx="1" type="body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1" name="Google Shape;11;p45"/>
          <p:cNvSpPr txBox="1"/>
          <p:nvPr>
            <p:ph type="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" name="Google Shape;12;p45"/>
          <p:cNvSpPr txBox="1"/>
          <p:nvPr>
            <p:ph idx="2" type="body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3" name="Google Shape;13;p45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gram">
  <p:cSld name="Program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4"/>
          <p:cNvSpPr txBox="1"/>
          <p:nvPr>
            <p:ph type="title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51" name="Google Shape;51;p54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2" name="Google Shape;52;p54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2pPr>
            <a:lvl3pPr indent="-2286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3pPr>
            <a:lvl4pPr indent="-2286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4pPr>
            <a:lvl5pPr indent="-2286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3" name="Google Shape;53;p54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ůležitý fakt">
  <p:cSld name="Důležitý fak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5"/>
          <p:cNvSpPr txBox="1"/>
          <p:nvPr>
            <p:ph idx="1" type="body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6" name="Google Shape;56;p55"/>
          <p:cNvSpPr txBox="1"/>
          <p:nvPr>
            <p:ph idx="2" type="body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7" name="Google Shape;57;p55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át">
  <p:cSld name="Citá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6"/>
          <p:cNvSpPr txBox="1"/>
          <p:nvPr>
            <p:ph idx="1" type="body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60" name="Google Shape;60;p56"/>
          <p:cNvSpPr txBox="1"/>
          <p:nvPr>
            <p:ph idx="2" type="body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61" name="Google Shape;61;p56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grafie - 3 na výšku">
  <p:cSld name="Fotografie - 3 na výšku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7"/>
          <p:cNvSpPr/>
          <p:nvPr>
            <p:ph idx="2" type="pic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57"/>
          <p:cNvSpPr/>
          <p:nvPr>
            <p:ph idx="3" type="pic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57"/>
          <p:cNvSpPr/>
          <p:nvPr>
            <p:ph idx="4" type="pic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57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ka">
  <p:cSld name="Fotka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8"/>
          <p:cNvSpPr/>
          <p:nvPr>
            <p:ph idx="2" type="pic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58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>
  <p:cSld name="Prázdný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9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Jen název">
  <p:cSld name="Jen název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8"/>
          <p:cNvSpPr txBox="1"/>
          <p:nvPr>
            <p:ph type="title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6" name="Google Shape;16;p48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7" name="Google Shape;17;p48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ýpis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6"/>
          <p:cNvSpPr txBox="1"/>
          <p:nvPr>
            <p:ph idx="1" type="body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0" name="Google Shape;20;p46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ázev a odrážky">
  <p:cSld name="Název a odrážk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7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3" name="Google Shape;23;p47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4" name="Google Shape;24;p47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5" name="Google Shape;25;p47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ddíl">
  <p:cSld name="Oddíl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9"/>
          <p:cNvSpPr txBox="1"/>
          <p:nvPr>
            <p:ph type="title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b="0"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8" name="Google Shape;28;p49"/>
          <p:cNvSpPr txBox="1"/>
          <p:nvPr>
            <p:ph idx="12" type="sldNum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ázev a fotka">
  <p:cSld name="Název a fotka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0"/>
          <p:cNvSpPr/>
          <p:nvPr>
            <p:ph idx="2" type="pic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  <a:noFill/>
          <a:ln>
            <a:noFill/>
          </a:ln>
        </p:spPr>
      </p:sp>
      <p:sp>
        <p:nvSpPr>
          <p:cNvPr id="31" name="Google Shape;31;p50"/>
          <p:cNvSpPr txBox="1"/>
          <p:nvPr>
            <p:ph type="title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2" name="Google Shape;32;p50"/>
          <p:cNvSpPr txBox="1"/>
          <p:nvPr>
            <p:ph idx="1" type="body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3" name="Google Shape;33;p50"/>
          <p:cNvSpPr txBox="1"/>
          <p:nvPr>
            <p:ph idx="3" type="body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4" name="Google Shape;34;p50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ternativní název a fotka">
  <p:cSld name="Alternativní název a fotka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1"/>
          <p:cNvSpPr/>
          <p:nvPr>
            <p:ph idx="2" type="pic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7" name="Google Shape;37;p51"/>
          <p:cNvSpPr txBox="1"/>
          <p:nvPr>
            <p:ph type="title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8" name="Google Shape;38;p51"/>
          <p:cNvSpPr txBox="1"/>
          <p:nvPr>
            <p:ph idx="1" type="body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9" name="Google Shape;39;p51"/>
          <p:cNvSpPr txBox="1"/>
          <p:nvPr>
            <p:ph idx="12" type="sldNum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drážky">
  <p:cSld name="Odrážk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2"/>
          <p:cNvSpPr txBox="1"/>
          <p:nvPr>
            <p:ph idx="1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2" name="Google Shape;42;p52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ázev, odrážky, fotka">
  <p:cSld name="Název, odrážky, fotka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3"/>
          <p:cNvSpPr txBox="1"/>
          <p:nvPr>
            <p:ph idx="1" type="body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5" name="Google Shape;45;p53"/>
          <p:cNvSpPr txBox="1"/>
          <p:nvPr>
            <p:ph idx="2" type="body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6" name="Google Shape;46;p53"/>
          <p:cNvSpPr/>
          <p:nvPr>
            <p:ph idx="3" type="pic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  <a:noFill/>
          <a:ln>
            <a:noFill/>
          </a:ln>
        </p:spPr>
      </p:sp>
      <p:sp>
        <p:nvSpPr>
          <p:cNvPr id="47" name="Google Shape;47;p53"/>
          <p:cNvSpPr txBox="1"/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8" name="Google Shape;48;p53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4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" name="Google Shape;7;p44"/>
          <p:cNvSpPr txBox="1"/>
          <p:nvPr>
            <p:ph idx="1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603504" lvl="0" marL="457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603504" lvl="1" marL="914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603504" lvl="2" marL="1371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03504" lvl="3" marL="1828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03504" lvl="4" marL="22860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03504" lvl="5" marL="2743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603504" lvl="6" marL="3200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03504" lvl="7" marL="3657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03503" lvl="8" marL="4114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" name="Google Shape;8;p44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emma.rihakova@gmail.com" TargetMode="External"/><Relationship Id="rId4" Type="http://schemas.openxmlformats.org/officeDocument/2006/relationships/image" Target="../media/image1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.png"/><Relationship Id="rId4" Type="http://schemas.openxmlformats.org/officeDocument/2006/relationships/image" Target="../media/image25.png"/><Relationship Id="rId5" Type="http://schemas.openxmlformats.org/officeDocument/2006/relationships/image" Target="../media/image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5" Type="http://schemas.openxmlformats.org/officeDocument/2006/relationships/image" Target="../media/image1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0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9.png"/><Relationship Id="rId4" Type="http://schemas.openxmlformats.org/officeDocument/2006/relationships/image" Target="../media/image31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8.png"/><Relationship Id="rId4" Type="http://schemas.openxmlformats.org/officeDocument/2006/relationships/image" Target="../media/image18.png"/><Relationship Id="rId5" Type="http://schemas.openxmlformats.org/officeDocument/2006/relationships/image" Target="../media/image23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2.png"/><Relationship Id="rId4" Type="http://schemas.openxmlformats.org/officeDocument/2006/relationships/image" Target="../media/image13.png"/><Relationship Id="rId5" Type="http://schemas.openxmlformats.org/officeDocument/2006/relationships/image" Target="../media/image26.png"/><Relationship Id="rId6" Type="http://schemas.openxmlformats.org/officeDocument/2006/relationships/image" Target="../media/image29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3.png"/><Relationship Id="rId4" Type="http://schemas.openxmlformats.org/officeDocument/2006/relationships/image" Target="../media/image24.png"/><Relationship Id="rId5" Type="http://schemas.openxmlformats.org/officeDocument/2006/relationships/image" Target="../media/image2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nzip.cz/rejstrikovy-pojem/2628" TargetMode="External"/><Relationship Id="rId4" Type="http://schemas.openxmlformats.org/officeDocument/2006/relationships/hyperlink" Target="https://www.nzip.cz/rejstrikovy-pojem/2529" TargetMode="External"/><Relationship Id="rId5" Type="http://schemas.openxmlformats.org/officeDocument/2006/relationships/hyperlink" Target="https://www.nzip.cz/rejstrikovy-pojem/1471" TargetMode="External"/><Relationship Id="rId6" Type="http://schemas.openxmlformats.org/officeDocument/2006/relationships/hyperlink" Target="https://www.nzip.cz/rejstrikovy-pojem/2292" TargetMode="External"/><Relationship Id="rId7" Type="http://schemas.openxmlformats.org/officeDocument/2006/relationships/hyperlink" Target="https://www.nzip.cz/rejstrikovy-pojem/4997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"/>
          <p:cNvSpPr txBox="1"/>
          <p:nvPr>
            <p:ph idx="1" type="body"/>
          </p:nvPr>
        </p:nvSpPr>
        <p:spPr>
          <a:xfrm>
            <a:off x="1201340" y="11859862"/>
            <a:ext cx="21971003" cy="12894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600"/>
              <a:buFont typeface="Helvetica Neue"/>
              <a:buNone/>
            </a:pPr>
            <a:r>
              <a:rPr lang="en-US">
                <a:solidFill>
                  <a:srgbClr val="5E5E5E"/>
                </a:solidFill>
              </a:rPr>
              <a:t>Mgr. Emma Bílková, 18/2/2026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3600"/>
              <a:buFont typeface="Helvetica Neue"/>
              <a:buNone/>
            </a:pPr>
            <a:r>
              <a:rPr lang="en-US">
                <a:solidFill>
                  <a:schemeClr val="lt2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emma.rihakova@gmail.com</a:t>
            </a:r>
            <a:r>
              <a:rPr lang="en-US">
                <a:solidFill>
                  <a:schemeClr val="lt2"/>
                </a:solidFill>
              </a:rPr>
              <a:t>, rihakova@post.vszdrav.cz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77" name="Google Shape;77;p1"/>
          <p:cNvSpPr txBox="1"/>
          <p:nvPr>
            <p:ph idx="4294967295" type="ctr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2"/>
              <a:buFont typeface="Helvetica Neue"/>
              <a:buNone/>
            </a:pPr>
            <a:r>
              <a:rPr b="1" i="0" lang="en-US" sz="11252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Diagnostika a vyšetření svalu, </a:t>
            </a:r>
            <a:endParaRPr b="1" i="0" sz="11252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2"/>
              <a:buFont typeface="Helvetica Neue"/>
              <a:buNone/>
            </a:pPr>
            <a:r>
              <a:rPr b="1" i="0" lang="en-US" sz="11252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zkrácené svaly, </a:t>
            </a:r>
            <a:endParaRPr b="1" i="0" sz="11252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2"/>
              <a:buFont typeface="Helvetica Neue"/>
              <a:buNone/>
            </a:pPr>
            <a:r>
              <a:rPr b="1" i="0" lang="en-US" sz="11252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svalový test</a:t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8" name="Google Shape;78;p1"/>
          <p:cNvSpPr txBox="1"/>
          <p:nvPr>
            <p:ph idx="4294967295" type="subTitle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5500"/>
              <a:buFont typeface="Helvetica Neue"/>
              <a:buNone/>
            </a:pPr>
            <a:r>
              <a:rPr b="1" i="0" lang="en-US" sz="55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Vyšetřovací metody, 1. ročník</a:t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logo_VSZDRAV.jpeg" id="79" name="Google Shape;79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838">
            <a:off x="22007763" y="11361947"/>
            <a:ext cx="1906019" cy="1906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3c088a828f_0_11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Svaly – pohyb </a:t>
            </a:r>
            <a:endParaRPr/>
          </a:p>
        </p:txBody>
      </p:sp>
      <p:sp>
        <p:nvSpPr>
          <p:cNvPr id="139" name="Google Shape;139;g33c088a828f_0_11"/>
          <p:cNvSpPr txBox="1"/>
          <p:nvPr>
            <p:ph idx="1" type="body"/>
          </p:nvPr>
        </p:nvSpPr>
        <p:spPr>
          <a:xfrm>
            <a:off x="1206500" y="2372875"/>
            <a:ext cx="22777800" cy="115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5769"/>
              <a:buNone/>
            </a:pPr>
            <a:r>
              <a:rPr b="0" lang="en-US" sz="5200"/>
              <a:t>Ve vztahu k určitému pohybu rozeznáváme tyto svaly nebo svalové skupiny: </a:t>
            </a:r>
            <a:endParaRPr b="0" sz="5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AGONISTÉ</a:t>
            </a:r>
            <a:r>
              <a:rPr b="0" lang="en-US"/>
              <a:t> – svaly hlavní, tj. na pohybu se účastní největším dílem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SYNERGISTÉ</a:t>
            </a:r>
            <a:r>
              <a:rPr b="0" lang="en-US"/>
              <a:t> – svaly vedlejší, tj. pomáhají hlavním svalů a mohou je částečně v provádění pohybu nahradit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ANTAGONISTÉ</a:t>
            </a:r>
            <a:r>
              <a:rPr b="0" lang="en-US"/>
              <a:t> – jejich funkce je konat opačný pohyb oproti hlavním svalům; při pohybu se natahují a neomezují rozsah pohybu v kloubu; za patologického stavu je jejich zkrácení velmi znatelné při provedení pohybu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SVALY</a:t>
            </a:r>
            <a:r>
              <a:rPr b="0" lang="en-US"/>
              <a:t> </a:t>
            </a:r>
            <a:r>
              <a:rPr lang="en-US"/>
              <a:t>FIXAČNÍ/STABILIZAČNÍ </a:t>
            </a:r>
            <a:r>
              <a:rPr b="0" lang="en-US"/>
              <a:t>– pohyb přímo neprovádějí; udržují testovanou část v takové poloze, aby pohyb mohl být dobře proveden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NEUTRALIZAČNÍ</a:t>
            </a:r>
            <a:r>
              <a:rPr b="0" lang="en-US"/>
              <a:t> – neutralizují druhou pohybovou komponentu hlavního svalu, např. m. biceps brachii při čisté FLX → pronátory předloktí neutralizují SUP</a:t>
            </a:r>
            <a:endParaRPr b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c6ac3e5242_0_6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Svaly – pohyb ukázka na flexi lokte </a:t>
            </a:r>
            <a:endParaRPr/>
          </a:p>
        </p:txBody>
      </p:sp>
      <p:sp>
        <p:nvSpPr>
          <p:cNvPr id="145" name="Google Shape;145;g3c6ac3e5242_0_6"/>
          <p:cNvSpPr txBox="1"/>
          <p:nvPr>
            <p:ph idx="1" type="body"/>
          </p:nvPr>
        </p:nvSpPr>
        <p:spPr>
          <a:xfrm>
            <a:off x="1206500" y="2372875"/>
            <a:ext cx="22777800" cy="109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b="0" lang="en-US" sz="5200"/>
              <a:t>Ve vztahu k určitému pohybu rozeznáváme tyto svaly nebo svalové skupiny: </a:t>
            </a:r>
            <a:endParaRPr b="0" sz="5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AGONISTÉ</a:t>
            </a:r>
            <a:r>
              <a:rPr b="0" lang="en-US"/>
              <a:t> – m. biceps brachii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ANTAGONISTÉ</a:t>
            </a:r>
            <a:r>
              <a:rPr b="0" lang="en-US"/>
              <a:t> – m. triceps brachii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SYNERGISTÉ</a:t>
            </a:r>
            <a:r>
              <a:rPr b="0" lang="en-US"/>
              <a:t> – m. brachialis, m. brachioradialis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SVALY</a:t>
            </a:r>
            <a:r>
              <a:rPr b="0" lang="en-US"/>
              <a:t> </a:t>
            </a:r>
            <a:r>
              <a:rPr lang="en-US"/>
              <a:t>FIXAČNÍ/STABILIZAČNÍ</a:t>
            </a:r>
            <a:r>
              <a:rPr b="0" lang="en-US"/>
              <a:t> </a:t>
            </a:r>
            <a:endParaRPr b="0"/>
          </a:p>
          <a:p>
            <a:pPr indent="-5778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●"/>
            </a:pPr>
            <a:r>
              <a:rPr b="0" lang="en-US"/>
              <a:t>fixace ramenního kloubu (rotátorová manžeta = m. supra a infraspinatus, m. teres minor, m. subscapularis)</a:t>
            </a:r>
            <a:endParaRPr b="0"/>
          </a:p>
          <a:p>
            <a:pPr indent="-5778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●"/>
            </a:pPr>
            <a:r>
              <a:rPr b="0" lang="en-US"/>
              <a:t>fixace lopatky (střední a dolní část m. trapezius, mm. rhomboideii, m. serratus anterior)</a:t>
            </a:r>
            <a:endParaRPr b="0"/>
          </a:p>
          <a:p>
            <a:pPr indent="-5778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●"/>
            </a:pPr>
            <a:r>
              <a:rPr b="0" lang="en-US"/>
              <a:t>fixace trupu (hluboké zádové a břišní svaly)</a:t>
            </a:r>
            <a:endParaRPr b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c6ac3e5242_0_11"/>
          <p:cNvSpPr txBox="1"/>
          <p:nvPr>
            <p:ph type="title"/>
          </p:nvPr>
        </p:nvSpPr>
        <p:spPr>
          <a:xfrm>
            <a:off x="1206500" y="1079500"/>
            <a:ext cx="230127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/>
              <a:t>Svaly – pohyb ukázka na abdukci v rameni do 90°</a:t>
            </a:r>
            <a:endParaRPr/>
          </a:p>
        </p:txBody>
      </p:sp>
      <p:sp>
        <p:nvSpPr>
          <p:cNvPr id="151" name="Google Shape;151;g3c6ac3e5242_0_11"/>
          <p:cNvSpPr txBox="1"/>
          <p:nvPr>
            <p:ph idx="1" type="body"/>
          </p:nvPr>
        </p:nvSpPr>
        <p:spPr>
          <a:xfrm>
            <a:off x="1206500" y="2372875"/>
            <a:ext cx="22777800" cy="109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b="0" lang="en-US" sz="5200"/>
              <a:t>ZKUS VYMYSLET </a:t>
            </a:r>
            <a:endParaRPr b="0" sz="5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AGONISTÉ</a:t>
            </a:r>
            <a:r>
              <a:rPr b="0" lang="en-US"/>
              <a:t> – m. deltoideus (pars acromialis), m. supraspinatus (iniciátor pohybu pro prvních 15-20° + stabilizátor hlavice humeru v jamce)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ANTAGONISTÉ</a:t>
            </a:r>
            <a:r>
              <a:rPr b="0" lang="en-US"/>
              <a:t> – m. latissimus dorsi, m. pectoralis maior, m. teres maior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SYNERGISTÉ</a:t>
            </a:r>
            <a:r>
              <a:rPr b="0" lang="en-US"/>
              <a:t> – m. deltoideus (pars clavicularis a spinalis), m. serratus anterior, m. infraspinatus, m. pectoralis maior (pars clavicularis),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b="0" lang="en-US"/>
              <a:t>m. biceps brachii caput longum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SVALY</a:t>
            </a:r>
            <a:r>
              <a:rPr b="0" lang="en-US"/>
              <a:t> </a:t>
            </a:r>
            <a:r>
              <a:rPr lang="en-US"/>
              <a:t>FIXAČNÍ/STABILIZAČNÍ</a:t>
            </a:r>
            <a:r>
              <a:rPr b="0" lang="en-US"/>
              <a:t> – rotátorová manžeta (stabilizace hlavice humeru do jamky), stabilizace lopatky a ramenního pletence: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b="0" lang="en-US"/>
              <a:t>m. trapezius, m. subclavius, m. serratus anterior </a:t>
            </a:r>
            <a:endParaRPr b="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c6ac3e5242_0_16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Svaly – pohyb ukázka na extenze v kyčli</a:t>
            </a:r>
            <a:endParaRPr/>
          </a:p>
        </p:txBody>
      </p:sp>
      <p:sp>
        <p:nvSpPr>
          <p:cNvPr id="157" name="Google Shape;157;g3c6ac3e5242_0_16"/>
          <p:cNvSpPr txBox="1"/>
          <p:nvPr>
            <p:ph idx="1" type="body"/>
          </p:nvPr>
        </p:nvSpPr>
        <p:spPr>
          <a:xfrm>
            <a:off x="1206500" y="2372875"/>
            <a:ext cx="22777800" cy="109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b="0" lang="en-US" sz="5200"/>
              <a:t>ZKUS VYMYSLET </a:t>
            </a:r>
            <a:endParaRPr b="0" sz="5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AGONISTÉ</a:t>
            </a:r>
            <a:r>
              <a:rPr b="0" lang="en-US"/>
              <a:t> – m. gluteus maximus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ANTAGONISTÉ</a:t>
            </a:r>
            <a:r>
              <a:rPr b="0" lang="en-US"/>
              <a:t> – m. iliopsoas, m. rectus femoris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SYNERGISTÉ</a:t>
            </a:r>
            <a:r>
              <a:rPr b="0" lang="en-US"/>
              <a:t> – ischiokrurální svaly = m. semitendinosus/membranosus, m. biceps femoris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SVALY</a:t>
            </a:r>
            <a:r>
              <a:rPr b="0" lang="en-US"/>
              <a:t> </a:t>
            </a:r>
            <a:r>
              <a:rPr lang="en-US"/>
              <a:t>FIXAČNÍ/STABILIZAČNÍ</a:t>
            </a:r>
            <a:r>
              <a:rPr b="0" lang="en-US"/>
              <a:t> – hluboké břišní a zádové svaly pro udržení pánve vůči femuru; stabilizace EXT KOK při extenzi kyčle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b="0" lang="en-US"/>
              <a:t>= m. quadriceps femoris </a:t>
            </a:r>
            <a:endParaRPr b="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3c088a828f_0_6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Vyšetření svalů</a:t>
            </a:r>
            <a:endParaRPr/>
          </a:p>
        </p:txBody>
      </p:sp>
      <p:sp>
        <p:nvSpPr>
          <p:cNvPr id="163" name="Google Shape;163;g33c088a828f_0_6"/>
          <p:cNvSpPr txBox="1"/>
          <p:nvPr>
            <p:ph idx="1" type="body"/>
          </p:nvPr>
        </p:nvSpPr>
        <p:spPr>
          <a:xfrm>
            <a:off x="1206500" y="2372879"/>
            <a:ext cx="21971100" cy="10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rPr lang="en-US"/>
              <a:t>Typy funkčních poruch: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rPr lang="en-US"/>
              <a:t>Svalový spasmus</a:t>
            </a:r>
            <a:r>
              <a:rPr b="0" lang="en-US"/>
              <a:t> – silné stažení svalů</a:t>
            </a:r>
            <a:endParaRPr b="0"/>
          </a:p>
          <a:p>
            <a:pPr indent="-551718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b="0" lang="en-US"/>
              <a:t>vznik dlouhodobým statickým napětím svalů, např. pracující osoby vsedě → svaly zadní části šíje/ bederní páteře </a:t>
            </a:r>
            <a:endParaRPr b="0"/>
          </a:p>
          <a:p>
            <a:pPr indent="-551718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b="0" lang="en-US"/>
              <a:t>reflexní odpověď na náhlý nepatřičný pohyb v kloubu = obranný mechanismus proti dalšímu nežádoucímu pohybu, např. ústřel zad, prochladnutí,...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rPr lang="en-US"/>
              <a:t>Hypotonie</a:t>
            </a:r>
            <a:r>
              <a:rPr b="0" lang="en-US"/>
              <a:t> – patologicky snížený svalový tonus = nižší odpor </a:t>
            </a:r>
            <a:r>
              <a:rPr b="0" lang="en-US" u="sng"/>
              <a:t>při pasivním </a:t>
            </a:r>
            <a:r>
              <a:rPr b="0" lang="en-US"/>
              <a:t>protažení svalu (!! odlišit od snížené svalové síly, která odpovídá aktivnímu zapojení svalu) + palpačně měkčí sval a snížený odpor, který sval klade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rPr lang="en-US"/>
              <a:t>Myofasciální Trigger point</a:t>
            </a:r>
            <a:r>
              <a:rPr b="0" lang="en-US"/>
              <a:t> “TrP” – spoušťový bod; charakteristická změna lokálního svalového napětí → pouze v určité porci resp. snopci příčně pruhovaného svalu → 2-6 mm velký “uzlík” palpačně bolestivý, přebrnknutím je možné vyvolat svalový záškub; řetězení do dalších svalů </a:t>
            </a:r>
            <a:endParaRPr b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c6ac3e5242_0_21"/>
          <p:cNvSpPr txBox="1"/>
          <p:nvPr>
            <p:ph type="title"/>
          </p:nvPr>
        </p:nvSpPr>
        <p:spPr>
          <a:xfrm>
            <a:off x="1082925" y="614055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ZKRÁCENÉ SVALY dle Jandy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3be577333e_0_35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/>
              <a:t>Testy na zkrácené svaly dle Jandy 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/>
              <a:t>+ hodnocení zkrácených svalů</a:t>
            </a:r>
            <a:endParaRPr/>
          </a:p>
        </p:txBody>
      </p:sp>
      <p:sp>
        <p:nvSpPr>
          <p:cNvPr id="174" name="Google Shape;174;g33be577333e_0_35"/>
          <p:cNvSpPr txBox="1"/>
          <p:nvPr>
            <p:ph idx="1" type="body"/>
          </p:nvPr>
        </p:nvSpPr>
        <p:spPr>
          <a:xfrm>
            <a:off x="1206500" y="3384552"/>
            <a:ext cx="21971100" cy="96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Char char="-"/>
            </a:pPr>
            <a:r>
              <a:rPr b="0" lang="en-US"/>
              <a:t>zkrácení svalů v klidovém stavu → při </a:t>
            </a:r>
            <a:r>
              <a:rPr b="0" lang="en-US" u="sng"/>
              <a:t>pasivním</a:t>
            </a:r>
            <a:r>
              <a:rPr b="0" lang="en-US"/>
              <a:t> protažení nedovolí kloubu dosáhnout plný rozsah pohybu  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významnou tendenci ke zkrácení mají svaly s výraznou posturální funkcí → udržují vzpřímený stoj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pro co nejpřesnější vyšetření → zachovat přesné výchozí pozice, přesné fixace a směr pohybu 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NEstlačovat vyšetřovaný sval, NEtlačit přes dva klouby 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zkrácení lze dobře vyšetřit tehdy, není-li omezení rozsahu pohybu z jiných příčin </a:t>
            </a:r>
            <a:endParaRPr b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3c088a828f_0_53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/>
              <a:t>Testy na zkrácené svaly dle Jandy 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/>
              <a:t>+ hodnocení zkrácených svalů</a:t>
            </a:r>
            <a:endParaRPr/>
          </a:p>
        </p:txBody>
      </p:sp>
      <p:sp>
        <p:nvSpPr>
          <p:cNvPr id="180" name="Google Shape;180;g33c088a828f_0_53"/>
          <p:cNvSpPr txBox="1"/>
          <p:nvPr>
            <p:ph idx="1" type="body"/>
          </p:nvPr>
        </p:nvSpPr>
        <p:spPr>
          <a:xfrm>
            <a:off x="1206500" y="3384552"/>
            <a:ext cx="21971100" cy="96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 u="sng"/>
              <a:t>M. triceps surae</a:t>
            </a:r>
            <a:r>
              <a:rPr lang="en-US"/>
              <a:t> 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vyšetřuji vleže na zádech, vyš. končetina je extendovaná s dolní polovinou bérce mimo stůl, druhá končetina je opřená ve FLX o chodidlo 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vyšetřuji zvlášť </a:t>
            </a:r>
            <a:r>
              <a:rPr b="0" lang="en-US" u="sng"/>
              <a:t>mm. gastrocnemii s EXT kolene</a:t>
            </a:r>
            <a:r>
              <a:rPr b="0" lang="en-US"/>
              <a:t> a </a:t>
            </a:r>
            <a:r>
              <a:rPr b="0" lang="en-US" u="sng"/>
              <a:t>m. soleus s FLX kolene</a:t>
            </a:r>
            <a:endParaRPr b="0" u="sng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0</a:t>
            </a:r>
            <a:r>
              <a:rPr b="0" lang="en-US"/>
              <a:t> – nejde o zkrácení → v hlezenním kl. lze dosáhnout alespoň 90° DF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1</a:t>
            </a:r>
            <a:r>
              <a:rPr b="0" lang="en-US"/>
              <a:t> – malé zkrácení → v hlezenním kl. chybí do 90° postavení 5°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2</a:t>
            </a:r>
            <a:r>
              <a:rPr b="0" lang="en-US"/>
              <a:t> – velké zkrácení → do 90° chybí více jak 5°</a:t>
            </a:r>
            <a:endParaRPr b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3c088a828f_0_58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/>
              <a:t>Testy na zkrácené svaly dle Jandy 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/>
              <a:t>+ hodnocení zkrácených svalů</a:t>
            </a:r>
            <a:endParaRPr/>
          </a:p>
        </p:txBody>
      </p:sp>
      <p:sp>
        <p:nvSpPr>
          <p:cNvPr id="186" name="Google Shape;186;g33c088a828f_0_58"/>
          <p:cNvSpPr txBox="1"/>
          <p:nvPr>
            <p:ph idx="1" type="body"/>
          </p:nvPr>
        </p:nvSpPr>
        <p:spPr>
          <a:xfrm>
            <a:off x="1206500" y="3384552"/>
            <a:ext cx="21971100" cy="96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rPr lang="en-US" u="sng"/>
              <a:t>Flexory kyčelního kloubu</a:t>
            </a:r>
            <a:endParaRPr u="sng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4897"/>
              <a:buNone/>
            </a:pPr>
            <a:r>
              <a:rPr b="0" lang="en-US" sz="5175"/>
              <a:t>(m. iliopsoas, m. rectus femoris, m. tensor fascie latae, krátké adduktory stehna)</a:t>
            </a:r>
            <a:endParaRPr b="0" sz="5175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t/>
            </a:r>
            <a:endParaRPr b="0"/>
          </a:p>
          <a:p>
            <a:pPr indent="-457231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b="0" lang="en-US"/>
              <a:t>vyšetřuji vleže na zádech na kraji stolu (sedací hrboly přímo na okraji), vyšetřovaná DK svěšená dolů, druhou končetinu vyšetřovaný fixuje svýma rukama ve flexi na břiše</a:t>
            </a:r>
            <a:endParaRPr b="0" u="sng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rPr lang="en-US"/>
              <a:t>0</a:t>
            </a:r>
            <a:r>
              <a:rPr b="0" lang="en-US"/>
              <a:t> – nejde o zkrácení → stehno v horizontále bez deviací, bérec visí kolmo k zemi, patella nepatrně posunuta laterálně; na zevní str. stehna nepatrná prohlubeň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rPr lang="en-US"/>
              <a:t>1</a:t>
            </a:r>
            <a:r>
              <a:rPr b="0" lang="en-US"/>
              <a:t> – malé zkrácení → v KYK je mírně FLX postavení, bérec trčí šikmo vpřed, stehno v lehké ABD, prohlubeň na zevní str. stehna je výraznější (tlakem do stehna i bérce lze zkorigovat)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rPr lang="en-US"/>
              <a:t>2</a:t>
            </a:r>
            <a:r>
              <a:rPr b="0" lang="en-US"/>
              <a:t> – velké zkrácení → výraznější st. 1, kde již tlakem do stehna/ bérce nelze srovnat končetina nezkrácené pozice </a:t>
            </a:r>
            <a:endParaRPr b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3c088a828f_0_63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/>
              <a:t>Testy na zkrácené svaly dle Jandy 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/>
              <a:t>+ hodnocení zkrácených svalů</a:t>
            </a:r>
            <a:endParaRPr/>
          </a:p>
        </p:txBody>
      </p:sp>
      <p:sp>
        <p:nvSpPr>
          <p:cNvPr id="192" name="Google Shape;192;g33c088a828f_0_63"/>
          <p:cNvSpPr txBox="1"/>
          <p:nvPr>
            <p:ph idx="1" type="body"/>
          </p:nvPr>
        </p:nvSpPr>
        <p:spPr>
          <a:xfrm>
            <a:off x="1206500" y="3384552"/>
            <a:ext cx="21971100" cy="96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 u="sng"/>
              <a:t>Flexory kolenního kloubu</a:t>
            </a:r>
            <a:endParaRPr u="sng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b="0" lang="en-US"/>
              <a:t>(m. biceps femoris, m. semitendinosus, m. semimembranosus)</a:t>
            </a:r>
            <a:endParaRPr b="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vyšetřuji vleže na zádech, testovaná DK v EXT, druhá končetina ve FLX s opřeným chodidlem 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testuji flexi KYK s fixovaným extendovaným kolenem → testujeme do doby než cítíme, že jde koleno do flexe nebo se začne pánev sklápět nazad do retroverze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0</a:t>
            </a:r>
            <a:r>
              <a:rPr b="0" lang="en-US"/>
              <a:t> – nejde o zkrácení → flexe v KYK je 90°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1</a:t>
            </a:r>
            <a:r>
              <a:rPr b="0" lang="en-US"/>
              <a:t> – malé zkrácení → flexe v KYK je 80-90°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2</a:t>
            </a:r>
            <a:r>
              <a:rPr b="0" lang="en-US"/>
              <a:t> – velké zkrácení → flexe v KYK je &lt;80°</a:t>
            </a:r>
            <a:endParaRPr b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c6ac3e5242_0_39"/>
          <p:cNvSpPr txBox="1"/>
          <p:nvPr>
            <p:ph idx="1" type="body"/>
          </p:nvPr>
        </p:nvSpPr>
        <p:spPr>
          <a:xfrm>
            <a:off x="1201340" y="11859862"/>
            <a:ext cx="21971100" cy="6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  <p:sp>
        <p:nvSpPr>
          <p:cNvPr id="85" name="Google Shape;85;g3c6ac3e5242_0_39"/>
          <p:cNvSpPr txBox="1"/>
          <p:nvPr>
            <p:ph idx="2" type="body"/>
          </p:nvPr>
        </p:nvSpPr>
        <p:spPr>
          <a:xfrm>
            <a:off x="1201350" y="1210972"/>
            <a:ext cx="21971100" cy="115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 u="sng"/>
              <a:t>Přednášky</a:t>
            </a:r>
            <a:r>
              <a:rPr lang="en-US"/>
              <a:t>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18.2. 11-13:10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25.2. 11-13:10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10.3. 15:30-17:40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15.4. 15:30-17:40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 u="sng"/>
              <a:t>Zápočet</a:t>
            </a:r>
            <a:r>
              <a:rPr lang="en-US"/>
              <a:t>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praktický – zejm. svalový test, ale možno dostat otázku i ze zimního semestru 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3c088a828f_0_68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/>
              <a:t>Testy na zkrácené svaly dle Jandy 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/>
              <a:t>+ hodnocení zkrácených svalů</a:t>
            </a:r>
            <a:endParaRPr/>
          </a:p>
        </p:txBody>
      </p:sp>
      <p:sp>
        <p:nvSpPr>
          <p:cNvPr id="198" name="Google Shape;198;g33c088a828f_0_68"/>
          <p:cNvSpPr txBox="1"/>
          <p:nvPr>
            <p:ph idx="1" type="body"/>
          </p:nvPr>
        </p:nvSpPr>
        <p:spPr>
          <a:xfrm>
            <a:off x="1206500" y="3384552"/>
            <a:ext cx="21971100" cy="96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 u="sng"/>
              <a:t>Adduktory kyčelního kloubu</a:t>
            </a:r>
            <a:endParaRPr u="sng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b="0" lang="en-US"/>
              <a:t>(m. pectineus, m. add. longus+brevis+magnus, m. semitendinosus, m. semimembranosus, m. gracilis, m. biceps femoris)</a:t>
            </a:r>
            <a:endParaRPr b="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vyšetřuji vleže na zádech, testovaná DK v EXT, druhá končetina také v EXT a ABD KYK → nejdřív testuji dlouhé adduktory s EXT kolene, následně pokrčím koleno a testuji kam až mě pustí krátké adduktory 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fixuji pánev, bez FLX KYK a ZR DK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0</a:t>
            </a:r>
            <a:r>
              <a:rPr b="0" lang="en-US"/>
              <a:t> – nejde o zkrácení → ABD v KYK je 40°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1</a:t>
            </a:r>
            <a:r>
              <a:rPr b="0" lang="en-US"/>
              <a:t> – malé zkrácení → ABD v KYK je 30-40°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2</a:t>
            </a:r>
            <a:r>
              <a:rPr b="0" lang="en-US"/>
              <a:t> – velké zkrácení → ABD v KYK je &lt;30°</a:t>
            </a:r>
            <a:endParaRPr b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3c088a828f_0_73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/>
              <a:t>Testy na zkrácené svaly dle Jandy 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/>
              <a:t>+ hodnocení zkrácených svalů</a:t>
            </a:r>
            <a:endParaRPr/>
          </a:p>
        </p:txBody>
      </p:sp>
      <p:sp>
        <p:nvSpPr>
          <p:cNvPr id="204" name="Google Shape;204;g33c088a828f_0_73"/>
          <p:cNvSpPr txBox="1"/>
          <p:nvPr>
            <p:ph idx="1" type="body"/>
          </p:nvPr>
        </p:nvSpPr>
        <p:spPr>
          <a:xfrm>
            <a:off x="1206500" y="3384552"/>
            <a:ext cx="21971100" cy="96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 u="sng"/>
              <a:t>M. piriformis </a:t>
            </a:r>
            <a:endParaRPr b="0" u="sng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vyšetřuji vleže na zádech, testovaná DK ve FLX 60° KYK, FLX kolene, druhá končetina v EXT volně na podložce → terapeut provede pohyb do maximální ADD a VR v KYK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0</a:t>
            </a:r>
            <a:r>
              <a:rPr b="0" lang="en-US"/>
              <a:t> – nejde o zkrácení → lze provést ADD i VR s měkkou bariérou na konci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1</a:t>
            </a:r>
            <a:r>
              <a:rPr b="0" lang="en-US"/>
              <a:t> – malé zkrácení → omezení VR i ADD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2</a:t>
            </a:r>
            <a:r>
              <a:rPr b="0" lang="en-US"/>
              <a:t> – velké zkrácení → omezená až nemožná VR s tvrdým konečným pocitem + navíc omezení i ADD </a:t>
            </a:r>
            <a:endParaRPr b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3c088a828f_0_78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/>
              <a:t>Testy na zkrácené svaly dle Jandy 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/>
              <a:t>+ hodnocení zkrácených svalů</a:t>
            </a:r>
            <a:endParaRPr/>
          </a:p>
        </p:txBody>
      </p:sp>
      <p:sp>
        <p:nvSpPr>
          <p:cNvPr id="210" name="Google Shape;210;g33c088a828f_0_78"/>
          <p:cNvSpPr txBox="1"/>
          <p:nvPr>
            <p:ph idx="1" type="body"/>
          </p:nvPr>
        </p:nvSpPr>
        <p:spPr>
          <a:xfrm>
            <a:off x="1206500" y="3384552"/>
            <a:ext cx="21971100" cy="96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 u="sng"/>
              <a:t>M. quadratus lumborum</a:t>
            </a:r>
            <a:r>
              <a:rPr lang="en-US"/>
              <a:t> </a:t>
            </a:r>
            <a:r>
              <a:rPr b="0" lang="en-US"/>
              <a:t>(m. QL)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vyšetřuji vleže na břiše s trupem mimo stůl (zapotřebí 2 osob)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vyšetřuji na boku (pacient se sám dostane do pozice, není třeba fixovat) → opřený o předloktí spodní ruky, horní HK vyvažuje před tělem → jde do úklonu ve frontální rovině od podložky, dokud se neobjeví souhyb pánve 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označíme ve stoji úroveň dolního úhlu lopatky → měříme kolmou vzdálenost značky na lateral. straně hrudníku od podložky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0</a:t>
            </a:r>
            <a:r>
              <a:rPr b="0" lang="en-US"/>
              <a:t> – nejde o zkrácení → 5 a více centimetrů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1</a:t>
            </a:r>
            <a:r>
              <a:rPr b="0" lang="en-US"/>
              <a:t> – malé zkrácení → 3-5 cm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2</a:t>
            </a:r>
            <a:r>
              <a:rPr b="0" lang="en-US"/>
              <a:t> – velké zkrácení → menší než 3 cm </a:t>
            </a:r>
            <a:endParaRPr b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3c088a828f_0_83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/>
              <a:t>Testy na zkrácené svaly dle Jandy 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/>
              <a:t>+ hodnocení zkrácených svalů</a:t>
            </a:r>
            <a:endParaRPr/>
          </a:p>
        </p:txBody>
      </p:sp>
      <p:sp>
        <p:nvSpPr>
          <p:cNvPr id="216" name="Google Shape;216;g33c088a828f_0_83"/>
          <p:cNvSpPr txBox="1"/>
          <p:nvPr>
            <p:ph idx="1" type="body"/>
          </p:nvPr>
        </p:nvSpPr>
        <p:spPr>
          <a:xfrm>
            <a:off x="1206500" y="3384552"/>
            <a:ext cx="21971100" cy="96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 u="sng"/>
              <a:t>Paravertebrální zádové svaly </a:t>
            </a:r>
            <a:endParaRPr b="0" u="sng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vyšetřuji ve vzpřímeném sedu na stole se svěšenými bérci opřenými chodidly o zem, 90° FLX v KYK i KOK 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vyšetřující fixuje pánev, aby nedošlo k anteverzi → pacient jde do předklonu plynulým obloukem v páteři 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měří se kolmá vzdálenost čelo – stehna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0</a:t>
            </a:r>
            <a:r>
              <a:rPr b="0" lang="en-US"/>
              <a:t> – nejde o zkrácení → vzdálenost není &gt; 10 cm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1</a:t>
            </a:r>
            <a:r>
              <a:rPr b="0" lang="en-US"/>
              <a:t> – malé zkrácení → 10-15 cm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2</a:t>
            </a:r>
            <a:r>
              <a:rPr b="0" lang="en-US"/>
              <a:t> – velké zkrácení → &gt; 15 cm </a:t>
            </a:r>
            <a:endParaRPr b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3c088a828f_0_88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/>
              <a:t>Testy na zkrácené svaly dle Jandy 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/>
              <a:t>+ hodnocení zkrácených svalů</a:t>
            </a:r>
            <a:endParaRPr/>
          </a:p>
        </p:txBody>
      </p:sp>
      <p:sp>
        <p:nvSpPr>
          <p:cNvPr id="222" name="Google Shape;222;g33c088a828f_0_88"/>
          <p:cNvSpPr txBox="1"/>
          <p:nvPr>
            <p:ph idx="1" type="body"/>
          </p:nvPr>
        </p:nvSpPr>
        <p:spPr>
          <a:xfrm>
            <a:off x="1206500" y="3384552"/>
            <a:ext cx="21971100" cy="96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rPr lang="en-US" u="sng"/>
              <a:t>M. pectoralis maior </a:t>
            </a:r>
            <a:endParaRPr b="0" u="sng"/>
          </a:p>
          <a:p>
            <a:pPr indent="-457231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b="0" lang="en-US"/>
              <a:t>vyšetřuji vleže na zádech na okraji vyšetřované HK</a:t>
            </a:r>
            <a:endParaRPr b="0"/>
          </a:p>
          <a:p>
            <a:pPr indent="-457231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b="0" lang="en-US"/>
              <a:t>terapeut fixuje hrudník diagonálním tlakem </a:t>
            </a:r>
            <a:endParaRPr b="0"/>
          </a:p>
          <a:p>
            <a:pPr indent="-457231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b="0" lang="en-US"/>
              <a:t>část sternální dolní → HK ve vzpažení</a:t>
            </a:r>
            <a:endParaRPr b="0"/>
          </a:p>
          <a:p>
            <a:pPr indent="-457231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b="0" lang="en-US"/>
              <a:t>část sternální horní a střední → HK v 90° ABD v ramenním kl. s EXT/ FLX lokte </a:t>
            </a:r>
            <a:endParaRPr b="0"/>
          </a:p>
          <a:p>
            <a:pPr indent="-457231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b="0" lang="en-US"/>
              <a:t>část claviculární a m. pectoralis minor → HK s EXT loktem a ZR v ramenním kl. volně klesá pod stůl  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rPr lang="en-US"/>
              <a:t>0</a:t>
            </a:r>
            <a:r>
              <a:rPr b="0" lang="en-US"/>
              <a:t> – nejde o zkrácení → paže se dostane tlakem terapeuta pod horizontálu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rPr lang="en-US"/>
              <a:t>1</a:t>
            </a:r>
            <a:r>
              <a:rPr b="0" lang="en-US"/>
              <a:t> – malé zkrácení → paže neklesne do horizontály, ale tlakem do HK lze horizontály dosáhnout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rPr lang="en-US"/>
              <a:t>2</a:t>
            </a:r>
            <a:r>
              <a:rPr b="0" lang="en-US"/>
              <a:t> – velké zkrácení → nelze samovolně ani tlakem paži dostat do horizontály </a:t>
            </a:r>
            <a:endParaRPr b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3c088a828f_0_93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/>
              <a:t>Testy na zkrácené svaly dle Jandy 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/>
              <a:t>+ hodnocení zkrácených svalů</a:t>
            </a:r>
            <a:endParaRPr/>
          </a:p>
        </p:txBody>
      </p:sp>
      <p:sp>
        <p:nvSpPr>
          <p:cNvPr id="228" name="Google Shape;228;g33c088a828f_0_93"/>
          <p:cNvSpPr txBox="1"/>
          <p:nvPr>
            <p:ph idx="1" type="body"/>
          </p:nvPr>
        </p:nvSpPr>
        <p:spPr>
          <a:xfrm>
            <a:off x="1206500" y="3384552"/>
            <a:ext cx="21971100" cy="96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 u="sng"/>
              <a:t>M. trapezius </a:t>
            </a:r>
            <a:endParaRPr b="0" u="sng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vyšetřuji vleže na zádech s hlavou mimo stůl, kolena vypodložená, fixuji ramenní pletenec, aby nedošlo k elevaci ramene → terapeut provede maximální čistý pasivní úklon hlavy na nevyšetřovanou stranu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0</a:t>
            </a:r>
            <a:r>
              <a:rPr b="0" lang="en-US"/>
              <a:t> – nejde o zkrácení → stlačení ramene lze provést lehce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1</a:t>
            </a:r>
            <a:r>
              <a:rPr b="0" lang="en-US"/>
              <a:t> – malé zkrácení → stlačení ramene je možné provést s mírným odporem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2</a:t>
            </a:r>
            <a:r>
              <a:rPr b="0" lang="en-US"/>
              <a:t> – velké zkrácení → stlačení ramene nelze provést, narazíme na tvrdý odpor a zarážku </a:t>
            </a:r>
            <a:endParaRPr b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3c088a828f_0_98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/>
              <a:t>Testy na zkrácené svaly dle Jandy 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/>
              <a:t>+ hodnocení zkrácených svalů</a:t>
            </a:r>
            <a:endParaRPr/>
          </a:p>
        </p:txBody>
      </p:sp>
      <p:sp>
        <p:nvSpPr>
          <p:cNvPr id="234" name="Google Shape;234;g33c088a828f_0_98"/>
          <p:cNvSpPr txBox="1"/>
          <p:nvPr>
            <p:ph idx="1" type="body"/>
          </p:nvPr>
        </p:nvSpPr>
        <p:spPr>
          <a:xfrm>
            <a:off x="1206500" y="3384552"/>
            <a:ext cx="21971100" cy="96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 u="sng"/>
              <a:t>M. levator scapulae </a:t>
            </a:r>
            <a:r>
              <a:rPr lang="en-US"/>
              <a:t> 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vyšetřuji vleže na zádech s hlavou mimo stůl, kolena vypodložená, fixuji ramenní pletenec, aby nedošlo k elevaci ramene + palec palpulace úpon na horním úhlu lopatky → terapeut provede maximální čistou flexi hlavy s maximálním úklonem a rotací na nevyšetřovanou stranu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0</a:t>
            </a:r>
            <a:r>
              <a:rPr b="0" lang="en-US"/>
              <a:t> – nejde o zkrácení → stlačení ramene lze provést lehce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1</a:t>
            </a:r>
            <a:r>
              <a:rPr b="0" lang="en-US"/>
              <a:t> – malé zkrácení → stlačení ramene je možné provést s mírným odporem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2</a:t>
            </a:r>
            <a:r>
              <a:rPr b="0" lang="en-US"/>
              <a:t> – velké zkrácení → stlačení ramene nelze provést, narazíme na tvrdý odpor a zarážku, může být omezení i úklonu </a:t>
            </a:r>
            <a:endParaRPr b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3c088a828f_0_103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/>
              <a:t>Testy na zkrácené svaly dle Jandy 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/>
              <a:t>+ hodnocení zkrácených svalů</a:t>
            </a:r>
            <a:endParaRPr/>
          </a:p>
        </p:txBody>
      </p:sp>
      <p:sp>
        <p:nvSpPr>
          <p:cNvPr id="240" name="Google Shape;240;g33c088a828f_0_103"/>
          <p:cNvSpPr txBox="1"/>
          <p:nvPr>
            <p:ph idx="1" type="body"/>
          </p:nvPr>
        </p:nvSpPr>
        <p:spPr>
          <a:xfrm>
            <a:off x="1206500" y="3384552"/>
            <a:ext cx="21971100" cy="96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 u="sng"/>
              <a:t>M. sternocleidomastoideus</a:t>
            </a:r>
            <a:r>
              <a:rPr lang="en-US"/>
              <a:t> </a:t>
            </a:r>
            <a:r>
              <a:rPr b="0" lang="en-US"/>
              <a:t>(m. SCM)  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vyšetřuji vleže na zádech s hlavou mimo stůl, kolena vypodložená, fixuji sternum + pokud možno i claviculu na vyš. straně → terapeut provede maximální čistý pasivní záklon hlavy + úklon a rotaci na nevyšetřovanou stranu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b="0" lang="en-US"/>
              <a:t>Pozn. nespolehlivé vyšetření kvůli omezení hybnosti páteřních kloubů → nelze plně protáhnout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b="0" lang="en-US"/>
              <a:t>!! riziko zhoršeného zásobení mozku krví vlivem útlaku a. vertebralis !! POZOR u starších lidí NE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b="0" lang="en-US"/>
              <a:t>Stupeň zkrácení hodnotíme podle rozsahu EXT + orientačně palpujeme bříško svalu a úponovou šlachu na clavicule a sternu. </a:t>
            </a:r>
            <a:endParaRPr b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3be577333e_0_50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Svalové dysbalance</a:t>
            </a:r>
            <a:endParaRPr/>
          </a:p>
        </p:txBody>
      </p:sp>
      <p:sp>
        <p:nvSpPr>
          <p:cNvPr id="246" name="Google Shape;246;g33be577333e_0_50"/>
          <p:cNvSpPr txBox="1"/>
          <p:nvPr>
            <p:ph idx="1" type="body"/>
          </p:nvPr>
        </p:nvSpPr>
        <p:spPr>
          <a:xfrm>
            <a:off x="1206500" y="2372875"/>
            <a:ext cx="22720200" cy="105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7646"/>
              <a:buNone/>
            </a:pPr>
            <a:r>
              <a:rPr b="0" lang="en-US"/>
              <a:t>Vznik v důsledku nevhodného, jednostranného zatěžování pohybového aparátu.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7646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7646"/>
              <a:buNone/>
            </a:pPr>
            <a:r>
              <a:rPr b="0" lang="en-US"/>
              <a:t>Svaly mají tendenci ke </a:t>
            </a:r>
            <a:r>
              <a:rPr lang="en-US"/>
              <a:t>zkrácení</a:t>
            </a:r>
            <a:r>
              <a:rPr b="0" lang="en-US"/>
              <a:t> (statické) a k </a:t>
            </a:r>
            <a:r>
              <a:rPr lang="en-US"/>
              <a:t>ochabnutí</a:t>
            </a:r>
            <a:r>
              <a:rPr b="0" lang="en-US"/>
              <a:t> (fázické) → dlouhodobě dochází k patologickému zapojení svalů ve funkci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7646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7646"/>
              <a:buNone/>
            </a:pPr>
            <a:r>
              <a:rPr b="0" lang="en-US"/>
              <a:t>→ tzn. k rychlejší reakci svalu než by měl normálně reagovat/ pracuje více než je potřeba/ pracuje tam kde nemá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7646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7646"/>
              <a:buNone/>
            </a:pPr>
            <a:r>
              <a:rPr b="0" lang="en-US"/>
              <a:t>Nejčastější příčiny vzniku: </a:t>
            </a:r>
            <a:endParaRPr b="0"/>
          </a:p>
          <a:p>
            <a:pPr indent="-525462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b="0" lang="en-US"/>
              <a:t>nedostatek pohybu </a:t>
            </a:r>
            <a:endParaRPr b="0"/>
          </a:p>
          <a:p>
            <a:pPr indent="-525462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b="0" lang="en-US"/>
              <a:t>jednostranné zatížení </a:t>
            </a:r>
            <a:endParaRPr b="0"/>
          </a:p>
          <a:p>
            <a:pPr indent="-525462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b="0" lang="en-US"/>
              <a:t>nadměrné psychické napětí </a:t>
            </a:r>
            <a:endParaRPr b="0"/>
          </a:p>
          <a:p>
            <a:pPr indent="-525462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b="0" lang="en-US"/>
              <a:t>odlehčování po úrazu</a:t>
            </a:r>
            <a:endParaRPr b="0"/>
          </a:p>
          <a:p>
            <a:pPr indent="-525462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b="0" lang="en-US"/>
              <a:t>výrazná dominance jedné strany/ rozdílná délka DKK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7646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7646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7646"/>
              <a:buNone/>
            </a:pPr>
            <a:r>
              <a:rPr b="0" lang="en-US"/>
              <a:t>Důsledek: vlivem svalové dysbalance → změna pohybového stereotypu → chybné zatížení kloubů → postupné přetěžování </a:t>
            </a:r>
            <a:endParaRPr b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3c997c44e6_0_0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Svalové dysbalance</a:t>
            </a:r>
            <a:endParaRPr/>
          </a:p>
        </p:txBody>
      </p:sp>
      <p:sp>
        <p:nvSpPr>
          <p:cNvPr id="252" name="Google Shape;252;g33c997c44e6_0_0"/>
          <p:cNvSpPr txBox="1"/>
          <p:nvPr>
            <p:ph idx="1" type="body"/>
          </p:nvPr>
        </p:nvSpPr>
        <p:spPr>
          <a:xfrm>
            <a:off x="1206500" y="2372875"/>
            <a:ext cx="22720200" cy="105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rPr b="0" lang="en-US"/>
              <a:t>Svaly mají tendenci ke zkrácení (statické svaly) a k ochabnutí (fázické svaly)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rPr lang="en-US"/>
              <a:t>STATICKÉ</a:t>
            </a:r>
            <a:r>
              <a:rPr b="0" lang="en-US"/>
              <a:t>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rPr b="0" lang="en-US" u="sng"/>
              <a:t>→ dorzálně</a:t>
            </a:r>
            <a:r>
              <a:rPr b="0" lang="en-US"/>
              <a:t>: m. triceps surae, m. biceps femoris, m. semitendinosus/membranosus, bederní erector spinae, m. QL, horní část m. trapezius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rPr b="0" lang="en-US"/>
              <a:t>→ </a:t>
            </a:r>
            <a:r>
              <a:rPr b="0" lang="en-US" u="sng"/>
              <a:t>ventrálně</a:t>
            </a:r>
            <a:r>
              <a:rPr b="0" lang="en-US"/>
              <a:t>: adduktory stehna, m. rectus femoris, m. TFL, m. iliopsoas, m. pectoralis, m. subscapularis, šikmé břišní svaly, m. SCM, flexory HK, mm. scaleni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rPr lang="en-US"/>
              <a:t>FÁZICKÉ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rPr b="0" lang="en-US"/>
              <a:t>→ </a:t>
            </a:r>
            <a:r>
              <a:rPr b="0" lang="en-US" u="sng"/>
              <a:t>dorzálně</a:t>
            </a:r>
            <a:r>
              <a:rPr b="0" lang="en-US"/>
              <a:t>: mm. gluteii, dolní část m. trapezius, m. serr. ant., m. supraspinatus, m. infraspinatus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rPr b="0" lang="en-US"/>
              <a:t>→ </a:t>
            </a:r>
            <a:r>
              <a:rPr b="0" lang="en-US" u="sng"/>
              <a:t>ventrálně</a:t>
            </a:r>
            <a:r>
              <a:rPr b="0" lang="en-US"/>
              <a:t>: m. tibialis ant., extenzory prstců nohy, mm. peroneii, mm. vastii, m. rectus abd., hluboké flexory šíje, extenzory HK </a:t>
            </a:r>
            <a:endParaRPr b="0"/>
          </a:p>
        </p:txBody>
      </p:sp>
      <p:pic>
        <p:nvPicPr>
          <p:cNvPr id="253" name="Google Shape;253;g33c997c44e6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10800" y="1079500"/>
            <a:ext cx="8953500" cy="1181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39b97881e6_0_0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OPAKOVÁNÍ</a:t>
            </a:r>
            <a:endParaRPr/>
          </a:p>
        </p:txBody>
      </p:sp>
      <p:sp>
        <p:nvSpPr>
          <p:cNvPr id="91" name="Google Shape;91;g339b97881e6_0_0"/>
          <p:cNvSpPr txBox="1"/>
          <p:nvPr>
            <p:ph idx="1" type="body"/>
          </p:nvPr>
        </p:nvSpPr>
        <p:spPr>
          <a:xfrm>
            <a:off x="1206500" y="2372876"/>
            <a:ext cx="21971100" cy="32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Jaké máme typy pohybu?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Jakou část pohybového systému si daným pohybem vyšetřím? </a:t>
            </a:r>
            <a:endParaRPr/>
          </a:p>
        </p:txBody>
      </p:sp>
      <p:sp>
        <p:nvSpPr>
          <p:cNvPr id="92" name="Google Shape;92;g339b97881e6_0_0"/>
          <p:cNvSpPr txBox="1"/>
          <p:nvPr/>
        </p:nvSpPr>
        <p:spPr>
          <a:xfrm>
            <a:off x="1346200" y="3302000"/>
            <a:ext cx="14630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AKTIVNÍ, semiaktivní &amp; PASIVNÍ</a:t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g339b97881e6_0_0"/>
          <p:cNvSpPr txBox="1"/>
          <p:nvPr/>
        </p:nvSpPr>
        <p:spPr>
          <a:xfrm>
            <a:off x="1206500" y="5664175"/>
            <a:ext cx="21056700" cy="46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AKTIVNÍ → svalový aparát</a:t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PASIVNÍ → kostně-kloubní aparát = kloubní pouzdro, vazy, chrupavky, kosti</a:t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Char char="-"/>
            </a:pPr>
            <a:r>
              <a:rPr b="0" i="0" lang="en-US" sz="4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JOINT PLAY</a:t>
            </a:r>
            <a:r>
              <a:rPr b="0" i="0" lang="en-US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→ translační pohyb v kloubu, kdy testujeme kloubní pouzdro+krátké periartikulární svaly → omezení = odhaluje kloubní blokádu ještě když je aktivní pohyb v kloubu normální</a:t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g33c088a828f_0_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72797" y="2514400"/>
            <a:ext cx="12011206" cy="10580999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g33c088a828f_0_108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Svalové dysbalance</a:t>
            </a:r>
            <a:endParaRPr/>
          </a:p>
        </p:txBody>
      </p:sp>
      <p:sp>
        <p:nvSpPr>
          <p:cNvPr id="260" name="Google Shape;260;g33c088a828f_0_108"/>
          <p:cNvSpPr txBox="1"/>
          <p:nvPr>
            <p:ph idx="1" type="body"/>
          </p:nvPr>
        </p:nvSpPr>
        <p:spPr>
          <a:xfrm>
            <a:off x="1206500" y="2372875"/>
            <a:ext cx="13195200" cy="105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>
                <a:solidFill>
                  <a:srgbClr val="FF0000"/>
                </a:solidFill>
              </a:rPr>
              <a:t>Horní</a:t>
            </a:r>
            <a:r>
              <a:rPr lang="en-US"/>
              <a:t> zkřížený syndrom dle Jandy 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lang="en-US"/>
              <a:t>příčiny: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/>
          </a:p>
          <a:p>
            <a:pPr indent="-38823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14"/>
              <a:buChar char="-"/>
            </a:pPr>
            <a:r>
              <a:rPr b="1" lang="en-US" sz="5100"/>
              <a:t>oslabené</a:t>
            </a:r>
            <a:r>
              <a:rPr lang="en-US" sz="5100"/>
              <a:t> svaly → hluboké flexory hlavy a krku + dolní fixátory lopatek</a:t>
            </a:r>
            <a:endParaRPr sz="5100"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1" sz="5100"/>
          </a:p>
          <a:p>
            <a:pPr indent="-38823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14"/>
              <a:buChar char="-"/>
            </a:pPr>
            <a:r>
              <a:rPr b="1" lang="en-US" sz="5100"/>
              <a:t>zkrácené</a:t>
            </a:r>
            <a:r>
              <a:rPr lang="en-US" sz="5100"/>
              <a:t> svaly → m. pectoralis major + horní vlákna m. trapezius, m. levator scapulae, m. SCM</a:t>
            </a:r>
            <a:endParaRPr sz="5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3c997c44e6_0_5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Svalové dysbalance</a:t>
            </a:r>
            <a:endParaRPr/>
          </a:p>
        </p:txBody>
      </p:sp>
      <p:sp>
        <p:nvSpPr>
          <p:cNvPr id="266" name="Google Shape;266;g33c997c44e6_0_5"/>
          <p:cNvSpPr txBox="1"/>
          <p:nvPr>
            <p:ph idx="1" type="body"/>
          </p:nvPr>
        </p:nvSpPr>
        <p:spPr>
          <a:xfrm>
            <a:off x="1206500" y="2372878"/>
            <a:ext cx="21971100" cy="105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>
                <a:solidFill>
                  <a:srgbClr val="FF0000"/>
                </a:solidFill>
              </a:rPr>
              <a:t>Horní</a:t>
            </a:r>
            <a:r>
              <a:rPr lang="en-US"/>
              <a:t> zkřížený syndrom dle Jandy 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lang="en-US"/>
              <a:t>důsledky: </a:t>
            </a:r>
            <a:endParaRPr/>
          </a:p>
          <a:p>
            <a:pPr indent="-36918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14"/>
              <a:buChar char="-"/>
            </a:pPr>
            <a:r>
              <a:rPr b="0" lang="en-US" u="sng"/>
              <a:t>porucha dynamiky Cp</a:t>
            </a:r>
            <a:r>
              <a:rPr b="0" lang="en-US"/>
              <a:t> → předsunuté držení hlavy </a:t>
            </a:r>
            <a:endParaRPr b="0"/>
          </a:p>
          <a:p>
            <a:pPr indent="-369189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14"/>
              <a:buChar char="-"/>
            </a:pPr>
            <a:r>
              <a:rPr lang="en-US"/>
              <a:t>zvýšená lordóza horní Cp s vrcholem C4 a na úrovni Th4 je flekční držení → </a:t>
            </a:r>
            <a:r>
              <a:rPr lang="en-US" u="sng"/>
              <a:t>přetížení cervikokraniálního přechodu</a:t>
            </a:r>
            <a:r>
              <a:rPr lang="en-US"/>
              <a:t> + segmentu </a:t>
            </a:r>
            <a:r>
              <a:rPr lang="en-US" u="sng"/>
              <a:t>C4/5</a:t>
            </a:r>
            <a:r>
              <a:rPr lang="en-US"/>
              <a:t> + oblasti </a:t>
            </a:r>
            <a:r>
              <a:rPr lang="en-US" u="sng"/>
              <a:t>Th4</a:t>
            </a:r>
            <a:r>
              <a:rPr lang="en-US"/>
              <a:t> </a:t>
            </a:r>
            <a:endParaRPr/>
          </a:p>
          <a:p>
            <a:pPr indent="-369189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14"/>
              <a:buChar char="-"/>
            </a:pPr>
            <a:r>
              <a:rPr lang="en-US"/>
              <a:t>druhá varianta předsunutého držení hlavy je lordotizace celé páteře, resp. horní Thp (je oploštělá až lordotická) → přetížení CC přechodu + C4/5  + Th4/5 </a:t>
            </a:r>
            <a:endParaRPr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/>
          </a:p>
          <a:p>
            <a:pPr indent="-36918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14"/>
              <a:buChar char="-"/>
            </a:pPr>
            <a:r>
              <a:rPr lang="en-US"/>
              <a:t>oslabení dolních fix. lopatek → vertikalizace glenohumeral. kloubu → </a:t>
            </a:r>
            <a:r>
              <a:rPr lang="en-US" u="sng"/>
              <a:t>protrakce ramen</a:t>
            </a:r>
            <a:r>
              <a:rPr lang="en-US"/>
              <a:t> → </a:t>
            </a:r>
            <a:r>
              <a:rPr lang="en-US" u="sng"/>
              <a:t>přetížení m. supraspinatus</a:t>
            </a:r>
            <a:r>
              <a:rPr lang="en-US"/>
              <a:t> a jeho postupná degenerace + přetížení </a:t>
            </a:r>
            <a:r>
              <a:rPr lang="en-US" u="sng"/>
              <a:t>m. levator scapulae </a:t>
            </a:r>
            <a:endParaRPr u="sng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3be577333e_0_55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Svalové dysbalance</a:t>
            </a:r>
            <a:endParaRPr/>
          </a:p>
        </p:txBody>
      </p:sp>
      <p:sp>
        <p:nvSpPr>
          <p:cNvPr id="272" name="Google Shape;272;g33be577333e_0_55"/>
          <p:cNvSpPr txBox="1"/>
          <p:nvPr>
            <p:ph idx="1" type="body"/>
          </p:nvPr>
        </p:nvSpPr>
        <p:spPr>
          <a:xfrm>
            <a:off x="1206500" y="2372878"/>
            <a:ext cx="21971100" cy="105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>
                <a:solidFill>
                  <a:srgbClr val="FF0000"/>
                </a:solidFill>
              </a:rPr>
              <a:t>Dolní</a:t>
            </a:r>
            <a:r>
              <a:rPr lang="en-US"/>
              <a:t> zkřížený syndrom dle Jandy  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lang="en-US"/>
              <a:t>příčiny:</a:t>
            </a:r>
            <a:endParaRPr/>
          </a:p>
          <a:p>
            <a:pPr indent="-36918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14"/>
              <a:buChar char="-"/>
            </a:pPr>
            <a:r>
              <a:rPr b="1" lang="en-US"/>
              <a:t>oslabené</a:t>
            </a:r>
            <a:r>
              <a:rPr lang="en-US"/>
              <a:t> svaly → břišní svalstvo, mm. gluteii</a:t>
            </a:r>
            <a:endParaRPr b="1"/>
          </a:p>
          <a:p>
            <a:pPr indent="-36918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14"/>
              <a:buChar char="-"/>
            </a:pPr>
            <a:r>
              <a:rPr b="1" lang="en-US"/>
              <a:t>zkrácené</a:t>
            </a:r>
            <a:r>
              <a:rPr lang="en-US"/>
              <a:t> svaly → m. rectus femoris, m. TFL, </a:t>
            </a:r>
            <a:endParaRPr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b="0" lang="en-US" sz="4800"/>
              <a:t>m. iliopsoas, bederní erector spinae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lang="en-US"/>
              <a:t>důsledky: </a:t>
            </a:r>
            <a:endParaRPr/>
          </a:p>
          <a:p>
            <a:pPr indent="-369189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14"/>
              <a:buChar char="-"/>
            </a:pPr>
            <a:r>
              <a:rPr b="0" lang="en-US"/>
              <a:t>AV pánve se zvýšenou lordózou LSp → nedostatečná EXT KYK při chůzi → způsobuje ještě větší AV pánve → přetížení LSp a nerovnoměrná zatížení KYK, což vede k adaptační přestavbě</a:t>
            </a:r>
            <a:endParaRPr/>
          </a:p>
          <a:p>
            <a:pPr indent="-369189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14"/>
              <a:buChar char="-"/>
            </a:pPr>
            <a:r>
              <a:rPr b="0" lang="en-US"/>
              <a:t>přetížení zadních okrajů meziobratlových plotének</a:t>
            </a:r>
            <a:endParaRPr b="0"/>
          </a:p>
          <a:p>
            <a:pPr indent="-369189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14"/>
              <a:buChar char="-"/>
            </a:pPr>
            <a:r>
              <a:rPr b="0" lang="en-US"/>
              <a:t> </a:t>
            </a:r>
            <a:r>
              <a:rPr lang="en-US"/>
              <a:t>ThL přechod je místem fixace při chůzi → v LSp vzniká uvolnění, které označujeme jako instabilní kříž </a:t>
            </a:r>
            <a:endParaRPr/>
          </a:p>
        </p:txBody>
      </p:sp>
      <p:pic>
        <p:nvPicPr>
          <p:cNvPr id="273" name="Google Shape;273;g33be577333e_0_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96926" y="939100"/>
            <a:ext cx="7543376" cy="6645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c6ac3e5242_0_27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Svalové dysbalance</a:t>
            </a:r>
            <a:endParaRPr/>
          </a:p>
        </p:txBody>
      </p:sp>
      <p:sp>
        <p:nvSpPr>
          <p:cNvPr id="279" name="Google Shape;279;g3c6ac3e5242_0_27"/>
          <p:cNvSpPr txBox="1"/>
          <p:nvPr>
            <p:ph idx="1" type="body"/>
          </p:nvPr>
        </p:nvSpPr>
        <p:spPr>
          <a:xfrm>
            <a:off x="1206500" y="2372875"/>
            <a:ext cx="13176900" cy="111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b="1" lang="en-US" sz="4600"/>
              <a:t>Syndrom </a:t>
            </a:r>
            <a:r>
              <a:rPr lang="en-US" sz="4600"/>
              <a:t>přesýpacích</a:t>
            </a:r>
            <a:r>
              <a:rPr b="1" lang="en-US" sz="4600"/>
              <a:t> hodin </a:t>
            </a:r>
            <a:endParaRPr sz="4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b="0" lang="en-US" sz="4600"/>
              <a:t>= nerovnoměrné napětí břišních svalů + porucha dýchání → zvýšené napětí horní části břišní stěny a povolená dolní část</a:t>
            </a:r>
            <a:endParaRPr b="0" sz="46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sz="4600"/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600"/>
              <a:buChar char="-"/>
            </a:pPr>
            <a:r>
              <a:rPr lang="en-US" sz="4600"/>
              <a:t>dysfunkce hlubokého stabilizačního systému</a:t>
            </a:r>
            <a:endParaRPr sz="46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b="0" lang="en-US" sz="4600"/>
              <a:t>→ důsledek v přetěžování Lp, kvůli nedostatečné koordinované stabilizaci Lp </a:t>
            </a:r>
            <a:endParaRPr b="0" sz="4600"/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600"/>
              <a:buChar char="-"/>
            </a:pPr>
            <a:r>
              <a:rPr lang="en-US" sz="4600"/>
              <a:t>pacient má tendenci mít neustále “zatažené/ vtažené” břicho a to i při nádechu </a:t>
            </a:r>
            <a:r>
              <a:rPr b="0" lang="en-US" sz="4600"/>
              <a:t>→ naučit relaxovat </a:t>
            </a:r>
            <a:endParaRPr b="0" sz="4600"/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600"/>
              <a:buChar char="-"/>
            </a:pPr>
            <a:r>
              <a:rPr lang="en-US" sz="4600"/>
              <a:t>chronické bolest Lp, zhoršené dýchání, dysfunkce pánevního dna</a:t>
            </a:r>
            <a:endParaRPr sz="4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sz="4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sz="4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sz="4600"/>
          </a:p>
        </p:txBody>
      </p:sp>
      <p:pic>
        <p:nvPicPr>
          <p:cNvPr id="280" name="Google Shape;280;g3c6ac3e5242_0_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64500" y="506625"/>
            <a:ext cx="9144000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3be577333e_0_60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Svalové dysbalance</a:t>
            </a:r>
            <a:endParaRPr/>
          </a:p>
        </p:txBody>
      </p:sp>
      <p:sp>
        <p:nvSpPr>
          <p:cNvPr id="286" name="Google Shape;286;g33be577333e_0_60"/>
          <p:cNvSpPr txBox="1"/>
          <p:nvPr>
            <p:ph idx="1" type="body"/>
          </p:nvPr>
        </p:nvSpPr>
        <p:spPr>
          <a:xfrm>
            <a:off x="1206500" y="2372878"/>
            <a:ext cx="21971100" cy="104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 sz="4600"/>
              <a:t>Vrstvový syndrom </a:t>
            </a:r>
            <a:endParaRPr sz="4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b="0" lang="en-US" sz="4600"/>
              <a:t>= střídání svalové hypertonie resp. hypertrofie, hypotonie a hypotrofie</a:t>
            </a:r>
            <a:endParaRPr b="0" sz="46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sz="460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Char char="-"/>
            </a:pPr>
            <a:r>
              <a:rPr lang="en-US" sz="4600"/>
              <a:t>klinický obraz:</a:t>
            </a:r>
            <a:endParaRPr sz="4600"/>
          </a:p>
          <a:p>
            <a:pPr indent="-5207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600"/>
              <a:buChar char="-"/>
            </a:pPr>
            <a:r>
              <a:rPr lang="en-US" sz="4600"/>
              <a:t>hypertrofie a hypertonie ischiokrurálních svalů </a:t>
            </a:r>
            <a:endParaRPr sz="4600"/>
          </a:p>
          <a:p>
            <a:pPr indent="-5207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600"/>
              <a:buChar char="-"/>
            </a:pPr>
            <a:r>
              <a:rPr lang="en-US" sz="4600"/>
              <a:t>hypotrofie gluteálních svalů a lumbosakrálních vzpřimovačů trupu</a:t>
            </a:r>
            <a:endParaRPr sz="4600"/>
          </a:p>
          <a:p>
            <a:pPr indent="-5207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600"/>
              <a:buChar char="-"/>
            </a:pPr>
            <a:r>
              <a:rPr lang="en-US" sz="4600"/>
              <a:t>hypertrofie vzpřimovačů trupu v oblasti ThL</a:t>
            </a:r>
            <a:endParaRPr sz="4600"/>
          </a:p>
          <a:p>
            <a:pPr indent="-5207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600"/>
              <a:buChar char="-"/>
            </a:pPr>
            <a:r>
              <a:rPr lang="en-US" sz="4600"/>
              <a:t>hypotrofie mezilopatkových svalů</a:t>
            </a:r>
            <a:endParaRPr sz="4600"/>
          </a:p>
          <a:p>
            <a:pPr indent="-5207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600"/>
              <a:buChar char="-"/>
            </a:pPr>
            <a:r>
              <a:rPr lang="en-US" sz="4600"/>
              <a:t>hypertrofie m. trapezius horní části </a:t>
            </a:r>
            <a:endParaRPr sz="4600"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sz="4600"/>
          </a:p>
          <a:p>
            <a:pPr indent="-520700" lvl="1" marL="914400" rtl="0" algn="l">
              <a:lnSpc>
                <a:spcPct val="115000"/>
              </a:lnSpc>
              <a:spcBef>
                <a:spcPts val="4500"/>
              </a:spcBef>
              <a:spcAft>
                <a:spcPts val="0"/>
              </a:spcAft>
              <a:buSzPts val="4600"/>
              <a:buChar char="-"/>
            </a:pPr>
            <a:r>
              <a:rPr lang="en-US" sz="4600"/>
              <a:t>hypotonus břišních svalů</a:t>
            </a:r>
            <a:endParaRPr sz="4600"/>
          </a:p>
          <a:p>
            <a:pPr indent="-5207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600"/>
              <a:buChar char="-"/>
            </a:pPr>
            <a:r>
              <a:rPr lang="en-US" sz="4600"/>
              <a:t>hypertonus velkých prsních svalů a m. SCM</a:t>
            </a:r>
            <a:endParaRPr sz="4600"/>
          </a:p>
          <a:p>
            <a:pPr indent="-5207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600"/>
              <a:buChar char="-"/>
            </a:pPr>
            <a:r>
              <a:rPr lang="en-US" sz="4600"/>
              <a:t>hypertonus m. iliopsoas a m. rectus femoris </a:t>
            </a:r>
            <a:endParaRPr sz="4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sz="4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sz="4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sz="46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c8e97fb5b3_0_8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Vyšetření svalové síly </a:t>
            </a:r>
            <a:endParaRPr/>
          </a:p>
        </p:txBody>
      </p:sp>
      <p:sp>
        <p:nvSpPr>
          <p:cNvPr id="292" name="Google Shape;292;g3c8e97fb5b3_0_8"/>
          <p:cNvSpPr txBox="1"/>
          <p:nvPr>
            <p:ph idx="1" type="body"/>
          </p:nvPr>
        </p:nvSpPr>
        <p:spPr>
          <a:xfrm>
            <a:off x="1206500" y="2372826"/>
            <a:ext cx="21971100" cy="106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lang="en-US"/>
              <a:t>svalový test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lang="en-US"/>
              <a:t>dynamometr </a:t>
            </a:r>
            <a:r>
              <a:rPr b="0" lang="en-US"/>
              <a:t>= izometrické měření síly </a:t>
            </a:r>
            <a:endParaRPr b="0"/>
          </a:p>
          <a:p>
            <a:pPr indent="-553339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114"/>
              <a:buChar char="-"/>
            </a:pPr>
            <a:r>
              <a:rPr lang="en-US" sz="5200"/>
              <a:t>ruční</a:t>
            </a:r>
            <a:endParaRPr sz="5200"/>
          </a:p>
          <a:p>
            <a:pPr indent="-553339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114"/>
              <a:buChar char="-"/>
            </a:pPr>
            <a:r>
              <a:rPr lang="en-US" sz="5200"/>
              <a:t>digitální</a:t>
            </a:r>
            <a:endParaRPr sz="5200"/>
          </a:p>
        </p:txBody>
      </p:sp>
      <p:pic>
        <p:nvPicPr>
          <p:cNvPr id="293" name="Google Shape;293;g3c8e97fb5b3_0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575" y="6141325"/>
            <a:ext cx="9753600" cy="731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g3c8e97fb5b3_0_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69400" y="4018500"/>
            <a:ext cx="14475551" cy="9697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g3c8e97fb5b3_0_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1450" y="2372813"/>
            <a:ext cx="9753600" cy="976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3be577333e_0_65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Svalový test dle Jandy</a:t>
            </a:r>
            <a:endParaRPr/>
          </a:p>
        </p:txBody>
      </p:sp>
      <p:pic>
        <p:nvPicPr>
          <p:cNvPr id="301" name="Google Shape;301;g33be577333e_0_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18475" y="3174800"/>
            <a:ext cx="6740525" cy="967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33be577333e_0_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0" y="3403400"/>
            <a:ext cx="4978400" cy="495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3cb2dd705f_0_0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Svalový test dle Jandy</a:t>
            </a:r>
            <a:endParaRPr/>
          </a:p>
        </p:txBody>
      </p:sp>
      <p:sp>
        <p:nvSpPr>
          <p:cNvPr id="308" name="Google Shape;308;g33cb2dd705f_0_0"/>
          <p:cNvSpPr txBox="1"/>
          <p:nvPr>
            <p:ph idx="1" type="body"/>
          </p:nvPr>
        </p:nvSpPr>
        <p:spPr>
          <a:xfrm>
            <a:off x="1206500" y="2372875"/>
            <a:ext cx="21971100" cy="107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b="0" lang="en-US"/>
              <a:t>= pomocná vyšetřovací metoda 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Char char="-"/>
            </a:pPr>
            <a:r>
              <a:rPr b="0" lang="en-US" sz="4100"/>
              <a:t>původně zaveden pro testování jednotlivých svalů u parézy nebo svalových skupin u onemocnění jako je polyomyelitida (od roku 1961 díky očkování je ČR “polio-free” zemí)</a:t>
            </a:r>
            <a:endParaRPr b="0" sz="410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při testování se vyšetřuje jednoduchý koordinovaný pohyb → umožňuje </a:t>
            </a:r>
            <a:r>
              <a:rPr b="0" lang="en-US" u="sng"/>
              <a:t>stanovit sílu</a:t>
            </a:r>
            <a:r>
              <a:rPr b="0" lang="en-US"/>
              <a:t> určitého svalu/ svalové skupiny 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pomáhá při </a:t>
            </a:r>
            <a:r>
              <a:rPr b="0" lang="en-US" u="sng"/>
              <a:t>určení rozsahu a lokalizace léze motorických periferních nervů</a:t>
            </a:r>
            <a:r>
              <a:rPr b="0" lang="en-US"/>
              <a:t> a stanovení postupu regenerace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pomáhá při </a:t>
            </a:r>
            <a:r>
              <a:rPr b="0" lang="en-US" u="sng"/>
              <a:t>analýze jednoduchých hybných stereotypů</a:t>
            </a:r>
            <a:r>
              <a:rPr b="0" lang="en-US"/>
              <a:t> 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je </a:t>
            </a:r>
            <a:r>
              <a:rPr b="0" lang="en-US" u="sng"/>
              <a:t>podkladem</a:t>
            </a:r>
            <a:r>
              <a:rPr b="0" lang="en-US"/>
              <a:t> analytických cvičení </a:t>
            </a:r>
            <a:r>
              <a:rPr b="0" lang="en-US" u="sng"/>
              <a:t>při reedukaci svalů</a:t>
            </a:r>
            <a:r>
              <a:rPr b="0" lang="en-US"/>
              <a:t> oslabených organicky či funkčně a pomáhá při učení pracovní výkonnosti testované části těla 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pro srovnání výsledků musí být dodrženy standardní podmínky !! </a:t>
            </a:r>
            <a:endParaRPr b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3be577333e_0_70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Svalový test dle Jandy</a:t>
            </a:r>
            <a:endParaRPr/>
          </a:p>
        </p:txBody>
      </p:sp>
      <p:sp>
        <p:nvSpPr>
          <p:cNvPr id="314" name="Google Shape;314;g33be577333e_0_70"/>
          <p:cNvSpPr txBox="1"/>
          <p:nvPr>
            <p:ph idx="1" type="body"/>
          </p:nvPr>
        </p:nvSpPr>
        <p:spPr>
          <a:xfrm>
            <a:off x="1206500" y="2372878"/>
            <a:ext cx="21971100" cy="105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Zásady testování: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lze testovat jen pokud je lze </a:t>
            </a:r>
            <a:r>
              <a:rPr b="0" lang="en-US" u="sng"/>
              <a:t>celý rozsah pohybu</a:t>
            </a:r>
            <a:r>
              <a:rPr b="0" lang="en-US"/>
              <a:t> kloubu 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poloha</a:t>
            </a:r>
            <a:r>
              <a:rPr b="0" lang="en-US"/>
              <a:t> pacienta musí být konstantní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odpor</a:t>
            </a:r>
            <a:r>
              <a:rPr b="0" lang="en-US"/>
              <a:t> proti pohybu musí zůstat po celou dobu stejný v celém rozsahu pohybu kolmo na prováděný pohyb   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směr a rychlost</a:t>
            </a:r>
            <a:r>
              <a:rPr b="0" lang="en-US"/>
              <a:t> pohybu musí zůstat co možná nejstálejší 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při fixaci </a:t>
            </a:r>
            <a:r>
              <a:rPr b="0" lang="en-US" u="sng"/>
              <a:t>nestlačovat šlachu/ svalové bříško</a:t>
            </a:r>
            <a:endParaRPr b="0" u="sng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odpor </a:t>
            </a:r>
            <a:r>
              <a:rPr b="0" lang="en-US" u="sng"/>
              <a:t>ne</a:t>
            </a:r>
            <a:r>
              <a:rPr b="0" lang="en-US"/>
              <a:t>klást </a:t>
            </a:r>
            <a:r>
              <a:rPr b="0" lang="en-US" u="sng"/>
              <a:t>přes 2 klouby</a:t>
            </a:r>
            <a:r>
              <a:rPr b="0" lang="en-US"/>
              <a:t>, pokud jen lze 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žádat provedení pohybu tak, jak je vyšetřovaný zvyklý, a teprve po zjištění kvality provedení pohybu provést instruktáž nebo pohyb nacvičit </a:t>
            </a:r>
            <a:endParaRPr b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3c088a828f_0_16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Svalový test dle Jandy</a:t>
            </a:r>
            <a:endParaRPr/>
          </a:p>
        </p:txBody>
      </p:sp>
      <p:sp>
        <p:nvSpPr>
          <p:cNvPr id="320" name="Google Shape;320;g33c088a828f_0_16"/>
          <p:cNvSpPr txBox="1"/>
          <p:nvPr>
            <p:ph idx="1" type="body"/>
          </p:nvPr>
        </p:nvSpPr>
        <p:spPr>
          <a:xfrm>
            <a:off x="1206500" y="2372878"/>
            <a:ext cx="21971100" cy="105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Zásady testování: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izometrický odpor může také posoudit stupeň svalové síly, ale neumožní hodnotit koordinaci 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terapeut, který testuje danou osobu by měl ideálně provádět i kontrolní svalový test → vnímání terapeutů může být rozdílné !</a:t>
            </a:r>
            <a:endParaRPr b="0"/>
          </a:p>
          <a:p>
            <a:pPr indent="-369189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14"/>
              <a:buChar char="-"/>
            </a:pPr>
            <a:r>
              <a:rPr lang="en-US"/>
              <a:t>kontrolní vyšetření udává: vývoj onemocnění, rychlost zlepšování/ zhoršování  a je ukazatelem správnosti nebo chyb léčebného postupu 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NEtestujeme</a:t>
            </a:r>
            <a:r>
              <a:rPr b="0" lang="en-US"/>
              <a:t> u poruch centrální nervové soustavy (např. ochrnuté končetiny po cévní mozkové příhodě) a primárních svalových onemocnění (myopatie)  </a:t>
            </a:r>
            <a:endParaRPr b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3be577333e_0_10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OPAKOVÁNÍ</a:t>
            </a:r>
            <a:endParaRPr/>
          </a:p>
        </p:txBody>
      </p:sp>
      <p:sp>
        <p:nvSpPr>
          <p:cNvPr id="99" name="Google Shape;99;g33be577333e_0_10"/>
          <p:cNvSpPr txBox="1"/>
          <p:nvPr>
            <p:ph idx="1" type="body"/>
          </p:nvPr>
        </p:nvSpPr>
        <p:spPr>
          <a:xfrm>
            <a:off x="1206500" y="2372867"/>
            <a:ext cx="21971100" cy="74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Otevřený kinematický řetězec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Uzavřený kinematický řetězec </a:t>
            </a:r>
            <a:endParaRPr/>
          </a:p>
        </p:txBody>
      </p:sp>
      <p:sp>
        <p:nvSpPr>
          <p:cNvPr id="100" name="Google Shape;100;g33be577333e_0_10"/>
          <p:cNvSpPr txBox="1"/>
          <p:nvPr/>
        </p:nvSpPr>
        <p:spPr>
          <a:xfrm>
            <a:off x="1371600" y="3479800"/>
            <a:ext cx="176784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Pohyb distálního segmentu (punctum mobile) vůči proximálnímu (punctum fixum)</a:t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př. švihová fáze chůze, hod míčem,...  </a:t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1" name="Google Shape;101;g33be577333e_0_10"/>
          <p:cNvSpPr txBox="1"/>
          <p:nvPr/>
        </p:nvSpPr>
        <p:spPr>
          <a:xfrm>
            <a:off x="1371600" y="8393725"/>
            <a:ext cx="184911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Distální segment je fixován (punctum fixum) a proximální segment je pohyblivý (punctum mobile).  </a:t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př. stojná fáze chůze, pozice na 4,...</a:t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3be577333e_0_75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Svalový test dle Jandy</a:t>
            </a:r>
            <a:endParaRPr/>
          </a:p>
        </p:txBody>
      </p:sp>
      <p:sp>
        <p:nvSpPr>
          <p:cNvPr id="326" name="Google Shape;326;g33be577333e_0_75"/>
          <p:cNvSpPr txBox="1"/>
          <p:nvPr>
            <p:ph idx="1" type="body"/>
          </p:nvPr>
        </p:nvSpPr>
        <p:spPr>
          <a:xfrm>
            <a:off x="1206500" y="2372875"/>
            <a:ext cx="21971100" cy="106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rPr lang="en-US"/>
              <a:t>→ </a:t>
            </a:r>
            <a:r>
              <a:rPr b="0" lang="en-US"/>
              <a:t>vychází z principu, že pro vykonání pohybu určitou částí těla v prostoru je třeba určité svalové síly; sílu lze odstupňovat dle toho, za jakých podmínek se pohyb vykonává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rPr lang="en-US"/>
              <a:t>Hodnocení: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rPr lang="en-US"/>
              <a:t>0 </a:t>
            </a:r>
            <a:r>
              <a:rPr b="0" lang="en-US"/>
              <a:t>– žádná svalová aktivita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rPr lang="en-US"/>
              <a:t>1 </a:t>
            </a:r>
            <a:r>
              <a:rPr b="0" lang="en-US"/>
              <a:t>– svalové záškuby bez motorické činnosti</a:t>
            </a:r>
            <a:endParaRPr b="0"/>
          </a:p>
          <a:p>
            <a:pPr indent="-1028700" lvl="0" marL="1028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rPr lang="en-US"/>
              <a:t>2 </a:t>
            </a:r>
            <a:r>
              <a:rPr b="0" lang="en-US"/>
              <a:t>– svalový stah umožňující pohyb bez odporu v celém rozsahu pohybu v horizontální rovině (vyloučení gravitace)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rPr lang="en-US"/>
              <a:t>3 </a:t>
            </a:r>
            <a:r>
              <a:rPr b="0" lang="en-US"/>
              <a:t>– pohyb v celém rozsahu pohybu proti gravitaci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rPr lang="en-US"/>
              <a:t>4 </a:t>
            </a:r>
            <a:r>
              <a:rPr b="0" lang="en-US"/>
              <a:t>– pohyb v celém rozsahu pohybu proti mírnému odporu</a:t>
            </a:r>
            <a:br>
              <a:rPr lang="en-US"/>
            </a:br>
            <a:r>
              <a:rPr lang="en-US"/>
              <a:t>5 </a:t>
            </a:r>
            <a:r>
              <a:rPr b="0" lang="en-US"/>
              <a:t>– pohyb v celém rozsahu pohybu proti maximálnímu odporu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rPr b="0" lang="en-US"/>
              <a:t>Pokud sval vykazuje přechodnou hodnotu mezi stupni, značíme stupeň se znaménkem + či – (např. 3+ nebo 4– → mezi 3-4)</a:t>
            </a:r>
            <a:endParaRPr b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3be577333e_0_85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Svalový test dle Jandy</a:t>
            </a:r>
            <a:endParaRPr/>
          </a:p>
        </p:txBody>
      </p:sp>
      <p:sp>
        <p:nvSpPr>
          <p:cNvPr id="332" name="Google Shape;332;g33be577333e_0_85"/>
          <p:cNvSpPr txBox="1"/>
          <p:nvPr>
            <p:ph idx="1" type="body"/>
          </p:nvPr>
        </p:nvSpPr>
        <p:spPr>
          <a:xfrm>
            <a:off x="1206500" y="2372879"/>
            <a:ext cx="21971100" cy="109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Mimické svaly </a:t>
            </a:r>
            <a:r>
              <a:rPr b="0" lang="en-US"/>
              <a:t>(zásobované nervem lícním = n. facialis) 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hodnocení není založeno na síle, ale na rozsahu pohybu ve srovnání se zdravou stranou 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stupeň 0-2 testujeme vleže na zádech pro vyloučení gravitace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Hodnocení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0</a:t>
            </a:r>
            <a:r>
              <a:rPr b="0" lang="en-US"/>
              <a:t> – při pokusu o pohyb nepostřehneme žádný stah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1</a:t>
            </a:r>
            <a:r>
              <a:rPr b="0" lang="en-US"/>
              <a:t> – viditelný zřetelný záškub bez pohybu </a:t>
            </a:r>
            <a:endParaRPr b="0"/>
          </a:p>
          <a:p>
            <a:pPr indent="-1143000" lvl="0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2</a:t>
            </a:r>
            <a:r>
              <a:rPr b="0" lang="en-US"/>
              <a:t> – na nemocné straně se sval stahuje pouze asi v ¼ rozsahu proti zdravé straně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3</a:t>
            </a:r>
            <a:r>
              <a:rPr b="0" lang="en-US"/>
              <a:t> – stah na postižené straně obličeje je v ½ rozsahu zdravé strany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4</a:t>
            </a:r>
            <a:r>
              <a:rPr b="0" lang="en-US"/>
              <a:t> – téměř normální stah, nepatrná asymetrie se zdravou stranou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5</a:t>
            </a:r>
            <a:r>
              <a:rPr b="0" lang="en-US"/>
              <a:t> – normální stah, není asymetrie oproti zdravé straně </a:t>
            </a:r>
            <a:endParaRPr b="0"/>
          </a:p>
        </p:txBody>
      </p:sp>
      <p:pic>
        <p:nvPicPr>
          <p:cNvPr id="333" name="Google Shape;333;g33be577333e_0_85"/>
          <p:cNvPicPr preferRelativeResize="0"/>
          <p:nvPr/>
        </p:nvPicPr>
        <p:blipFill rotWithShape="1">
          <a:blip r:embed="rId3">
            <a:alphaModFix/>
          </a:blip>
          <a:srcRect b="6436" l="0" r="47913" t="0"/>
          <a:stretch/>
        </p:blipFill>
        <p:spPr>
          <a:xfrm>
            <a:off x="13349550" y="2514412"/>
            <a:ext cx="7249850" cy="938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3be577333e_0_91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Svalový test dle Jandy</a:t>
            </a:r>
            <a:endParaRPr/>
          </a:p>
        </p:txBody>
      </p:sp>
      <p:sp>
        <p:nvSpPr>
          <p:cNvPr id="339" name="Google Shape;339;g33be577333e_0_91"/>
          <p:cNvSpPr txBox="1"/>
          <p:nvPr>
            <p:ph idx="1" type="body"/>
          </p:nvPr>
        </p:nvSpPr>
        <p:spPr>
          <a:xfrm>
            <a:off x="1206500" y="2372879"/>
            <a:ext cx="21971100" cy="110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Krk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FLEXE</a:t>
            </a:r>
            <a:r>
              <a:rPr b="0" lang="en-US"/>
              <a:t> (mm. scaleni, m. SCM, m. longus colli, m. longus capitis) – vyšetřuji vleže na zádech a fixuji trup, st. 2 vleže na boku </a:t>
            </a:r>
            <a:endParaRPr b="0"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1"/>
          </a:p>
          <a:p>
            <a:pPr indent="-369189" lvl="1" marL="91440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Char char="-"/>
            </a:pPr>
            <a:r>
              <a:rPr b="1" lang="en-US"/>
              <a:t>obloukový pohyb hlavy</a:t>
            </a:r>
            <a:r>
              <a:rPr lang="en-US"/>
              <a:t> → brada opisuje oblouk a dostává se do fossa jugularis, pohybu se účastní všechny svaly krku, m. SCM menší zapojení </a:t>
            </a:r>
            <a:endParaRPr/>
          </a:p>
          <a:p>
            <a:pPr indent="-369189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14"/>
              <a:buChar char="-"/>
            </a:pPr>
            <a:r>
              <a:rPr b="1" lang="en-US"/>
              <a:t>sunutí hlavy vpřed</a:t>
            </a:r>
            <a:r>
              <a:rPr lang="en-US"/>
              <a:t> → max FLX je v dolní Cp a horní Thp, v horním úseku Cp dochází k EXT, pohyb provádí zejm. m. SCM</a:t>
            </a:r>
            <a:endParaRPr/>
          </a:p>
          <a:p>
            <a:pPr indent="-369189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14"/>
              <a:buChar char="-"/>
            </a:pPr>
            <a:r>
              <a:rPr b="1" lang="en-US"/>
              <a:t>flexe krku se současnou rotací hlavy</a:t>
            </a:r>
            <a:r>
              <a:rPr lang="en-US"/>
              <a:t> (směrem k pravému rameni je ve funkci hlavně levý m. SCM)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 sz="4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b="0" lang="en-US" sz="4800"/>
              <a:t>→ postavení brady určuje symetrii provedení, brada směřuje na stranu slabších flexorů </a:t>
            </a:r>
            <a:endParaRPr b="0" sz="4800"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 sz="4800"/>
          </a:p>
        </p:txBody>
      </p:sp>
      <p:pic>
        <p:nvPicPr>
          <p:cNvPr id="340" name="Google Shape;340;g33be577333e_0_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6500" y="3471225"/>
            <a:ext cx="7748726" cy="774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g33be577333e_0_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55225" y="3123700"/>
            <a:ext cx="7448550" cy="809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g33be577333e_0_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249150" y="3780925"/>
            <a:ext cx="7620000" cy="678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3c088a828f_0_28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Svalový test dle Jandy</a:t>
            </a:r>
            <a:endParaRPr/>
          </a:p>
        </p:txBody>
      </p:sp>
      <p:sp>
        <p:nvSpPr>
          <p:cNvPr id="348" name="Google Shape;348;g33c088a828f_0_28"/>
          <p:cNvSpPr txBox="1"/>
          <p:nvPr>
            <p:ph idx="1" type="body"/>
          </p:nvPr>
        </p:nvSpPr>
        <p:spPr>
          <a:xfrm>
            <a:off x="1206500" y="2372879"/>
            <a:ext cx="21971100" cy="110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Krk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EXTENZE</a:t>
            </a:r>
            <a:r>
              <a:rPr b="0" lang="en-US"/>
              <a:t>  130° (m. trapezius pars descendens, m. erector spinae) – vyšetřuji vleže na břiše s HKK podél těla, hlavou mimo lehátko + fixuji hrudník, st. 2 vleže na boku, st. 0-1 s opřeným čelem o podložku </a:t>
            </a:r>
            <a:endParaRPr b="0"/>
          </a:p>
          <a:p>
            <a:pPr indent="-369189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14"/>
              <a:buChar char="-"/>
            </a:pPr>
            <a:r>
              <a:rPr lang="en-US"/>
              <a:t>plynulý oblouk z plné FLX do plné EXT v rozsahu 130° </a:t>
            </a:r>
            <a:endParaRPr b="0"/>
          </a:p>
          <a:p>
            <a:pPr indent="-369189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14"/>
              <a:buChar char="-"/>
            </a:pPr>
            <a:r>
              <a:rPr lang="en-US"/>
              <a:t>st. 3-5 lze testovat i jednostranně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 sz="4800"/>
          </a:p>
          <a:p>
            <a:pPr indent="-800100" lvl="0" marL="800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b="0" lang="en-US" sz="4800"/>
              <a:t>→ sledujeme souměrnost zapojení horní části m. trapezius, </a:t>
            </a:r>
            <a:endParaRPr b="0" sz="4800"/>
          </a:p>
          <a:p>
            <a:pPr indent="0" lvl="0" marL="800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b="0" lang="en-US" sz="4800"/>
              <a:t>nechtěný souhyb ramen a extenzi Thp,</a:t>
            </a:r>
            <a:endParaRPr b="0" sz="4800"/>
          </a:p>
          <a:p>
            <a:pPr indent="0" lvl="0" marL="800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b="0" lang="en-US" sz="4800"/>
              <a:t>mezilopatkové svalstvo by mělo být během pohybu zcela relaxováno </a:t>
            </a:r>
            <a:endParaRPr b="0" sz="4800"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 sz="4800"/>
          </a:p>
        </p:txBody>
      </p:sp>
      <p:pic>
        <p:nvPicPr>
          <p:cNvPr id="349" name="Google Shape;349;g33c088a828f_0_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21725" y="477800"/>
            <a:ext cx="11162276" cy="11162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g33c088a828f_0_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038875" y="2064625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3c088a828f_0_23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Svalový test dle Jandy</a:t>
            </a:r>
            <a:endParaRPr/>
          </a:p>
        </p:txBody>
      </p:sp>
      <p:sp>
        <p:nvSpPr>
          <p:cNvPr id="356" name="Google Shape;356;g33c088a828f_0_23"/>
          <p:cNvSpPr txBox="1"/>
          <p:nvPr>
            <p:ph idx="1" type="body"/>
          </p:nvPr>
        </p:nvSpPr>
        <p:spPr>
          <a:xfrm>
            <a:off x="1206500" y="2372879"/>
            <a:ext cx="21971100" cy="110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Trup 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FLEXE</a:t>
            </a:r>
            <a:r>
              <a:rPr b="0" lang="en-US"/>
              <a:t> (m. rectus abdominis) </a:t>
            </a:r>
            <a:endParaRPr b="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b="0" lang="en-US"/>
              <a:t>– vyšetřuji vleže na zádech s vypodložením kolen (st. 5 s rukama v týl a lokty vpřed, 2-4 překřížené ruce na hrudi) </a:t>
            </a:r>
            <a:endParaRPr b="0"/>
          </a:p>
          <a:p>
            <a:pPr indent="-369189" lvl="1" marL="91440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Char char="-"/>
            </a:pPr>
            <a:r>
              <a:rPr lang="en-US"/>
              <a:t>obloukovitý pohyb trupu, dokud se nezačne odlepovat horní okraj pánve </a:t>
            </a:r>
            <a:endParaRPr/>
          </a:p>
          <a:p>
            <a:pPr indent="-369189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14"/>
              <a:buChar char="-"/>
            </a:pPr>
            <a:r>
              <a:rPr lang="en-US"/>
              <a:t>mírně FLX KYK a KOK pro vyloučení m. iliopsoas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/>
          </a:p>
          <a:p>
            <a:pPr indent="-800100" lvl="0" marL="800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b="0" lang="en-US" sz="4800"/>
              <a:t>→ sledujeme, zda jde kulatě od hlavy až k bedrům nebo jako “prkno” se zvýšenou bederní lordózou, dále sledujeme pohyb pupku, který je tažen směrem k nejsilnějšímu kvadrantu </a:t>
            </a:r>
            <a:endParaRPr b="0" sz="4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 sz="480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Char char="-"/>
            </a:pPr>
            <a:r>
              <a:rPr b="0" lang="en-US" sz="4800" u="sng"/>
              <a:t>FLEXE S ROTACÍ</a:t>
            </a:r>
            <a:r>
              <a:rPr b="0" lang="en-US" sz="4800"/>
              <a:t> (m. obliquus internus/externus abdominis) </a:t>
            </a:r>
            <a:endParaRPr b="0" sz="48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3c088a828f_0_33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Svalový test dle Jandy</a:t>
            </a:r>
            <a:endParaRPr/>
          </a:p>
        </p:txBody>
      </p:sp>
      <p:sp>
        <p:nvSpPr>
          <p:cNvPr id="362" name="Google Shape;362;g33c088a828f_0_33"/>
          <p:cNvSpPr txBox="1"/>
          <p:nvPr>
            <p:ph idx="1" type="body"/>
          </p:nvPr>
        </p:nvSpPr>
        <p:spPr>
          <a:xfrm>
            <a:off x="1206500" y="2372879"/>
            <a:ext cx="21971100" cy="110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Trup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EXTENZE</a:t>
            </a:r>
            <a:r>
              <a:rPr b="0" lang="en-US"/>
              <a:t>  40-50° (m. erector spinae, m. quadratus lumborum) </a:t>
            </a:r>
            <a:endParaRPr b="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b="0" lang="en-US"/>
              <a:t>– vyšetřuji vleže na břiše s HKK podél těla a hrudníkem mimo lehátko + fixuji pánev, st. 0-2 s opřeným čelem o podložku </a:t>
            </a:r>
            <a:endParaRPr b="0"/>
          </a:p>
          <a:p>
            <a:pPr indent="-369189" lvl="1" marL="91440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Char char="-"/>
            </a:pPr>
            <a:r>
              <a:rPr lang="en-US"/>
              <a:t>plynulý oblouk z horizontální polohy do plné EXT v rozsahu 40-50°  </a:t>
            </a:r>
            <a:endParaRPr b="0"/>
          </a:p>
          <a:p>
            <a:pPr indent="-369189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14"/>
              <a:buChar char="-"/>
            </a:pPr>
            <a:r>
              <a:rPr lang="en-US"/>
              <a:t>pohyb z FLX do horizontály = hrudní svalstvo</a:t>
            </a:r>
            <a:endParaRPr/>
          </a:p>
          <a:p>
            <a:pPr indent="-369189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14"/>
              <a:buChar char="-"/>
            </a:pPr>
            <a:r>
              <a:rPr lang="en-US"/>
              <a:t>pohyb z horizontály do EXT = bederní svalstvo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 sz="4800"/>
          </a:p>
          <a:p>
            <a:pPr indent="-800100" lvl="0" marL="800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b="0" lang="en-US" sz="4800"/>
              <a:t>→ sledujeme, zda je krční páteř v prodloužení hrudní páteře a nedochází k záklanu, nechtěný souhyb lopatek a zvedání ramen </a:t>
            </a:r>
            <a:endParaRPr b="0" sz="4800"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 sz="4800"/>
          </a:p>
        </p:txBody>
      </p:sp>
      <p:pic>
        <p:nvPicPr>
          <p:cNvPr id="363" name="Google Shape;363;g33c088a828f_0_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98800" y="2722100"/>
            <a:ext cx="9935350" cy="993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3be577333e_0_96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Svalový test dle Jandy</a:t>
            </a:r>
            <a:endParaRPr/>
          </a:p>
        </p:txBody>
      </p:sp>
      <p:sp>
        <p:nvSpPr>
          <p:cNvPr id="369" name="Google Shape;369;g33be577333e_0_96"/>
          <p:cNvSpPr txBox="1"/>
          <p:nvPr>
            <p:ph idx="1" type="body"/>
          </p:nvPr>
        </p:nvSpPr>
        <p:spPr>
          <a:xfrm>
            <a:off x="1206500" y="2372879"/>
            <a:ext cx="21971100" cy="109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Lopatka 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ADDUKCE</a:t>
            </a:r>
            <a:r>
              <a:rPr b="0" lang="en-US"/>
              <a:t>  (m. trapezius pars transversa, mm. rhomboideii) </a:t>
            </a:r>
            <a:endParaRPr b="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b="0" lang="en-US"/>
              <a:t>– vyšetřuji vleže na břiše s HKK podél těla a hlava je opřená bradou o stůl, st. 0-2 vsedě s položenou nataženou HK před tělem na stole  </a:t>
            </a:r>
            <a:endParaRPr b="0"/>
          </a:p>
          <a:p>
            <a:pPr indent="-369189" lvl="1" marL="91440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Char char="-"/>
            </a:pPr>
            <a:r>
              <a:rPr lang="en-US"/>
              <a:t>pohyb provádí lopatka, ramenní kloub se nehýbe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 sz="4800"/>
          </a:p>
          <a:p>
            <a:pPr indent="-800100" lvl="0" marL="800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b="0" lang="en-US" sz="4800"/>
              <a:t>→ pozor na rotaci hrudníku, lopatka nesmí elevovat, nadzvednutí paží od podložky </a:t>
            </a:r>
            <a:endParaRPr b="0" sz="4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 u="sng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KAUDÁLNÍ POSUN A ADDUKCE</a:t>
            </a:r>
            <a:r>
              <a:rPr b="0" lang="en-US"/>
              <a:t>  (m. trapezius pars ascendens)</a:t>
            </a:r>
            <a:endParaRPr b="0"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b="0" lang="en-US"/>
              <a:t>= addukce s depresí </a:t>
            </a:r>
            <a:endParaRPr b="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b="0" lang="en-US"/>
              <a:t>– vyšetřuji vleže na břiše s testovanou HK vzpaženou (směřuje šikmo zevně a vpřed)</a:t>
            </a:r>
            <a:endParaRPr b="0"/>
          </a:p>
          <a:p>
            <a:pPr indent="-800100" lvl="0" marL="800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 sz="48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3c088a828f_0_38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Svalový test dle Jandy</a:t>
            </a:r>
            <a:endParaRPr/>
          </a:p>
        </p:txBody>
      </p:sp>
      <p:sp>
        <p:nvSpPr>
          <p:cNvPr id="375" name="Google Shape;375;g33c088a828f_0_38"/>
          <p:cNvSpPr txBox="1"/>
          <p:nvPr>
            <p:ph idx="1" type="body"/>
          </p:nvPr>
        </p:nvSpPr>
        <p:spPr>
          <a:xfrm>
            <a:off x="1206500" y="2372879"/>
            <a:ext cx="21971100" cy="109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Lopatka 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ELEVACE</a:t>
            </a:r>
            <a:r>
              <a:rPr b="0" lang="en-US"/>
              <a:t>  (m. trapezius pars descendens, m. levator scapulae) </a:t>
            </a:r>
            <a:endParaRPr b="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b="0" lang="en-US"/>
              <a:t>– vyšetřuji obě strany naráz, st. 3-5 vsedě, st. 0-2 vleže na břiše s opřeným čelem </a:t>
            </a:r>
            <a:endParaRPr b="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ABDUKCE S ROTACÍ </a:t>
            </a:r>
            <a:r>
              <a:rPr b="0" lang="en-US"/>
              <a:t>(m. serratus anterior) </a:t>
            </a:r>
            <a:endParaRPr b="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b="0" lang="en-US"/>
              <a:t>– vyšetřuji st. 3-5 vleže na zádech s loktem mířícím ke stropu, st. 0-2 vsedě s nataženou HK před tělem na stole </a:t>
            </a:r>
            <a:endParaRPr b="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b="0" lang="en-US"/>
              <a:t>→ absence m. serr. ant. je viditelná na první pohled odstátím vnitřní hrany lopatky (scapula alata), pozor na rotaci trupu a elevaci ramene </a:t>
            </a:r>
            <a:endParaRPr b="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/>
          </a:p>
          <a:p>
            <a:pPr indent="-800100" lvl="0" marL="800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 sz="48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3c088a828f_0_43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Svalový test dle Jandy</a:t>
            </a:r>
            <a:endParaRPr/>
          </a:p>
        </p:txBody>
      </p:sp>
      <p:sp>
        <p:nvSpPr>
          <p:cNvPr id="381" name="Google Shape;381;g33c088a828f_0_43"/>
          <p:cNvSpPr txBox="1"/>
          <p:nvPr>
            <p:ph idx="1" type="body"/>
          </p:nvPr>
        </p:nvSpPr>
        <p:spPr>
          <a:xfrm>
            <a:off x="1206500" y="2372875"/>
            <a:ext cx="22999800" cy="109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Ramenní kloub </a:t>
            </a:r>
            <a:endParaRPr/>
          </a:p>
          <a:p>
            <a:pPr indent="-5778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FLEXE</a:t>
            </a:r>
            <a:r>
              <a:rPr b="0" lang="en-US"/>
              <a:t>  do 90° (m. deltoideus, m. coracobrachialis) </a:t>
            </a:r>
            <a:endParaRPr b="0"/>
          </a:p>
          <a:p>
            <a:pPr indent="-5778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vyšetřuji vsedě předpažením, 2. st. vyšetřuji vleže na </a:t>
            </a:r>
            <a:r>
              <a:rPr lang="en-US"/>
              <a:t>nevyšetřovaném</a:t>
            </a:r>
            <a:r>
              <a:rPr b="0" lang="en-US"/>
              <a:t> boku, 0-1. st. vleže na zádech s HK ve VR podél těla  </a:t>
            </a:r>
            <a:endParaRPr/>
          </a:p>
          <a:p>
            <a:pPr indent="-369189" lvl="1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14"/>
              <a:buChar char="-"/>
            </a:pPr>
            <a:r>
              <a:rPr lang="en-US"/>
              <a:t>pozor na ZR v rameni, bylo by větší zapojení m. biceps brachii</a:t>
            </a:r>
            <a:endParaRPr/>
          </a:p>
          <a:p>
            <a:pPr indent="0" lvl="0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/>
          </a:p>
          <a:p>
            <a:pPr indent="-5778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EXTENZE</a:t>
            </a:r>
            <a:r>
              <a:rPr b="0" lang="en-US"/>
              <a:t> 30-40° (m. latissimus dorsi, </a:t>
            </a:r>
            <a:r>
              <a:rPr b="0" lang="en-US" sz="4400"/>
              <a:t>m. teres major, m. deltoideus</a:t>
            </a:r>
            <a:r>
              <a:rPr b="0" lang="en-US"/>
              <a:t>)</a:t>
            </a:r>
            <a:endParaRPr b="0"/>
          </a:p>
          <a:p>
            <a:pPr indent="-5778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vyšetřuji vleže na břiše, pouze st. 2 vleže na nevyšetřovaném boku </a:t>
            </a:r>
            <a:endParaRPr b="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b="0" lang="en-US"/>
              <a:t>- </a:t>
            </a:r>
            <a:r>
              <a:rPr b="0" lang="en-US" u="sng"/>
              <a:t>ABDUKCE</a:t>
            </a:r>
            <a:r>
              <a:rPr b="0" lang="en-US"/>
              <a:t> do 90° (m. deltoideus, m. supraspinatus) </a:t>
            </a:r>
            <a:endParaRPr b="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b="0" lang="en-US"/>
              <a:t>- vyšetřuji vsedě, 0-2. st. vleže na zádech </a:t>
            </a:r>
            <a:endParaRPr b="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b="0" lang="en-US"/>
              <a:t>!! pohyby čistě v ramenním kloubu, ne celým ramenním pletencem</a:t>
            </a:r>
            <a:endParaRPr b="0" sz="48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3cb2dd705f_0_21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Svalový test dle Jandy</a:t>
            </a:r>
            <a:endParaRPr/>
          </a:p>
        </p:txBody>
      </p:sp>
      <p:sp>
        <p:nvSpPr>
          <p:cNvPr id="387" name="Google Shape;387;g33cb2dd705f_0_21"/>
          <p:cNvSpPr txBox="1"/>
          <p:nvPr>
            <p:ph idx="1" type="body"/>
          </p:nvPr>
        </p:nvSpPr>
        <p:spPr>
          <a:xfrm>
            <a:off x="1206500" y="2372875"/>
            <a:ext cx="22999800" cy="109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Ramenní kloub </a:t>
            </a:r>
            <a:endParaRPr/>
          </a:p>
          <a:p>
            <a:pPr indent="-5778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EXTENZE V ABDUKCI </a:t>
            </a:r>
            <a:r>
              <a:rPr b="0" lang="en-US"/>
              <a:t> testuji 30-40° za tělo (m. deltoideus lopatková část)</a:t>
            </a:r>
            <a:endParaRPr b="0"/>
          </a:p>
          <a:p>
            <a:pPr indent="-5778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vyšetřuji vleže na břiše, 0-2. st. vsedě s HK vedle těla na stole </a:t>
            </a:r>
            <a:endParaRPr b="0"/>
          </a:p>
          <a:p>
            <a:pPr indent="-369189" lvl="1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14"/>
              <a:buChar char="-"/>
            </a:pPr>
            <a:r>
              <a:rPr lang="en-US"/>
              <a:t>pozor na elevaci ramene </a:t>
            </a:r>
            <a:endParaRPr b="0"/>
          </a:p>
          <a:p>
            <a:pPr indent="0" lvl="0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/>
          </a:p>
          <a:p>
            <a:pPr indent="-5778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HORIZONTÁLNÍ ADDUKCE</a:t>
            </a:r>
            <a:r>
              <a:rPr b="0" lang="en-US"/>
              <a:t> 120-130° (m. pectoralis – </a:t>
            </a:r>
            <a:r>
              <a:rPr b="0" lang="en-US" sz="4500"/>
              <a:t>pars clavicularis/ sternocostalis/abdominalis</a:t>
            </a:r>
            <a:r>
              <a:rPr b="0" lang="en-US"/>
              <a:t>)</a:t>
            </a:r>
            <a:endParaRPr b="0"/>
          </a:p>
          <a:p>
            <a:pPr indent="-5778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vyšetřuji vleže na zádech, 0-2. st. vsedě s HK vedle těla na stole (HK s trupem musí svírat pravý úhel) 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b="0" lang="en-US"/>
              <a:t>!! pohyby čistě v ramenním kloubu, ne celým ramenním pletencem</a:t>
            </a:r>
            <a:endParaRPr b="0" sz="4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c8e97fb5b3_0_0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OPAKOVÁNÍ</a:t>
            </a:r>
            <a:endParaRPr/>
          </a:p>
        </p:txBody>
      </p:sp>
      <p:sp>
        <p:nvSpPr>
          <p:cNvPr id="107" name="Google Shape;107;g3c8e97fb5b3_0_0"/>
          <p:cNvSpPr txBox="1"/>
          <p:nvPr>
            <p:ph idx="1" type="body"/>
          </p:nvPr>
        </p:nvSpPr>
        <p:spPr>
          <a:xfrm>
            <a:off x="1206500" y="2372867"/>
            <a:ext cx="21971100" cy="74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Co za zkoušku je Forestierova fleche?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/>
          </a:p>
        </p:txBody>
      </p:sp>
      <p:sp>
        <p:nvSpPr>
          <p:cNvPr id="108" name="Google Shape;108;g3c8e97fb5b3_0_0"/>
          <p:cNvSpPr txBox="1"/>
          <p:nvPr/>
        </p:nvSpPr>
        <p:spPr>
          <a:xfrm>
            <a:off x="1371600" y="3479800"/>
            <a:ext cx="18374400" cy="75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= kolmá vzdálenost mezi protuberantia occipitalis externa od zdi, kdy pacient stojí zády nalepen na stěně/ vleže na rovné podložce</a:t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Char char="-"/>
            </a:pPr>
            <a:r>
              <a:rPr b="0" i="0" lang="en-US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zjišťujeme vzdálenost – ideálně 0 cm </a:t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Char char="-"/>
            </a:pPr>
            <a:r>
              <a:rPr b="0" i="0" lang="en-US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pozitivita testu při &gt;0 cm → značí předsunuté držení hlavy, zvětšenou hrudní kyfózu </a:t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Char char="-"/>
            </a:pPr>
            <a:r>
              <a:rPr b="0" i="0" lang="en-US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můžeme tím měřit v čase progresi kyfotizace hrudníku </a:t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např. u Morbus Bechtěrev </a:t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3cb2dd705f_0_26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Svalový test dle Jandy</a:t>
            </a:r>
            <a:endParaRPr/>
          </a:p>
        </p:txBody>
      </p:sp>
      <p:sp>
        <p:nvSpPr>
          <p:cNvPr id="393" name="Google Shape;393;g33cb2dd705f_0_26"/>
          <p:cNvSpPr txBox="1"/>
          <p:nvPr>
            <p:ph idx="1" type="body"/>
          </p:nvPr>
        </p:nvSpPr>
        <p:spPr>
          <a:xfrm>
            <a:off x="1206500" y="2372875"/>
            <a:ext cx="22999800" cy="109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Ramenní kloub </a:t>
            </a:r>
            <a:endParaRPr/>
          </a:p>
          <a:p>
            <a:pPr indent="-5778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ZEVNÍ ROTACE</a:t>
            </a:r>
            <a:r>
              <a:rPr b="0" lang="en-US"/>
              <a:t> do 90° (m. infraspinatus, m. teres minor)</a:t>
            </a:r>
            <a:endParaRPr b="0"/>
          </a:p>
          <a:p>
            <a:pPr indent="-5778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vyšetřuji vleže na břiše, st. 3-5 s ABD paže do 90°v ramen. kl. a s předloktím volně visícím ze stolu; st. 0-2 s celou paží volně visící ze stolu</a:t>
            </a:r>
            <a:endParaRPr/>
          </a:p>
          <a:p>
            <a:pPr indent="-369189" lvl="1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14"/>
              <a:buChar char="-"/>
            </a:pPr>
            <a:r>
              <a:rPr lang="en-US"/>
              <a:t>u st. 2 pozor aby pohyb vycházel opravdu z ramene a ne z předloktí</a:t>
            </a:r>
            <a:endParaRPr b="0"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 u="sng"/>
          </a:p>
          <a:p>
            <a:pPr indent="-5778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VNITŘNÍ ROTACE</a:t>
            </a:r>
            <a:r>
              <a:rPr b="0" lang="en-US"/>
              <a:t> 75-90° (m. subscapularis, m. teres maior, m. pectoralis maior, m. latissimus dorsi)</a:t>
            </a:r>
            <a:endParaRPr b="0"/>
          </a:p>
          <a:p>
            <a:pPr indent="-5778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postup stejný jako u ZR</a:t>
            </a:r>
            <a:endParaRPr b="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b="0" lang="en-US"/>
              <a:t>!! pohyby čistě v ramenním kloubu, ne celým ramenním pletencem</a:t>
            </a:r>
            <a:endParaRPr b="0" sz="4800"/>
          </a:p>
        </p:txBody>
      </p:sp>
      <p:pic>
        <p:nvPicPr>
          <p:cNvPr id="394" name="Google Shape;394;g33cb2dd705f_0_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14300" y="51365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g33cb2dd705f_0_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4250" y="2006300"/>
            <a:ext cx="10763250" cy="1087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943fa44814_0_10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401" name="Google Shape;401;g3943fa44814_0_10"/>
          <p:cNvSpPr txBox="1"/>
          <p:nvPr>
            <p:ph idx="1" type="body"/>
          </p:nvPr>
        </p:nvSpPr>
        <p:spPr>
          <a:xfrm>
            <a:off x="1206500" y="2372962"/>
            <a:ext cx="21971100" cy="9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/>
          </a:p>
        </p:txBody>
      </p:sp>
      <p:pic>
        <p:nvPicPr>
          <p:cNvPr id="402" name="Google Shape;402;g3943fa44814_0_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33296" y="1079500"/>
            <a:ext cx="12007144" cy="1263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g3943fa44814_0_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562400" y="351100"/>
            <a:ext cx="11821599" cy="1182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3be577333e_0_101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Svalový test dle Jandy</a:t>
            </a:r>
            <a:endParaRPr/>
          </a:p>
        </p:txBody>
      </p:sp>
      <p:sp>
        <p:nvSpPr>
          <p:cNvPr id="409" name="Google Shape;409;g33be577333e_0_101"/>
          <p:cNvSpPr txBox="1"/>
          <p:nvPr>
            <p:ph idx="1" type="body"/>
          </p:nvPr>
        </p:nvSpPr>
        <p:spPr>
          <a:xfrm>
            <a:off x="1206500" y="2372879"/>
            <a:ext cx="21971100" cy="110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Loketní kloub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FLEXE</a:t>
            </a:r>
            <a:r>
              <a:rPr b="0" lang="en-US"/>
              <a:t> do 150° (m. biceps brachii, m. brachialis, m. brachioradialis)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vyšetřuji vsedě, st. 2 vsedě/vleže, st. 0-1 vleže na zádech s ABD ramene </a:t>
            </a:r>
            <a:endParaRPr b="0"/>
          </a:p>
          <a:p>
            <a:pPr indent="-369189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14"/>
              <a:buChar char="-"/>
            </a:pPr>
            <a:r>
              <a:rPr lang="en-US"/>
              <a:t>m. BB → předloktí v supinaci</a:t>
            </a:r>
            <a:endParaRPr/>
          </a:p>
          <a:p>
            <a:pPr indent="-369189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14"/>
              <a:buChar char="-"/>
            </a:pPr>
            <a:r>
              <a:rPr lang="en-US"/>
              <a:t>m. brachialis → předloktí v pronaci</a:t>
            </a:r>
            <a:endParaRPr/>
          </a:p>
          <a:p>
            <a:pPr indent="-369189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14"/>
              <a:buChar char="-"/>
            </a:pPr>
            <a:r>
              <a:rPr lang="en-US"/>
              <a:t>m. brachioradialis → předloktí v neutrální pozici mezi SUP a PRON</a:t>
            </a:r>
            <a:endParaRPr/>
          </a:p>
          <a:p>
            <a:pPr indent="-369189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14"/>
              <a:buChar char="-"/>
            </a:pPr>
            <a:r>
              <a:rPr lang="en-US"/>
              <a:t>pozor na zvýšenou aktivitu flexorů ruky ( při testování flexe zápěstí), ale i extenzorů ruky zejm. když je předloktí v pronaci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EXTENZE</a:t>
            </a:r>
            <a:r>
              <a:rPr b="0" lang="en-US"/>
              <a:t> 90° (m. triceps brachii, m. anconeus) 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vyšetřuji vleže na břiše s předloktím visícím přes okraj stolu, st. 2 vsedě/ vleže, st. 0-1 vleže na zádech 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 </a:t>
            </a:r>
            <a:endParaRPr/>
          </a:p>
        </p:txBody>
      </p:sp>
      <p:pic>
        <p:nvPicPr>
          <p:cNvPr id="410" name="Google Shape;410;g33be577333e_0_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01056" y="0"/>
            <a:ext cx="9882938" cy="1371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g33be577333e_0_1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9863" y="1750375"/>
            <a:ext cx="14271611" cy="11038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3cb2dd705f_0_31"/>
          <p:cNvSpPr txBox="1"/>
          <p:nvPr>
            <p:ph idx="1" type="body"/>
          </p:nvPr>
        </p:nvSpPr>
        <p:spPr>
          <a:xfrm>
            <a:off x="1206500" y="2372879"/>
            <a:ext cx="21971100" cy="110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Předloktí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SUPINACE</a:t>
            </a:r>
            <a:r>
              <a:rPr b="0" lang="en-US"/>
              <a:t> 180°(m. biceps brachii, m. supinator)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vyšetřuji vsedě, st. 0-2 vleže na břiše s volně visícím předloktím před okraj stolu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PRONACE</a:t>
            </a:r>
            <a:r>
              <a:rPr b="0" lang="en-US"/>
              <a:t> 180° (m. pronator teres, m. pronator quadratus) 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stejný postup jako u supinace</a:t>
            </a:r>
            <a:endParaRPr b="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 </a:t>
            </a:r>
            <a:endParaRPr/>
          </a:p>
        </p:txBody>
      </p:sp>
      <p:pic>
        <p:nvPicPr>
          <p:cNvPr id="417" name="Google Shape;417;g33cb2dd705f_0_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52450" y="3371850"/>
            <a:ext cx="7620000" cy="9820275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g33cb2dd705f_0_31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Svalový test dle Jandy</a:t>
            </a:r>
            <a:endParaRPr/>
          </a:p>
        </p:txBody>
      </p:sp>
      <p:pic>
        <p:nvPicPr>
          <p:cNvPr id="419" name="Google Shape;419;g33cb2dd705f_0_31"/>
          <p:cNvPicPr preferRelativeResize="0"/>
          <p:nvPr/>
        </p:nvPicPr>
        <p:blipFill rotWithShape="1">
          <a:blip r:embed="rId4">
            <a:alphaModFix/>
          </a:blip>
          <a:srcRect b="0" l="31731" r="0" t="0"/>
          <a:stretch/>
        </p:blipFill>
        <p:spPr>
          <a:xfrm>
            <a:off x="17377450" y="-710750"/>
            <a:ext cx="7006550" cy="10262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g33cb2dd705f_0_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0100" y="523875"/>
            <a:ext cx="14287500" cy="1266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3c088a828f_0_48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Svalový test dle Jandy</a:t>
            </a:r>
            <a:endParaRPr/>
          </a:p>
        </p:txBody>
      </p:sp>
      <p:sp>
        <p:nvSpPr>
          <p:cNvPr id="426" name="Google Shape;426;g33c088a828f_0_48"/>
          <p:cNvSpPr txBox="1"/>
          <p:nvPr>
            <p:ph idx="1" type="body"/>
          </p:nvPr>
        </p:nvSpPr>
        <p:spPr>
          <a:xfrm>
            <a:off x="1206500" y="2372879"/>
            <a:ext cx="21971100" cy="111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Zápěstí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FLEXE S ADDUKCÍ</a:t>
            </a:r>
            <a:r>
              <a:rPr b="0" lang="en-US"/>
              <a:t> (ulnární dukcí) (m. flexor carpi ulnaris)</a:t>
            </a:r>
            <a:endParaRPr b="0"/>
          </a:p>
          <a:p>
            <a:pPr indent="-369189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14"/>
              <a:buChar char="-"/>
            </a:pPr>
            <a:r>
              <a:rPr lang="en-US"/>
              <a:t>FLX 60° a více, ADD téměř 60°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vyšetřuji vsedě/vleže na zádech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FLEXE S ABDUKCÍ</a:t>
            </a:r>
            <a:r>
              <a:rPr b="0" lang="en-US"/>
              <a:t> (radiální dukcí) (m. flexor carpi radialis)</a:t>
            </a:r>
            <a:endParaRPr b="0"/>
          </a:p>
          <a:p>
            <a:pPr indent="-369189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14"/>
              <a:buChar char="-"/>
            </a:pPr>
            <a:r>
              <a:rPr lang="en-US"/>
              <a:t>FLX 60° a více, ABD do 30°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vyšetřuji vsedě/vleže na zádech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EXTENZE S ADDUKCÍ (ulnární) (m. extensor carpi ulnaris)</a:t>
            </a:r>
            <a:endParaRPr b="0"/>
          </a:p>
          <a:p>
            <a:pPr indent="-369189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14"/>
              <a:buChar char="-"/>
            </a:pPr>
            <a:r>
              <a:rPr lang="en-US"/>
              <a:t>EXT</a:t>
            </a:r>
            <a:r>
              <a:rPr b="0" lang="en-US" sz="4800"/>
              <a:t> </a:t>
            </a:r>
            <a:r>
              <a:rPr lang="en-US"/>
              <a:t>7</a:t>
            </a:r>
            <a:r>
              <a:rPr b="0" lang="en-US" sz="4800"/>
              <a:t>0°, ADD téměř 60-70°</a:t>
            </a:r>
            <a:endParaRPr b="0" sz="48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EXTENZE S ABDUKCÍ (radiální) (m. extensor carpi radialis longus e brevis)</a:t>
            </a:r>
            <a:endParaRPr b="0"/>
          </a:p>
          <a:p>
            <a:pPr indent="-369189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14"/>
              <a:buChar char="-"/>
            </a:pPr>
            <a:r>
              <a:rPr lang="en-US"/>
              <a:t>EXT 70-80°, ABD téměř 20-30°</a:t>
            </a:r>
            <a:endParaRPr/>
          </a:p>
        </p:txBody>
      </p:sp>
      <p:pic>
        <p:nvPicPr>
          <p:cNvPr id="427" name="Google Shape;427;g33c088a828f_0_48"/>
          <p:cNvPicPr preferRelativeResize="0"/>
          <p:nvPr/>
        </p:nvPicPr>
        <p:blipFill rotWithShape="1">
          <a:blip r:embed="rId3">
            <a:alphaModFix/>
          </a:blip>
          <a:srcRect b="0" l="33893" r="0" t="0"/>
          <a:stretch/>
        </p:blipFill>
        <p:spPr>
          <a:xfrm>
            <a:off x="9613550" y="3719050"/>
            <a:ext cx="6203100" cy="938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g33c088a828f_0_48"/>
          <p:cNvPicPr preferRelativeResize="0"/>
          <p:nvPr/>
        </p:nvPicPr>
        <p:blipFill rotWithShape="1">
          <a:blip r:embed="rId4">
            <a:alphaModFix/>
          </a:blip>
          <a:srcRect b="0" l="30109" r="0" t="0"/>
          <a:stretch/>
        </p:blipFill>
        <p:spPr>
          <a:xfrm>
            <a:off x="13250575" y="234775"/>
            <a:ext cx="5325750" cy="7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g33c088a828f_0_48"/>
          <p:cNvPicPr preferRelativeResize="0"/>
          <p:nvPr/>
        </p:nvPicPr>
        <p:blipFill rotWithShape="1">
          <a:blip r:embed="rId5">
            <a:alphaModFix/>
          </a:blip>
          <a:srcRect b="0" l="33893" r="0" t="0"/>
          <a:stretch/>
        </p:blipFill>
        <p:spPr>
          <a:xfrm>
            <a:off x="17567175" y="4562350"/>
            <a:ext cx="5037450" cy="892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g33c088a828f_0_48"/>
          <p:cNvPicPr preferRelativeResize="0"/>
          <p:nvPr/>
        </p:nvPicPr>
        <p:blipFill rotWithShape="1">
          <a:blip r:embed="rId6">
            <a:alphaModFix/>
          </a:blip>
          <a:srcRect b="0" l="30109" r="0" t="0"/>
          <a:stretch/>
        </p:blipFill>
        <p:spPr>
          <a:xfrm>
            <a:off x="18881125" y="0"/>
            <a:ext cx="5325750" cy="76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3cb2dd705f_0_36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Svalový test dle Jandy</a:t>
            </a:r>
            <a:endParaRPr/>
          </a:p>
        </p:txBody>
      </p:sp>
      <p:sp>
        <p:nvSpPr>
          <p:cNvPr id="436" name="Google Shape;436;g33cb2dd705f_0_36"/>
          <p:cNvSpPr txBox="1"/>
          <p:nvPr>
            <p:ph idx="1" type="body"/>
          </p:nvPr>
        </p:nvSpPr>
        <p:spPr>
          <a:xfrm>
            <a:off x="1206500" y="2372879"/>
            <a:ext cx="21971100" cy="111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Metakarpofalangové (MP) klouby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FLEXE</a:t>
            </a:r>
            <a:r>
              <a:rPr b="0" lang="en-US"/>
              <a:t> 90° </a:t>
            </a:r>
            <a:r>
              <a:rPr b="0" lang="en-US" sz="4600"/>
              <a:t>(mm. lumbricales, mm. interossei dorsales, mm. interossei palmares) </a:t>
            </a:r>
            <a:endParaRPr b="0" sz="460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EXTENZE</a:t>
            </a:r>
            <a:r>
              <a:rPr b="0" lang="en-US"/>
              <a:t> 100° </a:t>
            </a:r>
            <a:r>
              <a:rPr b="0" lang="en-US" sz="4600"/>
              <a:t>(m. extensor digitorum, m. extensor indicis, m. extensor digiti minimi)</a:t>
            </a:r>
            <a:endParaRPr b="0" sz="460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ADDUKCE</a:t>
            </a:r>
            <a:r>
              <a:rPr b="0" lang="en-US"/>
              <a:t> </a:t>
            </a:r>
            <a:r>
              <a:rPr b="0" lang="en-US" sz="4600"/>
              <a:t>(mm. interossei palmares)</a:t>
            </a:r>
            <a:endParaRPr b="0" sz="460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ABDUKCE</a:t>
            </a:r>
            <a:r>
              <a:rPr b="0" lang="en-US"/>
              <a:t> </a:t>
            </a:r>
            <a:r>
              <a:rPr b="0" lang="en-US" sz="4600"/>
              <a:t>(mm. interossei dorsales, m. abductor digiti minimi)</a:t>
            </a:r>
            <a:endParaRPr b="0" sz="4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 sz="4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Interfalangové (IP) klouby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FLEXE</a:t>
            </a:r>
            <a:r>
              <a:rPr b="0" lang="en-US"/>
              <a:t> proximálního 100° </a:t>
            </a:r>
            <a:r>
              <a:rPr b="0" lang="en-US" sz="4600"/>
              <a:t>(m. flexor digitorum superficialis)</a:t>
            </a:r>
            <a:endParaRPr b="0" sz="460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FLEXE</a:t>
            </a:r>
            <a:r>
              <a:rPr b="0" lang="en-US"/>
              <a:t> distálního 80° </a:t>
            </a:r>
            <a:r>
              <a:rPr b="0" lang="en-US" sz="4600"/>
              <a:t>(m. flexor digitorum profundus) </a:t>
            </a:r>
            <a:endParaRPr b="0" sz="46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3cb2dd705f_0_41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Svalový test dle Jandy</a:t>
            </a:r>
            <a:endParaRPr/>
          </a:p>
        </p:txBody>
      </p:sp>
      <p:sp>
        <p:nvSpPr>
          <p:cNvPr id="442" name="Google Shape;442;g33cb2dd705f_0_41"/>
          <p:cNvSpPr txBox="1"/>
          <p:nvPr>
            <p:ph idx="1" type="body"/>
          </p:nvPr>
        </p:nvSpPr>
        <p:spPr>
          <a:xfrm>
            <a:off x="1206500" y="2372879"/>
            <a:ext cx="21971100" cy="111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Karpometakarpový kloub palce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ADDUKCE</a:t>
            </a:r>
            <a:r>
              <a:rPr b="0" lang="en-US"/>
              <a:t> 50° (m. adductor pollicis)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ABDUKCE</a:t>
            </a:r>
            <a:r>
              <a:rPr b="0" lang="en-US"/>
              <a:t> 60-70° (m. abductor pollicis brevis e longus)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Palec a malík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OPOZICE</a:t>
            </a:r>
            <a:r>
              <a:rPr b="0" lang="en-US"/>
              <a:t> (zejm. pohyb palce do 60°) (m. opponens pollicis, m. opponens digiti minimi) </a:t>
            </a:r>
            <a:endParaRPr b="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 sz="4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Metakarpofalangový kloub palce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FLEXE</a:t>
            </a:r>
            <a:r>
              <a:rPr b="0" lang="en-US"/>
              <a:t> 80-90° (m. flexor pollicis brevis) 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EXTENZE</a:t>
            </a:r>
            <a:r>
              <a:rPr b="0" lang="en-US"/>
              <a:t> (m. extensor pollicis brevis)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Interfalangový kloub palce 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FLEXE</a:t>
            </a:r>
            <a:r>
              <a:rPr b="0" lang="en-US"/>
              <a:t> 80° (m. flexor pollicis longus)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EXTENZE</a:t>
            </a:r>
            <a:r>
              <a:rPr b="0" lang="en-US"/>
              <a:t> (m. extensor pollicis longus) </a:t>
            </a:r>
            <a:endParaRPr b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3be577333e_0_106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Svalový test dle Jandy</a:t>
            </a:r>
            <a:endParaRPr/>
          </a:p>
        </p:txBody>
      </p:sp>
      <p:sp>
        <p:nvSpPr>
          <p:cNvPr id="448" name="Google Shape;448;g33be577333e_0_106"/>
          <p:cNvSpPr txBox="1"/>
          <p:nvPr>
            <p:ph idx="1" type="body"/>
          </p:nvPr>
        </p:nvSpPr>
        <p:spPr>
          <a:xfrm>
            <a:off x="1206500" y="2372879"/>
            <a:ext cx="21971100" cy="11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Dolní končetina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Kyčelní kloub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FLEXE</a:t>
            </a:r>
            <a:r>
              <a:rPr b="0" lang="en-US"/>
              <a:t> 120° (m. psoas maior, m. iliacus) 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vyšetřuji vleže na zádech, pouze st. 2 vleže na boku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EXTENZE</a:t>
            </a:r>
            <a:r>
              <a:rPr b="0" lang="en-US"/>
              <a:t> 10-15° (m. gluteus maximus, m. biceps femoris caput longum, m. semitendinosus, m. semimembranosus) 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vyšetřuji vleže na břiše, st. 2 na boku 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s FLX kolene vyřadíme ischiokrurální svaly a testujeme převážně m. gluteus max.! </a:t>
            </a:r>
            <a:endParaRPr b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3cb2dd705f_0_46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Svalový test dle Jandy</a:t>
            </a:r>
            <a:endParaRPr/>
          </a:p>
        </p:txBody>
      </p:sp>
      <p:sp>
        <p:nvSpPr>
          <p:cNvPr id="454" name="Google Shape;454;g33cb2dd705f_0_46"/>
          <p:cNvSpPr txBox="1"/>
          <p:nvPr>
            <p:ph idx="1" type="body"/>
          </p:nvPr>
        </p:nvSpPr>
        <p:spPr>
          <a:xfrm>
            <a:off x="1206500" y="2372879"/>
            <a:ext cx="21971100" cy="11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Dolní končetina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Kyčelní kloub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ADDUKCE </a:t>
            </a:r>
            <a:r>
              <a:rPr b="0" lang="en-US"/>
              <a:t>15-20° (m. adductor magnus/longus/brevis, m. gracilis, m. pectineus) 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vyšetřuji na </a:t>
            </a:r>
            <a:r>
              <a:rPr lang="en-US"/>
              <a:t>testovaném</a:t>
            </a:r>
            <a:r>
              <a:rPr b="0" lang="en-US"/>
              <a:t> boku, st. 0-2 vleže na zádech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ABDUKCE</a:t>
            </a:r>
            <a:r>
              <a:rPr b="0" lang="en-US"/>
              <a:t> 35-40° (m. gluteus medius, m. TFL, m. gluteus min.)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vyšetřuji na </a:t>
            </a:r>
            <a:r>
              <a:rPr lang="en-US"/>
              <a:t>netestovaném</a:t>
            </a:r>
            <a:r>
              <a:rPr b="0" lang="en-US"/>
              <a:t> boku, st. 0-2 na zádech 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ZEVNÍ ROTACE</a:t>
            </a:r>
            <a:r>
              <a:rPr b="0" lang="en-US"/>
              <a:t> 45° (m. quadratus femoris, m. piriformis, m. gl. max., m. gemellus sup. e inf., m. obturatorius ext. e int.) 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vyšetřuji na zádech se svěšeným bércem ze stolu, st. 0-2 vleže na zádech s EXT DKK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VNITŘNÍ ROTACE</a:t>
            </a:r>
            <a:r>
              <a:rPr b="0" lang="en-US"/>
              <a:t> 30° (m. gluteus minimus, m. TFL) 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provedení stejné jako u ZR </a:t>
            </a:r>
            <a:endParaRPr b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943fa44814_0_28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460" name="Google Shape;460;g3943fa44814_0_28"/>
          <p:cNvSpPr txBox="1"/>
          <p:nvPr>
            <p:ph idx="1" type="body"/>
          </p:nvPr>
        </p:nvSpPr>
        <p:spPr>
          <a:xfrm>
            <a:off x="1206500" y="2372962"/>
            <a:ext cx="21971100" cy="9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/>
          </a:p>
        </p:txBody>
      </p:sp>
      <p:pic>
        <p:nvPicPr>
          <p:cNvPr id="461" name="Google Shape;461;g3943fa44814_0_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4175" y="-1062413"/>
            <a:ext cx="9753600" cy="975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g3943fa44814_0_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071625" y="272119"/>
            <a:ext cx="11751000" cy="654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g3943fa44814_0_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39924" y="5988950"/>
            <a:ext cx="7727050" cy="772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3be577333e_0_20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Vyšetření svalů</a:t>
            </a:r>
            <a:endParaRPr/>
          </a:p>
        </p:txBody>
      </p:sp>
      <p:sp>
        <p:nvSpPr>
          <p:cNvPr id="114" name="Google Shape;114;g33be577333e_0_20"/>
          <p:cNvSpPr txBox="1"/>
          <p:nvPr>
            <p:ph idx="1" type="body"/>
          </p:nvPr>
        </p:nvSpPr>
        <p:spPr>
          <a:xfrm>
            <a:off x="1206500" y="2372875"/>
            <a:ext cx="21971100" cy="113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lnSpcReduction="10000"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lang="en-US"/>
              <a:t>svalový tonus (nelze vyšetřit aspekcí !POZOR u zkoušky)</a:t>
            </a:r>
            <a:endParaRPr/>
          </a:p>
          <a:p>
            <a:pPr indent="-36918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14"/>
              <a:buChar char="-"/>
            </a:pPr>
            <a:r>
              <a:rPr lang="en-US"/>
              <a:t>podmínkou veškeré motoriky; základní napětí kosterního svalu v klidu</a:t>
            </a:r>
            <a:endParaRPr/>
          </a:p>
          <a:p>
            <a:pPr indent="-36918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14"/>
              <a:buChar char="-"/>
            </a:pPr>
            <a:r>
              <a:rPr lang="en-US" u="sng"/>
              <a:t>Kvantitativní hodnocení:</a:t>
            </a:r>
            <a:endParaRPr u="sng"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b="0" lang="en-US" sz="4800"/>
              <a:t>0 –</a:t>
            </a:r>
            <a:r>
              <a:rPr lang="en-US" sz="4800"/>
              <a:t> atonie</a:t>
            </a:r>
            <a:endParaRPr sz="4800"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b="0" lang="en-US" sz="4800"/>
              <a:t>1 – </a:t>
            </a:r>
            <a:r>
              <a:rPr lang="en-US" sz="4800"/>
              <a:t>hypotonie, hypotonus</a:t>
            </a:r>
            <a:endParaRPr sz="4800"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b="0" lang="en-US" sz="4800"/>
              <a:t>2 – </a:t>
            </a:r>
            <a:r>
              <a:rPr lang="en-US" sz="4800"/>
              <a:t>eutonie, normotonus </a:t>
            </a:r>
            <a:r>
              <a:rPr b="0" lang="en-US" sz="4800"/>
              <a:t>(norma)</a:t>
            </a:r>
            <a:endParaRPr b="0" sz="4800"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b="0" lang="en-US" sz="4800"/>
              <a:t>3 – </a:t>
            </a:r>
            <a:r>
              <a:rPr lang="en-US" sz="4800"/>
              <a:t>hypertonie, hypertonus</a:t>
            </a:r>
            <a:r>
              <a:rPr b="0" lang="en-US" sz="4800"/>
              <a:t> </a:t>
            </a:r>
            <a:endParaRPr b="0" sz="4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 sz="4800"/>
          </a:p>
          <a:p>
            <a:pPr indent="-36918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14"/>
              <a:buChar char="-"/>
            </a:pPr>
            <a:r>
              <a:rPr lang="en-US"/>
              <a:t>hodnocen jako stupeň odporu a rozsahu při pasivním pohybu v kloubu za předpokladu, že vyšetřovaný segment je relaxovaný a kloub není poškozen</a:t>
            </a:r>
            <a:endParaRPr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b="0" lang="en-US" sz="4800" u="sng"/>
              <a:t>= rezistence při pasivním natažení svalu </a:t>
            </a:r>
            <a:endParaRPr b="0" sz="4800" u="sng"/>
          </a:p>
          <a:p>
            <a:pPr indent="-36918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14"/>
              <a:buChar char="-"/>
            </a:pPr>
            <a:r>
              <a:rPr lang="en-US"/>
              <a:t>zajišťovaný kontraktilními strukturami svalu a podmíněný vazivovou složkou, která je vlastní součástí svalu </a:t>
            </a:r>
            <a:endParaRPr/>
          </a:p>
          <a:p>
            <a:pPr indent="-36918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14"/>
              <a:buChar char="-"/>
            </a:pPr>
            <a:r>
              <a:rPr lang="en-US"/>
              <a:t>tonus pomáhá udržet postupu proti gravitaci, ve spánku automaticky klesá </a:t>
            </a:r>
            <a:endParaRPr/>
          </a:p>
          <a:p>
            <a:pPr indent="-369189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14"/>
              <a:buChar char="-"/>
            </a:pPr>
            <a:r>
              <a:rPr lang="en-US"/>
              <a:t>jeho změna ukazuje na poruchu řízení pohybu (centrální x periferní problém) a ovlivňuje kvalitu pohybového vzoru </a:t>
            </a:r>
            <a:endParaRPr i="1" sz="5000" u="sng"/>
          </a:p>
        </p:txBody>
      </p:sp>
      <p:sp>
        <p:nvSpPr>
          <p:cNvPr id="115" name="Google Shape;115;g33be577333e_0_20"/>
          <p:cNvSpPr txBox="1"/>
          <p:nvPr/>
        </p:nvSpPr>
        <p:spPr>
          <a:xfrm>
            <a:off x="13419450" y="4572000"/>
            <a:ext cx="100830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↑tonus  ≠ ↑síla</a:t>
            </a:r>
            <a:endParaRPr b="0" i="0" sz="4800" u="none" cap="none" strike="noStrike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Naopak, sval v hypertonu, </a:t>
            </a:r>
            <a:endParaRPr b="0" i="0" sz="4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může být funkčně slabý.</a:t>
            </a:r>
            <a:endParaRPr b="0" i="0" sz="4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33cb2dd705f_0_51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Svalový test dle Jandy</a:t>
            </a:r>
            <a:endParaRPr/>
          </a:p>
        </p:txBody>
      </p:sp>
      <p:sp>
        <p:nvSpPr>
          <p:cNvPr id="469" name="Google Shape;469;g33cb2dd705f_0_51"/>
          <p:cNvSpPr txBox="1"/>
          <p:nvPr>
            <p:ph idx="1" type="body"/>
          </p:nvPr>
        </p:nvSpPr>
        <p:spPr>
          <a:xfrm>
            <a:off x="1206500" y="2372879"/>
            <a:ext cx="21971100" cy="11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Dolní končetina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Kolenní kloub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FLEXE </a:t>
            </a:r>
            <a:r>
              <a:rPr b="0" lang="en-US"/>
              <a:t>120-140° (m. biceps femoris, m. semimembranosus, m. semitendinosus)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vyšetřuji vleže na břiše, st. 2 na boku </a:t>
            </a:r>
            <a:r>
              <a:rPr lang="en-US"/>
              <a:t>testované</a:t>
            </a:r>
            <a:r>
              <a:rPr b="0" lang="en-US"/>
              <a:t> DK</a:t>
            </a:r>
            <a:endParaRPr b="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 u="sng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EXTENZE </a:t>
            </a:r>
            <a:r>
              <a:rPr b="0" lang="en-US"/>
              <a:t>90° (m. quadriceps femoris) 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vyšetřuji vleže na zádech s visícím bércem ze stolu, st. 2 na boku </a:t>
            </a:r>
            <a:r>
              <a:rPr lang="en-US"/>
              <a:t>testované</a:t>
            </a:r>
            <a:r>
              <a:rPr b="0" lang="en-US"/>
              <a:t> DK</a:t>
            </a:r>
            <a:endParaRPr b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33cb2dd705f_0_56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Svalový test dle Jandy</a:t>
            </a:r>
            <a:endParaRPr/>
          </a:p>
        </p:txBody>
      </p:sp>
      <p:sp>
        <p:nvSpPr>
          <p:cNvPr id="475" name="Google Shape;475;g33cb2dd705f_0_56"/>
          <p:cNvSpPr txBox="1"/>
          <p:nvPr>
            <p:ph idx="1" type="body"/>
          </p:nvPr>
        </p:nvSpPr>
        <p:spPr>
          <a:xfrm>
            <a:off x="1206500" y="2372879"/>
            <a:ext cx="21971100" cy="11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Dolní končetina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Hlezenní kloub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PLANTÁRNÍ FLEXE </a:t>
            </a:r>
            <a:r>
              <a:rPr b="0" lang="en-US"/>
              <a:t>40-45° (m. triceps surae)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/>
              <a:t>vyšetřuji vleže na břiše s nohou mimo stůl, st. 0-2 na boku </a:t>
            </a:r>
            <a:r>
              <a:rPr lang="en-US"/>
              <a:t>testované</a:t>
            </a:r>
            <a:r>
              <a:rPr b="0" lang="en-US"/>
              <a:t> DK a položenou DK na stole </a:t>
            </a:r>
            <a:endParaRPr b="0"/>
          </a:p>
          <a:p>
            <a:pPr indent="-369189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14"/>
              <a:buChar char="-"/>
            </a:pPr>
            <a:r>
              <a:rPr lang="en-US"/>
              <a:t>zacílení pouze m. soleus je nutnost FLX kolene ! </a:t>
            </a:r>
            <a:endParaRPr b="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 u="sng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SUPINACE S DORZÁLNÍ FLEXÍ</a:t>
            </a:r>
            <a:r>
              <a:rPr b="0" lang="en-US"/>
              <a:t> (m. tibialis anterior)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SUPINACE S PLANTÁRNÍ FLEXÍ</a:t>
            </a:r>
            <a:r>
              <a:rPr b="0" lang="en-US"/>
              <a:t> (m. tibialis posterior)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PLANTÁRNÍ PRONACE</a:t>
            </a:r>
            <a:r>
              <a:rPr b="0" lang="en-US"/>
              <a:t> (m. fibularis longus e brevis)</a:t>
            </a:r>
            <a:endParaRPr b="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33cb2dd705f_0_61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Svalový test dle Jandy</a:t>
            </a:r>
            <a:endParaRPr/>
          </a:p>
        </p:txBody>
      </p:sp>
      <p:sp>
        <p:nvSpPr>
          <p:cNvPr id="481" name="Google Shape;481;g33cb2dd705f_0_61"/>
          <p:cNvSpPr txBox="1"/>
          <p:nvPr>
            <p:ph idx="1" type="body"/>
          </p:nvPr>
        </p:nvSpPr>
        <p:spPr>
          <a:xfrm>
            <a:off x="1206500" y="2372879"/>
            <a:ext cx="21971100" cy="11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Dolní končetina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Metatarzofalangové klouby prstů nohy 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FLEXE</a:t>
            </a:r>
            <a:r>
              <a:rPr b="0" lang="en-US"/>
              <a:t> 2.-5. prstu (mm. lumbricales)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FLEXE palce </a:t>
            </a:r>
            <a:r>
              <a:rPr b="0" lang="en-US"/>
              <a:t>(m. flexor hallucis brevis) 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EXTENZE</a:t>
            </a:r>
            <a:r>
              <a:rPr b="0" lang="en-US"/>
              <a:t> (m. extensor digitorum longus e brevis, m. extensor hallucis brevis)  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ADDUKCE</a:t>
            </a:r>
            <a:r>
              <a:rPr b="0" lang="en-US"/>
              <a:t> (m. interossei plantares, m. adductor hallucis)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ABDUKCE</a:t>
            </a:r>
            <a:r>
              <a:rPr b="0" lang="en-US"/>
              <a:t> (m. interossei dorsales, m. abductor hallucis, m. abductor digiti minimi) </a:t>
            </a:r>
            <a:endParaRPr b="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3cb2dd705f_0_66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Svalový test dle Jandy</a:t>
            </a:r>
            <a:endParaRPr/>
          </a:p>
        </p:txBody>
      </p:sp>
      <p:sp>
        <p:nvSpPr>
          <p:cNvPr id="487" name="Google Shape;487;g33cb2dd705f_0_66"/>
          <p:cNvSpPr txBox="1"/>
          <p:nvPr>
            <p:ph idx="1" type="body"/>
          </p:nvPr>
        </p:nvSpPr>
        <p:spPr>
          <a:xfrm>
            <a:off x="1206500" y="2372879"/>
            <a:ext cx="21971100" cy="11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Dolní končetina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Interfalangové klouby prstů nohy 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FLEXE</a:t>
            </a:r>
            <a:r>
              <a:rPr b="0" lang="en-US"/>
              <a:t> v proximálních kloubech (m. flexor digitorum brevis)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FLEXE</a:t>
            </a:r>
            <a:r>
              <a:rPr b="0" lang="en-US"/>
              <a:t> v distálních kloubech (m. flexor digitorum longus)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FLEXE</a:t>
            </a:r>
            <a:r>
              <a:rPr b="0" lang="en-US"/>
              <a:t> v palci (m. flexor hallucis longus)</a:t>
            </a:r>
            <a:endParaRPr b="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b="0" lang="en-US" u="sng"/>
              <a:t>EXTENZE</a:t>
            </a:r>
            <a:r>
              <a:rPr b="0" lang="en-US"/>
              <a:t> v palci (m. extensor hallucis longus) </a:t>
            </a:r>
            <a:endParaRPr b="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b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3cb2dd705f_0_16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Vyšetření svalů</a:t>
            </a:r>
            <a:endParaRPr/>
          </a:p>
        </p:txBody>
      </p:sp>
      <p:sp>
        <p:nvSpPr>
          <p:cNvPr id="121" name="Google Shape;121;g33cb2dd705f_0_16"/>
          <p:cNvSpPr txBox="1"/>
          <p:nvPr>
            <p:ph idx="1" type="body"/>
          </p:nvPr>
        </p:nvSpPr>
        <p:spPr>
          <a:xfrm>
            <a:off x="1206500" y="2372875"/>
            <a:ext cx="21971100" cy="113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lang="en-US"/>
              <a:t>svalový tonus </a:t>
            </a:r>
            <a:endParaRPr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b="0" lang="en-US" sz="4800"/>
              <a:t>Definice dle Národního zdravotnického informačního portálu: </a:t>
            </a:r>
            <a:endParaRPr b="0" sz="4800"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i="1" sz="4300"/>
          </a:p>
          <a:p>
            <a:pPr indent="0" lvl="0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b="0" i="1" lang="en-US" sz="4300"/>
              <a:t>Svalový tonus neboli svalové napětí je částečná </a:t>
            </a:r>
            <a:r>
              <a:rPr b="0" i="1" lang="en-US" sz="4300">
                <a:solidFill>
                  <a:schemeClr val="hlink"/>
                </a:solidFill>
                <a:uFill>
                  <a:noFill/>
                </a:uFill>
                <a:hlinkClick r:id="rId3"/>
              </a:rPr>
              <a:t>kontrakce</a:t>
            </a:r>
            <a:r>
              <a:rPr b="0" i="1" lang="en-US" sz="4300"/>
              <a:t> (stažení) </a:t>
            </a:r>
            <a:r>
              <a:rPr b="0" i="1" lang="en-US" sz="4300">
                <a:solidFill>
                  <a:schemeClr val="hlink"/>
                </a:solidFill>
                <a:uFill>
                  <a:noFill/>
                </a:uFill>
                <a:hlinkClick r:id="rId4"/>
              </a:rPr>
              <a:t>kosterních svalů</a:t>
            </a:r>
            <a:r>
              <a:rPr b="0" i="1" lang="en-US" sz="4300"/>
              <a:t> </a:t>
            </a:r>
            <a:r>
              <a:rPr b="0" i="1" lang="en-US" sz="4300">
                <a:solidFill>
                  <a:srgbClr val="0000FF"/>
                </a:solidFill>
              </a:rPr>
              <a:t>v klidovém</a:t>
            </a:r>
            <a:r>
              <a:rPr b="0" i="1" lang="en-US" sz="4300"/>
              <a:t> stavu, kterou si můžeme lépe představit jako „odolnost svalů vůči pasivnímu protažení“. Svalový tonus zejména </a:t>
            </a:r>
            <a:r>
              <a:rPr b="0" i="1" lang="en-US" sz="4300" u="sng"/>
              <a:t>pomáhá zachovávat držení těla</a:t>
            </a:r>
            <a:r>
              <a:rPr b="0" i="1" lang="en-US" sz="4300"/>
              <a:t>, během spánku klesá. Svalový tonus je řízen signály, které putují z </a:t>
            </a:r>
            <a:r>
              <a:rPr b="0" i="1" lang="en-US" sz="4300">
                <a:solidFill>
                  <a:schemeClr val="hlink"/>
                </a:solidFill>
                <a:uFill>
                  <a:noFill/>
                </a:uFill>
                <a:hlinkClick r:id="rId5"/>
              </a:rPr>
              <a:t>mozku</a:t>
            </a:r>
            <a:r>
              <a:rPr b="0" i="1" lang="en-US" sz="4300"/>
              <a:t> přes </a:t>
            </a:r>
            <a:r>
              <a:rPr b="0" i="1" lang="en-US" sz="4300">
                <a:solidFill>
                  <a:schemeClr val="hlink"/>
                </a:solidFill>
                <a:uFill>
                  <a:noFill/>
                </a:uFill>
                <a:hlinkClick r:id="rId6"/>
              </a:rPr>
              <a:t>nervy</a:t>
            </a:r>
            <a:r>
              <a:rPr b="0" i="1" lang="en-US" sz="4300"/>
              <a:t> do svalů a dávají jim „pokyny“ ke stahování (kontrakci). Pokud dojde k náhlému tahu nebo natažení (například do člověka někdo omylem vrazí na ulici), tělo reaguje automatickým zvýšením svalového tonu, což je </a:t>
            </a:r>
            <a:r>
              <a:rPr b="0" i="1" lang="en-US" sz="4300">
                <a:solidFill>
                  <a:schemeClr val="hlink"/>
                </a:solidFill>
                <a:uFill>
                  <a:noFill/>
                </a:uFill>
                <a:hlinkClick r:id="rId7"/>
              </a:rPr>
              <a:t>reflex</a:t>
            </a:r>
            <a:r>
              <a:rPr b="0" i="1" lang="en-US" sz="4300"/>
              <a:t>, který </a:t>
            </a:r>
            <a:r>
              <a:rPr b="0" i="1" lang="en-US" sz="4300" u="sng"/>
              <a:t>pomáhá chránit před nebezpečím</a:t>
            </a:r>
            <a:r>
              <a:rPr b="0" i="1" lang="en-US" sz="4300"/>
              <a:t> a také </a:t>
            </a:r>
            <a:r>
              <a:rPr b="0" i="1" lang="en-US" sz="4300" u="sng"/>
              <a:t>pomáhá udržovat rovnováhu.</a:t>
            </a:r>
            <a:endParaRPr b="0" sz="4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 i="1" sz="5000" u="sng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3cb2dd705f_0_8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Vyšetření svalů</a:t>
            </a:r>
            <a:endParaRPr/>
          </a:p>
        </p:txBody>
      </p:sp>
      <p:sp>
        <p:nvSpPr>
          <p:cNvPr id="127" name="Google Shape;127;g33cb2dd705f_0_8"/>
          <p:cNvSpPr txBox="1"/>
          <p:nvPr>
            <p:ph idx="1" type="body"/>
          </p:nvPr>
        </p:nvSpPr>
        <p:spPr>
          <a:xfrm>
            <a:off x="1206500" y="2347775"/>
            <a:ext cx="23062200" cy="117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fontScale="92500" lnSpcReduction="20000"/>
          </a:bodyPr>
          <a:lstStyle/>
          <a:p>
            <a:pPr indent="-457231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US"/>
              <a:t>trofika svalu = výživa a stav tkáně</a:t>
            </a:r>
            <a:endParaRPr/>
          </a:p>
          <a:p>
            <a:pPr indent="-358642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6124"/>
              <a:buChar char="-"/>
            </a:pPr>
            <a:r>
              <a:rPr lang="en-US">
                <a:solidFill>
                  <a:srgbClr val="FF0000"/>
                </a:solidFill>
              </a:rPr>
              <a:t>hmotnost</a:t>
            </a:r>
            <a:r>
              <a:rPr lang="en-US"/>
              <a:t> svalu + jeho </a:t>
            </a:r>
            <a:r>
              <a:rPr lang="en-US">
                <a:solidFill>
                  <a:srgbClr val="FF0000"/>
                </a:solidFill>
              </a:rPr>
              <a:t>prokrvení</a:t>
            </a:r>
            <a:r>
              <a:rPr lang="en-US"/>
              <a:t> + povrchová </a:t>
            </a:r>
            <a:r>
              <a:rPr lang="en-US">
                <a:solidFill>
                  <a:srgbClr val="FF0000"/>
                </a:solidFill>
              </a:rPr>
              <a:t>teplota</a:t>
            </a:r>
            <a:r>
              <a:rPr lang="en-US"/>
              <a:t> → informace o oběhových poměrech sledovaného segmentu (“jak sval vypadá”, “jak je živen”) → vyšetření aspekcí a palpací</a:t>
            </a:r>
            <a:endParaRPr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4803"/>
              <a:buNone/>
            </a:pPr>
            <a:r>
              <a:t/>
            </a:r>
            <a:endParaRPr b="0" sz="4800" u="sng"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4803"/>
              <a:buNone/>
            </a:pPr>
            <a:r>
              <a:rPr b="0" lang="en-US" sz="4800" u="sng"/>
              <a:t>Kvantitativní hodnocení trofiky:</a:t>
            </a:r>
            <a:endParaRPr b="0" sz="4800" u="sng"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4803"/>
              <a:buNone/>
            </a:pPr>
            <a:r>
              <a:rPr b="0" lang="en-US" sz="4800"/>
              <a:t>0 – </a:t>
            </a:r>
            <a:r>
              <a:rPr lang="en-US" sz="4800"/>
              <a:t>ageneze</a:t>
            </a:r>
            <a:r>
              <a:rPr b="0" lang="en-US" sz="4800"/>
              <a:t> svalu (vrozená vada, nepřítomnost svalu)</a:t>
            </a:r>
            <a:endParaRPr b="0" sz="4800"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4803"/>
              <a:buNone/>
            </a:pPr>
            <a:r>
              <a:rPr b="0" lang="en-US" sz="4800"/>
              <a:t>1 – </a:t>
            </a:r>
            <a:r>
              <a:rPr lang="en-US" sz="4800"/>
              <a:t>atrofie</a:t>
            </a:r>
            <a:r>
              <a:rPr b="0" lang="en-US" sz="4800"/>
              <a:t> (velký úbytek objemu svalu, &gt;50 % z příčiny nečinnosti, vyššího věku, poškození nervů = denervace)</a:t>
            </a:r>
            <a:endParaRPr b="0" sz="4800"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4803"/>
              <a:buNone/>
            </a:pPr>
            <a:r>
              <a:rPr b="0" lang="en-US" sz="4800"/>
              <a:t>2 – </a:t>
            </a:r>
            <a:r>
              <a:rPr lang="en-US" sz="4800"/>
              <a:t>hypotrofie</a:t>
            </a:r>
            <a:r>
              <a:rPr b="0" lang="en-US" sz="4800"/>
              <a:t> (zřetelný úbytek svalu, &lt;50 %)</a:t>
            </a:r>
            <a:endParaRPr b="0" sz="4800"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4803"/>
              <a:buNone/>
            </a:pPr>
            <a:r>
              <a:rPr b="0" lang="en-US" sz="4800"/>
              <a:t>3 – </a:t>
            </a:r>
            <a:r>
              <a:rPr lang="en-US" sz="4800"/>
              <a:t>eutrofie</a:t>
            </a:r>
            <a:r>
              <a:rPr b="0" lang="en-US" sz="4800"/>
              <a:t> (přiměřená trofika, norma)</a:t>
            </a:r>
            <a:endParaRPr b="0" sz="4800"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4803"/>
              <a:buNone/>
            </a:pPr>
            <a:r>
              <a:rPr b="0" lang="en-US" sz="4800"/>
              <a:t>4 – </a:t>
            </a:r>
            <a:r>
              <a:rPr lang="en-US" sz="4800"/>
              <a:t>hypertrofie</a:t>
            </a:r>
            <a:r>
              <a:rPr b="0" lang="en-US" sz="4800"/>
              <a:t> (zvýšení objemu v reakci na zvýšenou zátěž, posilování)</a:t>
            </a:r>
            <a:endParaRPr b="0" sz="48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6263"/>
              <a:buNone/>
            </a:pPr>
            <a:r>
              <a:t/>
            </a:r>
            <a:endParaRPr b="0" sz="4748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6263"/>
              <a:buNone/>
            </a:pPr>
            <a:r>
              <a:rPr b="0" lang="en-US" sz="4748"/>
              <a:t>Dystrofie = geneticky podmíněné onemocnění (progresivní slabost a rozpad svalových vláken)</a:t>
            </a:r>
            <a:endParaRPr b="0" sz="4748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7646"/>
              <a:buNone/>
            </a:pPr>
            <a:r>
              <a:t/>
            </a:r>
            <a:endParaRPr/>
          </a:p>
          <a:p>
            <a:pPr indent="-457231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US"/>
              <a:t>délka svalu </a:t>
            </a:r>
            <a:endParaRPr/>
          </a:p>
          <a:p>
            <a:pPr indent="-358642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6124"/>
              <a:buChar char="-"/>
            </a:pPr>
            <a:r>
              <a:rPr lang="en-US"/>
              <a:t>zkrácené svaly → klidové zkrácení relaxovaného svalu, tzn. při pasivním protažení sval nedovolí dosáhnout plného rozsahu pohybu v kloubu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c6ac3e5242_0_1"/>
          <p:cNvSpPr txBox="1"/>
          <p:nvPr>
            <p:ph type="title"/>
          </p:nvPr>
        </p:nvSpPr>
        <p:spPr>
          <a:xfrm>
            <a:off x="1206500" y="1079500"/>
            <a:ext cx="21971100" cy="1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Vyšetření svalů</a:t>
            </a:r>
            <a:endParaRPr/>
          </a:p>
        </p:txBody>
      </p:sp>
      <p:sp>
        <p:nvSpPr>
          <p:cNvPr id="133" name="Google Shape;133;g3c6ac3e5242_0_1"/>
          <p:cNvSpPr txBox="1"/>
          <p:nvPr>
            <p:ph idx="1" type="body"/>
          </p:nvPr>
        </p:nvSpPr>
        <p:spPr>
          <a:xfrm>
            <a:off x="1206500" y="2372825"/>
            <a:ext cx="21971100" cy="107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lang="en-US"/>
              <a:t>svalová síla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lang="en-US"/>
              <a:t>hypermobilita 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lang="en-US"/>
              <a:t>Trigger pointy 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lang="en-US"/>
              <a:t>pohyblivost a pružnost měkkých tkání vč. fascií 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lang="en-US"/>
              <a:t>držení těla vstoje a vsedě 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-"/>
            </a:pPr>
            <a:r>
              <a:rPr lang="en-US"/>
              <a:t>základní pohyb (timing svalů)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