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y="13716000" cx="24384000"/>
  <p:notesSz cx="6858000" cy="9144000"/>
  <p:embeddedFontLst>
    <p:embeddedFont>
      <p:font typeface="Helvetica Neue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4" roundtripDataSignature="AMtx7milB+gPr+KDJJ7kGa6KgM+ER+T4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HelveticaNeue-bold.fntdata"/><Relationship Id="rId30" Type="http://schemas.openxmlformats.org/officeDocument/2006/relationships/font" Target="fonts/HelveticaNeue-regular.fntdata"/><Relationship Id="rId11" Type="http://schemas.openxmlformats.org/officeDocument/2006/relationships/slide" Target="slides/slide7.xml"/><Relationship Id="rId33" Type="http://schemas.openxmlformats.org/officeDocument/2006/relationships/font" Target="fonts/HelveticaNeue-boldItalic.fntdata"/><Relationship Id="rId10" Type="http://schemas.openxmlformats.org/officeDocument/2006/relationships/slide" Target="slides/slide6.xml"/><Relationship Id="rId32" Type="http://schemas.openxmlformats.org/officeDocument/2006/relationships/font" Target="fonts/HelveticaNeue-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34" Type="http://customschemas.google.com/relationships/presentationmetadata" Target="meta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" name="Google Shape;74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138e0432b9_0_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7" name="Google Shape;137;g3138e0432b9_0_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138e0432b9_0_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6" name="Google Shape;146;g3138e0432b9_0_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117c4137ba_0_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3" name="Google Shape;153;g3117c4137ba_0_4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138e0432b9_0_9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9" name="Google Shape;159;g3138e0432b9_0_9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138e0432b9_0_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5" name="Google Shape;165;g3138e0432b9_0_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138e0432b9_0_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4" name="Google Shape;174;g3138e0432b9_0_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138e0432b9_0_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1" name="Google Shape;181;g3138e0432b9_0_4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138e0432b9_0_6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8" name="Google Shape;188;g3138e0432b9_0_6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138e0432b9_0_7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7" name="Google Shape;197;g3138e0432b9_0_7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138e0432b9_0_8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3" name="Google Shape;203;g3138e0432b9_0_8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138e0432b9_0_1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" name="Google Shape;82;g3138e0432b9_0_1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138e0432b9_0_8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0" name="Google Shape;210;g3138e0432b9_0_8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138e0432b9_0_1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6" name="Google Shape;216;g3138e0432b9_0_1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138e0432b9_0_7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5" name="Google Shape;225;g3138e0432b9_0_7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138e0432b9_0_10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1" name="Google Shape;231;g3138e0432b9_0_10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138e0432b9_0_10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9" name="Google Shape;239;g3138e0432b9_0_10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13bb7951d7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6" name="Google Shape;246;g313bb7951d7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0" name="Google Shape;90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117c4137ba_0_6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5" name="Google Shape;95;g3117c4137ba_0_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117c4137ba_0_6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2" name="Google Shape;102;g3117c4137ba_0_6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9df985bffe_1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0" name="Google Shape;110;g39df985bffe_1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6" name="Google Shape;116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138e0432b9_0_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2" name="Google Shape;122;g3138e0432b9_0_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9df985bffe_0_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9df985bffe_0_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ázev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5"/>
          <p:cNvSpPr txBox="1"/>
          <p:nvPr>
            <p:ph idx="1" type="body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1" name="Google Shape;11;p45"/>
          <p:cNvSpPr txBox="1"/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" name="Google Shape;12;p45"/>
          <p:cNvSpPr txBox="1"/>
          <p:nvPr>
            <p:ph idx="2" type="body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3" name="Google Shape;13;p45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gram">
  <p:cSld name="Program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4"/>
          <p:cNvSpPr txBox="1"/>
          <p:nvPr>
            <p:ph type="title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1" name="Google Shape;51;p54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2" name="Google Shape;52;p54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2pPr>
            <a:lvl3pPr indent="-2286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3pPr>
            <a:lvl4pPr indent="-2286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4pPr>
            <a:lvl5pPr indent="-2286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3" name="Google Shape;53;p54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ůležitý fakt">
  <p:cSld name="Důležitý fak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5"/>
          <p:cNvSpPr txBox="1"/>
          <p:nvPr>
            <p:ph idx="1" type="body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6" name="Google Shape;56;p55"/>
          <p:cNvSpPr txBox="1"/>
          <p:nvPr>
            <p:ph idx="2" type="body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7" name="Google Shape;57;p55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át">
  <p:cSld name="Citá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6"/>
          <p:cNvSpPr txBox="1"/>
          <p:nvPr>
            <p:ph idx="1" type="body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60" name="Google Shape;60;p56"/>
          <p:cNvSpPr txBox="1"/>
          <p:nvPr>
            <p:ph idx="2" type="body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61" name="Google Shape;61;p56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grafie - 3 na výšku">
  <p:cSld name="Fotografie - 3 na výšku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7"/>
          <p:cNvSpPr/>
          <p:nvPr>
            <p:ph idx="2" type="pic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57"/>
          <p:cNvSpPr/>
          <p:nvPr>
            <p:ph idx="3" type="pic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57"/>
          <p:cNvSpPr/>
          <p:nvPr>
            <p:ph idx="4" type="pic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57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ka">
  <p:cSld name="Fotka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8"/>
          <p:cNvSpPr/>
          <p:nvPr>
            <p:ph idx="2" type="pic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58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>
  <p:cSld name="Prázdný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9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ázev a odrážky">
  <p:cSld name="Název a odrážky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7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6" name="Google Shape;16;p47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7" name="Google Shape;17;p47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8" name="Google Shape;18;p47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ýpis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6"/>
          <p:cNvSpPr txBox="1"/>
          <p:nvPr>
            <p:ph idx="1" type="body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1" name="Google Shape;21;p46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en název">
  <p:cSld name="Jen název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8"/>
          <p:cNvSpPr txBox="1"/>
          <p:nvPr>
            <p:ph type="title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4" name="Google Shape;24;p48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5" name="Google Shape;25;p48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ddíl">
  <p:cSld name="Oddíl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9"/>
          <p:cNvSpPr txBox="1"/>
          <p:nvPr>
            <p:ph type="title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b="0"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8" name="Google Shape;28;p49"/>
          <p:cNvSpPr txBox="1"/>
          <p:nvPr>
            <p:ph idx="12" type="sldNum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ázev a fotka">
  <p:cSld name="Název a fotka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0"/>
          <p:cNvSpPr/>
          <p:nvPr>
            <p:ph idx="2" type="pic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  <a:noFill/>
          <a:ln>
            <a:noFill/>
          </a:ln>
        </p:spPr>
      </p:sp>
      <p:sp>
        <p:nvSpPr>
          <p:cNvPr id="31" name="Google Shape;31;p50"/>
          <p:cNvSpPr txBox="1"/>
          <p:nvPr>
            <p:ph type="title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2" name="Google Shape;32;p50"/>
          <p:cNvSpPr txBox="1"/>
          <p:nvPr>
            <p:ph idx="1" type="body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3" name="Google Shape;33;p50"/>
          <p:cNvSpPr txBox="1"/>
          <p:nvPr>
            <p:ph idx="3" type="body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4" name="Google Shape;34;p50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ternativní název a fotka">
  <p:cSld name="Alternativní název a fotka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1"/>
          <p:cNvSpPr/>
          <p:nvPr>
            <p:ph idx="2" type="pic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7" name="Google Shape;37;p51"/>
          <p:cNvSpPr txBox="1"/>
          <p:nvPr>
            <p:ph type="title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8" name="Google Shape;38;p51"/>
          <p:cNvSpPr txBox="1"/>
          <p:nvPr>
            <p:ph idx="1" type="body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9" name="Google Shape;39;p51"/>
          <p:cNvSpPr txBox="1"/>
          <p:nvPr>
            <p:ph idx="12" type="sldNum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drážky">
  <p:cSld name="Odrážk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2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2" name="Google Shape;42;p52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ázev, odrážky, fotka">
  <p:cSld name="Název, odrážky, fotka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3"/>
          <p:cNvSpPr txBox="1"/>
          <p:nvPr>
            <p:ph idx="1" type="body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5" name="Google Shape;45;p53"/>
          <p:cNvSpPr txBox="1"/>
          <p:nvPr>
            <p:ph idx="2" type="body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6" name="Google Shape;46;p53"/>
          <p:cNvSpPr/>
          <p:nvPr>
            <p:ph idx="3" type="pic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p53"/>
          <p:cNvSpPr txBox="1"/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8" name="Google Shape;48;p53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4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" name="Google Shape;7;p44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603504" lvl="0" marL="457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603504" lvl="1" marL="914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603504" lvl="2" marL="1371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03504" lvl="3" marL="1828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03504" lvl="4" marL="22860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03504" lvl="5" marL="2743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603504" lvl="6" marL="3200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03504" lvl="7" marL="3657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03503" lvl="8" marL="4114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" name="Google Shape;8;p44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emma.rihakova@gmail.com" TargetMode="External"/><Relationship Id="rId4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jpg"/><Relationship Id="rId4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://rehaspring.cz/onas/terapeute/springrova.php" TargetMode="External"/><Relationship Id="rId4" Type="http://schemas.openxmlformats.org/officeDocument/2006/relationships/image" Target="../media/image20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://www.seznamliteratury.cz/vele-f-kineziologie_121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"/>
          <p:cNvSpPr txBox="1"/>
          <p:nvPr>
            <p:ph idx="1" type="body"/>
          </p:nvPr>
        </p:nvSpPr>
        <p:spPr>
          <a:xfrm>
            <a:off x="1201340" y="11859862"/>
            <a:ext cx="21971003" cy="12894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600"/>
              <a:buFont typeface="Helvetica Neue"/>
              <a:buNone/>
            </a:pPr>
            <a:r>
              <a:rPr lang="en-US">
                <a:solidFill>
                  <a:srgbClr val="5E5E5E"/>
                </a:solidFill>
              </a:rPr>
              <a:t>Mgr. Emma Bílková, 29/10/2025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3600"/>
              <a:buFont typeface="Helvetica Neue"/>
              <a:buNone/>
            </a:pPr>
            <a:r>
              <a:rPr lang="en-US">
                <a:solidFill>
                  <a:schemeClr val="lt2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emma.rihakova@gmail.com</a:t>
            </a:r>
            <a:r>
              <a:rPr lang="en-US">
                <a:solidFill>
                  <a:schemeClr val="lt2"/>
                </a:solidFill>
              </a:rPr>
              <a:t>, </a:t>
            </a:r>
            <a:r>
              <a:rPr lang="en-US">
                <a:solidFill>
                  <a:schemeClr val="lt2"/>
                </a:solidFill>
              </a:rPr>
              <a:t>rihakova@post.vszdrav.cz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77" name="Google Shape;77;p1"/>
          <p:cNvSpPr txBox="1"/>
          <p:nvPr>
            <p:ph idx="4294967295" type="ctr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2"/>
              <a:buFont typeface="Helvetica Neue"/>
              <a:buNone/>
            </a:pPr>
            <a:r>
              <a:rPr b="1" i="0" lang="en-US" sz="11252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Pohyblivost páteře </a:t>
            </a:r>
            <a:endParaRPr b="1" i="0" sz="11252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2"/>
              <a:buFont typeface="Helvetica Neue"/>
              <a:buNone/>
            </a:pPr>
            <a:r>
              <a:rPr b="1" i="0" lang="en-US" sz="11252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zkoušky hodnotící </a:t>
            </a:r>
            <a:endParaRPr b="1" i="0" sz="11252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2"/>
              <a:buFont typeface="Helvetica Neue"/>
              <a:buNone/>
            </a:pPr>
            <a:r>
              <a:rPr b="1" i="0" lang="en-US" sz="11252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její pohyblivost.</a:t>
            </a:r>
            <a:endParaRPr b="1" i="0" sz="8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8" name="Google Shape;78;p1"/>
          <p:cNvSpPr txBox="1"/>
          <p:nvPr>
            <p:ph idx="4294967295" type="subTitle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5500"/>
              <a:buFont typeface="Helvetica Neue"/>
              <a:buNone/>
            </a:pPr>
            <a:r>
              <a:rPr b="1" i="0" lang="en-US" sz="55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Vyšetřovací metody, 1. ročník</a:t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logo_VSZDRAV.jpeg" id="79" name="Google Shape;79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838">
            <a:off x="22007763" y="11361947"/>
            <a:ext cx="1906019" cy="1906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138e0432b9_0_11"/>
          <p:cNvSpPr txBox="1"/>
          <p:nvPr>
            <p:ph type="title"/>
          </p:nvPr>
        </p:nvSpPr>
        <p:spPr>
          <a:xfrm>
            <a:off x="1206500" y="1079500"/>
            <a:ext cx="21971100" cy="14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140" name="Google Shape;140;g3138e0432b9_0_11"/>
          <p:cNvSpPr txBox="1"/>
          <p:nvPr>
            <p:ph idx="2" type="body"/>
          </p:nvPr>
        </p:nvSpPr>
        <p:spPr>
          <a:xfrm>
            <a:off x="977900" y="3334488"/>
            <a:ext cx="21971100" cy="9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548625" lIns="50800" spcFirstLastPara="1" rIns="50800" wrap="square" tIns="0">
            <a:normAutofit/>
          </a:bodyPr>
          <a:lstStyle/>
          <a:p>
            <a:pPr indent="-369189" lvl="0" marL="457200" rtl="0" algn="l">
              <a:lnSpc>
                <a:spcPct val="115000"/>
              </a:lnSpc>
              <a:spcBef>
                <a:spcPts val="3800"/>
              </a:spcBef>
              <a:spcAft>
                <a:spcPts val="0"/>
              </a:spcAft>
              <a:buSzPts val="2214"/>
              <a:buChar char="●"/>
            </a:pPr>
            <a:r>
              <a:t/>
            </a:r>
            <a:endParaRPr/>
          </a:p>
        </p:txBody>
      </p:sp>
      <p:pic>
        <p:nvPicPr>
          <p:cNvPr id="141" name="Google Shape;141;g3138e0432b9_0_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648952" cy="850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3138e0432b9_0_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98300" y="6843550"/>
            <a:ext cx="19552300" cy="663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3138e0432b9_0_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13825" y="604124"/>
            <a:ext cx="14881374" cy="524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138e0432b9_0_22"/>
          <p:cNvSpPr txBox="1"/>
          <p:nvPr>
            <p:ph type="title"/>
          </p:nvPr>
        </p:nvSpPr>
        <p:spPr>
          <a:xfrm>
            <a:off x="1206500" y="1079500"/>
            <a:ext cx="21971100" cy="14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149" name="Google Shape;149;g3138e0432b9_0_22"/>
          <p:cNvSpPr txBox="1"/>
          <p:nvPr>
            <p:ph idx="2" type="body"/>
          </p:nvPr>
        </p:nvSpPr>
        <p:spPr>
          <a:xfrm>
            <a:off x="977900" y="3334488"/>
            <a:ext cx="21971100" cy="9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548625" lIns="50800" spcFirstLastPara="1" rIns="50800" wrap="square" tIns="0">
            <a:normAutofit/>
          </a:bodyPr>
          <a:lstStyle/>
          <a:p>
            <a:pPr indent="-369189" lvl="0" marL="457200" rtl="0" algn="l">
              <a:lnSpc>
                <a:spcPct val="115000"/>
              </a:lnSpc>
              <a:spcBef>
                <a:spcPts val="3800"/>
              </a:spcBef>
              <a:spcAft>
                <a:spcPts val="0"/>
              </a:spcAft>
              <a:buSzPts val="2214"/>
              <a:buChar char="●"/>
            </a:pPr>
            <a:r>
              <a:t/>
            </a:r>
            <a:endParaRPr/>
          </a:p>
        </p:txBody>
      </p:sp>
      <p:pic>
        <p:nvPicPr>
          <p:cNvPr id="150" name="Google Shape;150;g3138e0432b9_0_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1800" y="249175"/>
            <a:ext cx="23963790" cy="13466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117c4137ba_0_42"/>
          <p:cNvSpPr txBox="1"/>
          <p:nvPr>
            <p:ph type="title"/>
          </p:nvPr>
        </p:nvSpPr>
        <p:spPr>
          <a:xfrm>
            <a:off x="1206500" y="1079500"/>
            <a:ext cx="21971100" cy="14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Vyšetření páteře </a:t>
            </a:r>
            <a:endParaRPr/>
          </a:p>
        </p:txBody>
      </p:sp>
      <p:sp>
        <p:nvSpPr>
          <p:cNvPr id="156" name="Google Shape;156;g3117c4137ba_0_42"/>
          <p:cNvSpPr txBox="1"/>
          <p:nvPr>
            <p:ph idx="2" type="body"/>
          </p:nvPr>
        </p:nvSpPr>
        <p:spPr>
          <a:xfrm>
            <a:off x="1206500" y="2692399"/>
            <a:ext cx="21971100" cy="98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36918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●"/>
            </a:pPr>
            <a:r>
              <a:rPr lang="en-US"/>
              <a:t>sledujeme </a:t>
            </a:r>
            <a:endParaRPr/>
          </a:p>
          <a:p>
            <a:pPr indent="-369189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○"/>
            </a:pPr>
            <a:r>
              <a:rPr lang="en-US"/>
              <a:t>plynulost, rozvíjí se v každém segmentu?</a:t>
            </a:r>
            <a:endParaRPr/>
          </a:p>
          <a:p>
            <a:pPr indent="-369189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○"/>
            </a:pPr>
            <a:r>
              <a:rPr lang="en-US"/>
              <a:t>jakým způsobem pacient pohyb předvede (bez/s obtížemi, bolestmi)</a:t>
            </a:r>
            <a:endParaRPr/>
          </a:p>
          <a:p>
            <a:pPr indent="-36918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●"/>
            </a:pPr>
            <a:r>
              <a:rPr lang="en-US"/>
              <a:t>dynamické testy, měřící vzdálenosti na páteři, vyšetřují celý sektor páteře nikoliv jednotlivý segment mezi 2 obratli </a:t>
            </a:r>
            <a:endParaRPr/>
          </a:p>
          <a:p>
            <a:pPr indent="-369189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○"/>
            </a:pPr>
            <a:r>
              <a:rPr lang="en-US"/>
              <a:t>jednotlivý segment lze vyšetřit pružením vleže na břiše/ vsedě do flexe či extenze/ vsedě do rotace i lateroflexe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138e0432b9_0_91"/>
          <p:cNvSpPr txBox="1"/>
          <p:nvPr>
            <p:ph type="title"/>
          </p:nvPr>
        </p:nvSpPr>
        <p:spPr>
          <a:xfrm>
            <a:off x="1206500" y="1079500"/>
            <a:ext cx="21971100" cy="14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Vyšetření do anteflexe páteře </a:t>
            </a:r>
            <a:endParaRPr/>
          </a:p>
        </p:txBody>
      </p:sp>
      <p:sp>
        <p:nvSpPr>
          <p:cNvPr id="162" name="Google Shape;162;g3138e0432b9_0_91"/>
          <p:cNvSpPr txBox="1"/>
          <p:nvPr>
            <p:ph idx="2" type="body"/>
          </p:nvPr>
        </p:nvSpPr>
        <p:spPr>
          <a:xfrm>
            <a:off x="1206500" y="2692400"/>
            <a:ext cx="21971100" cy="107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lnSpcReduction="20000"/>
          </a:bodyPr>
          <a:lstStyle/>
          <a:p>
            <a:pPr indent="-36918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●"/>
            </a:pPr>
            <a:r>
              <a:rPr b="1" lang="en-US"/>
              <a:t>sledujeme</a:t>
            </a:r>
            <a:r>
              <a:rPr lang="en-US"/>
              <a:t> </a:t>
            </a:r>
            <a:endParaRPr/>
          </a:p>
          <a:p>
            <a:pPr indent="-369187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○"/>
            </a:pPr>
            <a:r>
              <a:rPr lang="en-US"/>
              <a:t>plynulost, rozvíjí se v každém segmentu?</a:t>
            </a:r>
            <a:endParaRPr/>
          </a:p>
          <a:p>
            <a:pPr indent="-369187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○"/>
            </a:pPr>
            <a:r>
              <a:rPr lang="en-US"/>
              <a:t>jakým způsobem pacient pohyb předvede (bez/s obtížemi, bolestmi)</a:t>
            </a:r>
            <a:endParaRPr/>
          </a:p>
          <a:p>
            <a:pPr indent="-369187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○"/>
            </a:pPr>
            <a:r>
              <a:rPr lang="en-US"/>
              <a:t>při anteflexi lze určit podle gibu i skrytou skoliózu s omezením rotace v postižených segmentech </a:t>
            </a:r>
            <a:endParaRPr/>
          </a:p>
          <a:p>
            <a:pPr indent="-36918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●"/>
            </a:pPr>
            <a:r>
              <a:rPr lang="en-US"/>
              <a:t>Cp - pozor na předkyv (art. AO) vs. předklon (celá Cp)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6918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●"/>
            </a:pPr>
            <a:r>
              <a:rPr b="1" lang="en-US"/>
              <a:t>Thomayerova vzdálenost</a:t>
            </a:r>
            <a:endParaRPr b="1"/>
          </a:p>
          <a:p>
            <a:pPr indent="-369187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○"/>
            </a:pPr>
            <a:r>
              <a:rPr lang="en-US"/>
              <a:t>ukazuje a nespecificky hodnotí rozvíjení </a:t>
            </a:r>
            <a:r>
              <a:rPr lang="en-US" u="sng"/>
              <a:t>celé páteře</a:t>
            </a:r>
            <a:r>
              <a:rPr lang="en-US"/>
              <a:t> do předklonu</a:t>
            </a:r>
            <a:endParaRPr/>
          </a:p>
          <a:p>
            <a:pPr indent="-369187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○"/>
            </a:pPr>
            <a:r>
              <a:rPr lang="en-US"/>
              <a:t>vzdálenost III. prstu od podložky </a:t>
            </a:r>
            <a:endParaRPr/>
          </a:p>
          <a:p>
            <a:pPr indent="-369187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○"/>
            </a:pPr>
            <a:r>
              <a:rPr lang="en-US"/>
              <a:t>norma: dotek prstu se zemí až 10 cm nad zem </a:t>
            </a:r>
            <a:endParaRPr/>
          </a:p>
          <a:p>
            <a:pPr indent="-369187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○"/>
            </a:pPr>
            <a:r>
              <a:rPr lang="en-US"/>
              <a:t>nad 30 cm jasná patologie </a:t>
            </a:r>
            <a:endParaRPr/>
          </a:p>
          <a:p>
            <a:pPr indent="-369187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○"/>
            </a:pPr>
            <a:r>
              <a:rPr lang="en-US"/>
              <a:t>POZOR na hypermobilitu, kompenzaci pohybu v kyčlích/ zkrácení flexorů kolen (tah hamstringů + pokrčení kolen během vyšetření)</a:t>
            </a:r>
            <a:endParaRPr/>
          </a:p>
          <a:p>
            <a:pPr indent="-369187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○"/>
            </a:pPr>
            <a:r>
              <a:rPr lang="en-US"/>
              <a:t>vyšetřujeme současně hypo/hypermobilitu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138e0432b9_0_48"/>
          <p:cNvSpPr txBox="1"/>
          <p:nvPr>
            <p:ph type="title"/>
          </p:nvPr>
        </p:nvSpPr>
        <p:spPr>
          <a:xfrm>
            <a:off x="1206500" y="1079500"/>
            <a:ext cx="21971100" cy="14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Vyšetření do anteflexe páteře </a:t>
            </a:r>
            <a:endParaRPr/>
          </a:p>
        </p:txBody>
      </p:sp>
      <p:sp>
        <p:nvSpPr>
          <p:cNvPr id="168" name="Google Shape;168;g3138e0432b9_0_48"/>
          <p:cNvSpPr txBox="1"/>
          <p:nvPr>
            <p:ph idx="2" type="body"/>
          </p:nvPr>
        </p:nvSpPr>
        <p:spPr>
          <a:xfrm>
            <a:off x="1206500" y="2692399"/>
            <a:ext cx="21971100" cy="98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36918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●"/>
            </a:pPr>
            <a:r>
              <a:t/>
            </a:r>
            <a:endParaRPr/>
          </a:p>
        </p:txBody>
      </p:sp>
      <p:pic>
        <p:nvPicPr>
          <p:cNvPr id="169" name="Google Shape;169;g3138e0432b9_0_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3150" y="2692400"/>
            <a:ext cx="10993750" cy="604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3138e0432b9_0_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66900" y="2692400"/>
            <a:ext cx="4544700" cy="681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g3138e0432b9_0_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65664" y="2692400"/>
            <a:ext cx="6787208" cy="604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138e0432b9_0_36"/>
          <p:cNvSpPr txBox="1"/>
          <p:nvPr>
            <p:ph type="title"/>
          </p:nvPr>
        </p:nvSpPr>
        <p:spPr>
          <a:xfrm>
            <a:off x="1206500" y="1079500"/>
            <a:ext cx="21971100" cy="14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Vyšetření do anteflexe páteře </a:t>
            </a:r>
            <a:endParaRPr/>
          </a:p>
        </p:txBody>
      </p:sp>
      <p:sp>
        <p:nvSpPr>
          <p:cNvPr id="177" name="Google Shape;177;g3138e0432b9_0_36"/>
          <p:cNvSpPr txBox="1"/>
          <p:nvPr>
            <p:ph idx="2" type="body"/>
          </p:nvPr>
        </p:nvSpPr>
        <p:spPr>
          <a:xfrm>
            <a:off x="1206500" y="2214575"/>
            <a:ext cx="16878300" cy="112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2500"/>
          </a:bodyPr>
          <a:lstStyle/>
          <a:p>
            <a:pPr indent="-358644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46124"/>
              <a:buChar char="●"/>
            </a:pPr>
            <a:r>
              <a:rPr b="1" lang="en-US"/>
              <a:t>Schoberova vzdálenost</a:t>
            </a:r>
            <a:endParaRPr b="1"/>
          </a:p>
          <a:p>
            <a:pPr indent="-358644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46124"/>
              <a:buChar char="○"/>
            </a:pPr>
            <a:r>
              <a:rPr lang="en-US"/>
              <a:t>rozvíjení </a:t>
            </a:r>
            <a:r>
              <a:rPr lang="en-US">
                <a:solidFill>
                  <a:schemeClr val="accent5"/>
                </a:solidFill>
              </a:rPr>
              <a:t>Lp</a:t>
            </a:r>
            <a:endParaRPr>
              <a:solidFill>
                <a:schemeClr val="accent5"/>
              </a:solidFill>
            </a:endParaRPr>
          </a:p>
          <a:p>
            <a:pPr indent="-358644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46124"/>
              <a:buChar char="○"/>
            </a:pPr>
            <a:r>
              <a:rPr lang="en-US"/>
              <a:t>L5 –10 cm kraniálně → předklon → prodloužení o 4 cm </a:t>
            </a:r>
            <a:endParaRPr/>
          </a:p>
          <a:p>
            <a:pPr indent="-358644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46124"/>
              <a:buChar char="•"/>
            </a:pPr>
            <a:r>
              <a:rPr lang="en-US"/>
              <a:t>měřeno od S1 – 10 cm kran. → prodloužení o 5 cm </a:t>
            </a:r>
            <a:endParaRPr/>
          </a:p>
          <a:p>
            <a:pPr indent="-358644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46124"/>
              <a:buChar char="○"/>
            </a:pPr>
            <a:r>
              <a:rPr lang="en-US"/>
              <a:t>u dětí L5 –5 cm kraniálně → předklon → prodloužení o 2,5 cm </a:t>
            </a:r>
            <a:endParaRPr/>
          </a:p>
          <a:p>
            <a:pPr indent="-358644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46124"/>
              <a:buChar char="●"/>
            </a:pPr>
            <a:r>
              <a:rPr b="1" lang="en-US"/>
              <a:t>Stiborova vzdálenost</a:t>
            </a:r>
            <a:endParaRPr b="1"/>
          </a:p>
          <a:p>
            <a:pPr indent="-358644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46124"/>
              <a:buChar char="○"/>
            </a:pPr>
            <a:r>
              <a:rPr lang="en-US"/>
              <a:t>rozvíjení </a:t>
            </a:r>
            <a:r>
              <a:rPr lang="en-US">
                <a:solidFill>
                  <a:schemeClr val="accent5"/>
                </a:solidFill>
              </a:rPr>
              <a:t>Lp + Thp</a:t>
            </a:r>
            <a:endParaRPr>
              <a:solidFill>
                <a:schemeClr val="accent5"/>
              </a:solidFill>
            </a:endParaRPr>
          </a:p>
          <a:p>
            <a:pPr indent="-358644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46124"/>
              <a:buChar char="○"/>
            </a:pPr>
            <a:r>
              <a:rPr lang="en-US"/>
              <a:t>L5 (S1) – C7 → předklon → prodloužení o 7-10 cm </a:t>
            </a:r>
            <a:endParaRPr/>
          </a:p>
          <a:p>
            <a:pPr indent="-358644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46124"/>
              <a:buChar char="●"/>
            </a:pPr>
            <a:r>
              <a:rPr b="1" lang="en-US"/>
              <a:t>Ottova inklinační vzdálenost</a:t>
            </a:r>
            <a:endParaRPr b="1"/>
          </a:p>
          <a:p>
            <a:pPr indent="-358644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46124"/>
              <a:buChar char="○"/>
            </a:pPr>
            <a:r>
              <a:rPr lang="en-US"/>
              <a:t>rozvíjení </a:t>
            </a:r>
            <a:r>
              <a:rPr lang="en-US">
                <a:solidFill>
                  <a:schemeClr val="accent5"/>
                </a:solidFill>
              </a:rPr>
              <a:t>Thp</a:t>
            </a:r>
            <a:endParaRPr>
              <a:solidFill>
                <a:schemeClr val="accent5"/>
              </a:solidFill>
            </a:endParaRPr>
          </a:p>
          <a:p>
            <a:pPr indent="-358644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46124"/>
              <a:buChar char="○"/>
            </a:pPr>
            <a:r>
              <a:rPr lang="en-US"/>
              <a:t>C7 – 30 cm kaudálně → předklon → prodloužení o min. 3,5 cm </a:t>
            </a:r>
            <a:endParaRPr/>
          </a:p>
          <a:p>
            <a:pPr indent="-358644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46124"/>
              <a:buChar char="●"/>
            </a:pPr>
            <a:r>
              <a:rPr b="1" lang="en-US"/>
              <a:t>Čepojova vzdálenost </a:t>
            </a:r>
            <a:endParaRPr b="1"/>
          </a:p>
          <a:p>
            <a:pPr indent="-358644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46124"/>
              <a:buChar char="○"/>
            </a:pPr>
            <a:r>
              <a:rPr lang="en-US"/>
              <a:t>rozvíjení </a:t>
            </a:r>
            <a:r>
              <a:rPr lang="en-US">
                <a:solidFill>
                  <a:schemeClr val="accent5"/>
                </a:solidFill>
              </a:rPr>
              <a:t>Cp</a:t>
            </a:r>
            <a:endParaRPr>
              <a:solidFill>
                <a:schemeClr val="accent5"/>
              </a:solidFill>
            </a:endParaRPr>
          </a:p>
          <a:p>
            <a:pPr indent="-358644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46124"/>
              <a:buChar char="○"/>
            </a:pPr>
            <a:r>
              <a:rPr lang="en-US"/>
              <a:t>C7 – 8cm kraniálně → předklon → prodloužení o 2,5–3 cm </a:t>
            </a:r>
            <a:endParaRPr/>
          </a:p>
        </p:txBody>
      </p:sp>
      <p:pic>
        <p:nvPicPr>
          <p:cNvPr id="178" name="Google Shape;178;g3138e0432b9_0_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53100" y="2214563"/>
            <a:ext cx="5715000" cy="380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138e0432b9_0_42"/>
          <p:cNvSpPr txBox="1"/>
          <p:nvPr>
            <p:ph type="title"/>
          </p:nvPr>
        </p:nvSpPr>
        <p:spPr>
          <a:xfrm>
            <a:off x="1206500" y="1079500"/>
            <a:ext cx="21971100" cy="14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Vyšetření do retroflexe páteře </a:t>
            </a:r>
            <a:endParaRPr/>
          </a:p>
        </p:txBody>
      </p:sp>
      <p:sp>
        <p:nvSpPr>
          <p:cNvPr id="184" name="Google Shape;184;g3138e0432b9_0_42"/>
          <p:cNvSpPr txBox="1"/>
          <p:nvPr>
            <p:ph idx="2" type="body"/>
          </p:nvPr>
        </p:nvSpPr>
        <p:spPr>
          <a:xfrm>
            <a:off x="1206500" y="2214575"/>
            <a:ext cx="14287500" cy="112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36918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●"/>
            </a:pPr>
            <a:r>
              <a:rPr b="1" lang="en-US"/>
              <a:t>Ottova reklinační vzdálenost</a:t>
            </a:r>
            <a:endParaRPr b="1"/>
          </a:p>
          <a:p>
            <a:pPr indent="-369189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○"/>
            </a:pPr>
            <a:r>
              <a:rPr lang="en-US"/>
              <a:t>rozvíjení </a:t>
            </a:r>
            <a:r>
              <a:rPr lang="en-US">
                <a:solidFill>
                  <a:schemeClr val="accent5"/>
                </a:solidFill>
              </a:rPr>
              <a:t>Thp do extenze</a:t>
            </a:r>
            <a:r>
              <a:rPr lang="en-US"/>
              <a:t> </a:t>
            </a:r>
            <a:endParaRPr/>
          </a:p>
          <a:p>
            <a:pPr indent="-369189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○"/>
            </a:pPr>
            <a:r>
              <a:rPr lang="en-US"/>
              <a:t>C7 – 30 cm kaudálně → záklon → zkrácení o 2,5 cm </a:t>
            </a:r>
            <a:endParaRPr/>
          </a:p>
          <a:p>
            <a:pPr indent="-36918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●"/>
            </a:pPr>
            <a:r>
              <a:rPr lang="en-US"/>
              <a:t>pozor při retroflexi Cp u starších lidí </a:t>
            </a:r>
            <a:endParaRPr/>
          </a:p>
          <a:p>
            <a:pPr indent="-36918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●"/>
            </a:pPr>
            <a:r>
              <a:rPr lang="en-US"/>
              <a:t>bolesti hlavy x a. vertebralis </a:t>
            </a:r>
            <a:endParaRPr/>
          </a:p>
          <a:p>
            <a:pPr indent="-36918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●"/>
            </a:pPr>
            <a:r>
              <a:rPr lang="en-US"/>
              <a:t>záklon hlavy jako kompenzace hyperkyfózy </a:t>
            </a:r>
            <a:endParaRPr/>
          </a:p>
        </p:txBody>
      </p:sp>
      <p:pic>
        <p:nvPicPr>
          <p:cNvPr id="185" name="Google Shape;185;g3138e0432b9_0_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20600" y="5027275"/>
            <a:ext cx="8485599" cy="848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138e0432b9_0_62"/>
          <p:cNvSpPr txBox="1"/>
          <p:nvPr>
            <p:ph type="title"/>
          </p:nvPr>
        </p:nvSpPr>
        <p:spPr>
          <a:xfrm>
            <a:off x="1206500" y="1079500"/>
            <a:ext cx="21971100" cy="14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Vyšetření hyperkyfózy, předsunu hlavy  </a:t>
            </a:r>
            <a:endParaRPr/>
          </a:p>
        </p:txBody>
      </p:sp>
      <p:sp>
        <p:nvSpPr>
          <p:cNvPr id="191" name="Google Shape;191;g3138e0432b9_0_62"/>
          <p:cNvSpPr txBox="1"/>
          <p:nvPr>
            <p:ph idx="2" type="body"/>
          </p:nvPr>
        </p:nvSpPr>
        <p:spPr>
          <a:xfrm>
            <a:off x="1206500" y="2214575"/>
            <a:ext cx="16878300" cy="112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36918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●"/>
            </a:pPr>
            <a:r>
              <a:rPr b="1" lang="en-US"/>
              <a:t>Forestierova fleche</a:t>
            </a:r>
            <a:endParaRPr b="1"/>
          </a:p>
          <a:p>
            <a:pPr indent="-369189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○"/>
            </a:pPr>
            <a:r>
              <a:rPr lang="en-US"/>
              <a:t>kolmá vzdálenost protuberantia occipitalis od stěny </a:t>
            </a:r>
            <a:endParaRPr/>
          </a:p>
          <a:p>
            <a:pPr indent="-369189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○"/>
            </a:pPr>
            <a:r>
              <a:rPr lang="en-US"/>
              <a:t>ve stoji (zády ke zdi)/ vleže </a:t>
            </a:r>
            <a:endParaRPr/>
          </a:p>
          <a:p>
            <a:pPr indent="-369189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○"/>
            </a:pPr>
            <a:r>
              <a:rPr lang="en-US"/>
              <a:t>od týlu nulová vzdálenost od zdi </a:t>
            </a:r>
            <a:endParaRPr/>
          </a:p>
        </p:txBody>
      </p:sp>
      <p:pic>
        <p:nvPicPr>
          <p:cNvPr id="192" name="Google Shape;192;g3138e0432b9_0_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1800" y="5715000"/>
            <a:ext cx="10325100" cy="688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3138e0432b9_0_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542000" y="2332975"/>
            <a:ext cx="4635600" cy="1106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3138e0432b9_0_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06500" y="5575300"/>
            <a:ext cx="8140700" cy="814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138e0432b9_0_71"/>
          <p:cNvSpPr txBox="1"/>
          <p:nvPr>
            <p:ph type="title"/>
          </p:nvPr>
        </p:nvSpPr>
        <p:spPr>
          <a:xfrm>
            <a:off x="1206500" y="1079500"/>
            <a:ext cx="21971100" cy="14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Vyšetření lateroflexe páteře </a:t>
            </a:r>
            <a:endParaRPr/>
          </a:p>
        </p:txBody>
      </p:sp>
      <p:sp>
        <p:nvSpPr>
          <p:cNvPr id="200" name="Google Shape;200;g3138e0432b9_0_71"/>
          <p:cNvSpPr txBox="1"/>
          <p:nvPr>
            <p:ph idx="2" type="body"/>
          </p:nvPr>
        </p:nvSpPr>
        <p:spPr>
          <a:xfrm>
            <a:off x="1206500" y="2214575"/>
            <a:ext cx="16878300" cy="112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36918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●"/>
            </a:pPr>
            <a:r>
              <a:rPr lang="en-US"/>
              <a:t>paže podél těla</a:t>
            </a:r>
            <a:endParaRPr/>
          </a:p>
          <a:p>
            <a:pPr indent="-36918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●"/>
            </a:pPr>
            <a:r>
              <a:rPr lang="en-US"/>
              <a:t>hlídat si, aby nedošlo k rotaci </a:t>
            </a:r>
            <a:endParaRPr/>
          </a:p>
          <a:p>
            <a:pPr indent="-36918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●"/>
            </a:pPr>
            <a:r>
              <a:rPr lang="en-US"/>
              <a:t>popř. může stát pacient zády ke zdi</a:t>
            </a:r>
            <a:endParaRPr/>
          </a:p>
          <a:p>
            <a:pPr indent="-36918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●"/>
            </a:pPr>
            <a:r>
              <a:rPr lang="en-US"/>
              <a:t>měříme vzdálenost daktylionu – podložka </a:t>
            </a:r>
            <a:endParaRPr/>
          </a:p>
          <a:p>
            <a:pPr indent="-36918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●"/>
            </a:pPr>
            <a:r>
              <a:rPr lang="en-US"/>
              <a:t>v místě poruchy pozorujeme “zalomení” průběhu křivky spojující processi spinosi </a:t>
            </a:r>
            <a:endParaRPr/>
          </a:p>
          <a:p>
            <a:pPr indent="-36918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●"/>
            </a:pPr>
            <a:r>
              <a:rPr lang="en-US"/>
              <a:t>v Cp je úklon spojen s rotací, v Thp je minimální a na 1° lateroflexe je 1° rotace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138e0432b9_0_81"/>
          <p:cNvSpPr txBox="1"/>
          <p:nvPr>
            <p:ph type="title"/>
          </p:nvPr>
        </p:nvSpPr>
        <p:spPr>
          <a:xfrm>
            <a:off x="1206500" y="1079500"/>
            <a:ext cx="21971100" cy="14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Vyšetření rotace (torze) páteře </a:t>
            </a:r>
            <a:endParaRPr/>
          </a:p>
        </p:txBody>
      </p:sp>
      <p:pic>
        <p:nvPicPr>
          <p:cNvPr id="206" name="Google Shape;206;g3138e0432b9_0_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27076" y="4062000"/>
            <a:ext cx="11256926" cy="965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g3138e0432b9_0_81"/>
          <p:cNvSpPr txBox="1"/>
          <p:nvPr>
            <p:ph idx="2" type="body"/>
          </p:nvPr>
        </p:nvSpPr>
        <p:spPr>
          <a:xfrm>
            <a:off x="1206500" y="2214575"/>
            <a:ext cx="12890400" cy="112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36918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●"/>
            </a:pPr>
            <a:r>
              <a:rPr lang="en-US"/>
              <a:t>vsedě obkročmo na lehátku</a:t>
            </a:r>
            <a:endParaRPr/>
          </a:p>
          <a:p>
            <a:pPr indent="-36918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●"/>
            </a:pPr>
            <a:r>
              <a:rPr lang="en-US"/>
              <a:t>ve stoji s přidržením boků </a:t>
            </a:r>
            <a:endParaRPr/>
          </a:p>
          <a:p>
            <a:pPr indent="-36918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●"/>
            </a:pPr>
            <a:r>
              <a:rPr lang="en-US"/>
              <a:t>vleže</a:t>
            </a:r>
            <a:endParaRPr/>
          </a:p>
          <a:p>
            <a:pPr indent="-36918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●"/>
            </a:pPr>
            <a:r>
              <a:rPr lang="en-US"/>
              <a:t>celková rotace všech úseků = 90°</a:t>
            </a:r>
            <a:endParaRPr/>
          </a:p>
          <a:p>
            <a:pPr indent="-36918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●"/>
            </a:pPr>
            <a:r>
              <a:rPr lang="en-US"/>
              <a:t>rotuje horní obratel na spodním </a:t>
            </a:r>
            <a:endParaRPr/>
          </a:p>
          <a:p>
            <a:pPr indent="-36918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●"/>
            </a:pPr>
            <a:r>
              <a:rPr lang="en-US"/>
              <a:t>největší rotace mezi C1 a C2, pro odlišení rotace v horním sektoru Cp hlavu předkloníme, v dolním úseku hlavu zaklonit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138e0432b9_0_128"/>
          <p:cNvSpPr txBox="1"/>
          <p:nvPr>
            <p:ph type="title"/>
          </p:nvPr>
        </p:nvSpPr>
        <p:spPr>
          <a:xfrm>
            <a:off x="1206500" y="1079500"/>
            <a:ext cx="21971100" cy="14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85" name="Google Shape;85;g3138e0432b9_0_128"/>
          <p:cNvSpPr txBox="1"/>
          <p:nvPr>
            <p:ph idx="1" type="body"/>
          </p:nvPr>
        </p:nvSpPr>
        <p:spPr>
          <a:xfrm>
            <a:off x="1206500" y="2372962"/>
            <a:ext cx="21971100" cy="9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/>
          </a:p>
        </p:txBody>
      </p:sp>
      <p:sp>
        <p:nvSpPr>
          <p:cNvPr id="86" name="Google Shape;86;g3138e0432b9_0_128"/>
          <p:cNvSpPr txBox="1"/>
          <p:nvPr>
            <p:ph idx="2" type="body"/>
          </p:nvPr>
        </p:nvSpPr>
        <p:spPr>
          <a:xfrm>
            <a:off x="1206500" y="4248504"/>
            <a:ext cx="21971100" cy="82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None/>
            </a:pPr>
            <a:r>
              <a:t/>
            </a:r>
            <a:endParaRPr/>
          </a:p>
        </p:txBody>
      </p:sp>
      <p:pic>
        <p:nvPicPr>
          <p:cNvPr id="87" name="Google Shape;87;g3138e0432b9_0_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89675" y="-1498600"/>
            <a:ext cx="11935325" cy="16412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138e0432b9_0_86"/>
          <p:cNvSpPr txBox="1"/>
          <p:nvPr>
            <p:ph type="title"/>
          </p:nvPr>
        </p:nvSpPr>
        <p:spPr>
          <a:xfrm>
            <a:off x="1206500" y="1079500"/>
            <a:ext cx="21971100" cy="14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Vliv postavení pánve na páteř</a:t>
            </a:r>
            <a:endParaRPr/>
          </a:p>
        </p:txBody>
      </p:sp>
      <p:sp>
        <p:nvSpPr>
          <p:cNvPr id="213" name="Google Shape;213;g3138e0432b9_0_86"/>
          <p:cNvSpPr txBox="1"/>
          <p:nvPr>
            <p:ph idx="2" type="body"/>
          </p:nvPr>
        </p:nvSpPr>
        <p:spPr>
          <a:xfrm>
            <a:off x="1206500" y="2214575"/>
            <a:ext cx="22110600" cy="112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36918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●"/>
            </a:pPr>
            <a:r>
              <a:rPr lang="en-US"/>
              <a:t>Lp lordóza závislá na AV/ RV pánve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6918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●"/>
            </a:pPr>
            <a:r>
              <a:rPr lang="en-US"/>
              <a:t>vyšší aktivita přímých a šikmých bř. svalů → RV → snížení Lp lordózy→zvýšení zátěže na meziobr. disky Lp zejm. při zvedání těžkých břemen z předklonu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6918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●"/>
            </a:pPr>
            <a:r>
              <a:rPr lang="en-US"/>
              <a:t>AV pánve (zkrácení m.iliopsoas, ochabnutí břišních sv.) se zvyšuje Lp loróza, snižuje sev zátěž meziobratlových plotének a zvyšuje se zátěž na KYK 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6918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●"/>
            </a:pPr>
            <a:r>
              <a:rPr lang="en-US"/>
              <a:t>sešikmení pánve </a:t>
            </a:r>
            <a:endParaRPr/>
          </a:p>
          <a:p>
            <a:pPr indent="-369189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○"/>
            </a:pPr>
            <a:r>
              <a:rPr lang="en-US"/>
              <a:t>nevyvážená aktivita mm. gluteii medii x mm. adductores, délka DKK, tvar nožní klenby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138e0432b9_0_119"/>
          <p:cNvSpPr txBox="1"/>
          <p:nvPr>
            <p:ph type="title"/>
          </p:nvPr>
        </p:nvSpPr>
        <p:spPr>
          <a:xfrm>
            <a:off x="1206500" y="1079500"/>
            <a:ext cx="21971100" cy="14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19" name="Google Shape;219;g3138e0432b9_0_119"/>
          <p:cNvSpPr txBox="1"/>
          <p:nvPr>
            <p:ph idx="1" type="body"/>
          </p:nvPr>
        </p:nvSpPr>
        <p:spPr>
          <a:xfrm>
            <a:off x="1206500" y="2372962"/>
            <a:ext cx="21971100" cy="9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/>
          </a:p>
        </p:txBody>
      </p:sp>
      <p:sp>
        <p:nvSpPr>
          <p:cNvPr id="220" name="Google Shape;220;g3138e0432b9_0_119"/>
          <p:cNvSpPr txBox="1"/>
          <p:nvPr>
            <p:ph idx="2" type="body"/>
          </p:nvPr>
        </p:nvSpPr>
        <p:spPr>
          <a:xfrm>
            <a:off x="1206500" y="4248504"/>
            <a:ext cx="21971100" cy="82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None/>
            </a:pPr>
            <a:r>
              <a:t/>
            </a:r>
            <a:endParaRPr/>
          </a:p>
        </p:txBody>
      </p:sp>
      <p:pic>
        <p:nvPicPr>
          <p:cNvPr id="221" name="Google Shape;221;g3138e0432b9_0_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8399" y="-685800"/>
            <a:ext cx="18824074" cy="977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3138e0432b9_0_119" title="Snímek obrazovky 2025-10-15 v 21.04.3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7600" y="8912225"/>
            <a:ext cx="16732401" cy="636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138e0432b9_0_76"/>
          <p:cNvSpPr txBox="1"/>
          <p:nvPr>
            <p:ph type="title"/>
          </p:nvPr>
        </p:nvSpPr>
        <p:spPr>
          <a:xfrm>
            <a:off x="1206500" y="1079500"/>
            <a:ext cx="21971100" cy="14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Vyšetření SI s předklonem trupu</a:t>
            </a:r>
            <a:endParaRPr/>
          </a:p>
        </p:txBody>
      </p:sp>
      <p:sp>
        <p:nvSpPr>
          <p:cNvPr id="228" name="Google Shape;228;g3138e0432b9_0_76"/>
          <p:cNvSpPr txBox="1"/>
          <p:nvPr>
            <p:ph idx="2" type="body"/>
          </p:nvPr>
        </p:nvSpPr>
        <p:spPr>
          <a:xfrm>
            <a:off x="1206500" y="2910050"/>
            <a:ext cx="21374100" cy="106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36918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●"/>
            </a:pPr>
            <a:r>
              <a:rPr lang="en-US"/>
              <a:t>palpace SIPS → předklon </a:t>
            </a:r>
            <a:endParaRPr/>
          </a:p>
          <a:p>
            <a:pPr indent="-36918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●"/>
            </a:pPr>
            <a:r>
              <a:rPr lang="en-US"/>
              <a:t>SI posun (torze pánve) → nižší spina ve stoji se v předklonu stane tou kraniálnější = </a:t>
            </a:r>
            <a:r>
              <a:rPr b="1" lang="en-US"/>
              <a:t>fenomén předbíhání </a:t>
            </a:r>
            <a:endParaRPr b="1"/>
          </a:p>
          <a:p>
            <a:pPr indent="-369189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○"/>
            </a:pPr>
            <a:r>
              <a:rPr lang="en-US"/>
              <a:t>sekundárně, vždy spojeno s hypertonem m. iliacus a zevních rotátorů kyčle</a:t>
            </a:r>
            <a:endParaRPr/>
          </a:p>
          <a:p>
            <a:pPr indent="-36918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●"/>
            </a:pPr>
            <a:r>
              <a:rPr lang="en-US"/>
              <a:t>potvrzení SI blokády → </a:t>
            </a:r>
            <a:r>
              <a:rPr b="1" lang="en-US"/>
              <a:t>spine sign</a:t>
            </a:r>
            <a:r>
              <a:rPr lang="en-US"/>
              <a:t> = vzdálenost mezi trn L5 – SIPS → pokrčení kolena ve stoji na vyšetřované straně → norma je prodloužení vzdálenosti, při blokádě je vzdálenost neměnná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138e0432b9_0_101"/>
          <p:cNvSpPr txBox="1"/>
          <p:nvPr>
            <p:ph type="title"/>
          </p:nvPr>
        </p:nvSpPr>
        <p:spPr>
          <a:xfrm>
            <a:off x="1206500" y="1079500"/>
            <a:ext cx="21971100" cy="14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The neck syndrome</a:t>
            </a:r>
            <a:endParaRPr/>
          </a:p>
        </p:txBody>
      </p:sp>
      <p:sp>
        <p:nvSpPr>
          <p:cNvPr id="234" name="Google Shape;234;g3138e0432b9_0_101"/>
          <p:cNvSpPr txBox="1"/>
          <p:nvPr>
            <p:ph idx="2" type="body"/>
          </p:nvPr>
        </p:nvSpPr>
        <p:spPr>
          <a:xfrm>
            <a:off x="1206500" y="2214575"/>
            <a:ext cx="16878300" cy="112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36918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●"/>
            </a:pPr>
            <a:r>
              <a:rPr lang="en-US"/>
              <a:t>civilizační “onemocnění”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None/>
            </a:pPr>
            <a:r>
              <a:t/>
            </a:r>
            <a:endParaRPr/>
          </a:p>
        </p:txBody>
      </p:sp>
      <p:pic>
        <p:nvPicPr>
          <p:cNvPr id="235" name="Google Shape;235;g3138e0432b9_0_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1676" y="6398875"/>
            <a:ext cx="13278123" cy="71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3138e0432b9_0_1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763500" y="1270000"/>
            <a:ext cx="10061699" cy="10896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138e0432b9_0_109"/>
          <p:cNvSpPr txBox="1"/>
          <p:nvPr>
            <p:ph type="title"/>
          </p:nvPr>
        </p:nvSpPr>
        <p:spPr>
          <a:xfrm>
            <a:off x="1206500" y="1079500"/>
            <a:ext cx="21971100" cy="14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Napřímení páteře přes akra končetin</a:t>
            </a:r>
            <a:endParaRPr/>
          </a:p>
        </p:txBody>
      </p:sp>
      <p:sp>
        <p:nvSpPr>
          <p:cNvPr id="242" name="Google Shape;242;g3138e0432b9_0_109"/>
          <p:cNvSpPr txBox="1"/>
          <p:nvPr>
            <p:ph idx="2" type="body"/>
          </p:nvPr>
        </p:nvSpPr>
        <p:spPr>
          <a:xfrm>
            <a:off x="1206500" y="2214575"/>
            <a:ext cx="9421800" cy="112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36918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●"/>
            </a:pPr>
            <a:r>
              <a:rPr lang="en-US"/>
              <a:t>opora o chodidla → lepší funkce bránice + zlepšení napřímení páteře</a:t>
            </a:r>
            <a:endParaRPr/>
          </a:p>
          <a:p>
            <a:pPr indent="-36918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●"/>
            </a:pPr>
            <a:r>
              <a:rPr lang="en-US"/>
              <a:t>cílené napřímení v rámci cvičení dle ACT</a:t>
            </a:r>
            <a:endParaRPr/>
          </a:p>
          <a:p>
            <a:pPr indent="-369189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○"/>
            </a:pPr>
            <a:r>
              <a:rPr lang="en-US"/>
              <a:t>ACT = akrální koaktivační terapie</a:t>
            </a:r>
            <a:r>
              <a:rPr lang="en-US" sz="2800"/>
              <a:t> (</a:t>
            </a:r>
            <a:r>
              <a:rPr lang="en-US" sz="2800">
                <a:solidFill>
                  <a:schemeClr val="hlink"/>
                </a:solidFill>
                <a:uFill>
                  <a:noFill/>
                </a:uFill>
                <a:hlinkClick r:id="rId3"/>
              </a:rPr>
              <a:t>PhDr. Ingrid Palaščáková Špringrová, Ph.D.</a:t>
            </a:r>
            <a:r>
              <a:rPr lang="en-US" sz="2800"/>
              <a:t>)</a:t>
            </a:r>
            <a:endParaRPr sz="2800"/>
          </a:p>
          <a:p>
            <a:pPr indent="-369189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○"/>
            </a:pPr>
            <a:r>
              <a:rPr lang="en-US"/>
              <a:t>opora do kořenů dlaní a pat → svalová koaktivace → aktivní napřímení napřímení </a:t>
            </a:r>
            <a:endParaRPr/>
          </a:p>
          <a:p>
            <a:pPr indent="-369189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○"/>
            </a:pPr>
            <a:r>
              <a:rPr lang="en-US"/>
              <a:t>vychází z psychomotorického vývoje </a:t>
            </a:r>
            <a:endParaRPr/>
          </a:p>
        </p:txBody>
      </p:sp>
      <p:pic>
        <p:nvPicPr>
          <p:cNvPr id="243" name="Google Shape;243;g3138e0432b9_0_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28150" y="4142625"/>
            <a:ext cx="14111449" cy="744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13bb7951d7_0_0"/>
          <p:cNvSpPr txBox="1"/>
          <p:nvPr>
            <p:ph type="title"/>
          </p:nvPr>
        </p:nvSpPr>
        <p:spPr>
          <a:xfrm>
            <a:off x="1206500" y="1079500"/>
            <a:ext cx="21971100" cy="14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Odkazy</a:t>
            </a:r>
            <a:endParaRPr/>
          </a:p>
        </p:txBody>
      </p:sp>
      <p:sp>
        <p:nvSpPr>
          <p:cNvPr id="249" name="Google Shape;249;g313bb7951d7_0_0"/>
          <p:cNvSpPr txBox="1"/>
          <p:nvPr>
            <p:ph idx="1" type="body"/>
          </p:nvPr>
        </p:nvSpPr>
        <p:spPr>
          <a:xfrm>
            <a:off x="1206500" y="2372962"/>
            <a:ext cx="21971100" cy="9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/>
          </a:p>
        </p:txBody>
      </p:sp>
      <p:sp>
        <p:nvSpPr>
          <p:cNvPr id="250" name="Google Shape;250;g313bb7951d7_0_0"/>
          <p:cNvSpPr txBox="1"/>
          <p:nvPr>
            <p:ph idx="2" type="body"/>
          </p:nvPr>
        </p:nvSpPr>
        <p:spPr>
          <a:xfrm>
            <a:off x="1206500" y="4248504"/>
            <a:ext cx="21971100" cy="82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SzPts val="2214"/>
              <a:buNone/>
            </a:pPr>
            <a:r>
              <a:rPr lang="en-US" sz="4100"/>
              <a:t>https://www.lf3.cuni.cz/3LF-2454-version1-vysetreni_pohyboveho_aparatu.pdf</a:t>
            </a:r>
            <a:endParaRPr sz="4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None/>
            </a:pPr>
            <a:r>
              <a:t/>
            </a:r>
            <a:endParaRPr sz="4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None/>
            </a:pPr>
            <a:r>
              <a:rPr lang="en-US" sz="4100">
                <a:uFill>
                  <a:noFill/>
                </a:uFill>
                <a:hlinkClick r:id="rId3"/>
              </a:rPr>
              <a:t>VÉLE, F. Kineziologie.</a:t>
            </a:r>
            <a:r>
              <a:rPr lang="en-US" sz="4100"/>
              <a:t> 2006. 1., Praha: Triton, ISBN 80-7254-837-9.</a:t>
            </a:r>
            <a:endParaRPr sz="4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None/>
            </a:pPr>
            <a:r>
              <a:t/>
            </a:r>
            <a:endParaRPr sz="4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None/>
            </a:pPr>
            <a:r>
              <a:rPr lang="en-US" sz="4100"/>
              <a:t>KOLÁŘ, Pavel, 2009. Rehabilitace v klinické praxi. 1. vyd. Praha: Galén. ISBN 978-80-7262- 657-1. </a:t>
            </a:r>
            <a:endParaRPr sz="4100"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/>
          <p:nvPr>
            <p:ph idx="1" type="body"/>
          </p:nvPr>
        </p:nvSpPr>
        <p:spPr>
          <a:xfrm>
            <a:off x="2343150" y="4920900"/>
            <a:ext cx="19697700" cy="3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</a:pPr>
            <a:r>
              <a:rPr lang="en-US"/>
              <a:t>Opakování orientace </a:t>
            </a:r>
            <a:endParaRPr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</a:pPr>
            <a:r>
              <a:rPr lang="en-US"/>
              <a:t>na páteři a pánvi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117c4137ba_0_61"/>
          <p:cNvSpPr txBox="1"/>
          <p:nvPr>
            <p:ph type="title"/>
          </p:nvPr>
        </p:nvSpPr>
        <p:spPr>
          <a:xfrm>
            <a:off x="1206500" y="1079500"/>
            <a:ext cx="21971100" cy="14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rPr lang="en-US"/>
              <a:t>Orientace na páteři</a:t>
            </a:r>
            <a:endParaRPr/>
          </a:p>
        </p:txBody>
      </p:sp>
      <p:sp>
        <p:nvSpPr>
          <p:cNvPr id="98" name="Google Shape;98;g3117c4137ba_0_61"/>
          <p:cNvSpPr txBox="1"/>
          <p:nvPr/>
        </p:nvSpPr>
        <p:spPr>
          <a:xfrm>
            <a:off x="1206500" y="2512600"/>
            <a:ext cx="13119000" cy="97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Char char="●"/>
            </a:pPr>
            <a:r>
              <a:rPr b="0" i="0" lang="en-US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processi spinosi – vychýlení? bolest? </a:t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Char char="●"/>
            </a:pPr>
            <a:r>
              <a:rPr b="0" i="0" lang="en-US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processi transversi </a:t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Char char="●"/>
            </a:pPr>
            <a:r>
              <a:rPr b="0" i="0" lang="en-US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C7 – prominující, ale ne vždy ten nejvíce prominující!</a:t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Char char="●"/>
            </a:pPr>
            <a:r>
              <a:rPr b="0" i="0" lang="en-US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T3 – spojnice spina scapulae </a:t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Char char="●"/>
            </a:pPr>
            <a:r>
              <a:rPr b="0" i="0" lang="en-US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T6 – mírně nad spojnicí dolních úhlů lopatek </a:t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Char char="●"/>
            </a:pPr>
            <a:r>
              <a:rPr b="0" i="0" lang="en-US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L5 – spojnice SIPS, těsně nad sakrem</a:t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Char char="●"/>
            </a:pPr>
            <a:r>
              <a:rPr b="0" i="0" lang="en-US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kostrč → palpace → orientace, zahnutí </a:t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Char char="●"/>
            </a:pPr>
            <a:r>
              <a:rPr b="0" i="0" lang="en-US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přechodná místa AO/ CTh/ ThL/ CTh = riziková místa pro vznik traumatu</a:t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Char char="●"/>
            </a:pPr>
            <a:r>
              <a:rPr b="0" i="0" lang="en-US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lordóza/ kyfóza/ skolióza </a:t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9" name="Google Shape;99;g3117c4137ba_0_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25500" y="4894550"/>
            <a:ext cx="10261700" cy="8821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117c4137ba_0_68"/>
          <p:cNvSpPr txBox="1"/>
          <p:nvPr>
            <p:ph type="title"/>
          </p:nvPr>
        </p:nvSpPr>
        <p:spPr>
          <a:xfrm>
            <a:off x="1206500" y="1079500"/>
            <a:ext cx="21971100" cy="14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rPr lang="en-US"/>
              <a:t>Orientace na pánvi</a:t>
            </a:r>
            <a:endParaRPr/>
          </a:p>
        </p:txBody>
      </p:sp>
      <p:sp>
        <p:nvSpPr>
          <p:cNvPr id="105" name="Google Shape;105;g3117c4137ba_0_68"/>
          <p:cNvSpPr txBox="1"/>
          <p:nvPr/>
        </p:nvSpPr>
        <p:spPr>
          <a:xfrm>
            <a:off x="1206500" y="2512600"/>
            <a:ext cx="127890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Char char="●"/>
            </a:pPr>
            <a:r>
              <a:rPr b="0" i="0" lang="en-US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SIAS + SIAI</a:t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Char char="●"/>
            </a:pPr>
            <a:r>
              <a:rPr b="0" i="0" lang="en-US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SIPS + SIPI</a:t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Char char="●"/>
            </a:pPr>
            <a:r>
              <a:rPr b="0" i="0" lang="en-US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 skloubení</a:t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Char char="●"/>
            </a:pPr>
            <a:r>
              <a:rPr b="0" i="0" lang="en-US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symfýza </a:t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Char char="●"/>
            </a:pPr>
            <a:r>
              <a:rPr b="0" i="0" lang="en-US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tuber ischiadicum</a:t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6" name="Google Shape;106;g3117c4137ba_0_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22300" y="-4851400"/>
            <a:ext cx="10261700" cy="8821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3117c4137ba_0_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65350" y="4800300"/>
            <a:ext cx="7975600" cy="797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9df985bffe_1_0"/>
          <p:cNvSpPr txBox="1"/>
          <p:nvPr>
            <p:ph type="title"/>
          </p:nvPr>
        </p:nvSpPr>
        <p:spPr>
          <a:xfrm>
            <a:off x="1206500" y="1079500"/>
            <a:ext cx="21971100" cy="14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rPr lang="en-US"/>
              <a:t>Vyšetření olovnicí</a:t>
            </a:r>
            <a:endParaRPr/>
          </a:p>
        </p:txBody>
      </p:sp>
      <p:sp>
        <p:nvSpPr>
          <p:cNvPr id="113" name="Google Shape;113;g39df985bffe_1_0"/>
          <p:cNvSpPr txBox="1"/>
          <p:nvPr/>
        </p:nvSpPr>
        <p:spPr>
          <a:xfrm>
            <a:off x="1206500" y="2512600"/>
            <a:ext cx="22796400" cy="122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Olovnice = provázek 150 cm dlouhý se závažím na konci </a:t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Ukazuje nám osové </a:t>
            </a: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postavení</a:t>
            </a: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 těla.</a:t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latin typeface="Helvetica Neue"/>
                <a:ea typeface="Helvetica Neue"/>
                <a:cs typeface="Helvetica Neue"/>
                <a:sym typeface="Helvetica Neue"/>
              </a:rPr>
              <a:t>Zepředu:</a:t>
            </a: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 postavení trupu vzhledem k ose těla</a:t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→ </a:t>
            </a: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processus</a:t>
            </a: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 xiphoideus – pupek (břicho se maximálně dotýká olovnice) – mezi špičky nohou</a:t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latin typeface="Helvetica Neue"/>
                <a:ea typeface="Helvetica Neue"/>
                <a:cs typeface="Helvetica Neue"/>
                <a:sym typeface="Helvetica Neue"/>
              </a:rPr>
              <a:t>Zezadu:</a:t>
            </a: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 hodnotí osové postavení páteře </a:t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→ záhlaví – vrchol hrudní kyfózy – intergluteální rýha – mezi paty</a:t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Neprochází-li olovnice intergluteální rýhou, nazýváme skoliotickou odchylku  jako dekompenzaci vpravo či vlevo.</a:t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latin typeface="Helvetica Neue"/>
                <a:ea typeface="Helvetica Neue"/>
                <a:cs typeface="Helvetica Neue"/>
                <a:sym typeface="Helvetica Neue"/>
              </a:rPr>
              <a:t>Z boku:</a:t>
            </a: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 hodnotí osové postavení těla </a:t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→ zevní zvukovod – střed ramenního a kyčelního kloubu – 1–2 cm před zevní kotník</a:t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None/>
            </a:pPr>
            <a:r>
              <a:rPr lang="en-US"/>
              <a:t>Proč potřebujeme dynamické vyšetření páteře?</a:t>
            </a:r>
            <a:endParaRPr/>
          </a:p>
        </p:txBody>
      </p:sp>
      <p:sp>
        <p:nvSpPr>
          <p:cNvPr id="119" name="Google Shape;119;p3"/>
          <p:cNvSpPr txBox="1"/>
          <p:nvPr>
            <p:ph idx="2" type="body"/>
          </p:nvPr>
        </p:nvSpPr>
        <p:spPr>
          <a:xfrm>
            <a:off x="977900" y="3334500"/>
            <a:ext cx="21145500" cy="103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548625" lIns="50800" spcFirstLastPara="1" rIns="50800" wrap="square" tIns="0">
            <a:normAutofit/>
          </a:bodyPr>
          <a:lstStyle/>
          <a:p>
            <a:pPr indent="-369189" lvl="0" marL="457200" rtl="0" algn="l">
              <a:lnSpc>
                <a:spcPct val="115000"/>
              </a:lnSpc>
              <a:spcBef>
                <a:spcPts val="3800"/>
              </a:spcBef>
              <a:spcAft>
                <a:spcPts val="0"/>
              </a:spcAft>
              <a:buSzPts val="2214"/>
              <a:buChar char="●"/>
            </a:pPr>
            <a:r>
              <a:rPr lang="en-US"/>
              <a:t>plynulé/ omezené rozvíjení páteře</a:t>
            </a:r>
            <a:endParaRPr/>
          </a:p>
          <a:p>
            <a:pPr indent="-36918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●"/>
            </a:pPr>
            <a:r>
              <a:rPr lang="en-US"/>
              <a:t>porovnání pohybu do obou stran v jedné rovině pohybu - ROM, plynulost pohybu, svalové napětí, bolest</a:t>
            </a:r>
            <a:endParaRPr/>
          </a:p>
          <a:p>
            <a:pPr indent="-36918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●"/>
            </a:pPr>
            <a:r>
              <a:rPr lang="en-US"/>
              <a:t>před a po terapii → rozdíl? </a:t>
            </a:r>
            <a:endParaRPr/>
          </a:p>
          <a:p>
            <a:pPr indent="-36918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●"/>
            </a:pPr>
            <a:r>
              <a:rPr lang="en-US"/>
              <a:t>bolest? lokální x vystřelující x ostrá x tupá </a:t>
            </a:r>
            <a:endParaRPr/>
          </a:p>
          <a:p>
            <a:pPr indent="-36918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●"/>
            </a:pPr>
            <a:r>
              <a:rPr lang="en-US"/>
              <a:t>zvýraznění asymetrie, která není tak viditelná ve statickém stoji (např. u skolióz)</a:t>
            </a:r>
            <a:endParaRPr/>
          </a:p>
          <a:p>
            <a:pPr indent="-36918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●"/>
            </a:pPr>
            <a:r>
              <a:rPr lang="en-US"/>
              <a:t>omezení</a:t>
            </a:r>
            <a:endParaRPr/>
          </a:p>
          <a:p>
            <a:pPr indent="-369189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○"/>
            </a:pPr>
            <a:r>
              <a:rPr lang="en-US"/>
              <a:t>jizvy, operované klouby (KYK, páteř), blokády, deformity, m. Bechtěrev/ m. Scheurmann, Parkinsonova choroba, výhřezy meziobratlových plotének, …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138e0432b9_0_6"/>
          <p:cNvSpPr txBox="1"/>
          <p:nvPr>
            <p:ph type="title"/>
          </p:nvPr>
        </p:nvSpPr>
        <p:spPr>
          <a:xfrm>
            <a:off x="1206500" y="1079500"/>
            <a:ext cx="21971100" cy="14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rPr lang="en-US"/>
              <a:t>Spoje na páteři</a:t>
            </a:r>
            <a:endParaRPr/>
          </a:p>
        </p:txBody>
      </p:sp>
      <p:sp>
        <p:nvSpPr>
          <p:cNvPr id="125" name="Google Shape;125;g3138e0432b9_0_6"/>
          <p:cNvSpPr txBox="1"/>
          <p:nvPr>
            <p:ph idx="2" type="body"/>
          </p:nvPr>
        </p:nvSpPr>
        <p:spPr>
          <a:xfrm>
            <a:off x="977900" y="2512600"/>
            <a:ext cx="14111700" cy="106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548625" lIns="50800" spcFirstLastPara="1" rIns="50800" wrap="square" tIns="0">
            <a:normAutofit lnSpcReduction="20000"/>
          </a:bodyPr>
          <a:lstStyle/>
          <a:p>
            <a:pPr indent="-369189" lvl="0" marL="457200" rtl="0" algn="l">
              <a:lnSpc>
                <a:spcPct val="115000"/>
              </a:lnSpc>
              <a:spcBef>
                <a:spcPts val="3800"/>
              </a:spcBef>
              <a:spcAft>
                <a:spcPts val="0"/>
              </a:spcAft>
              <a:buSzPts val="2214"/>
              <a:buChar char="●"/>
            </a:pPr>
            <a:r>
              <a:rPr lang="en-US"/>
              <a:t>chrupavčité – disci intervertebrales</a:t>
            </a:r>
            <a:endParaRPr/>
          </a:p>
          <a:p>
            <a:pPr indent="-36918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●"/>
            </a:pPr>
            <a:r>
              <a:rPr lang="en-US"/>
              <a:t>vazivové – krátká/dlouhá ligamenta </a:t>
            </a:r>
            <a:endParaRPr/>
          </a:p>
          <a:p>
            <a:pPr indent="-369189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○"/>
            </a:pPr>
            <a:r>
              <a:rPr b="1" lang="en-US"/>
              <a:t>dlouhá</a:t>
            </a:r>
            <a:endParaRPr b="1"/>
          </a:p>
          <a:p>
            <a:pPr indent="-369189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■"/>
            </a:pPr>
            <a:r>
              <a:rPr lang="en-US"/>
              <a:t>ligg. longitudinale anterius/ posterius </a:t>
            </a:r>
            <a:endParaRPr/>
          </a:p>
          <a:p>
            <a:pPr indent="-369189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■"/>
            </a:pPr>
            <a:r>
              <a:rPr lang="en-US"/>
              <a:t>ligg. sacrococcygeum anterius/ dorsale profundum</a:t>
            </a:r>
            <a:endParaRPr/>
          </a:p>
          <a:p>
            <a:pPr indent="-369189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■"/>
            </a:pPr>
            <a:r>
              <a:rPr lang="en-US"/>
              <a:t>ligg. sacrococcygeum dorsale superficiale </a:t>
            </a:r>
            <a:endParaRPr/>
          </a:p>
          <a:p>
            <a:pPr indent="-369189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○"/>
            </a:pPr>
            <a:r>
              <a:rPr b="1" lang="en-US"/>
              <a:t>krátká</a:t>
            </a:r>
            <a:endParaRPr b="1"/>
          </a:p>
          <a:p>
            <a:pPr indent="-369189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■"/>
            </a:pPr>
            <a:r>
              <a:rPr lang="en-US"/>
              <a:t>ligg. flava (interarcualia)</a:t>
            </a:r>
            <a:endParaRPr/>
          </a:p>
          <a:p>
            <a:pPr indent="-369189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■"/>
            </a:pPr>
            <a:r>
              <a:rPr lang="en-US"/>
              <a:t>ligg. interspinalia + ligg. supraspinalia + lig. nuchae (C7–occiput)</a:t>
            </a:r>
            <a:endParaRPr/>
          </a:p>
          <a:p>
            <a:pPr indent="-369189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■"/>
            </a:pPr>
            <a:r>
              <a:rPr lang="en-US"/>
              <a:t>ligg. intertransversalia </a:t>
            </a:r>
            <a:endParaRPr/>
          </a:p>
          <a:p>
            <a:pPr indent="-369189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14"/>
              <a:buChar char="●"/>
            </a:pPr>
            <a:r>
              <a:rPr lang="en-US"/>
              <a:t>kloubní – artt. intervertebrales (volná kloubní pouzdra umožňující pohyb)</a:t>
            </a:r>
            <a:endParaRPr/>
          </a:p>
        </p:txBody>
      </p:sp>
      <p:pic>
        <p:nvPicPr>
          <p:cNvPr id="126" name="Google Shape;126;g3138e0432b9_0_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937200" y="1079512"/>
            <a:ext cx="9294319" cy="772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9df985bffe_0_1"/>
          <p:cNvSpPr txBox="1"/>
          <p:nvPr>
            <p:ph type="title"/>
          </p:nvPr>
        </p:nvSpPr>
        <p:spPr>
          <a:xfrm>
            <a:off x="1206500" y="1079500"/>
            <a:ext cx="21971100" cy="14331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g39df985bffe_0_1"/>
          <p:cNvSpPr txBox="1"/>
          <p:nvPr>
            <p:ph idx="1" type="body"/>
          </p:nvPr>
        </p:nvSpPr>
        <p:spPr>
          <a:xfrm>
            <a:off x="1206500" y="2372962"/>
            <a:ext cx="21971100" cy="9348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39df985bffe_0_1"/>
          <p:cNvSpPr txBox="1"/>
          <p:nvPr>
            <p:ph idx="2" type="body"/>
          </p:nvPr>
        </p:nvSpPr>
        <p:spPr>
          <a:xfrm>
            <a:off x="1206500" y="4248504"/>
            <a:ext cx="21971100" cy="82560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spcBef>
                <a:spcPts val="45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g39df985bffe_0_1" title="Snímek obrazovky 2025-10-28 v 22.12.0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1200" y="304723"/>
            <a:ext cx="18358499" cy="1243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