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y="13716000" cx="24384000"/>
  <p:notesSz cx="6858000" cy="9144000"/>
  <p:embeddedFontLst>
    <p:embeddedFont>
      <p:font typeface="Helvetica Neue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6" roundtripDataSignature="AMtx7miIb+WiWkt9kkUkuPYAwj0Uweab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HelveticaNeue-bold.fntdata"/><Relationship Id="rId10" Type="http://schemas.openxmlformats.org/officeDocument/2006/relationships/slide" Target="slides/slide6.xml"/><Relationship Id="rId32" Type="http://schemas.openxmlformats.org/officeDocument/2006/relationships/font" Target="fonts/HelveticaNeue-regular.fntdata"/><Relationship Id="rId13" Type="http://schemas.openxmlformats.org/officeDocument/2006/relationships/slide" Target="slides/slide9.xml"/><Relationship Id="rId35" Type="http://schemas.openxmlformats.org/officeDocument/2006/relationships/font" Target="fonts/HelveticaNeue-boldItalic.fntdata"/><Relationship Id="rId12" Type="http://schemas.openxmlformats.org/officeDocument/2006/relationships/slide" Target="slides/slide8.xml"/><Relationship Id="rId34" Type="http://schemas.openxmlformats.org/officeDocument/2006/relationships/font" Target="fonts/HelveticaNeue-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36" Type="http://customschemas.google.com/relationships/presentationmetadata" Target="meta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4" name="Google Shape;74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39b97881e6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0" name="Google Shape;130;g339b97881e6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40d323e94d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6" name="Google Shape;136;g340d323e94d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40d323e94d_0_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4" name="Google Shape;144;g340d323e94d_0_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40d323e94d_0_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1" name="Google Shape;151;g340d323e94d_0_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40d323e94d_0_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8" name="Google Shape;158;g340d323e94d_0_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40d323e94d_0_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5" name="Google Shape;165;g340d323e94d_0_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40d323e94d_0_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3" name="Google Shape;173;g340d323e94d_0_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cd97f7e843_0_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9" name="Google Shape;179;g3cd97f7e843_0_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cd97f7e843_0_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5" name="Google Shape;185;g3cd97f7e843_0_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40d323e94d_0_6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1" name="Google Shape;191;g340d323e94d_0_6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393b3207a7_0_1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2" name="Google Shape;82;g3393b3207a7_0_1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40d323e94d_0_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7" name="Google Shape;197;g340d323e94d_0_5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40d323e94d_0_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5" name="Google Shape;205;g340d323e94d_0_5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cd97f7e843_0_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1" name="Google Shape;211;g3cd97f7e843_0_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40d323e94d_0_6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7" name="Google Shape;217;g340d323e94d_0_6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40d323e94d_0_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3" name="Google Shape;223;g340d323e94d_0_4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cd97f7e843_0_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9" name="Google Shape;229;g3cd97f7e843_0_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cd97f7e843_0_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5" name="Google Shape;235;g3cd97f7e843_0_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40d323e94d_0_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1" name="Google Shape;241;g340d323e94d_0_4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3c08c11b22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8" name="Google Shape;88;g33c08c11b22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393b3207a7_0_1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4" name="Google Shape;94;g3393b3207a7_0_1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393b3207a7_0_1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0" name="Google Shape;100;g3393b3207a7_0_1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393b3207a7_0_1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6" name="Google Shape;106;g3393b3207a7_0_1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393b3207a7_0_1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2" name="Google Shape;112;g3393b3207a7_0_13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393b3207a7_0_1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8" name="Google Shape;118;g3393b3207a7_0_1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393b3207a7_0_1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4" name="Google Shape;124;g3393b3207a7_0_14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ázev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5"/>
          <p:cNvSpPr txBox="1"/>
          <p:nvPr>
            <p:ph idx="1" type="body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b="1" sz="36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11" name="Google Shape;11;p45"/>
          <p:cNvSpPr txBox="1"/>
          <p:nvPr>
            <p:ph type="title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2" name="Google Shape;12;p45"/>
          <p:cNvSpPr txBox="1"/>
          <p:nvPr>
            <p:ph idx="2" type="body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13" name="Google Shape;13;p45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gram">
  <p:cSld name="Program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4"/>
          <p:cNvSpPr txBox="1"/>
          <p:nvPr>
            <p:ph type="title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1" name="Google Shape;51;p54"/>
          <p:cNvSpPr txBox="1"/>
          <p:nvPr>
            <p:ph idx="1" type="body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52" name="Google Shape;52;p54"/>
          <p:cNvSpPr txBox="1"/>
          <p:nvPr>
            <p:ph idx="2" type="body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2pPr>
            <a:lvl3pPr indent="-228600" lvl="2" marL="1371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3pPr>
            <a:lvl4pPr indent="-228600" lvl="3" marL="1828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4pPr>
            <a:lvl5pPr indent="-228600" lvl="4" marL="2286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53" name="Google Shape;53;p54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ůležitý fakt">
  <p:cSld name="Důležitý fak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5"/>
          <p:cNvSpPr txBox="1"/>
          <p:nvPr>
            <p:ph idx="1" type="body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b="1" sz="25000"/>
            </a:lvl1pPr>
            <a:lvl2pPr indent="-228600" lvl="1" marL="9144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b="1" sz="25000"/>
            </a:lvl2pPr>
            <a:lvl3pPr indent="-228600" lvl="2" marL="1371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b="1" sz="25000"/>
            </a:lvl3pPr>
            <a:lvl4pPr indent="-228600" lvl="3" marL="18288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b="1" sz="25000"/>
            </a:lvl4pPr>
            <a:lvl5pPr indent="-228600" lvl="4" marL="22860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b="1" sz="250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56" name="Google Shape;56;p55"/>
          <p:cNvSpPr txBox="1"/>
          <p:nvPr>
            <p:ph idx="2" type="body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57" name="Google Shape;57;p55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át">
  <p:cSld name="Citá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6"/>
          <p:cNvSpPr txBox="1"/>
          <p:nvPr>
            <p:ph idx="1" type="body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b="1" sz="36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60" name="Google Shape;60;p56"/>
          <p:cNvSpPr txBox="1"/>
          <p:nvPr>
            <p:ph idx="2" type="body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61" name="Google Shape;61;p56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grafie - 3 na výšku">
  <p:cSld name="Fotografie - 3 na výšku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7"/>
          <p:cNvSpPr/>
          <p:nvPr>
            <p:ph idx="2" type="pic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57"/>
          <p:cNvSpPr/>
          <p:nvPr>
            <p:ph idx="3" type="pic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57"/>
          <p:cNvSpPr/>
          <p:nvPr>
            <p:ph idx="4" type="pic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57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ka">
  <p:cSld name="Fotka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8"/>
          <p:cNvSpPr/>
          <p:nvPr>
            <p:ph idx="2" type="pic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58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>
  <p:cSld name="Prázdný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9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en název">
  <p:cSld name="Jen název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8"/>
          <p:cNvSpPr txBox="1"/>
          <p:nvPr>
            <p:ph type="title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6" name="Google Shape;16;p48"/>
          <p:cNvSpPr txBox="1"/>
          <p:nvPr>
            <p:ph idx="1" type="body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17" name="Google Shape;17;p48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ýpis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6"/>
          <p:cNvSpPr txBox="1"/>
          <p:nvPr>
            <p:ph idx="1" type="body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20" name="Google Shape;20;p46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ázev a odrážky">
  <p:cSld name="Název a odrážk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7"/>
          <p:cNvSpPr txBox="1"/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3" name="Google Shape;23;p47"/>
          <p:cNvSpPr txBox="1"/>
          <p:nvPr>
            <p:ph idx="1" type="body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24" name="Google Shape;24;p47"/>
          <p:cNvSpPr txBox="1"/>
          <p:nvPr>
            <p:ph idx="2" type="body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369189" lvl="0" marL="457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25" name="Google Shape;25;p47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ddíl">
  <p:cSld name="Oddíl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9"/>
          <p:cNvSpPr txBox="1"/>
          <p:nvPr>
            <p:ph type="title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b="0" sz="11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8" name="Google Shape;28;p49"/>
          <p:cNvSpPr txBox="1"/>
          <p:nvPr>
            <p:ph idx="12" type="sldNum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ázev a fotka">
  <p:cSld name="Název a fotka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0"/>
          <p:cNvSpPr/>
          <p:nvPr>
            <p:ph idx="2" type="pic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  <a:noFill/>
          <a:ln>
            <a:noFill/>
          </a:ln>
        </p:spPr>
      </p:sp>
      <p:sp>
        <p:nvSpPr>
          <p:cNvPr id="31" name="Google Shape;31;p50"/>
          <p:cNvSpPr txBox="1"/>
          <p:nvPr>
            <p:ph type="title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2" name="Google Shape;32;p50"/>
          <p:cNvSpPr txBox="1"/>
          <p:nvPr>
            <p:ph idx="1" type="body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b="1" sz="36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33" name="Google Shape;33;p50"/>
          <p:cNvSpPr txBox="1"/>
          <p:nvPr>
            <p:ph idx="3" type="body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34" name="Google Shape;34;p50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ternativní název a fotka">
  <p:cSld name="Alternativní název a fotka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1"/>
          <p:cNvSpPr/>
          <p:nvPr>
            <p:ph idx="2" type="pic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51"/>
          <p:cNvSpPr txBox="1"/>
          <p:nvPr>
            <p:ph type="title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8" name="Google Shape;38;p51"/>
          <p:cNvSpPr txBox="1"/>
          <p:nvPr>
            <p:ph idx="1" type="body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39" name="Google Shape;39;p51"/>
          <p:cNvSpPr txBox="1"/>
          <p:nvPr>
            <p:ph idx="12" type="sldNum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drážky">
  <p:cSld name="Odrážk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2"/>
          <p:cNvSpPr txBox="1"/>
          <p:nvPr>
            <p:ph idx="1" type="body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369189" lvl="0" marL="457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42" name="Google Shape;42;p52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ázev, odrážky, fotka">
  <p:cSld name="Název, odrážky, fotka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3"/>
          <p:cNvSpPr txBox="1"/>
          <p:nvPr>
            <p:ph idx="1" type="body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45" name="Google Shape;45;p53"/>
          <p:cNvSpPr txBox="1"/>
          <p:nvPr>
            <p:ph idx="2" type="body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369189" lvl="0" marL="457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46" name="Google Shape;46;p53"/>
          <p:cNvSpPr/>
          <p:nvPr>
            <p:ph idx="3" type="pic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53"/>
          <p:cNvSpPr txBox="1"/>
          <p:nvPr>
            <p:ph type="title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8" name="Google Shape;48;p53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4"/>
          <p:cNvSpPr txBox="1"/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" name="Google Shape;7;p44"/>
          <p:cNvSpPr txBox="1"/>
          <p:nvPr>
            <p:ph idx="1" type="body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603504" lvl="0" marL="4572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603504" lvl="1" marL="9144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603504" lvl="2" marL="13716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603504" lvl="3" marL="18288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603504" lvl="4" marL="22860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603504" lvl="5" marL="27432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603504" lvl="6" marL="32004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603504" lvl="7" marL="36576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603503" lvl="8" marL="41148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" name="Google Shape;8;p44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emma.rihakova@gmail.com" TargetMode="External"/><Relationship Id="rId4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"/>
          <p:cNvSpPr txBox="1"/>
          <p:nvPr>
            <p:ph idx="1" type="body"/>
          </p:nvPr>
        </p:nvSpPr>
        <p:spPr>
          <a:xfrm>
            <a:off x="1201340" y="11859862"/>
            <a:ext cx="21971003" cy="1289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600"/>
              <a:buFont typeface="Helvetica Neue"/>
              <a:buNone/>
            </a:pPr>
            <a:r>
              <a:rPr lang="en-US">
                <a:solidFill>
                  <a:srgbClr val="5E5E5E"/>
                </a:solidFill>
              </a:rPr>
              <a:t>Mgr. Emma Bílková, 10/3/2026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3600"/>
              <a:buFont typeface="Helvetica Neue"/>
              <a:buNone/>
            </a:pPr>
            <a:r>
              <a:rPr lang="en-US">
                <a:solidFill>
                  <a:schemeClr val="lt2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emma.rihakova@gmail.com</a:t>
            </a:r>
            <a:r>
              <a:rPr lang="en-US">
                <a:solidFill>
                  <a:schemeClr val="lt2"/>
                </a:solidFill>
              </a:rPr>
              <a:t>, </a:t>
            </a:r>
            <a:r>
              <a:rPr lang="en-US">
                <a:solidFill>
                  <a:schemeClr val="lt2"/>
                </a:solidFill>
              </a:rPr>
              <a:t>rihakova@post.vszdrav.cz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77" name="Google Shape;77;p1"/>
          <p:cNvSpPr txBox="1"/>
          <p:nvPr>
            <p:ph idx="4294967295" type="ctrTitle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2"/>
              <a:buFont typeface="Helvetica Neue"/>
              <a:buNone/>
            </a:pPr>
            <a:r>
              <a:rPr b="1" i="0" lang="en-US" sz="11252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Vyšetření pohybových stereotypů</a:t>
            </a:r>
            <a:endParaRPr b="1" i="0" sz="8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8" name="Google Shape;78;p1"/>
          <p:cNvSpPr txBox="1"/>
          <p:nvPr>
            <p:ph idx="4294967295" type="subTitle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500"/>
              <a:buFont typeface="Helvetica Neue"/>
              <a:buNone/>
            </a:pPr>
            <a:r>
              <a:rPr b="1" i="0" lang="en-US" sz="55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Vyšetřovací metody, 1. ročník</a:t>
            </a:r>
            <a:endParaRPr b="0" i="0" sz="4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logo_VSZDRAV.jpeg" id="79" name="Google Shape;7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838">
            <a:off x="22007763" y="11361947"/>
            <a:ext cx="1906019" cy="1906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39b97881e6_0_0"/>
          <p:cNvSpPr txBox="1"/>
          <p:nvPr>
            <p:ph type="title"/>
          </p:nvPr>
        </p:nvSpPr>
        <p:spPr>
          <a:xfrm>
            <a:off x="1206500" y="1079500"/>
            <a:ext cx="21971100" cy="1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33" name="Google Shape;133;g339b97881e6_0_0"/>
          <p:cNvSpPr txBox="1"/>
          <p:nvPr>
            <p:ph idx="1" type="body"/>
          </p:nvPr>
        </p:nvSpPr>
        <p:spPr>
          <a:xfrm>
            <a:off x="1206500" y="2372867"/>
            <a:ext cx="21971100" cy="74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</a:pPr>
            <a:r>
              <a:rPr b="0" lang="en-US" sz="4800"/>
              <a:t>Mezi další stereotypy můžeme zařadit například:</a:t>
            </a:r>
            <a:endParaRPr b="0" sz="4800"/>
          </a:p>
          <a:p>
            <a:pPr indent="-514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Char char="-"/>
            </a:pPr>
            <a:r>
              <a:rPr b="0" lang="en-US" sz="4800"/>
              <a:t>předklon a narovnání se z předklonu</a:t>
            </a:r>
            <a:endParaRPr b="0" sz="4800"/>
          </a:p>
          <a:p>
            <a:pPr indent="-514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Char char="-"/>
            </a:pPr>
            <a:r>
              <a:rPr b="0" lang="en-US" sz="4800"/>
              <a:t>otáčení trupu vsedě</a:t>
            </a:r>
            <a:endParaRPr b="0" sz="4800"/>
          </a:p>
          <a:p>
            <a:pPr indent="-514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Char char="-"/>
            </a:pPr>
            <a:r>
              <a:rPr b="0" lang="en-US" sz="4800"/>
              <a:t>otáčení hlavy a krku, nošení břemen</a:t>
            </a:r>
            <a:endParaRPr b="0" sz="4800"/>
          </a:p>
          <a:p>
            <a:pPr indent="-514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Char char="-"/>
            </a:pPr>
            <a:r>
              <a:rPr b="0" lang="en-US" sz="4800"/>
              <a:t>stoj na jedné noze </a:t>
            </a:r>
            <a:endParaRPr b="0" sz="4800"/>
          </a:p>
          <a:p>
            <a:pPr indent="-514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Char char="-"/>
            </a:pPr>
            <a:r>
              <a:rPr b="0" lang="en-US" sz="4800"/>
              <a:t>chůze</a:t>
            </a:r>
            <a:endParaRPr sz="6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40d323e94d_0_0"/>
          <p:cNvSpPr txBox="1"/>
          <p:nvPr>
            <p:ph type="title"/>
          </p:nvPr>
        </p:nvSpPr>
        <p:spPr>
          <a:xfrm>
            <a:off x="1206500" y="1079500"/>
            <a:ext cx="21971100" cy="1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Hluboký stabilizační systém </a:t>
            </a:r>
            <a:r>
              <a:rPr b="0" lang="en-US" sz="6100"/>
              <a:t>(prof. Kolář)</a:t>
            </a:r>
            <a:endParaRPr b="0" sz="6100"/>
          </a:p>
        </p:txBody>
      </p:sp>
      <p:sp>
        <p:nvSpPr>
          <p:cNvPr id="139" name="Google Shape;139;g340d323e94d_0_0"/>
          <p:cNvSpPr txBox="1"/>
          <p:nvPr/>
        </p:nvSpPr>
        <p:spPr>
          <a:xfrm>
            <a:off x="1206500" y="2514400"/>
            <a:ext cx="22085400" cy="115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Také hluboký stabilizační systém páteře (HSSP).</a:t>
            </a:r>
            <a:endParaRPr b="0" i="0" sz="4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HSSP představuje svalovou souhru, která zabezpečuje stabilizaci, neboli zpevnění páteře během všech našich pohybů.</a:t>
            </a:r>
            <a:endParaRPr b="0" i="0" sz="4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Nejprve se aktivují hluboké extenzory páteře → následně vyváženy synergií hlubokých krčních flexorů a zvýšením nitrobřišního tlaku (ten se zvyšuje díky koaktivac</a:t>
            </a:r>
            <a:r>
              <a:rPr lang="en-US" sz="4800"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b="0" i="0" lang="en-US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bránice, břišního svalstva a pánevního dna). </a:t>
            </a:r>
            <a:endParaRPr b="0" i="0" sz="4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Svaly participující na HSSP: </a:t>
            </a:r>
            <a:endParaRPr b="0" i="0" sz="4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Char char="-"/>
            </a:pPr>
            <a:r>
              <a:rPr b="0" i="0" lang="en-US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bránice</a:t>
            </a:r>
            <a:endParaRPr b="0" i="0" sz="4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Char char="-"/>
            </a:pPr>
            <a:r>
              <a:rPr b="0" i="0" lang="en-US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pánevní dno </a:t>
            </a:r>
            <a:endParaRPr b="0" i="0" sz="4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Char char="-"/>
            </a:pPr>
            <a:r>
              <a:rPr b="0" i="0" lang="en-US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m. transversus abdominis</a:t>
            </a:r>
            <a:endParaRPr b="0" i="0" sz="4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Char char="-"/>
            </a:pPr>
            <a:r>
              <a:rPr b="0" i="0" lang="en-US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mm. multifidi </a:t>
            </a:r>
            <a:endParaRPr b="0" i="0" sz="4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0" name="Google Shape;140;g340d323e94d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12625" y="594650"/>
            <a:ext cx="8533376" cy="73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340d323e94d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70225" y="2726225"/>
            <a:ext cx="6243555" cy="10001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40d323e94d_0_5"/>
          <p:cNvSpPr txBox="1"/>
          <p:nvPr>
            <p:ph type="title"/>
          </p:nvPr>
        </p:nvSpPr>
        <p:spPr>
          <a:xfrm>
            <a:off x="1206500" y="1079500"/>
            <a:ext cx="21971100" cy="1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Hluboký stabilizační systém </a:t>
            </a:r>
            <a:r>
              <a:rPr b="0" lang="en-US" sz="6100"/>
              <a:t>(prof. Kolář)</a:t>
            </a:r>
            <a:endParaRPr b="0" sz="6100"/>
          </a:p>
        </p:txBody>
      </p:sp>
      <p:sp>
        <p:nvSpPr>
          <p:cNvPr id="147" name="Google Shape;147;g340d323e94d_0_5"/>
          <p:cNvSpPr txBox="1"/>
          <p:nvPr/>
        </p:nvSpPr>
        <p:spPr>
          <a:xfrm>
            <a:off x="1149300" y="3237275"/>
            <a:ext cx="22085400" cy="111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 poloze na zádech s pokrčenými DKK - bérce jsou opřeny u sedadlo židle a v KYK je 90°.</a:t>
            </a:r>
            <a:endParaRPr b="0" i="0" sz="4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→ pacient se nadechne a terapeut lehce stlačí hrudník kaudálním směrem</a:t>
            </a:r>
            <a:endParaRPr b="0" i="0" sz="4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→ břicho a dolní hrudní apertura se rozšíří všemi směry</a:t>
            </a:r>
            <a:endParaRPr b="0" i="0" sz="4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→ nitrobřišní tlak se musí šířit všemi směry zejm. dorzálně a laterálně (úroveň ThL přechodu) a v podbřišku </a:t>
            </a:r>
            <a:endParaRPr b="0" i="0" sz="4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→ pro lepší zacílení lze použít palpačního tlaku terapeuta, proti kterému pacient vytlačuje břišní stěnu</a:t>
            </a:r>
            <a:endParaRPr b="0" i="0" sz="4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! POZOR, aby síla vyvíjená pacientem nezpůsobila kraniální souhyb bř. krajiny </a:t>
            </a:r>
            <a:endParaRPr b="0" i="0" sz="4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→ poté pacient nacvičuje dýchání (žebra se pohybují laterálně, sternum ventrálně a nezvedá se kraniálně), aniž by při výdechu uvolnil aktivitu břišní stěny v palpované oblasti </a:t>
            </a:r>
            <a:endParaRPr b="0" i="0" sz="4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8" name="Google Shape;148;g340d323e94d_0_5"/>
          <p:cNvSpPr txBox="1"/>
          <p:nvPr/>
        </p:nvSpPr>
        <p:spPr>
          <a:xfrm>
            <a:off x="1149350" y="2313875"/>
            <a:ext cx="16057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Nácvik aktivace HSSP</a:t>
            </a:r>
            <a:endParaRPr b="1" i="0" sz="4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40d323e94d_0_12"/>
          <p:cNvSpPr txBox="1"/>
          <p:nvPr>
            <p:ph type="title"/>
          </p:nvPr>
        </p:nvSpPr>
        <p:spPr>
          <a:xfrm>
            <a:off x="1206500" y="1079500"/>
            <a:ext cx="21971100" cy="1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Hluboký stabilizační systém </a:t>
            </a:r>
            <a:r>
              <a:rPr b="0" lang="en-US" sz="6100"/>
              <a:t>(prof. Kolář)</a:t>
            </a:r>
            <a:endParaRPr b="0" sz="6100"/>
          </a:p>
        </p:txBody>
      </p:sp>
      <p:sp>
        <p:nvSpPr>
          <p:cNvPr id="154" name="Google Shape;154;g340d323e94d_0_12"/>
          <p:cNvSpPr txBox="1"/>
          <p:nvPr/>
        </p:nvSpPr>
        <p:spPr>
          <a:xfrm>
            <a:off x="1149300" y="3237275"/>
            <a:ext cx="22085400" cy="102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Brániční test: </a:t>
            </a:r>
            <a:endParaRPr b="0" i="0" sz="4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-"/>
            </a:pPr>
            <a:r>
              <a:rPr b="0" i="0" lang="en-US" sz="3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Výchozí pozice: sed, bérce volně spuštěné, napřímené tělo, HKK volně</a:t>
            </a:r>
            <a:endParaRPr b="0" i="0" sz="39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t/>
            </a:r>
            <a:endParaRPr b="0" i="0" sz="39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-"/>
            </a:pPr>
            <a:r>
              <a:rPr b="0" i="0" lang="en-US" sz="3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Provedení: Prsty volně položíme do oblasti spodních žeber a pod ně, dorzálně. Vyzveme pac. k nádechu → vidíme aktivaci laterodorzální skupiny břišních svalů s laterálním rozšířením hrudníku → pokračujeme výzvou k udržení tlaku s dechem</a:t>
            </a:r>
            <a:endParaRPr b="0" i="0" sz="39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76250" lvl="0" marL="914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-"/>
            </a:pPr>
            <a:r>
              <a:rPr b="0" i="0" lang="en-US" sz="3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Správné provedení: symetrická aktivita, pohyb dolních žeber laterálně, rozšíření mezižeberních prostor (kostální dýchání), napřímení páteře během provádění testu</a:t>
            </a:r>
            <a:endParaRPr b="0" i="0" sz="39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76250" lvl="0" marL="914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-"/>
            </a:pPr>
            <a:r>
              <a:rPr b="0" i="0" lang="en-US" sz="3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Nejčastější insuficience: informace o tom, zda je pac. schopen nádechu do spodních žeber (umí to vůbec?) </a:t>
            </a:r>
            <a:endParaRPr b="0" i="0" sz="39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76250" lvl="0" marL="914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-"/>
            </a:pPr>
            <a:r>
              <a:rPr b="0" i="0" lang="en-US" sz="3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Také hodnotíme, jaký je jeho přirozený stereotyp dechu. Sledujeme, jestli se zvedají při nádechu ramena, což značí na přílišnou aktivaci trapézového svalu (často u těchto klientů zjišťujeme, že je trápí bolesti hlavy, šíje).</a:t>
            </a:r>
            <a:endParaRPr b="0" i="0" sz="300" u="none" cap="none" strike="noStrike">
              <a:solidFill>
                <a:srgbClr val="3A3A3A"/>
              </a:solidFill>
              <a:highlight>
                <a:srgbClr val="FEFEFE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5" name="Google Shape;155;g340d323e94d_0_12"/>
          <p:cNvSpPr txBox="1"/>
          <p:nvPr/>
        </p:nvSpPr>
        <p:spPr>
          <a:xfrm>
            <a:off x="1149350" y="2313875"/>
            <a:ext cx="16057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Vybrané testy dle Koláře </a:t>
            </a:r>
            <a:endParaRPr b="1" i="0" sz="4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40d323e94d_0_19"/>
          <p:cNvSpPr txBox="1"/>
          <p:nvPr>
            <p:ph type="title"/>
          </p:nvPr>
        </p:nvSpPr>
        <p:spPr>
          <a:xfrm>
            <a:off x="1206500" y="1079500"/>
            <a:ext cx="21971100" cy="1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Hluboký stabilizační systém </a:t>
            </a:r>
            <a:r>
              <a:rPr b="0" lang="en-US" sz="6100"/>
              <a:t>(prof. Kolář)</a:t>
            </a:r>
            <a:endParaRPr b="0" sz="6100"/>
          </a:p>
        </p:txBody>
      </p:sp>
      <p:sp>
        <p:nvSpPr>
          <p:cNvPr id="161" name="Google Shape;161;g340d323e94d_0_19"/>
          <p:cNvSpPr txBox="1"/>
          <p:nvPr/>
        </p:nvSpPr>
        <p:spPr>
          <a:xfrm>
            <a:off x="1149300" y="3237275"/>
            <a:ext cx="22547100" cy="102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Testování nitrobřišního tlaku vleže na zádech:</a:t>
            </a:r>
            <a:endParaRPr b="0" i="0" sz="4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-"/>
            </a:pPr>
            <a:r>
              <a:rPr b="0" i="0" lang="en-US" sz="3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Výchozí poloha: leh na zádech, dolní končetiny v opoře, horní končetiny položeny volně na podložce</a:t>
            </a:r>
            <a:endParaRPr b="0" i="0" sz="39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-"/>
            </a:pPr>
            <a:r>
              <a:rPr b="0" i="0" lang="en-US" sz="3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Provedení testu: pac. zvedá zároveň obě nohy od podložky do trojflexe</a:t>
            </a:r>
            <a:endParaRPr b="0" i="0" sz="39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76250" lvl="1" marL="914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-"/>
            </a:pPr>
            <a:r>
              <a:rPr b="0" i="0" lang="en-US" sz="3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Správné provedení: schopnost udržet neutrální postavení hrudníku vůči pánvi, timing zapojení svalů – břišní stěna, hrudník, krk</a:t>
            </a:r>
            <a:endParaRPr b="0" i="0" sz="39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76250" lvl="1" marL="914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-"/>
            </a:pPr>
            <a:r>
              <a:rPr b="0" i="0" lang="en-US" sz="3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Nejčastější insuficience: nadměrná aktivita m. rectus abd. v jeho horní části, migrace pupku kraniálně, inspirační postavení hrudníku, extenze v oblasti ThL (odlehčení od podložky), konkavity v oblasti třísel, rozestup břišní stěny (vyklenutí), protrakce ramen, reklinace hlavy</a:t>
            </a:r>
            <a:endParaRPr b="0" i="0" sz="39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0" i="0" lang="en-US" sz="3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 se z testu dozvím: Ukazuje, jak je pac. stabilní v lehu na zádech, jak je schopen se opřít o své tělo. Jak kvalitní je jeho trupová stabilizace, aby mohl izolovaně pohybovat dolními končetinami bez souhybu zbytku těla. Hlava, krk a ramena by neměla následovat pohyb + by neměli pohybu pomáhat. </a:t>
            </a:r>
            <a:endParaRPr b="0" i="0" sz="300" u="none" cap="none" strike="noStrike">
              <a:solidFill>
                <a:srgbClr val="3A3A3A"/>
              </a:solidFill>
              <a:highlight>
                <a:srgbClr val="FEFEFE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t/>
            </a:r>
            <a:endParaRPr b="0" i="0" sz="39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2" name="Google Shape;162;g340d323e94d_0_19"/>
          <p:cNvSpPr txBox="1"/>
          <p:nvPr/>
        </p:nvSpPr>
        <p:spPr>
          <a:xfrm>
            <a:off x="1149350" y="2313875"/>
            <a:ext cx="16057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Vybrané testy dle Koláře </a:t>
            </a:r>
            <a:endParaRPr b="1" i="0" sz="4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40d323e94d_0_26"/>
          <p:cNvSpPr txBox="1"/>
          <p:nvPr>
            <p:ph type="title"/>
          </p:nvPr>
        </p:nvSpPr>
        <p:spPr>
          <a:xfrm>
            <a:off x="1206500" y="1079500"/>
            <a:ext cx="21971100" cy="1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Hluboký stabilizační systém </a:t>
            </a:r>
            <a:r>
              <a:rPr b="0" lang="en-US" sz="6100"/>
              <a:t>(prof. Kolář)</a:t>
            </a:r>
            <a:endParaRPr b="0" sz="6100"/>
          </a:p>
        </p:txBody>
      </p:sp>
      <p:sp>
        <p:nvSpPr>
          <p:cNvPr id="168" name="Google Shape;168;g340d323e94d_0_26"/>
          <p:cNvSpPr txBox="1"/>
          <p:nvPr/>
        </p:nvSpPr>
        <p:spPr>
          <a:xfrm>
            <a:off x="1149300" y="3237275"/>
            <a:ext cx="22547100" cy="67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Testování nitrobřišního tlaku vsedě</a:t>
            </a:r>
            <a:endParaRPr b="0" i="0" sz="4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Test flexe kyčle vsedě</a:t>
            </a:r>
            <a:endParaRPr b="0" i="0" sz="4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Test flexe hlavy a trupu </a:t>
            </a:r>
            <a:endParaRPr b="0" i="0" sz="4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Test elevace paží </a:t>
            </a:r>
            <a:endParaRPr b="0" i="0" sz="4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Test v poloze na 4 – test náklonu na 4 </a:t>
            </a:r>
            <a:endParaRPr b="0" i="0" sz="4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Medvěd</a:t>
            </a:r>
            <a:endParaRPr b="0" i="0" sz="4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Squat </a:t>
            </a:r>
            <a:endParaRPr b="0" i="0" sz="4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t/>
            </a:r>
            <a:endParaRPr b="0" i="0" sz="39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9" name="Google Shape;169;g340d323e94d_0_26"/>
          <p:cNvSpPr txBox="1"/>
          <p:nvPr/>
        </p:nvSpPr>
        <p:spPr>
          <a:xfrm>
            <a:off x="1149350" y="2313875"/>
            <a:ext cx="16057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Vybrané testy dle Koláře </a:t>
            </a:r>
            <a:endParaRPr b="1" i="0" sz="4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70" name="Google Shape;170;g340d323e94d_0_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1325" y="8571575"/>
            <a:ext cx="9142675" cy="514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40d323e94d_0_33"/>
          <p:cNvSpPr txBox="1"/>
          <p:nvPr>
            <p:ph type="title"/>
          </p:nvPr>
        </p:nvSpPr>
        <p:spPr>
          <a:xfrm>
            <a:off x="1206500" y="1079500"/>
            <a:ext cx="21971100" cy="1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Diagnostika, vyšetření pánve</a:t>
            </a:r>
            <a:endParaRPr b="0" sz="3000"/>
          </a:p>
        </p:txBody>
      </p:sp>
      <p:sp>
        <p:nvSpPr>
          <p:cNvPr id="176" name="Google Shape;176;g340d323e94d_0_33"/>
          <p:cNvSpPr txBox="1"/>
          <p:nvPr/>
        </p:nvSpPr>
        <p:spPr>
          <a:xfrm>
            <a:off x="1149300" y="2341750"/>
            <a:ext cx="22547100" cy="9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US" sz="4400" u="sng">
                <a:latin typeface="Helvetica Neue"/>
                <a:ea typeface="Helvetica Neue"/>
                <a:cs typeface="Helvetica Neue"/>
                <a:sym typeface="Helvetica Neue"/>
              </a:rPr>
              <a:t>PÁNEV</a:t>
            </a:r>
            <a:endParaRPr b="1" sz="4400" u="sng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sz="4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US" sz="4400">
                <a:latin typeface="Helvetica Neue"/>
                <a:ea typeface="Helvetica Neue"/>
                <a:cs typeface="Helvetica Neue"/>
                <a:sym typeface="Helvetica Neue"/>
              </a:rPr>
              <a:t>L5-S1</a:t>
            </a:r>
            <a:r>
              <a:rPr lang="en-US" sz="4400">
                <a:latin typeface="Helvetica Neue"/>
                <a:ea typeface="Helvetica Neue"/>
                <a:cs typeface="Helvetica Neue"/>
                <a:sym typeface="Helvetica Neue"/>
              </a:rPr>
              <a:t> → velmi namáhané spojení, časté artrózy, listézy, posuny</a:t>
            </a:r>
            <a:endParaRPr sz="4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US" sz="4400">
                <a:latin typeface="Helvetica Neue"/>
                <a:ea typeface="Helvetica Neue"/>
                <a:cs typeface="Helvetica Neue"/>
                <a:sym typeface="Helvetica Neue"/>
              </a:rPr>
              <a:t>Sacrum</a:t>
            </a:r>
            <a:r>
              <a:rPr lang="en-US" sz="4400">
                <a:latin typeface="Helvetica Neue"/>
                <a:ea typeface="Helvetica Neue"/>
                <a:cs typeface="Helvetica Neue"/>
                <a:sym typeface="Helvetica Neue"/>
              </a:rPr>
              <a:t> → různá postavení (vertikální/ horizontální/ v rotaci)</a:t>
            </a:r>
            <a:endParaRPr sz="4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US" sz="4400">
                <a:latin typeface="Helvetica Neue"/>
                <a:ea typeface="Helvetica Neue"/>
                <a:cs typeface="Helvetica Neue"/>
                <a:sym typeface="Helvetica Neue"/>
              </a:rPr>
              <a:t>Svaly</a:t>
            </a:r>
            <a:r>
              <a:rPr lang="en-US" sz="4400">
                <a:latin typeface="Helvetica Neue"/>
                <a:ea typeface="Helvetica Neue"/>
                <a:cs typeface="Helvetica Neue"/>
                <a:sym typeface="Helvetica Neue"/>
              </a:rPr>
              <a:t> → svaly pánevního dna (velmi důležité pro stabilitu, hypertonické svaly stáčí kostrč dovnitř), m. piriformis může točit pánev </a:t>
            </a:r>
            <a:endParaRPr sz="4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US" sz="4400">
                <a:latin typeface="Helvetica Neue"/>
                <a:ea typeface="Helvetica Neue"/>
                <a:cs typeface="Helvetica Neue"/>
                <a:sym typeface="Helvetica Neue"/>
              </a:rPr>
              <a:t>Kostrč</a:t>
            </a:r>
            <a:r>
              <a:rPr lang="en-US" sz="4400">
                <a:latin typeface="Helvetica Neue"/>
                <a:ea typeface="Helvetica Neue"/>
                <a:cs typeface="Helvetica Neue"/>
                <a:sym typeface="Helvetica Neue"/>
              </a:rPr>
              <a:t> → 100-100° mezi sacrem a kostrčí </a:t>
            </a:r>
            <a:endParaRPr sz="4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US" sz="4400">
                <a:latin typeface="Helvetica Neue"/>
                <a:ea typeface="Helvetica Neue"/>
                <a:cs typeface="Helvetica Neue"/>
                <a:sym typeface="Helvetica Neue"/>
              </a:rPr>
              <a:t>Sakroiliakální skl. </a:t>
            </a:r>
            <a:r>
              <a:rPr lang="en-US" sz="4400">
                <a:latin typeface="Helvetica Neue"/>
                <a:ea typeface="Helvetica Neue"/>
                <a:cs typeface="Helvetica Neue"/>
                <a:sym typeface="Helvetica Neue"/>
              </a:rPr>
              <a:t>→ pevný, velmi namáhaný, jde do něj hodně tlaků, valmi malý pohyb, někdy bývá hypermobilita, při zablokování nestabilita ve stoji, od 60-70 let tuhne </a:t>
            </a:r>
            <a:endParaRPr sz="4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US" sz="4400">
                <a:latin typeface="Helvetica Neue"/>
                <a:ea typeface="Helvetica Neue"/>
                <a:cs typeface="Helvetica Neue"/>
                <a:sym typeface="Helvetica Neue"/>
              </a:rPr>
              <a:t>Symfýza</a:t>
            </a:r>
            <a:r>
              <a:rPr lang="en-US" sz="4400">
                <a:latin typeface="Helvetica Neue"/>
                <a:ea typeface="Helvetica Neue"/>
                <a:cs typeface="Helvetica Neue"/>
                <a:sym typeface="Helvetica Neue"/>
              </a:rPr>
              <a:t> → bývají rozestupy, zejm. u žen v těhotenství/ menses (hormonální změny)</a:t>
            </a:r>
            <a:endParaRPr sz="4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sz="4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>
                <a:latin typeface="Helvetica Neue"/>
                <a:ea typeface="Helvetica Neue"/>
                <a:cs typeface="Helvetica Neue"/>
                <a:sym typeface="Helvetica Neue"/>
              </a:rPr>
              <a:t>Tělo “stojí” na pánvi → sešikmení ovlivní celý trup → skoliotické držení </a:t>
            </a:r>
            <a:endParaRPr sz="4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cd97f7e843_0_5"/>
          <p:cNvSpPr txBox="1"/>
          <p:nvPr>
            <p:ph type="title"/>
          </p:nvPr>
        </p:nvSpPr>
        <p:spPr>
          <a:xfrm>
            <a:off x="1206500" y="1079500"/>
            <a:ext cx="21971100" cy="1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Diagnostika, vyšetření pánve</a:t>
            </a:r>
            <a:endParaRPr b="0" sz="3000"/>
          </a:p>
        </p:txBody>
      </p:sp>
      <p:sp>
        <p:nvSpPr>
          <p:cNvPr id="182" name="Google Shape;182;g3cd97f7e843_0_5"/>
          <p:cNvSpPr txBox="1"/>
          <p:nvPr/>
        </p:nvSpPr>
        <p:spPr>
          <a:xfrm>
            <a:off x="1149300" y="2341750"/>
            <a:ext cx="22547100" cy="6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5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Obvykle předchází z vy</a:t>
            </a:r>
            <a:r>
              <a:rPr lang="en-US" sz="5000">
                <a:latin typeface="Helvetica Neue"/>
                <a:ea typeface="Helvetica Neue"/>
                <a:cs typeface="Helvetica Neue"/>
                <a:sym typeface="Helvetica Neue"/>
              </a:rPr>
              <a:t>š</a:t>
            </a:r>
            <a:r>
              <a:rPr b="0" i="0" lang="en-US" sz="5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postavení DKK ve stoji – změna postavení na DKK je častou příčinou zešikmení pánve</a:t>
            </a:r>
            <a:r>
              <a:rPr lang="en-US" sz="500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5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5000">
                <a:latin typeface="Helvetica Neue"/>
                <a:ea typeface="Helvetica Neue"/>
                <a:cs typeface="Helvetica Neue"/>
                <a:sym typeface="Helvetica Neue"/>
              </a:rPr>
              <a:t>→ je-li 1DK v nakročení a ZR </a:t>
            </a:r>
            <a:endParaRPr sz="5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5000">
                <a:latin typeface="Helvetica Neue"/>
                <a:ea typeface="Helvetica Neue"/>
                <a:cs typeface="Helvetica Neue"/>
                <a:sym typeface="Helvetica Neue"/>
              </a:rPr>
              <a:t>→ vznik funkčního zkratu DK </a:t>
            </a:r>
            <a:endParaRPr sz="5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5000">
                <a:latin typeface="Helvetica Neue"/>
                <a:ea typeface="Helvetica Neue"/>
                <a:cs typeface="Helvetica Neue"/>
                <a:sym typeface="Helvetica Neue"/>
              </a:rPr>
              <a:t>→ sešikmení pánve dolů a posun pánve na stranu delší DK </a:t>
            </a:r>
            <a:endParaRPr sz="5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5000">
                <a:latin typeface="Helvetica Neue"/>
                <a:ea typeface="Helvetica Neue"/>
                <a:cs typeface="Helvetica Neue"/>
                <a:sym typeface="Helvetica Neue"/>
              </a:rPr>
              <a:t>→ skoliotické držení a asymetrické zatížení DKK </a:t>
            </a:r>
            <a:endParaRPr b="0" i="0" sz="5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cd97f7e843_0_10"/>
          <p:cNvSpPr txBox="1"/>
          <p:nvPr>
            <p:ph type="title"/>
          </p:nvPr>
        </p:nvSpPr>
        <p:spPr>
          <a:xfrm>
            <a:off x="1206500" y="1079500"/>
            <a:ext cx="21971100" cy="1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Diagnostika, vyšetření pánve</a:t>
            </a:r>
            <a:endParaRPr b="0" sz="3000"/>
          </a:p>
        </p:txBody>
      </p:sp>
      <p:sp>
        <p:nvSpPr>
          <p:cNvPr id="188" name="Google Shape;188;g3cd97f7e843_0_10"/>
          <p:cNvSpPr txBox="1"/>
          <p:nvPr/>
        </p:nvSpPr>
        <p:spPr>
          <a:xfrm>
            <a:off x="1149300" y="2341750"/>
            <a:ext cx="22547100" cy="109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sng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Vyšetření pohledem:</a:t>
            </a:r>
            <a:endParaRPr b="0" i="0" sz="4400" u="sng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Char char="-"/>
            </a:pPr>
            <a:r>
              <a:rPr b="1" lang="en-US" sz="4400">
                <a:latin typeface="Helvetica Neue"/>
                <a:ea typeface="Helvetica Neue"/>
                <a:cs typeface="Helvetica Neue"/>
                <a:sym typeface="Helvetica Neue"/>
              </a:rPr>
              <a:t>posun</a:t>
            </a:r>
            <a:r>
              <a:rPr b="0" i="0" lang="en-US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k jedné straně </a:t>
            </a:r>
            <a:r>
              <a:rPr lang="en-US" sz="4400">
                <a:latin typeface="Helvetica Neue"/>
                <a:ea typeface="Helvetica Neue"/>
                <a:cs typeface="Helvetica Neue"/>
                <a:sym typeface="Helvetica Neue"/>
              </a:rPr>
              <a:t>→ vlivem hypertonu ADD, blokáda SI skl. na kontralaterální straně, nestejná délka DKK </a:t>
            </a:r>
            <a:endParaRPr b="0" i="0" sz="4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Char char="-"/>
            </a:pPr>
            <a:r>
              <a:rPr b="0" i="0" lang="en-US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rozdílná </a:t>
            </a:r>
            <a:r>
              <a:rPr b="1" i="0" lang="en-US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výška crist</a:t>
            </a:r>
            <a:endParaRPr b="1" i="0" sz="4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Helvetica Neue"/>
              <a:buChar char="-"/>
            </a:pPr>
            <a:r>
              <a:rPr b="1" lang="en-US" sz="4400">
                <a:latin typeface="Helvetica Neue"/>
                <a:ea typeface="Helvetica Neue"/>
                <a:cs typeface="Helvetica Neue"/>
                <a:sym typeface="Helvetica Neue"/>
              </a:rPr>
              <a:t>symetrie tailí</a:t>
            </a:r>
            <a:endParaRPr b="1" sz="4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Helvetica Neue"/>
              <a:buChar char="-"/>
            </a:pPr>
            <a:r>
              <a:rPr b="1" lang="en-US" sz="4400">
                <a:latin typeface="Helvetica Neue"/>
                <a:ea typeface="Helvetica Neue"/>
                <a:cs typeface="Helvetica Neue"/>
                <a:sym typeface="Helvetica Neue"/>
              </a:rPr>
              <a:t>šikmá</a:t>
            </a:r>
            <a:r>
              <a:rPr lang="en-US" sz="4400">
                <a:latin typeface="Helvetica Neue"/>
                <a:ea typeface="Helvetica Neue"/>
                <a:cs typeface="Helvetica Neue"/>
                <a:sym typeface="Helvetica Neue"/>
              </a:rPr>
              <a:t> pánev → bývá ihned kompenzována posunem pánve </a:t>
            </a:r>
            <a:endParaRPr sz="4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Char char="-"/>
            </a:pPr>
            <a:r>
              <a:rPr b="1" i="0" lang="en-US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rotace</a:t>
            </a:r>
            <a:r>
              <a:rPr b="0" i="0" lang="en-US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pánve </a:t>
            </a:r>
            <a:r>
              <a:rPr lang="en-US" sz="4400">
                <a:latin typeface="Helvetica Neue"/>
                <a:ea typeface="Helvetica Neue"/>
                <a:cs typeface="Helvetica Neue"/>
                <a:sym typeface="Helvetica Neue"/>
              </a:rPr>
              <a:t>→ v LS přechodu </a:t>
            </a:r>
            <a:endParaRPr b="0" i="0" sz="4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Char char="-"/>
            </a:pPr>
            <a:r>
              <a:rPr b="0" i="0" lang="en-US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výška </a:t>
            </a:r>
            <a:r>
              <a:rPr b="1" lang="en-US" sz="4400">
                <a:latin typeface="Helvetica Neue"/>
                <a:ea typeface="Helvetica Neue"/>
                <a:cs typeface="Helvetica Neue"/>
                <a:sym typeface="Helvetica Neue"/>
              </a:rPr>
              <a:t>sub</a:t>
            </a:r>
            <a:r>
              <a:rPr b="1" i="0" lang="en-US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gluteálních</a:t>
            </a:r>
            <a:r>
              <a:rPr b="0" i="0" lang="en-US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1" i="0" lang="en-US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rýh</a:t>
            </a:r>
            <a:r>
              <a:rPr b="0" i="0" lang="en-US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400">
                <a:latin typeface="Helvetica Neue"/>
                <a:ea typeface="Helvetica Neue"/>
                <a:cs typeface="Helvetica Neue"/>
                <a:sym typeface="Helvetica Neue"/>
              </a:rPr>
              <a:t>→ tonus m. gluteus maximus</a:t>
            </a:r>
            <a:endParaRPr b="0" i="0" sz="4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Char char="-"/>
            </a:pPr>
            <a:r>
              <a:rPr b="0" i="0" lang="en-US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asymetrie Michaelisovy routy, kterou tvoří oba důlky nad SIPS, trnový výběžek L5 a nejvyšší bod intergluteální rýhy </a:t>
            </a:r>
            <a:endParaRPr sz="4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Helvetica Neue"/>
              <a:buChar char="-"/>
            </a:pPr>
            <a:r>
              <a:rPr b="1" lang="en-US" sz="4400">
                <a:latin typeface="Helvetica Neue"/>
                <a:ea typeface="Helvetica Neue"/>
                <a:cs typeface="Helvetica Neue"/>
                <a:sym typeface="Helvetica Neue"/>
              </a:rPr>
              <a:t>AV</a:t>
            </a:r>
            <a:r>
              <a:rPr lang="en-US" sz="4400">
                <a:latin typeface="Helvetica Neue"/>
                <a:ea typeface="Helvetica Neue"/>
                <a:cs typeface="Helvetica Neue"/>
                <a:sym typeface="Helvetica Neue"/>
              </a:rPr>
              <a:t> → zvýšená Lp lordóza, vyšší zatížení kyčelních kloubů </a:t>
            </a:r>
            <a:endParaRPr sz="4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Helvetica Neue"/>
              <a:buChar char="-"/>
            </a:pPr>
            <a:r>
              <a:rPr b="1" lang="en-US" sz="4400">
                <a:latin typeface="Helvetica Neue"/>
                <a:ea typeface="Helvetica Neue"/>
                <a:cs typeface="Helvetica Neue"/>
                <a:sym typeface="Helvetica Neue"/>
              </a:rPr>
              <a:t>RV</a:t>
            </a:r>
            <a:r>
              <a:rPr lang="en-US" sz="4400">
                <a:latin typeface="Helvetica Neue"/>
                <a:ea typeface="Helvetica Neue"/>
                <a:cs typeface="Helvetica Neue"/>
                <a:sym typeface="Helvetica Neue"/>
              </a:rPr>
              <a:t> → oploštění Lp křivky, vyšší zatížení meziobratlových plotének </a:t>
            </a:r>
            <a:endParaRPr sz="4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Helvetica Neue"/>
              <a:buChar char="-"/>
            </a:pPr>
            <a:r>
              <a:rPr b="1" lang="en-US" sz="4400">
                <a:latin typeface="Helvetica Neue"/>
                <a:ea typeface="Helvetica Neue"/>
                <a:cs typeface="Helvetica Neue"/>
                <a:sym typeface="Helvetica Neue"/>
              </a:rPr>
              <a:t>v</a:t>
            </a:r>
            <a:r>
              <a:rPr b="1" i="0" lang="en-US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ychýlení</a:t>
            </a:r>
            <a:r>
              <a:rPr b="0" i="0" lang="en-US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horního konce </a:t>
            </a:r>
            <a:r>
              <a:rPr b="1" i="0" lang="en-US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intergl. rýhy</a:t>
            </a:r>
            <a:r>
              <a:rPr b="0" i="0" lang="en-US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k jedné straně → známka asymetrické polohy kaudální části sacra a kostrče </a:t>
            </a:r>
            <a:endParaRPr b="0" i="0" sz="4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40d323e94d_0_65"/>
          <p:cNvSpPr txBox="1"/>
          <p:nvPr>
            <p:ph type="title"/>
          </p:nvPr>
        </p:nvSpPr>
        <p:spPr>
          <a:xfrm>
            <a:off x="1206500" y="1079500"/>
            <a:ext cx="21971100" cy="1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Diagnostika pánve</a:t>
            </a:r>
            <a:endParaRPr b="0" sz="3000"/>
          </a:p>
        </p:txBody>
      </p:sp>
      <p:sp>
        <p:nvSpPr>
          <p:cNvPr id="194" name="Google Shape;194;g340d323e94d_0_65"/>
          <p:cNvSpPr txBox="1"/>
          <p:nvPr/>
        </p:nvSpPr>
        <p:spPr>
          <a:xfrm>
            <a:off x="1149300" y="2341750"/>
            <a:ext cx="22547100" cy="34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sng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Sklon pánev </a:t>
            </a:r>
            <a:r>
              <a:rPr b="0" i="0" lang="en-US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b="0" i="0" sz="4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Char char="-"/>
            </a:pPr>
            <a:r>
              <a:rPr b="0" i="0" lang="en-US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porovnání přední a zadní spiny → norma: linie mezi nimi je vodorovná </a:t>
            </a:r>
            <a:endParaRPr b="0" i="0" sz="4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Char char="-"/>
            </a:pPr>
            <a:r>
              <a:rPr b="0" i="0" lang="en-US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 pac. s pokleslým břichem je pánev obvykle skloněná dopředu</a:t>
            </a:r>
            <a:endParaRPr b="0" i="0" sz="4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Char char="-"/>
            </a:pPr>
            <a:r>
              <a:rPr b="0" i="0" lang="en-US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 pac. s napětím gluteálních a ischiokrurálních svalů je nakloněná dozadu </a:t>
            </a:r>
            <a:endParaRPr b="0" i="0" sz="4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393b3207a7_0_110"/>
          <p:cNvSpPr txBox="1"/>
          <p:nvPr>
            <p:ph type="title"/>
          </p:nvPr>
        </p:nvSpPr>
        <p:spPr>
          <a:xfrm>
            <a:off x="1206500" y="1079500"/>
            <a:ext cx="21971100" cy="1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Pohybové stereotypy dle Jandy </a:t>
            </a:r>
            <a:endParaRPr/>
          </a:p>
        </p:txBody>
      </p:sp>
      <p:sp>
        <p:nvSpPr>
          <p:cNvPr id="85" name="Google Shape;85;g3393b3207a7_0_110"/>
          <p:cNvSpPr txBox="1"/>
          <p:nvPr/>
        </p:nvSpPr>
        <p:spPr>
          <a:xfrm>
            <a:off x="1206500" y="2514400"/>
            <a:ext cx="22085400" cy="9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76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Helvetica Neue"/>
              <a:buChar char="-"/>
            </a:pPr>
            <a:r>
              <a:rPr b="0" i="0" lang="en-US" sz="5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hlavní příčinou funkčních poruch je porucha pohybového stereotypu (PS) </a:t>
            </a:r>
            <a:endParaRPr b="0" i="0" sz="51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 porucha svalové koordinace vznikající následkem poruchy centrálního řízení → tzn. v mozku se </a:t>
            </a:r>
            <a:r>
              <a:rPr lang="en-US" sz="5100">
                <a:latin typeface="Helvetica Neue"/>
                <a:ea typeface="Helvetica Neue"/>
                <a:cs typeface="Helvetica Neue"/>
                <a:sym typeface="Helvetica Neue"/>
              </a:rPr>
              <a:t>vytváří</a:t>
            </a:r>
            <a:r>
              <a:rPr b="0" i="0" lang="en-US" sz="5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častým a stále stejným zapojováním nadbytečných svalů vadný program pro určitou činnost → toto vadné zapojení svalů nemusí narušit přesnost a plynulost pohybu, ale zpravidla bývá pohyb neekonomický a přetěžuje určité části těla než jeho správné provedení </a:t>
            </a:r>
            <a:endParaRPr b="0" i="0" sz="51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76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Helvetica Neue"/>
              <a:buChar char="-"/>
            </a:pPr>
            <a:r>
              <a:rPr b="0" i="0" lang="en-US" sz="5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porucha pohyb</a:t>
            </a:r>
            <a:r>
              <a:rPr lang="en-US" sz="5100">
                <a:latin typeface="Helvetica Neue"/>
                <a:ea typeface="Helvetica Neue"/>
                <a:cs typeface="Helvetica Neue"/>
                <a:sym typeface="Helvetica Neue"/>
              </a:rPr>
              <a:t>ového</a:t>
            </a:r>
            <a:r>
              <a:rPr b="0" i="0" lang="en-US" sz="5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stereotypu je možná nejdůležitější příčinou vzniku funkčně reverzibilních blokád </a:t>
            </a:r>
            <a:endParaRPr b="0" i="0" sz="51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g340d323e94d_0_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95350" y="5989450"/>
            <a:ext cx="12994376" cy="652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g340d323e94d_0_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975875" y="507175"/>
            <a:ext cx="6174250" cy="617425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g340d323e94d_0_50"/>
          <p:cNvSpPr txBox="1"/>
          <p:nvPr>
            <p:ph type="title"/>
          </p:nvPr>
        </p:nvSpPr>
        <p:spPr>
          <a:xfrm>
            <a:off x="1206500" y="1079500"/>
            <a:ext cx="21971100" cy="1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Diagnostika pánve</a:t>
            </a:r>
            <a:endParaRPr b="0" sz="3000"/>
          </a:p>
        </p:txBody>
      </p:sp>
      <p:sp>
        <p:nvSpPr>
          <p:cNvPr id="202" name="Google Shape;202;g340d323e94d_0_50"/>
          <p:cNvSpPr txBox="1"/>
          <p:nvPr/>
        </p:nvSpPr>
        <p:spPr>
          <a:xfrm>
            <a:off x="1149300" y="2341750"/>
            <a:ext cx="20005500" cy="111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sng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Palpace</a:t>
            </a:r>
            <a:r>
              <a:rPr b="0" i="0" lang="en-US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b="0" i="0" sz="4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Char char="-"/>
            </a:pPr>
            <a:r>
              <a:rPr b="1" i="0" lang="en-US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výška crist</a:t>
            </a:r>
            <a:r>
              <a:rPr b="0" i="0" lang="en-US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(palpace ukazováky z vrchu)</a:t>
            </a:r>
            <a:endParaRPr b="0" i="0" sz="4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334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Char char="-"/>
            </a:pPr>
            <a:r>
              <a:rPr b="0" i="0" lang="en-US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pokud pánev vybočuje do strany, vytváří to dojem, že je vyšší na straně vybočení </a:t>
            </a:r>
            <a:endParaRPr b="0" i="0" sz="4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334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Char char="-"/>
            </a:pPr>
            <a:r>
              <a:rPr b="0" i="0" lang="en-US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vybočení může být v důsledku rozdílné délky DKK/ důsledek skoliózy </a:t>
            </a:r>
            <a:endParaRPr b="0" i="0" sz="4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Char char="-"/>
            </a:pPr>
            <a:r>
              <a:rPr b="1" i="0" lang="en-US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SIPS</a:t>
            </a:r>
            <a:r>
              <a:rPr b="0" i="0" lang="en-US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(palpace zespod)</a:t>
            </a:r>
            <a:endParaRPr b="0" i="0" sz="4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334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Char char="-"/>
            </a:pPr>
            <a:r>
              <a:rPr lang="en-US" sz="4800">
                <a:latin typeface="Helvetica Neue"/>
                <a:ea typeface="Helvetica Neue"/>
                <a:cs typeface="Helvetica Neue"/>
                <a:sym typeface="Helvetica Neue"/>
              </a:rPr>
              <a:t>ideálně </a:t>
            </a:r>
            <a:r>
              <a:rPr b="0" i="0" lang="en-US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 stejné výšce se SIAS </a:t>
            </a:r>
            <a:r>
              <a:rPr lang="en-US" sz="480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b="0" i="0" sz="4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Char char="-"/>
            </a:pPr>
            <a:r>
              <a:rPr b="1" i="0" lang="en-US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SIAS</a:t>
            </a:r>
            <a:r>
              <a:rPr b="0" i="0" lang="en-US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(palpace zespod)</a:t>
            </a:r>
            <a:endParaRPr b="0" i="0" sz="4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Font typeface="Helvetica Neue"/>
              <a:buChar char="-"/>
            </a:pPr>
            <a:r>
              <a:rPr b="1" lang="en-US" sz="4800">
                <a:latin typeface="Helvetica Neue"/>
                <a:ea typeface="Helvetica Neue"/>
                <a:cs typeface="Helvetica Neue"/>
                <a:sym typeface="Helvetica Neue"/>
              </a:rPr>
              <a:t>sešikmení</a:t>
            </a:r>
            <a:r>
              <a:rPr lang="en-US" sz="4800">
                <a:latin typeface="Helvetica Neue"/>
                <a:ea typeface="Helvetica Neue"/>
                <a:cs typeface="Helvetica Neue"/>
                <a:sym typeface="Helvetica Neue"/>
              </a:rPr>
              <a:t> pánve</a:t>
            </a:r>
            <a:endParaRPr sz="4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Font typeface="Helvetica Neue"/>
              <a:buChar char="-"/>
            </a:pPr>
            <a:r>
              <a:rPr b="1" lang="en-US" sz="4800">
                <a:latin typeface="Helvetica Neue"/>
                <a:ea typeface="Helvetica Neue"/>
                <a:cs typeface="Helvetica Neue"/>
                <a:sym typeface="Helvetica Neue"/>
              </a:rPr>
              <a:t>torze</a:t>
            </a:r>
            <a:r>
              <a:rPr lang="en-US" sz="4800">
                <a:latin typeface="Helvetica Neue"/>
                <a:ea typeface="Helvetica Neue"/>
                <a:cs typeface="Helvetica Neue"/>
                <a:sym typeface="Helvetica Neue"/>
              </a:rPr>
              <a:t> pánve = přetočení ilia  → </a:t>
            </a:r>
            <a:endParaRPr sz="4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Helvetica Neue"/>
                <a:ea typeface="Helvetica Neue"/>
                <a:cs typeface="Helvetica Neue"/>
                <a:sym typeface="Helvetica Neue"/>
              </a:rPr>
              <a:t>strana poruchy je ta, kde je přetočení dopředu, tzn. kde je SIAS níž</a:t>
            </a:r>
            <a:endParaRPr sz="4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33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Font typeface="Helvetica Neue"/>
              <a:buChar char="-"/>
            </a:pPr>
            <a:r>
              <a:rPr b="1" lang="en-US" sz="4800">
                <a:latin typeface="Helvetica Neue"/>
                <a:ea typeface="Helvetica Neue"/>
                <a:cs typeface="Helvetica Neue"/>
                <a:sym typeface="Helvetica Neue"/>
              </a:rPr>
              <a:t>kostrč</a:t>
            </a:r>
            <a:r>
              <a:rPr lang="en-US" sz="480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4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40d323e94d_0_55"/>
          <p:cNvSpPr txBox="1"/>
          <p:nvPr>
            <p:ph type="title"/>
          </p:nvPr>
        </p:nvSpPr>
        <p:spPr>
          <a:xfrm>
            <a:off x="1206500" y="1079500"/>
            <a:ext cx="21971100" cy="1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Diagnostika pánve</a:t>
            </a:r>
            <a:endParaRPr b="0" sz="3000"/>
          </a:p>
        </p:txBody>
      </p:sp>
      <p:sp>
        <p:nvSpPr>
          <p:cNvPr id="208" name="Google Shape;208;g340d323e94d_0_55"/>
          <p:cNvSpPr txBox="1"/>
          <p:nvPr/>
        </p:nvSpPr>
        <p:spPr>
          <a:xfrm>
            <a:off x="1149300" y="2341750"/>
            <a:ext cx="22547100" cy="111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600" u="sng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Šikmá pánev </a:t>
            </a:r>
            <a:r>
              <a:rPr b="0" i="0" lang="en-US" sz="4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b="0" i="0" sz="46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76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Helvetica Neue"/>
              <a:buChar char="-"/>
            </a:pPr>
            <a:r>
              <a:rPr b="0" i="0" lang="en-US" sz="4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nejspolehlivější klinický příznak rozdílu délky DKK (pokud příčina není v rozdílné délce bérců)</a:t>
            </a:r>
            <a:endParaRPr b="0" i="0" sz="46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76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Helvetica Neue"/>
              <a:buChar char="-"/>
            </a:pPr>
            <a:r>
              <a:rPr b="0" i="0" lang="en-US" sz="4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při rozdílné délce DKK → vybočení pánve k vyšší straně, když pac. zatěžuje obě DKK stejně … na této straně bývá rameno postaveno níž  → nálezy je možno ověřit vypodložením kratší DK </a:t>
            </a:r>
            <a:endParaRPr b="0" i="0" sz="46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76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Helvetica Neue"/>
              <a:buChar char="-"/>
            </a:pPr>
            <a:r>
              <a:rPr b="0" i="0" lang="en-US" sz="4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možno přidat kontrolní vyšetření na 2 vahách (kratší bývá zatěžovaná více) a pod kratší DK se dá vypodložení pro vyrovnání délky končetin → dosáhne se jednoho ze 3 výsledků:</a:t>
            </a:r>
            <a:endParaRPr b="0" i="0" sz="46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2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Helvetica Neue"/>
              <a:buChar char="-"/>
            </a:pPr>
            <a:r>
              <a:rPr b="0" i="0" lang="en-US" sz="4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1. rozdíl v zatěžování zůstane stejný</a:t>
            </a:r>
            <a:endParaRPr b="0" i="0" sz="4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2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Helvetica Neue"/>
              <a:buChar char="-"/>
            </a:pPr>
            <a:r>
              <a:rPr b="0" i="0" lang="en-US" sz="4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 rozdíl se vyrovná </a:t>
            </a:r>
            <a:endParaRPr b="0" i="0" sz="4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2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Helvetica Neue"/>
              <a:buChar char="-"/>
            </a:pPr>
            <a:r>
              <a:rPr b="0" i="0" lang="en-US" sz="4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3. rozdíl se zvětší </a:t>
            </a:r>
            <a:endParaRPr b="0" i="0" sz="4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76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Helvetica Neue"/>
              <a:buChar char="-"/>
            </a:pPr>
            <a:r>
              <a:rPr b="0" i="0" lang="en-US" sz="4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 kontrolu rozdílné délky DKK se doporučuje provést RTG ve stoje </a:t>
            </a:r>
            <a:endParaRPr b="0" i="0" sz="46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6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cd97f7e843_0_15"/>
          <p:cNvSpPr txBox="1"/>
          <p:nvPr>
            <p:ph type="title"/>
          </p:nvPr>
        </p:nvSpPr>
        <p:spPr>
          <a:xfrm>
            <a:off x="1206500" y="1079500"/>
            <a:ext cx="21971100" cy="1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Diagnostika pánve</a:t>
            </a:r>
            <a:endParaRPr b="0" sz="3000"/>
          </a:p>
        </p:txBody>
      </p:sp>
      <p:sp>
        <p:nvSpPr>
          <p:cNvPr id="214" name="Google Shape;214;g3cd97f7e843_0_15"/>
          <p:cNvSpPr txBox="1"/>
          <p:nvPr/>
        </p:nvSpPr>
        <p:spPr>
          <a:xfrm>
            <a:off x="1149300" y="2341750"/>
            <a:ext cx="22547100" cy="67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1" i="0" lang="en-US" sz="4700" u="sng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Šikmá pánev </a:t>
            </a:r>
            <a:r>
              <a:rPr b="1" i="0" lang="en-US" sz="4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b="1" i="0" sz="47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2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Helvetica Neue"/>
              <a:buChar char="-"/>
            </a:pPr>
            <a:r>
              <a:rPr b="0" i="0" lang="en-US" sz="4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další možná příčina zešikmení a někdy i vybočení pánve → </a:t>
            </a:r>
            <a:r>
              <a:rPr b="1" i="0" lang="en-US" sz="4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jednostranné plochonoží </a:t>
            </a:r>
            <a:r>
              <a:rPr b="0" i="0" lang="en-US" sz="4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→ pro potvrzení relevantnosti plochonoží necháme pacienta postavit na malíkové hrany chodidel (objektivní ověření n</a:t>
            </a:r>
            <a:r>
              <a:rPr lang="en-US" sz="4700">
                <a:latin typeface="Helvetica Neue"/>
                <a:ea typeface="Helvetica Neue"/>
                <a:cs typeface="Helvetica Neue"/>
                <a:sym typeface="Helvetica Neue"/>
              </a:rPr>
              <a:t>a podoskopu) </a:t>
            </a:r>
            <a:endParaRPr sz="47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2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700"/>
              <a:buFont typeface="Helvetica Neue"/>
              <a:buChar char="-"/>
            </a:pPr>
            <a:r>
              <a:rPr lang="en-US" sz="4700">
                <a:latin typeface="Helvetica Neue"/>
                <a:ea typeface="Helvetica Neue"/>
                <a:cs typeface="Helvetica Neue"/>
                <a:sym typeface="Helvetica Neue"/>
              </a:rPr>
              <a:t>spojeno kompenzačně s posunem pánve, který nastává při blokádě SI skloubení</a:t>
            </a:r>
            <a:endParaRPr sz="47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270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700"/>
              <a:buFont typeface="Helvetica Neue"/>
              <a:buChar char="-"/>
            </a:pPr>
            <a:r>
              <a:rPr lang="en-US" sz="4700">
                <a:latin typeface="Helvetica Neue"/>
                <a:ea typeface="Helvetica Neue"/>
                <a:cs typeface="Helvetica Neue"/>
                <a:sym typeface="Helvetica Neue"/>
              </a:rPr>
              <a:t>na straně blokády insuficience m. gluteus maximus </a:t>
            </a:r>
            <a:endParaRPr sz="47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270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700"/>
              <a:buFont typeface="Helvetica Neue"/>
              <a:buChar char="-"/>
            </a:pPr>
            <a:r>
              <a:rPr lang="en-US" sz="4700">
                <a:latin typeface="Helvetica Neue"/>
                <a:ea typeface="Helvetica Neue"/>
                <a:cs typeface="Helvetica Neue"/>
                <a:sym typeface="Helvetica Neue"/>
              </a:rPr>
              <a:t>na kontralaterální straně insuficience m. gluteus medius → posun bude od blokády SIK</a:t>
            </a:r>
            <a:endParaRPr sz="47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40d323e94d_0_60"/>
          <p:cNvSpPr txBox="1"/>
          <p:nvPr>
            <p:ph type="title"/>
          </p:nvPr>
        </p:nvSpPr>
        <p:spPr>
          <a:xfrm>
            <a:off x="1206500" y="1079500"/>
            <a:ext cx="21971100" cy="1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Diagnostika pánve</a:t>
            </a:r>
            <a:endParaRPr b="0" sz="3000"/>
          </a:p>
        </p:txBody>
      </p:sp>
      <p:sp>
        <p:nvSpPr>
          <p:cNvPr id="220" name="Google Shape;220;g340d323e94d_0_60"/>
          <p:cNvSpPr txBox="1"/>
          <p:nvPr/>
        </p:nvSpPr>
        <p:spPr>
          <a:xfrm>
            <a:off x="1149300" y="2341750"/>
            <a:ext cx="22547100" cy="112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1" i="0" lang="en-US" sz="4200" u="sng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Torze pánve</a:t>
            </a:r>
            <a:r>
              <a:rPr b="1" i="0" lang="en-US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b="1" i="0" sz="4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-"/>
            </a:pPr>
            <a:r>
              <a:rPr b="0" i="0" lang="en-US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nutno odlišit od šikmé pánve – to není vždy lehká, zejm. pokud jsou současně přítomny obě změny → v tom případě je nejdříve vhodné řešit torzi a poté měřené zopakovat </a:t>
            </a:r>
            <a:endParaRPr b="0" i="0" sz="4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-"/>
            </a:pPr>
            <a:r>
              <a:rPr b="0" i="0" lang="en-US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častěji bývá vybočení pánve doprava a mírně rotovaná nalevo </a:t>
            </a:r>
            <a:endParaRPr b="0" i="0" sz="4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-"/>
            </a:pPr>
            <a:r>
              <a:rPr b="0" i="0" lang="en-US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výška crist je symetrická → když ukazovány pokračují směrem k SIPS → nesetkají se ve stejné úrovni → jedna spina obvykle leží výše než druhá </a:t>
            </a:r>
            <a:endParaRPr b="0" i="0" sz="4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-"/>
            </a:pPr>
            <a:r>
              <a:rPr b="0" i="0" lang="en-US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zepředu je situace opačná → pravá SIAS obvykle níž než levá </a:t>
            </a:r>
            <a:endParaRPr b="0" i="0" sz="4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-"/>
            </a:pPr>
            <a:r>
              <a:rPr b="0" i="0" lang="en-US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důležitý </a:t>
            </a:r>
            <a:r>
              <a:rPr b="0" i="0" lang="en-US" sz="4200" u="sng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příznak předbíhání </a:t>
            </a:r>
            <a:endParaRPr b="0" i="0" sz="4200" u="sng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953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-"/>
            </a:pPr>
            <a:r>
              <a:rPr b="0" i="0" lang="en-US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při předklonu ve stoji/vsedě → níže položená SIPS (obvykle levá) předbíhá druhou a dostává se výš → pacient zůstane v předklonu alespoň 20 s. a po této době se postavení spin v předklonu vyrovná </a:t>
            </a:r>
            <a:endParaRPr b="0" i="0" sz="4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953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-"/>
            </a:pPr>
            <a:r>
              <a:rPr b="0" i="0" lang="en-US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jakto? při torzi je sacrum asymetricky mezi pánevními kostmi → větší napětí na straně, kde je SIPS níž → při předklonu svaly ve větším napětí strhnou tuto spinu rychleji dopředu</a:t>
            </a:r>
            <a:endParaRPr b="0" i="0" sz="4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953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-"/>
            </a:pPr>
            <a:r>
              <a:rPr b="0" i="0" lang="en-US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předpokládáme, že na straně, kde je zadní spina níž bude DK v ZR postavení </a:t>
            </a:r>
            <a:endParaRPr b="0" i="0" sz="4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-"/>
            </a:pPr>
            <a:r>
              <a:rPr b="0" i="0" lang="en-US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torze pánve je téměř vždy sekundární nález → příčina obvykle v AO a C1/C2 skloubení</a:t>
            </a:r>
            <a:endParaRPr b="0" i="0" sz="4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40d323e94d_0_45"/>
          <p:cNvSpPr txBox="1"/>
          <p:nvPr>
            <p:ph type="title"/>
          </p:nvPr>
        </p:nvSpPr>
        <p:spPr>
          <a:xfrm>
            <a:off x="1206500" y="1079500"/>
            <a:ext cx="21971100" cy="1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Vyšetření SI skloubení </a:t>
            </a:r>
            <a:r>
              <a:rPr b="0" lang="en-US" sz="5400"/>
              <a:t>dle Lewita</a:t>
            </a:r>
            <a:r>
              <a:rPr lang="en-US" sz="5400"/>
              <a:t> </a:t>
            </a:r>
            <a:endParaRPr b="0" sz="3000"/>
          </a:p>
        </p:txBody>
      </p:sp>
      <p:sp>
        <p:nvSpPr>
          <p:cNvPr id="226" name="Google Shape;226;g340d323e94d_0_45"/>
          <p:cNvSpPr txBox="1"/>
          <p:nvPr/>
        </p:nvSpPr>
        <p:spPr>
          <a:xfrm>
            <a:off x="1149300" y="2341750"/>
            <a:ext cx="22547100" cy="108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i="0" lang="en-US" sz="4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Blokáda SI</a:t>
            </a:r>
            <a:r>
              <a:rPr b="0" i="0" lang="en-US" sz="4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je často jako druhotný problém. Zřetězení může být z TrP m. biceps femoris/ pánevního dna/ m. piriformis/… . </a:t>
            </a:r>
            <a:endParaRPr b="0" i="0" sz="47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t/>
            </a:r>
            <a:endParaRPr sz="47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0" i="0" lang="en-US" sz="4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Postavení pánve je obvykle při blokádách SI skl. normální. Rozhodující se omezení pohyblivost = malé nebo žádné pružení v kloubu.</a:t>
            </a:r>
            <a:endParaRPr b="0" i="0" sz="47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t/>
            </a:r>
            <a:endParaRPr sz="47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lang="en-US" sz="4700">
                <a:latin typeface="Helvetica Neue"/>
                <a:ea typeface="Helvetica Neue"/>
                <a:cs typeface="Helvetica Neue"/>
                <a:sym typeface="Helvetica Neue"/>
              </a:rPr>
              <a:t>Na straně blokády je pánev ventrálněji, není možná EXT KYK. </a:t>
            </a:r>
            <a:endParaRPr sz="47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t/>
            </a:r>
            <a:endParaRPr sz="47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>
                <a:latin typeface="Helvetica Neue"/>
                <a:ea typeface="Helvetica Neue"/>
                <a:cs typeface="Helvetica Neue"/>
                <a:sym typeface="Helvetica Neue"/>
              </a:rPr>
              <a:t>Může být prosak okolo SIK a větší napětí měkkých tkání, pozitivita spine sign testu/ fenomén předbíhání/ omezené pružení, vázne ADD v kyčli, při chůzi na straně dysfce chybí EXT KYK, na kontralaterální straně je v dysfci m. gluteus medius e minimus → zvětšený pohyb pánve do strany </a:t>
            </a:r>
            <a:endParaRPr b="0" i="0" sz="47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t/>
            </a:r>
            <a:endParaRPr sz="47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cd97f7e843_0_20"/>
          <p:cNvSpPr txBox="1"/>
          <p:nvPr>
            <p:ph type="title"/>
          </p:nvPr>
        </p:nvSpPr>
        <p:spPr>
          <a:xfrm>
            <a:off x="1206500" y="1079500"/>
            <a:ext cx="21971100" cy="1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Diagnostika pánve</a:t>
            </a:r>
            <a:endParaRPr b="0" sz="3000"/>
          </a:p>
        </p:txBody>
      </p:sp>
      <p:sp>
        <p:nvSpPr>
          <p:cNvPr id="232" name="Google Shape;232;g3cd97f7e843_0_20"/>
          <p:cNvSpPr txBox="1"/>
          <p:nvPr/>
        </p:nvSpPr>
        <p:spPr>
          <a:xfrm>
            <a:off x="1149300" y="2341750"/>
            <a:ext cx="22971000" cy="6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200" u="sng">
                <a:latin typeface="Helvetica Neue"/>
                <a:ea typeface="Helvetica Neue"/>
                <a:cs typeface="Helvetica Neue"/>
                <a:sym typeface="Helvetica Neue"/>
              </a:rPr>
              <a:t>Zkouška spine sign </a:t>
            </a:r>
            <a:endParaRPr b="1" sz="5200" u="sng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27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Font typeface="Helvetica Neue"/>
              <a:buChar char="-"/>
            </a:pPr>
            <a:r>
              <a:rPr lang="en-US" sz="5200">
                <a:latin typeface="Helvetica Neue"/>
                <a:ea typeface="Helvetica Neue"/>
                <a:cs typeface="Helvetica Neue"/>
                <a:sym typeface="Helvetica Neue"/>
              </a:rPr>
              <a:t>jedna ruka palpuje SIPS a druhá trn L5 (spojnice SIPS) → na této vyšetřované straně pacienta instruujeme k povolení kolene do FLX a při tom nechal patu na podlaze </a:t>
            </a:r>
            <a:endParaRPr sz="5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27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Font typeface="Helvetica Neue"/>
              <a:buChar char="-"/>
            </a:pPr>
            <a:r>
              <a:rPr lang="en-US" sz="5200">
                <a:latin typeface="Helvetica Neue"/>
                <a:ea typeface="Helvetica Neue"/>
                <a:cs typeface="Helvetica Neue"/>
                <a:sym typeface="Helvetica Neue"/>
              </a:rPr>
              <a:t>norma: zvětšení vzdálenosti mezi SIPS a L5 (prsty se od sebe oddálí) </a:t>
            </a:r>
            <a:endParaRPr sz="5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27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Font typeface="Helvetica Neue"/>
              <a:buChar char="-"/>
            </a:pPr>
            <a:r>
              <a:rPr lang="en-US" sz="5200">
                <a:latin typeface="Helvetica Neue"/>
                <a:ea typeface="Helvetica Neue"/>
                <a:cs typeface="Helvetica Neue"/>
                <a:sym typeface="Helvetica Neue"/>
              </a:rPr>
              <a:t>blokáda: vzdálenost stejná i při pokrčení kolene + vyšetřující může cítit tlak trnového výběžku L5 směrem laterálním</a:t>
            </a:r>
            <a:endParaRPr b="1" sz="5300" u="sng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cd97f7e843_0_25"/>
          <p:cNvSpPr txBox="1"/>
          <p:nvPr>
            <p:ph type="title"/>
          </p:nvPr>
        </p:nvSpPr>
        <p:spPr>
          <a:xfrm>
            <a:off x="1206500" y="1079500"/>
            <a:ext cx="21971100" cy="1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Diagnostika pánve</a:t>
            </a:r>
            <a:endParaRPr b="0" sz="3000"/>
          </a:p>
        </p:txBody>
      </p:sp>
      <p:sp>
        <p:nvSpPr>
          <p:cNvPr id="238" name="Google Shape;238;g3cd97f7e843_0_25"/>
          <p:cNvSpPr txBox="1"/>
          <p:nvPr/>
        </p:nvSpPr>
        <p:spPr>
          <a:xfrm>
            <a:off x="1149300" y="2341750"/>
            <a:ext cx="22971000" cy="94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 u="sng">
                <a:latin typeface="Helvetica Neue"/>
                <a:ea typeface="Helvetica Neue"/>
                <a:cs typeface="Helvetica Neue"/>
                <a:sym typeface="Helvetica Neue"/>
              </a:rPr>
              <a:t>Fenomén předbíhání</a:t>
            </a:r>
            <a:endParaRPr b="1" i="0" sz="4800" u="sng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334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Char char="-"/>
            </a:pPr>
            <a:r>
              <a:rPr lang="en-US" sz="4800">
                <a:latin typeface="Helvetica Neue"/>
                <a:ea typeface="Helvetica Neue"/>
                <a:cs typeface="Helvetica Neue"/>
                <a:sym typeface="Helvetica Neue"/>
              </a:rPr>
              <a:t>zjišťuji </a:t>
            </a:r>
            <a:r>
              <a:rPr b="0" i="0" lang="en-US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při předklonu od hlavy až dolů ve stoji/ vsedě </a:t>
            </a:r>
            <a:r>
              <a:rPr lang="en-US" sz="4800">
                <a:latin typeface="Helvetica Neue"/>
                <a:ea typeface="Helvetica Neue"/>
                <a:cs typeface="Helvetica Neue"/>
                <a:sym typeface="Helvetica Neue"/>
              </a:rPr>
              <a:t>s přiloženými prsty na SIPS</a:t>
            </a:r>
            <a:endParaRPr sz="4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33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Font typeface="Helvetica Neue"/>
              <a:buAutoNum type="arabicPeriod"/>
            </a:pPr>
            <a:r>
              <a:rPr lang="en-US" sz="4800">
                <a:latin typeface="Helvetica Neue"/>
                <a:ea typeface="Helvetica Neue"/>
                <a:cs typeface="Helvetica Neue"/>
                <a:sym typeface="Helvetica Neue"/>
              </a:rPr>
              <a:t>SI volné → obě strany jdou symetricky </a:t>
            </a:r>
            <a:endParaRPr sz="4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33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Font typeface="Helvetica Neue"/>
              <a:buAutoNum type="arabicPeriod"/>
            </a:pPr>
            <a:r>
              <a:rPr lang="en-US" sz="4800">
                <a:latin typeface="Helvetica Neue"/>
                <a:ea typeface="Helvetica Neue"/>
                <a:cs typeface="Helvetica Neue"/>
                <a:sym typeface="Helvetica Neue"/>
              </a:rPr>
              <a:t>blokáda SIK → není pohyb mezi sacrem a iliem → jdou společně a tato strana bude předbíhat tu druhou → pacient vydrží v předklonu 10 s. a SIPS zůstává předběhnuté</a:t>
            </a:r>
            <a:endParaRPr sz="4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1950" lvl="1" marL="1257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Helvetica Neue"/>
              <a:buAutoNum type="arabicPeriod"/>
            </a:pPr>
            <a:r>
              <a:rPr lang="en-US" sz="4800">
                <a:latin typeface="Helvetica Neue"/>
                <a:ea typeface="Helvetica Neue"/>
                <a:cs typeface="Helvetica Neue"/>
                <a:sym typeface="Helvetica Neue"/>
              </a:rPr>
              <a:t> u tohoto stavu se pacient stáčí ke kontralaterální DK</a:t>
            </a:r>
            <a:endParaRPr sz="4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1950" lvl="1" marL="1257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Helvetica Neue"/>
              <a:buAutoNum type="arabicPeriod"/>
            </a:pPr>
            <a:r>
              <a:rPr lang="en-US" sz="4800">
                <a:latin typeface="Helvetica Neue"/>
                <a:ea typeface="Helvetica Neue"/>
                <a:cs typeface="Helvetica Neue"/>
                <a:sym typeface="Helvetica Neue"/>
              </a:rPr>
              <a:t> pravděpodobně při vyšetření SIPS ve stoji bude tato zablokovaná strana níž </a:t>
            </a:r>
            <a:endParaRPr sz="4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33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Font typeface="Helvetica Neue"/>
              <a:buAutoNum type="arabicPeriod"/>
            </a:pPr>
            <a:r>
              <a:rPr lang="en-US" sz="4800">
                <a:latin typeface="Helvetica Neue"/>
                <a:ea typeface="Helvetica Neue"/>
                <a:cs typeface="Helvetica Neue"/>
                <a:sym typeface="Helvetica Neue"/>
              </a:rPr>
              <a:t>SI posun → SIPS předběhne, pacient setrvá v předklonu a SI se vrátí do úrovně druhého SI → jedná se o poruchu mimo SIK, problém na svalové úrovni </a:t>
            </a:r>
            <a:endParaRPr sz="4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40d323e94d_0_40"/>
          <p:cNvSpPr txBox="1"/>
          <p:nvPr>
            <p:ph type="title"/>
          </p:nvPr>
        </p:nvSpPr>
        <p:spPr>
          <a:xfrm>
            <a:off x="1206500" y="1079500"/>
            <a:ext cx="21971100" cy="1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Vyšetření SI skloubení </a:t>
            </a:r>
            <a:endParaRPr b="0" sz="6100"/>
          </a:p>
        </p:txBody>
      </p:sp>
      <p:sp>
        <p:nvSpPr>
          <p:cNvPr id="244" name="Google Shape;244;g340d323e94d_0_40"/>
          <p:cNvSpPr txBox="1"/>
          <p:nvPr/>
        </p:nvSpPr>
        <p:spPr>
          <a:xfrm>
            <a:off x="1149300" y="2341750"/>
            <a:ext cx="22547100" cy="65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b="0" i="0" lang="en-US" sz="4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Zkouška pružení vleže na zádech </a:t>
            </a:r>
            <a:r>
              <a:rPr lang="en-US" sz="4600">
                <a:latin typeface="Helvetica Neue"/>
                <a:ea typeface="Helvetica Neue"/>
                <a:cs typeface="Helvetica Neue"/>
                <a:sym typeface="Helvetica Neue"/>
              </a:rPr>
              <a:t>→ pružení na štěrbinu/ Addukční test KYK</a:t>
            </a:r>
            <a:endParaRPr b="0" i="0" sz="46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t/>
            </a:r>
            <a:endParaRPr sz="4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b="0" i="0" lang="en-US" sz="4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Zkouška pružení vleže na boku </a:t>
            </a:r>
            <a:r>
              <a:rPr lang="en-US" sz="4600">
                <a:latin typeface="Helvetica Neue"/>
                <a:ea typeface="Helvetica Neue"/>
                <a:cs typeface="Helvetica Neue"/>
                <a:sym typeface="Helvetica Neue"/>
              </a:rPr>
              <a:t>→ vyšetření + mobilizace na horní a dolní SIK</a:t>
            </a:r>
            <a:endParaRPr b="0" i="0" sz="46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t/>
            </a:r>
            <a:endParaRPr sz="4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b="0" i="0" lang="en-US" sz="4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Vyšetření vleže na břiše </a:t>
            </a:r>
            <a:r>
              <a:rPr lang="en-US" sz="4600">
                <a:latin typeface="Helvetica Neue"/>
                <a:ea typeface="Helvetica Neue"/>
                <a:cs typeface="Helvetica Neue"/>
                <a:sym typeface="Helvetica Neue"/>
              </a:rPr>
              <a:t>→ posun ilia vůči sakru (1 ruka na sukru, 2. zespod na ilium), křížový hmat dle Stoddarda </a:t>
            </a:r>
            <a:endParaRPr b="0" i="0" sz="46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t/>
            </a:r>
            <a:endParaRPr sz="4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b="0" i="0" lang="en-US" sz="4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Bolestivé body </a:t>
            </a:r>
            <a:endParaRPr b="0" i="0" sz="46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3c08c11b22_0_0"/>
          <p:cNvSpPr txBox="1"/>
          <p:nvPr>
            <p:ph type="title"/>
          </p:nvPr>
        </p:nvSpPr>
        <p:spPr>
          <a:xfrm>
            <a:off x="1206500" y="1079500"/>
            <a:ext cx="21971100" cy="1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Pohybové stereotypy dle Jandy </a:t>
            </a:r>
            <a:endParaRPr/>
          </a:p>
        </p:txBody>
      </p:sp>
      <p:sp>
        <p:nvSpPr>
          <p:cNvPr id="91" name="Google Shape;91;g33c08c11b22_0_0"/>
          <p:cNvSpPr txBox="1"/>
          <p:nvPr/>
        </p:nvSpPr>
        <p:spPr>
          <a:xfrm>
            <a:off x="1206500" y="2514400"/>
            <a:ext cx="22085400" cy="80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69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Helvetica Neue"/>
              <a:buChar char="-"/>
            </a:pPr>
            <a:r>
              <a:rPr b="0" i="0" lang="en-US" sz="5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terapií i prevencí → léčebná tělesná výchova (LT</a:t>
            </a:r>
            <a:r>
              <a:rPr lang="en-US" sz="5000">
                <a:latin typeface="Helvetica Neue"/>
                <a:ea typeface="Helvetica Neue"/>
                <a:cs typeface="Helvetica Neue"/>
                <a:sym typeface="Helvetica Neue"/>
              </a:rPr>
              <a:t>V) </a:t>
            </a:r>
            <a:r>
              <a:rPr b="0" i="0" lang="en-US" sz="5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→ není jasné, jaký by měl být obsah terapie, tzn. každý zvolí jiný postup v řešení problému </a:t>
            </a:r>
            <a:endParaRPr b="0" i="0" sz="5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69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Helvetica Neue"/>
              <a:buChar char="-"/>
            </a:pPr>
            <a:r>
              <a:rPr b="0" i="0" lang="en-US" sz="5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problém při hodnocení PS spočívá v definování toho, co je normální vzhledem k vysoce individuálním a mezi jedinci velmi odlišným pohybovým stereotypům</a:t>
            </a:r>
            <a:endParaRPr b="0" i="0" sz="5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69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Helvetica Neue"/>
              <a:buChar char="-"/>
            </a:pPr>
            <a:r>
              <a:rPr b="0" i="0" lang="en-US" sz="5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PS jsou</a:t>
            </a:r>
            <a:r>
              <a:rPr lang="en-US" sz="500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i="0" lang="en-US" sz="5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charakteristické pro každého jedince</a:t>
            </a:r>
            <a:r>
              <a:rPr lang="en-US" sz="5000">
                <a:latin typeface="Helvetica Neue"/>
                <a:ea typeface="Helvetica Neue"/>
                <a:cs typeface="Helvetica Neue"/>
                <a:sym typeface="Helvetica Neue"/>
              </a:rPr>
              <a:t> →</a:t>
            </a:r>
            <a:r>
              <a:rPr b="0" i="0" lang="en-US" sz="5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je možné poznat konkrétní osobu podle její chůze, gest, rukopisu,... </a:t>
            </a:r>
            <a:endParaRPr b="0" i="0" sz="5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69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Helvetica Neue"/>
              <a:buChar char="-"/>
            </a:pPr>
            <a:r>
              <a:rPr b="0" i="0" lang="en-US" sz="5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ideálně by PS měl být co nejekonomičtější pro co nejmenší spotřebu energie + nejlepší adaptace na změny vnějšího a vnitřního prostředí </a:t>
            </a:r>
            <a:endParaRPr b="0" i="0" sz="5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393b3207a7_0_115"/>
          <p:cNvSpPr txBox="1"/>
          <p:nvPr>
            <p:ph type="title"/>
          </p:nvPr>
        </p:nvSpPr>
        <p:spPr>
          <a:xfrm>
            <a:off x="1206500" y="1079500"/>
            <a:ext cx="21971100" cy="1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 fontScale="90000"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Pohybové stereotypy dle Jandy 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97" name="Google Shape;97;g3393b3207a7_0_115"/>
          <p:cNvSpPr txBox="1"/>
          <p:nvPr/>
        </p:nvSpPr>
        <p:spPr>
          <a:xfrm>
            <a:off x="1206500" y="2514400"/>
            <a:ext cx="22085400" cy="102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sng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Abdukce v kyčelním kloubu</a:t>
            </a:r>
            <a:endParaRPr b="1" i="0" sz="4800" u="sng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0" i="0" lang="en-US" sz="4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Vleže na boku </a:t>
            </a:r>
            <a:endParaRPr b="0" i="0" sz="41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0" i="0" lang="en-US" sz="4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Správný stereotyp: nutná čistá abdukce ve frontální rovině a poměr mezi stupněm aktivace </a:t>
            </a:r>
            <a:r>
              <a:rPr b="1" i="0" lang="en-US" sz="4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m. gluteus medius</a:t>
            </a:r>
            <a:r>
              <a:rPr b="0" i="0" lang="en-US" sz="4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 </a:t>
            </a:r>
            <a:r>
              <a:rPr b="1" i="0" lang="en-US" sz="4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m.tensor fasciae latae</a:t>
            </a:r>
            <a:r>
              <a:rPr b="0" i="0" lang="en-US" sz="4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je 1:1 nebo aktivita m. gluteus medius je větší.</a:t>
            </a:r>
            <a:br>
              <a:rPr b="0" i="0" lang="en-US" sz="4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b="0" i="0" sz="41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0" i="0" lang="en-US" sz="4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Patologický stereotyp:</a:t>
            </a:r>
            <a:endParaRPr b="0" i="0" sz="41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0" i="0" lang="en-US" sz="4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1) při útlumu m. gluteus medius je v převaze m. tensor fasciae latae, m. iliopsoas, m. rectus femoris → není čistá abdukce, ale zevní rotace a flexe v kyčelním kloubu – </a:t>
            </a:r>
            <a:r>
              <a:rPr b="1" i="0" lang="en-US" sz="4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„tenzorová abdukce“</a:t>
            </a:r>
            <a:r>
              <a:rPr b="0" i="0" lang="en-US" sz="4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br>
              <a:rPr b="0" i="0" lang="en-US" sz="4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-US" sz="4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2) převaha m. quadratus lumborum + další dorzální svaly</a:t>
            </a:r>
            <a:r>
              <a:rPr lang="en-US" sz="4100">
                <a:latin typeface="Helvetica Neue"/>
                <a:ea typeface="Helvetica Neue"/>
                <a:cs typeface="Helvetica Neue"/>
                <a:sym typeface="Helvetica Neue"/>
              </a:rPr>
              <a:t> – </a:t>
            </a:r>
            <a:r>
              <a:rPr b="1" lang="en-US" sz="4100">
                <a:latin typeface="Helvetica Neue"/>
                <a:ea typeface="Helvetica Neue"/>
                <a:cs typeface="Helvetica Neue"/>
                <a:sym typeface="Helvetica Neue"/>
              </a:rPr>
              <a:t>“quadrátový mechanismus”</a:t>
            </a:r>
            <a:r>
              <a:rPr lang="en-US" sz="4100"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r>
              <a:rPr b="0" i="0" lang="en-US" sz="4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Pohyb začíná elevací pánve → m.gluteus medius et minimus jsou v útlumu → abdukce pokračuje většinou tenzorovým mechanismem.</a:t>
            </a:r>
            <a:endParaRPr b="0" i="0" sz="4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393b3207a7_0_121"/>
          <p:cNvSpPr txBox="1"/>
          <p:nvPr>
            <p:ph type="title"/>
          </p:nvPr>
        </p:nvSpPr>
        <p:spPr>
          <a:xfrm>
            <a:off x="1206500" y="1079500"/>
            <a:ext cx="21971100" cy="1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 fontScale="90000"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Pohybové stereotypy dle Jandy 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03" name="Google Shape;103;g3393b3207a7_0_121"/>
          <p:cNvSpPr txBox="1"/>
          <p:nvPr/>
        </p:nvSpPr>
        <p:spPr>
          <a:xfrm>
            <a:off x="1206500" y="2514400"/>
            <a:ext cx="22085400" cy="116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sng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Extenze v kyčelním kloubu </a:t>
            </a:r>
            <a:endParaRPr b="1" i="0" sz="4800" u="sng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0" i="0" lang="en-US" sz="4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Zapojuje se </a:t>
            </a:r>
            <a:r>
              <a:rPr b="1" i="0" lang="en-US" sz="4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m.gluteus maximus, ischiokrurální svaly, paravertebrální zádové svaly</a:t>
            </a:r>
            <a:r>
              <a:rPr b="0" i="0" lang="en-US" sz="4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→ sledujeme stupeň jejich aktivace a koordinace.</a:t>
            </a:r>
            <a:br>
              <a:rPr b="0" i="0" lang="en-US" sz="4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-US" sz="4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Vyšetřovaná osoba leží na břiše a provede pomalou extenzi v kyčelním kloubu – zvedne dolní končetinu od lehátka, kolenní kloub v nulovém postavení.</a:t>
            </a:r>
            <a:endParaRPr b="0" i="1" sz="41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lang="en-US" sz="4100" u="none" cap="none" strike="noStrike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Ideální</a:t>
            </a:r>
            <a:r>
              <a:rPr b="0" lang="en-US" sz="4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časová posloupnost:</a:t>
            </a:r>
            <a:r>
              <a:rPr b="0" i="0" lang="en-US" sz="4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m.gluteus maximus, ischiokrurální svaly, kontralatelární paravertebrální svaly bederní páteře, homolaterální paravertebrální svaly bederní páteře, dále se aktivační vlna šíří do segmentů hrudní páteře.</a:t>
            </a:r>
            <a:br>
              <a:rPr b="0" i="0" lang="en-US" sz="4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-US" sz="4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Nejčastější </a:t>
            </a:r>
            <a:r>
              <a:rPr b="1" i="0" lang="en-US" sz="41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přestavby</a:t>
            </a:r>
            <a:r>
              <a:rPr b="0" i="0" lang="en-US" sz="4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hybného stereotypu: m.gluteus maximus se zapojuje pozdě nebo vůbec → jako první se aktivují ischiokrurální svaly, vyšetřovaný provádí souhyby – zevní rotaci a abdukci v kyčelním kloubu vyšetřované dolní končetiny. Při poruše stabilizace páteře se jako první zapínají vzpřimovače v hrudní páteři a vlna se šíří kaudálně. Nutné sledovat pletenec ramenní – při patologických stereotypech v oblasti horní poloviny těla, dochází k hyperaktivitě svalů ramenního pletence.</a:t>
            </a:r>
            <a:endParaRPr b="0" i="0" sz="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393b3207a7_0_126"/>
          <p:cNvSpPr txBox="1"/>
          <p:nvPr>
            <p:ph type="title"/>
          </p:nvPr>
        </p:nvSpPr>
        <p:spPr>
          <a:xfrm>
            <a:off x="1206500" y="1079500"/>
            <a:ext cx="21971100" cy="1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 fontScale="90000"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Pohybové stereotypy dle Jandy 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09" name="Google Shape;109;g3393b3207a7_0_126"/>
          <p:cNvSpPr txBox="1"/>
          <p:nvPr/>
        </p:nvSpPr>
        <p:spPr>
          <a:xfrm>
            <a:off x="1149350" y="2242550"/>
            <a:ext cx="22085400" cy="126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sng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Abdukce v ramenním kloubu</a:t>
            </a:r>
            <a:endParaRPr b="1" i="0" sz="4800" u="sng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0" i="0" lang="en-US" sz="4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Informuje o celkovém charakteru hybných stereotypů v oblasti pletence ramenního. Provádí se vsedě, abdukci testujeme oboustranně i jednostranně.</a:t>
            </a:r>
            <a:br>
              <a:rPr b="0" i="0" lang="en-US" sz="4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-US" sz="4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Sledujeme hlavně souhru těchto svalů: </a:t>
            </a:r>
            <a:r>
              <a:rPr b="1" i="0" lang="en-US" sz="4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m. deltoideus, horní vlákna </a:t>
            </a:r>
            <a:br>
              <a:rPr b="1" lang="en-US" sz="470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i="0" lang="en-US" sz="4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m.</a:t>
            </a:r>
            <a:r>
              <a:rPr b="1" lang="en-US" sz="470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1" i="0" lang="en-US" sz="4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trapezius, dolní fixátory lopatky</a:t>
            </a:r>
            <a:r>
              <a:rPr b="0" i="0" lang="en-US" sz="4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b="0" i="0" sz="47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lang="en-US" sz="4700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Správný</a:t>
            </a:r>
            <a:r>
              <a:rPr b="0" lang="en-US" sz="4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stereotyp: </a:t>
            </a:r>
            <a:r>
              <a:rPr b="0" i="0" lang="en-US" sz="4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pohyb začíná m. deltoideus, m. teres minor. Aktivace horních vláken m.trapezius působí pouze stabilizačně.</a:t>
            </a:r>
            <a:br>
              <a:rPr b="0" i="0" lang="en-US" sz="4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b="0" i="0" sz="47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0" i="0" lang="en-US" sz="4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Existují dvě nejčastější </a:t>
            </a:r>
            <a:r>
              <a:rPr b="1" i="0" lang="en-US" sz="47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varianty</a:t>
            </a:r>
            <a:r>
              <a:rPr b="0" i="0" lang="en-US" sz="47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vedoucí k </a:t>
            </a:r>
            <a:r>
              <a:rPr b="1" i="0" lang="en-US" sz="47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přetížení</a:t>
            </a:r>
            <a:r>
              <a:rPr b="0" i="0" lang="en-US" sz="4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b="0" i="0" sz="47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0" i="0" lang="en-US" sz="4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1) pohyb začíná elevací celého pletence ramenního → nedostatečná stabilizace lopatky (norma 1° rotace lopatky na 10° abdukce v rameni) → Scapula alata</a:t>
            </a:r>
            <a:endParaRPr b="0" i="0" sz="47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0" i="0" lang="en-US" sz="4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2) pohyb začíná vlastně úklonem trupu → aktivací m. quadratus lumborum Stoupají nároky na stabilizační funkci páteře a dá se předpokládat její přetížení.</a:t>
            </a:r>
            <a:endParaRPr b="0" i="0" sz="11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393b3207a7_0_131"/>
          <p:cNvSpPr txBox="1"/>
          <p:nvPr>
            <p:ph type="title"/>
          </p:nvPr>
        </p:nvSpPr>
        <p:spPr>
          <a:xfrm>
            <a:off x="1206500" y="1079500"/>
            <a:ext cx="21971100" cy="1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 fontScale="90000"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Pohybové stereotypy dle Jandy 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15" name="Google Shape;115;g3393b3207a7_0_131"/>
          <p:cNvSpPr txBox="1"/>
          <p:nvPr/>
        </p:nvSpPr>
        <p:spPr>
          <a:xfrm>
            <a:off x="1206500" y="2514400"/>
            <a:ext cx="22085400" cy="118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sng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Flexe trupu</a:t>
            </a:r>
            <a:r>
              <a:rPr b="1" i="0" lang="en-US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b="1" i="0" sz="4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Pac. leží na zádech a postupně se kulatě zvedá směrem k pokrčeným kolenům </a:t>
            </a:r>
            <a:endParaRPr b="0" i="0" sz="4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Posuzujeme interakci mezi </a:t>
            </a:r>
            <a:r>
              <a:rPr b="1" i="0" lang="en-US" sz="4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břišními svaly</a:t>
            </a:r>
            <a:r>
              <a:rPr b="0" i="0" lang="en-US" sz="4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 </a:t>
            </a:r>
            <a:r>
              <a:rPr b="1" i="0" lang="en-US" sz="4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flexory kyčelního kloubu</a:t>
            </a:r>
            <a:r>
              <a:rPr b="0" i="0" lang="en-US" sz="4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→ nerovnováha představuje výraznou poruchu statiky i kinetiky mezi páteří, pánví a kyčelním kloubem.</a:t>
            </a:r>
            <a:br>
              <a:rPr b="0" i="0" lang="en-US" sz="4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-US" sz="4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Břišní svaly zajišťují flexi jednotlivých segmentů páteře → nemají přímý vliv na flexi v kyčelních kloubech. Výsledná kyfotizace „flexe trupu“ má být prováděna bez spoluúčasti pohybu pánve.</a:t>
            </a:r>
            <a:endParaRPr b="0" i="0" sz="4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Při </a:t>
            </a:r>
            <a:r>
              <a:rPr b="1" i="0" lang="en-US" sz="4300" u="none" cap="none" strike="noStrike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správném</a:t>
            </a:r>
            <a:r>
              <a:rPr b="0" i="0" lang="en-US" sz="4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provedení se při flexi krku aktivují břišní svaly a hrudník zůstává v kaudálním postavení. </a:t>
            </a:r>
            <a:endParaRPr b="0" i="0" sz="4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Při flexi trupu se rovnoměrně aktivuje skupina břišních svalů a </a:t>
            </a:r>
            <a:r>
              <a:rPr b="0" i="0" lang="en-US" sz="4300" u="sng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pohyb je plynulý a kulatý. </a:t>
            </a:r>
            <a:endParaRPr b="0" i="0" sz="4300" u="sng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lang="en-US" sz="4300">
                <a:latin typeface="Helvetica Neue"/>
                <a:ea typeface="Helvetica Neue"/>
                <a:cs typeface="Helvetica Neue"/>
                <a:sym typeface="Helvetica Neue"/>
              </a:rPr>
              <a:t>Při </a:t>
            </a:r>
            <a:r>
              <a:rPr b="1" lang="en-US" sz="43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</a:t>
            </a:r>
            <a:r>
              <a:rPr b="1" i="0" lang="en-US" sz="43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hybném</a:t>
            </a:r>
            <a:r>
              <a:rPr b="0" i="0" lang="en-US" sz="4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provedení</a:t>
            </a:r>
            <a:r>
              <a:rPr lang="en-US" sz="4300">
                <a:latin typeface="Helvetica Neue"/>
                <a:ea typeface="Helvetica Neue"/>
                <a:cs typeface="Helvetica Neue"/>
                <a:sym typeface="Helvetica Neue"/>
              </a:rPr>
              <a:t> → </a:t>
            </a:r>
            <a:r>
              <a:rPr b="0" i="0" lang="en-US" sz="4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tendence k lordotizaci </a:t>
            </a:r>
            <a:r>
              <a:rPr lang="en-US" sz="4300">
                <a:latin typeface="Helvetica Neue"/>
                <a:ea typeface="Helvetica Neue"/>
                <a:cs typeface="Helvetica Neue"/>
                <a:sym typeface="Helvetica Neue"/>
              </a:rPr>
              <a:t>Cp a Lp</a:t>
            </a:r>
            <a:r>
              <a:rPr b="0" i="0" lang="en-US" sz="4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“vyšvihnutí se”</a:t>
            </a:r>
            <a:r>
              <a:rPr lang="en-US" sz="4300">
                <a:latin typeface="Helvetica Neue"/>
                <a:ea typeface="Helvetica Neue"/>
                <a:cs typeface="Helvetica Neue"/>
                <a:sym typeface="Helvetica Neue"/>
              </a:rPr>
              <a:t>; dojde k laterálnímu pohybu žeber a konvexnímu vyklenutí laterální skupiny břišních svalů, flexe trupu probíhá v nádechovém postavení hrudníku.</a:t>
            </a:r>
            <a:r>
              <a:rPr b="0" i="0" lang="en-US" sz="4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b="0" i="0" sz="4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393b3207a7_0_136"/>
          <p:cNvSpPr txBox="1"/>
          <p:nvPr>
            <p:ph type="title"/>
          </p:nvPr>
        </p:nvSpPr>
        <p:spPr>
          <a:xfrm>
            <a:off x="1206500" y="1079500"/>
            <a:ext cx="21971100" cy="1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 fontScale="90000"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Pohybové stereotypy dle Jandy 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21" name="Google Shape;121;g3393b3207a7_0_136"/>
          <p:cNvSpPr txBox="1"/>
          <p:nvPr/>
        </p:nvSpPr>
        <p:spPr>
          <a:xfrm>
            <a:off x="1206500" y="2514400"/>
            <a:ext cx="22085400" cy="114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sng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Flexe šíje</a:t>
            </a:r>
            <a:r>
              <a:rPr b="0" i="0" lang="en-US" sz="4800" u="sng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b="0" i="0" sz="4800" u="sng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 změně stereotypu dochází pravidelně u některých druhů cervikálních bolestí hlavy a závratí.</a:t>
            </a:r>
            <a:br>
              <a:rPr b="0" i="0" lang="en-US" sz="4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i="0" lang="en-US" sz="4300" u="none" cap="none" strike="noStrike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Správný</a:t>
            </a:r>
            <a:r>
              <a:rPr b="0" i="0" lang="en-US" sz="4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stereotyp: pohyb je zajišťován </a:t>
            </a:r>
            <a:r>
              <a:rPr b="1" i="0" lang="en-US" sz="4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hlubokými flexory šíje</a:t>
            </a:r>
            <a:r>
              <a:rPr b="0" i="0" lang="en-US" sz="4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 to hlavně </a:t>
            </a:r>
            <a:r>
              <a:rPr b="1" i="0" lang="en-US" sz="4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mm. scaleni</a:t>
            </a:r>
            <a:r>
              <a:rPr b="0" i="0" lang="en-US" sz="4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Jestliže má vyšetřovaný snahu flektovat šíji předsunem, svědčí to pro převahu m. sternocleidomastoideus, je-li přítomná rotace pak jde o jednostrannou dysfunkci.</a:t>
            </a:r>
            <a:endParaRPr b="0" i="0" sz="4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i="0" lang="en-US" sz="43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Patologický</a:t>
            </a:r>
            <a:r>
              <a:rPr b="0" i="0" lang="en-US" sz="4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stereotyp vede k přetížení cervikothorakálního přechodu a cervikokraniálního přechodu, dochází k protrakci ramenních kloubů, ke kraniální synkinezi hrudníku a klíčních kostí, objevuje se břišní diastáza, žebra se pohybují laterálně.</a:t>
            </a:r>
            <a:endParaRPr b="0" i="0" sz="4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t/>
            </a:r>
            <a:endParaRPr sz="4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Možnost zkoušky výdrže = dostatečně silné hluboké flexory šíje udrží nadlehčenou hlavu v obloukovité flexi krku alespoň 20 sekund bez výrazné námahy nebo chvění, obzvlášť citlivý test u dětí. </a:t>
            </a:r>
            <a:endParaRPr b="0" i="0" sz="5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393b3207a7_0_141"/>
          <p:cNvSpPr txBox="1"/>
          <p:nvPr>
            <p:ph type="title"/>
          </p:nvPr>
        </p:nvSpPr>
        <p:spPr>
          <a:xfrm>
            <a:off x="1206500" y="1079500"/>
            <a:ext cx="21971100" cy="1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 fontScale="90000"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Pohybové stereotypy dle Jandy 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27" name="Google Shape;127;g3393b3207a7_0_141"/>
          <p:cNvSpPr txBox="1"/>
          <p:nvPr/>
        </p:nvSpPr>
        <p:spPr>
          <a:xfrm>
            <a:off x="1206500" y="2514400"/>
            <a:ext cx="22085400" cy="120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sng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Klik</a:t>
            </a:r>
            <a:endParaRPr b="1" i="0" sz="4800" u="sng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0" i="0" lang="en-US" sz="3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Vhodný test pro zjištění kvality dolních stabilizátorů lopatek – především </a:t>
            </a:r>
            <a:r>
              <a:rPr b="1" i="0" lang="en-US" sz="3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m. serratus anterior</a:t>
            </a:r>
            <a:r>
              <a:rPr b="0" i="0" lang="en-US" sz="3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br>
              <a:rPr b="0" i="0" lang="en-US" sz="3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-US" sz="3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Základní polohou vyšetřovaného je leh na břiše, čelo má na podložce, dlaně mírně před rameny.</a:t>
            </a:r>
            <a:endParaRPr b="0" i="0" sz="39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0" i="0" lang="en-US" sz="3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Pacient se zvedá do vzporu, páteř musí být stabilizována, aby při pohybu nedocházelo k lordotizaci lumbálních, ani ke kyfotizaci hrudních segmentů. Po dosažení vzporu se vyšetřovaný vrací zpět do polohy vleže.</a:t>
            </a:r>
            <a:br>
              <a:rPr b="0" i="0" lang="en-US" sz="3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-US" sz="3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Test kliku se běžně prování i s koleny opřenými o podložku.</a:t>
            </a:r>
            <a:endParaRPr b="0" i="0" sz="39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0" i="0" lang="en-US" sz="3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 případě insuficience dolních stabilizátorů lopatek dochází k „odlepení“ lopatek od hrudníku ve smyslu scapula alata.</a:t>
            </a:r>
            <a:endParaRPr b="0" i="0" sz="39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0" i="1" lang="en-US" sz="3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Pozn. scapula alata</a:t>
            </a:r>
            <a:r>
              <a:rPr b="0" i="0" lang="en-US" sz="3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je nejčastěji insuficience m. serratus anterior, případně insuficience celého komplexu dolních fixátorů lopatky. V závislosti na příčině může být scapula alata jen nezávažným příznakem, ale také může mít významné klinické důsledky, jako je instabilita lopatky a narušení funkce horní končetiny. Je celá řada poruch, které vedou k rozvoji scapula alata, např. funkční útlum lopatkových stabilizátorů, neurologické (porucha n. thoracicus longus) nebo ortopedické onemocnění aj.</a:t>
            </a:r>
            <a:endParaRPr b="0" i="0" sz="39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t/>
            </a:r>
            <a:endParaRPr b="0" i="0" sz="39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