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13716000" cx="24384000"/>
  <p:notesSz cx="6858000" cy="9144000"/>
  <p:embeddedFontLst>
    <p:embeddedFont>
      <p:font typeface="Helvetica Neue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jiLGMuQAZcTgrmGXwuuRN7p8vn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8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11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10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da4a21149_0_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g39da4a21149_0_1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da4a21149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39da4a21149_0_1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601000b70_0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g3d601000b70_0_9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601000b70_0_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3d601000b70_0_10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601000b70_0_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g3d601000b70_0_1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5bf41650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d5bf416501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709b9ab91_1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709b9ab91_1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d601000b70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d601000b70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709b9ab91_1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8709b9ab91_1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8709b9ab91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8709b9ab91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451007098_0_3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g38451007098_0_3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709b9ab91_1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709b9ab91_1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8709b9ab91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8709b9ab91_1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709b9ab91_1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8709b9ab91_1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601000b70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d601000b70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601000b70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601000b70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d601000b70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d601000b70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8709b9ab91_1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8709b9ab91_1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8709b9ab91_1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8709b9ab91_1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8709b9ab91_1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8709b9ab91_1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d601000b70_0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d601000b70_0_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451007098_0_3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g38451007098_0_3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451007098_0_3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g38451007098_0_3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451007098_0_3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g38451007098_0_3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da4a21149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g39da4a21149_0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9da4a21149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g39da4a21149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da4a21149_0_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g39da4a21149_0_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da4a21149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g39da4a21149_0_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/>
          <p:nvPr>
            <p:ph idx="1" type="body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45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45"/>
          <p:cNvSpPr txBox="1"/>
          <p:nvPr>
            <p:ph idx="2" type="body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4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">
  <p:cSld name="Progra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3" name="Google Shape;53;p5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ůležitý fakt">
  <p:cSld name="Důležitý fak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/>
          <p:nvPr>
            <p:ph idx="1" type="body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át">
  <p:cSld name="Citá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idx="1" type="body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5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grafie - 3 na výšku">
  <p:cSld name="Fotografie - 3 na výšku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7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7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57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5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ka">
  <p:cSld name="Fotka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8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>
  <p:cSld name="Prázdný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 název">
  <p:cSld name="Jen název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8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48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7" name="Google Shape;17;p4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ýpis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6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0" name="Google Shape;20;p4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odrážky">
  <p:cSld name="Název a odrážk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47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47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5" name="Google Shape;25;p4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ddíl">
  <p:cSld name="Oddíl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49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fotka">
  <p:cSld name="Název a fotka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0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50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50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3" name="Google Shape;33;p50"/>
          <p:cNvSpPr txBox="1"/>
          <p:nvPr>
            <p:ph idx="3" type="body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5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ivní název a fotka">
  <p:cSld name="Alternativní název a fotka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1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1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51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9" name="Google Shape;39;p51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drážky">
  <p:cSld name="Odrážk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2" name="Google Shape;42;p5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, odrážky, fotka">
  <p:cSld name="Název, odrážky, fotk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5" name="Google Shape;45;p53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6" name="Google Shape;46;p53"/>
          <p:cNvSpPr/>
          <p:nvPr>
            <p:ph idx="3" type="pic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3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5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44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4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4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mma.rihakova@gmail.com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1" type="body"/>
          </p:nvPr>
        </p:nvSpPr>
        <p:spPr>
          <a:xfrm>
            <a:off x="1201340" y="11859862"/>
            <a:ext cx="21971003" cy="1289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>
                <a:solidFill>
                  <a:srgbClr val="5E5E5E"/>
                </a:solidFill>
              </a:rPr>
              <a:t>Mgr. Emma Bílková, 15/04/2026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600"/>
              <a:buFont typeface="Helvetica Neue"/>
              <a:buNone/>
            </a:pPr>
            <a:r>
              <a:rPr lang="en-US">
                <a:solidFill>
                  <a:schemeClr val="lt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emma.rihakova@gmail.com</a:t>
            </a:r>
            <a:r>
              <a:rPr lang="en-US">
                <a:solidFill>
                  <a:schemeClr val="lt2"/>
                </a:solidFill>
              </a:rPr>
              <a:t>, rihakova@post.vszdrav.cz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7" name="Google Shape;77;p1"/>
          <p:cNvSpPr txBox="1"/>
          <p:nvPr>
            <p:ph idx="4294967295" type="ctr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2"/>
              <a:buFont typeface="Helvetica Neue"/>
              <a:buNone/>
            </a:pPr>
            <a:r>
              <a:rPr lang="en-US" sz="11252"/>
              <a:t>Závěrečné opakování</a:t>
            </a:r>
            <a:endParaRPr b="1" i="0" sz="11252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"/>
          <p:cNvSpPr txBox="1"/>
          <p:nvPr>
            <p:ph idx="4294967295" type="subTitle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500"/>
              <a:buFont typeface="Helvetica Neue"/>
              <a:buNone/>
            </a:pPr>
            <a:r>
              <a:rPr b="1" i="0" lang="en-US" sz="55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Vyšetřovací metody, 1. ročník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ogo_VSZDRAV.jpeg" id="79" name="Google Shape;7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38">
            <a:off x="22007763" y="11361947"/>
            <a:ext cx="1906019" cy="190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9da4a21149_0_106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Co je za test Rombergův stoj?</a:t>
            </a:r>
            <a:endParaRPr/>
          </a:p>
        </p:txBody>
      </p:sp>
      <p:sp>
        <p:nvSpPr>
          <p:cNvPr id="141" name="Google Shape;141;g39da4a21149_0_106"/>
          <p:cNvSpPr txBox="1"/>
          <p:nvPr>
            <p:ph idx="1" type="body"/>
          </p:nvPr>
        </p:nvSpPr>
        <p:spPr>
          <a:xfrm>
            <a:off x="899775" y="3150225"/>
            <a:ext cx="21971100" cy="47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4800"/>
              <a:t>Stoj I </a:t>
            </a:r>
            <a:r>
              <a:rPr b="0" lang="en-US" sz="4800"/>
              <a:t>– oči otevřené, nohy rozkročeny na šírku boků </a:t>
            </a:r>
            <a:endParaRPr b="0" sz="4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4800"/>
              <a:t>Stoj II </a:t>
            </a:r>
            <a:r>
              <a:rPr b="0" lang="en-US" sz="4800"/>
              <a:t>– oči otevřené, nohy snožmo u sebe</a:t>
            </a:r>
            <a:endParaRPr b="0" sz="4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4800"/>
              <a:t>Stoj III</a:t>
            </a:r>
            <a:r>
              <a:rPr b="0" lang="en-US" sz="4800"/>
              <a:t> – oči zavřené, nohy snožmo u sebe</a:t>
            </a:r>
            <a:endParaRPr/>
          </a:p>
        </p:txBody>
      </p:sp>
      <p:sp>
        <p:nvSpPr>
          <p:cNvPr id="142" name="Google Shape;142;g39da4a21149_0_106"/>
          <p:cNvSpPr txBox="1"/>
          <p:nvPr/>
        </p:nvSpPr>
        <p:spPr>
          <a:xfrm>
            <a:off x="899775" y="8893100"/>
            <a:ext cx="209364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Proč?? </a:t>
            </a:r>
            <a:endParaRPr b="1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Testuji rovnováhu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Sleduji titubace těla a délku výdrže (min. 20-30 vteřin výdrž)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Pozitivita testu = silné titubace, neschopnost udržet stoj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da4a21149_0_111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Co je Trendelenburgova zkouška? </a:t>
            </a:r>
            <a:endParaRPr/>
          </a:p>
        </p:txBody>
      </p:sp>
      <p:sp>
        <p:nvSpPr>
          <p:cNvPr id="148" name="Google Shape;148;g39da4a21149_0_111"/>
          <p:cNvSpPr txBox="1"/>
          <p:nvPr>
            <p:ph idx="1" type="body"/>
          </p:nvPr>
        </p:nvSpPr>
        <p:spPr>
          <a:xfrm>
            <a:off x="899775" y="3150225"/>
            <a:ext cx="15799200" cy="10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4800"/>
              <a:t>= klinická zkouška ke zhodnocení funkce a síly stabilizátorů pánve ve frontální rovině</a:t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4800"/>
              <a:t>→ ABDUKTORY kyčelního kloubu </a:t>
            </a:r>
            <a:endParaRPr sz="4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4800">
                <a:solidFill>
                  <a:schemeClr val="accent5"/>
                </a:solidFill>
              </a:rPr>
              <a:t>m. gluteus medius e minimus</a:t>
            </a:r>
            <a:endParaRPr sz="48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 sz="4800"/>
              <a:t>Pozitivita testu: </a:t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5500"/>
              <a:buNone/>
            </a:pPr>
            <a:r>
              <a:rPr lang="en-US" sz="4800"/>
              <a:t>pokles pánve na kontralaterální straně než je stojná DK</a:t>
            </a:r>
            <a:endParaRPr sz="4800"/>
          </a:p>
        </p:txBody>
      </p:sp>
      <p:pic>
        <p:nvPicPr>
          <p:cNvPr id="149" name="Google Shape;149;g39da4a21149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37050" y="5230279"/>
            <a:ext cx="7346951" cy="848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601000b70_0_96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Definuj:</a:t>
            </a:r>
            <a:endParaRPr/>
          </a:p>
        </p:txBody>
      </p:sp>
      <p:sp>
        <p:nvSpPr>
          <p:cNvPr id="155" name="Google Shape;155;g3d601000b70_0_96"/>
          <p:cNvSpPr txBox="1"/>
          <p:nvPr>
            <p:ph idx="1" type="body"/>
          </p:nvPr>
        </p:nvSpPr>
        <p:spPr>
          <a:xfrm>
            <a:off x="899775" y="3150225"/>
            <a:ext cx="6436200" cy="10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603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900"/>
              <a:buChar char="●"/>
            </a:pPr>
            <a:r>
              <a:rPr lang="en-US" sz="5900"/>
              <a:t>agonista</a:t>
            </a:r>
            <a:endParaRPr sz="59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9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900"/>
          </a:p>
          <a:p>
            <a:pPr indent="-603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900"/>
              <a:buChar char="●"/>
            </a:pPr>
            <a:r>
              <a:rPr lang="en-US" sz="5900"/>
              <a:t>antagonista</a:t>
            </a:r>
            <a:endParaRPr sz="5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5900"/>
          </a:p>
        </p:txBody>
      </p:sp>
      <p:sp>
        <p:nvSpPr>
          <p:cNvPr id="156" name="Google Shape;156;g3d601000b70_0_96"/>
          <p:cNvSpPr txBox="1"/>
          <p:nvPr/>
        </p:nvSpPr>
        <p:spPr>
          <a:xfrm>
            <a:off x="2531000" y="4599000"/>
            <a:ext cx="125625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= hlavní sval vykonávající pohyb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g3d601000b70_0_96"/>
          <p:cNvSpPr txBox="1"/>
          <p:nvPr/>
        </p:nvSpPr>
        <p:spPr>
          <a:xfrm>
            <a:off x="2531000" y="8488100"/>
            <a:ext cx="139512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= sval působící opačně než agonista 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601000b70_0_108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Co je to kloubní vzorec? </a:t>
            </a:r>
            <a:endParaRPr/>
          </a:p>
        </p:txBody>
      </p:sp>
      <p:sp>
        <p:nvSpPr>
          <p:cNvPr id="163" name="Google Shape;163;g3d601000b70_0_108"/>
          <p:cNvSpPr txBox="1"/>
          <p:nvPr>
            <p:ph idx="1" type="body"/>
          </p:nvPr>
        </p:nvSpPr>
        <p:spPr>
          <a:xfrm>
            <a:off x="899775" y="3150225"/>
            <a:ext cx="22786800" cy="10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565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popsáno Cyriaxem</a:t>
            </a:r>
            <a:endParaRPr sz="5300"/>
          </a:p>
          <a:p>
            <a:pPr indent="-565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typické omezení pasivní hybnosti v kloubu v předvídatelném pořadí, pokud se jedná o postižení celého kloubního pouzdra/ kloubu (artróza)</a:t>
            </a:r>
            <a:endParaRPr sz="5300"/>
          </a:p>
          <a:p>
            <a:pPr indent="-565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diagnosticky odlištuje postižení kloubu vs. svaly/vazy</a:t>
            </a:r>
            <a:endParaRPr sz="53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300"/>
          </a:p>
          <a:p>
            <a:pPr indent="-565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svaly vyšetříme aktivním pohybem</a:t>
            </a:r>
            <a:endParaRPr sz="5300"/>
          </a:p>
          <a:p>
            <a:pPr indent="-565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Char char="●"/>
            </a:pPr>
            <a:r>
              <a:rPr lang="en-US" sz="5300"/>
              <a:t>vazy typickými klinickými testy </a:t>
            </a:r>
            <a:endParaRPr sz="5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601000b70_0_113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Jaký má kloubní vzorec:</a:t>
            </a:r>
            <a:endParaRPr/>
          </a:p>
        </p:txBody>
      </p:sp>
      <p:sp>
        <p:nvSpPr>
          <p:cNvPr id="169" name="Google Shape;169;g3d601000b70_0_113"/>
          <p:cNvSpPr txBox="1"/>
          <p:nvPr>
            <p:ph idx="1" type="body"/>
          </p:nvPr>
        </p:nvSpPr>
        <p:spPr>
          <a:xfrm>
            <a:off x="899775" y="3150225"/>
            <a:ext cx="7986000" cy="10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647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6600"/>
              <a:buChar char="●"/>
            </a:pPr>
            <a:r>
              <a:rPr lang="en-US" sz="6600"/>
              <a:t>kyčelní kloub</a:t>
            </a:r>
            <a:endParaRPr sz="66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6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600"/>
          </a:p>
          <a:p>
            <a:pPr indent="-647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6600"/>
              <a:buChar char="●"/>
            </a:pPr>
            <a:r>
              <a:rPr lang="en-US" sz="6600"/>
              <a:t>ramenní kloub </a:t>
            </a:r>
            <a:endParaRPr sz="66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170" name="Google Shape;170;g3d601000b70_0_113"/>
          <p:cNvSpPr txBox="1"/>
          <p:nvPr/>
        </p:nvSpPr>
        <p:spPr>
          <a:xfrm>
            <a:off x="3073825" y="4778650"/>
            <a:ext cx="15885900" cy="15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VR → EXT → FLX → ZR 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g3d601000b70_0_113"/>
          <p:cNvSpPr txBox="1"/>
          <p:nvPr/>
        </p:nvSpPr>
        <p:spPr>
          <a:xfrm>
            <a:off x="3073825" y="9040675"/>
            <a:ext cx="9015000" cy="17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latin typeface="Helvetica Neue"/>
                <a:ea typeface="Helvetica Neue"/>
                <a:cs typeface="Helvetica Neue"/>
                <a:sym typeface="Helvetica Neue"/>
              </a:rPr>
              <a:t>ZR → ABD &amp; FLX → VR</a:t>
            </a:r>
            <a:endParaRPr b="1"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5bf416501_0_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Svalový test dle Jandy - k čemu nám slouží?</a:t>
            </a:r>
            <a:endParaRPr/>
          </a:p>
        </p:txBody>
      </p:sp>
      <p:sp>
        <p:nvSpPr>
          <p:cNvPr id="177" name="Google Shape;177;g3d5bf416501_0_0"/>
          <p:cNvSpPr txBox="1"/>
          <p:nvPr>
            <p:ph idx="1" type="body"/>
          </p:nvPr>
        </p:nvSpPr>
        <p:spPr>
          <a:xfrm>
            <a:off x="1206500" y="2514397"/>
            <a:ext cx="21971100" cy="9633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informuje o síle svalů/ svalových skupin tvořících funkční jednotku </a:t>
            </a:r>
            <a:endParaRPr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pomáhá k určení rozsahu a lokalizace postižení periferních nervů </a:t>
            </a:r>
            <a:endParaRPr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pomáhá při analýze jednoduchých hybných stereotypů </a:t>
            </a:r>
            <a:endParaRPr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je podkladem pro reedukaci analytických pohybů oslabených svalů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709b9ab91_1_3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Svalový test dle Jandy - jaké stupně vyšetřujeme? </a:t>
            </a:r>
            <a:endParaRPr/>
          </a:p>
        </p:txBody>
      </p:sp>
      <p:sp>
        <p:nvSpPr>
          <p:cNvPr id="183" name="Google Shape;183;g38709b9ab91_1_30"/>
          <p:cNvSpPr txBox="1"/>
          <p:nvPr>
            <p:ph idx="1" type="body"/>
          </p:nvPr>
        </p:nvSpPr>
        <p:spPr>
          <a:xfrm>
            <a:off x="1206500" y="3246400"/>
            <a:ext cx="23177400" cy="10036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0 - žádný svalový záškub</a:t>
            </a:r>
            <a:endParaRPr/>
          </a:p>
          <a:p>
            <a:pPr indent="-1085850" lvl="0" marL="10858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1 - svalový záškub, cca 10 % svalové síly; síla nestačí k vyvolání pohybu testované části</a:t>
            </a:r>
            <a:endParaRPr/>
          </a:p>
          <a:p>
            <a:pPr indent="-1085850" lvl="0" marL="10858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2 - zhruba 25 % svalové síly; pohyb proveditelný v plném rozsahu s vyloučením gravitace</a:t>
            </a:r>
            <a:endParaRPr/>
          </a:p>
          <a:p>
            <a:pPr indent="-1085850" lvl="0" marL="10858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3 - zhruba 50 % svalové síly; pohyb proveditelný v plném rozsahu proti gravitaci </a:t>
            </a:r>
            <a:endParaRPr/>
          </a:p>
          <a:p>
            <a:pPr indent="-1085850" lvl="0" marL="10858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4 - </a:t>
            </a:r>
            <a:r>
              <a:rPr lang="en-US"/>
              <a:t>75 % síly normálního svalu. Testovaný sval provede lehce pohyb v celém rozsahu a dokáže překonat středně velký vnější odpor.</a:t>
            </a:r>
            <a:endParaRPr/>
          </a:p>
          <a:p>
            <a:pPr indent="-1143000" lvl="0" marL="1143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5 - maximální odpor;  odpovídá normálnímu svalu. Sval je schopen překonat při plném ROM značný vnější odpor. Odpovídá tedy 100% normálu. Nicméně to neznamená, </a:t>
            </a:r>
            <a:r>
              <a:rPr lang="en-US"/>
              <a:t>že takový sval je zcela normální ve všech funkcích, např. v unavitelnosti.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d601000b70_0_3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Svalový test dle Jandy - jaké stupně vyšetřujeme u obličeje? </a:t>
            </a:r>
            <a:endParaRPr/>
          </a:p>
        </p:txBody>
      </p:sp>
      <p:sp>
        <p:nvSpPr>
          <p:cNvPr id="189" name="Google Shape;189;g3d601000b70_0_3"/>
          <p:cNvSpPr txBox="1"/>
          <p:nvPr>
            <p:ph idx="1" type="body"/>
          </p:nvPr>
        </p:nvSpPr>
        <p:spPr>
          <a:xfrm>
            <a:off x="1206500" y="3246400"/>
            <a:ext cx="23177400" cy="100368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! vyšetřujeme rozsah pohybu nikoliv sílu oproti zdravé straně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 stup</a:t>
            </a:r>
            <a:r>
              <a:rPr lang="en-US"/>
              <a:t>ňů 0-2 testujeme vleže na zádech pro lepší relaxaci.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143000" lvl="0" marL="1143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143000" lvl="0" marL="1143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/>
              <a:t>5 – Normální stah, </a:t>
            </a:r>
            <a:r>
              <a:rPr lang="en-US" sz="5700" u="sng"/>
              <a:t>není asymetrie</a:t>
            </a:r>
            <a:r>
              <a:rPr lang="en-US" sz="5700"/>
              <a:t> proti zdravé straně. </a:t>
            </a:r>
            <a:endParaRPr sz="5700"/>
          </a:p>
          <a:p>
            <a:pPr indent="-1143000" lvl="0" marL="1143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/>
              <a:t>4 – Téměř normální stah, </a:t>
            </a:r>
            <a:r>
              <a:rPr lang="en-US" sz="5700" u="sng"/>
              <a:t>asymetrie</a:t>
            </a:r>
            <a:r>
              <a:rPr lang="en-US" sz="5700"/>
              <a:t> proti zdravé straně je </a:t>
            </a:r>
            <a:r>
              <a:rPr lang="en-US" sz="5700" u="sng"/>
              <a:t>nepatrná</a:t>
            </a:r>
            <a:r>
              <a:rPr lang="en-US" sz="5700"/>
              <a:t>.</a:t>
            </a:r>
            <a:endParaRPr sz="5700"/>
          </a:p>
          <a:p>
            <a:pPr indent="-1143000" lvl="0" marL="1143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/>
              <a:t>3 – Stah postižené svalové skupiny je asi v </a:t>
            </a:r>
            <a:r>
              <a:rPr lang="en-US" sz="5700" u="sng"/>
              <a:t>1/2 rozsahu</a:t>
            </a:r>
            <a:r>
              <a:rPr lang="en-US" sz="5700"/>
              <a:t> proti zdravé straně. </a:t>
            </a:r>
            <a:endParaRPr sz="5700"/>
          </a:p>
          <a:p>
            <a:pPr indent="-1143000" lvl="0" marL="1143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/>
              <a:t>2 – Na nemocné straně se sval stahuje pouze asi v </a:t>
            </a:r>
            <a:r>
              <a:rPr lang="en-US" sz="5700" u="sng"/>
              <a:t>1/4 rozsahu</a:t>
            </a:r>
            <a:r>
              <a:rPr lang="en-US" sz="5700"/>
              <a:t>. </a:t>
            </a:r>
            <a:endParaRPr sz="5700"/>
          </a:p>
          <a:p>
            <a:pPr indent="-1143000" lvl="0" marL="1143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/>
              <a:t>1 – Při pokusu o pohyb jeví sval zřetelný </a:t>
            </a:r>
            <a:r>
              <a:rPr lang="en-US" sz="5700" u="sng"/>
              <a:t>záškub</a:t>
            </a:r>
            <a:r>
              <a:rPr lang="en-US" sz="5700"/>
              <a:t>. </a:t>
            </a:r>
            <a:endParaRPr sz="5700"/>
          </a:p>
          <a:p>
            <a:pPr indent="-1143000" lvl="0" marL="1143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/>
              <a:t>0 – Při pokusu o pohyb nepostřehneme </a:t>
            </a:r>
            <a:r>
              <a:rPr lang="en-US" sz="5700" u="sng"/>
              <a:t>žádný stah</a:t>
            </a:r>
            <a:r>
              <a:rPr lang="en-US" sz="5700"/>
              <a:t>.</a:t>
            </a:r>
            <a:endParaRPr sz="5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709b9ab91_1_2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Svalový test dle Jandy - zásady testování</a:t>
            </a:r>
            <a:endParaRPr/>
          </a:p>
        </p:txBody>
      </p:sp>
      <p:sp>
        <p:nvSpPr>
          <p:cNvPr id="195" name="Google Shape;195;g38709b9ab91_1_25"/>
          <p:cNvSpPr txBox="1"/>
          <p:nvPr>
            <p:ph idx="1" type="body"/>
          </p:nvPr>
        </p:nvSpPr>
        <p:spPr>
          <a:xfrm>
            <a:off x="1206500" y="2372875"/>
            <a:ext cx="21971100" cy="111807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857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50"/>
              <a:buChar char="●"/>
            </a:pPr>
            <a:r>
              <a:rPr lang="en-US" sz="4050"/>
              <a:t>nejprve vyšetření aktivního pohybu (st. 3) jak je pacient zvyklý, poté upravím pohyb a navazuji buď nižším či vyšším stupněm svalové síly dle pacientových možností </a:t>
            </a:r>
            <a:endParaRPr sz="4050"/>
          </a:p>
          <a:p>
            <a:pPr indent="-4857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50"/>
              <a:buChar char="●"/>
            </a:pPr>
            <a:r>
              <a:rPr lang="en-US" sz="4050"/>
              <a:t>pohyb v plném možném pasivním rozsahu pohybu </a:t>
            </a:r>
            <a:endParaRPr sz="4050"/>
          </a:p>
          <a:p>
            <a:pPr indent="-4857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50"/>
              <a:buChar char="●"/>
            </a:pPr>
            <a:r>
              <a:rPr lang="en-US" sz="4050"/>
              <a:t>provést daný pohyb v daném svalovém stupni 3x </a:t>
            </a:r>
            <a:endParaRPr sz="4050"/>
          </a:p>
          <a:p>
            <a:pPr indent="-4857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50"/>
              <a:buChar char="●"/>
            </a:pPr>
            <a:r>
              <a:rPr lang="en-US" sz="4050"/>
              <a:t>v celém rozsahu je pohyb proveden plynule, stále stejnou rychlostí s vyloučením švihu </a:t>
            </a:r>
            <a:endParaRPr sz="4050"/>
          </a:p>
          <a:p>
            <a:pPr indent="-4857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50"/>
              <a:buChar char="●"/>
            </a:pPr>
            <a:r>
              <a:rPr lang="en-US" sz="4050"/>
              <a:t>správná výchozí pozice a správná fixace segmentu (pozor na utlačení šlachy/ bříška pracujícího svalu)</a:t>
            </a:r>
            <a:endParaRPr sz="4050"/>
          </a:p>
          <a:p>
            <a:pPr indent="-4857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50"/>
              <a:buChar char="●"/>
            </a:pPr>
            <a:r>
              <a:rPr lang="en-US" sz="4050"/>
              <a:t>kladený odpor je stejný s celém rozsahu pohybu</a:t>
            </a:r>
            <a:endParaRPr sz="4050"/>
          </a:p>
          <a:p>
            <a:pPr indent="-4857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50"/>
              <a:buChar char="●"/>
            </a:pPr>
            <a:r>
              <a:rPr lang="en-US" sz="4050"/>
              <a:t>kladený odpor je kolmo na směr prováděného pohybu </a:t>
            </a:r>
            <a:endParaRPr sz="4050"/>
          </a:p>
          <a:p>
            <a:pPr indent="-4857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50"/>
              <a:buChar char="●"/>
            </a:pPr>
            <a:r>
              <a:rPr lang="en-US" sz="4050"/>
              <a:t>odpor neklást přes dva klouby, pokud jen lze </a:t>
            </a:r>
            <a:endParaRPr sz="4050"/>
          </a:p>
          <a:p>
            <a:pPr indent="-4857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50"/>
              <a:buChar char="●"/>
            </a:pPr>
            <a:r>
              <a:rPr lang="en-US" sz="4050"/>
              <a:t>testovat bilaterálně → porovnat </a:t>
            </a:r>
            <a:endParaRPr sz="4050"/>
          </a:p>
          <a:p>
            <a:pPr indent="-4857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50"/>
              <a:buChar char="●"/>
            </a:pPr>
            <a:r>
              <a:rPr lang="en-US" sz="4050"/>
              <a:t>ideálně provádí 1 vyšetřující osoba </a:t>
            </a:r>
            <a:endParaRPr sz="405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8709b9ab91_1_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Svalový test na EXTENZI kyčle </a:t>
            </a:r>
            <a:endParaRPr/>
          </a:p>
        </p:txBody>
      </p:sp>
      <p:sp>
        <p:nvSpPr>
          <p:cNvPr id="201" name="Google Shape;201;g38709b9ab91_1_0"/>
          <p:cNvSpPr txBox="1"/>
          <p:nvPr>
            <p:ph idx="1" type="body"/>
          </p:nvPr>
        </p:nvSpPr>
        <p:spPr>
          <a:xfrm>
            <a:off x="1206500" y="2372825"/>
            <a:ext cx="8343300" cy="105585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Hlavní svaly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Pozice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5,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1, 0</a:t>
            </a:r>
            <a:endParaRPr/>
          </a:p>
        </p:txBody>
      </p:sp>
      <p:sp>
        <p:nvSpPr>
          <p:cNvPr id="202" name="Google Shape;202;g38709b9ab91_1_0"/>
          <p:cNvSpPr txBox="1"/>
          <p:nvPr/>
        </p:nvSpPr>
        <p:spPr>
          <a:xfrm>
            <a:off x="6489325" y="2372825"/>
            <a:ext cx="16928100" cy="20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Helvetica Neue"/>
                <a:ea typeface="Helvetica Neue"/>
                <a:cs typeface="Helvetica Neue"/>
                <a:sym typeface="Helvetica Neue"/>
              </a:rPr>
              <a:t>M. gluteus maximus </a:t>
            </a:r>
            <a:r>
              <a:rPr lang="en-US" sz="4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(+ jak by vypadala pozice se zacílením pouze na m. gl. max.?)</a:t>
            </a:r>
            <a:r>
              <a:rPr lang="en-US" sz="5400">
                <a:latin typeface="Helvetica Neue"/>
                <a:ea typeface="Helvetica Neue"/>
                <a:cs typeface="Helvetica Neue"/>
                <a:sym typeface="Helvetica Neue"/>
              </a:rPr>
              <a:t> , m. biceps femoris, m. semimembranosus, m. semitendinosus</a:t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g38709b9ab91_1_0"/>
          <p:cNvSpPr txBox="1"/>
          <p:nvPr/>
        </p:nvSpPr>
        <p:spPr>
          <a:xfrm>
            <a:off x="5998675" y="5437700"/>
            <a:ext cx="17781000" cy="1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Helvetica Neue"/>
                <a:ea typeface="Helvetica Neue"/>
                <a:cs typeface="Helvetica Neue"/>
                <a:sym typeface="Helvetica Neue"/>
              </a:rPr>
              <a:t>VNB, špičky mimo stůl, čelo opřené, břicho podložené, fixace pánve, odpor na dist. stehno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g38709b9ab91_1_0"/>
          <p:cNvSpPr txBox="1"/>
          <p:nvPr/>
        </p:nvSpPr>
        <p:spPr>
          <a:xfrm>
            <a:off x="5998675" y="7439650"/>
            <a:ext cx="174762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Helvetica Neue"/>
                <a:ea typeface="Helvetica Neue"/>
                <a:cs typeface="Helvetica Neue"/>
                <a:sym typeface="Helvetica Neue"/>
              </a:rPr>
              <a:t>Stejná pozice jako 4,5. Bez odporu. Fixace pánve.</a:t>
            </a:r>
            <a:endParaRPr sz="5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g38709b9ab91_1_0"/>
          <p:cNvSpPr txBox="1"/>
          <p:nvPr/>
        </p:nvSpPr>
        <p:spPr>
          <a:xfrm>
            <a:off x="5998675" y="8873475"/>
            <a:ext cx="179094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Na boku testované, svrchní DK a pánev fixuje terapeut, testovaná DK v nulovém postavení s EXT kolena.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g38709b9ab91_1_0"/>
          <p:cNvSpPr txBox="1"/>
          <p:nvPr/>
        </p:nvSpPr>
        <p:spPr>
          <a:xfrm>
            <a:off x="5998675" y="10983625"/>
            <a:ext cx="172329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VNB, palpace m. gluteus maximus a ischiokrurálních svalů celou dlaní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451007098_0_301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Jak byste označili směr: </a:t>
            </a:r>
            <a:endParaRPr/>
          </a:p>
        </p:txBody>
      </p:sp>
      <p:sp>
        <p:nvSpPr>
          <p:cNvPr id="85" name="Google Shape;85;g38451007098_0_301"/>
          <p:cNvSpPr txBox="1"/>
          <p:nvPr>
            <p:ph idx="1" type="body"/>
          </p:nvPr>
        </p:nvSpPr>
        <p:spPr>
          <a:xfrm>
            <a:off x="1444650" y="2851850"/>
            <a:ext cx="11953800" cy="9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arenR"/>
            </a:pPr>
            <a:r>
              <a:rPr lang="en-US"/>
              <a:t>od hlavy směrem dolů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arenR"/>
            </a:pPr>
            <a:r>
              <a:rPr lang="en-US"/>
              <a:t>od středu těla směrem do strany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arenR"/>
            </a:pPr>
            <a:r>
              <a:rPr lang="en-US"/>
              <a:t>od nohou směrem k hlavě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arenR"/>
            </a:pPr>
            <a:r>
              <a:rPr lang="en-US"/>
              <a:t>od zad směrem dopředu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arenR"/>
            </a:pPr>
            <a:r>
              <a:rPr lang="en-US"/>
              <a:t>ze strany na stranu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77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arenR"/>
            </a:pPr>
            <a:r>
              <a:rPr lang="en-US"/>
              <a:t>zepředu směrem dozadu</a:t>
            </a:r>
            <a:endParaRPr/>
          </a:p>
        </p:txBody>
      </p:sp>
      <p:sp>
        <p:nvSpPr>
          <p:cNvPr id="86" name="Google Shape;86;g38451007098_0_301"/>
          <p:cNvSpPr txBox="1"/>
          <p:nvPr/>
        </p:nvSpPr>
        <p:spPr>
          <a:xfrm>
            <a:off x="13219775" y="2851850"/>
            <a:ext cx="9369000" cy="9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Helvetica Neue"/>
                <a:ea typeface="Helvetica Neue"/>
                <a:cs typeface="Helvetica Neue"/>
                <a:sym typeface="Helvetica Neue"/>
              </a:rPr>
              <a:t>kranio-kaudální</a:t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Helvetica Neue"/>
                <a:ea typeface="Helvetica Neue"/>
                <a:cs typeface="Helvetica Neue"/>
                <a:sym typeface="Helvetica Neue"/>
              </a:rPr>
              <a:t>medio-laterální</a:t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Helvetica Neue"/>
                <a:ea typeface="Helvetica Neue"/>
                <a:cs typeface="Helvetica Neue"/>
                <a:sym typeface="Helvetica Neue"/>
              </a:rPr>
              <a:t>kaudo-kraniální</a:t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Helvetica Neue"/>
                <a:ea typeface="Helvetica Neue"/>
                <a:cs typeface="Helvetica Neue"/>
                <a:sym typeface="Helvetica Neue"/>
              </a:rPr>
              <a:t>dorzo-ventrální</a:t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Helvetica Neue"/>
                <a:ea typeface="Helvetica Neue"/>
                <a:cs typeface="Helvetica Neue"/>
                <a:sym typeface="Helvetica Neue"/>
              </a:rPr>
              <a:t>latero-laterální</a:t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Helvetica Neue"/>
                <a:ea typeface="Helvetica Neue"/>
                <a:cs typeface="Helvetica Neue"/>
                <a:sym typeface="Helvetica Neue"/>
              </a:rPr>
              <a:t>ventro-dorzální</a:t>
            </a: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8709b9ab91_1_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Svalový test EXTENZI lokte</a:t>
            </a:r>
            <a:endParaRPr/>
          </a:p>
        </p:txBody>
      </p:sp>
      <p:sp>
        <p:nvSpPr>
          <p:cNvPr id="212" name="Google Shape;212;g38709b9ab91_1_5"/>
          <p:cNvSpPr txBox="1"/>
          <p:nvPr>
            <p:ph idx="1" type="body"/>
          </p:nvPr>
        </p:nvSpPr>
        <p:spPr>
          <a:xfrm>
            <a:off x="1206500" y="2372825"/>
            <a:ext cx="8701500" cy="10899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Hlavní svaly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Pozice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5,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1,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8709b9ab91_1_5"/>
          <p:cNvSpPr txBox="1"/>
          <p:nvPr/>
        </p:nvSpPr>
        <p:spPr>
          <a:xfrm>
            <a:off x="6560950" y="2372825"/>
            <a:ext cx="171516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m. triceps brachii, m. anconeus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g38709b9ab91_1_5"/>
          <p:cNvSpPr txBox="1"/>
          <p:nvPr/>
        </p:nvSpPr>
        <p:spPr>
          <a:xfrm>
            <a:off x="5941000" y="5476100"/>
            <a:ext cx="175647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VNB, HK v upažení, podložení paže na lehátku, předloktí mimo lehátko volně visí z lůžka. Odpor na dist. předloktí.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g38709b9ab91_1_5"/>
          <p:cNvSpPr txBox="1"/>
          <p:nvPr/>
        </p:nvSpPr>
        <p:spPr>
          <a:xfrm>
            <a:off x="5941000" y="7516675"/>
            <a:ext cx="17409600" cy="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Stejná pozice bez kladení odporu na předloktí.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g38709b9ab91_1_5"/>
          <p:cNvSpPr txBox="1"/>
          <p:nvPr/>
        </p:nvSpPr>
        <p:spPr>
          <a:xfrm>
            <a:off x="5941000" y="8834050"/>
            <a:ext cx="178230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VNZ/ vsedě, celá HK na podložce v 90° ABD, fixace ramene, pohyb pouze v loketním kloubu.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g38709b9ab91_1_5"/>
          <p:cNvSpPr txBox="1"/>
          <p:nvPr/>
        </p:nvSpPr>
        <p:spPr>
          <a:xfrm>
            <a:off x="5941000" y="10745500"/>
            <a:ext cx="174096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VNB jako u st. 3-5. Palpace svalových bříšek m. TB.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8709b9ab91_1_10"/>
          <p:cNvSpPr txBox="1"/>
          <p:nvPr>
            <p:ph type="title"/>
          </p:nvPr>
        </p:nvSpPr>
        <p:spPr>
          <a:xfrm>
            <a:off x="1206500" y="1079500"/>
            <a:ext cx="231774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Svalový test DORZÁLNÍ FLEXE nohy se supinací</a:t>
            </a:r>
            <a:endParaRPr/>
          </a:p>
        </p:txBody>
      </p:sp>
      <p:sp>
        <p:nvSpPr>
          <p:cNvPr id="223" name="Google Shape;223;g38709b9ab91_1_10"/>
          <p:cNvSpPr txBox="1"/>
          <p:nvPr>
            <p:ph idx="1" type="body"/>
          </p:nvPr>
        </p:nvSpPr>
        <p:spPr>
          <a:xfrm>
            <a:off x="1206500" y="2372825"/>
            <a:ext cx="8392800" cy="10683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Hlavní svaly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Pozice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5,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St.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St. 1,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8709b9ab91_1_10"/>
          <p:cNvSpPr txBox="1"/>
          <p:nvPr/>
        </p:nvSpPr>
        <p:spPr>
          <a:xfrm>
            <a:off x="6018525" y="2372825"/>
            <a:ext cx="144909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m. tibialis anterior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g38709b9ab91_1_10"/>
          <p:cNvSpPr txBox="1"/>
          <p:nvPr/>
        </p:nvSpPr>
        <p:spPr>
          <a:xfrm>
            <a:off x="5321100" y="4881975"/>
            <a:ext cx="188562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Sed, bérce volně visí dolů k zemi, noha ve středním postavení se nedotýká země. Fixace bérce dorzálně nad kotníky. Odpor na mediální hranu nohy.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g38709b9ab91_1_10"/>
          <p:cNvSpPr txBox="1"/>
          <p:nvPr/>
        </p:nvSpPr>
        <p:spPr>
          <a:xfrm>
            <a:off x="5321100" y="7545925"/>
            <a:ext cx="180813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Dtto bez odporu, fixace nad kotníky stejná jako u st. 5, 4.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g38709b9ab91_1_10"/>
          <p:cNvSpPr txBox="1"/>
          <p:nvPr/>
        </p:nvSpPr>
        <p:spPr>
          <a:xfrm>
            <a:off x="5321100" y="8937350"/>
            <a:ext cx="185721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Vleže na boku testované DK, semiflexe v KYK i KOK, podložení paty rukou terapeuta.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g38709b9ab91_1_10"/>
          <p:cNvSpPr txBox="1"/>
          <p:nvPr/>
        </p:nvSpPr>
        <p:spPr>
          <a:xfrm>
            <a:off x="5321100" y="11442925"/>
            <a:ext cx="183654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VNZ, pata mimo stůl, terapeut podpírá patu a zadní stranu bérce. Palpace šlachy m. TA na ventrální straně nohy.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8709b9ab91_1_1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Svalový test VNITŘNÍ rotace ramene</a:t>
            </a:r>
            <a:endParaRPr/>
          </a:p>
        </p:txBody>
      </p:sp>
      <p:sp>
        <p:nvSpPr>
          <p:cNvPr id="234" name="Google Shape;234;g38709b9ab91_1_15"/>
          <p:cNvSpPr txBox="1"/>
          <p:nvPr>
            <p:ph idx="1" type="body"/>
          </p:nvPr>
        </p:nvSpPr>
        <p:spPr>
          <a:xfrm>
            <a:off x="1206500" y="2372827"/>
            <a:ext cx="7219800" cy="105291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Hlavní svaly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Pozice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5,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St.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St. 1,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8709b9ab91_1_15"/>
          <p:cNvSpPr txBox="1"/>
          <p:nvPr/>
        </p:nvSpPr>
        <p:spPr>
          <a:xfrm>
            <a:off x="5987975" y="2372825"/>
            <a:ext cx="17902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m. subscapularis, m. pectoralis maior, m. latissimus dorsi, m. teres maior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Google Shape;236;g38709b9ab91_1_15"/>
          <p:cNvSpPr txBox="1"/>
          <p:nvPr/>
        </p:nvSpPr>
        <p:spPr>
          <a:xfrm>
            <a:off x="4753350" y="4753350"/>
            <a:ext cx="19383600" cy="11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VNB, paže v 90° ABD v rameni, paže podložená, fixace ramene, předloktí volně visí k zemi, odpor na distální část předloktí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g38709b9ab91_1_15"/>
          <p:cNvSpPr txBox="1"/>
          <p:nvPr/>
        </p:nvSpPr>
        <p:spPr>
          <a:xfrm>
            <a:off x="4753350" y="6913950"/>
            <a:ext cx="187047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Dtto, neklademe odpor, ale ruku využijeme k fixaci paže.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g38709b9ab91_1_15"/>
          <p:cNvSpPr txBox="1"/>
          <p:nvPr/>
        </p:nvSpPr>
        <p:spPr>
          <a:xfrm>
            <a:off x="4753350" y="8165300"/>
            <a:ext cx="190134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VNB na kraji stolu, celá HK volně visí k zemi, udržujeme rameno dorzo-kaudálně (fixace lopatky a claviculy).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g38709b9ab91_1_15"/>
          <p:cNvSpPr txBox="1"/>
          <p:nvPr/>
        </p:nvSpPr>
        <p:spPr>
          <a:xfrm>
            <a:off x="4753350" y="10247450"/>
            <a:ext cx="198777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Dtto jako st. 2. Palpace m. subscapularis hluboko v axile,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m. LD v zadní axilární řase, m. pectoralis v přední axilární řase.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601000b70_0_2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Svalový test ABDUKCI kyčle</a:t>
            </a:r>
            <a:endParaRPr/>
          </a:p>
        </p:txBody>
      </p:sp>
      <p:sp>
        <p:nvSpPr>
          <p:cNvPr id="245" name="Google Shape;245;g3d601000b70_0_20"/>
          <p:cNvSpPr txBox="1"/>
          <p:nvPr>
            <p:ph idx="1" type="body"/>
          </p:nvPr>
        </p:nvSpPr>
        <p:spPr>
          <a:xfrm>
            <a:off x="1206500" y="2372823"/>
            <a:ext cx="7219800" cy="1080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Hlavní svaly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Pozice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5,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St.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St. 1,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d601000b70_0_20"/>
          <p:cNvSpPr txBox="1"/>
          <p:nvPr/>
        </p:nvSpPr>
        <p:spPr>
          <a:xfrm>
            <a:off x="6173300" y="2372825"/>
            <a:ext cx="170043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m. gluteus medius e minimus, m. TFL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g3d601000b70_0_20"/>
          <p:cNvSpPr txBox="1"/>
          <p:nvPr/>
        </p:nvSpPr>
        <p:spPr>
          <a:xfrm>
            <a:off x="5278075" y="5062000"/>
            <a:ext cx="185196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Na boku netestované DK, svrchní DK extendovaná, fixace pánve, odpor na dist. stehno.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g3d601000b70_0_20"/>
          <p:cNvSpPr txBox="1"/>
          <p:nvPr/>
        </p:nvSpPr>
        <p:spPr>
          <a:xfrm>
            <a:off x="5278075" y="7531250"/>
            <a:ext cx="179949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Stejná pozice na boku jen s fixací pánve.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g3d601000b70_0_20"/>
          <p:cNvSpPr txBox="1"/>
          <p:nvPr/>
        </p:nvSpPr>
        <p:spPr>
          <a:xfrm>
            <a:off x="5416975" y="8951100"/>
            <a:ext cx="182418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VNZ, extendované DKK, netestovaná v mírné ABD, fixace pánve na straně testované.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g3d601000b70_0_20"/>
          <p:cNvSpPr txBox="1"/>
          <p:nvPr/>
        </p:nvSpPr>
        <p:spPr>
          <a:xfrm>
            <a:off x="5261300" y="11266150"/>
            <a:ext cx="188283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VNZ, fixace pánve a palpace svalů nad trochanter maior.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d601000b70_0_1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Svalový test na ABD s ROT lopatky</a:t>
            </a:r>
            <a:endParaRPr/>
          </a:p>
        </p:txBody>
      </p:sp>
      <p:sp>
        <p:nvSpPr>
          <p:cNvPr id="256" name="Google Shape;256;g3d601000b70_0_10"/>
          <p:cNvSpPr txBox="1"/>
          <p:nvPr>
            <p:ph idx="1" type="body"/>
          </p:nvPr>
        </p:nvSpPr>
        <p:spPr>
          <a:xfrm>
            <a:off x="1206500" y="2372824"/>
            <a:ext cx="8084100" cy="10776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Hlavní svaly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Pozice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5,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St.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St. 1, 0</a:t>
            </a:r>
            <a:endParaRPr/>
          </a:p>
        </p:txBody>
      </p:sp>
      <p:sp>
        <p:nvSpPr>
          <p:cNvPr id="257" name="Google Shape;257;g3d601000b70_0_10"/>
          <p:cNvSpPr txBox="1"/>
          <p:nvPr/>
        </p:nvSpPr>
        <p:spPr>
          <a:xfrm>
            <a:off x="5926225" y="2249350"/>
            <a:ext cx="177480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m. serratus anterior (při oslabení → scapula alata)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g3d601000b70_0_10"/>
          <p:cNvSpPr txBox="1"/>
          <p:nvPr/>
        </p:nvSpPr>
        <p:spPr>
          <a:xfrm>
            <a:off x="4660800" y="4321200"/>
            <a:ext cx="19723200" cy="1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VNZ, DKK fklektovány, testovaná HK v plné flexi lokte a loket směřuje ke stropu, lopatka leží na podložce, fixace hrudníku z lateral. strany pod dolním úhlem lopatky. Odpor z vrchu na loket.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g3d601000b70_0_10"/>
          <p:cNvSpPr txBox="1"/>
          <p:nvPr/>
        </p:nvSpPr>
        <p:spPr>
          <a:xfrm>
            <a:off x="4660800" y="7380825"/>
            <a:ext cx="192912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Dtto bez odporu na loketní kloub.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g3d601000b70_0_10"/>
          <p:cNvSpPr txBox="1"/>
          <p:nvPr/>
        </p:nvSpPr>
        <p:spPr>
          <a:xfrm>
            <a:off x="4737900" y="8796750"/>
            <a:ext cx="195690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Vsedě, testovaná HK předpažená v 90° FLX v ramenním kloubu a položená na lehátku. Leží na malíkové hraně. Fixujeme laterální stranu hrudníku. Pohyb sunutí paže vpřed.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g3d601000b70_0_10"/>
          <p:cNvSpPr txBox="1"/>
          <p:nvPr/>
        </p:nvSpPr>
        <p:spPr>
          <a:xfrm>
            <a:off x="4660800" y="11605550"/>
            <a:ext cx="186120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Dtto, palpace svalu na mediální hraně lopatky.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601000b70_0_1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Svalový test na PRONACI předloktí</a:t>
            </a:r>
            <a:endParaRPr/>
          </a:p>
        </p:txBody>
      </p:sp>
      <p:sp>
        <p:nvSpPr>
          <p:cNvPr id="267" name="Google Shape;267;g3d601000b70_0_15"/>
          <p:cNvSpPr txBox="1"/>
          <p:nvPr>
            <p:ph idx="1" type="body"/>
          </p:nvPr>
        </p:nvSpPr>
        <p:spPr>
          <a:xfrm>
            <a:off x="1206500" y="2372826"/>
            <a:ext cx="8547000" cy="106215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Hlavní svaly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Pozice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5,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St.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St. 1, 0</a:t>
            </a:r>
            <a:endParaRPr/>
          </a:p>
        </p:txBody>
      </p:sp>
      <p:sp>
        <p:nvSpPr>
          <p:cNvPr id="268" name="Google Shape;268;g3d601000b70_0_15"/>
          <p:cNvSpPr txBox="1"/>
          <p:nvPr/>
        </p:nvSpPr>
        <p:spPr>
          <a:xfrm>
            <a:off x="6121825" y="2372825"/>
            <a:ext cx="175389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m. pronator quadratus, m. pronator teres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Google Shape;269;g3d601000b70_0_15"/>
          <p:cNvSpPr txBox="1"/>
          <p:nvPr/>
        </p:nvSpPr>
        <p:spPr>
          <a:xfrm>
            <a:off x="5915175" y="5269425"/>
            <a:ext cx="181590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0" name="Google Shape;270;g3d601000b70_0_15"/>
          <p:cNvSpPr txBox="1"/>
          <p:nvPr/>
        </p:nvSpPr>
        <p:spPr>
          <a:xfrm>
            <a:off x="5088625" y="4752800"/>
            <a:ext cx="185721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Vsedě, paže podél těla, loket ve FLX 90°, předloktí v supinaci. Fixace paže nad loktem, chytneme ho za ruku jako při </a:t>
            </a:r>
            <a:r>
              <a:rPr i="1" lang="en-US" sz="4800">
                <a:latin typeface="Helvetica Neue"/>
                <a:ea typeface="Helvetica Neue"/>
                <a:cs typeface="Helvetica Neue"/>
                <a:sym typeface="Helvetica Neue"/>
              </a:rPr>
              <a:t>podání ruky, 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největší tlak ukazovákem.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g3d601000b70_0_15"/>
          <p:cNvSpPr txBox="1"/>
          <p:nvPr/>
        </p:nvSpPr>
        <p:spPr>
          <a:xfrm>
            <a:off x="5088625" y="7387525"/>
            <a:ext cx="185721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Dtto, fixace nad loktem, druhou rukou podpíráme předloktí.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2" name="Google Shape;272;g3d601000b70_0_15"/>
          <p:cNvSpPr txBox="1"/>
          <p:nvPr/>
        </p:nvSpPr>
        <p:spPr>
          <a:xfrm>
            <a:off x="5088625" y="9092350"/>
            <a:ext cx="185721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VNB, paže podložená polštářkem na lehátku, předloktí volně visí kolmo k zemi. Fixace distální paže.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g3d601000b70_0_15"/>
          <p:cNvSpPr txBox="1"/>
          <p:nvPr/>
        </p:nvSpPr>
        <p:spPr>
          <a:xfrm>
            <a:off x="5088625" y="11649550"/>
            <a:ext cx="187014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VNZ, HKK podél těla, loket v mírné flexi a semipronaci. Palpace na ventrální ploše předloktí.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8709b9ab91_1_2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Svalový test na obloukovitou FLEXI Cp </a:t>
            </a:r>
            <a:endParaRPr/>
          </a:p>
        </p:txBody>
      </p:sp>
      <p:sp>
        <p:nvSpPr>
          <p:cNvPr id="279" name="Google Shape;279;g38709b9ab91_1_20"/>
          <p:cNvSpPr txBox="1"/>
          <p:nvPr>
            <p:ph idx="1" type="body"/>
          </p:nvPr>
        </p:nvSpPr>
        <p:spPr>
          <a:xfrm>
            <a:off x="1206500" y="2372826"/>
            <a:ext cx="7158300" cy="105597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Hlavní svaly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Pozice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5,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St.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St.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St. 1, 0</a:t>
            </a:r>
            <a:endParaRPr/>
          </a:p>
        </p:txBody>
      </p:sp>
      <p:sp>
        <p:nvSpPr>
          <p:cNvPr id="280" name="Google Shape;280;g38709b9ab91_1_20"/>
          <p:cNvSpPr txBox="1"/>
          <p:nvPr/>
        </p:nvSpPr>
        <p:spPr>
          <a:xfrm>
            <a:off x="5741050" y="2372825"/>
            <a:ext cx="17035200" cy="17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m. scalenus ant., med., post., m. longus colli, m. longus capitis, m. SCM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g38709b9ab91_1_20"/>
          <p:cNvSpPr txBox="1"/>
          <p:nvPr/>
        </p:nvSpPr>
        <p:spPr>
          <a:xfrm>
            <a:off x="4721050" y="5247200"/>
            <a:ext cx="190752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VNZ, kolena lehce podložena, fixace hrudníku, brada směřuje do fossa jugularis. Odpor kladen na čelo pacienta. 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g38709b9ab91_1_20"/>
          <p:cNvSpPr txBox="1"/>
          <p:nvPr/>
        </p:nvSpPr>
        <p:spPr>
          <a:xfrm>
            <a:off x="4721050" y="7562125"/>
            <a:ext cx="19075200" cy="11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Stejná pozice bez odporu na čelo.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g38709b9ab91_1_20"/>
          <p:cNvSpPr txBox="1"/>
          <p:nvPr/>
        </p:nvSpPr>
        <p:spPr>
          <a:xfrm>
            <a:off x="4721050" y="9074550"/>
            <a:ext cx="19075200" cy="11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Na boku, spodní HK podkládá hlavu, terapeut chytne pacientovu hlavu (ne přes uši) a vede jí v horizontální rovině.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g38709b9ab91_1_20"/>
          <p:cNvSpPr txBox="1"/>
          <p:nvPr/>
        </p:nvSpPr>
        <p:spPr>
          <a:xfrm>
            <a:off x="4721050" y="11327825"/>
            <a:ext cx="181800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latin typeface="Helvetica Neue"/>
                <a:ea typeface="Helvetica Neue"/>
                <a:cs typeface="Helvetica Neue"/>
                <a:sym typeface="Helvetica Neue"/>
              </a:rPr>
              <a:t>VNZ jako u st. 3-5. Palpace mm. scalenni za m. SCM.</a:t>
            </a:r>
            <a:endParaRPr sz="5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8709b9ab91_1_40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Vyšetření zkrácených svalů - hamstringy </a:t>
            </a:r>
            <a:endParaRPr/>
          </a:p>
        </p:txBody>
      </p:sp>
      <p:sp>
        <p:nvSpPr>
          <p:cNvPr id="290" name="Google Shape;290;g38709b9ab91_1_40"/>
          <p:cNvSpPr txBox="1"/>
          <p:nvPr>
            <p:ph idx="1" type="body"/>
          </p:nvPr>
        </p:nvSpPr>
        <p:spPr>
          <a:xfrm>
            <a:off x="1008000" y="3246205"/>
            <a:ext cx="21971100" cy="10311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-"/>
            </a:pPr>
            <a:r>
              <a:rPr b="0" lang="en-US"/>
              <a:t>vyšetřuji vleže na zádech, testovaná DK v EXT, druhá končetina ve FLX s opřeným chodidlem </a:t>
            </a:r>
            <a:endParaRPr b="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-"/>
            </a:pPr>
            <a:r>
              <a:rPr b="0" lang="en-US"/>
              <a:t>testuji ve flexi KYK s fixovaným extendovaným kolenem → testujeme do doby než cítíme, že jde koleno do flexe nebo se začne pánev sklápět nazad do retroverze 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/>
              <a:t>0</a:t>
            </a:r>
            <a:r>
              <a:rPr b="0" lang="en-US"/>
              <a:t> – nejde o zkrácení → flexe v KYK je 90°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/>
              <a:t>1</a:t>
            </a:r>
            <a:r>
              <a:rPr b="0" lang="en-US"/>
              <a:t> – malé zkrácení → flexe v KYK je 80-90°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/>
              <a:t>2</a:t>
            </a:r>
            <a:r>
              <a:rPr b="0" lang="en-US"/>
              <a:t> – velké zkrácení → flexe v KYK je &lt;80°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8709b9ab91_1_45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Vyšetření hypermobility dle Jandy - vyjmenuj některé typy zkoušek a jejich provedení  </a:t>
            </a:r>
            <a:endParaRPr/>
          </a:p>
        </p:txBody>
      </p:sp>
      <p:sp>
        <p:nvSpPr>
          <p:cNvPr id="296" name="Google Shape;296;g38709b9ab91_1_45"/>
          <p:cNvSpPr txBox="1"/>
          <p:nvPr>
            <p:ph idx="1" type="body"/>
          </p:nvPr>
        </p:nvSpPr>
        <p:spPr>
          <a:xfrm>
            <a:off x="1206500" y="3583640"/>
            <a:ext cx="21971100" cy="94971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zk. rotace hlavy</a:t>
            </a:r>
            <a:endParaRPr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zk. šály</a:t>
            </a:r>
            <a:endParaRPr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zk. zapažených paží </a:t>
            </a:r>
            <a:endParaRPr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zk. založených paží</a:t>
            </a:r>
            <a:endParaRPr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zk. extendovaných loktů </a:t>
            </a:r>
            <a:endParaRPr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zk. sepjatých rukou </a:t>
            </a:r>
            <a:endParaRPr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zk. sepjatých prstů </a:t>
            </a:r>
            <a:endParaRPr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zk. předklonu</a:t>
            </a:r>
            <a:endParaRPr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zk. úklonu</a:t>
            </a:r>
            <a:endParaRPr/>
          </a:p>
          <a:p>
            <a:pPr indent="-577850" lvl="0" marL="457200" rtl="0" algn="l">
              <a:spcBef>
                <a:spcPts val="0"/>
              </a:spcBef>
              <a:spcAft>
                <a:spcPts val="0"/>
              </a:spcAft>
              <a:buSzPts val="5500"/>
              <a:buChar char="●"/>
            </a:pPr>
            <a:r>
              <a:rPr lang="en-US"/>
              <a:t>zk. sed mezi paty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d601000b70_0_66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Vyšetření hypermobility - Beighton score </a:t>
            </a:r>
            <a:endParaRPr/>
          </a:p>
        </p:txBody>
      </p:sp>
      <p:pic>
        <p:nvPicPr>
          <p:cNvPr id="302" name="Google Shape;302;g3d601000b70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788" y="2514400"/>
            <a:ext cx="22108413" cy="112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451007098_0_313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Anatomické roviny </a:t>
            </a:r>
            <a:endParaRPr/>
          </a:p>
        </p:txBody>
      </p:sp>
      <p:pic>
        <p:nvPicPr>
          <p:cNvPr id="92" name="Google Shape;92;g38451007098_0_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2324" y="5020175"/>
            <a:ext cx="8411675" cy="90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8451007098_0_313"/>
          <p:cNvSpPr txBox="1"/>
          <p:nvPr>
            <p:ph idx="1" type="body"/>
          </p:nvPr>
        </p:nvSpPr>
        <p:spPr>
          <a:xfrm>
            <a:off x="1206450" y="2514409"/>
            <a:ext cx="21971100" cy="9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Char char="-"/>
            </a:pPr>
            <a:r>
              <a:rPr lang="en-US"/>
              <a:t>SAGITÁLNÍ – destra/ sinistra strana těla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Char char="-"/>
            </a:pPr>
            <a:r>
              <a:rPr lang="en-US"/>
              <a:t>FRONTÁLNÍ – ventrální/ dorzální strana těla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Char char="-"/>
            </a:pPr>
            <a:r>
              <a:rPr lang="en-US"/>
              <a:t>TRANSVERZÁLNÍ (horizontální) – kraniální/ kaudální část těla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451007098_0_341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Anatomické roviny </a:t>
            </a:r>
            <a:endParaRPr/>
          </a:p>
        </p:txBody>
      </p:sp>
      <p:sp>
        <p:nvSpPr>
          <p:cNvPr id="99" name="Google Shape;99;g38451007098_0_341"/>
          <p:cNvSpPr txBox="1"/>
          <p:nvPr>
            <p:ph idx="1" type="body"/>
          </p:nvPr>
        </p:nvSpPr>
        <p:spPr>
          <a:xfrm>
            <a:off x="1206450" y="2514400"/>
            <a:ext cx="8021100" cy="10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/>
              <a:t>Označení hloubky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/>
              <a:t>superficialis </a:t>
            </a:r>
            <a:endParaRPr b="0"/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/>
              <a:t>profundus </a:t>
            </a:r>
            <a:endParaRPr b="0"/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/>
              <a:t>externus </a:t>
            </a:r>
            <a:endParaRPr b="0"/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/>
              <a:t>internus 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</p:txBody>
      </p:sp>
      <p:sp>
        <p:nvSpPr>
          <p:cNvPr id="100" name="Google Shape;100;g38451007098_0_341"/>
          <p:cNvSpPr txBox="1"/>
          <p:nvPr/>
        </p:nvSpPr>
        <p:spPr>
          <a:xfrm>
            <a:off x="9813075" y="4125950"/>
            <a:ext cx="13214100" cy="6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povrchový</a:t>
            </a:r>
            <a:endParaRPr b="0" i="0" sz="5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hluboký</a:t>
            </a:r>
            <a:endParaRPr b="0" i="0" sz="5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zevní</a:t>
            </a:r>
            <a:endParaRPr b="0" i="0" sz="5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t/>
            </a:r>
            <a:endParaRPr b="0" i="0" sz="5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vnitřní</a:t>
            </a:r>
            <a:endParaRPr b="0" i="0" sz="55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451007098_0_351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Příklady </a:t>
            </a:r>
            <a:r>
              <a:rPr b="0" lang="en-US"/>
              <a:t>(rovina, pohyb latinsky)</a:t>
            </a:r>
            <a:endParaRPr b="0"/>
          </a:p>
        </p:txBody>
      </p:sp>
      <p:sp>
        <p:nvSpPr>
          <p:cNvPr id="106" name="Google Shape;106;g38451007098_0_351"/>
          <p:cNvSpPr txBox="1"/>
          <p:nvPr>
            <p:ph idx="1" type="body"/>
          </p:nvPr>
        </p:nvSpPr>
        <p:spPr>
          <a:xfrm>
            <a:off x="1206450" y="2514409"/>
            <a:ext cx="21971100" cy="9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Char char="-"/>
            </a:pPr>
            <a:r>
              <a:rPr lang="en-US" sz="6200"/>
              <a:t>předsun hlavy</a:t>
            </a:r>
            <a:endParaRPr sz="62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Char char="-"/>
            </a:pPr>
            <a:r>
              <a:rPr lang="en-US" sz="6200"/>
              <a:t>záklon</a:t>
            </a:r>
            <a:endParaRPr sz="62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Char char="-"/>
            </a:pPr>
            <a:r>
              <a:rPr lang="en-US" sz="6200"/>
              <a:t>naklopení pánve dopředu</a:t>
            </a:r>
            <a:endParaRPr sz="62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Char char="-"/>
            </a:pPr>
            <a:r>
              <a:rPr lang="en-US" sz="6200"/>
              <a:t>propnutí kolene</a:t>
            </a:r>
            <a:endParaRPr sz="62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Char char="-"/>
            </a:pPr>
            <a:r>
              <a:rPr lang="en-US" sz="6200"/>
              <a:t>unožení DK </a:t>
            </a:r>
            <a:endParaRPr sz="62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Char char="-"/>
            </a:pPr>
            <a:r>
              <a:rPr lang="en-US" sz="6200"/>
              <a:t>roztažení prstů od sebe </a:t>
            </a:r>
            <a:endParaRPr sz="6200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Char char="-"/>
            </a:pPr>
            <a:r>
              <a:rPr lang="en-US" sz="6200"/>
              <a:t>přitažení akra HK za malílem</a:t>
            </a:r>
            <a:endParaRPr sz="6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 sz="6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da4a21149_0_2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Jak vyšetříme pasivní struktury kloubu a co mezi ně řadíme?</a:t>
            </a:r>
            <a:endParaRPr/>
          </a:p>
        </p:txBody>
      </p:sp>
      <p:sp>
        <p:nvSpPr>
          <p:cNvPr id="112" name="Google Shape;112;g39da4a21149_0_2"/>
          <p:cNvSpPr txBox="1"/>
          <p:nvPr>
            <p:ph idx="1" type="body"/>
          </p:nvPr>
        </p:nvSpPr>
        <p:spPr>
          <a:xfrm>
            <a:off x="1206450" y="4962300"/>
            <a:ext cx="21971100" cy="85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vyšetření: pasivním pohybem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Vazy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Kloubní pouzdro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Chrupavky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Kosti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55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9da4a21149_0_81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Jak měříme: </a:t>
            </a:r>
            <a:endParaRPr/>
          </a:p>
        </p:txBody>
      </p:sp>
      <p:sp>
        <p:nvSpPr>
          <p:cNvPr id="118" name="Google Shape;118;g39da4a21149_0_81"/>
          <p:cNvSpPr txBox="1"/>
          <p:nvPr>
            <p:ph idx="1" type="body"/>
          </p:nvPr>
        </p:nvSpPr>
        <p:spPr>
          <a:xfrm>
            <a:off x="1206450" y="2732050"/>
            <a:ext cx="7965300" cy="107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Délka bérce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Funkční délka DK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Anatomická délka DK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Obvod stehna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5500"/>
              <a:buNone/>
            </a:pPr>
            <a:r>
              <a:rPr lang="en-US"/>
              <a:t>Schoberova vzdálenost</a:t>
            </a:r>
            <a:endParaRPr/>
          </a:p>
        </p:txBody>
      </p:sp>
      <p:sp>
        <p:nvSpPr>
          <p:cNvPr id="119" name="Google Shape;119;g39da4a21149_0_81"/>
          <p:cNvSpPr txBox="1"/>
          <p:nvPr/>
        </p:nvSpPr>
        <p:spPr>
          <a:xfrm>
            <a:off x="9673675" y="2732050"/>
            <a:ext cx="1274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caput fibulae/ laterální štěrbina kolenního kloubu – malleolus lateralis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g39da4a21149_0_81"/>
          <p:cNvSpPr txBox="1"/>
          <p:nvPr/>
        </p:nvSpPr>
        <p:spPr>
          <a:xfrm>
            <a:off x="9617875" y="4948375"/>
            <a:ext cx="14608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umbilicus/ SIAS – malleolus medialis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g39da4a21149_0_81"/>
          <p:cNvSpPr txBox="1"/>
          <p:nvPr/>
        </p:nvSpPr>
        <p:spPr>
          <a:xfrm>
            <a:off x="9673675" y="7164700"/>
            <a:ext cx="1449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trochanter maior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malleolus lateralis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g39da4a21149_0_81"/>
          <p:cNvSpPr txBox="1"/>
          <p:nvPr/>
        </p:nvSpPr>
        <p:spPr>
          <a:xfrm>
            <a:off x="9548125" y="9381025"/>
            <a:ext cx="1455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oficiálně 15 cm nad patellou 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g39da4a21149_0_81"/>
          <p:cNvSpPr txBox="1"/>
          <p:nvPr/>
        </p:nvSpPr>
        <p:spPr>
          <a:xfrm>
            <a:off x="9645775" y="11720825"/>
            <a:ext cx="1435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L5 - 10 cm kraniálně → předklon → prodloužení vzdálenosti o 4 cm</a:t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da4a21149_0_91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Jaký je rozdíl mezi pasivním a aktivním pohybem?</a:t>
            </a:r>
            <a:endParaRPr/>
          </a:p>
        </p:txBody>
      </p:sp>
      <p:sp>
        <p:nvSpPr>
          <p:cNvPr id="129" name="Google Shape;129;g39da4a21149_0_91"/>
          <p:cNvSpPr txBox="1"/>
          <p:nvPr>
            <p:ph idx="1" type="body"/>
          </p:nvPr>
        </p:nvSpPr>
        <p:spPr>
          <a:xfrm>
            <a:off x="1206450" y="4962300"/>
            <a:ext cx="21971100" cy="85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4800"/>
              <a:t>A</a:t>
            </a:r>
            <a:r>
              <a:rPr b="0" lang="en-US" sz="4800"/>
              <a:t>: prováděn svalovým aparátem</a:t>
            </a:r>
            <a:endParaRPr b="0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4800"/>
              <a:t>P</a:t>
            </a:r>
            <a:r>
              <a:rPr b="0" lang="en-US" sz="4800"/>
              <a:t>: vyvolán zevní silou (terapeutem, gravitací,...) + pacient má maximálně relaxované svalstvo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55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9da4a21149_0_101"/>
          <p:cNvSpPr txBox="1"/>
          <p:nvPr>
            <p:ph type="title"/>
          </p:nvPr>
        </p:nvSpPr>
        <p:spPr>
          <a:xfrm>
            <a:off x="1206500" y="1079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lang="en-US"/>
              <a:t>Co je joint play a k čemu nám slouží? </a:t>
            </a:r>
            <a:endParaRPr/>
          </a:p>
        </p:txBody>
      </p:sp>
      <p:sp>
        <p:nvSpPr>
          <p:cNvPr id="135" name="Google Shape;135;g39da4a21149_0_101"/>
          <p:cNvSpPr txBox="1"/>
          <p:nvPr>
            <p:ph idx="1" type="body"/>
          </p:nvPr>
        </p:nvSpPr>
        <p:spPr>
          <a:xfrm>
            <a:off x="899775" y="3150225"/>
            <a:ext cx="21971100" cy="10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4800" u="sng"/>
              <a:t>Definice</a:t>
            </a:r>
            <a:r>
              <a:rPr lang="en-US" sz="4800"/>
              <a:t>: </a:t>
            </a:r>
            <a:endParaRPr b="0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4800"/>
              <a:t>Malý, translační pasivní pohyb ve všech směrech v kloubu, který je nezbytný pro jeho normální funkci a nelze provést aktivně silou jedince.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 b="0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b="0" lang="en-US" sz="4800"/>
              <a:t>Jeho omezení bývá znamením, že je něco v nepořádku, aniž by byla zatím narušena funkce kloubu.</a:t>
            </a:r>
            <a:endParaRPr b="0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 b="0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b="0" lang="en-US" sz="4800"/>
              <a:t>Při omezení → snaha obnovit původní/ normální joint play </a:t>
            </a:r>
            <a:endParaRPr b="0" sz="4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b="0" lang="en-US" sz="4800"/>
              <a:t>Při přetrvávajícím omezení → omezení aktivního pohybu v kloubu, bolest</a:t>
            </a:r>
            <a:endParaRPr b="0" sz="4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5500"/>
              <a:buNone/>
            </a:pPr>
            <a:r>
              <a:rPr b="0" lang="en-US" sz="4800"/>
              <a:t>Při hypermobilitě → volíme stabilizační cvičení </a:t>
            </a:r>
            <a:endParaRPr b="0" sz="4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5500"/>
              <a:buNone/>
            </a:pPr>
            <a:r>
              <a:rPr b="0" lang="en-US" sz="4800"/>
              <a:t>Při hypomobilitě → volíme mobilizaci kloubu</a:t>
            </a:r>
            <a:endParaRPr b="0"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6D9EEB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