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3716000" cx="2438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Fiq4AKsgW02t28SgRPq4QwHx4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f665444e3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9f665444e3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f665444e3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f665444e3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f665444e3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f665444e3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f665444e3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9f665444e3_0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f665444e3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9f665444e3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f665444e3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9f665444e3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665444e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665444e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f665444e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f665444e3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f665444e3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9f665444e3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f665444e3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f665444e3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f665444e3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f665444e3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f665444e3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f665444e3_0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9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9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">
  <p:cSld name="Progra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ůležitý fakt">
  <p:cSld name="Důležitý fak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Citá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3 na výšku">
  <p:cSld name="Fotografie - 3 na výšk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1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ka">
  <p:cSld name="Fotk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odrážk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ýpis">
  <p:cSld name="Výpi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díl">
  <p:cSld name="Oddí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rážky">
  <p:cSld name="Odrážk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fotka">
  <p:cSld name="Název a fotk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4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ní název a fotka">
  <p:cSld name="Alternativní název a fotk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5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, odrážky, fotka">
  <p:cSld name="Název, odrážky, fotka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2" name="Google Shape;42;p26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6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 název">
  <p:cSld name="Jen název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mma.rihakova@gmail.com" TargetMode="External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8jefxIyASmA&amp;t=5s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1" type="body"/>
          </p:nvPr>
        </p:nvSpPr>
        <p:spPr>
          <a:xfrm>
            <a:off x="1201340" y="11859862"/>
            <a:ext cx="21971003" cy="128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5E5E5E"/>
                </a:solidFill>
              </a:rPr>
              <a:t>Mgr. Emma Bílková, 3/11/2025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CCCC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emma.rihakova@gmail.com</a:t>
            </a:r>
            <a:r>
              <a:rPr lang="en-US">
                <a:solidFill>
                  <a:srgbClr val="CCCCCC"/>
                </a:solidFill>
              </a:rPr>
              <a:t>, </a:t>
            </a:r>
            <a:r>
              <a:rPr lang="en-US">
                <a:solidFill>
                  <a:schemeClr val="lt2"/>
                </a:solidFill>
              </a:rPr>
              <a:t>rihakova@post.vszdrav.cz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77" name="Google Shape;77;p1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en-US" sz="11600"/>
              <a:t>Goniometrie, SFTR metoda </a:t>
            </a:r>
            <a:endParaRPr b="1" i="0" sz="8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Vyšetřovací metody, 1. ročník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_VSZDRAV.jpeg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38">
            <a:off x="22007763" y="11361947"/>
            <a:ext cx="1906019" cy="19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f665444e3_0_33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Krční páteř </a:t>
            </a:r>
            <a:endParaRPr/>
          </a:p>
        </p:txBody>
      </p:sp>
      <p:sp>
        <p:nvSpPr>
          <p:cNvPr id="144" name="Google Shape;144;g39f665444e3_0_33"/>
          <p:cNvSpPr txBox="1"/>
          <p:nvPr>
            <p:ph idx="2" type="body"/>
          </p:nvPr>
        </p:nvSpPr>
        <p:spPr>
          <a:xfrm>
            <a:off x="1206500" y="2927200"/>
            <a:ext cx="23177400" cy="9577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369189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FLEXE 45-60° – zevní zvukovod, pohyblivé rameno s vrcholem nosu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EXTENZE 90° – zevní zvukovod, stejné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LATEROFLEXE 45° – </a:t>
            </a:r>
            <a:r>
              <a:rPr lang="en-US"/>
              <a:t>CTh přechod, Thp vs. osa Cp 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ROTACE 60-75° – vertex, osa nosu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https://www.youtube.com/watch?v=8jefxIyASmA&amp;t=5s</a:t>
            </a:r>
            <a:r>
              <a:rPr lang="en-US" sz="3300"/>
              <a:t> </a:t>
            </a:r>
            <a:r>
              <a:rPr lang="en-US" sz="3300"/>
              <a:t> (12:45)</a:t>
            </a:r>
            <a:endParaRPr sz="3300"/>
          </a:p>
        </p:txBody>
      </p:sp>
      <p:pic>
        <p:nvPicPr>
          <p:cNvPr id="145" name="Google Shape;145;g39f665444e3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2625" y="6341332"/>
            <a:ext cx="8761375" cy="66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f665444e3_0_49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Hrudní páteř </a:t>
            </a:r>
            <a:endParaRPr/>
          </a:p>
        </p:txBody>
      </p:sp>
      <p:sp>
        <p:nvSpPr>
          <p:cNvPr id="151" name="Google Shape;151;g39f665444e3_0_49"/>
          <p:cNvSpPr txBox="1"/>
          <p:nvPr>
            <p:ph idx="2" type="body"/>
          </p:nvPr>
        </p:nvSpPr>
        <p:spPr>
          <a:xfrm>
            <a:off x="1206500" y="2927200"/>
            <a:ext cx="23177400" cy="9577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369189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FLEXE 35-50°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EXTENZE 20-25°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LATEROFLEXE 20-25°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ROTACE 25-35° </a:t>
            </a:r>
            <a:endParaRPr/>
          </a:p>
          <a:p>
            <a:pPr indent="-36918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thorakolumbální oblast – pevné rameno na spojnici tuber ischiadicum, pohyblivé rameno paralelně na spojnici akromionů, goniometr přiložen na vertexu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f665444e3_0_55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Bederní páteř </a:t>
            </a:r>
            <a:endParaRPr/>
          </a:p>
        </p:txBody>
      </p:sp>
      <p:sp>
        <p:nvSpPr>
          <p:cNvPr id="157" name="Google Shape;157;g39f665444e3_0_55"/>
          <p:cNvSpPr txBox="1"/>
          <p:nvPr>
            <p:ph idx="2" type="body"/>
          </p:nvPr>
        </p:nvSpPr>
        <p:spPr>
          <a:xfrm>
            <a:off x="1206500" y="2927200"/>
            <a:ext cx="23177400" cy="9577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369189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FLEXE 55-60°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EXTENZE 30-35°– LS přechod, pevné podél DK, pohyblivé s trupem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LATEROFLEXE 20-30° – L5, pevné rameno v intergluteální rýze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ROTACE 5°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f665444e3_0_6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Horní končetina</a:t>
            </a:r>
            <a:endParaRPr/>
          </a:p>
        </p:txBody>
      </p:sp>
      <p:sp>
        <p:nvSpPr>
          <p:cNvPr id="163" name="Google Shape;163;g39f665444e3_0_61"/>
          <p:cNvSpPr txBox="1"/>
          <p:nvPr>
            <p:ph idx="2" type="body"/>
          </p:nvPr>
        </p:nvSpPr>
        <p:spPr>
          <a:xfrm>
            <a:off x="1206500" y="2369625"/>
            <a:ext cx="23177400" cy="101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Art. humeri </a:t>
            </a:r>
            <a:endParaRPr b="1"/>
          </a:p>
          <a:p>
            <a:pPr indent="-337556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FLX/ EXT (5:39, 8:06) – střed hlavice humeru, pevné rameno podél trupu</a:t>
            </a:r>
            <a:endParaRPr/>
          </a:p>
          <a:p>
            <a:pPr indent="-3375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ABD/ADD (8:30, 7:08) – acromion, pevné rameno po trupu</a:t>
            </a:r>
            <a:endParaRPr/>
          </a:p>
          <a:p>
            <a:pPr indent="-3375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ZR/VR (6:35) – loketní kloub v 90° ABD v RK, ramena podle předloktí</a:t>
            </a:r>
            <a:endParaRPr/>
          </a:p>
          <a:p>
            <a:pPr indent="-3375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horizont ABD/ ADD (8:17, 7:45)– acromion, pevné na spojnici akromionů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Art. cubiti</a:t>
            </a:r>
            <a:endParaRPr b="1"/>
          </a:p>
          <a:p>
            <a:pPr indent="-337556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FLX/ EXT (6:11) – epicondylus lateralis humeri, pevné rameno po humeru</a:t>
            </a:r>
            <a:endParaRPr/>
          </a:p>
          <a:p>
            <a:pPr indent="-3375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SUP/ PRON (8:46)– střed 3. prstu, pevné rameno kolmo k zemi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Art. radiocarpalis</a:t>
            </a:r>
            <a:endParaRPr b="1"/>
          </a:p>
          <a:p>
            <a:pPr indent="-337556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PF/ DF (9:44) – processus styloideus ulnae </a:t>
            </a:r>
            <a:endParaRPr/>
          </a:p>
          <a:p>
            <a:pPr indent="-3375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dukce (9:15) – zápěstí z palm. strany, pevné rameno na předloktí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Metakarpofalangeální skloubení</a:t>
            </a:r>
            <a:r>
              <a:rPr lang="en-US"/>
              <a:t>, </a:t>
            </a:r>
            <a:r>
              <a:rPr b="1" lang="en-US"/>
              <a:t>interfalangeální klouby </a:t>
            </a:r>
            <a:r>
              <a:rPr lang="en-US"/>
              <a:t>(10:17)</a:t>
            </a:r>
            <a:r>
              <a:rPr lang="en-US"/>
              <a:t>, </a:t>
            </a:r>
            <a:r>
              <a:rPr b="1" lang="en-US"/>
              <a:t>palec</a:t>
            </a:r>
            <a:r>
              <a:rPr lang="en-US"/>
              <a:t> </a:t>
            </a:r>
            <a:r>
              <a:rPr lang="en-US"/>
              <a:t>(11:16)</a:t>
            </a:r>
            <a:endParaRPr/>
          </a:p>
        </p:txBody>
      </p:sp>
      <p:pic>
        <p:nvPicPr>
          <p:cNvPr id="164" name="Google Shape;164;g39f665444e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8350" y="-362400"/>
            <a:ext cx="7760475" cy="80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9f665444e3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525" y="1979375"/>
            <a:ext cx="11135123" cy="1134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9f665444e3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55534" y="8657714"/>
            <a:ext cx="6728475" cy="505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f665444e3_0_6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Dolní končetina</a:t>
            </a:r>
            <a:endParaRPr/>
          </a:p>
        </p:txBody>
      </p:sp>
      <p:sp>
        <p:nvSpPr>
          <p:cNvPr id="172" name="Google Shape;172;g39f665444e3_0_67"/>
          <p:cNvSpPr txBox="1"/>
          <p:nvPr>
            <p:ph idx="2" type="body"/>
          </p:nvPr>
        </p:nvSpPr>
        <p:spPr>
          <a:xfrm>
            <a:off x="1206500" y="2512600"/>
            <a:ext cx="23177400" cy="104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Art. coxae</a:t>
            </a:r>
            <a:endParaRPr/>
          </a:p>
          <a:p>
            <a:pPr indent="-348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FLX/ EXT (0:43) – trochanter maior, pevné rameno podél trupu </a:t>
            </a:r>
            <a:endParaRPr/>
          </a:p>
          <a:p>
            <a:pPr indent="-348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ABD/ ADD (1:08) – SIAS, pevné mezi SIAS</a:t>
            </a:r>
            <a:endParaRPr/>
          </a:p>
          <a:p>
            <a:pPr indent="-348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ZR/ VR (3:06) – střed patelly při 90° flexi kolene, obě ramena ve směru bérce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Art. genus </a:t>
            </a:r>
            <a:endParaRPr/>
          </a:p>
          <a:p>
            <a:pPr indent="-348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FLX/ EXT (2:41) – epicondylus lateralis femoris, pevné rameno po femuru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Art. talocruralis</a:t>
            </a:r>
            <a:endParaRPr b="1"/>
          </a:p>
          <a:p>
            <a:pPr indent="-348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PF/ DF (4:25) – malleolus lateralis, pevné rameno podél fibuly</a:t>
            </a:r>
            <a:endParaRPr/>
          </a:p>
          <a:p>
            <a:pPr indent="-348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inverze/ everze – střed pod patou, ramena podél osy bérce a paty </a:t>
            </a:r>
            <a:endParaRPr/>
          </a:p>
          <a:p>
            <a:pPr indent="-348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SUP/ PRON (5:14) – střed pod patou, ramena vodorovně s podložkou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Metatarzofalangeální skloubení</a:t>
            </a:r>
            <a:r>
              <a:rPr lang="en-US"/>
              <a:t>, </a:t>
            </a:r>
            <a:r>
              <a:rPr b="1" lang="en-US"/>
              <a:t>interfalangeální klouby </a:t>
            </a:r>
            <a:r>
              <a:rPr lang="en-US"/>
              <a:t>(12:05)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Goniometrie </a:t>
            </a:r>
            <a:endParaRPr/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1206500" y="2512675"/>
            <a:ext cx="22239000" cy="11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= nauka o měření úhlů, vyšetření kloubní pohyblivosti</a:t>
            </a:r>
            <a:endParaRPr/>
          </a:p>
          <a:p>
            <a:pPr indent="-358644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součást fyzioterapeutického vyšetření – měření ROM (range of motion)</a:t>
            </a:r>
            <a:endParaRPr/>
          </a:p>
          <a:p>
            <a:pPr indent="-35864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b="1" lang="en-US"/>
              <a:t>fyziologický</a:t>
            </a:r>
            <a:r>
              <a:rPr lang="en-US"/>
              <a:t> – plný fyziologický rozsah je daný anatomickými strukturami, které nejsou patologicky </a:t>
            </a:r>
            <a:r>
              <a:rPr lang="en-US"/>
              <a:t>změněny</a:t>
            </a:r>
            <a:r>
              <a:rPr lang="en-US"/>
              <a:t> </a:t>
            </a:r>
            <a:endParaRPr/>
          </a:p>
          <a:p>
            <a:pPr indent="-35864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b="1" lang="en-US"/>
              <a:t>patologický</a:t>
            </a:r>
            <a:r>
              <a:rPr lang="en-US"/>
              <a:t> – zmenšen/zvětšen vlivem patologických změn</a:t>
            </a:r>
            <a:endParaRPr/>
          </a:p>
          <a:p>
            <a:pPr indent="-358644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degenerativní změny, fraktury, dislokace, deformity, operace,...</a:t>
            </a:r>
            <a:endParaRPr/>
          </a:p>
          <a:p>
            <a:pPr indent="-358644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změny měkkých tkání v okolí kloubu – sval. dysbalance, ruptury, osifikace, kontraktury, záněty, edém,...</a:t>
            </a:r>
            <a:endParaRPr/>
          </a:p>
          <a:p>
            <a:pPr indent="-3586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goniometr </a:t>
            </a:r>
            <a:endParaRPr/>
          </a:p>
          <a:p>
            <a:pPr indent="-3586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objektivní metoda měření </a:t>
            </a:r>
            <a:endParaRPr/>
          </a:p>
          <a:p>
            <a:pPr indent="-3586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diagnostika → omezení ROM/ kontraktury/ hypermobilita</a:t>
            </a:r>
            <a:endParaRPr/>
          </a:p>
          <a:p>
            <a:pPr indent="-35864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6124"/>
              <a:buChar char="•"/>
            </a:pPr>
            <a:r>
              <a:rPr lang="en-US"/>
              <a:t>sledování efektu terapie 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1550" y="2512675"/>
            <a:ext cx="12253575" cy="95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650" y="3236313"/>
            <a:ext cx="9711775" cy="97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f665444e3_0_41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9f665444e3_0_41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9f665444e3_0_41"/>
          <p:cNvSpPr txBox="1"/>
          <p:nvPr>
            <p:ph idx="2" type="body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g39f665444e3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47" y="365725"/>
            <a:ext cx="11478852" cy="73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9f665444e3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3100" y="7141425"/>
            <a:ext cx="15009325" cy="67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f665444e3_0_0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Typy goniometrů</a:t>
            </a:r>
            <a:endParaRPr/>
          </a:p>
        </p:txBody>
      </p:sp>
      <p:sp>
        <p:nvSpPr>
          <p:cNvPr id="102" name="Google Shape;102;g39f665444e3_0_0"/>
          <p:cNvSpPr txBox="1"/>
          <p:nvPr>
            <p:ph idx="2" type="body"/>
          </p:nvPr>
        </p:nvSpPr>
        <p:spPr>
          <a:xfrm>
            <a:off x="1206500" y="2732049"/>
            <a:ext cx="21971100" cy="97725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369189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univerzální (kovový/ plastový)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elektronický/ aplikace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speciální (prstový)</a:t>
            </a:r>
            <a:endParaRPr/>
          </a:p>
        </p:txBody>
      </p:sp>
      <p:pic>
        <p:nvPicPr>
          <p:cNvPr id="103" name="Google Shape;103;g39f665444e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300" y="5911895"/>
            <a:ext cx="8131100" cy="601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9f665444e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0800" y="8271073"/>
            <a:ext cx="11090124" cy="54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9f665444e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7626" y="9374075"/>
            <a:ext cx="6322824" cy="45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9f665444e3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0400" y="-278750"/>
            <a:ext cx="11390926" cy="80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f665444e3_0_10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Provedení měření</a:t>
            </a:r>
            <a:endParaRPr/>
          </a:p>
        </p:txBody>
      </p:sp>
      <p:sp>
        <p:nvSpPr>
          <p:cNvPr id="112" name="Google Shape;112;g39f665444e3_0_10"/>
          <p:cNvSpPr txBox="1"/>
          <p:nvPr>
            <p:ph idx="2" type="body"/>
          </p:nvPr>
        </p:nvSpPr>
        <p:spPr>
          <a:xfrm>
            <a:off x="1206500" y="2787799"/>
            <a:ext cx="21971100" cy="97167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lnSpcReduction="20000"/>
          </a:bodyPr>
          <a:lstStyle/>
          <a:p>
            <a:pPr indent="-369189" lvl="0" marL="457200" rtl="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2 ramena goniometru – pohyblivé a pevné (rovnoběžné s nepohyblivou částí těla)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střed goniometru ve středu osy otáčení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důležitá výchozí pozice – nulová poloha (0°) v kloubu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znát orientační body na těle – acromion, processus styloideus radii, epicondylus lateralis,...)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porovnáváme obě strany </a:t>
            </a:r>
            <a:endParaRPr/>
          </a:p>
          <a:p>
            <a:pPr indent="-36918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POZOR na:</a:t>
            </a:r>
            <a:endParaRPr/>
          </a:p>
          <a:p>
            <a:pPr indent="-36918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kompenzační pohyby v jiných segmentech než v měřeném</a:t>
            </a:r>
            <a:endParaRPr/>
          </a:p>
          <a:p>
            <a:pPr indent="-36918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14"/>
              <a:buChar char="•"/>
            </a:pPr>
            <a:r>
              <a:rPr lang="en-US"/>
              <a:t>špatné umístění osy, pohyb nepohyblivého ramena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f665444e3_0_16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SFTR metoda </a:t>
            </a:r>
            <a:endParaRPr/>
          </a:p>
        </p:txBody>
      </p:sp>
      <p:sp>
        <p:nvSpPr>
          <p:cNvPr id="118" name="Google Shape;118;g39f665444e3_0_16"/>
          <p:cNvSpPr txBox="1"/>
          <p:nvPr>
            <p:ph idx="2" type="body"/>
          </p:nvPr>
        </p:nvSpPr>
        <p:spPr>
          <a:xfrm>
            <a:off x="1206500" y="2927199"/>
            <a:ext cx="21971100" cy="9577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S</a:t>
            </a:r>
            <a:r>
              <a:rPr lang="en-US"/>
              <a:t> = sagitální rovina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F</a:t>
            </a:r>
            <a:r>
              <a:rPr lang="en-US"/>
              <a:t> = frontální rovina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T</a:t>
            </a:r>
            <a:r>
              <a:rPr lang="en-US"/>
              <a:t> = transverzální rovina 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R</a:t>
            </a:r>
            <a:r>
              <a:rPr lang="en-US"/>
              <a:t> = rotace kolem dlouhé osy těla/ rotační pohyby 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→přehlednost, srozumitelnost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→ záznam rozsahu pohybu kloubu v jednotlivých rovinách dle mezinárodních forem 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→ standardizace dokumentace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f665444e3_0_28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SFTR metoda – příklady </a:t>
            </a:r>
            <a:endParaRPr/>
          </a:p>
        </p:txBody>
      </p:sp>
      <p:sp>
        <p:nvSpPr>
          <p:cNvPr id="124" name="Google Shape;124;g39f665444e3_0_28"/>
          <p:cNvSpPr txBox="1"/>
          <p:nvPr>
            <p:ph idx="2" type="body"/>
          </p:nvPr>
        </p:nvSpPr>
        <p:spPr>
          <a:xfrm>
            <a:off x="1206500" y="2927199"/>
            <a:ext cx="21971100" cy="9577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Sa = sagitální rovina, aktivní pohyb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Sp = sagitální rovina, pasivní pohyb 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S:</a:t>
            </a:r>
            <a:r>
              <a:rPr lang="en-US"/>
              <a:t> EXT-0-FLX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F: </a:t>
            </a:r>
            <a:r>
              <a:rPr lang="en-US"/>
              <a:t>ABD-0-ADD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/>
              <a:t>T </a:t>
            </a:r>
            <a:r>
              <a:rPr lang="en-US"/>
              <a:t>a </a:t>
            </a:r>
            <a:r>
              <a:rPr b="1" lang="en-US"/>
              <a:t>R:</a:t>
            </a:r>
            <a:r>
              <a:rPr lang="en-US"/>
              <a:t> ZR-0-VR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f665444e3_0_22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SFTR metoda – příklady </a:t>
            </a:r>
            <a:endParaRPr/>
          </a:p>
        </p:txBody>
      </p:sp>
      <p:sp>
        <p:nvSpPr>
          <p:cNvPr id="130" name="Google Shape;130;g39f665444e3_0_22"/>
          <p:cNvSpPr txBox="1"/>
          <p:nvPr>
            <p:ph idx="2" type="body"/>
          </p:nvPr>
        </p:nvSpPr>
        <p:spPr>
          <a:xfrm>
            <a:off x="1206500" y="2927200"/>
            <a:ext cx="23177400" cy="95772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 u="sng"/>
              <a:t>Kolenní kloub</a:t>
            </a:r>
            <a:endParaRPr u="sng"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Sa: 10-10-120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→nemožnost plné EXT kolene při aktivním pohybu, 10° nulové postavení, 120° FLX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Sp: 0-10-130</a:t>
            </a:r>
            <a:endParaRPr/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rPr lang="en-US"/>
              <a:t>→ pasivně lze dosáhnout plné EXT a i navýšit FLX kolene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f665444e3_0_87"/>
          <p:cNvSpPr txBox="1"/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SFTR metoda </a:t>
            </a:r>
            <a:endParaRPr/>
          </a:p>
        </p:txBody>
      </p:sp>
      <p:pic>
        <p:nvPicPr>
          <p:cNvPr id="136" name="Google Shape;136;g39f665444e3_0_87" title="Snímek obrazovky 2025-11-02 v 16.53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225" y="2657475"/>
            <a:ext cx="10877550" cy="8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9f665444e3_0_87" title="Snímek obrazovky 2025-11-02 v 16.54.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500" y="2804400"/>
            <a:ext cx="10782300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9f665444e3_0_87"/>
          <p:cNvSpPr txBox="1"/>
          <p:nvPr/>
        </p:nvSpPr>
        <p:spPr>
          <a:xfrm>
            <a:off x="877225" y="11203400"/>
            <a:ext cx="1190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Haladová, Nechvátalová, 2005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