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13716000" cx="24384000"/>
  <p:notesSz cx="6858000" cy="9144000"/>
  <p:embeddedFontLst>
    <p:embeddedFont>
      <p:font typeface="Helvetica Neue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jxyLyYbGsVHrS974muXKR+ulm4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HelveticaNeue-bold.fntdata"/><Relationship Id="rId21" Type="http://schemas.openxmlformats.org/officeDocument/2006/relationships/font" Target="fonts/HelveticaNeue-regular.fntdata"/><Relationship Id="rId24" Type="http://schemas.openxmlformats.org/officeDocument/2006/relationships/font" Target="fonts/HelveticaNeue-boldItalic.fntdata"/><Relationship Id="rId23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9da4a21149_0_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9da4a21149_0_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9da4a21149_0_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Google Shape;140;g39da4a21149_0_8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9da4a21149_0_9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1" name="Google Shape;151;g39da4a21149_0_9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9da4a21149_0_9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Google Shape;157;g39da4a21149_0_9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9da4a21149_0_10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3" name="Google Shape;163;g39da4a21149_0_10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9da4a21149_0_10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9" name="Google Shape;169;g39da4a21149_0_10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9da4a21149_0_1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6" name="Google Shape;176;g39da4a21149_0_1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451007098_0_30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" name="Google Shape;82;g38451007098_0_30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451007098_0_3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g38451007098_0_3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8451007098_0_3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5" name="Google Shape;95;g38451007098_0_3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8451007098_0_3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g38451007098_0_3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8451007098_0_3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g38451007098_0_3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8451007098_0_3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g38451007098_0_35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8451007098_0_40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1" name="Google Shape;121;g38451007098_0_40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9da4a21149_0_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7" name="Google Shape;127;g39da4a21149_0_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ázev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5"/>
          <p:cNvSpPr txBox="1"/>
          <p:nvPr>
            <p:ph idx="1" type="body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b="1" sz="36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1" name="Google Shape;11;p45"/>
          <p:cNvSpPr txBox="1"/>
          <p:nvPr>
            <p:ph type="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45"/>
          <p:cNvSpPr txBox="1"/>
          <p:nvPr>
            <p:ph idx="2" type="body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3" name="Google Shape;13;p45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ogram">
  <p:cSld name="Program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4"/>
          <p:cNvSpPr txBox="1"/>
          <p:nvPr>
            <p:ph type="title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51" name="Google Shape;51;p54"/>
          <p:cNvSpPr txBox="1"/>
          <p:nvPr>
            <p:ph idx="1" type="body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2" name="Google Shape;52;p54"/>
          <p:cNvSpPr txBox="1"/>
          <p:nvPr>
            <p:ph idx="2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2pPr>
            <a:lvl3pPr indent="-228600" lvl="2" marL="1371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3pPr>
            <a:lvl4pPr indent="-228600" lvl="3" marL="18288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4pPr>
            <a:lvl5pPr indent="-228600" lvl="4" marL="22860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3" name="Google Shape;53;p54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ůležitý fakt">
  <p:cSld name="Důležitý fak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5"/>
          <p:cNvSpPr txBox="1"/>
          <p:nvPr>
            <p:ph idx="1" type="body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b="1" sz="250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6" name="Google Shape;56;p55"/>
          <p:cNvSpPr txBox="1"/>
          <p:nvPr>
            <p:ph idx="2" type="body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7" name="Google Shape;57;p55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át">
  <p:cSld name="Citá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6"/>
          <p:cNvSpPr txBox="1"/>
          <p:nvPr>
            <p:ph idx="1" type="body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b="1" sz="36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0" name="Google Shape;60;p56"/>
          <p:cNvSpPr txBox="1"/>
          <p:nvPr>
            <p:ph idx="2" type="body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1" name="Google Shape;61;p56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grafie - 3 na výšku">
  <p:cSld name="Fotografie - 3 na výšku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7"/>
          <p:cNvSpPr/>
          <p:nvPr>
            <p:ph idx="2" type="pic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57"/>
          <p:cNvSpPr/>
          <p:nvPr>
            <p:ph idx="3" type="pic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57"/>
          <p:cNvSpPr/>
          <p:nvPr>
            <p:ph idx="4" type="pic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57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ka">
  <p:cSld name="Fotka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58"/>
          <p:cNvSpPr/>
          <p:nvPr>
            <p:ph idx="2" type="pic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58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>
  <p:cSld name="Prázdný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9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 název">
  <p:cSld name="Jen název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8"/>
          <p:cNvSpPr txBox="1"/>
          <p:nvPr>
            <p:ph type="title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6" name="Google Shape;16;p48"/>
          <p:cNvSpPr txBox="1"/>
          <p:nvPr>
            <p:ph idx="1" type="body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7" name="Google Shape;17;p48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ýpis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6"/>
          <p:cNvSpPr txBox="1"/>
          <p:nvPr>
            <p:ph idx="1" type="body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0" name="Google Shape;20;p46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ázev a odrážky">
  <p:cSld name="Název a odrážk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7"/>
          <p:cNvSpPr txBox="1"/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47"/>
          <p:cNvSpPr txBox="1"/>
          <p:nvPr>
            <p:ph idx="1" type="body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4" name="Google Shape;24;p47"/>
          <p:cNvSpPr txBox="1"/>
          <p:nvPr>
            <p:ph idx="2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5" name="Google Shape;25;p47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ddíl">
  <p:cSld name="Oddíl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9"/>
          <p:cNvSpPr txBox="1"/>
          <p:nvPr>
            <p:ph type="title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b="0"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8" name="Google Shape;28;p49"/>
          <p:cNvSpPr txBox="1"/>
          <p:nvPr>
            <p:ph idx="12" type="sldNum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ázev a fotka">
  <p:cSld name="Název a fotka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0"/>
          <p:cNvSpPr/>
          <p:nvPr>
            <p:ph idx="2" type="pic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50"/>
          <p:cNvSpPr txBox="1"/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50"/>
          <p:cNvSpPr txBox="1"/>
          <p:nvPr>
            <p:ph idx="1" type="body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b="1" sz="36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3" name="Google Shape;33;p50"/>
          <p:cNvSpPr txBox="1"/>
          <p:nvPr>
            <p:ph idx="3" type="body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4" name="Google Shape;34;p50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ternativní název a fotka">
  <p:cSld name="Alternativní název a fotka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1"/>
          <p:cNvSpPr/>
          <p:nvPr>
            <p:ph idx="2" type="pic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51"/>
          <p:cNvSpPr txBox="1"/>
          <p:nvPr>
            <p:ph type="title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8" name="Google Shape;38;p51"/>
          <p:cNvSpPr txBox="1"/>
          <p:nvPr>
            <p:ph idx="1" type="body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9" name="Google Shape;39;p51"/>
          <p:cNvSpPr txBox="1"/>
          <p:nvPr>
            <p:ph idx="12" type="sldNum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drážky">
  <p:cSld name="Odrážk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2"/>
          <p:cNvSpPr txBox="1"/>
          <p:nvPr>
            <p:ph idx="1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2" name="Google Shape;42;p52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ázev, odrážky, fotka">
  <p:cSld name="Název, odrážky, fotka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3"/>
          <p:cNvSpPr txBox="1"/>
          <p:nvPr>
            <p:ph idx="1" type="body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5" name="Google Shape;45;p53"/>
          <p:cNvSpPr txBox="1"/>
          <p:nvPr>
            <p:ph idx="2" type="body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6" name="Google Shape;46;p53"/>
          <p:cNvSpPr/>
          <p:nvPr>
            <p:ph idx="3" type="pic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53"/>
          <p:cNvSpPr txBox="1"/>
          <p:nvPr>
            <p:ph type="title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53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4"/>
          <p:cNvSpPr txBox="1"/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44"/>
          <p:cNvSpPr txBox="1"/>
          <p:nvPr>
            <p:ph idx="1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603504" lvl="0" marL="457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603504" lvl="1" marL="914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603504" lvl="2" marL="1371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603504" lvl="3" marL="1828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603504" lvl="4" marL="22860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603504" lvl="5" marL="2743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603504" lvl="6" marL="3200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603504" lvl="7" marL="3657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603503" lvl="8" marL="4114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44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emma.rihakova@gmail.com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 txBox="1"/>
          <p:nvPr>
            <p:ph idx="1" type="body"/>
          </p:nvPr>
        </p:nvSpPr>
        <p:spPr>
          <a:xfrm>
            <a:off x="1201340" y="11859862"/>
            <a:ext cx="21971003" cy="1289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3600"/>
              <a:buFont typeface="Helvetica Neue"/>
              <a:buNone/>
            </a:pPr>
            <a:r>
              <a:rPr lang="en-US">
                <a:solidFill>
                  <a:srgbClr val="5E5E5E"/>
                </a:solidFill>
              </a:rPr>
              <a:t>Mgr. Emma Bílková, 29/10/2025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9292"/>
              </a:buClr>
              <a:buSzPts val="3600"/>
              <a:buFont typeface="Helvetica Neue"/>
              <a:buNone/>
            </a:pPr>
            <a:r>
              <a:rPr lang="en-US">
                <a:solidFill>
                  <a:schemeClr val="lt2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emma.rihakova@gmail.com</a:t>
            </a:r>
            <a:r>
              <a:rPr lang="en-US">
                <a:solidFill>
                  <a:schemeClr val="lt2"/>
                </a:solidFill>
              </a:rPr>
              <a:t>, rihakova@post.vszdrav.cz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77" name="Google Shape;77;p1"/>
          <p:cNvSpPr txBox="1"/>
          <p:nvPr>
            <p:ph idx="4294967295" type="ctr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52"/>
              <a:buFont typeface="Helvetica Neue"/>
              <a:buNone/>
            </a:pPr>
            <a:r>
              <a:rPr lang="en-US" sz="11252"/>
              <a:t>Kvíz</a:t>
            </a:r>
            <a:endParaRPr b="1" i="0" sz="11252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8" name="Google Shape;78;p1"/>
          <p:cNvSpPr txBox="1"/>
          <p:nvPr>
            <p:ph idx="4294967295" type="subTitle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5500"/>
              <a:buFont typeface="Helvetica Neue"/>
              <a:buNone/>
            </a:pPr>
            <a:r>
              <a:rPr b="1" i="0" lang="en-US" sz="5500" u="none" cap="none" strike="noStrike">
                <a:solidFill>
                  <a:srgbClr val="5E5E5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Vyšetřovací metody, 1. ročník</a:t>
            </a:r>
            <a:endParaRPr b="0" i="0" sz="4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descr="logo_VSZDRAV.jpeg" id="79" name="Google Shape;7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1838">
            <a:off x="22007763" y="11361947"/>
            <a:ext cx="1906019" cy="19060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9da4a21149_0_7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</p:spPr>
        <p:txBody>
          <a:bodyPr anchorCtr="0" anchor="t" bIns="50800" lIns="50800" spcFirstLastPara="1" rIns="50800" wrap="square" tIns="508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Typy kloubů – příklad a jaké pohyby se v něm odehrávají</a:t>
            </a:r>
            <a:endParaRPr/>
          </a:p>
        </p:txBody>
      </p:sp>
      <p:sp>
        <p:nvSpPr>
          <p:cNvPr id="136" name="Google Shape;136;g39da4a21149_0_7"/>
          <p:cNvSpPr txBox="1"/>
          <p:nvPr/>
        </p:nvSpPr>
        <p:spPr>
          <a:xfrm>
            <a:off x="1206500" y="3446100"/>
            <a:ext cx="4675800" cy="97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latin typeface="Helvetica Neue"/>
                <a:ea typeface="Helvetica Neue"/>
                <a:cs typeface="Helvetica Neue"/>
                <a:sym typeface="Helvetica Neue"/>
              </a:rPr>
              <a:t>kulovitý</a:t>
            </a: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latin typeface="Helvetica Neue"/>
                <a:ea typeface="Helvetica Neue"/>
                <a:cs typeface="Helvetica Neue"/>
                <a:sym typeface="Helvetica Neue"/>
              </a:rPr>
              <a:t>el</a:t>
            </a:r>
            <a:r>
              <a:rPr b="1" lang="en-US" sz="4800"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b="1" lang="en-US" sz="4800">
                <a:latin typeface="Helvetica Neue"/>
                <a:ea typeface="Helvetica Neue"/>
                <a:cs typeface="Helvetica Neue"/>
                <a:sym typeface="Helvetica Neue"/>
              </a:rPr>
              <a:t>psovitý</a:t>
            </a: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latin typeface="Helvetica Neue"/>
                <a:ea typeface="Helvetica Neue"/>
                <a:cs typeface="Helvetica Neue"/>
                <a:sym typeface="Helvetica Neue"/>
              </a:rPr>
              <a:t>sedlový</a:t>
            </a: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latin typeface="Helvetica Neue"/>
                <a:ea typeface="Helvetica Neue"/>
                <a:cs typeface="Helvetica Neue"/>
                <a:sym typeface="Helvetica Neue"/>
              </a:rPr>
              <a:t>válcový</a:t>
            </a: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9144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4800">
                <a:latin typeface="Helvetica Neue"/>
                <a:ea typeface="Helvetica Neue"/>
                <a:cs typeface="Helvetica Neue"/>
                <a:sym typeface="Helvetica Neue"/>
              </a:rPr>
              <a:t>šarnýrový</a:t>
            </a: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9144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4800">
                <a:latin typeface="Helvetica Neue"/>
                <a:ea typeface="Helvetica Neue"/>
                <a:cs typeface="Helvetica Neue"/>
                <a:sym typeface="Helvetica Neue"/>
              </a:rPr>
              <a:t>kolový</a:t>
            </a:r>
            <a:endParaRPr i="1"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9144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4800">
                <a:latin typeface="Helvetica Neue"/>
                <a:ea typeface="Helvetica Neue"/>
                <a:cs typeface="Helvetica Neue"/>
                <a:sym typeface="Helvetica Neue"/>
              </a:rPr>
              <a:t>kladkový</a:t>
            </a: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latin typeface="Helvetica Neue"/>
                <a:ea typeface="Helvetica Neue"/>
                <a:cs typeface="Helvetica Neue"/>
                <a:sym typeface="Helvetica Neue"/>
              </a:rPr>
              <a:t>plochý</a:t>
            </a:r>
            <a:endParaRPr b="1"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latin typeface="Helvetica Neue"/>
                <a:ea typeface="Helvetica Neue"/>
                <a:cs typeface="Helvetica Neue"/>
                <a:sym typeface="Helvetica Neue"/>
              </a:rPr>
              <a:t>tuhý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7" name="Google Shape;137;g39da4a21149_0_7"/>
          <p:cNvSpPr txBox="1"/>
          <p:nvPr/>
        </p:nvSpPr>
        <p:spPr>
          <a:xfrm>
            <a:off x="5882300" y="3446100"/>
            <a:ext cx="17758200" cy="108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kyčelní, ramenní kl. – pohyb ve 3 rovinách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radiokarpální – FLX/EXT, dukce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carpometacarpalis pollicis → opozice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1 rovina pohybu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intefalangeální = FLX/EXT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radioulnární = SUP/PRON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humeroulnární = FLX/EXT)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meziobratlové skloubení – klouzavý pohyb všemi směry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sakroiliakální – tlumící funkce 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9da4a21149_0_8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Jak </a:t>
            </a:r>
            <a:r>
              <a:rPr lang="en-US"/>
              <a:t>měříme</a:t>
            </a:r>
            <a:r>
              <a:rPr lang="en-US"/>
              <a:t>: </a:t>
            </a:r>
            <a:endParaRPr/>
          </a:p>
        </p:txBody>
      </p:sp>
      <p:sp>
        <p:nvSpPr>
          <p:cNvPr id="143" name="Google Shape;143;g39da4a21149_0_81"/>
          <p:cNvSpPr txBox="1"/>
          <p:nvPr>
            <p:ph idx="1" type="body"/>
          </p:nvPr>
        </p:nvSpPr>
        <p:spPr>
          <a:xfrm>
            <a:off x="1206450" y="2732050"/>
            <a:ext cx="7965300" cy="107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Délka bérce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Funkční délka DK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Délka celé HK 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Obvod stehna</a:t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rPr lang="en-US"/>
              <a:t>Obvod předloktí</a:t>
            </a:r>
            <a:endParaRPr/>
          </a:p>
        </p:txBody>
      </p:sp>
      <p:sp>
        <p:nvSpPr>
          <p:cNvPr id="144" name="Google Shape;144;g39da4a21149_0_81"/>
          <p:cNvSpPr txBox="1"/>
          <p:nvPr/>
        </p:nvSpPr>
        <p:spPr>
          <a:xfrm>
            <a:off x="9673675" y="2732050"/>
            <a:ext cx="127404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caput fibulae/ laterální štěrbina kolenního kloubu – malleolus lateralis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5" name="Google Shape;145;g39da4a21149_0_81"/>
          <p:cNvSpPr txBox="1"/>
          <p:nvPr/>
        </p:nvSpPr>
        <p:spPr>
          <a:xfrm>
            <a:off x="9617875" y="4948375"/>
            <a:ext cx="14608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umbilicus/ SIAS – malleolus medialis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6" name="Google Shape;146;g39da4a21149_0_81"/>
          <p:cNvSpPr txBox="1"/>
          <p:nvPr/>
        </p:nvSpPr>
        <p:spPr>
          <a:xfrm>
            <a:off x="9673675" y="7164700"/>
            <a:ext cx="14496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acromion – daktylion 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7" name="Google Shape;147;g39da4a21149_0_81"/>
          <p:cNvSpPr txBox="1"/>
          <p:nvPr/>
        </p:nvSpPr>
        <p:spPr>
          <a:xfrm>
            <a:off x="9548125" y="9492550"/>
            <a:ext cx="14552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oficiálně 15 cm nad patellou 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8" name="Google Shape;148;g39da4a21149_0_81"/>
          <p:cNvSpPr txBox="1"/>
          <p:nvPr/>
        </p:nvSpPr>
        <p:spPr>
          <a:xfrm>
            <a:off x="9645775" y="11597350"/>
            <a:ext cx="14357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proximální třetina, nejširší místo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9da4a21149_0_9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Jaký je rozdíl mezi pasivním a aktivním pohybem?</a:t>
            </a:r>
            <a:endParaRPr/>
          </a:p>
        </p:txBody>
      </p:sp>
      <p:sp>
        <p:nvSpPr>
          <p:cNvPr id="154" name="Google Shape;154;g39da4a21149_0_91"/>
          <p:cNvSpPr txBox="1"/>
          <p:nvPr>
            <p:ph idx="1" type="body"/>
          </p:nvPr>
        </p:nvSpPr>
        <p:spPr>
          <a:xfrm>
            <a:off x="1206450" y="4962300"/>
            <a:ext cx="21971100" cy="85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A</a:t>
            </a:r>
            <a:r>
              <a:rPr b="0" lang="en-US" sz="4800"/>
              <a:t>: prováděn svalovým aparátem</a:t>
            </a:r>
            <a:endParaRPr b="0"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P</a:t>
            </a:r>
            <a:r>
              <a:rPr b="0" lang="en-US" sz="4800"/>
              <a:t>: vyvolán zevní silou (terapeutem, gravitací,...) + pacient má maximálně relaxované svalstvo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9da4a21149_0_96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Vyjmenuj projevy zánětu</a:t>
            </a:r>
            <a:endParaRPr/>
          </a:p>
        </p:txBody>
      </p:sp>
      <p:sp>
        <p:nvSpPr>
          <p:cNvPr id="160" name="Google Shape;160;g39da4a21149_0_96"/>
          <p:cNvSpPr txBox="1"/>
          <p:nvPr>
            <p:ph idx="1" type="body"/>
          </p:nvPr>
        </p:nvSpPr>
        <p:spPr>
          <a:xfrm>
            <a:off x="899775" y="3150225"/>
            <a:ext cx="21971100" cy="103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Rubor</a:t>
            </a:r>
            <a:r>
              <a:rPr b="0" lang="en-US" sz="4800"/>
              <a:t> (zarudnutí podmíněné hyperemií)</a:t>
            </a:r>
            <a:endParaRPr b="0"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Dolor</a:t>
            </a:r>
            <a:r>
              <a:rPr b="0" lang="en-US" sz="4800"/>
              <a:t> (bolestivost)</a:t>
            </a:r>
            <a:endParaRPr b="0"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Calor</a:t>
            </a:r>
            <a:r>
              <a:rPr b="0" lang="en-US" sz="4800"/>
              <a:t> (zahřátí)</a:t>
            </a:r>
            <a:endParaRPr b="0"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Tumor</a:t>
            </a:r>
            <a:r>
              <a:rPr b="0" lang="en-US" sz="4800"/>
              <a:t> (edém)</a:t>
            </a:r>
            <a:endParaRPr b="0"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Functio</a:t>
            </a:r>
            <a:r>
              <a:rPr b="0" lang="en-US" sz="4800"/>
              <a:t> </a:t>
            </a:r>
            <a:r>
              <a:rPr lang="en-US" sz="4800"/>
              <a:t>laesa</a:t>
            </a:r>
            <a:r>
              <a:rPr b="0" lang="en-US" sz="4800"/>
              <a:t> (snížení/zvýšení funkce např. sekrece hnisu/hlenu,...) </a:t>
            </a:r>
            <a:endParaRPr b="0"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9da4a21149_0_10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Co je joint play a k čemu nám slouží? </a:t>
            </a:r>
            <a:endParaRPr/>
          </a:p>
        </p:txBody>
      </p:sp>
      <p:sp>
        <p:nvSpPr>
          <p:cNvPr id="166" name="Google Shape;166;g39da4a21149_0_101"/>
          <p:cNvSpPr txBox="1"/>
          <p:nvPr>
            <p:ph idx="1" type="body"/>
          </p:nvPr>
        </p:nvSpPr>
        <p:spPr>
          <a:xfrm>
            <a:off x="899775" y="3150225"/>
            <a:ext cx="21971100" cy="103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u="sng"/>
              <a:t>Definice</a:t>
            </a:r>
            <a:r>
              <a:rPr lang="en-US" sz="4800"/>
              <a:t>: </a:t>
            </a:r>
            <a:endParaRPr b="0"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Malý, pasivní pohyb kloubu nezbytný pro jeho normální funkci </a:t>
            </a:r>
            <a:endParaRPr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800"/>
              <a:t>Jeho omezení bývá znamením, že je něco v nepořádku, aniž by byla zatím narušena funkce kloubu.</a:t>
            </a:r>
            <a:endParaRPr b="0"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800"/>
              <a:t>Při omezení → snaha obnovit původní/ normální joint play </a:t>
            </a:r>
            <a:endParaRPr b="0" sz="4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800"/>
              <a:t>Při přetrvávajícím omezení → omezení aktivního pohybu v kloubu, bolest</a:t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b="0" lang="en-US" sz="4800"/>
              <a:t>Při hypermobilitě → volíme stabilizační cvičení </a:t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rPr b="0" lang="en-US" sz="4800"/>
              <a:t>Při hypomobilitě → volíme mobilizaci kloubu</a:t>
            </a:r>
            <a:endParaRPr b="0" sz="4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9da4a21149_0_106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Co je za test Rombergův stoj?</a:t>
            </a:r>
            <a:endParaRPr/>
          </a:p>
        </p:txBody>
      </p:sp>
      <p:sp>
        <p:nvSpPr>
          <p:cNvPr id="172" name="Google Shape;172;g39da4a21149_0_106"/>
          <p:cNvSpPr txBox="1"/>
          <p:nvPr>
            <p:ph idx="1" type="body"/>
          </p:nvPr>
        </p:nvSpPr>
        <p:spPr>
          <a:xfrm>
            <a:off x="899775" y="3150225"/>
            <a:ext cx="21971100" cy="47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Stoj I </a:t>
            </a:r>
            <a:r>
              <a:rPr b="0" lang="en-US" sz="4800"/>
              <a:t>– oči otevřené, nohy rozkročeny na šírku boků </a:t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Stoj II </a:t>
            </a:r>
            <a:r>
              <a:rPr b="0" lang="en-US" sz="4800"/>
              <a:t>– oči otevřené, nohy snožmo u sebe</a:t>
            </a:r>
            <a:endParaRPr b="0"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Stoj III</a:t>
            </a:r>
            <a:r>
              <a:rPr b="0" lang="en-US" sz="4800"/>
              <a:t> – oči zavřené, nohy snožmo u sebe</a:t>
            </a:r>
            <a:endParaRPr/>
          </a:p>
        </p:txBody>
      </p:sp>
      <p:sp>
        <p:nvSpPr>
          <p:cNvPr id="173" name="Google Shape;173;g39da4a21149_0_106"/>
          <p:cNvSpPr txBox="1"/>
          <p:nvPr/>
        </p:nvSpPr>
        <p:spPr>
          <a:xfrm>
            <a:off x="899775" y="8893100"/>
            <a:ext cx="20936400" cy="46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latin typeface="Helvetica Neue"/>
                <a:ea typeface="Helvetica Neue"/>
                <a:cs typeface="Helvetica Neue"/>
                <a:sym typeface="Helvetica Neue"/>
              </a:rPr>
              <a:t>Proč?? </a:t>
            </a:r>
            <a:endParaRPr b="1"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Testuji rovnováhu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Sleduji titubace těla a délku výdrže (min. 30 vteřin výdrž)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Helvetica Neue"/>
                <a:ea typeface="Helvetica Neue"/>
                <a:cs typeface="Helvetica Neue"/>
                <a:sym typeface="Helvetica Neue"/>
              </a:rPr>
              <a:t>Pozitivita testu = silné titubace, neschopnost udržet stoj </a:t>
            </a:r>
            <a:endParaRPr sz="4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9da4a21149_0_11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Co je Trendelenburgova zkouška? </a:t>
            </a:r>
            <a:endParaRPr/>
          </a:p>
        </p:txBody>
      </p:sp>
      <p:sp>
        <p:nvSpPr>
          <p:cNvPr id="179" name="Google Shape;179;g39da4a21149_0_111"/>
          <p:cNvSpPr txBox="1"/>
          <p:nvPr>
            <p:ph idx="1" type="body"/>
          </p:nvPr>
        </p:nvSpPr>
        <p:spPr>
          <a:xfrm>
            <a:off x="899775" y="3150225"/>
            <a:ext cx="15799200" cy="103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= klinická zkouška ke zhodnocení funkce a síly stabilizátorů pánve ve frontální rovině</a:t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→ ABDUKTORY kyčelního kloubu </a:t>
            </a:r>
            <a:endParaRPr sz="48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accent5"/>
                </a:solidFill>
              </a:rPr>
              <a:t>m. gluteus medius e minimus</a:t>
            </a:r>
            <a:endParaRPr sz="4800">
              <a:solidFill>
                <a:schemeClr val="accent5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4800"/>
              <a:t>Pozitivita testu: </a:t>
            </a:r>
            <a:endParaRPr sz="4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rPr lang="en-US" sz="4800"/>
              <a:t>pokles pánve na kontralaterální straně než je stojná DK</a:t>
            </a:r>
            <a:endParaRPr sz="4800"/>
          </a:p>
        </p:txBody>
      </p:sp>
      <p:pic>
        <p:nvPicPr>
          <p:cNvPr id="180" name="Google Shape;180;g39da4a21149_0_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37050" y="5230279"/>
            <a:ext cx="7346951" cy="8485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451007098_0_30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 je základní anatomický postoj?</a:t>
            </a:r>
            <a:endParaRPr/>
          </a:p>
        </p:txBody>
      </p:sp>
      <p:sp>
        <p:nvSpPr>
          <p:cNvPr id="85" name="Google Shape;85;g38451007098_0_301"/>
          <p:cNvSpPr txBox="1"/>
          <p:nvPr>
            <p:ph idx="1" type="body"/>
          </p:nvPr>
        </p:nvSpPr>
        <p:spPr>
          <a:xfrm>
            <a:off x="1206450" y="2514409"/>
            <a:ext cx="219711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577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lang="en-US"/>
              <a:t>horní končetiny (HKK) u těla</a:t>
            </a:r>
            <a:endParaRPr/>
          </a:p>
          <a:p>
            <a:pPr indent="-577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lang="en-US"/>
              <a:t>dlaně otočené ventrálně </a:t>
            </a:r>
            <a:endParaRPr/>
          </a:p>
          <a:p>
            <a:pPr indent="-577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lang="en-US"/>
              <a:t>hlava a oči vpřed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/>
              <a:t>→ na základě této výchozí pozice vždy </a:t>
            </a:r>
            <a:r>
              <a:rPr lang="en-US"/>
              <a:t>popisujeme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8451007098_0_313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Anatomické roviny </a:t>
            </a:r>
            <a:endParaRPr/>
          </a:p>
        </p:txBody>
      </p:sp>
      <p:pic>
        <p:nvPicPr>
          <p:cNvPr id="91" name="Google Shape;91;g38451007098_0_3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972324" y="5020175"/>
            <a:ext cx="8411675" cy="906197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g38451007098_0_313"/>
          <p:cNvSpPr txBox="1"/>
          <p:nvPr>
            <p:ph idx="1" type="body"/>
          </p:nvPr>
        </p:nvSpPr>
        <p:spPr>
          <a:xfrm>
            <a:off x="1206450" y="2514409"/>
            <a:ext cx="219711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lang="en-US"/>
              <a:t>SAGITÁLNÍ – destra/ sinistra strana těla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lang="en-US"/>
              <a:t>FRONTÁLNÍ – ventrální/ dorzální strana těla 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Char char="-"/>
            </a:pPr>
            <a:r>
              <a:rPr lang="en-US"/>
              <a:t>TRANSVERZÁLNÍ (horizontální) – kraniální/ kaudální část těla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451007098_0_34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Anatomické roviny </a:t>
            </a:r>
            <a:endParaRPr/>
          </a:p>
        </p:txBody>
      </p:sp>
      <p:sp>
        <p:nvSpPr>
          <p:cNvPr id="98" name="Google Shape;98;g38451007098_0_341"/>
          <p:cNvSpPr txBox="1"/>
          <p:nvPr>
            <p:ph idx="1" type="body"/>
          </p:nvPr>
        </p:nvSpPr>
        <p:spPr>
          <a:xfrm>
            <a:off x="1206450" y="2514400"/>
            <a:ext cx="8021100" cy="108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/>
              <a:t>Označení hloubky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4572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superficialis </a:t>
            </a:r>
            <a:endParaRPr b="0"/>
          </a:p>
          <a:p>
            <a:pPr indent="0" lvl="0" marL="4572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profundus </a:t>
            </a:r>
            <a:endParaRPr b="0"/>
          </a:p>
          <a:p>
            <a:pPr indent="0" lvl="0" marL="4572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externus </a:t>
            </a:r>
            <a:endParaRPr b="0"/>
          </a:p>
          <a:p>
            <a:pPr indent="0" lvl="0" marL="4572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internus </a:t>
            </a:r>
            <a:endParaRPr b="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b="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</p:txBody>
      </p:sp>
      <p:sp>
        <p:nvSpPr>
          <p:cNvPr id="99" name="Google Shape;99;g38451007098_0_341"/>
          <p:cNvSpPr txBox="1"/>
          <p:nvPr/>
        </p:nvSpPr>
        <p:spPr>
          <a:xfrm>
            <a:off x="9813075" y="4125950"/>
            <a:ext cx="13214100" cy="61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povrchový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hluboký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zevní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vnitřní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8451007098_0_319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Anatomické směry </a:t>
            </a:r>
            <a:endParaRPr/>
          </a:p>
        </p:txBody>
      </p:sp>
      <p:sp>
        <p:nvSpPr>
          <p:cNvPr id="105" name="Google Shape;105;g38451007098_0_319"/>
          <p:cNvSpPr txBox="1"/>
          <p:nvPr>
            <p:ph idx="1" type="body"/>
          </p:nvPr>
        </p:nvSpPr>
        <p:spPr>
          <a:xfrm>
            <a:off x="1206450" y="2514400"/>
            <a:ext cx="99447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Vertikální </a:t>
            </a:r>
            <a:endParaRPr sz="6200"/>
          </a:p>
          <a:p>
            <a:pPr indent="0" lvl="0" marL="0" rtl="0" algn="r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None/>
            </a:pPr>
            <a:r>
              <a:rPr lang="en-US" sz="5500"/>
              <a:t>směrem k lebce 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None/>
            </a:pPr>
            <a:r>
              <a:rPr lang="en-US" sz="5500"/>
              <a:t>horní </a:t>
            </a:r>
            <a:endParaRPr sz="5500"/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/>
              <a:t>směrem k pánevnímu konci</a:t>
            </a:r>
            <a:endParaRPr sz="5500"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/>
              <a:t>dolní </a:t>
            </a:r>
            <a:endParaRPr sz="5500"/>
          </a:p>
          <a:p>
            <a:pPr indent="0" lvl="0" marL="91440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/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/>
              <a:t>směrem k trupu</a:t>
            </a:r>
            <a:endParaRPr sz="5500"/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/>
              <a:t>směrem od trupu</a:t>
            </a:r>
            <a:endParaRPr sz="5500"/>
          </a:p>
        </p:txBody>
      </p:sp>
      <p:sp>
        <p:nvSpPr>
          <p:cNvPr id="106" name="Google Shape;106;g38451007098_0_319"/>
          <p:cNvSpPr txBox="1"/>
          <p:nvPr/>
        </p:nvSpPr>
        <p:spPr>
          <a:xfrm>
            <a:off x="11708725" y="3948400"/>
            <a:ext cx="11067600" cy="856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kraniální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superior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kaudální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inferior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proximální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Helvetica Neue"/>
                <a:ea typeface="Helvetica Neue"/>
                <a:cs typeface="Helvetica Neue"/>
                <a:sym typeface="Helvetica Neue"/>
              </a:rPr>
              <a:t>distální</a:t>
            </a:r>
            <a:endParaRPr sz="55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451007098_0_346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Pohyby končetin x rovina </a:t>
            </a:r>
            <a:endParaRPr/>
          </a:p>
        </p:txBody>
      </p:sp>
      <p:sp>
        <p:nvSpPr>
          <p:cNvPr id="112" name="Google Shape;112;g38451007098_0_346"/>
          <p:cNvSpPr txBox="1"/>
          <p:nvPr>
            <p:ph idx="1" type="body"/>
          </p:nvPr>
        </p:nvSpPr>
        <p:spPr>
          <a:xfrm>
            <a:off x="1206450" y="3964084"/>
            <a:ext cx="219711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Sagitální rovina </a:t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Frontální rovina </a:t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rPr lang="en-US" sz="6200"/>
              <a:t>Transverzální rovina </a:t>
            </a:r>
            <a:endParaRPr sz="62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451007098_0_351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Příklady </a:t>
            </a:r>
            <a:r>
              <a:rPr b="0" lang="en-US"/>
              <a:t>(rovina, pohyb latinsky)</a:t>
            </a:r>
            <a:endParaRPr b="0"/>
          </a:p>
        </p:txBody>
      </p:sp>
      <p:sp>
        <p:nvSpPr>
          <p:cNvPr id="118" name="Google Shape;118;g38451007098_0_351"/>
          <p:cNvSpPr txBox="1"/>
          <p:nvPr>
            <p:ph idx="1" type="body"/>
          </p:nvPr>
        </p:nvSpPr>
        <p:spPr>
          <a:xfrm>
            <a:off x="1206450" y="2514409"/>
            <a:ext cx="21971100" cy="99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předklon </a:t>
            </a:r>
            <a:endParaRPr sz="6200"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záklon</a:t>
            </a:r>
            <a:endParaRPr sz="6200"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otočení hlavy </a:t>
            </a:r>
            <a:endParaRPr sz="6200"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přizvednutí pánve</a:t>
            </a:r>
            <a:endParaRPr sz="6200"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natažení lokte </a:t>
            </a:r>
            <a:endParaRPr sz="6200"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přitažení špičky nohy do “fajfky” </a:t>
            </a:r>
            <a:endParaRPr sz="6200"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roztažení prstů od sebe </a:t>
            </a:r>
            <a:endParaRPr sz="6200"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přitažení akra HK za palcem</a:t>
            </a:r>
            <a:endParaRPr sz="6200"/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Char char="-"/>
            </a:pPr>
            <a:r>
              <a:rPr lang="en-US" sz="6200"/>
              <a:t>vysunutí čelisti vpřed </a:t>
            </a:r>
            <a:endParaRPr sz="62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 sz="6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451007098_0_407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rPr lang="en-US"/>
              <a:t>Jak se nazývá rovina, která dělí tělo na pravou a levou polovinu?</a:t>
            </a:r>
            <a:endParaRPr/>
          </a:p>
        </p:txBody>
      </p:sp>
      <p:sp>
        <p:nvSpPr>
          <p:cNvPr id="124" name="Google Shape;124;g38451007098_0_407"/>
          <p:cNvSpPr txBox="1"/>
          <p:nvPr>
            <p:ph idx="1" type="body"/>
          </p:nvPr>
        </p:nvSpPr>
        <p:spPr>
          <a:xfrm>
            <a:off x="1206450" y="4962300"/>
            <a:ext cx="21971100" cy="85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 sz="6700"/>
              <a:t>Sagitální</a:t>
            </a:r>
            <a:endParaRPr sz="67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9da4a21149_0_2"/>
          <p:cNvSpPr txBox="1"/>
          <p:nvPr>
            <p:ph type="title"/>
          </p:nvPr>
        </p:nvSpPr>
        <p:spPr>
          <a:xfrm>
            <a:off x="1206500" y="10795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Jak vyšetříme pasivní struktury kloubu a co mezi ně řadíme?</a:t>
            </a:r>
            <a:endParaRPr/>
          </a:p>
        </p:txBody>
      </p:sp>
      <p:sp>
        <p:nvSpPr>
          <p:cNvPr id="130" name="Google Shape;130;g39da4a21149_0_2"/>
          <p:cNvSpPr txBox="1"/>
          <p:nvPr>
            <p:ph idx="1" type="body"/>
          </p:nvPr>
        </p:nvSpPr>
        <p:spPr>
          <a:xfrm>
            <a:off x="1206450" y="4962300"/>
            <a:ext cx="21971100" cy="854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Pasivním pohybem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Vazy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Kloubní pouzdro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Chrupavky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5500"/>
              <a:buNone/>
            </a:pPr>
            <a:r>
              <a:rPr lang="en-US"/>
              <a:t>Kosti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55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