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13716000" cx="24384000"/>
  <p:notesSz cx="6858000" cy="9144000"/>
  <p:embeddedFontLst>
    <p:embeddedFont>
      <p:font typeface="Helvetica Neue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gezXFQDWf4O5vTdGdVLlzkAez8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regular.fntdata"/><Relationship Id="rId11" Type="http://schemas.openxmlformats.org/officeDocument/2006/relationships/slide" Target="slides/slide7.xml"/><Relationship Id="rId22" Type="http://schemas.openxmlformats.org/officeDocument/2006/relationships/font" Target="fonts/HelveticaNeue-italic.fntdata"/><Relationship Id="rId10" Type="http://schemas.openxmlformats.org/officeDocument/2006/relationships/slide" Target="slides/slide6.xml"/><Relationship Id="rId21" Type="http://schemas.openxmlformats.org/officeDocument/2006/relationships/font" Target="fonts/HelveticaNeue-bold.fntdata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9da4a21149_0_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1" name="Google Shape;141;g39da4a21149_0_8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9da4a21149_0_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Google Shape;152;g39da4a21149_0_9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9da4a21149_0_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Google Shape;158;g39da4a21149_0_9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9da4a21149_0_1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Google Shape;164;g39da4a21149_0_10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9da4a21149_0_1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g39da4a21149_0_10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da4a21149_0_1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g39da4a21149_0_1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451007098_0_3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Google Shape;82;g38451007098_0_30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451007098_0_3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g38451007098_0_3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451007098_0_3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" name="Google Shape;98;g38451007098_0_3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8451007098_0_3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g38451007098_0_3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451007098_0_3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g38451007098_0_3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451007098_0_3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g38451007098_0_3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451007098_0_4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g38451007098_0_40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9da4a21149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g39da4a21149_0_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/>
          <p:nvPr>
            <p:ph idx="1" type="body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45"/>
          <p:cNvSpPr txBox="1"/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45"/>
          <p:cNvSpPr txBox="1"/>
          <p:nvPr>
            <p:ph idx="2" type="body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45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gram">
  <p:cSld name="Program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4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1" name="Google Shape;51;p54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2" name="Google Shape;52;p54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2pPr>
            <a:lvl3pPr indent="-228600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3pPr>
            <a:lvl4pPr indent="-228600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4pPr>
            <a:lvl5pPr indent="-228600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5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ůležitý fakt">
  <p:cSld name="Důležitý fak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5"/>
          <p:cNvSpPr txBox="1"/>
          <p:nvPr>
            <p:ph idx="1" type="body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55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55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át">
  <p:cSld name="Citá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6"/>
          <p:cNvSpPr txBox="1"/>
          <p:nvPr>
            <p:ph idx="1" type="body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56"/>
          <p:cNvSpPr txBox="1"/>
          <p:nvPr>
            <p:ph idx="2" type="body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5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grafie - 3 na výšku">
  <p:cSld name="Fotografie - 3 na výšku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7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7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57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5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ka">
  <p:cSld name="Fotka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8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58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>
  <p:cSld name="Prázdný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9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 název">
  <p:cSld name="Jen název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8"/>
          <p:cNvSpPr txBox="1"/>
          <p:nvPr>
            <p:ph type="title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48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7" name="Google Shape;17;p48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ýpis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6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0" name="Google Shape;20;p4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 a odrážky">
  <p:cSld name="Název a odrážk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47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47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5" name="Google Shape;25;p4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ddíl">
  <p:cSld name="Oddíl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9"/>
          <p:cNvSpPr txBox="1"/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49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 a fotka">
  <p:cSld name="Název a fotka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50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50"/>
          <p:cNvSpPr txBox="1"/>
          <p:nvPr>
            <p:ph idx="1" type="body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3" name="Google Shape;33;p50"/>
          <p:cNvSpPr txBox="1"/>
          <p:nvPr>
            <p:ph idx="3" type="body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4" name="Google Shape;34;p50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ternativní název a fotka">
  <p:cSld name="Alternativní název a fotka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1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51"/>
          <p:cNvSpPr txBox="1"/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51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9" name="Google Shape;39;p51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drážky">
  <p:cSld name="Odrážk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2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2" name="Google Shape;42;p52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, odrážky, fotka">
  <p:cSld name="Název, odrážky, fotka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3"/>
          <p:cNvSpPr txBox="1"/>
          <p:nvPr>
            <p:ph idx="1" type="body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53"/>
          <p:cNvSpPr txBox="1"/>
          <p:nvPr>
            <p:ph idx="2" type="body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6" name="Google Shape;46;p53"/>
          <p:cNvSpPr/>
          <p:nvPr>
            <p:ph idx="3" type="pic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53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53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4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44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4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emma.rihakova@gmail.com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/>
          <p:nvPr>
            <p:ph idx="1" type="body"/>
          </p:nvPr>
        </p:nvSpPr>
        <p:spPr>
          <a:xfrm>
            <a:off x="1201340" y="11859862"/>
            <a:ext cx="21971003" cy="1289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3600"/>
              <a:buFont typeface="Helvetica Neue"/>
              <a:buNone/>
            </a:pPr>
            <a:r>
              <a:rPr lang="en-US">
                <a:solidFill>
                  <a:srgbClr val="5E5E5E"/>
                </a:solidFill>
              </a:rPr>
              <a:t>Mgr. Emma Bílková, 10/11/2025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9292"/>
              </a:buClr>
              <a:buSzPts val="3600"/>
              <a:buFont typeface="Helvetica Neue"/>
              <a:buNone/>
            </a:pPr>
            <a:r>
              <a:rPr lang="en-US">
                <a:solidFill>
                  <a:schemeClr val="lt2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emma.rihakova@gmail.com</a:t>
            </a:r>
            <a:r>
              <a:rPr lang="en-US">
                <a:solidFill>
                  <a:schemeClr val="lt2"/>
                </a:solidFill>
              </a:rPr>
              <a:t>, rihakova@post.vszdrav.cz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77" name="Google Shape;77;p1"/>
          <p:cNvSpPr txBox="1"/>
          <p:nvPr>
            <p:ph idx="4294967295" type="ctr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52"/>
              <a:buFont typeface="Helvetica Neue"/>
              <a:buNone/>
            </a:pPr>
            <a:r>
              <a:rPr lang="en-US" sz="9952"/>
              <a:t>Závěrečné opakování zimní semestr</a:t>
            </a:r>
            <a:endParaRPr b="1" i="0" sz="9952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8" name="Google Shape;78;p1"/>
          <p:cNvSpPr txBox="1"/>
          <p:nvPr>
            <p:ph idx="4294967295" type="subTitle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5500"/>
              <a:buFont typeface="Helvetica Neue"/>
              <a:buNone/>
            </a:pPr>
            <a:r>
              <a:rPr b="1" i="0" lang="en-US" sz="5500" u="none" cap="none" strike="noStrike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Vyšetřovací metody, 1. ročník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descr="logo_VSZDRAV.jpe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1838">
            <a:off x="22007763" y="11361947"/>
            <a:ext cx="1906019" cy="1906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9da4a21149_0_8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 měříme: </a:t>
            </a:r>
            <a:endParaRPr/>
          </a:p>
        </p:txBody>
      </p:sp>
      <p:sp>
        <p:nvSpPr>
          <p:cNvPr id="144" name="Google Shape;144;g39da4a21149_0_81"/>
          <p:cNvSpPr txBox="1"/>
          <p:nvPr>
            <p:ph idx="1" type="body"/>
          </p:nvPr>
        </p:nvSpPr>
        <p:spPr>
          <a:xfrm>
            <a:off x="1206450" y="2732050"/>
            <a:ext cx="7965300" cy="107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10000"/>
          </a:bodyPr>
          <a:lstStyle/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Délka předloktí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Anatomická délka DK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Délka celé HK 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Obvod kolenního kloubu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rPr lang="en-US"/>
              <a:t>Obvod paže</a:t>
            </a:r>
            <a:endParaRPr/>
          </a:p>
        </p:txBody>
      </p:sp>
      <p:sp>
        <p:nvSpPr>
          <p:cNvPr id="145" name="Google Shape;145;g39da4a21149_0_81"/>
          <p:cNvSpPr txBox="1"/>
          <p:nvPr/>
        </p:nvSpPr>
        <p:spPr>
          <a:xfrm>
            <a:off x="9673675" y="2732050"/>
            <a:ext cx="12740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olecranon</a:t>
            </a:r>
            <a:r>
              <a:rPr b="0" i="0" lang="en-US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processus styloideus ulnae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6" name="Google Shape;146;g39da4a21149_0_81"/>
          <p:cNvSpPr txBox="1"/>
          <p:nvPr/>
        </p:nvSpPr>
        <p:spPr>
          <a:xfrm>
            <a:off x="9617875" y="4948375"/>
            <a:ext cx="14608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trochanter maior femoris</a:t>
            </a:r>
            <a:r>
              <a:rPr b="0" i="0" lang="en-US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malleolus 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lateralis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7" name="Google Shape;147;g39da4a21149_0_81"/>
          <p:cNvSpPr txBox="1"/>
          <p:nvPr/>
        </p:nvSpPr>
        <p:spPr>
          <a:xfrm>
            <a:off x="9673675" y="7164700"/>
            <a:ext cx="14496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acromion – daktylion 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8" name="Google Shape;148;g39da4a21149_0_81"/>
          <p:cNvSpPr txBox="1"/>
          <p:nvPr/>
        </p:nvSpPr>
        <p:spPr>
          <a:xfrm>
            <a:off x="9548125" y="9492550"/>
            <a:ext cx="14552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přes patellu v mírné semiflexi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9" name="Google Shape;149;g39da4a21149_0_81"/>
          <p:cNvSpPr txBox="1"/>
          <p:nvPr/>
        </p:nvSpPr>
        <p:spPr>
          <a:xfrm>
            <a:off x="9645775" y="11597350"/>
            <a:ext cx="1435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nejširší místo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9da4a21149_0_9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Jaký je rozdíl mezi pasivním a aktivním pohybem?</a:t>
            </a:r>
            <a:endParaRPr/>
          </a:p>
        </p:txBody>
      </p:sp>
      <p:sp>
        <p:nvSpPr>
          <p:cNvPr id="155" name="Google Shape;155;g39da4a21149_0_91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A</a:t>
            </a:r>
            <a:r>
              <a:rPr b="0" lang="en-US" sz="4800"/>
              <a:t>: prováděn svalovým aparátem</a:t>
            </a:r>
            <a:endParaRPr b="0" sz="4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P</a:t>
            </a:r>
            <a:r>
              <a:rPr b="0" lang="en-US" sz="4800"/>
              <a:t>: vyvolán zevní silou (terapeutem, gravitací,...) + pacient má maximálně relaxované svalstvo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9da4a21149_0_9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K čemu nám slouží kloubní vzorec dle Cyriaxe a jaké máme? </a:t>
            </a:r>
            <a:endParaRPr/>
          </a:p>
        </p:txBody>
      </p:sp>
      <p:sp>
        <p:nvSpPr>
          <p:cNvPr id="161" name="Google Shape;161;g39da4a21149_0_96"/>
          <p:cNvSpPr txBox="1"/>
          <p:nvPr>
            <p:ph idx="1" type="body"/>
          </p:nvPr>
        </p:nvSpPr>
        <p:spPr>
          <a:xfrm>
            <a:off x="955525" y="4153825"/>
            <a:ext cx="219711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Diagnostika poruchy kloubu → </a:t>
            </a:r>
            <a:r>
              <a:rPr b="0" lang="en-US" sz="4800"/>
              <a:t>rozlišení, zda je problém</a:t>
            </a:r>
            <a:r>
              <a:rPr lang="en-US" sz="4800"/>
              <a:t> intraartikulární </a:t>
            </a:r>
            <a:r>
              <a:rPr b="0" lang="en-US" sz="4800"/>
              <a:t>či</a:t>
            </a:r>
            <a:r>
              <a:rPr lang="en-US" sz="4800"/>
              <a:t> na okolních tkáních 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Intraartikulární postižení kloubu: </a:t>
            </a:r>
            <a:r>
              <a:rPr b="0" lang="en-US" sz="4800"/>
              <a:t>artróza, výpotek, zánět,...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Při omezení ROM se pohyb omezuje v typickém pořadí.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Ramenní kloub: ZR → ABD → VR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Kyčelní kloub: VR→EXT→FLX→ZR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Loketní kloub: FLX je více omezená než EXT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Kolenní kloub: FLX je alespoň 2x tak omezená jak EXT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9da4a21149_0_10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Pohyby a hlavní svaly </a:t>
            </a:r>
            <a:endParaRPr/>
          </a:p>
        </p:txBody>
      </p:sp>
      <p:sp>
        <p:nvSpPr>
          <p:cNvPr id="167" name="Google Shape;167;g39da4a21149_0_101"/>
          <p:cNvSpPr txBox="1"/>
          <p:nvPr>
            <p:ph idx="1" type="body"/>
          </p:nvPr>
        </p:nvSpPr>
        <p:spPr>
          <a:xfrm>
            <a:off x="899775" y="3150225"/>
            <a:ext cx="68502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ABD KYK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ABD RK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FLX KOK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FLX KYK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FLX LoK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DF hlezna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VR RK</a:t>
            </a:r>
            <a:endParaRPr sz="4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ZR RK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 sz="4800"/>
          </a:p>
        </p:txBody>
      </p:sp>
      <p:sp>
        <p:nvSpPr>
          <p:cNvPr id="168" name="Google Shape;168;g39da4a21149_0_101"/>
          <p:cNvSpPr txBox="1"/>
          <p:nvPr/>
        </p:nvSpPr>
        <p:spPr>
          <a:xfrm>
            <a:off x="7722225" y="2982950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gluteus medius e minimus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9" name="Google Shape;169;g39da4a21149_0_101"/>
          <p:cNvSpPr txBox="1"/>
          <p:nvPr/>
        </p:nvSpPr>
        <p:spPr>
          <a:xfrm>
            <a:off x="7722225" y="4129375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supraspinatus, m. deltoidus pars acromialis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0" name="Google Shape;170;g39da4a21149_0_101"/>
          <p:cNvSpPr txBox="1"/>
          <p:nvPr/>
        </p:nvSpPr>
        <p:spPr>
          <a:xfrm>
            <a:off x="7722225" y="5052775"/>
            <a:ext cx="160578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>
                <a:latin typeface="Helvetica Neue"/>
                <a:ea typeface="Helvetica Neue"/>
                <a:cs typeface="Helvetica Neue"/>
                <a:sym typeface="Helvetica Neue"/>
              </a:rPr>
              <a:t>ischiokrurální svaly: m. semitendinosus/membranosus, m. biceps femoris</a:t>
            </a:r>
            <a:endParaRPr sz="43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1" name="Google Shape;171;g39da4a21149_0_101"/>
          <p:cNvSpPr txBox="1"/>
          <p:nvPr/>
        </p:nvSpPr>
        <p:spPr>
          <a:xfrm>
            <a:off x="7722225" y="6561175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iliopsoas, m. rectus femoris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g39da4a21149_0_101"/>
          <p:cNvSpPr txBox="1"/>
          <p:nvPr/>
        </p:nvSpPr>
        <p:spPr>
          <a:xfrm>
            <a:off x="7722225" y="7707600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biceps brachii, m. brachialis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Google Shape;173;g39da4a21149_0_101"/>
          <p:cNvSpPr txBox="1"/>
          <p:nvPr/>
        </p:nvSpPr>
        <p:spPr>
          <a:xfrm>
            <a:off x="7722225" y="8854025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tibialis anterior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4" name="Google Shape;174;g39da4a21149_0_101"/>
          <p:cNvSpPr txBox="1"/>
          <p:nvPr/>
        </p:nvSpPr>
        <p:spPr>
          <a:xfrm>
            <a:off x="7722225" y="10139400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subscapularis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5" name="Google Shape;175;g39da4a21149_0_101"/>
          <p:cNvSpPr txBox="1"/>
          <p:nvPr/>
        </p:nvSpPr>
        <p:spPr>
          <a:xfrm>
            <a:off x="7722225" y="11424775"/>
            <a:ext cx="1605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m. infraspinatus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9da4a21149_0_10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Co je otevřený a uzavřený kinematický řetězec? </a:t>
            </a:r>
            <a:endParaRPr/>
          </a:p>
        </p:txBody>
      </p:sp>
      <p:sp>
        <p:nvSpPr>
          <p:cNvPr id="181" name="Google Shape;181;g39da4a21149_0_106"/>
          <p:cNvSpPr txBox="1"/>
          <p:nvPr>
            <p:ph idx="1" type="body"/>
          </p:nvPr>
        </p:nvSpPr>
        <p:spPr>
          <a:xfrm>
            <a:off x="899775" y="4321125"/>
            <a:ext cx="21971100" cy="89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/>
              <a:t>OK</a:t>
            </a:r>
            <a:r>
              <a:rPr lang="en-US"/>
              <a:t>Ř</a:t>
            </a:r>
            <a:r>
              <a:rPr lang="en-US"/>
              <a:t>: </a:t>
            </a:r>
            <a:r>
              <a:rPr b="0" lang="en-US"/>
              <a:t>distální část končetiny se pohybuje v prostoru, pohyb začíná proximálně</a:t>
            </a:r>
            <a:endParaRPr b="0"/>
          </a:p>
          <a:p>
            <a:pPr indent="-577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zvedání činky, hod míčem, předkopávání vsedě,...</a:t>
            </a:r>
            <a:endParaRPr b="0"/>
          </a:p>
          <a:p>
            <a:pPr indent="-577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izolovaný trénink svalů </a:t>
            </a:r>
            <a:endParaRPr b="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UK</a:t>
            </a:r>
            <a:r>
              <a:rPr lang="en-US"/>
              <a:t>Ř: </a:t>
            </a:r>
            <a:r>
              <a:rPr b="0" lang="en-US"/>
              <a:t>distální segment je fixovaný o pevnou podložku, pohybují se proximální klouby v celém řetězci </a:t>
            </a:r>
            <a:endParaRPr b="0"/>
          </a:p>
          <a:p>
            <a:pPr indent="-577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dřep, klik, stojná fáze při chůzi, výstup na schod,...</a:t>
            </a:r>
            <a:endParaRPr b="0"/>
          </a:p>
          <a:p>
            <a:pPr indent="-577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větší aktivace stabilizačních kloubů a svalů</a:t>
            </a:r>
            <a:endParaRPr b="0"/>
          </a:p>
          <a:p>
            <a:pPr indent="-577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funkční trénink, stabilita, rovnováha </a:t>
            </a:r>
            <a:endParaRPr b="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9da4a21149_0_11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Co je Trendelenburgova zkouška? </a:t>
            </a:r>
            <a:endParaRPr/>
          </a:p>
        </p:txBody>
      </p:sp>
      <p:sp>
        <p:nvSpPr>
          <p:cNvPr id="187" name="Google Shape;187;g39da4a21149_0_111"/>
          <p:cNvSpPr txBox="1"/>
          <p:nvPr>
            <p:ph idx="1" type="body"/>
          </p:nvPr>
        </p:nvSpPr>
        <p:spPr>
          <a:xfrm>
            <a:off x="899775" y="3150225"/>
            <a:ext cx="157992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= klinická zkouška ke zhodnocení funkce a síly stabilizátorů pánve ve frontální rovině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→ ABDUKTORY kyčelního kloubu </a:t>
            </a:r>
            <a:endParaRPr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4800">
                <a:solidFill>
                  <a:schemeClr val="accent5"/>
                </a:solidFill>
              </a:rPr>
              <a:t>m. gluteus medius e minimus</a:t>
            </a:r>
            <a:endParaRPr sz="4800">
              <a:solidFill>
                <a:schemeClr val="accent5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Pozitivita testu: 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rPr lang="en-US" sz="4800"/>
              <a:t>pokles pánve na kontralaterální straně než je stojná DK</a:t>
            </a:r>
            <a:endParaRPr sz="4800"/>
          </a:p>
        </p:txBody>
      </p:sp>
      <p:pic>
        <p:nvPicPr>
          <p:cNvPr id="188" name="Google Shape;188;g39da4a21149_0_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37050" y="5230279"/>
            <a:ext cx="7346951" cy="8485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451007098_0_30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 fontScale="9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/>
              <a:t>Vyjmenujte min. 3 zkoušky na hypermobilitu</a:t>
            </a:r>
            <a:endParaRPr/>
          </a:p>
        </p:txBody>
      </p:sp>
      <p:sp>
        <p:nvSpPr>
          <p:cNvPr id="85" name="Google Shape;85;g38451007098_0_301"/>
          <p:cNvSpPr txBox="1"/>
          <p:nvPr>
            <p:ph idx="1" type="body"/>
          </p:nvPr>
        </p:nvSpPr>
        <p:spPr>
          <a:xfrm>
            <a:off x="1206450" y="2514409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92500" lnSpcReduction="20000"/>
          </a:bodyPr>
          <a:lstStyle/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rotace hlavy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šály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zapažených paží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založených paží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extendovaných loktů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sepjatých rukou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sepjatých prstů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předklonu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úklonu </a:t>
            </a:r>
            <a:endParaRPr/>
          </a:p>
          <a:p>
            <a:pPr indent="-55165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zkouška posazených na paty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451007098_0_313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 fontScale="9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/>
              <a:t>Napište fyziologické rozsahy pohybu kloubu dle SFTR metody </a:t>
            </a:r>
            <a:endParaRPr/>
          </a:p>
        </p:txBody>
      </p:sp>
      <p:sp>
        <p:nvSpPr>
          <p:cNvPr id="91" name="Google Shape;91;g38451007098_0_313"/>
          <p:cNvSpPr txBox="1"/>
          <p:nvPr>
            <p:ph idx="1" type="body"/>
          </p:nvPr>
        </p:nvSpPr>
        <p:spPr>
          <a:xfrm>
            <a:off x="1206500" y="3322850"/>
            <a:ext cx="98052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92500" lnSpcReduction="20000"/>
          </a:bodyPr>
          <a:lstStyle/>
          <a:p>
            <a:pPr indent="-43100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ramenní kloub v transverzální rovině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00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kyčelní kloub ve frontální rovině 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00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kolenní kloub sagitální rovině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006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loketní kloub - rotace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92" name="Google Shape;92;g38451007098_0_313"/>
          <p:cNvSpPr txBox="1"/>
          <p:nvPr/>
        </p:nvSpPr>
        <p:spPr>
          <a:xfrm>
            <a:off x="12145500" y="3322850"/>
            <a:ext cx="12238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30-0-120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3" name="Google Shape;93;g38451007098_0_313"/>
          <p:cNvSpPr txBox="1"/>
          <p:nvPr/>
        </p:nvSpPr>
        <p:spPr>
          <a:xfrm>
            <a:off x="12312750" y="6396300"/>
            <a:ext cx="11904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45-0-30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" name="Google Shape;94;g38451007098_0_313"/>
          <p:cNvSpPr txBox="1"/>
          <p:nvPr/>
        </p:nvSpPr>
        <p:spPr>
          <a:xfrm>
            <a:off x="12340650" y="9469750"/>
            <a:ext cx="11848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0-0-150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5" name="Google Shape;95;g38451007098_0_313"/>
          <p:cNvSpPr txBox="1"/>
          <p:nvPr/>
        </p:nvSpPr>
        <p:spPr>
          <a:xfrm>
            <a:off x="12298800" y="11374250"/>
            <a:ext cx="11931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90-0-90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451007098_0_34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 fontScale="9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/>
              <a:t>V jaké poloze byste měřili rozsah pohybu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/>
              <a:t>a kde bude umístěn střed goniometru:</a:t>
            </a:r>
            <a:endParaRPr/>
          </a:p>
        </p:txBody>
      </p:sp>
      <p:sp>
        <p:nvSpPr>
          <p:cNvPr id="101" name="Google Shape;101;g38451007098_0_341"/>
          <p:cNvSpPr txBox="1"/>
          <p:nvPr>
            <p:ph idx="1" type="body"/>
          </p:nvPr>
        </p:nvSpPr>
        <p:spPr>
          <a:xfrm>
            <a:off x="1206500" y="3127725"/>
            <a:ext cx="8021100" cy="108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rotace v ramenním kloubu</a:t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abdukce v kyčelním kloubu</a:t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dorzální flexe v hlezenním kloubu </a:t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b="0" lang="en-US"/>
              <a:t>rotace v krční páteři</a:t>
            </a:r>
            <a:endParaRPr/>
          </a:p>
        </p:txBody>
      </p:sp>
      <p:sp>
        <p:nvSpPr>
          <p:cNvPr id="102" name="Google Shape;102;g38451007098_0_341"/>
          <p:cNvSpPr txBox="1"/>
          <p:nvPr/>
        </p:nvSpPr>
        <p:spPr>
          <a:xfrm>
            <a:off x="10138200" y="3289600"/>
            <a:ext cx="14245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Leh na břiše/ na zádech/ vsedě; olecranon ulnae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g38451007098_0_341"/>
          <p:cNvSpPr txBox="1"/>
          <p:nvPr/>
        </p:nvSpPr>
        <p:spPr>
          <a:xfrm>
            <a:off x="10138200" y="5687125"/>
            <a:ext cx="13883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Leh na zádech; SIAS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g38451007098_0_341"/>
          <p:cNvSpPr txBox="1"/>
          <p:nvPr/>
        </p:nvSpPr>
        <p:spPr>
          <a:xfrm>
            <a:off x="10194000" y="8251900"/>
            <a:ext cx="14134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Sed se svěšenými DKK; malleolus lateralis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Google Shape;105;g38451007098_0_341"/>
          <p:cNvSpPr txBox="1"/>
          <p:nvPr/>
        </p:nvSpPr>
        <p:spPr>
          <a:xfrm>
            <a:off x="10207950" y="10649400"/>
            <a:ext cx="14106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Sed; vertex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8451007098_0_319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Vzdálenosti na páteři  </a:t>
            </a:r>
            <a:endParaRPr/>
          </a:p>
        </p:txBody>
      </p:sp>
      <p:sp>
        <p:nvSpPr>
          <p:cNvPr id="111" name="Google Shape;111;g38451007098_0_319"/>
          <p:cNvSpPr txBox="1"/>
          <p:nvPr>
            <p:ph idx="1" type="body"/>
          </p:nvPr>
        </p:nvSpPr>
        <p:spPr>
          <a:xfrm>
            <a:off x="1206450" y="2514400"/>
            <a:ext cx="99447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Schoberova</a:t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Stiborova</a:t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Čepojova</a:t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Thomayer</a:t>
            </a:r>
            <a:endParaRPr sz="6200"/>
          </a:p>
        </p:txBody>
      </p:sp>
      <p:sp>
        <p:nvSpPr>
          <p:cNvPr id="112" name="Google Shape;112;g38451007098_0_319"/>
          <p:cNvSpPr txBox="1"/>
          <p:nvPr/>
        </p:nvSpPr>
        <p:spPr>
          <a:xfrm>
            <a:off x="9952400" y="2347125"/>
            <a:ext cx="11067600" cy="93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Lp; L5 → 10 cm kraniálně → anteflexe → +4 cm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Lp+Thp → C7 až L5 → anteflexe →  +7 až 10 cm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Cp → C7 → 8 cm kraniálně → anteflexe → +2,5 až 3 cm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Celá páteř → ateflexe → dotyk prstu o zem až 10 cm nad zem 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451007098_0_34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Jaký pohyb probíhá v segmentu: </a:t>
            </a:r>
            <a:endParaRPr/>
          </a:p>
        </p:txBody>
      </p:sp>
      <p:sp>
        <p:nvSpPr>
          <p:cNvPr id="118" name="Google Shape;118;g38451007098_0_346"/>
          <p:cNvSpPr txBox="1"/>
          <p:nvPr>
            <p:ph idx="1" type="body"/>
          </p:nvPr>
        </p:nvSpPr>
        <p:spPr>
          <a:xfrm>
            <a:off x="1206450" y="3964075"/>
            <a:ext cx="129555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AO 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(atlanto-okcipitální skloubení)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AA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(atlanto-axiální skloubení)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</p:txBody>
      </p:sp>
      <p:sp>
        <p:nvSpPr>
          <p:cNvPr id="119" name="Google Shape;119;g38451007098_0_346"/>
          <p:cNvSpPr txBox="1"/>
          <p:nvPr/>
        </p:nvSpPr>
        <p:spPr>
          <a:xfrm>
            <a:off x="13325675" y="3964075"/>
            <a:ext cx="11179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předkyv (předozadní kývavé pohyby)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0" name="Google Shape;120;g38451007098_0_346"/>
          <p:cNvSpPr txBox="1"/>
          <p:nvPr/>
        </p:nvSpPr>
        <p:spPr>
          <a:xfrm>
            <a:off x="13646375" y="7945250"/>
            <a:ext cx="10537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rotace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451007098_0_35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Příklady </a:t>
            </a:r>
            <a:r>
              <a:rPr b="0" lang="en-US"/>
              <a:t>(rovina, pohyb latinsky)</a:t>
            </a:r>
            <a:endParaRPr b="0"/>
          </a:p>
        </p:txBody>
      </p:sp>
      <p:sp>
        <p:nvSpPr>
          <p:cNvPr id="126" name="Google Shape;126;g38451007098_0_351"/>
          <p:cNvSpPr txBox="1"/>
          <p:nvPr>
            <p:ph idx="1" type="body"/>
          </p:nvPr>
        </p:nvSpPr>
        <p:spPr>
          <a:xfrm>
            <a:off x="1206450" y="2514409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20000"/>
          </a:bodyPr>
          <a:lstStyle/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úklon</a:t>
            </a:r>
            <a:r>
              <a:rPr lang="en-US" sz="6200"/>
              <a:t> 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otočení dlaně vzhůru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sklopení dlaně směrem za dlaní 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podsazení pánve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pokrčení prstu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zapažení HK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plantární FLX+ADD+SUP</a:t>
            </a:r>
            <a:endParaRPr sz="6200"/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pohyb ruky za malíčkem </a:t>
            </a:r>
            <a:endParaRPr sz="6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8451007098_0_407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/>
              <a:t>Jak se nazývá rovina, která dělí tělo na ventrální a dorzální část?</a:t>
            </a:r>
            <a:endParaRPr/>
          </a:p>
        </p:txBody>
      </p:sp>
      <p:sp>
        <p:nvSpPr>
          <p:cNvPr id="132" name="Google Shape;132;g38451007098_0_407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6700"/>
              <a:t>Frontální</a:t>
            </a:r>
            <a:endParaRPr sz="6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9da4a21149_0_2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 vyšetříme horní úsek krční páteře a jak dolní?</a:t>
            </a:r>
            <a:endParaRPr/>
          </a:p>
        </p:txBody>
      </p:sp>
      <p:sp>
        <p:nvSpPr>
          <p:cNvPr id="138" name="Google Shape;138;g39da4a21149_0_2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Horní úsek v anteflexi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Dolní v retroflexi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