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</p:sldIdLst>
  <p:sldSz cy="6858000" cx="12192000"/>
  <p:notesSz cx="6858000" cy="9144000"/>
  <p:embeddedFontLst>
    <p:embeddedFont>
      <p:font typeface="Play"/>
      <p:regular r:id="rId17"/>
      <p:bold r:id="rId18"/>
    </p:embeddedFont>
    <p:embeddedFont>
      <p:font typeface="Helvetica Neue"/>
      <p:regular r:id="rId19"/>
      <p:bold r:id="rId20"/>
      <p:italic r:id="rId21"/>
      <p:boldItalic r:id="rId22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GoogleSlidesCustomDataVersion2">
      <go:slidesCustomData xmlns:go="http://customooxmlschemas.google.com/" r:id="rId23" roundtripDataSignature="AMtx7mgaKnY7YM5BGX6phic6lkoPro0xF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384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HelveticaNeue-bold.fntdata"/><Relationship Id="rId11" Type="http://schemas.openxmlformats.org/officeDocument/2006/relationships/slide" Target="slides/slide6.xml"/><Relationship Id="rId22" Type="http://schemas.openxmlformats.org/officeDocument/2006/relationships/font" Target="fonts/HelveticaNeue-boldItalic.fntdata"/><Relationship Id="rId10" Type="http://schemas.openxmlformats.org/officeDocument/2006/relationships/slide" Target="slides/slide5.xml"/><Relationship Id="rId21" Type="http://schemas.openxmlformats.org/officeDocument/2006/relationships/font" Target="fonts/HelveticaNeue-italic.fntdata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23" Type="http://customschemas.google.com/relationships/presentationmetadata" Target="metadata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font" Target="fonts/Play-regular.fntdata"/><Relationship Id="rId16" Type="http://schemas.openxmlformats.org/officeDocument/2006/relationships/slide" Target="slides/slide11.xml"/><Relationship Id="rId5" Type="http://schemas.openxmlformats.org/officeDocument/2006/relationships/notesMaster" Target="notesMasters/notesMaster1.xml"/><Relationship Id="rId19" Type="http://schemas.openxmlformats.org/officeDocument/2006/relationships/font" Target="fonts/HelveticaNeue-regular.fntdata"/><Relationship Id="rId6" Type="http://schemas.openxmlformats.org/officeDocument/2006/relationships/slide" Target="slides/slide1.xml"/><Relationship Id="rId18" Type="http://schemas.openxmlformats.org/officeDocument/2006/relationships/font" Target="fonts/Play-bold.fntdata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82" name="Google Shape;82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6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p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38" name="Google Shape;138;p10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2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p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44" name="Google Shape;144;p1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90" name="Google Shape;90;p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96" name="Google Shape;96;p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02" name="Google Shape;102;p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08" name="Google Shape;108;p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14" name="Google Shape;114;p6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20" name="Google Shape;120;p7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26" name="Google Shape;126;p8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32" name="Google Shape;132;p9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Úvodní snímek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13"/>
          <p:cNvSpPr txBox="1"/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A3A3A"/>
              </a:buClr>
              <a:buSzPts val="6000"/>
              <a:buFont typeface="Helvetica Neue"/>
              <a:buNone/>
              <a:defRPr b="1" i="0" sz="6000">
                <a:solidFill>
                  <a:srgbClr val="3A3A3A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13"/>
          <p:cNvSpPr txBox="1"/>
          <p:nvPr>
            <p:ph idx="1" type="subTitle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747474"/>
              </a:buClr>
              <a:buSzPts val="2400"/>
              <a:buNone/>
              <a:defRPr b="0" i="0" sz="2400">
                <a:solidFill>
                  <a:srgbClr val="747474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14" name="Google Shape;14;p1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1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1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  <p:extLst>
    <p:ext uri="{DCECCB84-F9BA-43D5-87BE-67443E8EF086}">
      <p15:sldGuideLst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Nadpis a svislý text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22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22"/>
          <p:cNvSpPr txBox="1"/>
          <p:nvPr>
            <p:ph idx="1" type="body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2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2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2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vislý nadpis a text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23"/>
          <p:cNvSpPr txBox="1"/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23"/>
          <p:cNvSpPr txBox="1"/>
          <p:nvPr>
            <p:ph idx="1" type="body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2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2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2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Nadpis a obsah" type="obj">
  <p:cSld name="OBJECT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14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A3A3A"/>
              </a:buClr>
              <a:buSzPts val="4400"/>
              <a:buFont typeface="Helvetica Neue"/>
              <a:buNone/>
              <a:defRPr b="0" i="0">
                <a:solidFill>
                  <a:srgbClr val="3A3A3A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14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A3A3A"/>
              </a:buClr>
              <a:buSzPts val="2800"/>
              <a:buChar char="•"/>
              <a:defRPr>
                <a:solidFill>
                  <a:srgbClr val="3A3A3A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-3810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A3A3A"/>
              </a:buClr>
              <a:buSzPts val="2400"/>
              <a:buChar char="•"/>
              <a:defRPr>
                <a:solidFill>
                  <a:srgbClr val="3A3A3A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-355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A3A3A"/>
              </a:buClr>
              <a:buSzPts val="2000"/>
              <a:buChar char="•"/>
              <a:defRPr>
                <a:solidFill>
                  <a:srgbClr val="3A3A3A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A3A3A"/>
              </a:buClr>
              <a:buSzPts val="1800"/>
              <a:buChar char="•"/>
              <a:defRPr>
                <a:solidFill>
                  <a:srgbClr val="3A3A3A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A3A3A"/>
              </a:buClr>
              <a:buSzPts val="1800"/>
              <a:buChar char="•"/>
              <a:defRPr>
                <a:solidFill>
                  <a:srgbClr val="3A3A3A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0" name="Google Shape;20;p14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14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14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Záhlaví oddílu" type="secHead">
  <p:cSld name="SECTION_HEADER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15"/>
          <p:cNvSpPr txBox="1"/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Play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15"/>
          <p:cNvSpPr txBox="1"/>
          <p:nvPr>
            <p:ph idx="1" type="body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757575"/>
              </a:buClr>
              <a:buSzPts val="2400"/>
              <a:buNone/>
              <a:defRPr sz="2400">
                <a:solidFill>
                  <a:srgbClr val="757575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2000"/>
              <a:buNone/>
              <a:defRPr sz="2000">
                <a:solidFill>
                  <a:srgbClr val="757575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800"/>
              <a:buNone/>
              <a:defRPr sz="1800">
                <a:solidFill>
                  <a:srgbClr val="757575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9pPr>
          </a:lstStyle>
          <a:p/>
        </p:txBody>
      </p:sp>
      <p:sp>
        <p:nvSpPr>
          <p:cNvPr id="26" name="Google Shape;26;p15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15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15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va obsahy" type="twoObj">
  <p:cSld name="TWO_OBJECTS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16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16"/>
          <p:cNvSpPr txBox="1"/>
          <p:nvPr>
            <p:ph idx="1" type="body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2" name="Google Shape;32;p16"/>
          <p:cNvSpPr txBox="1"/>
          <p:nvPr>
            <p:ph idx="2" type="body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3" name="Google Shape;33;p16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16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16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orovnání" type="twoTxTwoObj">
  <p:cSld name="TWO_OBJECTS_WITH_TEXT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17"/>
          <p:cNvSpPr txBox="1"/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17"/>
          <p:cNvSpPr txBox="1"/>
          <p:nvPr>
            <p:ph idx="1" type="body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39" name="Google Shape;39;p17"/>
          <p:cNvSpPr txBox="1"/>
          <p:nvPr>
            <p:ph idx="2" type="body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0" name="Google Shape;40;p17"/>
          <p:cNvSpPr txBox="1"/>
          <p:nvPr>
            <p:ph idx="3" type="body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1" name="Google Shape;41;p17"/>
          <p:cNvSpPr txBox="1"/>
          <p:nvPr>
            <p:ph idx="4" type="body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2" name="Google Shape;42;p17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17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17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Jenom nadpis" type="titleOnly">
  <p:cSld name="TITLE_ONLY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8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18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18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18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rázdný" type="blank">
  <p:cSld name="BLANK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9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19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19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bsah s titulkem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20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Play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20"/>
          <p:cNvSpPr txBox="1"/>
          <p:nvPr>
            <p:ph idx="1" type="body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57" name="Google Shape;57;p20"/>
          <p:cNvSpPr txBox="1"/>
          <p:nvPr>
            <p:ph idx="2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58" name="Google Shape;58;p20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20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20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brázek s titulkem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21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Play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21"/>
          <p:cNvSpPr/>
          <p:nvPr>
            <p:ph idx="2" type="pic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21"/>
          <p:cNvSpPr txBox="1"/>
          <p:nvPr>
            <p:ph idx="1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5" name="Google Shape;65;p2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2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2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8BACAA">
            <a:alpha val="18823"/>
          </a:srgbClr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2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Play"/>
              <a:buNone/>
              <a:defRPr b="0" i="0" sz="4400" u="none" cap="none" strike="noStrike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p12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p1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9" name="Google Shape;9;p1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0" name="Google Shape;10;p1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/>
          <p:cNvSpPr txBox="1"/>
          <p:nvPr>
            <p:ph type="ctrTitle"/>
          </p:nvPr>
        </p:nvSpPr>
        <p:spPr>
          <a:xfrm>
            <a:off x="1524000" y="1758468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 fontScale="90000"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A3A3A"/>
              </a:buClr>
              <a:buSzPct val="100000"/>
              <a:buFont typeface="Helvetica Neue"/>
              <a:buNone/>
            </a:pPr>
            <a:r>
              <a:rPr lang="cs-CZ"/>
              <a:t>Kondiční cvičební jednotka zaměřená na zvýšení (udržení) kondice</a:t>
            </a:r>
            <a:endParaRPr/>
          </a:p>
        </p:txBody>
      </p:sp>
      <p:sp>
        <p:nvSpPr>
          <p:cNvPr id="85" name="Google Shape;85;p1"/>
          <p:cNvSpPr txBox="1"/>
          <p:nvPr>
            <p:ph idx="1" type="subTitle"/>
          </p:nvPr>
        </p:nvSpPr>
        <p:spPr>
          <a:xfrm>
            <a:off x="1524000" y="4450177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747474"/>
              </a:buClr>
              <a:buSzPts val="2400"/>
              <a:buNone/>
            </a:pPr>
            <a:r>
              <a:rPr lang="cs-CZ" sz="2400">
                <a:latin typeface="Arial"/>
                <a:ea typeface="Arial"/>
                <a:cs typeface="Arial"/>
                <a:sym typeface="Arial"/>
              </a:rPr>
              <a:t>Mgr. Vanda Šilhová</a:t>
            </a:r>
            <a:endParaRPr/>
          </a:p>
        </p:txBody>
      </p:sp>
      <p:sp>
        <p:nvSpPr>
          <p:cNvPr id="86" name="Google Shape;86;p1"/>
          <p:cNvSpPr/>
          <p:nvPr/>
        </p:nvSpPr>
        <p:spPr>
          <a:xfrm>
            <a:off x="0" y="0"/>
            <a:ext cx="12192000" cy="479502"/>
          </a:xfrm>
          <a:prstGeom prst="rect">
            <a:avLst/>
          </a:prstGeom>
          <a:solidFill>
            <a:srgbClr val="7A9998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cs-CZ" sz="18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VŠZ - ZÁKLADY FYZIOTERAPIE, 1. ročník, 202</a:t>
            </a:r>
            <a:r>
              <a:rPr lang="cs-CZ" sz="18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5</a:t>
            </a:r>
            <a:r>
              <a:rPr b="0" i="0" lang="cs-CZ" sz="18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/202</a:t>
            </a:r>
            <a:r>
              <a:rPr lang="cs-CZ" sz="18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6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7" name="Google Shape;87;p1"/>
          <p:cNvSpPr/>
          <p:nvPr/>
        </p:nvSpPr>
        <p:spPr>
          <a:xfrm rot="5400000">
            <a:off x="7874000" y="2540000"/>
            <a:ext cx="4318000" cy="4318000"/>
          </a:xfrm>
          <a:prstGeom prst="teardrop">
            <a:avLst>
              <a:gd fmla="val 100000" name="adj"/>
            </a:avLst>
          </a:prstGeom>
          <a:solidFill>
            <a:srgbClr val="8BACAA">
              <a:alpha val="9411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9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10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A3A3A"/>
              </a:buClr>
              <a:buSzPts val="4400"/>
              <a:buFont typeface="Helvetica Neue"/>
              <a:buNone/>
            </a:pPr>
            <a:r>
              <a:rPr lang="cs-CZ"/>
              <a:t>Jednotlivé pohybové aktivity</a:t>
            </a:r>
            <a:endParaRPr/>
          </a:p>
        </p:txBody>
      </p:sp>
      <p:sp>
        <p:nvSpPr>
          <p:cNvPr id="141" name="Google Shape;141;p10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92500" lnSpcReduction="20000"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A3A3A"/>
              </a:buClr>
              <a:buSzPct val="100000"/>
              <a:buChar char="•"/>
            </a:pPr>
            <a:r>
              <a:rPr lang="cs-CZ"/>
              <a:t>Tenis 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A3A3A"/>
              </a:buClr>
              <a:buSzPct val="100000"/>
              <a:buChar char="•"/>
            </a:pPr>
            <a:r>
              <a:rPr lang="cs-CZ"/>
              <a:t>výrazný vliv techniky (bolesti mohou být známkami špatné techniky), nutný nácvik a rozcvičení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A3A3A"/>
              </a:buClr>
              <a:buSzPct val="100000"/>
              <a:buChar char="•"/>
            </a:pPr>
            <a:r>
              <a:rPr lang="cs-CZ"/>
              <a:t>nevhodné tam, kde jsou kontraindikovány švihové pohyby a rotace trupu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A3A3A"/>
              </a:buClr>
              <a:buSzPct val="100000"/>
              <a:buChar char="•"/>
            </a:pPr>
            <a:r>
              <a:rPr lang="cs-CZ"/>
              <a:t>Sjezdové lyžování  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A3A3A"/>
              </a:buClr>
              <a:buSzPct val="100000"/>
              <a:buChar char="•"/>
            </a:pPr>
            <a:r>
              <a:rPr lang="cs-CZ"/>
              <a:t>riziko pádů, rotační namáhání páteře, zátěž kyčlí a kolen (carving), nutný nácvik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A3A3A"/>
              </a:buClr>
              <a:buSzPct val="100000"/>
              <a:buChar char="•"/>
            </a:pPr>
            <a:r>
              <a:rPr lang="cs-CZ"/>
              <a:t>Běžky 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A3A3A"/>
              </a:buClr>
              <a:buSzPct val="100000"/>
              <a:buChar char="•"/>
            </a:pPr>
            <a:r>
              <a:rPr lang="cs-CZ"/>
              <a:t>odpovídá běhu, ale odpadá tvrdý doskok, více se zapojují paže, větší protahovací efekt při správné technice, není stereotypní (dle terénu)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A3A3A"/>
              </a:buClr>
              <a:buSzPct val="100000"/>
              <a:buChar char="•"/>
            </a:pPr>
            <a:r>
              <a:rPr lang="cs-CZ"/>
              <a:t>Míčové hry 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A3A3A"/>
              </a:buClr>
              <a:buSzPct val="100000"/>
              <a:buChar char="•"/>
            </a:pPr>
            <a:r>
              <a:rPr lang="cs-CZ"/>
              <a:t>ohrožení při osobních kontaktech mezi hráči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A3A3A"/>
              </a:buClr>
              <a:buSzPct val="100000"/>
              <a:buChar char="•"/>
            </a:pPr>
            <a:r>
              <a:rPr lang="cs-CZ"/>
              <a:t>negativní vliv doskoků a nárazů, prudkých změn směru pohybu</a:t>
            </a:r>
            <a:endParaRPr/>
          </a:p>
          <a:p>
            <a:pPr indent="-64135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A3A3A"/>
              </a:buClr>
              <a:buSzPct val="1000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5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p11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A3A3A"/>
              </a:buClr>
              <a:buSzPts val="4400"/>
              <a:buFont typeface="Helvetica Neue"/>
              <a:buNone/>
            </a:pPr>
            <a:r>
              <a:rPr lang="cs-CZ"/>
              <a:t>Jednotlivé pohybové aktivity</a:t>
            </a:r>
            <a:endParaRPr/>
          </a:p>
        </p:txBody>
      </p:sp>
      <p:sp>
        <p:nvSpPr>
          <p:cNvPr id="147" name="Google Shape;147;p11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lnSpcReduction="20000"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A3A3A"/>
              </a:buClr>
              <a:buSzPts val="2800"/>
              <a:buChar char="•"/>
            </a:pPr>
            <a:r>
              <a:rPr lang="cs-CZ"/>
              <a:t>Tanec 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A3A3A"/>
              </a:buClr>
              <a:buSzPts val="2400"/>
              <a:buChar char="•"/>
            </a:pPr>
            <a:r>
              <a:rPr lang="cs-CZ"/>
              <a:t>dobrý mobilizační efekt, příznivý vliv na držení těla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A3A3A"/>
              </a:buClr>
              <a:buSzPts val="2400"/>
              <a:buChar char="•"/>
            </a:pPr>
            <a:r>
              <a:rPr lang="cs-CZ"/>
              <a:t>výrazný pozitivní vliv psychologický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A3A3A"/>
              </a:buClr>
              <a:buSzPts val="2800"/>
              <a:buChar char="•"/>
            </a:pPr>
            <a:r>
              <a:rPr lang="cs-CZ"/>
              <a:t>Stolní tenis 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A3A3A"/>
              </a:buClr>
              <a:buSzPts val="2400"/>
              <a:buChar char="•"/>
            </a:pPr>
            <a:r>
              <a:rPr lang="cs-CZ"/>
              <a:t>cvičí koordinaci, souhry nohou a rukou.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A3A3A"/>
              </a:buClr>
              <a:buSzPts val="2800"/>
              <a:buChar char="•"/>
            </a:pPr>
            <a:r>
              <a:rPr lang="cs-CZ"/>
              <a:t>Gymnastika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A3A3A"/>
              </a:buClr>
              <a:buSzPts val="2400"/>
              <a:buChar char="•"/>
            </a:pPr>
            <a:r>
              <a:rPr lang="cs-CZ"/>
              <a:t>cvičení na nářadí jako rehabilitační cvičení nevhodné (velká zátěž, možnost pádů, nárazy)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A3A3A"/>
              </a:buClr>
              <a:buSzPts val="2400"/>
              <a:buChar char="•"/>
            </a:pPr>
            <a:r>
              <a:rPr lang="cs-CZ"/>
              <a:t>Prostá cvičení tvoří základ rehabilitačního cvičení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A3A3A"/>
              </a:buClr>
              <a:buSzPts val="2800"/>
              <a:buChar char="•"/>
            </a:pPr>
            <a:r>
              <a:rPr lang="cs-CZ"/>
              <a:t>Golf 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A3A3A"/>
              </a:buClr>
              <a:buSzPts val="2400"/>
              <a:buChar char="•"/>
            </a:pPr>
            <a:r>
              <a:rPr lang="cs-CZ"/>
              <a:t>švihový pohyb</a:t>
            </a:r>
            <a:endParaRPr/>
          </a:p>
          <a:p>
            <a:pPr indent="-508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A3A3A"/>
              </a:buClr>
              <a:buSzPts val="28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2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A3A3A"/>
              </a:buClr>
              <a:buSzPts val="4400"/>
              <a:buFont typeface="Helvetica Neue"/>
              <a:buNone/>
            </a:pPr>
            <a:r>
              <a:rPr lang="cs-CZ"/>
              <a:t>Kondiční cvičení</a:t>
            </a:r>
            <a:endParaRPr/>
          </a:p>
        </p:txBody>
      </p:sp>
      <p:sp>
        <p:nvSpPr>
          <p:cNvPr id="93" name="Google Shape;93;p2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A3A3A"/>
              </a:buClr>
              <a:buSzPts val="2800"/>
              <a:buChar char="•"/>
            </a:pPr>
            <a:r>
              <a:rPr lang="cs-CZ" sz="2800"/>
              <a:t>představuje soubor tělesných aktivit, která jsou zaměřena na </a:t>
            </a:r>
            <a:r>
              <a:rPr b="1" lang="cs-CZ" sz="2800"/>
              <a:t>zvýšení</a:t>
            </a:r>
            <a:r>
              <a:rPr lang="cs-CZ" sz="2800"/>
              <a:t> nebo alespoň </a:t>
            </a:r>
            <a:r>
              <a:rPr b="1" lang="cs-CZ" sz="2800"/>
              <a:t>udržení tělesné zdatnosti pacienta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A3A3A"/>
              </a:buClr>
              <a:buSzPts val="2800"/>
              <a:buChar char="•"/>
            </a:pPr>
            <a:r>
              <a:rPr lang="cs-CZ" sz="2800"/>
              <a:t>jedná se o soubor cviků, jejichž </a:t>
            </a:r>
            <a:r>
              <a:rPr b="1" lang="cs-CZ" sz="2800"/>
              <a:t>cílem není pouze zlepšení jednoho atributu pohybu</a:t>
            </a:r>
            <a:r>
              <a:rPr lang="cs-CZ" sz="2800"/>
              <a:t>( např. nezlepšuje se jen síla nebo rychlost nebo koordinace), ale ovlivnění pohybové soustavy jako celku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A3A3A"/>
              </a:buClr>
              <a:buSzPts val="2800"/>
              <a:buChar char="•"/>
            </a:pPr>
            <a:r>
              <a:rPr lang="cs-CZ" sz="2800"/>
              <a:t>kondiční cvičební jednotka obsahuje tedy </a:t>
            </a:r>
            <a:r>
              <a:rPr b="1" lang="cs-CZ" sz="2800"/>
              <a:t>různé prvky zaměřené na vytrvalost a sílu</a:t>
            </a:r>
            <a:r>
              <a:rPr lang="cs-CZ" sz="2800"/>
              <a:t> (jsou hlavními ukazateli kondice), dále na </a:t>
            </a:r>
            <a:r>
              <a:rPr b="1" lang="cs-CZ" sz="2800"/>
              <a:t>rozsah kloubní pohyblivosti, obratnost, koordinaci pohybů, rovnováhu</a:t>
            </a:r>
            <a:r>
              <a:rPr lang="cs-CZ" sz="2800"/>
              <a:t> atd.</a:t>
            </a:r>
            <a:endParaRPr/>
          </a:p>
          <a:p>
            <a:pPr indent="-508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A3A3A"/>
              </a:buClr>
              <a:buSzPts val="28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3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A3A3A"/>
              </a:buClr>
              <a:buSzPts val="4400"/>
              <a:buFont typeface="Helvetica Neue"/>
              <a:buNone/>
            </a:pPr>
            <a:r>
              <a:rPr lang="cs-CZ"/>
              <a:t>Kondiční cvičení</a:t>
            </a:r>
            <a:endParaRPr/>
          </a:p>
        </p:txBody>
      </p:sp>
      <p:sp>
        <p:nvSpPr>
          <p:cNvPr id="99" name="Google Shape;99;p3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92500" lnSpcReduction="10000"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A3A3A"/>
              </a:buClr>
              <a:buSzPct val="100000"/>
              <a:buChar char="•"/>
            </a:pPr>
            <a:r>
              <a:rPr lang="cs-CZ" sz="2800"/>
              <a:t>kondiční cvičení využíváme </a:t>
            </a:r>
            <a:r>
              <a:rPr b="1" lang="cs-CZ" sz="2800"/>
              <a:t>skupinově</a:t>
            </a:r>
            <a:r>
              <a:rPr lang="cs-CZ" sz="2800"/>
              <a:t> nebo </a:t>
            </a:r>
            <a:r>
              <a:rPr b="1" lang="cs-CZ" sz="2800"/>
              <a:t>individuálně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A3A3A"/>
              </a:buClr>
              <a:buSzPct val="100000"/>
              <a:buChar char="•"/>
            </a:pPr>
            <a:r>
              <a:rPr lang="cs-CZ" sz="2800"/>
              <a:t>přizpůsobujeme jej aktuálnímu zdravotnímu stavu pacienta, typu jeho onemocnění, věku atd.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A3A3A"/>
              </a:buClr>
              <a:buSzPct val="100000"/>
              <a:buChar char="•"/>
            </a:pPr>
            <a:r>
              <a:rPr lang="cs-CZ" sz="2800"/>
              <a:t>mimo aktivace somatických a fyziologických dějů má KC význam i pro zlepšení psychických funkcí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A3A3A"/>
              </a:buClr>
              <a:buSzPct val="100000"/>
              <a:buChar char="•"/>
            </a:pPr>
            <a:r>
              <a:rPr lang="cs-CZ" sz="2800"/>
              <a:t>fyzioterapeut má mít zásobu cviků na procvičení všech částí těla, při cvičební jednotce vybírá soustavu cviků dle metodických zásad</a:t>
            </a:r>
            <a:endParaRPr/>
          </a:p>
          <a:p>
            <a:pPr indent="-228600" lvl="0" marL="228600" rtl="0" algn="l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rgbClr val="3A3A3A"/>
              </a:buClr>
              <a:buSzPct val="100000"/>
              <a:buChar char="•"/>
            </a:pPr>
            <a:r>
              <a:rPr lang="cs-CZ" sz="2800"/>
              <a:t>KC je cvičení prakticky nejčastěji </a:t>
            </a:r>
            <a:r>
              <a:rPr b="1" lang="cs-CZ" sz="2800"/>
              <a:t>bez pomůcek</a:t>
            </a:r>
            <a:r>
              <a:rPr lang="cs-CZ" sz="2800"/>
              <a:t> nebo </a:t>
            </a:r>
            <a:r>
              <a:rPr b="1" lang="cs-CZ" sz="2800"/>
              <a:t>s pomůckami</a:t>
            </a:r>
            <a:r>
              <a:rPr lang="cs-CZ" sz="2800"/>
              <a:t>, např. ty, které jsou dosažitelné v domácnosti nebo okolí např. židle, ručník</a:t>
            </a:r>
            <a:endParaRPr/>
          </a:p>
          <a:p>
            <a:pPr indent="-228600" lvl="0" marL="228600" rtl="0" algn="l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rgbClr val="3A3A3A"/>
              </a:buClr>
              <a:buSzPct val="100000"/>
              <a:buChar char="•"/>
            </a:pPr>
            <a:r>
              <a:rPr lang="cs-CZ" sz="2800"/>
              <a:t>v tělocvičnách lze využít pomůcek jako je švihadlo, činky, lavičky, žebříky atd.</a:t>
            </a:r>
            <a:endParaRPr/>
          </a:p>
          <a:p>
            <a:pPr indent="-64135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A3A3A"/>
              </a:buClr>
              <a:buSzPct val="100000"/>
              <a:buNone/>
            </a:pPr>
            <a:r>
              <a:t/>
            </a:r>
            <a:endParaRPr sz="2800"/>
          </a:p>
          <a:p>
            <a:pPr indent="-64135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A3A3A"/>
              </a:buClr>
              <a:buSzPct val="1000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4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A3A3A"/>
              </a:buClr>
              <a:buSzPts val="4400"/>
              <a:buFont typeface="Helvetica Neue"/>
              <a:buNone/>
            </a:pPr>
            <a:r>
              <a:rPr lang="cs-CZ"/>
              <a:t>Kondiční cvičení</a:t>
            </a:r>
            <a:endParaRPr/>
          </a:p>
        </p:txBody>
      </p:sp>
      <p:sp>
        <p:nvSpPr>
          <p:cNvPr id="105" name="Google Shape;105;p4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85000" lnSpcReduction="10000"/>
          </a:bodyPr>
          <a:lstStyle/>
          <a:p>
            <a:pPr indent="-228600" lvl="0" marL="2286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3A3A3A"/>
              </a:buClr>
              <a:buSzPct val="100000"/>
              <a:buChar char="•"/>
            </a:pPr>
            <a:r>
              <a:rPr lang="cs-CZ" sz="2800"/>
              <a:t>kondiční cvičení má být cvičením na každý den, aby bylo z časových důvodů proveditelné, tak doba trvání  je nejčastěji 7 – 10 min.</a:t>
            </a:r>
            <a:endParaRPr/>
          </a:p>
          <a:p>
            <a:pPr indent="-228600" lvl="0" marL="228600" rtl="0" algn="l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rgbClr val="3A3A3A"/>
              </a:buClr>
              <a:buSzPct val="100000"/>
              <a:buChar char="•"/>
            </a:pPr>
            <a:r>
              <a:rPr lang="cs-CZ" sz="2800"/>
              <a:t>počet cviků je kolem 10, počet opakování každého cviku je 5 – 8x</a:t>
            </a:r>
            <a:endParaRPr/>
          </a:p>
          <a:p>
            <a:pPr indent="-228600" lvl="0" marL="228600" rtl="0" algn="l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rgbClr val="3A3A3A"/>
              </a:buClr>
              <a:buSzPct val="100000"/>
              <a:buChar char="•"/>
            </a:pPr>
            <a:r>
              <a:rPr lang="cs-CZ" sz="2800"/>
              <a:t>cviky mají protáhnout a posílit příslušné svalové skupiny, zrychlit krevní oběh, prohloubit dýchání (např. vzestup TF se u zdravého člověka doporučuje o 50%, kondiční TF je kolem 130 – 150% klidové TF)</a:t>
            </a:r>
            <a:endParaRPr/>
          </a:p>
          <a:p>
            <a:pPr indent="-228600" lvl="0" marL="228600" rtl="0" algn="l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rgbClr val="3A3A3A"/>
              </a:buClr>
              <a:buSzPct val="100000"/>
              <a:buChar char="•"/>
            </a:pPr>
            <a:r>
              <a:rPr lang="cs-CZ" sz="2800"/>
              <a:t>každá cvičební jednotka musí obsahovat </a:t>
            </a:r>
            <a:r>
              <a:rPr b="1" lang="cs-CZ" sz="2800"/>
              <a:t>rozehřátí</a:t>
            </a:r>
            <a:r>
              <a:rPr lang="cs-CZ" sz="2800"/>
              <a:t> a na konci jednotky </a:t>
            </a:r>
            <a:r>
              <a:rPr b="1" lang="cs-CZ" sz="2800"/>
              <a:t>vydýchání</a:t>
            </a:r>
            <a:r>
              <a:rPr lang="cs-CZ" sz="2800"/>
              <a:t>, </a:t>
            </a:r>
            <a:r>
              <a:rPr b="1" lang="cs-CZ" sz="2800"/>
              <a:t>hlavní část</a:t>
            </a:r>
            <a:r>
              <a:rPr lang="cs-CZ" sz="2800"/>
              <a:t> obsahuje cviky, které obsahují strečinkové prvky na svaly pletenců případně na svaly volných končetin, cviky na zvýšení pohyblivosti kloubní, na vzpřímené držení těla, cviky na koordinaci a rovnováhu, cvičení na svaly břišní a pánevní mezilopatkové...atd.</a:t>
            </a:r>
            <a:endParaRPr/>
          </a:p>
          <a:p>
            <a:pPr indent="-228600" lvl="0" marL="228600" rtl="0" algn="l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rgbClr val="3A3A3A"/>
              </a:buClr>
              <a:buSzPct val="100000"/>
              <a:buChar char="•"/>
            </a:pPr>
            <a:r>
              <a:rPr lang="cs-CZ" sz="2800"/>
              <a:t>nelze se řídit přesně daným schématem, ale cvičení upravujeme dle konkrétních potřeb pacienta</a:t>
            </a:r>
            <a:endParaRPr/>
          </a:p>
          <a:p>
            <a:pPr indent="-7747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A3A3A"/>
              </a:buClr>
              <a:buSzPct val="1000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5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A3A3A"/>
              </a:buClr>
              <a:buSzPts val="4400"/>
              <a:buFont typeface="Helvetica Neue"/>
              <a:buNone/>
            </a:pPr>
            <a:r>
              <a:rPr lang="cs-CZ"/>
              <a:t>Kondiční cvičení</a:t>
            </a:r>
            <a:endParaRPr/>
          </a:p>
        </p:txBody>
      </p:sp>
      <p:sp>
        <p:nvSpPr>
          <p:cNvPr id="111" name="Google Shape;111;p5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A3A3A"/>
              </a:buClr>
              <a:buSzPts val="2800"/>
              <a:buChar char="•"/>
            </a:pPr>
            <a:r>
              <a:rPr lang="cs-CZ" sz="2800"/>
              <a:t>charakter kondičního cvičení mohou mít i jiné pohybové aktivity, např. dostatečně rychlá a dlouhá chůze po rovině, do schodů, běh, skákání přes švihadlo, jízda na kole, rotopedu, plavání, veslování na trenažéru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A3A3A"/>
              </a:buClr>
              <a:buSzPts val="2800"/>
              <a:buChar char="•"/>
            </a:pPr>
            <a:r>
              <a:rPr lang="cs-CZ" sz="2800"/>
              <a:t>velmi důležitou oblastí, kde se uplatňuje KC, je příprava pacientů na plánovaný chirurgický nebo ortopedický výkon</a:t>
            </a:r>
            <a:endParaRPr/>
          </a:p>
          <a:p>
            <a:pPr indent="-508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A3A3A"/>
              </a:buClr>
              <a:buSzPts val="28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6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A3A3A"/>
              </a:buClr>
              <a:buSzPts val="4400"/>
              <a:buFont typeface="Helvetica Neue"/>
              <a:buNone/>
            </a:pPr>
            <a:r>
              <a:rPr lang="cs-CZ"/>
              <a:t>Účinky kondičního cvičení</a:t>
            </a:r>
            <a:endParaRPr/>
          </a:p>
        </p:txBody>
      </p:sp>
      <p:sp>
        <p:nvSpPr>
          <p:cNvPr id="117" name="Google Shape;117;p6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lnSpcReduction="20000"/>
          </a:bodyPr>
          <a:lstStyle/>
          <a:p>
            <a:pPr indent="-470535" lvl="1" marL="801687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A3A3A"/>
              </a:buClr>
              <a:buSzPts val="2800"/>
              <a:buChar char="•"/>
            </a:pPr>
            <a:r>
              <a:rPr lang="cs-CZ" sz="2800"/>
              <a:t>pravidelná tělesná aktivita snižuje riziko jak morbidity (onemocnění), tak i mortality (úmrtí)na civilizační nemoci jako je ICHS, DM II., HT</a:t>
            </a:r>
            <a:endParaRPr/>
          </a:p>
          <a:p>
            <a:pPr indent="-470535" lvl="1" marL="801687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A3A3A"/>
              </a:buClr>
              <a:buSzPts val="2800"/>
              <a:buChar char="•"/>
            </a:pPr>
            <a:r>
              <a:rPr lang="cs-CZ" sz="2800"/>
              <a:t>omezují se také projevy psychické tenze, úzkost, deprese</a:t>
            </a:r>
            <a:endParaRPr/>
          </a:p>
          <a:p>
            <a:pPr indent="-470535" lvl="1" marL="801687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A3A3A"/>
              </a:buClr>
              <a:buSzPts val="2800"/>
              <a:buChar char="•"/>
            </a:pPr>
            <a:r>
              <a:rPr lang="cs-CZ" sz="2800"/>
              <a:t>zatížení pohybového aparátu přispívá k utváření a </a:t>
            </a:r>
            <a:r>
              <a:rPr b="1" lang="cs-CZ" sz="2800"/>
              <a:t>udržování</a:t>
            </a:r>
            <a:r>
              <a:rPr lang="cs-CZ" sz="2800"/>
              <a:t> zdravého stavu </a:t>
            </a:r>
            <a:r>
              <a:rPr b="1" lang="cs-CZ" sz="2800"/>
              <a:t>skeletu</a:t>
            </a:r>
            <a:r>
              <a:rPr lang="cs-CZ" sz="2800"/>
              <a:t> (prevence osteoporózy), </a:t>
            </a:r>
            <a:r>
              <a:rPr b="1" lang="cs-CZ" sz="2800"/>
              <a:t>svalů</a:t>
            </a:r>
            <a:r>
              <a:rPr lang="cs-CZ" sz="2800"/>
              <a:t> (prevence atrofie svalové, kontraktur), </a:t>
            </a:r>
            <a:r>
              <a:rPr b="1" lang="cs-CZ" sz="2800"/>
              <a:t>rozsahu kloubů</a:t>
            </a:r>
            <a:r>
              <a:rPr lang="cs-CZ" sz="2800"/>
              <a:t> (prevence snížení rozsahu pohybu v kloubu)</a:t>
            </a:r>
            <a:endParaRPr/>
          </a:p>
          <a:p>
            <a:pPr indent="-470535" lvl="1" marL="801687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A3A3A"/>
              </a:buClr>
              <a:buSzPts val="2800"/>
              <a:buChar char="•"/>
            </a:pPr>
            <a:r>
              <a:rPr lang="cs-CZ" sz="2800"/>
              <a:t>u starších lidí pomáhá tělesná aktivita udržovat soběstačnost, také stabilitu, což  vede k prevenci zvýšených pádů a následných  zlomenin s jejich komplikacemi</a:t>
            </a:r>
            <a:endParaRPr/>
          </a:p>
          <a:p>
            <a:pPr indent="-64135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A3A3A"/>
              </a:buClr>
              <a:buSzPts val="28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7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A3A3A"/>
              </a:buClr>
              <a:buSzPts val="4400"/>
              <a:buFont typeface="Helvetica Neue"/>
              <a:buNone/>
            </a:pPr>
            <a:r>
              <a:rPr lang="cs-CZ"/>
              <a:t>Dělení kondičních pohybových aktivit</a:t>
            </a:r>
            <a:endParaRPr/>
          </a:p>
        </p:txBody>
      </p:sp>
      <p:sp>
        <p:nvSpPr>
          <p:cNvPr id="123" name="Google Shape;123;p7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571500" lvl="0" marL="5715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A3A3A"/>
              </a:buClr>
              <a:buSzPts val="2800"/>
              <a:buChar char="•"/>
            </a:pPr>
            <a:r>
              <a:rPr b="1" i="1" lang="cs-CZ" sz="2800"/>
              <a:t>nutné</a:t>
            </a:r>
            <a:r>
              <a:rPr i="1" lang="cs-CZ" sz="2800"/>
              <a:t> </a:t>
            </a:r>
            <a:r>
              <a:rPr lang="cs-CZ" sz="2800"/>
              <a:t> – většinou charakter cílených cvičení korigujících konkrétní patologii</a:t>
            </a:r>
            <a:endParaRPr i="1" sz="2800"/>
          </a:p>
          <a:p>
            <a:pPr indent="-571500" lvl="0" marL="5715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A3A3A"/>
              </a:buClr>
              <a:buSzPts val="2800"/>
              <a:buChar char="•"/>
            </a:pPr>
            <a:r>
              <a:rPr b="1" i="1" lang="cs-CZ" sz="2800"/>
              <a:t>vhodné</a:t>
            </a:r>
            <a:r>
              <a:rPr i="1" lang="cs-CZ" sz="2800"/>
              <a:t> </a:t>
            </a:r>
            <a:r>
              <a:rPr lang="cs-CZ" sz="2800"/>
              <a:t> – podporují pozitivní efekt pohybu</a:t>
            </a:r>
            <a:endParaRPr i="1" sz="2800"/>
          </a:p>
          <a:p>
            <a:pPr indent="-571500" lvl="0" marL="5715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A3A3A"/>
              </a:buClr>
              <a:buSzPts val="2800"/>
              <a:buChar char="•"/>
            </a:pPr>
            <a:r>
              <a:rPr b="1" i="1" lang="cs-CZ" sz="2800"/>
              <a:t>nevhodné</a:t>
            </a:r>
            <a:r>
              <a:rPr i="1" lang="cs-CZ" sz="2800"/>
              <a:t> </a:t>
            </a:r>
            <a:r>
              <a:rPr lang="cs-CZ" sz="2800"/>
              <a:t> – negativní efekty určitého pohybu, nesmí převážit nad pozitivními</a:t>
            </a:r>
            <a:endParaRPr i="1" sz="2800"/>
          </a:p>
          <a:p>
            <a:pPr indent="-571500" lvl="0" marL="5715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A3A3A"/>
              </a:buClr>
              <a:buSzPts val="2800"/>
              <a:buChar char="•"/>
            </a:pPr>
            <a:r>
              <a:rPr b="1" i="1" lang="cs-CZ" sz="2800"/>
              <a:t>kontraindikované</a:t>
            </a:r>
            <a:r>
              <a:rPr i="1" lang="cs-CZ" sz="2800"/>
              <a:t> </a:t>
            </a:r>
            <a:r>
              <a:rPr lang="cs-CZ" sz="2800"/>
              <a:t> – za daných okolností poškozující aktivita</a:t>
            </a:r>
            <a:r>
              <a:rPr lang="cs-CZ"/>
              <a:t> </a:t>
            </a:r>
            <a:endParaRPr/>
          </a:p>
          <a:p>
            <a:pPr indent="-508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A3A3A"/>
              </a:buClr>
              <a:buSzPts val="28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8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A3A3A"/>
              </a:buClr>
              <a:buSzPts val="4400"/>
              <a:buFont typeface="Helvetica Neue"/>
              <a:buNone/>
            </a:pPr>
            <a:r>
              <a:rPr lang="cs-CZ"/>
              <a:t>Jednotlivé pohybové aktivity</a:t>
            </a:r>
            <a:endParaRPr/>
          </a:p>
        </p:txBody>
      </p:sp>
      <p:sp>
        <p:nvSpPr>
          <p:cNvPr id="129" name="Google Shape;129;p8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85000" lnSpcReduction="10000"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A3A3A"/>
              </a:buClr>
              <a:buSzPct val="100000"/>
              <a:buChar char="•"/>
            </a:pPr>
            <a:r>
              <a:rPr lang="cs-CZ"/>
              <a:t>Plavání 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A3A3A"/>
              </a:buClr>
              <a:buSzPct val="100000"/>
              <a:buChar char="•"/>
            </a:pPr>
            <a:r>
              <a:rPr lang="cs-CZ"/>
              <a:t>odlehčující efekt vztlaku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A3A3A"/>
              </a:buClr>
              <a:buSzPct val="100000"/>
              <a:buChar char="•"/>
            </a:pPr>
            <a:r>
              <a:rPr lang="cs-CZ"/>
              <a:t>ovlivnění napětí svalstva jako celku teplotou vody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A3A3A"/>
              </a:buClr>
              <a:buSzPct val="100000"/>
              <a:buChar char="•"/>
            </a:pPr>
            <a:r>
              <a:rPr lang="cs-CZ"/>
              <a:t>nevhodnost záklonu hlavy u stylu prsa, proto se doporučuje plavání nejlépe na znak, na boku, případně volným způsobem.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A3A3A"/>
              </a:buClr>
              <a:buSzPct val="100000"/>
              <a:buChar char="•"/>
            </a:pPr>
            <a:r>
              <a:rPr lang="cs-CZ"/>
              <a:t>Obecně jde o jednu z nejvhodnějších pohybových aktivit. 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A3A3A"/>
              </a:buClr>
              <a:buSzPct val="100000"/>
              <a:buChar char="•"/>
            </a:pPr>
            <a:r>
              <a:rPr lang="cs-CZ"/>
              <a:t>Běh 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A3A3A"/>
              </a:buClr>
              <a:buSzPct val="100000"/>
              <a:buChar char="•"/>
            </a:pPr>
            <a:r>
              <a:rPr lang="cs-CZ"/>
              <a:t>zvýšení zapojení svalstva horních končetin do pohybu, zvýšení nároku na stabilizační funkce osového orgánu (zvýšená pozice těžiště, letová fáze a její labilita)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A3A3A"/>
              </a:buClr>
              <a:buSzPct val="100000"/>
              <a:buChar char="•"/>
            </a:pPr>
            <a:r>
              <a:rPr lang="cs-CZ"/>
              <a:t>zpevnění trupu nutné pro dynamičtější (švihové) funkce končetin oproti chůzi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A3A3A"/>
              </a:buClr>
              <a:buSzPct val="100000"/>
              <a:buChar char="•"/>
            </a:pPr>
            <a:r>
              <a:rPr lang="cs-CZ"/>
              <a:t>nároky na oběhovou soustavu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A3A3A"/>
              </a:buClr>
              <a:buSzPct val="100000"/>
              <a:buChar char="•"/>
            </a:pPr>
            <a:r>
              <a:rPr lang="cs-CZ"/>
              <a:t>diskutován je nepříznivý efekt na nosné klouby dolních končetin (podle charakteru povrchů, na kterých se běhá)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A3A3A"/>
              </a:buClr>
              <a:buSzPct val="100000"/>
              <a:buChar char="•"/>
            </a:pPr>
            <a:r>
              <a:rPr lang="cs-CZ"/>
              <a:t>rychlejší běh (anaerobně prováděné sprinty) jsou záležitostí sportu, nikoli rehabilitace</a:t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9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A3A3A"/>
              </a:buClr>
              <a:buSzPts val="4400"/>
              <a:buFont typeface="Helvetica Neue"/>
              <a:buNone/>
            </a:pPr>
            <a:r>
              <a:rPr lang="cs-CZ"/>
              <a:t>Jednotlivé pohybové aktivity</a:t>
            </a:r>
            <a:endParaRPr/>
          </a:p>
        </p:txBody>
      </p:sp>
      <p:sp>
        <p:nvSpPr>
          <p:cNvPr id="135" name="Google Shape;135;p9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92500" lnSpcReduction="10000"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A3A3A"/>
              </a:buClr>
              <a:buSzPct val="100000"/>
              <a:buChar char="•"/>
            </a:pPr>
            <a:r>
              <a:rPr lang="cs-CZ"/>
              <a:t>Cyklistika 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A3A3A"/>
              </a:buClr>
              <a:buSzPct val="100000"/>
              <a:buChar char="•"/>
            </a:pPr>
            <a:r>
              <a:rPr lang="cs-CZ"/>
              <a:t>pro správné zatížení osového orgánu a nepřetěžování horních končetin je nutné vzpřímení trupu, tj. vhodné nastavení výšky sedla a řidítek (kola s přenesením těžiště dopředu nevhodná)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A3A3A"/>
              </a:buClr>
              <a:buSzPct val="100000"/>
              <a:buChar char="•"/>
            </a:pPr>
            <a:r>
              <a:rPr lang="cs-CZ"/>
              <a:t>důležitá volba terénu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A3A3A"/>
              </a:buClr>
              <a:buSzPct val="100000"/>
              <a:buChar char="•"/>
            </a:pPr>
            <a:r>
              <a:rPr lang="cs-CZ"/>
              <a:t>vhodná pro posilování stehenního svalstva, nastavení sedla ale musí umožňovat správné protažení hamstringů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A3A3A"/>
              </a:buClr>
              <a:buSzPct val="100000"/>
              <a:buChar char="•"/>
            </a:pPr>
            <a:r>
              <a:rPr lang="cs-CZ"/>
              <a:t>v podobě stacionární (rotoped) výhodou dozovatelná zátěž - možnost regulace energetického výdeje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A3A3A"/>
              </a:buClr>
              <a:buSzPct val="100000"/>
              <a:buChar char="•"/>
            </a:pPr>
            <a:r>
              <a:rPr lang="cs-CZ"/>
              <a:t>Jízda na koni 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A3A3A"/>
              </a:buClr>
              <a:buSzPct val="100000"/>
              <a:buChar char="•"/>
            </a:pPr>
            <a:r>
              <a:rPr lang="cs-CZ"/>
              <a:t>nutná instruktáž správného sezení, vliv na držení těla, psychologický efekt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A3A3A"/>
              </a:buClr>
              <a:buSzPct val="100000"/>
              <a:buChar char="•"/>
            </a:pPr>
            <a:r>
              <a:rPr lang="cs-CZ"/>
              <a:t>riziko u poruchy rovnováhy a těžších poruch koordinace pohybu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A3A3A"/>
              </a:buClr>
              <a:buSzPct val="100000"/>
              <a:buChar char="•"/>
            </a:pPr>
            <a:r>
              <a:rPr lang="cs-CZ"/>
              <a:t>existují podstatné rozdíly v účinku podle typu koně, terénu a způsobu jízdy</a:t>
            </a:r>
            <a:endParaRPr/>
          </a:p>
          <a:p>
            <a:pPr indent="-64135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A3A3A"/>
              </a:buClr>
              <a:buSzPct val="100000"/>
              <a:buNone/>
            </a:pPr>
            <a:r>
              <a:t/>
            </a:r>
            <a:endParaRPr/>
          </a:p>
          <a:p>
            <a:pPr indent="-64135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A3A3A"/>
              </a:buClr>
              <a:buSzPct val="1000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Motiv Office">
  <a:themeElements>
    <a:clrScheme name="Office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2024-10-05T09:57:45Z</dcterms:created>
  <dc:creator>Pavel Šilha</dc:creator>
</cp:coreProperties>
</file>