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6858000" cx="12192000"/>
  <p:notesSz cx="6858000" cy="9144000"/>
  <p:embeddedFontLst>
    <p:embeddedFont>
      <p:font typeface="Play"/>
      <p:regular r:id="rId20"/>
      <p:bold r:id="rId21"/>
    </p:embeddedFont>
    <p:embeddedFont>
      <p:font typeface="Helvetica Neue"/>
      <p:regular r:id="rId22"/>
      <p:bold r:id="rId23"/>
      <p:italic r:id="rId24"/>
      <p:boldItalic r:id="rId2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:go="http://customooxmlschemas.google.com/" r:id="rId26" roundtripDataSignature="AMtx7miXMzprL9/QL9UIr6Dm3wKv5YcZj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ay-regular.fntdata"/><Relationship Id="rId22" Type="http://schemas.openxmlformats.org/officeDocument/2006/relationships/font" Target="fonts/HelveticaNeue-regular.fntdata"/><Relationship Id="rId21" Type="http://schemas.openxmlformats.org/officeDocument/2006/relationships/font" Target="fonts/Play-bold.fntdata"/><Relationship Id="rId24" Type="http://schemas.openxmlformats.org/officeDocument/2006/relationships/font" Target="fonts/HelveticaNeue-italic.fntdata"/><Relationship Id="rId23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customschemas.google.com/relationships/presentationmetadata" Target="metadata"/><Relationship Id="rId25" Type="http://schemas.openxmlformats.org/officeDocument/2006/relationships/font" Target="fonts/HelveticaNeue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cs-CZ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3" name="Google Shape;143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9" name="Google Shape;149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5" name="Google Shape;155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310f804c44d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1" name="Google Shape;161;g310f804c44d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2" name="Google Shape;162;g310f804c44d_0_0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10f804c44d_0_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8" name="Google Shape;168;g310f804c44d_0_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69" name="Google Shape;169;g310f804c44d_0_6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6" name="Google Shape;10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2" name="Google Shape;11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8" name="Google Shape;118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4" name="Google Shape;124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5" name="Google Shape;125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1" name="Google Shape;131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7" name="Google Shape;13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Úvodní snímek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6000"/>
              <a:buFont typeface="Helvetica Neue"/>
              <a:buNone/>
              <a:defRPr b="1" i="0" sz="600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  <a:defRPr b="0" i="0" sz="2400">
                <a:solidFill>
                  <a:srgbClr val="747474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svislý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vislý nadpis a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adpis a obsah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  <a:defRPr b="0" i="0"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-3810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-355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  <a:defRPr>
                <a:solidFill>
                  <a:srgbClr val="3A3A3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áhlaví oddílu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6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6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30" name="Google Shape;30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va obsahy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7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7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orovnání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8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18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8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Jenom nadpis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rázdný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sah s titulkem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brázek s titulke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8BACAA">
            <a:alpha val="18431"/>
          </a:srgbClr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cs-CZ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1524000" y="1459996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800"/>
              <a:buFont typeface="Helvetica Neue"/>
              <a:buNone/>
            </a:pPr>
            <a:r>
              <a:rPr lang="cs-CZ" sz="4800"/>
              <a:t>Kondiční cvičební jednotka zaměřená v prevenci imobilizačního syndromu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524000" y="4204204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47474"/>
              </a:buClr>
              <a:buSzPts val="2400"/>
              <a:buNone/>
            </a:pPr>
            <a:r>
              <a:rPr lang="cs-CZ"/>
              <a:t>Mgr. Vanda Šilhová</a:t>
            </a:r>
            <a:endParaRPr/>
          </a:p>
        </p:txBody>
      </p:sp>
      <p:sp>
        <p:nvSpPr>
          <p:cNvPr id="90" name="Google Shape;90;p1"/>
          <p:cNvSpPr/>
          <p:nvPr/>
        </p:nvSpPr>
        <p:spPr>
          <a:xfrm>
            <a:off x="0" y="0"/>
            <a:ext cx="12192000" cy="479502"/>
          </a:xfrm>
          <a:prstGeom prst="rect">
            <a:avLst/>
          </a:prstGeom>
          <a:solidFill>
            <a:srgbClr val="7A9998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VŠZ - ZÁKLADY FYZIOTERAPIE, 1. ročník, 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5/</a:t>
            </a:r>
            <a:r>
              <a:rPr b="0" i="0" lang="cs-CZ" sz="18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202</a:t>
            </a:r>
            <a:r>
              <a:rPr lang="cs-CZ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 rot="5400000">
            <a:off x="7874000" y="2540000"/>
            <a:ext cx="4318000" cy="4318000"/>
          </a:xfrm>
          <a:prstGeom prst="teardrop">
            <a:avLst>
              <a:gd fmla="val 100000" name="adj"/>
            </a:avLst>
          </a:prstGeom>
          <a:solidFill>
            <a:srgbClr val="8BACAA">
              <a:alpha val="9411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Psychosociální reakce</a:t>
            </a:r>
            <a:endParaRPr/>
          </a:p>
        </p:txBody>
      </p:sp>
      <p:sp>
        <p:nvSpPr>
          <p:cNvPr id="146" name="Google Shape;146;p10"/>
          <p:cNvSpPr txBox="1"/>
          <p:nvPr>
            <p:ph idx="1" type="body"/>
          </p:nvPr>
        </p:nvSpPr>
        <p:spPr>
          <a:xfrm>
            <a:off x="457200" y="1825625"/>
            <a:ext cx="10896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1" marL="6858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400"/>
              <a:buFont typeface="Helvetica Neue"/>
              <a:buChar char="•"/>
            </a:pPr>
            <a:r>
              <a:rPr b="1" lang="cs-CZ">
                <a:solidFill>
                  <a:srgbClr val="3A3A3A"/>
                </a:solidFill>
              </a:rPr>
              <a:t>psychické změny </a:t>
            </a:r>
            <a:endParaRPr b="1">
              <a:solidFill>
                <a:srgbClr val="3A3A3A"/>
              </a:solidFill>
            </a:endParaRPr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Font typeface="Helvetica Neue"/>
              <a:buChar char="•"/>
            </a:pPr>
            <a:r>
              <a:rPr lang="cs-CZ" sz="1800">
                <a:solidFill>
                  <a:srgbClr val="3A3A3A"/>
                </a:solidFill>
              </a:rPr>
              <a:t>zhoršení nálady, smutek, deprese, senzorická deprivace, strach, úzkost, porucha orientace časem, místem, osobou, situací, sluchové i zrakové halucinace, bezmocnost, beznaděj, pocit prázdnoty, zhoršená kvalita spánku, koncentrace, zhoršení intelektuálních schopností.</a:t>
            </a:r>
            <a:endParaRPr sz="1800">
              <a:solidFill>
                <a:srgbClr val="3A3A3A"/>
              </a:solidFill>
            </a:endParaRPr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Font typeface="Helvetica Neue"/>
              <a:buChar char="•"/>
            </a:pPr>
            <a:r>
              <a:rPr b="1" lang="cs-CZ">
                <a:solidFill>
                  <a:srgbClr val="3A3A3A"/>
                </a:solidFill>
              </a:rPr>
              <a:t>sociální změny </a:t>
            </a:r>
            <a:endParaRPr b="1">
              <a:solidFill>
                <a:srgbClr val="3A3A3A"/>
              </a:solidFill>
            </a:endParaRPr>
          </a:p>
          <a:p>
            <a:pPr indent="-228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Font typeface="Helvetica Neue"/>
              <a:buChar char="•"/>
            </a:pPr>
            <a:r>
              <a:rPr lang="cs-CZ" sz="1800">
                <a:solidFill>
                  <a:srgbClr val="3A3A3A"/>
                </a:solidFill>
              </a:rPr>
              <a:t>pocit osobní bezcennosti, nepřátelství, verbální agresivita, apatie, nezájem o okolí, složitá pracovní a finanční perspektiva, vyčlenění z kolektivu, apatie.</a:t>
            </a:r>
            <a:endParaRPr sz="1800">
              <a:solidFill>
                <a:srgbClr val="3A3A3A"/>
              </a:solidFill>
            </a:endParaRPr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Prevence imobilizačního syndromu</a:t>
            </a:r>
            <a:endParaRPr/>
          </a:p>
        </p:txBody>
      </p:sp>
      <p:sp>
        <p:nvSpPr>
          <p:cNvPr id="152" name="Google Shape;152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1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časná vertikalizace (vstávání z lůžka)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trvalá RHB: pasivní, aktivní, dechová cvičení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ochrana pacienta před nozokomiální infekcí (péče o invazivní vstupy)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správná výživa: dostatek tekutin, bílkovin, vápníku, ovoce, zeleniny, vlákniny, vitaminu D, vzhledově a chuťově přitažlivá strava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prevence proleženin: hygienická péče, péče o pokožku, využívání polohovacích pomůcek, antidekubitních matrací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prevence poruch vyprazdňování, sledování diurézy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psychická stimulace: rozhovor, hodiny, rádio, TV, fotografie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medikace podle ordinace lékaře: antikoagulancia, vazodilatancia, mukolytika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individuální přístup, pro člověka upoutaného na lůžko je ošetřující tím, kdo jej spojuje s ostatním světem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Rehabilitace – kondiční cvičení</a:t>
            </a:r>
            <a:endParaRPr/>
          </a:p>
        </p:txBody>
      </p:sp>
      <p:sp>
        <p:nvSpPr>
          <p:cNvPr id="158" name="Google Shape;158;p1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1800"/>
              <a:buFont typeface="Helvetica Neue"/>
              <a:buChar char="∙"/>
            </a:pPr>
            <a:r>
              <a:rPr lang="cs-CZ" sz="1800">
                <a:solidFill>
                  <a:srgbClr val="3A3A3A"/>
                </a:solidFill>
              </a:rPr>
              <a:t>rehabilitace má za cíl udržet pacienta v nejvyšší možné kondici.</a:t>
            </a:r>
            <a:endParaRPr sz="1800">
              <a:solidFill>
                <a:srgbClr val="3A3A3A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800"/>
              <a:buFont typeface="Helvetica Neue"/>
              <a:buChar char="∙"/>
            </a:pPr>
            <a:r>
              <a:rPr lang="cs-CZ" sz="1800">
                <a:solidFill>
                  <a:srgbClr val="3A3A3A"/>
                </a:solidFill>
              </a:rPr>
              <a:t>prostředek, který používá k splnění tohoto cíle je kondiční cvičení</a:t>
            </a:r>
            <a:endParaRPr sz="1800">
              <a:solidFill>
                <a:srgbClr val="3A3A3A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800"/>
              <a:buFont typeface="Helvetica Neue"/>
              <a:buChar char="∙"/>
            </a:pPr>
            <a:r>
              <a:rPr lang="cs-CZ" sz="1800">
                <a:solidFill>
                  <a:srgbClr val="3A3A3A"/>
                </a:solidFill>
              </a:rPr>
              <a:t>pacient jej provádí s fyzioterapeutem</a:t>
            </a:r>
            <a:endParaRPr sz="1800">
              <a:solidFill>
                <a:srgbClr val="3A3A3A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800"/>
              <a:buFont typeface="Helvetica Neue"/>
              <a:buChar char="∙"/>
            </a:pPr>
            <a:r>
              <a:rPr lang="cs-CZ" sz="1800">
                <a:solidFill>
                  <a:srgbClr val="3A3A3A"/>
                </a:solidFill>
              </a:rPr>
              <a:t>pokud dovolí jeho aktuální zdravotní stav je instruován a provádí toto cvičení aktivně sám pacient, pokud není možné provádí jej pasivně pouze fyzioterapeut</a:t>
            </a:r>
            <a:endParaRPr sz="1800">
              <a:solidFill>
                <a:srgbClr val="3A3A3A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800"/>
              <a:buFont typeface="Helvetica Neue"/>
              <a:buChar char="∙"/>
            </a:pPr>
            <a:r>
              <a:rPr lang="cs-CZ" sz="1800">
                <a:solidFill>
                  <a:srgbClr val="3A3A3A"/>
                </a:solidFill>
              </a:rPr>
              <a:t>dále je možné, aby prováděl kondiční cvičení i sám pacient, popřípadě za dohledu ošetřujícího personálu několikrát za den</a:t>
            </a:r>
            <a:endParaRPr sz="1800">
              <a:solidFill>
                <a:srgbClr val="3A3A3A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800"/>
              <a:buFont typeface="Helvetica Neue"/>
              <a:buChar char="∙"/>
            </a:pPr>
            <a:r>
              <a:rPr lang="cs-CZ" sz="1800">
                <a:solidFill>
                  <a:srgbClr val="3A3A3A"/>
                </a:solidFill>
              </a:rPr>
              <a:t>výhodné je spojení dechové gymnastiky s protahovacími a posilovacími prvky</a:t>
            </a:r>
            <a:endParaRPr sz="1800">
              <a:solidFill>
                <a:srgbClr val="3A3A3A"/>
              </a:solidFill>
            </a:endParaRPr>
          </a:p>
          <a:p>
            <a:pPr indent="-342900" lvl="0" marL="3429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1800"/>
              <a:buFont typeface="Helvetica Neue"/>
              <a:buChar char="∙"/>
            </a:pPr>
            <a:r>
              <a:rPr lang="cs-CZ" sz="1800">
                <a:solidFill>
                  <a:srgbClr val="3A3A3A"/>
                </a:solidFill>
              </a:rPr>
              <a:t>účinné je především samostatné opakované cvičení pacienta, které sestra může kontrolovat, že bylo provedeno</a:t>
            </a:r>
            <a:r>
              <a:rPr lang="cs-CZ">
                <a:solidFill>
                  <a:srgbClr val="3A3A3A"/>
                </a:solidFill>
              </a:rPr>
              <a:t> </a:t>
            </a:r>
            <a:endParaRPr>
              <a:solidFill>
                <a:srgbClr val="3A3A3A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310f804c44d_0_0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cs-CZ"/>
              <a:t>Cvičení:</a:t>
            </a:r>
            <a:endParaRPr/>
          </a:p>
        </p:txBody>
      </p:sp>
      <p:sp>
        <p:nvSpPr>
          <p:cNvPr id="165" name="Google Shape;165;g310f804c44d_0_0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</a:pPr>
            <a:r>
              <a:rPr lang="cs-CZ"/>
              <a:t>vymyslet kondiční cvičební jednotku pro navýšení kondice, 10 cviků navazujících na sebe, individuálně pro daného pacienta: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-"/>
            </a:pPr>
            <a:r>
              <a:rPr lang="cs-CZ"/>
              <a:t>1.sk. - muž 50 let, po 3. operaci Lp, chodí bez pomůcky, má zakázaný sed, stoj relativně stabilní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cs-CZ"/>
              <a:t>2.sk. - žena 75 let, po chirurgickém výkonu v oblasti břicha, zvládá sed, ve stoji mírně nestabilní, chůze o 2FH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cs-CZ"/>
              <a:t>3.sk. - žena 66 let, po TEP kolene, chodí o 2FH s odlehčením op. DK na 30%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cs-CZ"/>
              <a:t>4.sk. - muž 44 let, po autonehodě, leží na ARO, zlomenina PHK a PDK, prozatím bez jakékoliv vertikalizace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310f804c44d_0_6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r>
              <a:rPr lang="cs-CZ"/>
              <a:t>Cvičení</a:t>
            </a:r>
            <a:endParaRPr/>
          </a:p>
        </p:txBody>
      </p:sp>
      <p:sp>
        <p:nvSpPr>
          <p:cNvPr id="172" name="Google Shape;172;g310f804c44d_0_6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6400" lvl="0" marL="4572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-"/>
            </a:pPr>
            <a:r>
              <a:rPr lang="cs-CZ"/>
              <a:t>5.sk. - muž 62 let, po iCMP s levostrannou hemiparézou, zvládá sed a stoj v pultovém chodítku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cs-CZ"/>
              <a:t>6.sk. - žena 85 let, CHOPN, leží na interně, může vše, ale s ohledem na věk a dechové obtíže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cs-CZ"/>
              <a:t>7.sk. - muž 30 let, úraz na lyžích, leží na ARO, zlomenina pánve, může ležet jen na zádech, má zevní fixátor, zvládne cca 30°flexe v kyčli</a:t>
            </a:r>
            <a:endParaRPr/>
          </a:p>
          <a:p>
            <a:pPr indent="-4064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-"/>
            </a:pPr>
            <a:r>
              <a:rPr lang="cs-CZ"/>
              <a:t>8.sk. - žena 79 let, po zlomenině krčku femuru, chodí se 2FH, musí odlehčovat operovanou DK, je v celkové dekondici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Imobilizační syndrom</a:t>
            </a:r>
            <a:endParaRPr/>
          </a:p>
        </p:txBody>
      </p:sp>
      <p:sp>
        <p:nvSpPr>
          <p:cNvPr id="97" name="Google Shape;9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= jedná se o soubor sekundárních důsledků snížené mobility pacienta, které zasahují veškeré orgánové systémy v těle (KV, PS, GIT, KŮŽE, RS, MOČOVÝ) a i psychiku pacienta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rozvíjí se jako celková odezva organismu na klidový režim pacienta, který může být naordinovaný nebo nevyhnutelný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Char char="•"/>
            </a:pPr>
            <a:r>
              <a:rPr lang="cs-CZ"/>
              <a:t>může jít o krátkodobou záležitost, nebo se může jednat o dlouhodobý až trvalý stav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Příčiny imobilizačního syndromu</a:t>
            </a:r>
            <a:endParaRPr/>
          </a:p>
        </p:txBody>
      </p:sp>
      <p:sp>
        <p:nvSpPr>
          <p:cNvPr id="103" name="Google Shape;103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Mezi nejčastější příčiny imobility pacientů patří: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bolest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poruchy kosterního a svalového systému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poruchy nervového systému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generalizovaná slabost (psychosociální problémy) 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infekční procesy</a:t>
            </a:r>
            <a:endParaRPr/>
          </a:p>
          <a:p>
            <a:pPr indent="0" lvl="0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Schopnost pohybovat se volně bez omezení je známá pod pojmem </a:t>
            </a:r>
            <a:r>
              <a:rPr lang="cs-CZ" u="sng"/>
              <a:t>mobilita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Opakem mobility je </a:t>
            </a:r>
            <a:r>
              <a:rPr lang="cs-CZ" u="sng"/>
              <a:t>imobilita</a:t>
            </a:r>
            <a:r>
              <a:rPr lang="cs-CZ"/>
              <a:t>, což znamená neschopnost pohybu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u="sng"/>
              <a:t>Disabilita</a:t>
            </a:r>
            <a:r>
              <a:rPr lang="cs-CZ"/>
              <a:t> znamená neschopnost pohybu či slabost z psychických či fyzických příčin, která pacienta omezuje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Kardiovaskulární systém</a:t>
            </a:r>
            <a:endParaRPr/>
          </a:p>
        </p:txBody>
      </p:sp>
      <p:sp>
        <p:nvSpPr>
          <p:cNvPr id="109" name="Google Shape;109;p4"/>
          <p:cNvSpPr txBox="1"/>
          <p:nvPr>
            <p:ph idx="1" type="body"/>
          </p:nvPr>
        </p:nvSpPr>
        <p:spPr>
          <a:xfrm>
            <a:off x="838200" y="1690688"/>
            <a:ext cx="10515600" cy="4802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2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V KARDIOVASKULÁRNÍM SYSTÉMU dochází k nejrizikovějším komplikacím z hlediska zdraví pacienta.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b="1" lang="cs-CZ"/>
              <a:t>ortostatická hypotenze:</a:t>
            </a:r>
            <a:endParaRPr/>
          </a:p>
          <a:p>
            <a:pPr indent="-228600" lvl="2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400"/>
              <a:t>při změně polohy pacienta z horizontální do vzpřímené polohy dochází k rychlému poklesu krevního tlaku a člověk je ohrožen kolapsem</a:t>
            </a:r>
            <a:endParaRPr/>
          </a:p>
          <a:p>
            <a:pPr indent="-228600" lvl="2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400"/>
              <a:t>riziko této komplikace stoupá s věkem a délkou upoutání na lůžko</a:t>
            </a:r>
            <a:endParaRPr/>
          </a:p>
          <a:p>
            <a:pPr indent="-228600" lvl="2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400"/>
              <a:t>prevence – </a:t>
            </a:r>
            <a:r>
              <a:rPr lang="cs-CZ" sz="2600"/>
              <a:t>polohování, aktivita pacienta na lůžku, zvyšování polohy horní poloviny těla, časté posazování a vertikalizace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b="1" lang="cs-CZ"/>
              <a:t>pokles kontrakční síly myokardu</a:t>
            </a:r>
            <a:endParaRPr/>
          </a:p>
          <a:p>
            <a:pPr indent="-228600" lvl="2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400"/>
              <a:t>prevence – pasivní pohyby i aktivní cvičení pacienta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b="1" lang="cs-CZ"/>
              <a:t>trombóza hlubokých žil</a:t>
            </a:r>
            <a:r>
              <a:rPr lang="cs-CZ"/>
              <a:t>:</a:t>
            </a:r>
            <a:endParaRPr/>
          </a:p>
          <a:p>
            <a:pPr indent="-228600" lvl="1" marL="6858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/>
              <a:t>následek městnání krve v žilním řečišti</a:t>
            </a:r>
            <a:endParaRPr/>
          </a:p>
          <a:p>
            <a:pPr indent="-228600" lvl="2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400"/>
              <a:t>rozvoj této komplikace je popisován u pacientů upoutaných na lůžko déle než 8-10 dní</a:t>
            </a:r>
            <a:endParaRPr/>
          </a:p>
          <a:p>
            <a:pPr indent="-228600" lvl="2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400"/>
              <a:t>ke vzniku trombózy přispívá velkou měrou dehydratace</a:t>
            </a:r>
            <a:endParaRPr/>
          </a:p>
          <a:p>
            <a:pPr indent="-228600" lvl="2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400"/>
              <a:t>pacient je ohrožen plicní embolií.</a:t>
            </a:r>
            <a:endParaRPr/>
          </a:p>
          <a:p>
            <a:pPr indent="-228600" lvl="2" marL="6858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Char char="•"/>
            </a:pPr>
            <a:r>
              <a:rPr lang="cs-CZ" sz="2400"/>
              <a:t>prevence – bandážování, dostatečná hydratace, pohyby dolními končetinami (DKK) – špičky – svalová pumpa; hluboké dýchání (zlepšujeme nasávání krve do P srdce)</a:t>
            </a:r>
            <a:endParaRPr/>
          </a:p>
          <a:p>
            <a:pPr indent="-117475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Pohybový systém</a:t>
            </a:r>
            <a:endParaRPr/>
          </a:p>
        </p:txBody>
      </p:sp>
      <p:sp>
        <p:nvSpPr>
          <p:cNvPr id="115" name="Google Shape;115;p5"/>
          <p:cNvSpPr txBox="1"/>
          <p:nvPr>
            <p:ph idx="1" type="body"/>
          </p:nvPr>
        </p:nvSpPr>
        <p:spPr>
          <a:xfrm>
            <a:off x="524107" y="1605775"/>
            <a:ext cx="10829693" cy="457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85750" lvl="1" marL="8001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b="1" lang="cs-CZ" sz="2000"/>
              <a:t>osteoporóza</a:t>
            </a:r>
            <a:r>
              <a:rPr lang="cs-CZ" sz="2000"/>
              <a:t> - vliv nedostatečného zatěžování kostí</a:t>
            </a:r>
            <a:endParaRPr/>
          </a:p>
          <a:p>
            <a:pPr indent="-285750" lvl="2" marL="125730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600"/>
              <a:buChar char="•"/>
            </a:pPr>
            <a:r>
              <a:rPr lang="cs-CZ" sz="1600"/>
              <a:t>prevence – časná vertikalizace</a:t>
            </a:r>
            <a:endParaRPr/>
          </a:p>
          <a:p>
            <a:pPr indent="-184150" lvl="2" marL="125730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600"/>
              <a:buNone/>
            </a:pPr>
            <a:r>
              <a:t/>
            </a:r>
            <a:endParaRPr sz="1600"/>
          </a:p>
          <a:p>
            <a:pPr indent="-228600" lvl="1" marL="7429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b="1" lang="cs-CZ" sz="2000"/>
              <a:t>svalová atrofie </a:t>
            </a:r>
            <a:r>
              <a:rPr lang="cs-CZ" sz="2000"/>
              <a:t>– během krátké doby imobilizace dochází ke snížení svalové síly (za týden až o 1/3) a výkonnosti svalů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600"/>
              <a:buChar char="•"/>
            </a:pPr>
            <a:r>
              <a:rPr lang="cs-CZ" sz="1600"/>
              <a:t>u pacientů u UPV je to za 5 dní 50% (ale záleží na kondici předtím)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600"/>
              <a:buChar char="•"/>
            </a:pPr>
            <a:r>
              <a:rPr lang="cs-CZ" sz="1600"/>
              <a:t>k atrofii přispívá dlouhodobé přetažení svalů a tlak na svalová bříška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600"/>
              <a:buChar char="•"/>
            </a:pPr>
            <a:r>
              <a:rPr lang="cs-CZ" sz="1600"/>
              <a:t>atrofie z nečinnosti není nevratná, ale k návratu do původního stavu je nutná minimálně dvojnásobná doba, než je čas imobilizace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600"/>
              <a:buChar char="•"/>
            </a:pPr>
            <a:r>
              <a:rPr lang="cs-CZ" sz="1600"/>
              <a:t>prevence – motivace pacienta k samostatnému pohybu, využívání všech funkčních schopností pacienta v péči o něj, využívání přístrojů - motomed, motodlaha</a:t>
            </a:r>
            <a:endParaRPr sz="1600"/>
          </a:p>
          <a:p>
            <a:pPr indent="-1270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600"/>
              <a:buNone/>
            </a:pPr>
            <a:r>
              <a:t/>
            </a:r>
            <a:endParaRPr sz="1600"/>
          </a:p>
          <a:p>
            <a:pPr indent="-228600" lvl="1" marL="7429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b="1" lang="cs-CZ" sz="2000"/>
              <a:t>svalové a šlachové kontraktury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600"/>
              <a:buChar char="•"/>
            </a:pPr>
            <a:r>
              <a:rPr lang="cs-CZ" sz="1600"/>
              <a:t>mechanismus je přisuzován zaujímáním úlevové polohy od bolesti nebo vlivem chybného polohování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600"/>
              <a:buChar char="•"/>
            </a:pPr>
            <a:r>
              <a:rPr lang="cs-CZ" sz="1600"/>
              <a:t>prevence – polohování, pasivní pohyby při osobní péči o pacienta</a:t>
            </a:r>
            <a:endParaRPr/>
          </a:p>
          <a:p>
            <a:pPr indent="-1270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600"/>
              <a:buNone/>
            </a:pPr>
            <a:r>
              <a:t/>
            </a:r>
            <a:endParaRPr sz="1600"/>
          </a:p>
          <a:p>
            <a:pPr indent="-228600" lvl="1" marL="7429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000"/>
              <a:buChar char="•"/>
            </a:pPr>
            <a:r>
              <a:rPr b="1" lang="cs-CZ" sz="2000"/>
              <a:t>fibróza a ankylóza kloubů </a:t>
            </a:r>
            <a:r>
              <a:rPr lang="cs-CZ" sz="2000"/>
              <a:t>- ke změnám dochází z důvodu snížení kloubní pohyblivosti, která může vést až ke ztuhnutí kloubů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600"/>
              <a:buChar char="•"/>
            </a:pPr>
            <a:r>
              <a:rPr lang="cs-CZ" sz="1600"/>
              <a:t>fibrotické změny na kloubním pouzdru jsou ireverzibilní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Respirační systém</a:t>
            </a:r>
            <a:endParaRPr/>
          </a:p>
        </p:txBody>
      </p:sp>
      <p:sp>
        <p:nvSpPr>
          <p:cNvPr id="121" name="Google Shape;121;p6"/>
          <p:cNvSpPr txBox="1"/>
          <p:nvPr>
            <p:ph idx="1" type="body"/>
          </p:nvPr>
        </p:nvSpPr>
        <p:spPr>
          <a:xfrm>
            <a:off x="524107" y="1825625"/>
            <a:ext cx="1082969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01600" lvl="1" marL="68580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000"/>
              <a:buNone/>
            </a:pPr>
            <a:r>
              <a:t/>
            </a:r>
            <a:endParaRPr sz="2000"/>
          </a:p>
          <a:p>
            <a:pPr indent="-228600" lvl="1" marL="68580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hypostatická pneumonie </a:t>
            </a:r>
            <a:r>
              <a:rPr lang="cs-CZ"/>
              <a:t>– vleže se snižuje vitální kapacita plic, dýchání je mělké a povrchové, dochází k hromadění vazkého hlenu, je porušená samočisticí schopnost plic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</a:pPr>
            <a:r>
              <a:rPr lang="cs-CZ" sz="1800"/>
              <a:t>v poloze na zádech se obtížně vykašlává.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</a:pPr>
            <a:r>
              <a:rPr lang="cs-CZ" sz="1800"/>
              <a:t>prevence – polohování na boky a poloboky, inhalace, časná vertikalizace, efektivní expektorace</a:t>
            </a:r>
            <a:endParaRPr/>
          </a:p>
          <a:p>
            <a:pPr indent="-76200" lvl="2" marL="114300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None/>
            </a:pPr>
            <a:r>
              <a:t/>
            </a:r>
            <a:endParaRPr sz="2400"/>
          </a:p>
          <a:p>
            <a:pPr indent="-228600" lvl="1" marL="68580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plicní atelektáza </a:t>
            </a:r>
            <a:r>
              <a:rPr lang="cs-CZ"/>
              <a:t>– může způsobit kolaps plicního laloku či celé plíce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</a:pPr>
            <a:r>
              <a:rPr lang="cs-CZ" sz="1800"/>
              <a:t>nejrizikovější jsou pacienti imobilizovaní po operaci.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</a:pPr>
            <a:r>
              <a:rPr lang="cs-CZ" sz="1800"/>
              <a:t>nemocný je dušný, neklidný, zrychleně dýchá a může být cyanotický.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800"/>
              <a:buChar char="•"/>
            </a:pPr>
            <a:r>
              <a:rPr lang="cs-CZ" sz="1800"/>
              <a:t>prevence – polohování, vertikalizace, efektivní expektorace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Zažívací systém</a:t>
            </a:r>
            <a:endParaRPr/>
          </a:p>
        </p:txBody>
      </p:sp>
      <p:sp>
        <p:nvSpPr>
          <p:cNvPr id="128" name="Google Shape;128;p7"/>
          <p:cNvSpPr txBox="1"/>
          <p:nvPr>
            <p:ph idx="1" type="body"/>
          </p:nvPr>
        </p:nvSpPr>
        <p:spPr>
          <a:xfrm>
            <a:off x="423746" y="1605776"/>
            <a:ext cx="10930054" cy="4571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1" marL="74295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nechutenství až anorexie </a:t>
            </a:r>
            <a:r>
              <a:rPr lang="cs-CZ"/>
              <a:t>– poměrně běžná u pacientů na lůžku.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z nečinnosti vzniká nechutenství, které následně vede k malnutrici a obstipaci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nechutenství může souviset s obtížemi při polykání, s parézou či oslabením žvýkacích svalů, s bolestí, se zhoršením psychiky.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prevence – aktivizace pacienta, vhodná poloha při jídle, respektovat stravovací návyky pacienta, prevence obstipace</a:t>
            </a:r>
            <a:endParaRPr/>
          </a:p>
          <a:p>
            <a:pPr indent="-228600" lvl="1" marL="7429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obstipace</a:t>
            </a:r>
            <a:r>
              <a:rPr lang="cs-CZ"/>
              <a:t> – způsobena zpomalením střevní peristaltiky, nedostatečným přísunem tekutin, nedostatkem pohybu a nepřirozenou polohou při defekaci na lůžku. </a:t>
            </a:r>
            <a:endParaRPr/>
          </a:p>
          <a:p>
            <a:pPr indent="-228600" lvl="2" marL="120015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příčinou může být i nedostatek soukromí nebo závislost na druhé osobě, případně změna stravovacích návyků</a:t>
            </a:r>
            <a:endParaRPr/>
          </a:p>
          <a:p>
            <a:pPr indent="-228600" lvl="2" marL="120015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prevence – aktivizace pacienta, vysazování na mobilní WC, doprovod na WC, pitný režim</a:t>
            </a:r>
            <a:endParaRPr/>
          </a:p>
          <a:p>
            <a:pPr indent="-228600" lvl="1" marL="7429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hypoproteinémie </a:t>
            </a:r>
            <a:r>
              <a:rPr lang="cs-CZ"/>
              <a:t>- následkem jsou edémy zejména na periferii</a:t>
            </a:r>
            <a:endParaRPr/>
          </a:p>
          <a:p>
            <a:pPr indent="-228600" lvl="2" marL="1200150" rtl="0" algn="l">
              <a:lnSpc>
                <a:spcPct val="8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prevence – polohování končetin do zvýšených poloh</a:t>
            </a:r>
            <a:endParaRPr/>
          </a:p>
          <a:p>
            <a:pPr indent="-228600" lvl="1" marL="7429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dehydratace</a:t>
            </a:r>
            <a:r>
              <a:rPr lang="cs-CZ"/>
              <a:t> – zvlášť u starších nemocných – mají snížený pocit žízně.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Močový systém</a:t>
            </a:r>
            <a:endParaRPr/>
          </a:p>
        </p:txBody>
      </p:sp>
      <p:sp>
        <p:nvSpPr>
          <p:cNvPr id="134" name="Google Shape;134;p8"/>
          <p:cNvSpPr txBox="1"/>
          <p:nvPr>
            <p:ph idx="1" type="body"/>
          </p:nvPr>
        </p:nvSpPr>
        <p:spPr>
          <a:xfrm>
            <a:off x="379141" y="1825625"/>
            <a:ext cx="10974659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1" marL="7429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retence moči </a:t>
            </a:r>
            <a:r>
              <a:rPr lang="cs-CZ"/>
              <a:t>- příčinou je malý svalový tonus a nefyziologická poloha při vyprazdňování, nebo také psychické vlivy – nedostatek soukromí, zavedení PMK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prevence – vysazování pacienta na mobilní WC, doprovod na WC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urolitiáza</a:t>
            </a:r>
            <a:endParaRPr/>
          </a:p>
          <a:p>
            <a:pPr indent="-10795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None/>
            </a:pPr>
            <a:r>
              <a:t/>
            </a:r>
            <a:endParaRPr sz="1900"/>
          </a:p>
          <a:p>
            <a:pPr indent="-228600" lvl="1" marL="7429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inkontinence</a:t>
            </a:r>
            <a:r>
              <a:rPr lang="cs-CZ"/>
              <a:t> – zvl. po odstranění močového katetru (snížený tonus pánevního dna)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i někdy po dlouhodobém ležení – oslabení pánevního dna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prevence – časné odstranění permanentního močového katetru (PMK), stahování svalů pánevního dna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4400"/>
              <a:buFont typeface="Helvetica Neue"/>
              <a:buNone/>
            </a:pPr>
            <a:r>
              <a:rPr lang="cs-CZ"/>
              <a:t>Kůže</a:t>
            </a:r>
            <a:endParaRPr/>
          </a:p>
        </p:txBody>
      </p:sp>
      <p:sp>
        <p:nvSpPr>
          <p:cNvPr id="140" name="Google Shape;140;p9"/>
          <p:cNvSpPr txBox="1"/>
          <p:nvPr>
            <p:ph idx="1" type="body"/>
          </p:nvPr>
        </p:nvSpPr>
        <p:spPr>
          <a:xfrm>
            <a:off x="301083" y="1825625"/>
            <a:ext cx="11052717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1" marL="7429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atrofie kůže </a:t>
            </a:r>
            <a:r>
              <a:rPr lang="cs-CZ"/>
              <a:t>– vzniká při déletrvající imobilitě, kdy se mění pevnost kůže, struktura pokožky i podkoží a dochází ke snížení kožního turgoru (rozpínání, napětí)</a:t>
            </a:r>
            <a:endParaRPr/>
          </a:p>
          <a:p>
            <a:pPr indent="-76200" lvl="1" marL="7429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None/>
            </a:pPr>
            <a:r>
              <a:t/>
            </a:r>
            <a:endParaRPr/>
          </a:p>
          <a:p>
            <a:pPr indent="-228600" lvl="1" marL="74295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2400"/>
              <a:buChar char="•"/>
            </a:pPr>
            <a:r>
              <a:rPr b="1" lang="cs-CZ"/>
              <a:t>dekubity</a:t>
            </a:r>
            <a:r>
              <a:rPr lang="cs-CZ"/>
              <a:t> - vznikají dlouhodobým působením tlaku na měkké tkáně.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je to místní ischemické poškození až nekróza kůže podkoží i svalstva. 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poškozeny mohou být i sliznice (např. dýchací cesty tlakem nosogastrické sondy)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každý jedinec má jiné předpoklady k rozvoji dekubitů</a:t>
            </a:r>
            <a:endParaRPr/>
          </a:p>
          <a:p>
            <a:pPr indent="-228600" lvl="2" marL="1200150" rtl="0" algn="l">
              <a:lnSpc>
                <a:spcPct val="70000"/>
              </a:lnSpc>
              <a:spcBef>
                <a:spcPts val="500"/>
              </a:spcBef>
              <a:spcAft>
                <a:spcPts val="0"/>
              </a:spcAft>
              <a:buClr>
                <a:srgbClr val="3A3A3A"/>
              </a:buClr>
              <a:buSzPts val="1900"/>
              <a:buChar char="•"/>
            </a:pPr>
            <a:r>
              <a:rPr lang="cs-CZ" sz="1900"/>
              <a:t>prevence – polohování, aktivizace pacienta, antidekubitální matrace (pouze je-li pacient zcela imobilní) a vhodné polohovací pomůcky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3A3A3A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iv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2024-10-05T09:07:13Z</dcterms:created>
  <dc:creator>Pavel Šilha</dc:creator>
</cp:coreProperties>
</file>