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45.xml"/>
  <Override ContentType="application/vnd.openxmlformats-officedocument.presentationml.notesSlide+xml" PartName="/ppt/notesSlides/notesSlide3.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43.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44.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47.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Lst>
  <p:sldSz cy="6858000" cx="12192000"/>
  <p:notesSz cx="6858000" cy="9144000"/>
  <p:embeddedFontLst>
    <p:embeddedFont>
      <p:font typeface="Play"/>
      <p:regular r:id="rId53"/>
      <p:bold r:id="rId54"/>
    </p:embeddedFont>
    <p:embeddedFont>
      <p:font typeface="Helvetica Neue"/>
      <p:regular r:id="rId55"/>
      <p:bold r:id="rId56"/>
      <p:italic r:id="rId57"/>
      <p:boldItalic r:id="rId5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59" roundtripDataSignature="AMtx7mgVAASieHbolqt34vW2AeDZ4NWz7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font" Target="fonts/Play-regular.fntdata"/><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font" Target="fonts/HelveticaNeue-regular.fntdata"/><Relationship Id="rId10" Type="http://schemas.openxmlformats.org/officeDocument/2006/relationships/slide" Target="slides/slide5.xml"/><Relationship Id="rId54" Type="http://schemas.openxmlformats.org/officeDocument/2006/relationships/font" Target="fonts/Play-bold.fntdata"/><Relationship Id="rId13" Type="http://schemas.openxmlformats.org/officeDocument/2006/relationships/slide" Target="slides/slide8.xml"/><Relationship Id="rId57" Type="http://schemas.openxmlformats.org/officeDocument/2006/relationships/font" Target="fonts/HelveticaNeue-italic.fntdata"/><Relationship Id="rId12" Type="http://schemas.openxmlformats.org/officeDocument/2006/relationships/slide" Target="slides/slide7.xml"/><Relationship Id="rId56" Type="http://schemas.openxmlformats.org/officeDocument/2006/relationships/font" Target="fonts/HelveticaNeue-bold.fntdata"/><Relationship Id="rId15" Type="http://schemas.openxmlformats.org/officeDocument/2006/relationships/slide" Target="slides/slide10.xml"/><Relationship Id="rId59" Type="http://customschemas.google.com/relationships/presentationmetadata" Target="metadata"/><Relationship Id="rId14" Type="http://schemas.openxmlformats.org/officeDocument/2006/relationships/slide" Target="slides/slide9.xml"/><Relationship Id="rId58" Type="http://schemas.openxmlformats.org/officeDocument/2006/relationships/font" Target="fonts/HelveticaNeue-boldItalic.fntdata"/><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82" name="Google Shape;82;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8" name="Google Shape;138;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44" name="Google Shape;144;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0" name="Google Shape;15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56" name="Google Shape;156;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2" name="Google Shape;162;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68" name="Google Shape;168;p1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p1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74" name="Google Shape;174;p1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2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0" name="Google Shape;180;p2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2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86" name="Google Shape;186;p2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2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2" name="Google Shape;192;p2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0" name="Google Shape;9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2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98" name="Google Shape;198;p2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2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04" name="Google Shape;204;p2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8" name="Shape 208"/>
        <p:cNvGrpSpPr/>
        <p:nvPr/>
      </p:nvGrpSpPr>
      <p:grpSpPr>
        <a:xfrm>
          <a:off x="0" y="0"/>
          <a:ext cx="0" cy="0"/>
          <a:chOff x="0" y="0"/>
          <a:chExt cx="0" cy="0"/>
        </a:xfrm>
      </p:grpSpPr>
      <p:sp>
        <p:nvSpPr>
          <p:cNvPr id="209" name="Google Shape;209;p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0" name="Google Shape;210;p2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4" name="Shape 214"/>
        <p:cNvGrpSpPr/>
        <p:nvPr/>
      </p:nvGrpSpPr>
      <p:grpSpPr>
        <a:xfrm>
          <a:off x="0" y="0"/>
          <a:ext cx="0" cy="0"/>
          <a:chOff x="0" y="0"/>
          <a:chExt cx="0" cy="0"/>
        </a:xfrm>
      </p:grpSpPr>
      <p:sp>
        <p:nvSpPr>
          <p:cNvPr id="215" name="Google Shape;215;p2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16" name="Google Shape;216;p2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3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2" name="Google Shape;222;p3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28" name="Google Shape;228;p3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p3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234" name="Google Shape;234;p3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8" name="Shape 238"/>
        <p:cNvGrpSpPr/>
        <p:nvPr/>
      </p:nvGrpSpPr>
      <p:grpSpPr>
        <a:xfrm>
          <a:off x="0" y="0"/>
          <a:ext cx="0" cy="0"/>
          <a:chOff x="0" y="0"/>
          <a:chExt cx="0" cy="0"/>
        </a:xfrm>
      </p:grpSpPr>
      <p:sp>
        <p:nvSpPr>
          <p:cNvPr id="239" name="Google Shape;239;p1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40" name="Google Shape;240;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1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48" name="Google Shape;248;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54" name="Google Shape;254;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96" name="Google Shape;96;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0" name="Google Shape;260;p2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61" name="Google Shape;261;p2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5" name="Shape 265"/>
        <p:cNvGrpSpPr/>
        <p:nvPr/>
      </p:nvGrpSpPr>
      <p:grpSpPr>
        <a:xfrm>
          <a:off x="0" y="0"/>
          <a:ext cx="0" cy="0"/>
          <a:chOff x="0" y="0"/>
          <a:chExt cx="0" cy="0"/>
        </a:xfrm>
      </p:grpSpPr>
      <p:sp>
        <p:nvSpPr>
          <p:cNvPr id="266" name="Google Shape;266;g3196ae6c291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67" name="Google Shape;267;g3196ae6c291_1_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g3196ae6c291_1_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3" name="Google Shape;273;g3196ae6c291_1_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7" name="Shape 277"/>
        <p:cNvGrpSpPr/>
        <p:nvPr/>
      </p:nvGrpSpPr>
      <p:grpSpPr>
        <a:xfrm>
          <a:off x="0" y="0"/>
          <a:ext cx="0" cy="0"/>
          <a:chOff x="0" y="0"/>
          <a:chExt cx="0" cy="0"/>
        </a:xfrm>
      </p:grpSpPr>
      <p:sp>
        <p:nvSpPr>
          <p:cNvPr id="278" name="Google Shape;278;g3196ae6c291_1_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79" name="Google Shape;279;g3196ae6c291_1_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49: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85" name="Google Shape;285;p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9" name="Shape 289"/>
        <p:cNvGrpSpPr/>
        <p:nvPr/>
      </p:nvGrpSpPr>
      <p:grpSpPr>
        <a:xfrm>
          <a:off x="0" y="0"/>
          <a:ext cx="0" cy="0"/>
          <a:chOff x="0" y="0"/>
          <a:chExt cx="0" cy="0"/>
        </a:xfrm>
      </p:grpSpPr>
      <p:sp>
        <p:nvSpPr>
          <p:cNvPr id="290" name="Google Shape;290;p5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291" name="Google Shape;291;p5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5" name="Shape 295"/>
        <p:cNvGrpSpPr/>
        <p:nvPr/>
      </p:nvGrpSpPr>
      <p:grpSpPr>
        <a:xfrm>
          <a:off x="0" y="0"/>
          <a:ext cx="0" cy="0"/>
          <a:chOff x="0" y="0"/>
          <a:chExt cx="0" cy="0"/>
        </a:xfrm>
      </p:grpSpPr>
      <p:sp>
        <p:nvSpPr>
          <p:cNvPr id="296" name="Google Shape;296;p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7" name="Google Shape;297;p5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cs-CZ"/>
              <a:t>Ásany vytvářejí statickou a pevnou základnu pro optimální práci dýchacího systému, podmíněného účinkem jednotlivých pozic. </a:t>
            </a:r>
            <a:endParaRPr/>
          </a:p>
          <a:p>
            <a:pPr indent="0" lvl="0" marL="0" rtl="0" algn="l">
              <a:lnSpc>
                <a:spcPct val="100000"/>
              </a:lnSpc>
              <a:spcBef>
                <a:spcPts val="0"/>
              </a:spcBef>
              <a:spcAft>
                <a:spcPts val="0"/>
              </a:spcAft>
              <a:buSzPts val="1100"/>
              <a:buNone/>
            </a:pPr>
            <a:r>
              <a:rPr lang="cs-CZ"/>
              <a:t>Pokud je kladen důraz pouze na dechovou terapii, je na místě zvolit ásanu jednoduchou, pro pacienta pohodlnou a funkční, aby se mohl plně soustředit pouze na dech. Postupně lze vytvářet sestavy z jednotlivých, na sebe navazujících ásan v souladu s dechem, neboť pohyby či pozice zmenšující hrudní a břišní dutinu jsou doprovázené expiriem, naopak ásany rozvíjející tento prostor jsou doprovázené inspiriem. Sestava za sebou jdoucích ásan je sérií kontrolovaného dýchání s ásanami v pozadí. Tzn. přechod z jednotlivých pozic je závislý na dechu. Aplikuje se pomalý, hluboký, řízený dech, který směřuje pacienta k využití správného a efektivního dechového stereotypu. Pacient provádí veškeré techniky s plným vědomím a koncentrací pouze na dech a na subjektivní pocity. U většiny technik je dýchání vedeno nosem, existují techniky vyžadující dýchání ústy či s využitím různých odporů, práci s hlasem, se specifickým zapojením mimických svalů, atd. (Van Lysebeth, 2000) Z funkčního hlediska ásany ovlivňují výkon kardiorespiračního systému, funkci plic, funkci dýchacích svalů, dechovou frekvenci, vitální kapacitu plic a plicní objem. </a:t>
            </a:r>
            <a:endParaRPr/>
          </a:p>
        </p:txBody>
      </p:sp>
      <p:sp>
        <p:nvSpPr>
          <p:cNvPr id="298" name="Google Shape;298;p5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5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04" name="Google Shape;304;p5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8" name="Shape 308"/>
        <p:cNvGrpSpPr/>
        <p:nvPr/>
      </p:nvGrpSpPr>
      <p:grpSpPr>
        <a:xfrm>
          <a:off x="0" y="0"/>
          <a:ext cx="0" cy="0"/>
          <a:chOff x="0" y="0"/>
          <a:chExt cx="0" cy="0"/>
        </a:xfrm>
      </p:grpSpPr>
      <p:sp>
        <p:nvSpPr>
          <p:cNvPr id="309" name="Google Shape;309;p5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10" name="Google Shape;310;p5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p5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16" name="Google Shape;316;p5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2" name="Google Shape;102;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p5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2" name="Google Shape;322;p5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marR="0" rtl="0" algn="l">
              <a:lnSpc>
                <a:spcPct val="100000"/>
              </a:lnSpc>
              <a:spcBef>
                <a:spcPts val="0"/>
              </a:spcBef>
              <a:spcAft>
                <a:spcPts val="0"/>
              </a:spcAft>
              <a:buClr>
                <a:schemeClr val="dk1"/>
              </a:buClr>
              <a:buSzPts val="1200"/>
              <a:buFont typeface="Arial"/>
              <a:buAutoNum type="arabicPeriod"/>
            </a:pPr>
            <a:r>
              <a:rPr lang="cs-CZ"/>
              <a:t>úplný jógový dech začíná fází bráničního inspiria, centrum tendineum bránice se vyklene kaudálním směrem, dojde ke zvětšení dutiny hrudní a prohloubení podtlaku v pohrudniční dutině, což způsobí nasátí vzduchu do plic; břišní orgány jsou pístovým pohybem bránice stlačeny a břišní stěna se vyklene ventrálním směrem; pánevní dno je v tomto případě rezistentním protějškem bránice</a:t>
            </a:r>
            <a:endParaRPr/>
          </a:p>
          <a:p>
            <a:pPr indent="-228600" lvl="0" marL="228600" marR="0" rtl="0" algn="l">
              <a:lnSpc>
                <a:spcPct val="100000"/>
              </a:lnSpc>
              <a:spcBef>
                <a:spcPts val="0"/>
              </a:spcBef>
              <a:spcAft>
                <a:spcPts val="0"/>
              </a:spcAft>
              <a:buClr>
                <a:schemeClr val="dk1"/>
              </a:buClr>
              <a:buSzPts val="1200"/>
              <a:buFont typeface="Arial"/>
              <a:buAutoNum type="arabicPeriod"/>
            </a:pPr>
            <a:r>
              <a:rPr lang="cs-CZ"/>
              <a:t>další fáze inspiria se dostává do hrudního koše, kdy se synergicky s bránicí zapojují hlavně mm.intercostales externi, jako auxiliární svaly mm. pectorales, m. serratus anterior et posterior superior a dojde k rozevření hrudníku do všech stran.</a:t>
            </a:r>
            <a:endParaRPr/>
          </a:p>
          <a:p>
            <a:pPr indent="0" lvl="0" marL="0" marR="0" rtl="0" algn="l">
              <a:lnSpc>
                <a:spcPct val="100000"/>
              </a:lnSpc>
              <a:spcBef>
                <a:spcPts val="0"/>
              </a:spcBef>
              <a:spcAft>
                <a:spcPts val="0"/>
              </a:spcAft>
              <a:buClr>
                <a:schemeClr val="dk1"/>
              </a:buClr>
              <a:buSzPts val="1200"/>
              <a:buFont typeface="Arial"/>
              <a:buNone/>
            </a:pPr>
            <a:r>
              <a:rPr lang="cs-CZ"/>
              <a:t>3. V závěrečné fázi plného inspiria se začne elevovat klavikulární část hrudníku a dojde k zapojení svalů auxiliárních (mm. scaleni, suprahyoidei et infrahyoidei, m. sternocleidomastoideus).</a:t>
            </a:r>
            <a:endParaRPr/>
          </a:p>
          <a:p>
            <a:pPr indent="0" lvl="0" marL="0" marR="0" rtl="0" algn="l">
              <a:lnSpc>
                <a:spcPct val="100000"/>
              </a:lnSpc>
              <a:spcBef>
                <a:spcPts val="0"/>
              </a:spcBef>
              <a:spcAft>
                <a:spcPts val="0"/>
              </a:spcAft>
              <a:buClr>
                <a:schemeClr val="dk1"/>
              </a:buClr>
              <a:buSzPts val="1200"/>
              <a:buFont typeface="Arial"/>
              <a:buNone/>
            </a:pPr>
            <a:r>
              <a:rPr lang="cs-CZ"/>
              <a:t>4. nspirium je zakončeno krátkou zádrží dechu</a:t>
            </a:r>
            <a:endParaRPr/>
          </a:p>
          <a:p>
            <a:pPr indent="0" lvl="0" marL="0" marR="0" rtl="0" algn="l">
              <a:lnSpc>
                <a:spcPct val="100000"/>
              </a:lnSpc>
              <a:spcBef>
                <a:spcPts val="0"/>
              </a:spcBef>
              <a:spcAft>
                <a:spcPts val="0"/>
              </a:spcAft>
              <a:buClr>
                <a:schemeClr val="dk1"/>
              </a:buClr>
              <a:buSzPts val="1200"/>
              <a:buFont typeface="Arial"/>
              <a:buNone/>
            </a:pPr>
            <a:r>
              <a:t/>
            </a:r>
            <a:endParaRPr/>
          </a:p>
          <a:p>
            <a:pPr indent="0" lvl="0" marL="0" marR="0" rtl="0" algn="l">
              <a:lnSpc>
                <a:spcPct val="100000"/>
              </a:lnSpc>
              <a:spcBef>
                <a:spcPts val="0"/>
              </a:spcBef>
              <a:spcAft>
                <a:spcPts val="0"/>
              </a:spcAft>
              <a:buClr>
                <a:schemeClr val="dk1"/>
              </a:buClr>
              <a:buSzPts val="1200"/>
              <a:buFont typeface="Arial"/>
              <a:buNone/>
            </a:pPr>
            <a:r>
              <a:rPr lang="cs-CZ"/>
              <a:t>Všechny části inspiria by měli být rozvinuty co nejvíce, ale zároveň s co nejmenším úsilím. To může být úskalím pro mnoho pacientů, kdy někteří nedokáží určit správnou míru úsilí při nádechu, zejména v závěrečné části, a může dojít k nežádoucím synkinézám s přetížením svalových skupin</a:t>
            </a:r>
            <a:endParaRPr/>
          </a:p>
          <a:p>
            <a:pPr indent="0" lvl="0" marL="0" rtl="0" algn="l">
              <a:lnSpc>
                <a:spcPct val="100000"/>
              </a:lnSpc>
              <a:spcBef>
                <a:spcPts val="0"/>
              </a:spcBef>
              <a:spcAft>
                <a:spcPts val="0"/>
              </a:spcAft>
              <a:buSzPts val="1100"/>
              <a:buNone/>
            </a:pPr>
            <a:r>
              <a:t/>
            </a:r>
            <a:endParaRPr/>
          </a:p>
        </p:txBody>
      </p:sp>
      <p:sp>
        <p:nvSpPr>
          <p:cNvPr id="323" name="Google Shape;323;p5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5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9" name="Google Shape;329;p5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228600" lvl="0" marL="228600" rtl="0" algn="l">
              <a:lnSpc>
                <a:spcPct val="100000"/>
              </a:lnSpc>
              <a:spcBef>
                <a:spcPts val="0"/>
              </a:spcBef>
              <a:spcAft>
                <a:spcPts val="0"/>
              </a:spcAft>
              <a:buClr>
                <a:schemeClr val="dk1"/>
              </a:buClr>
              <a:buSzPts val="1200"/>
              <a:buFont typeface="Arial"/>
              <a:buAutoNum type="arabicPeriod"/>
            </a:pPr>
            <a:r>
              <a:rPr lang="cs-CZ"/>
              <a:t>Následuje expirium směrem od klavikulární části, kdy horní žebra a klavikula klesají kaudálním směrem. </a:t>
            </a:r>
            <a:endParaRPr/>
          </a:p>
          <a:p>
            <a:pPr indent="-228600" lvl="0" marL="228600" rtl="0" algn="l">
              <a:lnSpc>
                <a:spcPct val="100000"/>
              </a:lnSpc>
              <a:spcBef>
                <a:spcPts val="0"/>
              </a:spcBef>
              <a:spcAft>
                <a:spcPts val="0"/>
              </a:spcAft>
              <a:buClr>
                <a:schemeClr val="dk1"/>
              </a:buClr>
              <a:buSzPts val="1200"/>
              <a:buFont typeface="Arial"/>
              <a:buAutoNum type="arabicPeriod"/>
            </a:pPr>
            <a:r>
              <a:rPr lang="cs-CZ"/>
              <a:t>Přes kostální část, kdy se žebra vrací do původního postavení. </a:t>
            </a:r>
            <a:endParaRPr/>
          </a:p>
          <a:p>
            <a:pPr indent="-228600" lvl="0" marL="228600" rtl="0" algn="l">
              <a:lnSpc>
                <a:spcPct val="100000"/>
              </a:lnSpc>
              <a:spcBef>
                <a:spcPts val="0"/>
              </a:spcBef>
              <a:spcAft>
                <a:spcPts val="0"/>
              </a:spcAft>
              <a:buClr>
                <a:schemeClr val="dk1"/>
              </a:buClr>
              <a:buSzPts val="1200"/>
              <a:buFont typeface="Arial"/>
              <a:buAutoNum type="arabicPeriod"/>
            </a:pPr>
            <a:r>
              <a:rPr lang="cs-CZ"/>
              <a:t>A nakonec abdominální část, kdy se centrum tendineum bránice vrátí opět kraniálně a břišní stěna se oploští.</a:t>
            </a:r>
            <a:endParaRPr/>
          </a:p>
          <a:p>
            <a:pPr indent="-152400" lvl="0" marL="228600" rtl="0" algn="l">
              <a:lnSpc>
                <a:spcPct val="100000"/>
              </a:lnSpc>
              <a:spcBef>
                <a:spcPts val="0"/>
              </a:spcBef>
              <a:spcAft>
                <a:spcPts val="0"/>
              </a:spcAft>
              <a:buClr>
                <a:schemeClr val="dk1"/>
              </a:buClr>
              <a:buSzPts val="1200"/>
              <a:buFont typeface="Arial"/>
              <a:buNone/>
            </a:pPr>
            <a:r>
              <a:t/>
            </a:r>
            <a:endParaRPr/>
          </a:p>
          <a:p>
            <a:pPr indent="-152400" lvl="0" marL="228600" rtl="0" algn="l">
              <a:lnSpc>
                <a:spcPct val="100000"/>
              </a:lnSpc>
              <a:spcBef>
                <a:spcPts val="0"/>
              </a:spcBef>
              <a:spcAft>
                <a:spcPts val="0"/>
              </a:spcAft>
              <a:buClr>
                <a:schemeClr val="dk1"/>
              </a:buClr>
              <a:buSzPts val="1200"/>
              <a:buFont typeface="Arial"/>
              <a:buNone/>
            </a:pPr>
            <a:r>
              <a:t/>
            </a:r>
            <a:endParaRPr/>
          </a:p>
          <a:p>
            <a:pPr indent="-228600" lvl="0" marL="228600" rtl="0" algn="l">
              <a:lnSpc>
                <a:spcPct val="100000"/>
              </a:lnSpc>
              <a:spcBef>
                <a:spcPts val="0"/>
              </a:spcBef>
              <a:spcAft>
                <a:spcPts val="0"/>
              </a:spcAft>
              <a:buClr>
                <a:schemeClr val="dk1"/>
              </a:buClr>
              <a:buSzPts val="1200"/>
              <a:buFont typeface="Arial"/>
              <a:buAutoNum type="arabicPeriod"/>
            </a:pPr>
            <a:r>
              <a:rPr lang="cs-CZ"/>
              <a:t>Expirium je převážně pasivní aktivitou, kterou zajišťuje pružnost plicního vaziva a hrudní stěny. Při výdechu nosem a jeho prohloubení dochází k aktivaci expiračních svalů, primárně mm. Intercostales interni a m. transversus thoracis, jako axiliární expirační svaly se zapojují mm. abdominis, m. iliocostalis, m. erector spinae, m. serratus posterior inferior a m. quadratus lumborum. Dalšímu inspiriu opět předchází krátká individuální zádrž dechu.</a:t>
            </a:r>
            <a:endParaRPr/>
          </a:p>
        </p:txBody>
      </p:sp>
      <p:sp>
        <p:nvSpPr>
          <p:cNvPr id="330" name="Google Shape;330;p5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4" name="Shape 334"/>
        <p:cNvGrpSpPr/>
        <p:nvPr/>
      </p:nvGrpSpPr>
      <p:grpSpPr>
        <a:xfrm>
          <a:off x="0" y="0"/>
          <a:ext cx="0" cy="0"/>
          <a:chOff x="0" y="0"/>
          <a:chExt cx="0" cy="0"/>
        </a:xfrm>
      </p:grpSpPr>
      <p:sp>
        <p:nvSpPr>
          <p:cNvPr id="335" name="Google Shape;335;p5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36" name="Google Shape;336;p5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rPr lang="cs-CZ"/>
              <a:t>Dechová cvičení jsou nejčastěji nacvičována v pozici Vadžrásana neboli sed na patách. Sed na patách, díky ostrému úhlu v kolenním kloubu, může být pro tento kloub přetěžující, proto je možné zmírnit flexi podložením polštářem či dekou mezi pánev a patní kosti. Pokud je pro pacienta pozice neodpovídající, lze zvolit např. pozici sedu zkřižmo-Sukhásana či polovičního lotosového sedu-Siddhásana, lotosového sedu-Padmásana, sedu na židli, stoje nebo lehu na zádech-Šavásana a nebo zvolit jakoukoliv pozici pohodlnou a funkční.</a:t>
            </a:r>
            <a:endParaRPr/>
          </a:p>
          <a:p>
            <a:pPr indent="0" lvl="0" marL="0" rtl="0" algn="l">
              <a:lnSpc>
                <a:spcPct val="100000"/>
              </a:lnSpc>
              <a:spcBef>
                <a:spcPts val="0"/>
              </a:spcBef>
              <a:spcAft>
                <a:spcPts val="0"/>
              </a:spcAft>
              <a:buSzPts val="1100"/>
              <a:buNone/>
            </a:pPr>
            <a:r>
              <a:rPr lang="cs-CZ"/>
              <a:t>Knaislová,&amp; Knaisl (2007) indikují počáteční nácvik v lehu poté v sedu a nakonec ve stoji.</a:t>
            </a:r>
            <a:endParaRPr/>
          </a:p>
        </p:txBody>
      </p:sp>
      <p:sp>
        <p:nvSpPr>
          <p:cNvPr id="337" name="Google Shape;337;p5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1" name="Shape 341"/>
        <p:cNvGrpSpPr/>
        <p:nvPr/>
      </p:nvGrpSpPr>
      <p:grpSpPr>
        <a:xfrm>
          <a:off x="0" y="0"/>
          <a:ext cx="0" cy="0"/>
          <a:chOff x="0" y="0"/>
          <a:chExt cx="0" cy="0"/>
        </a:xfrm>
      </p:grpSpPr>
      <p:sp>
        <p:nvSpPr>
          <p:cNvPr id="342" name="Google Shape;342;p5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43" name="Google Shape;343;p5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44" name="Google Shape;344;p5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8" name="Shape 348"/>
        <p:cNvGrpSpPr/>
        <p:nvPr/>
      </p:nvGrpSpPr>
      <p:grpSpPr>
        <a:xfrm>
          <a:off x="0" y="0"/>
          <a:ext cx="0" cy="0"/>
          <a:chOff x="0" y="0"/>
          <a:chExt cx="0" cy="0"/>
        </a:xfrm>
      </p:grpSpPr>
      <p:sp>
        <p:nvSpPr>
          <p:cNvPr id="349" name="Google Shape;349;p5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50" name="Google Shape;350;p5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4" name="Shape 354"/>
        <p:cNvGrpSpPr/>
        <p:nvPr/>
      </p:nvGrpSpPr>
      <p:grpSpPr>
        <a:xfrm>
          <a:off x="0" y="0"/>
          <a:ext cx="0" cy="0"/>
          <a:chOff x="0" y="0"/>
          <a:chExt cx="0" cy="0"/>
        </a:xfrm>
      </p:grpSpPr>
      <p:sp>
        <p:nvSpPr>
          <p:cNvPr id="355" name="Google Shape;355;p6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56" name="Google Shape;356;p6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0" name="Shape 360"/>
        <p:cNvGrpSpPr/>
        <p:nvPr/>
      </p:nvGrpSpPr>
      <p:grpSpPr>
        <a:xfrm>
          <a:off x="0" y="0"/>
          <a:ext cx="0" cy="0"/>
          <a:chOff x="0" y="0"/>
          <a:chExt cx="0" cy="0"/>
        </a:xfrm>
      </p:grpSpPr>
      <p:sp>
        <p:nvSpPr>
          <p:cNvPr id="361" name="Google Shape;361;p6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62" name="Google Shape;362;p6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100"/>
              <a:buNone/>
            </a:pPr>
            <a:r>
              <a:t/>
            </a:r>
            <a:endParaRPr/>
          </a:p>
        </p:txBody>
      </p:sp>
      <p:sp>
        <p:nvSpPr>
          <p:cNvPr id="363" name="Google Shape;363;p6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fld id="{00000000-1234-1234-1234-123412341234}" type="slidenum">
              <a:rPr b="0" i="0" lang="cs-CZ"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7" name="Shape 367"/>
        <p:cNvGrpSpPr/>
        <p:nvPr/>
      </p:nvGrpSpPr>
      <p:grpSpPr>
        <a:xfrm>
          <a:off x="0" y="0"/>
          <a:ext cx="0" cy="0"/>
          <a:chOff x="0" y="0"/>
          <a:chExt cx="0" cy="0"/>
        </a:xfrm>
      </p:grpSpPr>
      <p:sp>
        <p:nvSpPr>
          <p:cNvPr id="368" name="Google Shape;368;g3a59a333fd1_1_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
        <p:nvSpPr>
          <p:cNvPr id="369" name="Google Shape;369;g3a59a333fd1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08" name="Google Shape;10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14" name="Google Shape;114;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0" name="Google Shape;120;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26" name="Google Shape;126;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
        <p:nvSpPr>
          <p:cNvPr id="132" name="Google Shape;132;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Úvodní snímek" type="title">
  <p:cSld name="TITLE">
    <p:spTree>
      <p:nvGrpSpPr>
        <p:cNvPr id="11" name="Shape 11"/>
        <p:cNvGrpSpPr/>
        <p:nvPr/>
      </p:nvGrpSpPr>
      <p:grpSpPr>
        <a:xfrm>
          <a:off x="0" y="0"/>
          <a:ext cx="0" cy="0"/>
          <a:chOff x="0" y="0"/>
          <a:chExt cx="0" cy="0"/>
        </a:xfrm>
      </p:grpSpPr>
      <p:sp>
        <p:nvSpPr>
          <p:cNvPr id="12" name="Google Shape;12;p38"/>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 name="Google Shape;13;p38"/>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 name="Google Shape;16;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svislý text" type="vertTx">
  <p:cSld name="VERTICAL_TEXT">
    <p:spTree>
      <p:nvGrpSpPr>
        <p:cNvPr id="68" name="Shape 68"/>
        <p:cNvGrpSpPr/>
        <p:nvPr/>
      </p:nvGrpSpPr>
      <p:grpSpPr>
        <a:xfrm>
          <a:off x="0" y="0"/>
          <a:ext cx="0" cy="0"/>
          <a:chOff x="0" y="0"/>
          <a:chExt cx="0" cy="0"/>
        </a:xfrm>
      </p:grpSpPr>
      <p:sp>
        <p:nvSpPr>
          <p:cNvPr id="69" name="Google Shape;69;p4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7"/>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4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4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4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vislý nadpis a text" type="vertTitleAndTx">
  <p:cSld name="VERTICAL_TITLE_AND_VERTICAL_TEXT">
    <p:spTree>
      <p:nvGrpSpPr>
        <p:cNvPr id="74" name="Shape 74"/>
        <p:cNvGrpSpPr/>
        <p:nvPr/>
      </p:nvGrpSpPr>
      <p:grpSpPr>
        <a:xfrm>
          <a:off x="0" y="0"/>
          <a:ext cx="0" cy="0"/>
          <a:chOff x="0" y="0"/>
          <a:chExt cx="0" cy="0"/>
        </a:xfrm>
      </p:grpSpPr>
      <p:sp>
        <p:nvSpPr>
          <p:cNvPr id="75" name="Google Shape;75;p48"/>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8"/>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4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4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9" name="Google Shape;79;p4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dpis a obsah" type="obj">
  <p:cSld name="OBJECT">
    <p:spTree>
      <p:nvGrpSpPr>
        <p:cNvPr id="17" name="Shape 17"/>
        <p:cNvGrpSpPr/>
        <p:nvPr/>
      </p:nvGrpSpPr>
      <p:grpSpPr>
        <a:xfrm>
          <a:off x="0" y="0"/>
          <a:ext cx="0" cy="0"/>
          <a:chOff x="0" y="0"/>
          <a:chExt cx="0" cy="0"/>
        </a:xfrm>
      </p:grpSpPr>
      <p:sp>
        <p:nvSpPr>
          <p:cNvPr id="18" name="Google Shape;18;p3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rgbClr val="3A3A3A"/>
              </a:buClr>
              <a:buSzPts val="4400"/>
              <a:buFont typeface="Helvetica Neue"/>
              <a:buNone/>
              <a:defRPr b="0" i="0">
                <a:solidFill>
                  <a:srgbClr val="3A3A3A"/>
                </a:solidFill>
                <a:latin typeface="Helvetica Neue"/>
                <a:ea typeface="Helvetica Neue"/>
                <a:cs typeface="Helvetica Neue"/>
                <a:sym typeface="Helvetica Neu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rgbClr val="3A3A3A"/>
              </a:buClr>
              <a:buSzPts val="2800"/>
              <a:buChar char="•"/>
              <a:defRPr>
                <a:solidFill>
                  <a:srgbClr val="3A3A3A"/>
                </a:solidFill>
                <a:latin typeface="Helvetica Neue"/>
                <a:ea typeface="Helvetica Neue"/>
                <a:cs typeface="Helvetica Neue"/>
                <a:sym typeface="Helvetica Neue"/>
              </a:defRPr>
            </a:lvl1pPr>
            <a:lvl2pPr indent="-381000" lvl="1" marL="914400" algn="l">
              <a:lnSpc>
                <a:spcPct val="90000"/>
              </a:lnSpc>
              <a:spcBef>
                <a:spcPts val="500"/>
              </a:spcBef>
              <a:spcAft>
                <a:spcPts val="0"/>
              </a:spcAft>
              <a:buClr>
                <a:srgbClr val="3A3A3A"/>
              </a:buClr>
              <a:buSzPts val="2400"/>
              <a:buChar char="•"/>
              <a:defRPr>
                <a:solidFill>
                  <a:srgbClr val="3A3A3A"/>
                </a:solidFill>
                <a:latin typeface="Helvetica Neue"/>
                <a:ea typeface="Helvetica Neue"/>
                <a:cs typeface="Helvetica Neue"/>
                <a:sym typeface="Helvetica Neue"/>
              </a:defRPr>
            </a:lvl2pPr>
            <a:lvl3pPr indent="-355600" lvl="2" marL="1371600" algn="l">
              <a:lnSpc>
                <a:spcPct val="90000"/>
              </a:lnSpc>
              <a:spcBef>
                <a:spcPts val="500"/>
              </a:spcBef>
              <a:spcAft>
                <a:spcPts val="0"/>
              </a:spcAft>
              <a:buClr>
                <a:srgbClr val="3A3A3A"/>
              </a:buClr>
              <a:buSzPts val="2000"/>
              <a:buChar char="•"/>
              <a:defRPr>
                <a:solidFill>
                  <a:srgbClr val="3A3A3A"/>
                </a:solidFill>
                <a:latin typeface="Helvetica Neue"/>
                <a:ea typeface="Helvetica Neue"/>
                <a:cs typeface="Helvetica Neue"/>
                <a:sym typeface="Helvetica Neue"/>
              </a:defRPr>
            </a:lvl3pPr>
            <a:lvl4pPr indent="-342900" lvl="3" marL="1828800" algn="l">
              <a:lnSpc>
                <a:spcPct val="90000"/>
              </a:lnSpc>
              <a:spcBef>
                <a:spcPts val="500"/>
              </a:spcBef>
              <a:spcAft>
                <a:spcPts val="0"/>
              </a:spcAft>
              <a:buClr>
                <a:srgbClr val="3A3A3A"/>
              </a:buClr>
              <a:buSzPts val="1800"/>
              <a:buChar char="•"/>
              <a:defRPr>
                <a:solidFill>
                  <a:srgbClr val="3A3A3A"/>
                </a:solidFill>
                <a:latin typeface="Helvetica Neue"/>
                <a:ea typeface="Helvetica Neue"/>
                <a:cs typeface="Helvetica Neue"/>
                <a:sym typeface="Helvetica Neue"/>
              </a:defRPr>
            </a:lvl4pPr>
            <a:lvl5pPr indent="-342900" lvl="4" marL="2286000" algn="l">
              <a:lnSpc>
                <a:spcPct val="90000"/>
              </a:lnSpc>
              <a:spcBef>
                <a:spcPts val="500"/>
              </a:spcBef>
              <a:spcAft>
                <a:spcPts val="0"/>
              </a:spcAft>
              <a:buClr>
                <a:srgbClr val="3A3A3A"/>
              </a:buClr>
              <a:buSzPts val="1800"/>
              <a:buChar char="•"/>
              <a:defRPr>
                <a:solidFill>
                  <a:srgbClr val="3A3A3A"/>
                </a:solidFill>
                <a:latin typeface="Helvetica Neue"/>
                <a:ea typeface="Helvetica Neue"/>
                <a:cs typeface="Helvetica Neue"/>
                <a:sym typeface="Helvetica Neue"/>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Záhlaví oddílu" type="secHead">
  <p:cSld name="SECTION_HEADER">
    <p:spTree>
      <p:nvGrpSpPr>
        <p:cNvPr id="23" name="Shape 23"/>
        <p:cNvGrpSpPr/>
        <p:nvPr/>
      </p:nvGrpSpPr>
      <p:grpSpPr>
        <a:xfrm>
          <a:off x="0" y="0"/>
          <a:ext cx="0" cy="0"/>
          <a:chOff x="0" y="0"/>
          <a:chExt cx="0" cy="0"/>
        </a:xfrm>
      </p:grpSpPr>
      <p:sp>
        <p:nvSpPr>
          <p:cNvPr id="24" name="Google Shape;24;p4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4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26" name="Google Shape;26;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va obsahy" type="twoObj">
  <p:cSld name="TWO_OBJECTS">
    <p:spTree>
      <p:nvGrpSpPr>
        <p:cNvPr id="29" name="Shape 29"/>
        <p:cNvGrpSpPr/>
        <p:nvPr/>
      </p:nvGrpSpPr>
      <p:grpSpPr>
        <a:xfrm>
          <a:off x="0" y="0"/>
          <a:ext cx="0" cy="0"/>
          <a:chOff x="0" y="0"/>
          <a:chExt cx="0" cy="0"/>
        </a:xfrm>
      </p:grpSpPr>
      <p:sp>
        <p:nvSpPr>
          <p:cNvPr id="30" name="Google Shape;30;p4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1"/>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41"/>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orovnání" type="twoTxTwoObj">
  <p:cSld name="TWO_OBJECTS_WITH_TEXT">
    <p:spTree>
      <p:nvGrpSpPr>
        <p:cNvPr id="36" name="Shape 36"/>
        <p:cNvGrpSpPr/>
        <p:nvPr/>
      </p:nvGrpSpPr>
      <p:grpSpPr>
        <a:xfrm>
          <a:off x="0" y="0"/>
          <a:ext cx="0" cy="0"/>
          <a:chOff x="0" y="0"/>
          <a:chExt cx="0" cy="0"/>
        </a:xfrm>
      </p:grpSpPr>
      <p:sp>
        <p:nvSpPr>
          <p:cNvPr id="37" name="Google Shape;37;p42"/>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42"/>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42"/>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42"/>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42"/>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Jenom nadpis" type="titleOnly">
  <p:cSld name="TITLE_ONLY">
    <p:spTree>
      <p:nvGrpSpPr>
        <p:cNvPr id="45" name="Shape 45"/>
        <p:cNvGrpSpPr/>
        <p:nvPr/>
      </p:nvGrpSpPr>
      <p:grpSpPr>
        <a:xfrm>
          <a:off x="0" y="0"/>
          <a:ext cx="0" cy="0"/>
          <a:chOff x="0" y="0"/>
          <a:chExt cx="0" cy="0"/>
        </a:xfrm>
      </p:grpSpPr>
      <p:sp>
        <p:nvSpPr>
          <p:cNvPr id="46" name="Google Shape;46;p4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ázdný" type="blank">
  <p:cSld name="BLANK">
    <p:spTree>
      <p:nvGrpSpPr>
        <p:cNvPr id="50" name="Shape 50"/>
        <p:cNvGrpSpPr/>
        <p:nvPr/>
      </p:nvGrpSpPr>
      <p:grpSpPr>
        <a:xfrm>
          <a:off x="0" y="0"/>
          <a:ext cx="0" cy="0"/>
          <a:chOff x="0" y="0"/>
          <a:chExt cx="0" cy="0"/>
        </a:xfrm>
      </p:grpSpPr>
      <p:sp>
        <p:nvSpPr>
          <p:cNvPr id="51" name="Google Shape;51;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sah s titulkem" type="objTx">
  <p:cSld name="OBJECT_WITH_CAPTION_TEXT">
    <p:spTree>
      <p:nvGrpSpPr>
        <p:cNvPr id="54" name="Shape 54"/>
        <p:cNvGrpSpPr/>
        <p:nvPr/>
      </p:nvGrpSpPr>
      <p:grpSpPr>
        <a:xfrm>
          <a:off x="0" y="0"/>
          <a:ext cx="0" cy="0"/>
          <a:chOff x="0" y="0"/>
          <a:chExt cx="0" cy="0"/>
        </a:xfrm>
      </p:grpSpPr>
      <p:sp>
        <p:nvSpPr>
          <p:cNvPr id="55" name="Google Shape;55;p45"/>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5"/>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45"/>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brázek s titulkem" type="picTx">
  <p:cSld name="PICTURE_WITH_CAPTION_TEXT">
    <p:spTree>
      <p:nvGrpSpPr>
        <p:cNvPr id="61" name="Shape 61"/>
        <p:cNvGrpSpPr/>
        <p:nvPr/>
      </p:nvGrpSpPr>
      <p:grpSpPr>
        <a:xfrm>
          <a:off x="0" y="0"/>
          <a:ext cx="0" cy="0"/>
          <a:chOff x="0" y="0"/>
          <a:chExt cx="0" cy="0"/>
        </a:xfrm>
      </p:grpSpPr>
      <p:sp>
        <p:nvSpPr>
          <p:cNvPr id="62" name="Google Shape;62;p46"/>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6"/>
          <p:cNvSpPr/>
          <p:nvPr>
            <p:ph idx="2" type="pic"/>
          </p:nvPr>
        </p:nvSpPr>
        <p:spPr>
          <a:xfrm>
            <a:off x="5183188" y="987425"/>
            <a:ext cx="6172200" cy="4873625"/>
          </a:xfrm>
          <a:prstGeom prst="rect">
            <a:avLst/>
          </a:prstGeom>
          <a:noFill/>
          <a:ln>
            <a:noFill/>
          </a:ln>
        </p:spPr>
      </p:sp>
      <p:sp>
        <p:nvSpPr>
          <p:cNvPr id="64" name="Google Shape;64;p46"/>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4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4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8BACAA">
            <a:alpha val="18431"/>
          </a:srgbClr>
        </a:solidFill>
      </p:bgPr>
    </p:bg>
    <p:spTree>
      <p:nvGrpSpPr>
        <p:cNvPr id="5" name="Shape 5"/>
        <p:cNvGrpSpPr/>
        <p:nvPr/>
      </p:nvGrpSpPr>
      <p:grpSpPr>
        <a:xfrm>
          <a:off x="0" y="0"/>
          <a:ext cx="0" cy="0"/>
          <a:chOff x="0" y="0"/>
          <a:chExt cx="0" cy="0"/>
        </a:xfrm>
      </p:grpSpPr>
      <p:sp>
        <p:nvSpPr>
          <p:cNvPr id="6" name="Google Shape;6;p3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p3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9" name="Google Shape;9;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0" name="Google Shape;10;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cs-CZ"/>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3A3A3A"/>
              </a:buClr>
              <a:buSzPts val="6000"/>
              <a:buFont typeface="Helvetica Neue"/>
              <a:buNone/>
            </a:pPr>
            <a:r>
              <a:rPr b="1" lang="cs-CZ">
                <a:solidFill>
                  <a:srgbClr val="3A3A3A"/>
                </a:solidFill>
                <a:latin typeface="Helvetica Neue"/>
                <a:ea typeface="Helvetica Neue"/>
                <a:cs typeface="Helvetica Neue"/>
                <a:sym typeface="Helvetica Neue"/>
              </a:rPr>
              <a:t>Respirační fyzioterapie</a:t>
            </a:r>
            <a:endParaRPr/>
          </a:p>
        </p:txBody>
      </p:sp>
      <p:sp>
        <p:nvSpPr>
          <p:cNvPr id="85" name="Google Shape;85;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747474"/>
              </a:buClr>
              <a:buSzPts val="2400"/>
              <a:buNone/>
            </a:pPr>
            <a:r>
              <a:rPr lang="cs-CZ">
                <a:solidFill>
                  <a:srgbClr val="747474"/>
                </a:solidFill>
                <a:latin typeface="Helvetica Neue"/>
                <a:ea typeface="Helvetica Neue"/>
                <a:cs typeface="Helvetica Neue"/>
                <a:sym typeface="Helvetica Neue"/>
              </a:rPr>
              <a:t>Mgr. Vanda Šilhová</a:t>
            </a:r>
            <a:endParaRPr/>
          </a:p>
        </p:txBody>
      </p:sp>
      <p:sp>
        <p:nvSpPr>
          <p:cNvPr id="86" name="Google Shape;86;p1"/>
          <p:cNvSpPr/>
          <p:nvPr/>
        </p:nvSpPr>
        <p:spPr>
          <a:xfrm>
            <a:off x="0" y="0"/>
            <a:ext cx="12192000" cy="479502"/>
          </a:xfrm>
          <a:prstGeom prst="rect">
            <a:avLst/>
          </a:prstGeom>
          <a:solidFill>
            <a:srgbClr val="7A9998"/>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0" i="0" lang="cs-CZ" sz="1800" u="none" cap="none" strike="noStrike">
                <a:solidFill>
                  <a:schemeClr val="lt1"/>
                </a:solidFill>
                <a:latin typeface="Helvetica Neue"/>
                <a:ea typeface="Helvetica Neue"/>
                <a:cs typeface="Helvetica Neue"/>
                <a:sym typeface="Helvetica Neue"/>
              </a:rPr>
              <a:t>VŠZ - ZÁKLADY FYZIOTERAPIE, 1. ročník, 202</a:t>
            </a:r>
            <a:r>
              <a:rPr lang="cs-CZ" sz="1800">
                <a:solidFill>
                  <a:schemeClr val="lt1"/>
                </a:solidFill>
                <a:latin typeface="Helvetica Neue"/>
                <a:ea typeface="Helvetica Neue"/>
                <a:cs typeface="Helvetica Neue"/>
                <a:sym typeface="Helvetica Neue"/>
              </a:rPr>
              <a:t>5</a:t>
            </a:r>
            <a:r>
              <a:rPr b="0" i="0" lang="cs-CZ" sz="1800" u="none" cap="none" strike="noStrike">
                <a:solidFill>
                  <a:schemeClr val="lt1"/>
                </a:solidFill>
                <a:latin typeface="Helvetica Neue"/>
                <a:ea typeface="Helvetica Neue"/>
                <a:cs typeface="Helvetica Neue"/>
                <a:sym typeface="Helvetica Neue"/>
              </a:rPr>
              <a:t>/202</a:t>
            </a:r>
            <a:r>
              <a:rPr lang="cs-CZ" sz="1800">
                <a:solidFill>
                  <a:schemeClr val="lt1"/>
                </a:solidFill>
                <a:latin typeface="Helvetica Neue"/>
                <a:ea typeface="Helvetica Neue"/>
                <a:cs typeface="Helvetica Neue"/>
                <a:sym typeface="Helvetica Neue"/>
              </a:rPr>
              <a:t>6</a:t>
            </a:r>
            <a:endParaRPr b="0" i="0" sz="1400" u="none" cap="none" strike="noStrike">
              <a:solidFill>
                <a:srgbClr val="000000"/>
              </a:solidFill>
              <a:latin typeface="Arial"/>
              <a:ea typeface="Arial"/>
              <a:cs typeface="Arial"/>
              <a:sym typeface="Arial"/>
            </a:endParaRPr>
          </a:p>
        </p:txBody>
      </p:sp>
      <p:sp>
        <p:nvSpPr>
          <p:cNvPr id="87" name="Google Shape;87;p1"/>
          <p:cNvSpPr/>
          <p:nvPr/>
        </p:nvSpPr>
        <p:spPr>
          <a:xfrm rot="5400000">
            <a:off x="7874000" y="2540000"/>
            <a:ext cx="4318000" cy="4318000"/>
          </a:xfrm>
          <a:prstGeom prst="teardrop">
            <a:avLst>
              <a:gd fmla="val 100000" name="adj"/>
            </a:avLst>
          </a:prstGeom>
          <a:solidFill>
            <a:srgbClr val="8BACAA">
              <a:alpha val="9019"/>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41" name="Google Shape;14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3000" u="none" strike="noStrike"/>
              <a:t>Porucha funkce</a:t>
            </a:r>
            <a:endParaRPr b="0" sz="4000"/>
          </a:p>
          <a:p>
            <a:pPr indent="-228600" lvl="0" marL="228600" rtl="0" algn="l">
              <a:lnSpc>
                <a:spcPct val="90000"/>
              </a:lnSpc>
              <a:spcBef>
                <a:spcPts val="1000"/>
              </a:spcBef>
              <a:spcAft>
                <a:spcPts val="0"/>
              </a:spcAft>
              <a:buClr>
                <a:srgbClr val="3A3A3A"/>
              </a:buClr>
              <a:buSzPts val="3000"/>
              <a:buFont typeface="Arial"/>
              <a:buChar char="•"/>
            </a:pPr>
            <a:r>
              <a:rPr b="0" i="0" lang="cs-CZ" sz="3000" u="none" strike="noStrike"/>
              <a:t>Omezený rozsah dechových pohybů je častou příčinou bolestivých vertebrogenních poruch</a:t>
            </a:r>
            <a:endParaRPr sz="4000"/>
          </a:p>
          <a:p>
            <a:pPr indent="-228600" lvl="0" marL="228600" rtl="0" algn="l">
              <a:lnSpc>
                <a:spcPct val="90000"/>
              </a:lnSpc>
              <a:spcBef>
                <a:spcPts val="1000"/>
              </a:spcBef>
              <a:spcAft>
                <a:spcPts val="0"/>
              </a:spcAft>
              <a:buClr>
                <a:srgbClr val="3A3A3A"/>
              </a:buClr>
              <a:buSzPts val="3000"/>
              <a:buFont typeface="Arial"/>
              <a:buChar char="•"/>
            </a:pPr>
            <a:r>
              <a:rPr b="0" i="0" lang="cs-CZ" sz="3000" u="none" strike="noStrike"/>
              <a:t>Nejčastěji se vyskytuje v rámci  syndromu vadného držení těla a syndromu přetíženého svalstva hrudníku</a:t>
            </a:r>
            <a:endParaRPr sz="40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47" name="Google Shape;147;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300" u="none" strike="noStrike"/>
              <a:t>Školy zad</a:t>
            </a:r>
            <a:endParaRPr b="0"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Zabývají se korekční fyzioterapií</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Preferují jako výchozí posturální nastavení napřímené držení páteře</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Příklady škol – Brüggrův princip ( model 3 ozubených kol), MDT dle McKenzieho, metodika Klappa, cvičení dle Schrottové, cvičení dle Mojžíšové, Koláře, Lewita</a:t>
            </a:r>
            <a:endParaRPr b="0" i="0" sz="2300" u="none" strike="noStrike"/>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Cíle škol – posturální korekcí docílit úlevy od vertebrogenních bolestí, snížení tíže dušnosti, dechového dyskomfortu, uvolnění zvýšeného svalového napětí, snížení únavy dechových svalů</a:t>
            </a:r>
            <a:endParaRPr sz="33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53" name="Google Shape;153;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500" u="none" strike="noStrike"/>
              <a:t>Korekce držení a pohybů pánve a L páteře</a:t>
            </a:r>
            <a:endParaRPr b="0"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Začínáme od postavení pánve s přímým vlivem na pohyblivost SI kloubů a Lp</a:t>
            </a:r>
            <a:endParaRPr b="0" i="0" sz="2500" u="none" strike="noStrike"/>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Pánev přenáší pohyb z dolních končetin na trup; dále výrazně ovlivňuje funkci bránice</a:t>
            </a:r>
            <a:endParaRPr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Přímý vliv na konfiguraci a zakřivení bederní páteře má mohutné svalstvo kyčle ( zejména m.iliopsoas), břišní a paravertebrální svaly a svaly pánve včetně svalů PD</a:t>
            </a:r>
            <a:endParaRPr sz="35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59" name="Google Shape;159;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3A3A3A"/>
              </a:buClr>
              <a:buSzPts val="1800"/>
              <a:buNone/>
            </a:pPr>
            <a:r>
              <a:rPr b="1" i="0" lang="cs-CZ" sz="2100" u="none" strike="noStrike"/>
              <a:t>Korekce držení a pohybů hrudní páteře</a:t>
            </a:r>
            <a:endParaRPr b="0" sz="3100"/>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Hrudní páteř je nejméně pohyblivý úsek celé páteře, spojení se žebry to umocňují</a:t>
            </a:r>
            <a:endParaRPr sz="3100"/>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Respirační a srdeční choroby se manifestují sníženou pohyblivostí hrudníku</a:t>
            </a:r>
            <a:endParaRPr sz="3100"/>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Postupně se přeměňuje pohyb hrudníku jako celku, pohyb „en block“, do dechových funkcí se zapojují více pomocné svaly (např. svaly krku)</a:t>
            </a:r>
            <a:endParaRPr sz="3100"/>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Při progresi primárního plicního onemocnění se vytvoří obraz funkční motorické poruchy dýchání </a:t>
            </a:r>
            <a:r>
              <a:rPr b="0" i="1" lang="cs-CZ" sz="2100" u="none" strike="noStrike"/>
              <a:t>( hrudník je v inspiračním postavení, výdech se postupně zkracuje, svaly jsou citlivé na protažení, vznikají funkční poruchy – svalové dysbalance)</a:t>
            </a:r>
            <a:endParaRPr b="0" i="0" sz="2100" u="none" strike="noStrike"/>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Vedle svalových bolestí se do oblasti Thp promítají bolesti z vnitřních orgánů – viscerovertebrální vztahy</a:t>
            </a:r>
            <a:endParaRPr sz="3100"/>
          </a:p>
          <a:p>
            <a:pPr indent="-228600" lvl="0" marL="228600" rtl="0" algn="l">
              <a:lnSpc>
                <a:spcPct val="90000"/>
              </a:lnSpc>
              <a:spcBef>
                <a:spcPts val="1000"/>
              </a:spcBef>
              <a:spcAft>
                <a:spcPts val="0"/>
              </a:spcAft>
              <a:buClr>
                <a:srgbClr val="3A3A3A"/>
              </a:buClr>
              <a:buSzPts val="2100"/>
              <a:buFont typeface="Arial"/>
              <a:buChar char="•"/>
            </a:pPr>
            <a:r>
              <a:rPr b="0" i="0" lang="cs-CZ" sz="2100" u="none" strike="noStrike"/>
              <a:t>Příznakem tuhnutí páteře jsou rychle nastupující svalové bolesti</a:t>
            </a:r>
            <a:endParaRPr sz="31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65" name="Google Shape;165;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200" u="none" strike="noStrike"/>
              <a:t>Léčba „ tuhé“ Th páteře</a:t>
            </a:r>
            <a:endParaRPr b="0"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Využíváme mobilizačních technik do trakce a nacvičujeme napřímení Th páteře</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K napřímení je důležitá správná funkce fixace lopatek</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Provedení nácviku extenze Thp-  pacient leží na břiše, předloktí jsou opřené o podložku, dlaně také, hlava je napřímena, lokte opřené o med. epikondyly; pokud zatlačí lokty do podložky, tak zvedá současně hlavu s úmyslem pohybu vpřed v podélné ose těla, při zvedání hlavy nedochází k prohnutí v dolní Cp, lopatky přiléhají k hrudníku</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Pro napřímení Thp je důležitá funkce m.serratus ant., který fixuje lopatky</a:t>
            </a:r>
            <a:endParaRPr sz="32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71" name="Google Shape;171;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200" u="none" strike="noStrike"/>
              <a:t>Ovlivnění tuhosti a zlepšení dynamiky hrudního koše</a:t>
            </a:r>
            <a:endParaRPr b="0"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Při napřímení Thp se snažíme uvolnit inspirační postavení hrudníku</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Cílem je pak dosažení separovaného pohybu hrudníku nezávisle na pohybu hrudní páteře</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Pokud není dostatečný pohyb v kosto</a:t>
            </a:r>
            <a:r>
              <a:rPr lang="cs-CZ" sz="2200"/>
              <a:t>vertebrálním</a:t>
            </a:r>
            <a:r>
              <a:rPr b="0" i="0" lang="cs-CZ" sz="2200" u="none" strike="noStrike"/>
              <a:t> skloubení, tak při expiračním a inspiračním pohybu hrudníku dochází k F a EX Thp</a:t>
            </a:r>
            <a:endParaRPr b="0" i="0" sz="2200" u="none" strike="noStrike"/>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Tato porucha dynamiky hrudníku je doprovázena zkrácením pomocných dechových svalů ( hlavně prsních a skalenových) a horních fixátorů lopatek</a:t>
            </a:r>
            <a:endParaRPr sz="32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Ovlivnění tuhosti hrudníku, hlavně snížení tuhosti v oblasti dolních žeber, vede následně k aktivaci bránice!!!</a:t>
            </a:r>
            <a:endParaRPr sz="32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77" name="Google Shape;177;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3A3A3A"/>
              </a:buClr>
              <a:buSzPts val="1800"/>
              <a:buNone/>
            </a:pPr>
            <a:r>
              <a:rPr b="1" i="0" lang="cs-CZ" sz="2300" u="none" strike="noStrike"/>
              <a:t>Nácvik uvolňování hrudníku</a:t>
            </a:r>
            <a:endParaRPr b="0"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Pacient je vleže na zádech, DKK jsou ve flexi a mírné AB na šíři ramen, chodidla jsou opřena o podložku, Thp je napřímena</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Nejdříve uvolňujeme měkké tkáně hrudníku</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Poté pasivně nastavujeme hrudník do maximální možné kaudální pozice, prsní a břišní svaly musejí být relaxovány, pacient nadechuje proti odporu našich rukou na dolních žebrech</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Snaha pacienta je maximální rozšíření dolní hrudní apertury bez kraniálního pohybu hrudníku a bez zapojení povrchových extensorů</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Břišní svaly i pomocné dýchací svaly musejí zůstat relaxovány</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Jako autoterapie lze provádět toto cvičení s pomocí odporu vytvořeného therabandem</a:t>
            </a:r>
            <a:endParaRPr b="0" i="0" sz="2300" u="none" strike="noStrike"/>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83" name="Google Shape;183;p22"/>
          <p:cNvSpPr txBox="1"/>
          <p:nvPr>
            <p:ph idx="1" type="body"/>
          </p:nvPr>
        </p:nvSpPr>
        <p:spPr>
          <a:xfrm>
            <a:off x="838200" y="2045460"/>
            <a:ext cx="10515600" cy="4351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3A3A3A"/>
              </a:buClr>
              <a:buSzPts val="1400"/>
              <a:buNone/>
            </a:pPr>
            <a:r>
              <a:rPr b="1" i="0" lang="cs-CZ" sz="2100" u="none" strike="noStrike"/>
              <a:t>Nácvik posturálně – dechové funkce</a:t>
            </a:r>
            <a:r>
              <a:rPr b="1" i="0" lang="cs-CZ" sz="1500" u="none" strike="noStrike"/>
              <a:t> </a:t>
            </a:r>
            <a:endParaRPr b="0" sz="1500"/>
          </a:p>
          <a:p>
            <a:pPr indent="-228600" lvl="0" marL="228600" rtl="0" algn="l">
              <a:lnSpc>
                <a:spcPct val="90000"/>
              </a:lnSpc>
              <a:spcBef>
                <a:spcPts val="1000"/>
              </a:spcBef>
              <a:spcAft>
                <a:spcPts val="0"/>
              </a:spcAft>
              <a:buClr>
                <a:srgbClr val="3A3A3A"/>
              </a:buClr>
              <a:buSzPts val="2200"/>
              <a:buChar char="•"/>
            </a:pPr>
            <a:r>
              <a:rPr b="1" i="1" lang="cs-CZ" sz="2200" u="none" strike="noStrike"/>
              <a:t>Při obtížné spolupráci pac.</a:t>
            </a:r>
            <a:r>
              <a:rPr lang="cs-CZ" sz="2200"/>
              <a:t> → </a:t>
            </a:r>
            <a:r>
              <a:rPr b="1" i="1" lang="cs-CZ" sz="2200" u="none" strike="noStrike"/>
              <a:t>metoda reflexní stimulace</a:t>
            </a:r>
            <a:r>
              <a:rPr b="0" i="0" lang="cs-CZ" sz="2200" u="none" strike="noStrike"/>
              <a:t>, která je cílená na stabilizační funkci</a:t>
            </a:r>
            <a:endParaRPr sz="3600"/>
          </a:p>
          <a:p>
            <a:pPr indent="-228600" lvl="0" marL="228600" rtl="0" algn="l">
              <a:lnSpc>
                <a:spcPct val="90000"/>
              </a:lnSpc>
              <a:spcBef>
                <a:spcPts val="1000"/>
              </a:spcBef>
              <a:spcAft>
                <a:spcPts val="0"/>
              </a:spcAft>
              <a:buClr>
                <a:srgbClr val="3A3A3A"/>
              </a:buClr>
              <a:buSzPts val="2200"/>
              <a:buFont typeface="Arial"/>
              <a:buChar char="•"/>
            </a:pPr>
            <a:r>
              <a:rPr b="1" i="0" lang="cs-CZ" sz="2200" u="none" strike="noStrike"/>
              <a:t>Do lokomočních vzorů je zabudován fyziologický způsob dýchání</a:t>
            </a:r>
            <a:endParaRPr b="0" i="0" sz="2200" u="none" strike="noStrike"/>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Posturálně respirační techniky využíváme především ve snaze odstranit velké množství bronchiálního sekretu nebo kde chceme ovlivnit dechový stereotyp</a:t>
            </a:r>
            <a:endParaRPr sz="3600"/>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Cílem reflexních technik je dosažení výdechové polohy hrudníku, která pak stimuluje činnost hladkého svalstva bronchů a tím reguluje změny odporu dých.cest</a:t>
            </a:r>
            <a:endParaRPr b="0" i="0" sz="2200" u="none" strike="noStrike"/>
          </a:p>
          <a:p>
            <a:pPr indent="-228600" lvl="0" marL="228600" rtl="0" algn="l">
              <a:lnSpc>
                <a:spcPct val="90000"/>
              </a:lnSpc>
              <a:spcBef>
                <a:spcPts val="1000"/>
              </a:spcBef>
              <a:spcAft>
                <a:spcPts val="0"/>
              </a:spcAft>
              <a:buClr>
                <a:srgbClr val="3A3A3A"/>
              </a:buClr>
              <a:buSzPts val="2200"/>
              <a:buFont typeface="Arial"/>
              <a:buChar char="•"/>
            </a:pPr>
            <a:r>
              <a:rPr b="0" i="0" lang="cs-CZ" sz="2200" u="none" strike="noStrike"/>
              <a:t>Expiračnímu postavení hrudníku můžeme pomoci i manuálním kontaktem</a:t>
            </a:r>
            <a:endParaRPr sz="3600"/>
          </a:p>
          <a:p>
            <a:pPr indent="0" lvl="0" marL="0" rtl="0" algn="l">
              <a:lnSpc>
                <a:spcPct val="90000"/>
              </a:lnSpc>
              <a:spcBef>
                <a:spcPts val="1000"/>
              </a:spcBef>
              <a:spcAft>
                <a:spcPts val="0"/>
              </a:spcAft>
              <a:buSzPts val="28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189" name="Google Shape;189;p2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508" u="none" strike="noStrike"/>
              <a:t>Airways clearance technique (ACT)</a:t>
            </a:r>
            <a:endParaRPr b="0" sz="3508"/>
          </a:p>
          <a:p>
            <a:pPr indent="-228600" lvl="0" marL="228600" rtl="0" algn="l">
              <a:lnSpc>
                <a:spcPct val="90000"/>
              </a:lnSpc>
              <a:spcBef>
                <a:spcPts val="1000"/>
              </a:spcBef>
              <a:spcAft>
                <a:spcPts val="0"/>
              </a:spcAft>
              <a:buClr>
                <a:srgbClr val="3A3A3A"/>
              </a:buClr>
              <a:buSzPts val="2508"/>
              <a:buChar char="•"/>
            </a:pPr>
            <a:r>
              <a:rPr b="0" i="0" lang="cs-CZ" sz="2508" u="none" strike="noStrike"/>
              <a:t>Techniky hygieny dýchacích cest (ACT)</a:t>
            </a:r>
            <a:endParaRPr b="0" sz="3508"/>
          </a:p>
          <a:p>
            <a:pPr indent="-228600" lvl="0" marL="228600" rtl="0" algn="l">
              <a:lnSpc>
                <a:spcPct val="90000"/>
              </a:lnSpc>
              <a:spcBef>
                <a:spcPts val="1000"/>
              </a:spcBef>
              <a:spcAft>
                <a:spcPts val="0"/>
              </a:spcAft>
              <a:buClr>
                <a:srgbClr val="3A3A3A"/>
              </a:buClr>
              <a:buSzPts val="2508"/>
              <a:buFont typeface="Arial"/>
              <a:buChar char="•"/>
            </a:pPr>
            <a:r>
              <a:rPr b="0" i="0" lang="cs-CZ" sz="2508" u="none" strike="noStrike"/>
              <a:t>Patří sem tyto techniky:</a:t>
            </a:r>
            <a:endParaRPr sz="3508"/>
          </a:p>
          <a:p>
            <a:pPr indent="-273565" lvl="1" marL="685800" rtl="0" algn="l">
              <a:lnSpc>
                <a:spcPct val="90000"/>
              </a:lnSpc>
              <a:spcBef>
                <a:spcPts val="1000"/>
              </a:spcBef>
              <a:spcAft>
                <a:spcPts val="0"/>
              </a:spcAft>
              <a:buClr>
                <a:srgbClr val="3A3A3A"/>
              </a:buClr>
              <a:buSzPts val="2508"/>
              <a:buFont typeface="Play"/>
              <a:buAutoNum type="arabicPeriod"/>
            </a:pPr>
            <a:r>
              <a:rPr lang="cs-CZ" sz="2508"/>
              <a:t>Aktivní cyklus dechových technik</a:t>
            </a:r>
            <a:endParaRPr sz="3108"/>
          </a:p>
          <a:p>
            <a:pPr indent="-273565" lvl="1" marL="685800" rtl="0" algn="l">
              <a:lnSpc>
                <a:spcPct val="90000"/>
              </a:lnSpc>
              <a:spcBef>
                <a:spcPts val="1000"/>
              </a:spcBef>
              <a:spcAft>
                <a:spcPts val="0"/>
              </a:spcAft>
              <a:buClr>
                <a:srgbClr val="3A3A3A"/>
              </a:buClr>
              <a:buSzPts val="2508"/>
              <a:buFont typeface="Play"/>
              <a:buAutoNum type="arabicPeriod"/>
            </a:pPr>
            <a:r>
              <a:rPr b="0" i="0" lang="cs-CZ" sz="2508" u="none" strike="noStrike"/>
              <a:t>Autogenní drenáž</a:t>
            </a:r>
            <a:endParaRPr sz="3108"/>
          </a:p>
          <a:p>
            <a:pPr indent="-273565" lvl="1" marL="685800" rtl="0" algn="l">
              <a:lnSpc>
                <a:spcPct val="90000"/>
              </a:lnSpc>
              <a:spcBef>
                <a:spcPts val="1000"/>
              </a:spcBef>
              <a:spcAft>
                <a:spcPts val="0"/>
              </a:spcAft>
              <a:buClr>
                <a:srgbClr val="3A3A3A"/>
              </a:buClr>
              <a:buSzPts val="2508"/>
              <a:buFont typeface="Play"/>
              <a:buAutoNum type="arabicPeriod"/>
            </a:pPr>
            <a:r>
              <a:rPr b="0" i="0" lang="cs-CZ" sz="2508" u="none" strike="noStrike"/>
              <a:t>PEP systém dýchání</a:t>
            </a:r>
            <a:endParaRPr sz="3108"/>
          </a:p>
          <a:p>
            <a:pPr indent="-273565" lvl="1" marL="685800" rtl="0" algn="l">
              <a:lnSpc>
                <a:spcPct val="90000"/>
              </a:lnSpc>
              <a:spcBef>
                <a:spcPts val="1000"/>
              </a:spcBef>
              <a:spcAft>
                <a:spcPts val="0"/>
              </a:spcAft>
              <a:buClr>
                <a:srgbClr val="3A3A3A"/>
              </a:buClr>
              <a:buSzPts val="2508"/>
              <a:buFont typeface="Play"/>
              <a:buAutoNum type="arabicPeriod"/>
            </a:pPr>
            <a:r>
              <a:rPr b="0" i="0" lang="cs-CZ" sz="2508" u="none" strike="noStrike"/>
              <a:t>Intrapulmonální perkusivní ventilace</a:t>
            </a:r>
            <a:endParaRPr sz="3108"/>
          </a:p>
          <a:p>
            <a:pPr indent="-273565" lvl="1" marL="685800" rtl="0" algn="l">
              <a:lnSpc>
                <a:spcPct val="90000"/>
              </a:lnSpc>
              <a:spcBef>
                <a:spcPts val="1000"/>
              </a:spcBef>
              <a:spcAft>
                <a:spcPts val="0"/>
              </a:spcAft>
              <a:buClr>
                <a:srgbClr val="3A3A3A"/>
              </a:buClr>
              <a:buSzPts val="2508"/>
              <a:buFont typeface="Play"/>
              <a:buAutoNum type="arabicPeriod"/>
            </a:pPr>
            <a:r>
              <a:rPr b="0" i="0" lang="cs-CZ" sz="2508" u="none" strike="noStrike"/>
              <a:t>Inhalační léčba</a:t>
            </a:r>
            <a:endParaRPr sz="3108"/>
          </a:p>
          <a:p>
            <a:pPr indent="-273565" lvl="1" marL="685800" rtl="0" algn="l">
              <a:lnSpc>
                <a:spcPct val="90000"/>
              </a:lnSpc>
              <a:spcBef>
                <a:spcPts val="1000"/>
              </a:spcBef>
              <a:spcAft>
                <a:spcPts val="0"/>
              </a:spcAft>
              <a:buClr>
                <a:srgbClr val="3A3A3A"/>
              </a:buClr>
              <a:buSzPts val="2508"/>
              <a:buFont typeface="Play"/>
              <a:buAutoNum type="arabicPeriod"/>
            </a:pPr>
            <a:r>
              <a:rPr b="0" i="0" lang="cs-CZ" sz="2508" u="none" strike="noStrike"/>
              <a:t>Tělesná cvičení</a:t>
            </a:r>
            <a:endParaRPr sz="3108"/>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2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195" name="Google Shape;195;p2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500" u="none" strike="noStrike"/>
              <a:t>ACT</a:t>
            </a:r>
            <a:endParaRPr b="0"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Cílem : dosáhnout a udržet odhlenění, zajistit optimální hygienu a dobrou průchodnost dýchacích cest</a:t>
            </a:r>
            <a:endParaRPr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Techniky určeny pouze k rychlému, přímému řešení  aktuální tíživé dechové situace dušnosti a odstranění bronchiálního sekretu</a:t>
            </a:r>
            <a:endParaRPr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Techniky nemají přímý vliv na celkovou fyzickou zdatnost a kondiční výkonnost dechových svalů</a:t>
            </a:r>
            <a:endParaRPr sz="3500"/>
          </a:p>
          <a:p>
            <a:pPr indent="-228600" lvl="0" marL="228600" rtl="0" algn="l">
              <a:lnSpc>
                <a:spcPct val="90000"/>
              </a:lnSpc>
              <a:spcBef>
                <a:spcPts val="1000"/>
              </a:spcBef>
              <a:spcAft>
                <a:spcPts val="0"/>
              </a:spcAft>
              <a:buClr>
                <a:srgbClr val="3A3A3A"/>
              </a:buClr>
              <a:buSzPts val="2500"/>
              <a:buFont typeface="Arial"/>
              <a:buChar char="•"/>
            </a:pPr>
            <a:r>
              <a:rPr b="0" i="0" lang="cs-CZ" sz="2500" u="none" strike="noStrike"/>
              <a:t>Indikace: nejčastěji na ARO, JIP, první hodiny po operacích (především hrudních)</a:t>
            </a:r>
            <a:endParaRPr sz="35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93" name="Google Shape;93;p2"/>
          <p:cNvSpPr txBox="1"/>
          <p:nvPr>
            <p:ph idx="1" type="body"/>
          </p:nvPr>
        </p:nvSpPr>
        <p:spPr>
          <a:xfrm>
            <a:off x="838200" y="1776600"/>
            <a:ext cx="10515600" cy="5081400"/>
          </a:xfrm>
          <a:prstGeom prst="rect">
            <a:avLst/>
          </a:prstGeom>
          <a:noFill/>
          <a:ln>
            <a:noFill/>
          </a:ln>
        </p:spPr>
        <p:txBody>
          <a:bodyPr anchorCtr="0" anchor="t" bIns="45700" lIns="91425" spcFirstLastPara="1" rIns="91425" wrap="square" tIns="45700">
            <a:normAutofit fontScale="77500" lnSpcReduction="10000"/>
          </a:bodyPr>
          <a:lstStyle/>
          <a:p>
            <a:pPr indent="-240982" lvl="0" marL="228600" rtl="0" algn="l">
              <a:lnSpc>
                <a:spcPct val="90000"/>
              </a:lnSpc>
              <a:spcBef>
                <a:spcPts val="0"/>
              </a:spcBef>
              <a:spcAft>
                <a:spcPts val="0"/>
              </a:spcAft>
              <a:buClr>
                <a:srgbClr val="3A3A3A"/>
              </a:buClr>
              <a:buSzPct val="100000"/>
              <a:buFont typeface="Arial"/>
              <a:buChar char="•"/>
            </a:pPr>
            <a:r>
              <a:rPr lang="cs-CZ" sz="2400" u="none" strike="noStrike"/>
              <a:t>Je systém dechové rehabilitace, techniky mohou mít přímý léčebný význam, ale současně plní funkci sekundární prevence</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Techniky jsou často kombinovány s inhalační nebo ATB terapií, což zvyšuje účinnost léčebného procesu</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Pomáhá řešit dechovou symptomatologii…dušnost, kašel, hyperprodukci bronchiální sekrece</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Snižuje bronchiální obstrukci</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Zlepšuje průchodnost dýchacích cest</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Zlepšuje ventilační parametry</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Prevence zhoršování funkce plic</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Zvyšuje fyzickou zdatnost</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Forma individuální x skupinová</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Účinnost jak u spolupracujících pacientů, tak u pacientů nespolupracujících </a:t>
            </a:r>
            <a:endParaRPr sz="2400"/>
          </a:p>
          <a:p>
            <a:pPr indent="-240982" lvl="0" marL="228600" rtl="0" algn="l">
              <a:lnSpc>
                <a:spcPct val="90000"/>
              </a:lnSpc>
              <a:spcBef>
                <a:spcPts val="1000"/>
              </a:spcBef>
              <a:spcAft>
                <a:spcPts val="0"/>
              </a:spcAft>
              <a:buClr>
                <a:srgbClr val="3A3A3A"/>
              </a:buClr>
              <a:buSzPct val="100000"/>
              <a:buFont typeface="Arial"/>
              <a:buChar char="•"/>
            </a:pPr>
            <a:r>
              <a:rPr lang="cs-CZ" sz="2400" u="none" strike="noStrike"/>
              <a:t>V kombinaci s pohybovými aktivitami tvoří základ u jedinců s onemocněním dýchacího i oběhového systému</a:t>
            </a:r>
            <a:endParaRPr sz="2400"/>
          </a:p>
          <a:p>
            <a:pPr indent="-64135" lvl="0" marL="228600" rtl="0" algn="l">
              <a:lnSpc>
                <a:spcPct val="90000"/>
              </a:lnSpc>
              <a:spcBef>
                <a:spcPts val="2000"/>
              </a:spcBef>
              <a:spcAft>
                <a:spcPts val="0"/>
              </a:spcAft>
              <a:buClr>
                <a:srgbClr val="3A3A3A"/>
              </a:buClr>
              <a:buSzPct val="1000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2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01" name="Google Shape;201;p2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342900" lvl="0" marL="342900" rtl="0" algn="l">
              <a:lnSpc>
                <a:spcPct val="90000"/>
              </a:lnSpc>
              <a:spcBef>
                <a:spcPts val="0"/>
              </a:spcBef>
              <a:spcAft>
                <a:spcPts val="0"/>
              </a:spcAft>
              <a:buClr>
                <a:srgbClr val="3A3A3A"/>
              </a:buClr>
              <a:buSzPts val="2400"/>
              <a:buAutoNum type="arabicPeriod"/>
            </a:pPr>
            <a:r>
              <a:rPr b="1" i="0" lang="cs-CZ" sz="2400" u="none" strike="noStrike"/>
              <a:t>Aktivní cyklus dechových technik</a:t>
            </a:r>
            <a:endParaRPr sz="3400"/>
          </a:p>
          <a:p>
            <a:pPr indent="0" lvl="0" marL="0" rtl="0" algn="l">
              <a:lnSpc>
                <a:spcPct val="90000"/>
              </a:lnSpc>
              <a:spcBef>
                <a:spcPts val="1000"/>
              </a:spcBef>
              <a:spcAft>
                <a:spcPts val="0"/>
              </a:spcAft>
              <a:buClr>
                <a:srgbClr val="3A3A3A"/>
              </a:buClr>
              <a:buSzPts val="2800"/>
              <a:buNone/>
            </a:pPr>
            <a:r>
              <a:t/>
            </a:r>
            <a:endParaRPr b="0"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Techniky se mohou střídat dle potřeby, provádět v různých polohách a v nejrůznějších prostředí</a:t>
            </a:r>
            <a:endParaRPr sz="3400"/>
          </a:p>
          <a:p>
            <a:pPr indent="-266700" lvl="1" marL="685800" rtl="0" algn="l">
              <a:lnSpc>
                <a:spcPct val="90000"/>
              </a:lnSpc>
              <a:spcBef>
                <a:spcPts val="1000"/>
              </a:spcBef>
              <a:spcAft>
                <a:spcPts val="0"/>
              </a:spcAft>
              <a:buClr>
                <a:srgbClr val="3A3A3A"/>
              </a:buClr>
              <a:buSzPts val="2400"/>
              <a:buFont typeface="Play"/>
              <a:buAutoNum type="arabicPeriod"/>
            </a:pPr>
            <a:r>
              <a:rPr b="1" lang="cs-CZ"/>
              <a:t>Cvičení na zvýšení pružnosti hrudníku </a:t>
            </a:r>
            <a:r>
              <a:rPr lang="cs-CZ"/>
              <a:t>– inspirační technika, důraz na aktivní maximální pomalý nádech nosem, pasivní výdech ústy</a:t>
            </a:r>
            <a:endParaRPr sz="3000"/>
          </a:p>
          <a:p>
            <a:pPr indent="-266700" lvl="1" marL="685800" rtl="0" algn="l">
              <a:lnSpc>
                <a:spcPct val="90000"/>
              </a:lnSpc>
              <a:spcBef>
                <a:spcPts val="1000"/>
              </a:spcBef>
              <a:spcAft>
                <a:spcPts val="0"/>
              </a:spcAft>
              <a:buClr>
                <a:srgbClr val="3A3A3A"/>
              </a:buClr>
              <a:buSzPts val="2400"/>
              <a:buFont typeface="Play"/>
              <a:buAutoNum type="arabicPeriod"/>
            </a:pPr>
            <a:r>
              <a:rPr b="1" i="0" lang="cs-CZ" u="none" strike="noStrike"/>
              <a:t>Technika silového výdechu a huffing</a:t>
            </a:r>
            <a:r>
              <a:rPr b="0" i="0" lang="cs-CZ" u="none" strike="noStrike"/>
              <a:t> – je aktivní silový výdech s modifikovanou rychlostí, zakončen expektoračním huffingem, který nahrazuje kašel</a:t>
            </a:r>
            <a:endParaRPr sz="3000"/>
          </a:p>
          <a:p>
            <a:pPr indent="-266700" lvl="1" marL="685800" rtl="0" algn="l">
              <a:lnSpc>
                <a:spcPct val="90000"/>
              </a:lnSpc>
              <a:spcBef>
                <a:spcPts val="1000"/>
              </a:spcBef>
              <a:spcAft>
                <a:spcPts val="0"/>
              </a:spcAft>
              <a:buClr>
                <a:srgbClr val="3A3A3A"/>
              </a:buClr>
              <a:buSzPts val="2400"/>
              <a:buFont typeface="Play"/>
              <a:buAutoNum type="arabicPeriod"/>
            </a:pPr>
            <a:r>
              <a:rPr b="1" i="0" lang="cs-CZ" u="none" strike="noStrike"/>
              <a:t>Kontrolované dýchání</a:t>
            </a:r>
            <a:r>
              <a:rPr b="0" i="0" lang="cs-CZ" u="none" strike="noStrike"/>
              <a:t> – uvolněné, odpočinkové, centrované do břicha, ale bez cílené výdechové aktivace břišních svalů</a:t>
            </a:r>
            <a:endParaRPr sz="30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07" name="Google Shape;207;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85000" lnSpcReduction="20000"/>
          </a:bodyPr>
          <a:lstStyle/>
          <a:p>
            <a:pPr indent="0" lvl="0" marL="0" rtl="0" algn="l">
              <a:lnSpc>
                <a:spcPct val="90000"/>
              </a:lnSpc>
              <a:spcBef>
                <a:spcPts val="0"/>
              </a:spcBef>
              <a:spcAft>
                <a:spcPts val="0"/>
              </a:spcAft>
              <a:buClr>
                <a:srgbClr val="3A3A3A"/>
              </a:buClr>
              <a:buSzPct val="64924"/>
              <a:buNone/>
            </a:pPr>
            <a:r>
              <a:rPr b="1" lang="cs-CZ" sz="2772"/>
              <a:t>2.  Autogenní drenáž</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Technika má vysokou účinnost, snadnou dostupnost, nenápadné provedení</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U pacientů s chronickou bronchiální hypersekrecí je bazální technikou RFT</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Princip AD je odlepit, sesbírat a evakuovat hleny z dýchacích cest</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Vědomě řízené dýchaní samotným pacientem, vleže i vsedě, pomalý nádech nosem, inspirační pauza, následuje vědomé a pomalé, dlouhé a aktivní vydechování pootevřenými ústy přes uvolněné horní dýchací cesty</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Není časově omezená, používá se u aktuální nutnosti expektorovat</a:t>
            </a:r>
            <a:endParaRPr b="0" i="0" sz="2772" u="none" strike="noStrike"/>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Součástí mohou být manuální kontakty, automasáž, manuální pružení a jemné komprese a hrudníku</a:t>
            </a:r>
            <a:endParaRPr sz="3772"/>
          </a:p>
          <a:p>
            <a:pPr indent="-228612" lvl="0" marL="228600" rtl="0" algn="l">
              <a:lnSpc>
                <a:spcPct val="90000"/>
              </a:lnSpc>
              <a:spcBef>
                <a:spcPts val="1000"/>
              </a:spcBef>
              <a:spcAft>
                <a:spcPts val="0"/>
              </a:spcAft>
              <a:buClr>
                <a:srgbClr val="3A3A3A"/>
              </a:buClr>
              <a:buSzPct val="100000"/>
              <a:buFont typeface="Arial"/>
              <a:buChar char="•"/>
            </a:pPr>
            <a:r>
              <a:rPr b="0" i="0" lang="cs-CZ" sz="2772" u="none" strike="noStrike"/>
              <a:t>Možné zakončení AD huffingem, možná kombinace s inhalací, flutterem</a:t>
            </a:r>
            <a:endParaRPr b="0" i="0" sz="2772" u="none" strike="noStrike"/>
          </a:p>
          <a:p>
            <a:pPr indent="-50800" lvl="0" marL="228600" rtl="0" algn="l">
              <a:lnSpc>
                <a:spcPct val="90000"/>
              </a:lnSpc>
              <a:spcBef>
                <a:spcPts val="2000"/>
              </a:spcBef>
              <a:spcAft>
                <a:spcPts val="0"/>
              </a:spcAft>
              <a:buClr>
                <a:srgbClr val="3A3A3A"/>
              </a:buClr>
              <a:buSzPct val="100000"/>
              <a:buNone/>
            </a:pPr>
            <a:r>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1" name="Shape 211"/>
        <p:cNvGrpSpPr/>
        <p:nvPr/>
      </p:nvGrpSpPr>
      <p:grpSpPr>
        <a:xfrm>
          <a:off x="0" y="0"/>
          <a:ext cx="0" cy="0"/>
          <a:chOff x="0" y="0"/>
          <a:chExt cx="0" cy="0"/>
        </a:xfrm>
      </p:grpSpPr>
      <p:sp>
        <p:nvSpPr>
          <p:cNvPr id="212" name="Google Shape;212;p2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13" name="Google Shape;213;p28"/>
          <p:cNvSpPr txBox="1"/>
          <p:nvPr>
            <p:ph idx="1" type="body"/>
          </p:nvPr>
        </p:nvSpPr>
        <p:spPr>
          <a:xfrm>
            <a:off x="838200" y="1581325"/>
            <a:ext cx="10515600" cy="5110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3A3A3A"/>
              </a:buClr>
              <a:buSzPts val="1785"/>
              <a:buNone/>
            </a:pPr>
            <a:r>
              <a:rPr b="1" lang="cs-CZ" sz="2000"/>
              <a:t>3. PEP systém dýchání </a:t>
            </a:r>
            <a:endParaRPr sz="2000"/>
          </a:p>
          <a:p>
            <a:pPr indent="-228600" lvl="0" marL="228600" rtl="0" algn="l">
              <a:lnSpc>
                <a:spcPct val="70000"/>
              </a:lnSpc>
              <a:spcBef>
                <a:spcPts val="1000"/>
              </a:spcBef>
              <a:spcAft>
                <a:spcPts val="0"/>
              </a:spcAft>
              <a:buClr>
                <a:srgbClr val="3A3A3A"/>
              </a:buClr>
              <a:buSzPts val="2030"/>
              <a:buFont typeface="Arial"/>
              <a:buChar char="•"/>
            </a:pPr>
            <a:r>
              <a:rPr b="0" i="0" lang="cs-CZ" sz="2000" u="none" strike="noStrike"/>
              <a:t>Pozitivní výdechový přetlak, proti dávkovanému odporu zvyšuje intrabronchiální tlak</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PEP maska</a:t>
            </a:r>
            <a:r>
              <a:rPr b="0" i="0" lang="cs-CZ" sz="2000" u="none" strike="noStrike"/>
              <a:t> – 10 – 12 dechů, výdech ústy proti 10 – 20 cm vodního sloupce, ještě 2 – 3 výdechy bez redukce odporu, pak následuje expektorační fáze</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Oscilující PEP systém</a:t>
            </a:r>
            <a:r>
              <a:rPr b="0" i="0" lang="cs-CZ" sz="2000" u="none" strike="noStrike"/>
              <a:t> ( flutter, RC . Cornet, Acapella) – kombinace výdechu proti odporu s kmitavými a vibračními efekty uvnitř dýchacích cest</a:t>
            </a:r>
            <a:endParaRPr sz="2000"/>
          </a:p>
          <a:p>
            <a:pPr indent="-228600" lvl="0" marL="228600" rtl="0" algn="l">
              <a:lnSpc>
                <a:spcPct val="70000"/>
              </a:lnSpc>
              <a:spcBef>
                <a:spcPts val="1000"/>
              </a:spcBef>
              <a:spcAft>
                <a:spcPts val="0"/>
              </a:spcAft>
              <a:buClr>
                <a:srgbClr val="3A3A3A"/>
              </a:buClr>
              <a:buSzPts val="2030"/>
              <a:buFont typeface="Arial"/>
              <a:buChar char="•"/>
            </a:pPr>
            <a:r>
              <a:rPr b="0" i="0" lang="cs-CZ" sz="2000" u="none" strike="noStrike"/>
              <a:t>Trojkombinace inhalace, AD a flutter zintenzivňuje mobilizaci sekretu</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Flutter</a:t>
            </a:r>
            <a:r>
              <a:rPr b="0" i="0" lang="cs-CZ" sz="2000" u="none" strike="noStrike"/>
              <a:t> – zvyšování tlaku v </a:t>
            </a:r>
            <a:r>
              <a:rPr lang="cs-CZ" sz="2000"/>
              <a:t>DC</a:t>
            </a:r>
            <a:r>
              <a:rPr b="0" i="0" lang="cs-CZ" sz="2000" u="none" strike="noStrike"/>
              <a:t> podporuje otevření bronchů, </a:t>
            </a:r>
            <a:r>
              <a:rPr lang="cs-CZ" sz="2000"/>
              <a:t>usnadnění </a:t>
            </a:r>
            <a:r>
              <a:rPr b="0" i="0" lang="cs-CZ" sz="2000" u="none" strike="noStrike"/>
              <a:t>mobiliza</a:t>
            </a:r>
            <a:r>
              <a:rPr lang="cs-CZ" sz="2000"/>
              <a:t>ce</a:t>
            </a:r>
            <a:r>
              <a:rPr b="0" i="0" lang="cs-CZ" sz="2000" u="none" strike="noStrike"/>
              <a:t> hlenu, pac. </a:t>
            </a:r>
            <a:r>
              <a:rPr lang="cs-CZ" sz="2000"/>
              <a:t>pociťuje</a:t>
            </a:r>
            <a:r>
              <a:rPr b="0" i="0" lang="cs-CZ" sz="2000" u="none" strike="noStrike"/>
              <a:t> jemné hloubkové vibrační chvění</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Cornet</a:t>
            </a:r>
            <a:r>
              <a:rPr b="0" i="0" lang="cs-CZ" sz="2000" u="none" strike="noStrike"/>
              <a:t> – tvar dutého rohu, n</a:t>
            </a:r>
            <a:r>
              <a:rPr lang="cs-CZ" sz="2000"/>
              <a:t>e</a:t>
            </a:r>
            <a:r>
              <a:rPr b="0" i="0" lang="cs-CZ" sz="2000" u="none" strike="noStrike"/>
              <a:t>závislost pomůcky na poloze pacienta, </a:t>
            </a:r>
            <a:r>
              <a:rPr lang="cs-CZ" sz="2000"/>
              <a:t>děti</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Acapella</a:t>
            </a:r>
            <a:r>
              <a:rPr b="0" i="0" lang="cs-CZ" sz="2000" u="none" strike="noStrike"/>
              <a:t> – využívá se u pac. intubovaných</a:t>
            </a:r>
            <a:r>
              <a:rPr lang="cs-CZ" sz="2000"/>
              <a:t>,</a:t>
            </a:r>
            <a:r>
              <a:rPr b="0" i="0" lang="cs-CZ" sz="2000" u="none" strike="noStrike"/>
              <a:t> </a:t>
            </a:r>
            <a:r>
              <a:rPr lang="cs-CZ" sz="2000"/>
              <a:t>u </a:t>
            </a:r>
            <a:r>
              <a:rPr b="0" i="0" lang="cs-CZ" sz="2000" u="none" strike="noStrike"/>
              <a:t>invazivní</a:t>
            </a:r>
            <a:r>
              <a:rPr lang="cs-CZ" sz="2000"/>
              <a:t>ho </a:t>
            </a:r>
            <a:r>
              <a:rPr b="0" i="0" lang="cs-CZ" sz="2000" u="none" strike="noStrike"/>
              <a:t>typu mechanické ventilace</a:t>
            </a:r>
            <a:endParaRPr sz="2000"/>
          </a:p>
          <a:p>
            <a:pPr indent="-228600" lvl="0" marL="228600" rtl="0" algn="l">
              <a:lnSpc>
                <a:spcPct val="70000"/>
              </a:lnSpc>
              <a:spcBef>
                <a:spcPts val="1000"/>
              </a:spcBef>
              <a:spcAft>
                <a:spcPts val="0"/>
              </a:spcAft>
              <a:buClr>
                <a:srgbClr val="3A3A3A"/>
              </a:buClr>
              <a:buSzPts val="2030"/>
              <a:buFont typeface="Arial"/>
              <a:buChar char="•"/>
            </a:pPr>
            <a:r>
              <a:rPr b="1" i="0" lang="cs-CZ" sz="2000" u="none" strike="noStrike"/>
              <a:t>Dechové trenažéry</a:t>
            </a:r>
            <a:r>
              <a:rPr b="0" i="0" lang="cs-CZ" sz="2000" u="none" strike="noStrike"/>
              <a:t> – </a:t>
            </a:r>
            <a:r>
              <a:rPr lang="cs-CZ" sz="2000"/>
              <a:t>zdokonalení</a:t>
            </a:r>
            <a:r>
              <a:rPr b="0" i="0" lang="cs-CZ" sz="2000" u="none" strike="noStrike"/>
              <a:t> technika dýchání, lépe se zapojují respirační svaly; </a:t>
            </a:r>
            <a:endParaRPr sz="2000"/>
          </a:p>
          <a:p>
            <a:pPr indent="-260350" lvl="1" marL="685800" rtl="0" algn="l">
              <a:lnSpc>
                <a:spcPct val="70000"/>
              </a:lnSpc>
              <a:spcBef>
                <a:spcPts val="1000"/>
              </a:spcBef>
              <a:spcAft>
                <a:spcPts val="0"/>
              </a:spcAft>
              <a:buClr>
                <a:srgbClr val="3A3A3A"/>
              </a:buClr>
              <a:buSzPts val="1690"/>
              <a:buChar char="•"/>
            </a:pPr>
            <a:r>
              <a:rPr b="0" i="0" lang="cs-CZ" sz="2000" u="none" strike="noStrike"/>
              <a:t>inspirační DT – usnadňuje inhalační léčbu, usnadní dechové pohyby po operaci, zlepšuje ventilaci</a:t>
            </a:r>
            <a:endParaRPr sz="2000"/>
          </a:p>
          <a:p>
            <a:pPr indent="-260350" lvl="1" marL="685800" rtl="0" algn="l">
              <a:lnSpc>
                <a:spcPct val="70000"/>
              </a:lnSpc>
              <a:spcBef>
                <a:spcPts val="1000"/>
              </a:spcBef>
              <a:spcAft>
                <a:spcPts val="0"/>
              </a:spcAft>
              <a:buClr>
                <a:srgbClr val="3A3A3A"/>
              </a:buClr>
              <a:buSzPts val="1690"/>
              <a:buChar char="•"/>
            </a:pPr>
            <a:r>
              <a:rPr b="0" i="0" lang="cs-CZ" sz="2000" u="none" strike="noStrike"/>
              <a:t>expirační DT – hlavní funkce je expektorační podpora, zlepšení ventilace periferních dýchacích cest, prevence bronchiálních kolapsů, zlepšuje flexibilitu stěn bronchů</a:t>
            </a:r>
            <a:endParaRPr sz="2000"/>
          </a:p>
          <a:p>
            <a:pPr indent="-77470" lvl="0" marL="228600" rtl="0" algn="l">
              <a:lnSpc>
                <a:spcPct val="70000"/>
              </a:lnSpc>
              <a:spcBef>
                <a:spcPts val="2000"/>
              </a:spcBef>
              <a:spcAft>
                <a:spcPts val="0"/>
              </a:spcAft>
              <a:buClr>
                <a:srgbClr val="3A3A3A"/>
              </a:buClr>
              <a:buSzPts val="2380"/>
              <a:buNone/>
            </a:pPr>
            <a:r>
              <a:t/>
            </a:r>
            <a:endParaRPr sz="248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7" name="Shape 217"/>
        <p:cNvGrpSpPr/>
        <p:nvPr/>
      </p:nvGrpSpPr>
      <p:grpSpPr>
        <a:xfrm>
          <a:off x="0" y="0"/>
          <a:ext cx="0" cy="0"/>
          <a:chOff x="0" y="0"/>
          <a:chExt cx="0" cy="0"/>
        </a:xfrm>
      </p:grpSpPr>
      <p:sp>
        <p:nvSpPr>
          <p:cNvPr id="218" name="Google Shape;218;p2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19" name="Google Shape;219;p2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lang="cs-CZ" sz="2300"/>
              <a:t>4. Intrapulmonální perkusivní ventilace</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Jedná se o kombinaci aerosolové inhalační terapie s pravidelně se opakujícím </a:t>
            </a:r>
            <a:r>
              <a:rPr b="0" i="1" lang="cs-CZ" sz="2300" u="none" strike="noStrike"/>
              <a:t>tlakovým impulsivním vtlačením vzduchu</a:t>
            </a:r>
            <a:r>
              <a:rPr b="0" i="0" lang="cs-CZ" sz="2300" u="none" strike="noStrike"/>
              <a:t> do dýchacích cest</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Tlakové impulsy se individuálně nastavují, velikost a frekvence impulsivních opakování, tlaková vlna rozšiřuje dýchací cesty, usnadňuje přístup inhalační látky do dýchacích cest, vibrací se zlepší mobilizace sputa</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U některých pacientů se může objevit únava, proto je vždy doplněna úlevovými polohami, odpočinkovým dýcháním a kompenzačním cvičením postury</a:t>
            </a:r>
            <a:endParaRPr sz="33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25" name="Google Shape;225;p3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300" u="none" strike="noStrike"/>
              <a:t>5. Inhalační léčba</a:t>
            </a:r>
            <a:endParaRPr b="0"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Zahájení léčby závisí na rozhodnutí lékaře</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Pro IL je nutná volná průchodnost horních cest dýchacích</a:t>
            </a:r>
            <a:endParaRPr sz="3300"/>
          </a:p>
          <a:p>
            <a:pPr indent="-228600" lvl="0" marL="228600" rtl="0" algn="l">
              <a:lnSpc>
                <a:spcPct val="90000"/>
              </a:lnSpc>
              <a:spcBef>
                <a:spcPts val="1000"/>
              </a:spcBef>
              <a:spcAft>
                <a:spcPts val="0"/>
              </a:spcAft>
              <a:buClr>
                <a:srgbClr val="3A3A3A"/>
              </a:buClr>
              <a:buSzPts val="2300"/>
              <a:buFont typeface="Arial"/>
              <a:buChar char="•"/>
            </a:pPr>
            <a:r>
              <a:rPr b="0" i="0" lang="cs-CZ" sz="2300" u="none" strike="noStrike"/>
              <a:t>V průběhu inhalace může terapeut využít techniky RFT, např. mobilizační prvky pro uvolnění hrudníku, volné dýchání ústy a nosem současně, vliv polohy těla a pohybů na dýchání, nádech ústy a ovlivnění inspirační apnoe, výdech nosem nebo ústy, expirační pauza</a:t>
            </a:r>
            <a:endParaRPr sz="33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Respirační fyzioterapie</a:t>
            </a:r>
            <a:endParaRPr/>
          </a:p>
        </p:txBody>
      </p:sp>
      <p:sp>
        <p:nvSpPr>
          <p:cNvPr id="231" name="Google Shape;231;p3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400" u="none" strike="noStrike"/>
              <a:t>6. Tělesná cvičení = dechová gymnastika</a:t>
            </a:r>
            <a:endParaRPr b="0"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V dnešním pojetí rehabilitace je dána podřízenost poloh a pohybů dechovému procesu, který je doprovázen pohyby trupu, hlavy a končetin</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Charakteristiky DG – důraz na plynulé řízené dýchání, synchronizace dechu s pohybem, časové rozvržení nádechu a výdechu při pohybech</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Terapeut nikdy násilně nezasahujeme do rytmu pacientova dechu!</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Všechny formy DG přispívají ke zvyšování fyzické kondice a prevenci sekundárních změn pohybového aparátu u pacientů s chronickým respiračním onemocněním</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Indikace – kardiaci, diabetici, onkologicky nemocní pacienti, polymorbidní pacienti</a:t>
            </a:r>
            <a:endParaRPr sz="34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5" name="Shape 235"/>
        <p:cNvGrpSpPr/>
        <p:nvPr/>
      </p:nvGrpSpPr>
      <p:grpSpPr>
        <a:xfrm>
          <a:off x="0" y="0"/>
          <a:ext cx="0" cy="0"/>
          <a:chOff x="0" y="0"/>
          <a:chExt cx="0" cy="0"/>
        </a:xfrm>
      </p:grpSpPr>
      <p:sp>
        <p:nvSpPr>
          <p:cNvPr id="236" name="Google Shape;236;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Relaxační průprava</a:t>
            </a:r>
            <a:endParaRPr/>
          </a:p>
        </p:txBody>
      </p:sp>
      <p:sp>
        <p:nvSpPr>
          <p:cNvPr id="237" name="Google Shape;237;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na závěr relaxace</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17"/>
          <p:cNvSpPr txBox="1"/>
          <p:nvPr>
            <p:ph type="ctrTitle"/>
          </p:nvPr>
        </p:nvSpPr>
        <p:spPr>
          <a:xfrm>
            <a:off x="1524000" y="1415391"/>
            <a:ext cx="9144000" cy="2387600"/>
          </a:xfrm>
          <a:prstGeom prst="rect">
            <a:avLst/>
          </a:prstGeom>
          <a:noFill/>
          <a:ln>
            <a:noFill/>
          </a:ln>
        </p:spPr>
        <p:txBody>
          <a:bodyPr anchorCtr="0" anchor="b" bIns="45700" lIns="91425" spcFirstLastPara="1" rIns="91425" wrap="square" tIns="45700">
            <a:normAutofit fontScale="90000"/>
          </a:bodyPr>
          <a:lstStyle/>
          <a:p>
            <a:pPr indent="0" lvl="0" marL="0" rtl="0" algn="ctr">
              <a:lnSpc>
                <a:spcPct val="90000"/>
              </a:lnSpc>
              <a:spcBef>
                <a:spcPts val="0"/>
              </a:spcBef>
              <a:spcAft>
                <a:spcPts val="0"/>
              </a:spcAft>
              <a:buClr>
                <a:srgbClr val="3A3A3A"/>
              </a:buClr>
              <a:buSzPct val="100000"/>
              <a:buFont typeface="Helvetica Neue"/>
              <a:buNone/>
            </a:pPr>
            <a:r>
              <a:rPr b="1" lang="cs-CZ">
                <a:solidFill>
                  <a:srgbClr val="3F3F3F"/>
                </a:solidFill>
                <a:latin typeface="Helvetica Neue"/>
                <a:ea typeface="Helvetica Neue"/>
                <a:cs typeface="Helvetica Neue"/>
                <a:sym typeface="Helvetica Neue"/>
              </a:rPr>
              <a:t>Dechová gymnastika, jóga v respirační fyzioterapii</a:t>
            </a:r>
            <a:endParaRPr b="1">
              <a:solidFill>
                <a:srgbClr val="3F3F3F"/>
              </a:solidFill>
              <a:latin typeface="Helvetica Neue"/>
              <a:ea typeface="Helvetica Neue"/>
              <a:cs typeface="Helvetica Neue"/>
              <a:sym typeface="Helvetica Neue"/>
            </a:endParaRPr>
          </a:p>
        </p:txBody>
      </p:sp>
      <p:sp>
        <p:nvSpPr>
          <p:cNvPr id="243" name="Google Shape;243;p17"/>
          <p:cNvSpPr txBox="1"/>
          <p:nvPr>
            <p:ph idx="1" type="subTitle"/>
          </p:nvPr>
        </p:nvSpPr>
        <p:spPr>
          <a:xfrm>
            <a:off x="1524000" y="4248809"/>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rgbClr val="747474"/>
              </a:buClr>
              <a:buSzPts val="2400"/>
              <a:buNone/>
            </a:pPr>
            <a:r>
              <a:rPr lang="cs-CZ">
                <a:latin typeface="Helvetica Neue"/>
                <a:ea typeface="Helvetica Neue"/>
                <a:cs typeface="Helvetica Neue"/>
                <a:sym typeface="Helvetica Neue"/>
              </a:rPr>
              <a:t>Mgr. Vanda Šilhová</a:t>
            </a:r>
            <a:endParaRPr>
              <a:latin typeface="Helvetica Neue"/>
              <a:ea typeface="Helvetica Neue"/>
              <a:cs typeface="Helvetica Neue"/>
              <a:sym typeface="Helvetica Neue"/>
            </a:endParaRPr>
          </a:p>
        </p:txBody>
      </p:sp>
      <p:sp>
        <p:nvSpPr>
          <p:cNvPr id="244" name="Google Shape;244;p17"/>
          <p:cNvSpPr/>
          <p:nvPr/>
        </p:nvSpPr>
        <p:spPr>
          <a:xfrm>
            <a:off x="0" y="0"/>
            <a:ext cx="12192000" cy="479502"/>
          </a:xfrm>
          <a:prstGeom prst="rect">
            <a:avLst/>
          </a:prstGeom>
          <a:solidFill>
            <a:srgbClr val="7A9998"/>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rPr b="0" i="0" lang="cs-CZ" sz="1800" u="none" cap="none" strike="noStrike">
                <a:solidFill>
                  <a:schemeClr val="lt1"/>
                </a:solidFill>
                <a:latin typeface="Helvetica Neue"/>
                <a:ea typeface="Helvetica Neue"/>
                <a:cs typeface="Helvetica Neue"/>
                <a:sym typeface="Helvetica Neue"/>
              </a:rPr>
              <a:t>VŠZ - ZÁKLADY FYZIOTERAPIE, 1. ročník, 2024/2025</a:t>
            </a:r>
            <a:endParaRPr b="0" i="0" sz="1400" u="none" cap="none" strike="noStrike">
              <a:solidFill>
                <a:srgbClr val="000000"/>
              </a:solidFill>
              <a:latin typeface="Arial"/>
              <a:ea typeface="Arial"/>
              <a:cs typeface="Arial"/>
              <a:sym typeface="Arial"/>
            </a:endParaRPr>
          </a:p>
        </p:txBody>
      </p:sp>
      <p:sp>
        <p:nvSpPr>
          <p:cNvPr id="245" name="Google Shape;245;p17"/>
          <p:cNvSpPr/>
          <p:nvPr/>
        </p:nvSpPr>
        <p:spPr>
          <a:xfrm rot="5400000">
            <a:off x="7874000" y="2540000"/>
            <a:ext cx="4318000" cy="4318000"/>
          </a:xfrm>
          <a:prstGeom prst="teardrop">
            <a:avLst>
              <a:gd fmla="val 100000" name="adj"/>
            </a:avLst>
          </a:prstGeom>
          <a:solidFill>
            <a:srgbClr val="8BACAA">
              <a:alpha val="9019"/>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9" name="Shape 249"/>
        <p:cNvGrpSpPr/>
        <p:nvPr/>
      </p:nvGrpSpPr>
      <p:grpSpPr>
        <a:xfrm>
          <a:off x="0" y="0"/>
          <a:ext cx="0" cy="0"/>
          <a:chOff x="0" y="0"/>
          <a:chExt cx="0" cy="0"/>
        </a:xfrm>
      </p:grpSpPr>
      <p:sp>
        <p:nvSpPr>
          <p:cNvPr id="250" name="Google Shape;250;p1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Dechová gymnastika</a:t>
            </a:r>
            <a:endParaRPr/>
          </a:p>
        </p:txBody>
      </p:sp>
      <p:sp>
        <p:nvSpPr>
          <p:cNvPr id="251" name="Google Shape;251;p1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1" marL="685800" rtl="0" algn="l">
              <a:lnSpc>
                <a:spcPct val="90000"/>
              </a:lnSpc>
              <a:spcBef>
                <a:spcPts val="0"/>
              </a:spcBef>
              <a:spcAft>
                <a:spcPts val="0"/>
              </a:spcAft>
              <a:buClr>
                <a:srgbClr val="3A3A3A"/>
              </a:buClr>
              <a:buSzPts val="2400"/>
              <a:buChar char="•"/>
            </a:pPr>
            <a:r>
              <a:rPr lang="cs-CZ"/>
              <a:t>základní</a:t>
            </a:r>
            <a:endParaRPr/>
          </a:p>
          <a:p>
            <a:pPr indent="-228600" lvl="1" marL="685800" rtl="0" algn="l">
              <a:lnSpc>
                <a:spcPct val="90000"/>
              </a:lnSpc>
              <a:spcBef>
                <a:spcPts val="500"/>
              </a:spcBef>
              <a:spcAft>
                <a:spcPts val="0"/>
              </a:spcAft>
              <a:buClr>
                <a:srgbClr val="3A3A3A"/>
              </a:buClr>
              <a:buSzPts val="2400"/>
              <a:buChar char="•"/>
            </a:pPr>
            <a:r>
              <a:rPr lang="cs-CZ"/>
              <a:t>speciální </a:t>
            </a:r>
            <a:endParaRPr/>
          </a:p>
          <a:p>
            <a:pPr indent="-228600" lvl="2" marL="1143000" rtl="0" algn="l">
              <a:lnSpc>
                <a:spcPct val="90000"/>
              </a:lnSpc>
              <a:spcBef>
                <a:spcPts val="500"/>
              </a:spcBef>
              <a:spcAft>
                <a:spcPts val="0"/>
              </a:spcAft>
              <a:buClr>
                <a:srgbClr val="3A3A3A"/>
              </a:buClr>
              <a:buSzPts val="2000"/>
              <a:buChar char="•"/>
            </a:pPr>
            <a:r>
              <a:rPr lang="cs-CZ"/>
              <a:t>statická</a:t>
            </a:r>
            <a:endParaRPr/>
          </a:p>
          <a:p>
            <a:pPr indent="-228600" lvl="2" marL="1143000" rtl="0" algn="l">
              <a:lnSpc>
                <a:spcPct val="90000"/>
              </a:lnSpc>
              <a:spcBef>
                <a:spcPts val="500"/>
              </a:spcBef>
              <a:spcAft>
                <a:spcPts val="0"/>
              </a:spcAft>
              <a:buClr>
                <a:srgbClr val="3A3A3A"/>
              </a:buClr>
              <a:buSzPts val="2000"/>
              <a:buChar char="•"/>
            </a:pPr>
            <a:r>
              <a:rPr lang="cs-CZ"/>
              <a:t>dynamická</a:t>
            </a:r>
            <a:endParaRPr/>
          </a:p>
          <a:p>
            <a:pPr indent="-228600" lvl="2" marL="1143000" rtl="0" algn="l">
              <a:lnSpc>
                <a:spcPct val="90000"/>
              </a:lnSpc>
              <a:spcBef>
                <a:spcPts val="500"/>
              </a:spcBef>
              <a:spcAft>
                <a:spcPts val="0"/>
              </a:spcAft>
              <a:buClr>
                <a:srgbClr val="3A3A3A"/>
              </a:buClr>
              <a:buSzPts val="2000"/>
              <a:buChar char="•"/>
            </a:pPr>
            <a:r>
              <a:rPr lang="cs-CZ"/>
              <a:t>mobilizační</a:t>
            </a:r>
            <a:endParaRPr/>
          </a:p>
          <a:p>
            <a:pPr indent="-228600" lvl="2" marL="1143000" rtl="0" algn="l">
              <a:lnSpc>
                <a:spcPct val="90000"/>
              </a:lnSpc>
              <a:spcBef>
                <a:spcPts val="500"/>
              </a:spcBef>
              <a:spcAft>
                <a:spcPts val="0"/>
              </a:spcAft>
              <a:buClr>
                <a:srgbClr val="3A3A3A"/>
              </a:buClr>
              <a:buSzPts val="2000"/>
              <a:buChar char="•"/>
            </a:pPr>
            <a:r>
              <a:rPr lang="cs-CZ"/>
              <a:t>kondiční</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Základní dechová gymnastika</a:t>
            </a:r>
            <a:endParaRPr/>
          </a:p>
        </p:txBody>
      </p:sp>
      <p:sp>
        <p:nvSpPr>
          <p:cNvPr id="257" name="Google Shape;257;p2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77500" lnSpcReduction="20000"/>
          </a:bodyPr>
          <a:lstStyle/>
          <a:p>
            <a:pPr indent="-228600" lvl="0" marL="228600" rtl="0" algn="l">
              <a:lnSpc>
                <a:spcPct val="90000"/>
              </a:lnSpc>
              <a:spcBef>
                <a:spcPts val="0"/>
              </a:spcBef>
              <a:spcAft>
                <a:spcPts val="0"/>
              </a:spcAft>
              <a:buClr>
                <a:srgbClr val="3A3A3A"/>
              </a:buClr>
              <a:buSzPct val="100000"/>
              <a:buChar char="•"/>
            </a:pPr>
            <a:r>
              <a:rPr lang="cs-CZ" sz="2800"/>
              <a:t>snažíme se dosáhnout přirozeného způsobu a rytmu dýchání </a:t>
            </a:r>
            <a:endParaRPr/>
          </a:p>
          <a:p>
            <a:pPr indent="-228600" lvl="0" marL="228600" rtl="0" algn="l">
              <a:lnSpc>
                <a:spcPct val="90000"/>
              </a:lnSpc>
              <a:spcBef>
                <a:spcPts val="1000"/>
              </a:spcBef>
              <a:spcAft>
                <a:spcPts val="0"/>
              </a:spcAft>
              <a:buClr>
                <a:srgbClr val="3A3A3A"/>
              </a:buClr>
              <a:buSzPct val="100000"/>
              <a:buChar char="•"/>
            </a:pPr>
            <a:r>
              <a:rPr lang="cs-CZ" sz="2800"/>
              <a:t>cca 16 dechů za minutu, normální hloubku dechu, výdech delší než nádech, nádech nosem, výdech ústy </a:t>
            </a:r>
            <a:endParaRPr/>
          </a:p>
          <a:p>
            <a:pPr indent="-228600" lvl="0" marL="228600" rtl="0" algn="l">
              <a:lnSpc>
                <a:spcPct val="90000"/>
              </a:lnSpc>
              <a:spcBef>
                <a:spcPts val="1000"/>
              </a:spcBef>
              <a:spcAft>
                <a:spcPts val="0"/>
              </a:spcAft>
              <a:buClr>
                <a:srgbClr val="3A3A3A"/>
              </a:buClr>
              <a:buSzPct val="100000"/>
              <a:buChar char="•"/>
            </a:pPr>
            <a:r>
              <a:rPr lang="cs-CZ" sz="2800"/>
              <a:t>využíváme dechovou vlnu – nádech od břicha kraniálně až pod klíční kosti, výdech také kraniálním směrem od břicha </a:t>
            </a:r>
            <a:endParaRPr/>
          </a:p>
          <a:p>
            <a:pPr indent="-228600" lvl="0" marL="228600" rtl="0" algn="l">
              <a:lnSpc>
                <a:spcPct val="90000"/>
              </a:lnSpc>
              <a:spcBef>
                <a:spcPts val="1000"/>
              </a:spcBef>
              <a:spcAft>
                <a:spcPts val="0"/>
              </a:spcAft>
              <a:buClr>
                <a:srgbClr val="3A3A3A"/>
              </a:buClr>
              <a:buSzPct val="100000"/>
              <a:buChar char="•"/>
            </a:pPr>
            <a:r>
              <a:rPr lang="cs-CZ" sz="2800"/>
              <a:t>individuální charakter dechu je ovlivněn tvarem a elasticitou hrudníku a břicha, elasticitou plicní tkáně, odporem plynů v horních i dolních DC, náplní dutých orgánů břišní dutiny, aktivitou respiračních svalů, souhrou a timingem, vliv má také pohlaví a věk, kouření, životní styl </a:t>
            </a:r>
            <a:endParaRPr/>
          </a:p>
          <a:p>
            <a:pPr indent="-228600" lvl="0" marL="228600" rtl="0" algn="l">
              <a:lnSpc>
                <a:spcPct val="90000"/>
              </a:lnSpc>
              <a:spcBef>
                <a:spcPts val="1000"/>
              </a:spcBef>
              <a:spcAft>
                <a:spcPts val="0"/>
              </a:spcAft>
              <a:buClr>
                <a:srgbClr val="3A3A3A"/>
              </a:buClr>
              <a:buSzPct val="100000"/>
              <a:buChar char="•"/>
            </a:pPr>
            <a:r>
              <a:rPr lang="cs-CZ" sz="2800"/>
              <a:t>poruchy ovlivňující tvar a funkci hrudníku a páteře – skoliza, kyfoskolióza, vady páteře a hrudníku, m. Bechtěrev, CMP, svalová dystrofie, m. Parkinson </a:t>
            </a:r>
            <a:endParaRPr/>
          </a:p>
          <a:p>
            <a:pPr indent="-228600" lvl="0" marL="228600" rtl="0" algn="l">
              <a:lnSpc>
                <a:spcPct val="90000"/>
              </a:lnSpc>
              <a:spcBef>
                <a:spcPts val="1000"/>
              </a:spcBef>
              <a:spcAft>
                <a:spcPts val="0"/>
              </a:spcAft>
              <a:buClr>
                <a:srgbClr val="3A3A3A"/>
              </a:buClr>
              <a:buSzPct val="100000"/>
              <a:buChar char="•"/>
            </a:pPr>
            <a:r>
              <a:rPr lang="cs-CZ" sz="2800"/>
              <a:t>vizuálně sledujeme dech a případně palpujeme </a:t>
            </a:r>
            <a:endParaRPr/>
          </a:p>
          <a:p>
            <a:pPr indent="-228600" lvl="0" marL="228600" rtl="0" algn="l">
              <a:lnSpc>
                <a:spcPct val="90000"/>
              </a:lnSpc>
              <a:spcBef>
                <a:spcPts val="1000"/>
              </a:spcBef>
              <a:spcAft>
                <a:spcPts val="0"/>
              </a:spcAft>
              <a:buClr>
                <a:srgbClr val="3A3A3A"/>
              </a:buClr>
              <a:buSzPct val="100000"/>
              <a:buChar char="•"/>
            </a:pPr>
            <a:r>
              <a:rPr lang="cs-CZ" sz="2800"/>
              <a:t>všímáme si dušnosti, hyperventilace</a:t>
            </a:r>
            <a:endParaRPr/>
          </a:p>
          <a:p>
            <a:pPr indent="-90804" lvl="0" marL="228600" rtl="0" algn="l">
              <a:lnSpc>
                <a:spcPct val="90000"/>
              </a:lnSpc>
              <a:spcBef>
                <a:spcPts val="1000"/>
              </a:spcBef>
              <a:spcAft>
                <a:spcPts val="0"/>
              </a:spcAft>
              <a:buClr>
                <a:srgbClr val="3A3A3A"/>
              </a:buClr>
              <a:buSzPct val="1000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Základní postupy RFT</a:t>
            </a:r>
            <a:endParaRPr/>
          </a:p>
        </p:txBody>
      </p:sp>
      <p:sp>
        <p:nvSpPr>
          <p:cNvPr id="99" name="Google Shape;99;p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3600"/>
              <a:buNone/>
            </a:pPr>
            <a:r>
              <a:rPr b="0" i="0" lang="cs-CZ" sz="3600" u="none" strike="noStrike"/>
              <a:t>A) Korekční fyzioterapie posturálního systému</a:t>
            </a:r>
            <a:endParaRPr/>
          </a:p>
          <a:p>
            <a:pPr indent="0" lvl="0" marL="0" rtl="0" algn="l">
              <a:lnSpc>
                <a:spcPct val="90000"/>
              </a:lnSpc>
              <a:spcBef>
                <a:spcPts val="1000"/>
              </a:spcBef>
              <a:spcAft>
                <a:spcPts val="0"/>
              </a:spcAft>
              <a:buClr>
                <a:srgbClr val="3A3A3A"/>
              </a:buClr>
              <a:buSzPts val="3600"/>
              <a:buNone/>
            </a:pPr>
            <a:r>
              <a:t/>
            </a:r>
            <a:endParaRPr b="0" i="0" sz="3600" u="none" strike="noStrike"/>
          </a:p>
          <a:p>
            <a:pPr indent="0" lvl="0" marL="0" rtl="0" algn="l">
              <a:lnSpc>
                <a:spcPct val="90000"/>
              </a:lnSpc>
              <a:spcBef>
                <a:spcPts val="1000"/>
              </a:spcBef>
              <a:spcAft>
                <a:spcPts val="0"/>
              </a:spcAft>
              <a:buClr>
                <a:srgbClr val="3A3A3A"/>
              </a:buClr>
              <a:buSzPts val="3600"/>
              <a:buNone/>
            </a:pPr>
            <a:r>
              <a:rPr b="0" i="0" lang="cs-CZ" sz="3600" u="none" strike="noStrike"/>
              <a:t>B) Respirační fyzioterapie (korekce motorických      vzorů dýchání)</a:t>
            </a:r>
            <a:endParaRPr/>
          </a:p>
          <a:p>
            <a:pPr indent="0" lvl="0" marL="0" rtl="0" algn="l">
              <a:lnSpc>
                <a:spcPct val="90000"/>
              </a:lnSpc>
              <a:spcBef>
                <a:spcPts val="1000"/>
              </a:spcBef>
              <a:spcAft>
                <a:spcPts val="0"/>
              </a:spcAft>
              <a:buClr>
                <a:srgbClr val="3A3A3A"/>
              </a:buClr>
              <a:buSzPts val="3600"/>
              <a:buNone/>
            </a:pPr>
            <a:r>
              <a:t/>
            </a:r>
            <a:endParaRPr b="0" i="0" sz="3600" u="none" strike="noStrike"/>
          </a:p>
          <a:p>
            <a:pPr indent="0" lvl="0" marL="0" rtl="0" algn="l">
              <a:lnSpc>
                <a:spcPct val="90000"/>
              </a:lnSpc>
              <a:spcBef>
                <a:spcPts val="1000"/>
              </a:spcBef>
              <a:spcAft>
                <a:spcPts val="0"/>
              </a:spcAft>
              <a:buClr>
                <a:srgbClr val="3A3A3A"/>
              </a:buClr>
              <a:buSzPts val="3600"/>
              <a:buNone/>
            </a:pPr>
            <a:r>
              <a:rPr b="0" i="0" lang="cs-CZ" sz="3600" u="none" strike="noStrike"/>
              <a:t>C) Relaxační průprava</a:t>
            </a:r>
            <a:endParaRPr/>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2" name="Shape 262"/>
        <p:cNvGrpSpPr/>
        <p:nvPr/>
      </p:nvGrpSpPr>
      <p:grpSpPr>
        <a:xfrm>
          <a:off x="0" y="0"/>
          <a:ext cx="0" cy="0"/>
          <a:chOff x="0" y="0"/>
          <a:chExt cx="0" cy="0"/>
        </a:xfrm>
      </p:grpSpPr>
      <p:sp>
        <p:nvSpPr>
          <p:cNvPr id="263" name="Google Shape;263;p2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Speciální dechová gymnastika</a:t>
            </a:r>
            <a:endParaRPr/>
          </a:p>
        </p:txBody>
      </p:sp>
      <p:sp>
        <p:nvSpPr>
          <p:cNvPr id="264" name="Google Shape;264;p2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400"/>
              <a:buChar char="•"/>
            </a:pPr>
            <a:r>
              <a:rPr lang="cs-CZ" sz="2400"/>
              <a:t>Trénuje hloubku dechu, typ dýchání, dechové polohy, lokalizované dýchání, využíváme statické nebo dynamické dých., můžeme zapojit hlasivky (do výdechu ááá, óóó, úúú), artikulaci (ktktkt, sss, fff…) nebo zpěv </a:t>
            </a:r>
            <a:endParaRPr/>
          </a:p>
          <a:p>
            <a:pPr indent="-228600" lvl="0" marL="228600" rtl="0" algn="l">
              <a:lnSpc>
                <a:spcPct val="90000"/>
              </a:lnSpc>
              <a:spcBef>
                <a:spcPts val="1000"/>
              </a:spcBef>
              <a:spcAft>
                <a:spcPts val="0"/>
              </a:spcAft>
              <a:buClr>
                <a:srgbClr val="3A3A3A"/>
              </a:buClr>
              <a:buSzPts val="2400"/>
              <a:buChar char="•"/>
            </a:pPr>
            <a:r>
              <a:rPr lang="cs-CZ" sz="2400"/>
              <a:t>Typy: </a:t>
            </a:r>
            <a:endParaRPr/>
          </a:p>
          <a:p>
            <a:pPr indent="-228600" lvl="1" marL="685800" rtl="0" algn="l">
              <a:lnSpc>
                <a:spcPct val="90000"/>
              </a:lnSpc>
              <a:spcBef>
                <a:spcPts val="500"/>
              </a:spcBef>
              <a:spcAft>
                <a:spcPts val="0"/>
              </a:spcAft>
              <a:buClr>
                <a:srgbClr val="3A3A3A"/>
              </a:buClr>
              <a:buSzPts val="1800"/>
              <a:buChar char="•"/>
            </a:pPr>
            <a:r>
              <a:rPr b="1" lang="cs-CZ" sz="1800"/>
              <a:t>Statická</a:t>
            </a:r>
            <a:r>
              <a:rPr lang="cs-CZ" sz="1800"/>
              <a:t> – samotné dýchání bez souhybů těla, pro obnovu dechového vzoru </a:t>
            </a:r>
            <a:endParaRPr/>
          </a:p>
          <a:p>
            <a:pPr indent="-228600" lvl="1" marL="685800" rtl="0" algn="l">
              <a:lnSpc>
                <a:spcPct val="90000"/>
              </a:lnSpc>
              <a:spcBef>
                <a:spcPts val="500"/>
              </a:spcBef>
              <a:spcAft>
                <a:spcPts val="0"/>
              </a:spcAft>
              <a:buClr>
                <a:srgbClr val="3A3A3A"/>
              </a:buClr>
              <a:buSzPts val="1800"/>
              <a:buChar char="•"/>
            </a:pPr>
            <a:r>
              <a:rPr b="1" lang="cs-CZ" sz="1800"/>
              <a:t>Dynamická </a:t>
            </a:r>
            <a:r>
              <a:rPr lang="cs-CZ" sz="1800"/>
              <a:t>– pohyby pánve, ramen, trupu, hlavy s dechovými cviky, pohyby energetický náročnější, adaptace na tělesnou zátěž. Usnadnění nádechu – ext hrudníku, abd+flx+zr RAK. Můžeme využít tyč, lavičku, dechové pomůcky </a:t>
            </a:r>
            <a:endParaRPr/>
          </a:p>
          <a:p>
            <a:pPr indent="-228600" lvl="1" marL="685800" rtl="0" algn="l">
              <a:lnSpc>
                <a:spcPct val="90000"/>
              </a:lnSpc>
              <a:spcBef>
                <a:spcPts val="500"/>
              </a:spcBef>
              <a:spcAft>
                <a:spcPts val="0"/>
              </a:spcAft>
              <a:buClr>
                <a:srgbClr val="3A3A3A"/>
              </a:buClr>
              <a:buSzPts val="1800"/>
              <a:buChar char="•"/>
            </a:pPr>
            <a:r>
              <a:rPr b="1" lang="cs-CZ" sz="1800"/>
              <a:t>Mobilizační </a:t>
            </a:r>
            <a:r>
              <a:rPr lang="cs-CZ" sz="1800"/>
              <a:t>– k protažení a uvolnění namáhaných struktur, automobilizace kl.blokád, aktivace sv. skupin</a:t>
            </a:r>
            <a:endParaRPr/>
          </a:p>
          <a:p>
            <a:pPr indent="-228600" lvl="1" marL="685800" rtl="0" algn="l">
              <a:lnSpc>
                <a:spcPct val="90000"/>
              </a:lnSpc>
              <a:spcBef>
                <a:spcPts val="500"/>
              </a:spcBef>
              <a:spcAft>
                <a:spcPts val="0"/>
              </a:spcAft>
              <a:buClr>
                <a:srgbClr val="3A3A3A"/>
              </a:buClr>
              <a:buSzPts val="1800"/>
              <a:buChar char="•"/>
            </a:pPr>
            <a:r>
              <a:rPr b="1" lang="cs-CZ" sz="1800"/>
              <a:t>Kondiční</a:t>
            </a:r>
            <a:r>
              <a:rPr lang="cs-CZ" sz="1800"/>
              <a:t> – terapeutická lekce (úvod, zahřátí, nácvik, kondiční část, relaxace, závěr)</a:t>
            </a:r>
            <a:endParaRPr/>
          </a:p>
          <a:p>
            <a:pPr indent="-50800" lvl="0" marL="228600" rtl="0" algn="l">
              <a:lnSpc>
                <a:spcPct val="90000"/>
              </a:lnSpc>
              <a:spcBef>
                <a:spcPts val="1000"/>
              </a:spcBef>
              <a:spcAft>
                <a:spcPts val="0"/>
              </a:spcAft>
              <a:buClr>
                <a:srgbClr val="3A3A3A"/>
              </a:buClr>
              <a:buSzPts val="2800"/>
              <a:buNone/>
            </a:pPr>
            <a:r>
              <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g3196ae6c291_1_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cs-CZ"/>
              <a:t>Dechová gymnastika</a:t>
            </a:r>
            <a:endParaRPr/>
          </a:p>
        </p:txBody>
      </p:sp>
      <p:sp>
        <p:nvSpPr>
          <p:cNvPr id="270" name="Google Shape;270;g3196ae6c291_1_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1000"/>
              </a:spcBef>
              <a:spcAft>
                <a:spcPts val="0"/>
              </a:spcAft>
              <a:buSzPts val="2300"/>
              <a:buChar char="•"/>
            </a:pPr>
            <a:r>
              <a:rPr b="1" lang="cs-CZ" sz="2300"/>
              <a:t>Statická dechová gymnastika</a:t>
            </a:r>
            <a:endParaRPr sz="3300"/>
          </a:p>
          <a:p>
            <a:pPr indent="-260350" lvl="1" marL="685800" rtl="0" algn="l">
              <a:lnSpc>
                <a:spcPct val="90000"/>
              </a:lnSpc>
              <a:spcBef>
                <a:spcPts val="1000"/>
              </a:spcBef>
              <a:spcAft>
                <a:spcPts val="0"/>
              </a:spcAft>
              <a:buSzPts val="2300"/>
              <a:buChar char="•"/>
            </a:pPr>
            <a:r>
              <a:rPr lang="cs-CZ" sz="2300"/>
              <a:t>Procvičuje dechové a pohybové funkce mimických svalů obličejové části hlavy, udržuje HCD v optimálním stavu, volné, otevřené</a:t>
            </a:r>
            <a:endParaRPr sz="2900"/>
          </a:p>
          <a:p>
            <a:pPr indent="-260350" lvl="1" marL="685800" rtl="0" algn="l">
              <a:lnSpc>
                <a:spcPct val="90000"/>
              </a:lnSpc>
              <a:spcBef>
                <a:spcPts val="1000"/>
              </a:spcBef>
              <a:spcAft>
                <a:spcPts val="0"/>
              </a:spcAft>
              <a:buSzPts val="2300"/>
              <a:buChar char="•"/>
            </a:pPr>
            <a:r>
              <a:rPr lang="cs-CZ" sz="2300"/>
              <a:t>Před každým cvičením je nutná průchodnost dýchacích cest, pacient se vysmrká, odkašlá si…provedeme korekci držení těla</a:t>
            </a:r>
            <a:endParaRPr sz="2900"/>
          </a:p>
          <a:p>
            <a:pPr indent="-260350" lvl="1" marL="685800" rtl="0" algn="l">
              <a:lnSpc>
                <a:spcPct val="90000"/>
              </a:lnSpc>
              <a:spcBef>
                <a:spcPts val="1000"/>
              </a:spcBef>
              <a:spcAft>
                <a:spcPts val="0"/>
              </a:spcAft>
              <a:buSzPts val="2300"/>
              <a:buChar char="•"/>
            </a:pPr>
            <a:r>
              <a:rPr lang="cs-CZ" sz="2300"/>
              <a:t>Pacient provádí samotné dýchání bez doprovodného souhybu ostatních částí těla, končetin</a:t>
            </a:r>
            <a:endParaRPr sz="2900"/>
          </a:p>
          <a:p>
            <a:pPr indent="-260350" lvl="1" marL="685800" rtl="0" algn="l">
              <a:lnSpc>
                <a:spcPct val="90000"/>
              </a:lnSpc>
              <a:spcBef>
                <a:spcPts val="1000"/>
              </a:spcBef>
              <a:spcAft>
                <a:spcPts val="0"/>
              </a:spcAft>
              <a:buSzPts val="2300"/>
              <a:buChar char="•"/>
            </a:pPr>
            <a:r>
              <a:rPr lang="cs-CZ" sz="2300"/>
              <a:t>Procvičujeme základní dechový vzor, cvičíme v různých polohách</a:t>
            </a:r>
            <a:endParaRPr sz="2900"/>
          </a:p>
          <a:p>
            <a:pPr indent="-260350" lvl="1" marL="685800" rtl="0" algn="l">
              <a:lnSpc>
                <a:spcPct val="90000"/>
              </a:lnSpc>
              <a:spcBef>
                <a:spcPts val="1000"/>
              </a:spcBef>
              <a:spcAft>
                <a:spcPts val="0"/>
              </a:spcAft>
              <a:buSzPts val="2300"/>
              <a:buChar char="•"/>
            </a:pPr>
            <a:r>
              <a:rPr lang="cs-CZ" sz="2300"/>
              <a:t>Vliv poloh a nastavení končetin má přímý vliv na modifikaci dýchání</a:t>
            </a:r>
            <a:endParaRPr sz="2900"/>
          </a:p>
          <a:p>
            <a:pPr indent="0" lvl="0" marL="0" rtl="0" algn="l">
              <a:lnSpc>
                <a:spcPct val="90000"/>
              </a:lnSpc>
              <a:spcBef>
                <a:spcPts val="1000"/>
              </a:spcBef>
              <a:spcAft>
                <a:spcPts val="0"/>
              </a:spcAft>
              <a:buSzPts val="2800"/>
              <a:buNone/>
            </a:pPr>
            <a:r>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g3196ae6c291_1_5"/>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cs-CZ"/>
              <a:t>Dechová gymnastika</a:t>
            </a:r>
            <a:endParaRPr/>
          </a:p>
        </p:txBody>
      </p:sp>
      <p:sp>
        <p:nvSpPr>
          <p:cNvPr id="276" name="Google Shape;276;g3196ae6c291_1_5"/>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SzPts val="2200"/>
              <a:buChar char="•"/>
            </a:pPr>
            <a:r>
              <a:rPr b="1" lang="cs-CZ" sz="2200"/>
              <a:t>Dynamická dechová gymnastika</a:t>
            </a:r>
            <a:endParaRPr sz="3200"/>
          </a:p>
          <a:p>
            <a:pPr indent="-254000" lvl="1" marL="685800" rtl="0" algn="l">
              <a:lnSpc>
                <a:spcPct val="90000"/>
              </a:lnSpc>
              <a:spcBef>
                <a:spcPts val="1000"/>
              </a:spcBef>
              <a:spcAft>
                <a:spcPts val="0"/>
              </a:spcAft>
              <a:buSzPts val="2200"/>
              <a:buChar char="•"/>
            </a:pPr>
            <a:r>
              <a:rPr lang="cs-CZ" sz="2200"/>
              <a:t>DDG je dechovou a pohybovou průpravou na dynamický trénink fyzické kondiční zátěže</a:t>
            </a:r>
            <a:endParaRPr sz="2800"/>
          </a:p>
          <a:p>
            <a:pPr indent="-254000" lvl="1" marL="685800" rtl="0" algn="l">
              <a:lnSpc>
                <a:spcPct val="90000"/>
              </a:lnSpc>
              <a:spcBef>
                <a:spcPts val="1000"/>
              </a:spcBef>
              <a:spcAft>
                <a:spcPts val="0"/>
              </a:spcAft>
              <a:buSzPts val="2200"/>
              <a:buChar char="•"/>
            </a:pPr>
            <a:r>
              <a:rPr lang="cs-CZ" sz="2200"/>
              <a:t>Dechové pohyby hrudníku a břicha jsou doprovázeny pohyby končetin</a:t>
            </a:r>
            <a:endParaRPr sz="2800"/>
          </a:p>
          <a:p>
            <a:pPr indent="-254000" lvl="1" marL="685800" rtl="0" algn="l">
              <a:lnSpc>
                <a:spcPct val="90000"/>
              </a:lnSpc>
              <a:spcBef>
                <a:spcPts val="1000"/>
              </a:spcBef>
              <a:spcAft>
                <a:spcPts val="0"/>
              </a:spcAft>
              <a:buSzPts val="2200"/>
              <a:buChar char="•"/>
            </a:pPr>
            <a:r>
              <a:rPr lang="cs-CZ" sz="2200"/>
              <a:t>Cvičí se jako individuální fyzická a kondiční průprava při hospitalizaci, možné provádět i ve skupině u pacientů stejné diagnózy a kondice</a:t>
            </a:r>
            <a:endParaRPr sz="2800"/>
          </a:p>
          <a:p>
            <a:pPr indent="-254000" lvl="1" marL="685800" rtl="0" algn="l">
              <a:lnSpc>
                <a:spcPct val="90000"/>
              </a:lnSpc>
              <a:spcBef>
                <a:spcPts val="1000"/>
              </a:spcBef>
              <a:spcAft>
                <a:spcPts val="0"/>
              </a:spcAft>
              <a:buSzPts val="2200"/>
              <a:buChar char="•"/>
            </a:pPr>
            <a:r>
              <a:rPr lang="cs-CZ" sz="2200"/>
              <a:t>V průběhu jednoho cviku může pacient protáhnout, posílit a ještě „prodýchat“ pohybem cílenou část těla</a:t>
            </a:r>
            <a:endParaRPr sz="2800"/>
          </a:p>
          <a:p>
            <a:pPr indent="0" lvl="0" marL="0" rtl="0" algn="l">
              <a:lnSpc>
                <a:spcPct val="90000"/>
              </a:lnSpc>
              <a:spcBef>
                <a:spcPts val="1000"/>
              </a:spcBef>
              <a:spcAft>
                <a:spcPts val="0"/>
              </a:spcAft>
              <a:buSzPts val="2800"/>
              <a:buNone/>
            </a:pPr>
            <a:r>
              <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0" name="Shape 280"/>
        <p:cNvGrpSpPr/>
        <p:nvPr/>
      </p:nvGrpSpPr>
      <p:grpSpPr>
        <a:xfrm>
          <a:off x="0" y="0"/>
          <a:ext cx="0" cy="0"/>
          <a:chOff x="0" y="0"/>
          <a:chExt cx="0" cy="0"/>
        </a:xfrm>
      </p:grpSpPr>
      <p:sp>
        <p:nvSpPr>
          <p:cNvPr id="281" name="Google Shape;281;g3196ae6c291_1_10"/>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4400"/>
              <a:buNone/>
            </a:pPr>
            <a:r>
              <a:rPr lang="cs-CZ"/>
              <a:t>Dechová gymnastika</a:t>
            </a:r>
            <a:endParaRPr/>
          </a:p>
        </p:txBody>
      </p:sp>
      <p:sp>
        <p:nvSpPr>
          <p:cNvPr id="282" name="Google Shape;282;g3196ae6c291_1_10"/>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1000"/>
              </a:spcBef>
              <a:spcAft>
                <a:spcPts val="0"/>
              </a:spcAft>
              <a:buClr>
                <a:srgbClr val="3A3A3A"/>
              </a:buClr>
              <a:buSzPts val="1900"/>
              <a:buFont typeface="Arial"/>
              <a:buNone/>
            </a:pPr>
            <a:r>
              <a:rPr b="1" lang="cs-CZ" sz="2300"/>
              <a:t>Mobilizační dechová gymnastika</a:t>
            </a:r>
            <a:endParaRPr sz="3200"/>
          </a:p>
          <a:p>
            <a:pPr indent="-254000" lvl="1" marL="685800" rtl="0" algn="l">
              <a:lnSpc>
                <a:spcPct val="100000"/>
              </a:lnSpc>
              <a:spcBef>
                <a:spcPts val="0"/>
              </a:spcBef>
              <a:spcAft>
                <a:spcPts val="0"/>
              </a:spcAft>
              <a:buSzPts val="2300"/>
              <a:buChar char="•"/>
            </a:pPr>
            <a:r>
              <a:rPr lang="cs-CZ" sz="2300"/>
              <a:t>Je vyšší forma dechové a pohybové gymnastiky</a:t>
            </a:r>
            <a:endParaRPr sz="2800"/>
          </a:p>
          <a:p>
            <a:pPr indent="-254000" lvl="1" marL="685800" rtl="0" algn="l">
              <a:lnSpc>
                <a:spcPct val="100000"/>
              </a:lnSpc>
              <a:spcBef>
                <a:spcPts val="1000"/>
              </a:spcBef>
              <a:spcAft>
                <a:spcPts val="0"/>
              </a:spcAft>
              <a:buSzPts val="2300"/>
              <a:buChar char="•"/>
            </a:pPr>
            <a:r>
              <a:rPr lang="cs-CZ" sz="2300"/>
              <a:t>Cvičení obsahuje polohy a pohyby těla s pocitem intenzivního svalového protažení doprovázené následným svalovým uvolněním a automobilizací zablokovaných kloubních spojů</a:t>
            </a:r>
            <a:endParaRPr sz="2800"/>
          </a:p>
          <a:p>
            <a:pPr indent="-254000" lvl="1" marL="685800" rtl="0" algn="l">
              <a:lnSpc>
                <a:spcPct val="100000"/>
              </a:lnSpc>
              <a:spcBef>
                <a:spcPts val="1000"/>
              </a:spcBef>
              <a:spcAft>
                <a:spcPts val="0"/>
              </a:spcAft>
              <a:buSzPts val="2300"/>
              <a:buChar char="•"/>
            </a:pPr>
            <a:r>
              <a:rPr lang="cs-CZ" sz="2300"/>
              <a:t>Cvičení jsou zaměřovaná na přetěžované, rizikové oblasti těla, cvičení někdy i bolí; vhodné je prokládat cvičení úlevovými polohami</a:t>
            </a:r>
            <a:endParaRPr sz="2800"/>
          </a:p>
          <a:p>
            <a:pPr indent="-254000" lvl="1" marL="685800" rtl="0" algn="l">
              <a:lnSpc>
                <a:spcPct val="100000"/>
              </a:lnSpc>
              <a:spcBef>
                <a:spcPts val="1000"/>
              </a:spcBef>
              <a:spcAft>
                <a:spcPts val="0"/>
              </a:spcAft>
              <a:buSzPts val="2300"/>
              <a:buChar char="•"/>
            </a:pPr>
            <a:r>
              <a:rPr lang="cs-CZ" sz="2300"/>
              <a:t>Kladný výsledek je zaručen při pravidelném provádění dechových a pohybových cvičení</a:t>
            </a:r>
            <a:endParaRPr sz="2800"/>
          </a:p>
          <a:p>
            <a:pPr indent="0" lvl="0" marL="0" rtl="0" algn="l">
              <a:lnSpc>
                <a:spcPct val="90000"/>
              </a:lnSpc>
              <a:spcBef>
                <a:spcPts val="1000"/>
              </a:spcBef>
              <a:spcAft>
                <a:spcPts val="0"/>
              </a:spcAft>
              <a:buSzPts val="2800"/>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49"/>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Jóga v respirační fyzioterapii</a:t>
            </a:r>
            <a:endParaRPr/>
          </a:p>
        </p:txBody>
      </p:sp>
      <p:sp>
        <p:nvSpPr>
          <p:cNvPr id="288" name="Google Shape;288;p49"/>
          <p:cNvSpPr txBox="1"/>
          <p:nvPr>
            <p:ph idx="1" type="body"/>
          </p:nvPr>
        </p:nvSpPr>
        <p:spPr>
          <a:xfrm>
            <a:off x="838200" y="1825625"/>
            <a:ext cx="10515600" cy="4351200"/>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rgbClr val="3A3A3A"/>
              </a:buClr>
              <a:buSzPct val="100000"/>
              <a:buChar char="•"/>
            </a:pPr>
            <a:r>
              <a:rPr lang="cs-CZ"/>
              <a:t>kinezioterapie hraje zásadní roli v komplexní terapii a léčebné strategii respiračních poruch</a:t>
            </a:r>
            <a:endParaRPr/>
          </a:p>
          <a:p>
            <a:pPr indent="-228600" lvl="0" marL="228600" rtl="0" algn="l">
              <a:lnSpc>
                <a:spcPct val="90000"/>
              </a:lnSpc>
              <a:spcBef>
                <a:spcPts val="1000"/>
              </a:spcBef>
              <a:spcAft>
                <a:spcPts val="0"/>
              </a:spcAft>
              <a:buClr>
                <a:srgbClr val="3A3A3A"/>
              </a:buClr>
              <a:buSzPct val="100000"/>
              <a:buChar char="•"/>
            </a:pPr>
            <a:r>
              <a:rPr lang="cs-CZ"/>
              <a:t>podle Koláře mohou příčiny plicních poruch sahat do různých oddílů diagnóz, např. nervosvalová onemocnění, deformity hrudníku, respirační infekce, porucha funkce bránice, útlak dýchacích cest nitrohrudními či nitrobřišními novotvary, obezita, poruchy růstu a vývoje plic a hrudníku atd</a:t>
            </a:r>
            <a:endParaRPr/>
          </a:p>
          <a:p>
            <a:pPr indent="-228600" lvl="0" marL="228600" rtl="0" algn="l">
              <a:lnSpc>
                <a:spcPct val="90000"/>
              </a:lnSpc>
              <a:spcBef>
                <a:spcPts val="1000"/>
              </a:spcBef>
              <a:spcAft>
                <a:spcPts val="0"/>
              </a:spcAft>
              <a:buClr>
                <a:srgbClr val="3A3A3A"/>
              </a:buClr>
              <a:buSzPct val="100000"/>
              <a:buChar char="•"/>
            </a:pPr>
            <a:r>
              <a:rPr lang="cs-CZ"/>
              <a:t>všechny mají společný následek → neoptimální funkční plicní nález</a:t>
            </a:r>
            <a:endParaRPr/>
          </a:p>
          <a:p>
            <a:pPr indent="-228600" lvl="0" marL="228600" rtl="0" algn="l">
              <a:lnSpc>
                <a:spcPct val="90000"/>
              </a:lnSpc>
              <a:spcBef>
                <a:spcPts val="1000"/>
              </a:spcBef>
              <a:spcAft>
                <a:spcPts val="0"/>
              </a:spcAft>
              <a:buClr>
                <a:srgbClr val="3A3A3A"/>
              </a:buClr>
              <a:buSzPct val="100000"/>
              <a:buChar char="•"/>
            </a:pPr>
            <a:r>
              <a:rPr lang="cs-CZ"/>
              <a:t>dechová cvičení, využívající znalosti anatomie a fyziologie dýchacího systému i mechanizmy plicní ventilace, zastupují samostatnou kapitolu nejen v rehabilitaci, ale také v psychologii a psychiatrii</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2" name="Shape 292"/>
        <p:cNvGrpSpPr/>
        <p:nvPr/>
      </p:nvGrpSpPr>
      <p:grpSpPr>
        <a:xfrm>
          <a:off x="0" y="0"/>
          <a:ext cx="0" cy="0"/>
          <a:chOff x="0" y="0"/>
          <a:chExt cx="0" cy="0"/>
        </a:xfrm>
      </p:grpSpPr>
      <p:sp>
        <p:nvSpPr>
          <p:cNvPr id="293" name="Google Shape;293;p5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Pránájáma v respirační fyzioterapii</a:t>
            </a:r>
            <a:endParaRPr/>
          </a:p>
        </p:txBody>
      </p:sp>
      <p:sp>
        <p:nvSpPr>
          <p:cNvPr id="294" name="Google Shape;294;p5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a:bodyPr>
          <a:lstStyle/>
          <a:p>
            <a:pPr indent="-228600" lvl="0" marL="228600" rtl="0" algn="l">
              <a:lnSpc>
                <a:spcPct val="90000"/>
              </a:lnSpc>
              <a:spcBef>
                <a:spcPts val="0"/>
              </a:spcBef>
              <a:spcAft>
                <a:spcPts val="0"/>
              </a:spcAft>
              <a:buClr>
                <a:srgbClr val="3A3A3A"/>
              </a:buClr>
              <a:buSzPct val="108108"/>
              <a:buChar char="•"/>
            </a:pPr>
            <a:r>
              <a:rPr lang="cs-CZ"/>
              <a:t>jóga považuje za jeden ze svých pilířů tzv. pránájámu → dechová cvičení zahrnujících mnoho technik, která společně vedou k nácviku efektivního dechového stereotypu</a:t>
            </a:r>
            <a:endParaRPr/>
          </a:p>
          <a:p>
            <a:pPr indent="-228600" lvl="0" marL="228600" rtl="0" algn="l">
              <a:lnSpc>
                <a:spcPct val="90000"/>
              </a:lnSpc>
              <a:spcBef>
                <a:spcPts val="1000"/>
              </a:spcBef>
              <a:spcAft>
                <a:spcPts val="0"/>
              </a:spcAft>
              <a:buClr>
                <a:srgbClr val="3A3A3A"/>
              </a:buClr>
              <a:buSzPct val="108108"/>
              <a:buChar char="•"/>
            </a:pPr>
            <a:r>
              <a:rPr lang="cs-CZ"/>
              <a:t>dochází k optimálnímu zásobení organismu kyslíkem a pránou</a:t>
            </a:r>
            <a:endParaRPr/>
          </a:p>
          <a:p>
            <a:pPr indent="-228600" lvl="0" marL="228600" rtl="0" algn="l">
              <a:lnSpc>
                <a:spcPct val="90000"/>
              </a:lnSpc>
              <a:spcBef>
                <a:spcPts val="1000"/>
              </a:spcBef>
              <a:spcAft>
                <a:spcPts val="0"/>
              </a:spcAft>
              <a:buClr>
                <a:srgbClr val="3A3A3A"/>
              </a:buClr>
              <a:buSzPct val="108108"/>
              <a:buChar char="•"/>
            </a:pPr>
            <a:r>
              <a:rPr lang="cs-CZ"/>
              <a:t>termín prána má v józe důležité zastoupení, které pojednává o propojení lidského organismu s okolním vesmírem a přírodou</a:t>
            </a:r>
            <a:endParaRPr/>
          </a:p>
          <a:p>
            <a:pPr indent="-228600" lvl="0" marL="228600" rtl="0" algn="l">
              <a:lnSpc>
                <a:spcPct val="90000"/>
              </a:lnSpc>
              <a:spcBef>
                <a:spcPts val="1000"/>
              </a:spcBef>
              <a:spcAft>
                <a:spcPts val="0"/>
              </a:spcAft>
              <a:buClr>
                <a:srgbClr val="3A3A3A"/>
              </a:buClr>
              <a:buSzPct val="108108"/>
              <a:buChar char="•"/>
            </a:pPr>
            <a:r>
              <a:rPr lang="cs-CZ"/>
              <a:t>prána – vesmírná energie, která v těle ovlivňuje různé systémy a je získávána ze vzduchu, z potravy a z části absorbcí pokožkou</a:t>
            </a:r>
            <a:endParaRPr/>
          </a:p>
          <a:p>
            <a:pPr indent="-228600" lvl="0" marL="228600" rtl="0" algn="l">
              <a:lnSpc>
                <a:spcPct val="90000"/>
              </a:lnSpc>
              <a:spcBef>
                <a:spcPts val="1000"/>
              </a:spcBef>
              <a:spcAft>
                <a:spcPts val="0"/>
              </a:spcAft>
              <a:buClr>
                <a:srgbClr val="3A3A3A"/>
              </a:buClr>
              <a:buSzPct val="108108"/>
              <a:buChar char="•"/>
            </a:pPr>
            <a:r>
              <a:rPr lang="cs-CZ"/>
              <a:t>v západním světě vědy proběhlo mnoho výzkumů za účelem změřit přítomnost a podstatu prány, jejich výsledky jsou neúplné a stále otevřené dalším otázkám</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9" name="Shape 299"/>
        <p:cNvGrpSpPr/>
        <p:nvPr/>
      </p:nvGrpSpPr>
      <p:grpSpPr>
        <a:xfrm>
          <a:off x="0" y="0"/>
          <a:ext cx="0" cy="0"/>
          <a:chOff x="0" y="0"/>
          <a:chExt cx="0" cy="0"/>
        </a:xfrm>
      </p:grpSpPr>
      <p:sp>
        <p:nvSpPr>
          <p:cNvPr id="300" name="Google Shape;300;p5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Využití ásan v pránájámě</a:t>
            </a:r>
            <a:endParaRPr/>
          </a:p>
        </p:txBody>
      </p:sp>
      <p:sp>
        <p:nvSpPr>
          <p:cNvPr id="301" name="Google Shape;301;p5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l">
              <a:lnSpc>
                <a:spcPct val="90000"/>
              </a:lnSpc>
              <a:spcBef>
                <a:spcPts val="0"/>
              </a:spcBef>
              <a:spcAft>
                <a:spcPts val="0"/>
              </a:spcAft>
              <a:buClr>
                <a:srgbClr val="3A3A3A"/>
              </a:buClr>
              <a:buSzPct val="100000"/>
              <a:buChar char="•"/>
            </a:pPr>
            <a:r>
              <a:rPr lang="cs-CZ"/>
              <a:t>Ásana – statická a pevná základna pro optimální práci dýchacího systému</a:t>
            </a:r>
            <a:endParaRPr/>
          </a:p>
          <a:p>
            <a:pPr indent="-228600" lvl="0" marL="228600" rtl="0" algn="l">
              <a:lnSpc>
                <a:spcPct val="90000"/>
              </a:lnSpc>
              <a:spcBef>
                <a:spcPts val="1000"/>
              </a:spcBef>
              <a:spcAft>
                <a:spcPts val="0"/>
              </a:spcAft>
              <a:buClr>
                <a:srgbClr val="3A3A3A"/>
              </a:buClr>
              <a:buSzPct val="100000"/>
              <a:buChar char="•"/>
            </a:pPr>
            <a:r>
              <a:rPr lang="cs-CZ"/>
              <a:t>jednoduchá ásana – pacient se plně soustředí pouze na dech (pokud je kladen důraz pouze na dechovou terapii)</a:t>
            </a:r>
            <a:endParaRPr/>
          </a:p>
          <a:p>
            <a:pPr indent="-228600" lvl="0" marL="228600" rtl="0" algn="l">
              <a:lnSpc>
                <a:spcPct val="90000"/>
              </a:lnSpc>
              <a:spcBef>
                <a:spcPts val="1000"/>
              </a:spcBef>
              <a:spcAft>
                <a:spcPts val="0"/>
              </a:spcAft>
              <a:buClr>
                <a:srgbClr val="3A3A3A"/>
              </a:buClr>
              <a:buSzPct val="100000"/>
              <a:buChar char="•"/>
            </a:pPr>
            <a:r>
              <a:rPr lang="cs-CZ"/>
              <a:t>sestavy z jednotlivých, na sebe navazujících ásan v souladu s dechem</a:t>
            </a:r>
            <a:endParaRPr/>
          </a:p>
          <a:p>
            <a:pPr indent="-228600" lvl="0" marL="228600" rtl="0" algn="l">
              <a:lnSpc>
                <a:spcPct val="90000"/>
              </a:lnSpc>
              <a:spcBef>
                <a:spcPts val="1000"/>
              </a:spcBef>
              <a:spcAft>
                <a:spcPts val="0"/>
              </a:spcAft>
              <a:buClr>
                <a:srgbClr val="3A3A3A"/>
              </a:buClr>
              <a:buSzPct val="100000"/>
              <a:buChar char="•"/>
            </a:pPr>
            <a:r>
              <a:rPr lang="cs-CZ"/>
              <a:t>pohyby či pozice zmenšující hrudní a břišní dutinu jsou doprovázené expiriem</a:t>
            </a:r>
            <a:endParaRPr/>
          </a:p>
          <a:p>
            <a:pPr indent="-228600" lvl="0" marL="228600" rtl="0" algn="l">
              <a:lnSpc>
                <a:spcPct val="90000"/>
              </a:lnSpc>
              <a:spcBef>
                <a:spcPts val="1000"/>
              </a:spcBef>
              <a:spcAft>
                <a:spcPts val="0"/>
              </a:spcAft>
              <a:buClr>
                <a:srgbClr val="3A3A3A"/>
              </a:buClr>
              <a:buSzPct val="100000"/>
              <a:buChar char="•"/>
            </a:pPr>
            <a:r>
              <a:rPr lang="cs-CZ"/>
              <a:t>naopak ásany rozvíjející tento prostor jsou doprovázené inspiriem </a:t>
            </a:r>
            <a:endParaRPr/>
          </a:p>
          <a:p>
            <a:pPr indent="-228600" lvl="0" marL="228600" rtl="0" algn="l">
              <a:lnSpc>
                <a:spcPct val="90000"/>
              </a:lnSpc>
              <a:spcBef>
                <a:spcPts val="1000"/>
              </a:spcBef>
              <a:spcAft>
                <a:spcPts val="0"/>
              </a:spcAft>
              <a:buClr>
                <a:srgbClr val="3A3A3A"/>
              </a:buClr>
              <a:buSzPct val="100000"/>
              <a:buChar char="•"/>
            </a:pPr>
            <a:r>
              <a:rPr lang="cs-CZ"/>
              <a:t>sestava za sebou jdoucích ásan je sérií kontrolovaného dýchání s ásanami v pozadí</a:t>
            </a:r>
            <a:endParaRPr/>
          </a:p>
          <a:p>
            <a:pPr indent="-228600" lvl="0" marL="228600" rtl="0" algn="l">
              <a:lnSpc>
                <a:spcPct val="90000"/>
              </a:lnSpc>
              <a:spcBef>
                <a:spcPts val="1000"/>
              </a:spcBef>
              <a:spcAft>
                <a:spcPts val="0"/>
              </a:spcAft>
              <a:buClr>
                <a:srgbClr val="3A3A3A"/>
              </a:buClr>
              <a:buSzPct val="100000"/>
              <a:buChar char="•"/>
            </a:pPr>
            <a:r>
              <a:rPr lang="cs-CZ"/>
              <a:t> tzn. přechod z jednotlivých pozic je závislý na dechu</a:t>
            </a:r>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5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Využití ásan v pránájámě</a:t>
            </a:r>
            <a:endParaRPr/>
          </a:p>
        </p:txBody>
      </p:sp>
      <p:sp>
        <p:nvSpPr>
          <p:cNvPr id="307" name="Google Shape;307;p5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rgbClr val="3A3A3A"/>
              </a:buClr>
              <a:buSzPts val="2800"/>
              <a:buChar char="•"/>
            </a:pPr>
            <a:r>
              <a:rPr lang="cs-CZ"/>
              <a:t>aplikuje se pomalý, hluboký, řízený dech, který směřuje pacienta k využití správného a efektivního dechového stereotypu</a:t>
            </a:r>
            <a:endParaRPr/>
          </a:p>
          <a:p>
            <a:pPr indent="-228600" lvl="0" marL="228600" rtl="0" algn="l">
              <a:lnSpc>
                <a:spcPct val="90000"/>
              </a:lnSpc>
              <a:spcBef>
                <a:spcPts val="1000"/>
              </a:spcBef>
              <a:spcAft>
                <a:spcPts val="0"/>
              </a:spcAft>
              <a:buClr>
                <a:srgbClr val="3A3A3A"/>
              </a:buClr>
              <a:buSzPts val="2800"/>
              <a:buChar char="•"/>
            </a:pPr>
            <a:r>
              <a:rPr lang="cs-CZ"/>
              <a:t>pacient provádí veškeré techniky s plným vědomím a koncentrací pouze na dech </a:t>
            </a:r>
            <a:endParaRPr/>
          </a:p>
          <a:p>
            <a:pPr indent="-228600" lvl="0" marL="228600" rtl="0" algn="l">
              <a:lnSpc>
                <a:spcPct val="90000"/>
              </a:lnSpc>
              <a:spcBef>
                <a:spcPts val="1000"/>
              </a:spcBef>
              <a:spcAft>
                <a:spcPts val="0"/>
              </a:spcAft>
              <a:buClr>
                <a:srgbClr val="3A3A3A"/>
              </a:buClr>
              <a:buSzPts val="2800"/>
              <a:buChar char="•"/>
            </a:pPr>
            <a:r>
              <a:rPr lang="cs-CZ"/>
              <a:t>u většiny technik je dýchání vedeno nosem, existují techniky vyžadující dýchání ústy či s využitím různých odporů, práci s hlasem, se specifickým zapojením mimických svalů, atd</a:t>
            </a:r>
            <a:endParaRPr/>
          </a:p>
          <a:p>
            <a:pPr indent="-228600" lvl="0" marL="228600" rtl="0" algn="l">
              <a:lnSpc>
                <a:spcPct val="90000"/>
              </a:lnSpc>
              <a:spcBef>
                <a:spcPts val="1000"/>
              </a:spcBef>
              <a:spcAft>
                <a:spcPts val="0"/>
              </a:spcAft>
              <a:buClr>
                <a:srgbClr val="3A3A3A"/>
              </a:buClr>
              <a:buSzPts val="2800"/>
              <a:buChar char="•"/>
            </a:pPr>
            <a:r>
              <a:rPr lang="cs-CZ"/>
              <a:t>ásany ovlivňují výkon kardiorespiračního systému, funkci plic, funkci dýchacích svalů, dechovou frekvenci, vitální kapacitu plic a plicní objem</a:t>
            </a:r>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1" name="Shape 311"/>
        <p:cNvGrpSpPr/>
        <p:nvPr/>
      </p:nvGrpSpPr>
      <p:grpSpPr>
        <a:xfrm>
          <a:off x="0" y="0"/>
          <a:ext cx="0" cy="0"/>
          <a:chOff x="0" y="0"/>
          <a:chExt cx="0" cy="0"/>
        </a:xfrm>
      </p:grpSpPr>
      <p:sp>
        <p:nvSpPr>
          <p:cNvPr id="312" name="Google Shape;312;p5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Plný jógový dech a jeho fyziologické aspekty</a:t>
            </a:r>
            <a:endParaRPr/>
          </a:p>
        </p:txBody>
      </p:sp>
      <p:sp>
        <p:nvSpPr>
          <p:cNvPr id="313" name="Google Shape;313;p5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je charakterizován rovnoměrným prolínáním bráničního, kostálního a klavikulárního dýchání</a:t>
            </a:r>
            <a:endParaRPr/>
          </a:p>
          <a:p>
            <a:pPr indent="-228600" lvl="0" marL="228600" rtl="0" algn="l">
              <a:lnSpc>
                <a:spcPct val="90000"/>
              </a:lnSpc>
              <a:spcBef>
                <a:spcPts val="1000"/>
              </a:spcBef>
              <a:spcAft>
                <a:spcPts val="0"/>
              </a:spcAft>
              <a:buClr>
                <a:srgbClr val="3A3A3A"/>
              </a:buClr>
              <a:buSzPts val="2800"/>
              <a:buChar char="•"/>
            </a:pPr>
            <a:r>
              <a:rPr lang="cs-CZ"/>
              <a:t>lze jej přirovnat k fyziologické dechové vlně</a:t>
            </a:r>
            <a:endParaRPr/>
          </a:p>
          <a:p>
            <a:pPr indent="-228600" lvl="0" marL="228600" rtl="0" algn="l">
              <a:lnSpc>
                <a:spcPct val="90000"/>
              </a:lnSpc>
              <a:spcBef>
                <a:spcPts val="1000"/>
              </a:spcBef>
              <a:spcAft>
                <a:spcPts val="0"/>
              </a:spcAft>
              <a:buClr>
                <a:srgbClr val="3A3A3A"/>
              </a:buClr>
              <a:buSzPts val="2800"/>
              <a:buChar char="•"/>
            </a:pPr>
            <a:r>
              <a:rPr lang="cs-CZ"/>
              <a:t>cílem je využít všechny plicní segmenty </a:t>
            </a:r>
            <a:endParaRPr/>
          </a:p>
          <a:p>
            <a:pPr indent="-228600" lvl="0" marL="228600" rtl="0" algn="l">
              <a:lnSpc>
                <a:spcPct val="90000"/>
              </a:lnSpc>
              <a:spcBef>
                <a:spcPts val="1000"/>
              </a:spcBef>
              <a:spcAft>
                <a:spcPts val="0"/>
              </a:spcAft>
              <a:buClr>
                <a:srgbClr val="3A3A3A"/>
              </a:buClr>
              <a:buSzPts val="2800"/>
              <a:buChar char="•"/>
            </a:pPr>
            <a:r>
              <a:rPr lang="cs-CZ"/>
              <a:t>abdominální – brániční dech ovlivňuje cirkulaci krve v sakrální i pánevní oblasti a v dolních končetinách → to je zajištěno konstantním pístovým působením bránice na dutinu břišní a orgány v ní jsou díky tomu neustále v pohybu, což zvyšuje jejich schopnost efektivně fungovat</a:t>
            </a:r>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7" name="Shape 317"/>
        <p:cNvGrpSpPr/>
        <p:nvPr/>
      </p:nvGrpSpPr>
      <p:grpSpPr>
        <a:xfrm>
          <a:off x="0" y="0"/>
          <a:ext cx="0" cy="0"/>
          <a:chOff x="0" y="0"/>
          <a:chExt cx="0" cy="0"/>
        </a:xfrm>
      </p:grpSpPr>
      <p:sp>
        <p:nvSpPr>
          <p:cNvPr id="318" name="Google Shape;318;p5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Fáze plného jógového dechu</a:t>
            </a:r>
            <a:endParaRPr/>
          </a:p>
        </p:txBody>
      </p:sp>
      <p:sp>
        <p:nvSpPr>
          <p:cNvPr id="319" name="Google Shape;319;p5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při plném jógovém dechu se prolínají tři fáze, nádech, výdech a dechová pauza</a:t>
            </a:r>
            <a:endParaRPr/>
          </a:p>
          <a:p>
            <a:pPr indent="-228600" lvl="0" marL="228600" rtl="0" algn="l">
              <a:lnSpc>
                <a:spcPct val="90000"/>
              </a:lnSpc>
              <a:spcBef>
                <a:spcPts val="1000"/>
              </a:spcBef>
              <a:spcAft>
                <a:spcPts val="0"/>
              </a:spcAft>
              <a:buClr>
                <a:srgbClr val="3A3A3A"/>
              </a:buClr>
              <a:buSzPts val="2800"/>
              <a:buChar char="•"/>
            </a:pPr>
            <a:r>
              <a:rPr lang="cs-CZ"/>
              <a:t>jednotlivé fáze přechází plynule v další </a:t>
            </a:r>
            <a:endParaRPr/>
          </a:p>
          <a:p>
            <a:pPr indent="-228600" lvl="0" marL="228600" rtl="0" algn="l">
              <a:lnSpc>
                <a:spcPct val="90000"/>
              </a:lnSpc>
              <a:spcBef>
                <a:spcPts val="1000"/>
              </a:spcBef>
              <a:spcAft>
                <a:spcPts val="0"/>
              </a:spcAft>
              <a:buClr>
                <a:srgbClr val="3A3A3A"/>
              </a:buClr>
              <a:buSzPts val="2800"/>
              <a:buChar char="•"/>
            </a:pPr>
            <a:r>
              <a:rPr lang="cs-CZ"/>
              <a:t>je to do určité míry autogenní trénink, kdy plynulé, klidné a rovnoměrné dýchání harmonizuje a zklidňuje fyzické i psychické napětí, naproti tomu dech rychlý a povrchní umocňuje nervozitu a stres</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05" name="Google Shape;105;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3000"/>
              <a:buFont typeface="Arial"/>
              <a:buChar char="•"/>
            </a:pPr>
            <a:r>
              <a:rPr b="0" i="0" lang="cs-CZ" sz="3000" u="none" strike="noStrike"/>
              <a:t>Držení těla považujeme jako fyzioterapeuti za stěžejní prvek pro práci s dýcháním</a:t>
            </a:r>
            <a:endParaRPr sz="4000"/>
          </a:p>
          <a:p>
            <a:pPr indent="-228600" lvl="0" marL="228600" rtl="0" algn="l">
              <a:lnSpc>
                <a:spcPct val="90000"/>
              </a:lnSpc>
              <a:spcBef>
                <a:spcPts val="1000"/>
              </a:spcBef>
              <a:spcAft>
                <a:spcPts val="0"/>
              </a:spcAft>
              <a:buClr>
                <a:srgbClr val="3A3A3A"/>
              </a:buClr>
              <a:buSzPts val="3000"/>
              <a:buFont typeface="Arial"/>
              <a:buChar char="•"/>
            </a:pPr>
            <a:r>
              <a:rPr b="0" i="0" lang="cs-CZ" sz="3000" u="none" strike="noStrike"/>
              <a:t>Pohybovou osu dýchání tvoří PÁNEV – PÁTEŘ – HLAVA</a:t>
            </a:r>
            <a:endParaRPr sz="4000"/>
          </a:p>
          <a:p>
            <a:pPr indent="-228600" lvl="0" marL="228600" rtl="0" algn="l">
              <a:lnSpc>
                <a:spcPct val="90000"/>
              </a:lnSpc>
              <a:spcBef>
                <a:spcPts val="1000"/>
              </a:spcBef>
              <a:spcAft>
                <a:spcPts val="0"/>
              </a:spcAft>
              <a:buClr>
                <a:srgbClr val="3A3A3A"/>
              </a:buClr>
              <a:buSzPts val="3000"/>
              <a:buFont typeface="Arial"/>
              <a:buChar char="•"/>
            </a:pPr>
            <a:r>
              <a:rPr b="0" i="0" lang="cs-CZ" sz="3000" u="none" strike="noStrike"/>
              <a:t>Dýchací pohyby pozorujeme ve 3 trupových sektorech</a:t>
            </a:r>
            <a:endParaRPr sz="3000"/>
          </a:p>
          <a:p>
            <a:pPr indent="-266700" lvl="1" marL="685800" rtl="0" algn="l">
              <a:lnSpc>
                <a:spcPct val="90000"/>
              </a:lnSpc>
              <a:spcBef>
                <a:spcPts val="1000"/>
              </a:spcBef>
              <a:spcAft>
                <a:spcPts val="0"/>
              </a:spcAft>
              <a:buClr>
                <a:srgbClr val="3A3A3A"/>
              </a:buClr>
              <a:buSzPts val="3000"/>
              <a:buFont typeface="Arial"/>
              <a:buChar char="•"/>
            </a:pPr>
            <a:r>
              <a:rPr b="0" i="0" lang="cs-CZ" sz="3000" u="none" strike="noStrike"/>
              <a:t>břišní</a:t>
            </a:r>
            <a:endParaRPr sz="3000"/>
          </a:p>
          <a:p>
            <a:pPr indent="-266700" lvl="1" marL="685800" rtl="0" algn="l">
              <a:lnSpc>
                <a:spcPct val="90000"/>
              </a:lnSpc>
              <a:spcBef>
                <a:spcPts val="1000"/>
              </a:spcBef>
              <a:spcAft>
                <a:spcPts val="0"/>
              </a:spcAft>
              <a:buClr>
                <a:srgbClr val="3A3A3A"/>
              </a:buClr>
              <a:buSzPts val="3000"/>
              <a:buFont typeface="Arial"/>
              <a:buChar char="•"/>
            </a:pPr>
            <a:r>
              <a:rPr b="0" i="0" lang="cs-CZ" sz="3000" u="none" strike="noStrike"/>
              <a:t>dolní hrudní</a:t>
            </a:r>
            <a:endParaRPr sz="3000"/>
          </a:p>
          <a:p>
            <a:pPr indent="-266700" lvl="1" marL="685800" rtl="0" algn="l">
              <a:lnSpc>
                <a:spcPct val="90000"/>
              </a:lnSpc>
              <a:spcBef>
                <a:spcPts val="1000"/>
              </a:spcBef>
              <a:spcAft>
                <a:spcPts val="0"/>
              </a:spcAft>
              <a:buClr>
                <a:srgbClr val="3A3A3A"/>
              </a:buClr>
              <a:buSzPts val="3000"/>
              <a:buFont typeface="Arial"/>
              <a:buChar char="•"/>
            </a:pPr>
            <a:r>
              <a:rPr b="0" i="0" lang="cs-CZ" sz="3000" u="none" strike="noStrike"/>
              <a:t>horní hrudní dýchání</a:t>
            </a:r>
            <a:endParaRPr sz="4000"/>
          </a:p>
          <a:p>
            <a:pPr indent="0" lvl="0" marL="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4" name="Shape 324"/>
        <p:cNvGrpSpPr/>
        <p:nvPr/>
      </p:nvGrpSpPr>
      <p:grpSpPr>
        <a:xfrm>
          <a:off x="0" y="0"/>
          <a:ext cx="0" cy="0"/>
          <a:chOff x="0" y="0"/>
          <a:chExt cx="0" cy="0"/>
        </a:xfrm>
      </p:grpSpPr>
      <p:sp>
        <p:nvSpPr>
          <p:cNvPr id="325" name="Google Shape;325;p5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Fáze plného jógového dechu</a:t>
            </a:r>
            <a:endParaRPr/>
          </a:p>
        </p:txBody>
      </p:sp>
      <p:sp>
        <p:nvSpPr>
          <p:cNvPr id="326" name="Google Shape;326;p5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3A3A3A"/>
              </a:buClr>
              <a:buSzPts val="2800"/>
              <a:buNone/>
            </a:pPr>
            <a:r>
              <a:rPr lang="cs-CZ" u="sng"/>
              <a:t>inspirium </a:t>
            </a:r>
            <a:endParaRPr/>
          </a:p>
          <a:p>
            <a:pPr indent="0" lvl="0" marL="0" rtl="0" algn="l">
              <a:lnSpc>
                <a:spcPct val="90000"/>
              </a:lnSpc>
              <a:spcBef>
                <a:spcPts val="1000"/>
              </a:spcBef>
              <a:spcAft>
                <a:spcPts val="0"/>
              </a:spcAft>
              <a:buClr>
                <a:srgbClr val="3A3A3A"/>
              </a:buClr>
              <a:buSzPts val="2800"/>
              <a:buNone/>
            </a:pPr>
            <a:r>
              <a:t/>
            </a:r>
            <a:endParaRPr u="sng"/>
          </a:p>
          <a:p>
            <a:pPr indent="-514350" lvl="0" marL="514350" rtl="0" algn="l">
              <a:lnSpc>
                <a:spcPct val="90000"/>
              </a:lnSpc>
              <a:spcBef>
                <a:spcPts val="1000"/>
              </a:spcBef>
              <a:spcAft>
                <a:spcPts val="0"/>
              </a:spcAft>
              <a:buClr>
                <a:srgbClr val="3A3A3A"/>
              </a:buClr>
              <a:buSzPts val="2800"/>
              <a:buAutoNum type="arabicPeriod"/>
            </a:pPr>
            <a:r>
              <a:rPr lang="cs-CZ"/>
              <a:t>brániční inspirium</a:t>
            </a:r>
            <a:endParaRPr/>
          </a:p>
          <a:p>
            <a:pPr indent="-514350" lvl="0" marL="514350" rtl="0" algn="l">
              <a:lnSpc>
                <a:spcPct val="90000"/>
              </a:lnSpc>
              <a:spcBef>
                <a:spcPts val="1000"/>
              </a:spcBef>
              <a:spcAft>
                <a:spcPts val="0"/>
              </a:spcAft>
              <a:buClr>
                <a:srgbClr val="3A3A3A"/>
              </a:buClr>
              <a:buSzPts val="2800"/>
              <a:buAutoNum type="arabicPeriod"/>
            </a:pPr>
            <a:r>
              <a:rPr lang="cs-CZ"/>
              <a:t>inspirium se dostává do hrudního koše</a:t>
            </a:r>
            <a:endParaRPr/>
          </a:p>
          <a:p>
            <a:pPr indent="-514350" lvl="0" marL="514350" rtl="0" algn="l">
              <a:lnSpc>
                <a:spcPct val="90000"/>
              </a:lnSpc>
              <a:spcBef>
                <a:spcPts val="1000"/>
              </a:spcBef>
              <a:spcAft>
                <a:spcPts val="0"/>
              </a:spcAft>
              <a:buClr>
                <a:srgbClr val="3A3A3A"/>
              </a:buClr>
              <a:buSzPts val="2800"/>
              <a:buAutoNum type="arabicPeriod"/>
            </a:pPr>
            <a:r>
              <a:rPr lang="cs-CZ"/>
              <a:t>závěr inspiria – elevace klavikulární části </a:t>
            </a:r>
            <a:endParaRPr/>
          </a:p>
          <a:p>
            <a:pPr indent="-514350" lvl="0" marL="514350" rtl="0" algn="l">
              <a:lnSpc>
                <a:spcPct val="90000"/>
              </a:lnSpc>
              <a:spcBef>
                <a:spcPts val="1000"/>
              </a:spcBef>
              <a:spcAft>
                <a:spcPts val="0"/>
              </a:spcAft>
              <a:buClr>
                <a:srgbClr val="3A3A3A"/>
              </a:buClr>
              <a:buSzPts val="2800"/>
              <a:buAutoNum type="arabicPeriod"/>
            </a:pPr>
            <a:r>
              <a:rPr lang="cs-CZ"/>
              <a:t>krátká zádrž dechu</a:t>
            </a:r>
            <a:endParaRPr/>
          </a:p>
          <a:p>
            <a:pPr indent="0" lvl="0" marL="0" rtl="0" algn="l">
              <a:lnSpc>
                <a:spcPct val="90000"/>
              </a:lnSpc>
              <a:spcBef>
                <a:spcPts val="1000"/>
              </a:spcBef>
              <a:spcAft>
                <a:spcPts val="0"/>
              </a:spcAft>
              <a:buClr>
                <a:srgbClr val="3A3A3A"/>
              </a:buClr>
              <a:buSzPts val="2800"/>
              <a:buNone/>
            </a:pPr>
            <a:r>
              <a:t/>
            </a:r>
            <a:endParaRPr/>
          </a:p>
          <a:p>
            <a:pPr indent="0" lvl="0" marL="0" rtl="0" algn="l">
              <a:lnSpc>
                <a:spcPct val="90000"/>
              </a:lnSpc>
              <a:spcBef>
                <a:spcPts val="1000"/>
              </a:spcBef>
              <a:spcAft>
                <a:spcPts val="0"/>
              </a:spcAft>
              <a:buClr>
                <a:srgbClr val="3A3A3A"/>
              </a:buClr>
              <a:buSzPts val="2800"/>
              <a:buNone/>
            </a:pPr>
            <a:r>
              <a:rPr lang="cs-CZ"/>
              <a:t>všechny části inspiria by měli být rozvinuty co nejvíce, ale zároveň s co nejmenším úsilím </a:t>
            </a:r>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1" name="Shape 331"/>
        <p:cNvGrpSpPr/>
        <p:nvPr/>
      </p:nvGrpSpPr>
      <p:grpSpPr>
        <a:xfrm>
          <a:off x="0" y="0"/>
          <a:ext cx="0" cy="0"/>
          <a:chOff x="0" y="0"/>
          <a:chExt cx="0" cy="0"/>
        </a:xfrm>
      </p:grpSpPr>
      <p:sp>
        <p:nvSpPr>
          <p:cNvPr id="332" name="Google Shape;332;p5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Fáze plného jógového dechu</a:t>
            </a:r>
            <a:endParaRPr/>
          </a:p>
        </p:txBody>
      </p:sp>
      <p:sp>
        <p:nvSpPr>
          <p:cNvPr id="333" name="Google Shape;333;p5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0" lvl="0" marL="0" rtl="0" algn="l">
              <a:lnSpc>
                <a:spcPct val="90000"/>
              </a:lnSpc>
              <a:spcBef>
                <a:spcPts val="0"/>
              </a:spcBef>
              <a:spcAft>
                <a:spcPts val="0"/>
              </a:spcAft>
              <a:buClr>
                <a:srgbClr val="3A3A3A"/>
              </a:buClr>
              <a:buSzPts val="2800"/>
              <a:buNone/>
            </a:pPr>
            <a:r>
              <a:rPr lang="cs-CZ" u="sng"/>
              <a:t>expirium</a:t>
            </a:r>
            <a:endParaRPr/>
          </a:p>
          <a:p>
            <a:pPr indent="0" lvl="0" marL="0" rtl="0" algn="l">
              <a:lnSpc>
                <a:spcPct val="90000"/>
              </a:lnSpc>
              <a:spcBef>
                <a:spcPts val="1000"/>
              </a:spcBef>
              <a:spcAft>
                <a:spcPts val="0"/>
              </a:spcAft>
              <a:buClr>
                <a:srgbClr val="3A3A3A"/>
              </a:buClr>
              <a:buSzPts val="2800"/>
              <a:buNone/>
            </a:pPr>
            <a:r>
              <a:t/>
            </a:r>
            <a:endParaRPr u="sng"/>
          </a:p>
          <a:p>
            <a:pPr indent="-514350" lvl="0" marL="514350" rtl="0" algn="l">
              <a:lnSpc>
                <a:spcPct val="90000"/>
              </a:lnSpc>
              <a:spcBef>
                <a:spcPts val="1000"/>
              </a:spcBef>
              <a:spcAft>
                <a:spcPts val="0"/>
              </a:spcAft>
              <a:buClr>
                <a:srgbClr val="3A3A3A"/>
              </a:buClr>
              <a:buSzPts val="2800"/>
              <a:buAutoNum type="arabicPeriod"/>
            </a:pPr>
            <a:r>
              <a:rPr lang="cs-CZ"/>
              <a:t>směrem do klavikulární části</a:t>
            </a:r>
            <a:endParaRPr/>
          </a:p>
          <a:p>
            <a:pPr indent="-514350" lvl="0" marL="514350" rtl="0" algn="l">
              <a:lnSpc>
                <a:spcPct val="90000"/>
              </a:lnSpc>
              <a:spcBef>
                <a:spcPts val="1000"/>
              </a:spcBef>
              <a:spcAft>
                <a:spcPts val="0"/>
              </a:spcAft>
              <a:buClr>
                <a:srgbClr val="3A3A3A"/>
              </a:buClr>
              <a:buSzPts val="2800"/>
              <a:buAutoNum type="arabicPeriod"/>
            </a:pPr>
            <a:r>
              <a:rPr lang="cs-CZ"/>
              <a:t>přes kostální část</a:t>
            </a:r>
            <a:endParaRPr/>
          </a:p>
          <a:p>
            <a:pPr indent="-514350" lvl="0" marL="514350" rtl="0" algn="l">
              <a:lnSpc>
                <a:spcPct val="90000"/>
              </a:lnSpc>
              <a:spcBef>
                <a:spcPts val="1000"/>
              </a:spcBef>
              <a:spcAft>
                <a:spcPts val="0"/>
              </a:spcAft>
              <a:buClr>
                <a:srgbClr val="3A3A3A"/>
              </a:buClr>
              <a:buSzPts val="2800"/>
              <a:buAutoNum type="arabicPeriod"/>
            </a:pPr>
            <a:r>
              <a:rPr lang="cs-CZ"/>
              <a:t>abdominální část</a:t>
            </a:r>
            <a:endParaRPr/>
          </a:p>
          <a:p>
            <a:pPr indent="-336550" lvl="0" marL="514350" rtl="0" algn="l">
              <a:lnSpc>
                <a:spcPct val="90000"/>
              </a:lnSpc>
              <a:spcBef>
                <a:spcPts val="1000"/>
              </a:spcBef>
              <a:spcAft>
                <a:spcPts val="0"/>
              </a:spcAft>
              <a:buClr>
                <a:srgbClr val="3A3A3A"/>
              </a:buClr>
              <a:buSzPts val="2800"/>
              <a:buNone/>
            </a:pPr>
            <a:r>
              <a:t/>
            </a:r>
            <a:endParaRPr/>
          </a:p>
          <a:p>
            <a:pPr indent="-228600" lvl="0" marL="228600" rtl="0" algn="l">
              <a:lnSpc>
                <a:spcPct val="90000"/>
              </a:lnSpc>
              <a:spcBef>
                <a:spcPts val="1000"/>
              </a:spcBef>
              <a:spcAft>
                <a:spcPts val="0"/>
              </a:spcAft>
              <a:buClr>
                <a:srgbClr val="3A3A3A"/>
              </a:buClr>
              <a:buSzPts val="2800"/>
              <a:buChar char="•"/>
            </a:pPr>
            <a:r>
              <a:rPr lang="cs-CZ"/>
              <a:t>expirium je převážně pasivní aktivita, kterou zajišťuje pružnost vaziva a hrudní stěny</a:t>
            </a:r>
            <a:endParaRPr/>
          </a:p>
          <a:p>
            <a:pPr indent="-228600" lvl="0" marL="228600" rtl="0" algn="l">
              <a:lnSpc>
                <a:spcPct val="90000"/>
              </a:lnSpc>
              <a:spcBef>
                <a:spcPts val="1000"/>
              </a:spcBef>
              <a:spcAft>
                <a:spcPts val="0"/>
              </a:spcAft>
              <a:buClr>
                <a:srgbClr val="3A3A3A"/>
              </a:buClr>
              <a:buSzPts val="2800"/>
              <a:buChar char="•"/>
            </a:pPr>
            <a:r>
              <a:rPr lang="cs-CZ"/>
              <a:t>dalšímu inspiriu předchází krátká zádrž dechu</a:t>
            </a:r>
            <a:endParaRPr/>
          </a:p>
          <a:p>
            <a:pPr indent="-50800" lvl="0" marL="228600" rtl="0" algn="l">
              <a:lnSpc>
                <a:spcPct val="90000"/>
              </a:lnSpc>
              <a:spcBef>
                <a:spcPts val="1000"/>
              </a:spcBef>
              <a:spcAft>
                <a:spcPts val="0"/>
              </a:spcAft>
              <a:buClr>
                <a:srgbClr val="3A3A3A"/>
              </a:buClr>
              <a:buSzPts val="2800"/>
              <a:buNone/>
            </a:pPr>
            <a:r>
              <a:t/>
            </a:r>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8" name="Shape 338"/>
        <p:cNvGrpSpPr/>
        <p:nvPr/>
      </p:nvGrpSpPr>
      <p:grpSpPr>
        <a:xfrm>
          <a:off x="0" y="0"/>
          <a:ext cx="0" cy="0"/>
          <a:chOff x="0" y="0"/>
          <a:chExt cx="0" cy="0"/>
        </a:xfrm>
      </p:grpSpPr>
      <p:sp>
        <p:nvSpPr>
          <p:cNvPr id="339" name="Google Shape;339;p5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Jógový dech v terapii</a:t>
            </a:r>
            <a:endParaRPr/>
          </a:p>
        </p:txBody>
      </p:sp>
      <p:sp>
        <p:nvSpPr>
          <p:cNvPr id="340" name="Google Shape;340;p5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rgbClr val="3A3A3A"/>
              </a:buClr>
              <a:buSzPts val="2800"/>
              <a:buChar char="•"/>
            </a:pPr>
            <a:r>
              <a:rPr lang="cs-CZ"/>
              <a:t>dechová cvičení jsou nejčastěji nacvičována v pozici:</a:t>
            </a:r>
            <a:endParaRPr/>
          </a:p>
          <a:p>
            <a:pPr indent="-228600" lvl="1" marL="685800" rtl="0" algn="l">
              <a:lnSpc>
                <a:spcPct val="90000"/>
              </a:lnSpc>
              <a:spcBef>
                <a:spcPts val="500"/>
              </a:spcBef>
              <a:spcAft>
                <a:spcPts val="0"/>
              </a:spcAft>
              <a:buClr>
                <a:srgbClr val="3A3A3A"/>
              </a:buClr>
              <a:buSzPts val="2400"/>
              <a:buChar char="•"/>
            </a:pPr>
            <a:r>
              <a:rPr lang="cs-CZ"/>
              <a:t>Vadžrásana – sed na patách </a:t>
            </a:r>
            <a:endParaRPr/>
          </a:p>
          <a:p>
            <a:pPr indent="-228600" lvl="1" marL="685800" rtl="0" algn="l">
              <a:lnSpc>
                <a:spcPct val="90000"/>
              </a:lnSpc>
              <a:spcBef>
                <a:spcPts val="500"/>
              </a:spcBef>
              <a:spcAft>
                <a:spcPts val="0"/>
              </a:spcAft>
              <a:buClr>
                <a:srgbClr val="3A3A3A"/>
              </a:buClr>
              <a:buSzPts val="2400"/>
              <a:buChar char="•"/>
            </a:pPr>
            <a:r>
              <a:rPr lang="cs-CZ"/>
              <a:t>Sukhásana – pozici sedu zkřižmo </a:t>
            </a:r>
            <a:endParaRPr/>
          </a:p>
          <a:p>
            <a:pPr indent="-228600" lvl="1" marL="685800" rtl="0" algn="l">
              <a:lnSpc>
                <a:spcPct val="90000"/>
              </a:lnSpc>
              <a:spcBef>
                <a:spcPts val="500"/>
              </a:spcBef>
              <a:spcAft>
                <a:spcPts val="0"/>
              </a:spcAft>
              <a:buClr>
                <a:srgbClr val="3A3A3A"/>
              </a:buClr>
              <a:buSzPts val="2400"/>
              <a:buChar char="•"/>
            </a:pPr>
            <a:r>
              <a:rPr lang="cs-CZ"/>
              <a:t>Siddhásana – poloviční lotosový sed</a:t>
            </a:r>
            <a:endParaRPr/>
          </a:p>
          <a:p>
            <a:pPr indent="-228600" lvl="1" marL="685800" rtl="0" algn="l">
              <a:lnSpc>
                <a:spcPct val="90000"/>
              </a:lnSpc>
              <a:spcBef>
                <a:spcPts val="500"/>
              </a:spcBef>
              <a:spcAft>
                <a:spcPts val="0"/>
              </a:spcAft>
              <a:buClr>
                <a:srgbClr val="3A3A3A"/>
              </a:buClr>
              <a:buSzPts val="2400"/>
              <a:buChar char="•"/>
            </a:pPr>
            <a:r>
              <a:rPr lang="cs-CZ"/>
              <a:t>Padmásana –  lotosový sed </a:t>
            </a:r>
            <a:endParaRPr/>
          </a:p>
          <a:p>
            <a:pPr indent="-228600" lvl="1" marL="685800" rtl="0" algn="l">
              <a:lnSpc>
                <a:spcPct val="90000"/>
              </a:lnSpc>
              <a:spcBef>
                <a:spcPts val="500"/>
              </a:spcBef>
              <a:spcAft>
                <a:spcPts val="0"/>
              </a:spcAft>
              <a:buClr>
                <a:srgbClr val="3A3A3A"/>
              </a:buClr>
              <a:buSzPts val="2400"/>
              <a:buChar char="•"/>
            </a:pPr>
            <a:r>
              <a:rPr lang="cs-CZ"/>
              <a:t>Šavásana  – leh na zádech</a:t>
            </a:r>
            <a:endParaRPr/>
          </a:p>
          <a:p>
            <a:pPr indent="-228600" lvl="1" marL="685800" rtl="0" algn="l">
              <a:lnSpc>
                <a:spcPct val="90000"/>
              </a:lnSpc>
              <a:spcBef>
                <a:spcPts val="500"/>
              </a:spcBef>
              <a:spcAft>
                <a:spcPts val="0"/>
              </a:spcAft>
              <a:buClr>
                <a:srgbClr val="3A3A3A"/>
              </a:buClr>
              <a:buSzPts val="2400"/>
              <a:buChar char="•"/>
            </a:pPr>
            <a:r>
              <a:rPr lang="cs-CZ"/>
              <a:t>a nebo zvolit jakoukoliv pozici pohodlnou a funkční. </a:t>
            </a:r>
            <a:endParaRPr/>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5" name="Shape 345"/>
        <p:cNvGrpSpPr/>
        <p:nvPr/>
      </p:nvGrpSpPr>
      <p:grpSpPr>
        <a:xfrm>
          <a:off x="0" y="0"/>
          <a:ext cx="0" cy="0"/>
          <a:chOff x="0" y="0"/>
          <a:chExt cx="0" cy="0"/>
        </a:xfrm>
      </p:grpSpPr>
      <p:sp>
        <p:nvSpPr>
          <p:cNvPr id="346" name="Google Shape;346;p5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Další jógové dechové techniky</a:t>
            </a:r>
            <a:endParaRPr/>
          </a:p>
        </p:txBody>
      </p:sp>
      <p:sp>
        <p:nvSpPr>
          <p:cNvPr id="347" name="Google Shape;347;p5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2800"/>
              <a:buNone/>
            </a:pPr>
            <a:r>
              <a:rPr lang="cs-CZ" u="sng"/>
              <a:t>Madhyama-pránájáma </a:t>
            </a:r>
            <a:endParaRPr/>
          </a:p>
          <a:p>
            <a:pPr indent="-228600" lvl="0" marL="228600" rtl="0" algn="l">
              <a:lnSpc>
                <a:spcPct val="90000"/>
              </a:lnSpc>
              <a:spcBef>
                <a:spcPts val="1000"/>
              </a:spcBef>
              <a:spcAft>
                <a:spcPts val="0"/>
              </a:spcAft>
              <a:buClr>
                <a:srgbClr val="3A3A3A"/>
              </a:buClr>
              <a:buSzPts val="2800"/>
              <a:buChar char="•"/>
            </a:pPr>
            <a:r>
              <a:rPr lang="cs-CZ"/>
              <a:t>kostální dech, jako součást dechového stereotypu, u kterého se rozvíjejí žebra</a:t>
            </a:r>
            <a:endParaRPr/>
          </a:p>
          <a:p>
            <a:pPr indent="-228600" lvl="0" marL="228600" rtl="0" algn="l">
              <a:lnSpc>
                <a:spcPct val="90000"/>
              </a:lnSpc>
              <a:spcBef>
                <a:spcPts val="1000"/>
              </a:spcBef>
              <a:spcAft>
                <a:spcPts val="0"/>
              </a:spcAft>
              <a:buClr>
                <a:srgbClr val="3A3A3A"/>
              </a:buClr>
              <a:buSzPts val="2800"/>
              <a:buChar char="•"/>
            </a:pPr>
            <a:r>
              <a:rPr lang="cs-CZ"/>
              <a:t>rozvíjí dechovou vlnu v oblasti střední části hrudníku</a:t>
            </a:r>
            <a:endParaRPr/>
          </a:p>
          <a:p>
            <a:pPr indent="-228600" lvl="0" marL="228600" rtl="0" algn="l">
              <a:lnSpc>
                <a:spcPct val="90000"/>
              </a:lnSpc>
              <a:spcBef>
                <a:spcPts val="1000"/>
              </a:spcBef>
              <a:spcAft>
                <a:spcPts val="0"/>
              </a:spcAft>
              <a:buClr>
                <a:srgbClr val="3A3A3A"/>
              </a:buClr>
              <a:buSzPts val="2800"/>
              <a:buChar char="•"/>
            </a:pPr>
            <a:r>
              <a:rPr lang="cs-CZ"/>
              <a:t>z hlediska rehabilitace to lze přirovnat ke kontaktnímu dýchání do oblasti pod os sternum</a:t>
            </a:r>
            <a:endParaRPr/>
          </a:p>
          <a:p>
            <a:pPr indent="-228600" lvl="0" marL="228600" rtl="0" algn="l">
              <a:lnSpc>
                <a:spcPct val="90000"/>
              </a:lnSpc>
              <a:spcBef>
                <a:spcPts val="1000"/>
              </a:spcBef>
              <a:spcAft>
                <a:spcPts val="0"/>
              </a:spcAft>
              <a:buClr>
                <a:srgbClr val="3A3A3A"/>
              </a:buClr>
              <a:buSzPts val="2800"/>
              <a:buChar char="•"/>
            </a:pPr>
            <a:r>
              <a:rPr lang="cs-CZ"/>
              <a:t>při autoterapii si pacient uloží dlaň na hrudník tak, aby metakarpo-falangeální klouby ruky byli na sternu</a:t>
            </a:r>
            <a:endParaRPr/>
          </a:p>
          <a:p>
            <a:pPr indent="-228600" lvl="0" marL="228600" rtl="0" algn="l">
              <a:lnSpc>
                <a:spcPct val="90000"/>
              </a:lnSpc>
              <a:spcBef>
                <a:spcPts val="1000"/>
              </a:spcBef>
              <a:spcAft>
                <a:spcPts val="0"/>
              </a:spcAft>
              <a:buClr>
                <a:srgbClr val="3A3A3A"/>
              </a:buClr>
              <a:buSzPts val="2800"/>
              <a:buChar char="•"/>
            </a:pPr>
            <a:r>
              <a:rPr lang="cs-CZ"/>
              <a:t>provádí se cyklické dýchání v daném poměru a rytmu</a:t>
            </a:r>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5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Další jógové dechové techniky</a:t>
            </a:r>
            <a:endParaRPr/>
          </a:p>
        </p:txBody>
      </p:sp>
      <p:sp>
        <p:nvSpPr>
          <p:cNvPr id="353" name="Google Shape;353;p5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20000"/>
          </a:bodyPr>
          <a:lstStyle/>
          <a:p>
            <a:pPr indent="0" lvl="0" marL="0" rtl="0" algn="l">
              <a:lnSpc>
                <a:spcPct val="90000"/>
              </a:lnSpc>
              <a:spcBef>
                <a:spcPts val="0"/>
              </a:spcBef>
              <a:spcAft>
                <a:spcPts val="0"/>
              </a:spcAft>
              <a:buClr>
                <a:srgbClr val="3A3A3A"/>
              </a:buClr>
              <a:buSzPts val="2800"/>
              <a:buNone/>
            </a:pPr>
            <a:r>
              <a:rPr lang="cs-CZ" u="sng"/>
              <a:t>Adhama-pránájáma </a:t>
            </a:r>
            <a:endParaRPr/>
          </a:p>
          <a:p>
            <a:pPr indent="-241934" lvl="0" marL="228600" rtl="0" algn="l">
              <a:lnSpc>
                <a:spcPct val="90000"/>
              </a:lnSpc>
              <a:spcBef>
                <a:spcPts val="1000"/>
              </a:spcBef>
              <a:spcAft>
                <a:spcPts val="0"/>
              </a:spcAft>
              <a:buClr>
                <a:srgbClr val="3A3A3A"/>
              </a:buClr>
              <a:buSzPts val="2800"/>
              <a:buChar char="•"/>
            </a:pPr>
            <a:r>
              <a:rPr lang="cs-CZ"/>
              <a:t>subklavikulární dýchání využívá horní laloky plic</a:t>
            </a:r>
            <a:endParaRPr/>
          </a:p>
          <a:p>
            <a:pPr indent="-241934" lvl="0" marL="228600" rtl="0" algn="l">
              <a:lnSpc>
                <a:spcPct val="90000"/>
              </a:lnSpc>
              <a:spcBef>
                <a:spcPts val="1000"/>
              </a:spcBef>
              <a:spcAft>
                <a:spcPts val="0"/>
              </a:spcAft>
              <a:buClr>
                <a:srgbClr val="3A3A3A"/>
              </a:buClr>
              <a:buSzPts val="2800"/>
              <a:buChar char="•"/>
            </a:pPr>
            <a:r>
              <a:rPr lang="cs-CZ"/>
              <a:t>u lidí s diagnózou asthma bronchiale či alergiemi je možné vidět insuficienci tohoto typu dýchání</a:t>
            </a:r>
            <a:endParaRPr/>
          </a:p>
          <a:p>
            <a:pPr indent="-241934" lvl="0" marL="228600" rtl="0" algn="l">
              <a:lnSpc>
                <a:spcPct val="90000"/>
              </a:lnSpc>
              <a:spcBef>
                <a:spcPts val="1000"/>
              </a:spcBef>
              <a:spcAft>
                <a:spcPts val="0"/>
              </a:spcAft>
              <a:buClr>
                <a:srgbClr val="3A3A3A"/>
              </a:buClr>
              <a:buSzPts val="2800"/>
              <a:buChar char="•"/>
            </a:pPr>
            <a:r>
              <a:rPr lang="cs-CZ"/>
              <a:t>vede k zapojení pomocných dýchacích svalů </a:t>
            </a:r>
            <a:endParaRPr/>
          </a:p>
          <a:p>
            <a:pPr indent="-241934" lvl="0" marL="228600" rtl="0" algn="l">
              <a:lnSpc>
                <a:spcPct val="90000"/>
              </a:lnSpc>
              <a:spcBef>
                <a:spcPts val="1000"/>
              </a:spcBef>
              <a:spcAft>
                <a:spcPts val="0"/>
              </a:spcAft>
              <a:buClr>
                <a:srgbClr val="3A3A3A"/>
              </a:buClr>
              <a:buSzPts val="2800"/>
              <a:buChar char="•"/>
            </a:pPr>
            <a:r>
              <a:rPr lang="cs-CZ"/>
              <a:t>jde o formu kontaktního dýchání s uložením dlaní do oblasti subklavikulární na přední straně hrudníku, poté na oblast středního trapézu paravertebrálně na zadní straně hrudníku</a:t>
            </a:r>
            <a:endParaRPr/>
          </a:p>
          <a:p>
            <a:pPr indent="-241934" lvl="0" marL="228600" rtl="0" algn="l">
              <a:lnSpc>
                <a:spcPct val="90000"/>
              </a:lnSpc>
              <a:spcBef>
                <a:spcPts val="1000"/>
              </a:spcBef>
              <a:spcAft>
                <a:spcPts val="0"/>
              </a:spcAft>
              <a:buClr>
                <a:srgbClr val="3A3A3A"/>
              </a:buClr>
              <a:buSzPts val="2800"/>
              <a:buChar char="•"/>
            </a:pPr>
            <a:r>
              <a:rPr lang="cs-CZ"/>
              <a:t>při autoterapii pacient provede flexi v ramenním a loketním kloubu, aby mohl dlaně do této oblasti uložit 🡪 poloha ramenního pletence změní postavení celého hrudního koše a tím i mechaniku dýchání </a:t>
            </a:r>
            <a:endParaRPr/>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7" name="Shape 357"/>
        <p:cNvGrpSpPr/>
        <p:nvPr/>
      </p:nvGrpSpPr>
      <p:grpSpPr>
        <a:xfrm>
          <a:off x="0" y="0"/>
          <a:ext cx="0" cy="0"/>
          <a:chOff x="0" y="0"/>
          <a:chExt cx="0" cy="0"/>
        </a:xfrm>
      </p:grpSpPr>
      <p:sp>
        <p:nvSpPr>
          <p:cNvPr id="358" name="Google Shape;358;p6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Další jógové dechové techniky</a:t>
            </a:r>
            <a:endParaRPr/>
          </a:p>
        </p:txBody>
      </p:sp>
      <p:sp>
        <p:nvSpPr>
          <p:cNvPr id="359" name="Google Shape;359;p6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2800"/>
              <a:buNone/>
            </a:pPr>
            <a:r>
              <a:rPr lang="cs-CZ" u="sng"/>
              <a:t>Dech Ujjayi </a:t>
            </a:r>
            <a:endParaRPr/>
          </a:p>
          <a:p>
            <a:pPr indent="-228600" lvl="0" marL="228600" rtl="0" algn="l">
              <a:lnSpc>
                <a:spcPct val="90000"/>
              </a:lnSpc>
              <a:spcBef>
                <a:spcPts val="1000"/>
              </a:spcBef>
              <a:spcAft>
                <a:spcPts val="0"/>
              </a:spcAft>
              <a:buClr>
                <a:srgbClr val="3A3A3A"/>
              </a:buClr>
              <a:buSzPts val="2800"/>
              <a:buChar char="•"/>
            </a:pPr>
            <a:r>
              <a:rPr lang="cs-CZ"/>
              <a:t>podstatou je dýchání proti odporu stažené hlasivkové štěrbiny, kdy měkké patro je v poloze jako na počátku polykání</a:t>
            </a:r>
            <a:endParaRPr/>
          </a:p>
          <a:p>
            <a:pPr indent="-228600" lvl="0" marL="228600" rtl="0" algn="l">
              <a:lnSpc>
                <a:spcPct val="90000"/>
              </a:lnSpc>
              <a:spcBef>
                <a:spcPts val="1000"/>
              </a:spcBef>
              <a:spcAft>
                <a:spcPts val="0"/>
              </a:spcAft>
              <a:buClr>
                <a:srgbClr val="3A3A3A"/>
              </a:buClr>
              <a:buSzPts val="2800"/>
              <a:buChar char="•"/>
            </a:pPr>
            <a:r>
              <a:rPr lang="cs-CZ"/>
              <a:t>tato technika může zdokonalit techniku dýchání a efektivněji zapojit dýchací svaly podobně jako v rehabilitaci užívané dechové trenažery</a:t>
            </a:r>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4" name="Shape 364"/>
        <p:cNvGrpSpPr/>
        <p:nvPr/>
      </p:nvGrpSpPr>
      <p:grpSpPr>
        <a:xfrm>
          <a:off x="0" y="0"/>
          <a:ext cx="0" cy="0"/>
          <a:chOff x="0" y="0"/>
          <a:chExt cx="0" cy="0"/>
        </a:xfrm>
      </p:grpSpPr>
      <p:sp>
        <p:nvSpPr>
          <p:cNvPr id="365" name="Google Shape;365;p6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Další jógové dechové techniky</a:t>
            </a:r>
            <a:endParaRPr/>
          </a:p>
        </p:txBody>
      </p:sp>
      <p:sp>
        <p:nvSpPr>
          <p:cNvPr id="366" name="Google Shape;366;p6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2800"/>
              <a:buNone/>
            </a:pPr>
            <a:r>
              <a:rPr lang="cs-CZ" u="sng"/>
              <a:t>Dech Brahmari </a:t>
            </a:r>
            <a:endParaRPr/>
          </a:p>
          <a:p>
            <a:pPr indent="-228600" lvl="0" marL="228600" rtl="0" algn="l">
              <a:lnSpc>
                <a:spcPct val="90000"/>
              </a:lnSpc>
              <a:spcBef>
                <a:spcPts val="1000"/>
              </a:spcBef>
              <a:spcAft>
                <a:spcPts val="0"/>
              </a:spcAft>
              <a:buClr>
                <a:srgbClr val="3A3A3A"/>
              </a:buClr>
              <a:buSzPts val="2800"/>
              <a:buChar char="•"/>
            </a:pPr>
            <a:r>
              <a:rPr lang="cs-CZ"/>
              <a:t>podstatou této techniky je nastavení jazyka jako při výslovnosti nosovek a udržení vyslovení písmene Zet po celou dobu výdechu</a:t>
            </a:r>
            <a:endParaRPr/>
          </a:p>
          <a:p>
            <a:pPr indent="-228600" lvl="0" marL="228600" rtl="0" algn="l">
              <a:lnSpc>
                <a:spcPct val="90000"/>
              </a:lnSpc>
              <a:spcBef>
                <a:spcPts val="1000"/>
              </a:spcBef>
              <a:spcAft>
                <a:spcPts val="0"/>
              </a:spcAft>
              <a:buClr>
                <a:srgbClr val="3A3A3A"/>
              </a:buClr>
              <a:buSzPts val="2800"/>
              <a:buChar char="•"/>
            </a:pPr>
            <a:r>
              <a:rPr lang="cs-CZ"/>
              <a:t>pacient má ucpané uši vlastními prsty a díky tomu může dojít k rezonanci zvuku nejen v lebce, ale také ve vzdálenějších částech těla</a:t>
            </a:r>
            <a:endParaRPr/>
          </a:p>
          <a:p>
            <a:pPr indent="-228600" lvl="0" marL="228600" rtl="0" algn="l">
              <a:lnSpc>
                <a:spcPct val="90000"/>
              </a:lnSpc>
              <a:spcBef>
                <a:spcPts val="1000"/>
              </a:spcBef>
              <a:spcAft>
                <a:spcPts val="0"/>
              </a:spcAft>
              <a:buClr>
                <a:srgbClr val="3A3A3A"/>
              </a:buClr>
              <a:buSzPts val="2800"/>
              <a:buChar char="•"/>
            </a:pPr>
            <a:r>
              <a:rPr lang="cs-CZ"/>
              <a:t>technika působí relaxačně </a:t>
            </a:r>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0" name="Shape 370"/>
        <p:cNvGrpSpPr/>
        <p:nvPr/>
      </p:nvGrpSpPr>
      <p:grpSpPr>
        <a:xfrm>
          <a:off x="0" y="0"/>
          <a:ext cx="0" cy="0"/>
          <a:chOff x="0" y="0"/>
          <a:chExt cx="0" cy="0"/>
        </a:xfrm>
      </p:grpSpPr>
      <p:sp>
        <p:nvSpPr>
          <p:cNvPr id="371" name="Google Shape;371;g3a59a333fd1_1_0"/>
          <p:cNvSpPr txBox="1"/>
          <p:nvPr>
            <p:ph type="title"/>
          </p:nvPr>
        </p:nvSpPr>
        <p:spPr>
          <a:xfrm>
            <a:off x="838200" y="365125"/>
            <a:ext cx="10515600" cy="1325700"/>
          </a:xfrm>
          <a:prstGeom prst="rect">
            <a:avLst/>
          </a:prstGeom>
        </p:spPr>
        <p:txBody>
          <a:bodyPr anchorCtr="0" anchor="ctr" bIns="45700" lIns="91425" spcFirstLastPara="1" rIns="91425" wrap="square" tIns="45700">
            <a:normAutofit/>
          </a:bodyPr>
          <a:lstStyle/>
          <a:p>
            <a:pPr indent="0" lvl="0" marL="0" rtl="0" algn="l">
              <a:spcBef>
                <a:spcPts val="0"/>
              </a:spcBef>
              <a:spcAft>
                <a:spcPts val="0"/>
              </a:spcAft>
              <a:buNone/>
            </a:pPr>
            <a:r>
              <a:rPr lang="cs-CZ"/>
              <a:t>Nádí Šódhana – Střídavý dech</a:t>
            </a:r>
            <a:endParaRPr/>
          </a:p>
        </p:txBody>
      </p:sp>
      <p:sp>
        <p:nvSpPr>
          <p:cNvPr id="372" name="Google Shape;372;g3a59a333fd1_1_0"/>
          <p:cNvSpPr txBox="1"/>
          <p:nvPr>
            <p:ph idx="1" type="body"/>
          </p:nvPr>
        </p:nvSpPr>
        <p:spPr>
          <a:xfrm>
            <a:off x="838200" y="1825625"/>
            <a:ext cx="10515600" cy="4351200"/>
          </a:xfrm>
          <a:prstGeom prst="rect">
            <a:avLst/>
          </a:prstGeom>
        </p:spPr>
        <p:txBody>
          <a:bodyPr anchorCtr="0" anchor="t" bIns="45700" lIns="91425" spcFirstLastPara="1" rIns="91425" wrap="square" tIns="45700">
            <a:normAutofit lnSpcReduction="20000"/>
          </a:bodyPr>
          <a:lstStyle/>
          <a:p>
            <a:pPr indent="-228600" lvl="0" marL="228600" marR="0" rtl="0" algn="l">
              <a:lnSpc>
                <a:spcPct val="90000"/>
              </a:lnSpc>
              <a:spcBef>
                <a:spcPts val="1000"/>
              </a:spcBef>
              <a:spcAft>
                <a:spcPts val="0"/>
              </a:spcAft>
              <a:buSzPts val="2800"/>
              <a:buChar char="•"/>
            </a:pPr>
            <a:r>
              <a:rPr lang="cs-CZ"/>
              <a:t> </a:t>
            </a:r>
            <a:r>
              <a:rPr lang="cs-CZ"/>
              <a:t>Jemná jógová dechová technika</a:t>
            </a:r>
            <a:endParaRPr/>
          </a:p>
          <a:p>
            <a:pPr indent="-228600" lvl="0" marL="228600" marR="0" rtl="0" algn="l">
              <a:lnSpc>
                <a:spcPct val="90000"/>
              </a:lnSpc>
              <a:spcBef>
                <a:spcPts val="1000"/>
              </a:spcBef>
              <a:spcAft>
                <a:spcPts val="0"/>
              </a:spcAft>
              <a:buSzPts val="2800"/>
              <a:buChar char="•"/>
            </a:pPr>
            <a:r>
              <a:rPr lang="cs-CZ"/>
              <a:t> Vyrovnává nervový systém, snižuje stres a napětí</a:t>
            </a:r>
            <a:endParaRPr/>
          </a:p>
          <a:p>
            <a:pPr indent="-228600" lvl="0" marL="228600" marR="0" rtl="0" algn="l">
              <a:lnSpc>
                <a:spcPct val="90000"/>
              </a:lnSpc>
              <a:spcBef>
                <a:spcPts val="1000"/>
              </a:spcBef>
              <a:spcAft>
                <a:spcPts val="0"/>
              </a:spcAft>
              <a:buSzPts val="2800"/>
              <a:buChar char="•"/>
            </a:pPr>
            <a:r>
              <a:rPr lang="cs-CZ"/>
              <a:t> Střídavé dýchání levou a pravou nosní dírkou</a:t>
            </a:r>
            <a:endParaRPr/>
          </a:p>
          <a:p>
            <a:pPr indent="0" lvl="0" marL="457200" marR="0" rtl="0" algn="l">
              <a:lnSpc>
                <a:spcPct val="100000"/>
              </a:lnSpc>
              <a:spcBef>
                <a:spcPts val="0"/>
              </a:spcBef>
              <a:spcAft>
                <a:spcPts val="0"/>
              </a:spcAft>
              <a:buNone/>
            </a:pPr>
            <a:r>
              <a:t/>
            </a:r>
            <a:endParaRPr/>
          </a:p>
          <a:p>
            <a:pPr indent="-228600" lvl="0" marL="228600" marR="0" rtl="0" algn="l">
              <a:lnSpc>
                <a:spcPct val="100000"/>
              </a:lnSpc>
              <a:spcBef>
                <a:spcPts val="0"/>
              </a:spcBef>
              <a:spcAft>
                <a:spcPts val="0"/>
              </a:spcAft>
              <a:buSzPts val="2800"/>
              <a:buChar char="•"/>
            </a:pPr>
            <a:r>
              <a:rPr lang="cs-CZ"/>
              <a:t>Jak se provádí </a:t>
            </a:r>
            <a:endParaRPr/>
          </a:p>
          <a:p>
            <a:pPr indent="-381000" lvl="1" marL="914400" marR="0" rtl="0" algn="l">
              <a:lnSpc>
                <a:spcPct val="100000"/>
              </a:lnSpc>
              <a:spcBef>
                <a:spcPts val="0"/>
              </a:spcBef>
              <a:spcAft>
                <a:spcPts val="0"/>
              </a:spcAft>
              <a:buSzPts val="2400"/>
              <a:buChar char="•"/>
            </a:pPr>
            <a:r>
              <a:rPr lang="cs-CZ"/>
              <a:t>Sedni si pohodlně s rovnými zády.</a:t>
            </a:r>
            <a:endParaRPr/>
          </a:p>
          <a:p>
            <a:pPr indent="-381000" lvl="1" marL="914400" marR="0" rtl="0" algn="l">
              <a:lnSpc>
                <a:spcPct val="100000"/>
              </a:lnSpc>
              <a:spcBef>
                <a:spcPts val="0"/>
              </a:spcBef>
              <a:spcAft>
                <a:spcPts val="0"/>
              </a:spcAft>
              <a:buSzPts val="2400"/>
              <a:buChar char="•"/>
            </a:pPr>
            <a:r>
              <a:rPr lang="cs-CZ"/>
              <a:t>Pravou ruku dej do tzv. višnu mudry (palec, prsteník a malíček jsou aktivní).</a:t>
            </a:r>
            <a:endParaRPr/>
          </a:p>
          <a:p>
            <a:pPr indent="-381000" lvl="1" marL="914400" marR="0" rtl="0" algn="l">
              <a:lnSpc>
                <a:spcPct val="100000"/>
              </a:lnSpc>
              <a:spcBef>
                <a:spcPts val="0"/>
              </a:spcBef>
              <a:spcAft>
                <a:spcPts val="0"/>
              </a:spcAft>
              <a:buSzPts val="2400"/>
              <a:buChar char="•"/>
            </a:pPr>
            <a:r>
              <a:rPr lang="cs-CZ"/>
              <a:t>Zavři pravou nosní dírku palcem a nadechni se levou.</a:t>
            </a:r>
            <a:endParaRPr/>
          </a:p>
          <a:p>
            <a:pPr indent="-381000" lvl="1" marL="914400" marR="0" rtl="0" algn="l">
              <a:lnSpc>
                <a:spcPct val="100000"/>
              </a:lnSpc>
              <a:spcBef>
                <a:spcPts val="0"/>
              </a:spcBef>
              <a:spcAft>
                <a:spcPts val="0"/>
              </a:spcAft>
              <a:buSzPts val="2400"/>
              <a:buChar char="•"/>
            </a:pPr>
            <a:r>
              <a:rPr lang="cs-CZ"/>
              <a:t>Zavři levou nosní dírku prsteníkem a vydechni pravou.</a:t>
            </a:r>
            <a:endParaRPr/>
          </a:p>
          <a:p>
            <a:pPr indent="-381000" lvl="1" marL="914400" marR="0" rtl="0" algn="l">
              <a:lnSpc>
                <a:spcPct val="100000"/>
              </a:lnSpc>
              <a:spcBef>
                <a:spcPts val="0"/>
              </a:spcBef>
              <a:spcAft>
                <a:spcPts val="0"/>
              </a:spcAft>
              <a:buSzPts val="2400"/>
              <a:buChar char="•"/>
            </a:pPr>
            <a:r>
              <a:rPr lang="cs-CZ"/>
              <a:t>Nadechni pravou, zavři ji a vydechni levou.</a:t>
            </a:r>
            <a:br>
              <a:rPr lang="cs-CZ"/>
            </a:br>
            <a:r>
              <a:rPr lang="cs-CZ"/>
              <a:t> → To je jeden celý cyklus.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11" name="Google Shape;111;p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t/>
            </a:r>
            <a:endParaRPr b="1" i="0" sz="1800" u="none" strike="noStrike">
              <a:solidFill>
                <a:srgbClr val="000000"/>
              </a:solidFill>
            </a:endParaRPr>
          </a:p>
          <a:p>
            <a:pPr indent="0" lvl="0" marL="0" rtl="0" algn="l">
              <a:lnSpc>
                <a:spcPct val="90000"/>
              </a:lnSpc>
              <a:spcBef>
                <a:spcPts val="1000"/>
              </a:spcBef>
              <a:spcAft>
                <a:spcPts val="0"/>
              </a:spcAft>
              <a:buClr>
                <a:srgbClr val="3A3A3A"/>
              </a:buClr>
              <a:buSzPts val="1800"/>
              <a:buNone/>
            </a:pPr>
            <a:r>
              <a:rPr b="1" i="0" lang="cs-CZ" sz="2900" u="none" strike="noStrike"/>
              <a:t>Trupové sektory</a:t>
            </a:r>
            <a:endParaRPr b="0" sz="3900"/>
          </a:p>
          <a:p>
            <a:pPr indent="-228600" lvl="0" marL="228600" rtl="0" algn="l">
              <a:lnSpc>
                <a:spcPct val="90000"/>
              </a:lnSpc>
              <a:spcBef>
                <a:spcPts val="1000"/>
              </a:spcBef>
              <a:spcAft>
                <a:spcPts val="0"/>
              </a:spcAft>
              <a:buClr>
                <a:srgbClr val="3A3A3A"/>
              </a:buClr>
              <a:buSzPts val="2900"/>
              <a:buFont typeface="Play"/>
              <a:buAutoNum type="arabicPeriod"/>
            </a:pPr>
            <a:r>
              <a:rPr b="0" i="0" lang="cs-CZ" sz="2900" u="none" strike="noStrike"/>
              <a:t>Dolní – břišní, od bránice po pánevní dno</a:t>
            </a:r>
            <a:endParaRPr sz="3900"/>
          </a:p>
          <a:p>
            <a:pPr indent="-228600" lvl="0" marL="228600" rtl="0" algn="l">
              <a:lnSpc>
                <a:spcPct val="90000"/>
              </a:lnSpc>
              <a:spcBef>
                <a:spcPts val="1000"/>
              </a:spcBef>
              <a:spcAft>
                <a:spcPts val="0"/>
              </a:spcAft>
              <a:buClr>
                <a:srgbClr val="3A3A3A"/>
              </a:buClr>
              <a:buSzPts val="2900"/>
              <a:buFont typeface="Play"/>
              <a:buAutoNum type="arabicPeriod"/>
            </a:pPr>
            <a:r>
              <a:rPr b="0" i="0" lang="cs-CZ" sz="2900" u="none" strike="noStrike"/>
              <a:t>Střední – dolní hrudní, od bránice po Th5</a:t>
            </a:r>
            <a:endParaRPr sz="3900"/>
          </a:p>
          <a:p>
            <a:pPr indent="-228600" lvl="0" marL="228600" rtl="0" algn="l">
              <a:lnSpc>
                <a:spcPct val="90000"/>
              </a:lnSpc>
              <a:spcBef>
                <a:spcPts val="1000"/>
              </a:spcBef>
              <a:spcAft>
                <a:spcPts val="0"/>
              </a:spcAft>
              <a:buClr>
                <a:srgbClr val="3A3A3A"/>
              </a:buClr>
              <a:buSzPts val="2900"/>
              <a:buFont typeface="Play"/>
              <a:buAutoNum type="arabicPeriod"/>
            </a:pPr>
            <a:r>
              <a:rPr b="0" i="0" lang="cs-CZ" sz="2900" u="none" strike="noStrike"/>
              <a:t>Horní – horní hrudní, od Th5 po dolní C páteř</a:t>
            </a:r>
            <a:endParaRPr sz="39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17" name="Google Shape;117;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900" u="none" strike="noStrike"/>
              <a:t>Pohyby žeber při dýchání</a:t>
            </a:r>
            <a:endParaRPr b="0" sz="3900"/>
          </a:p>
          <a:p>
            <a:pPr indent="-228600" lvl="0" marL="228600" rtl="0" algn="l">
              <a:lnSpc>
                <a:spcPct val="90000"/>
              </a:lnSpc>
              <a:spcBef>
                <a:spcPts val="1000"/>
              </a:spcBef>
              <a:spcAft>
                <a:spcPts val="0"/>
              </a:spcAft>
              <a:buClr>
                <a:srgbClr val="3A3A3A"/>
              </a:buClr>
              <a:buSzPts val="2900"/>
              <a:buFont typeface="Arial"/>
              <a:buChar char="•"/>
            </a:pPr>
            <a:r>
              <a:rPr b="0" i="0" lang="cs-CZ" sz="2900" u="none" strike="noStrike"/>
              <a:t>Dolní žebra do stran x horní žebra </a:t>
            </a:r>
            <a:r>
              <a:rPr lang="cs-CZ" sz="2900"/>
              <a:t>ventrálně</a:t>
            </a:r>
            <a:endParaRPr sz="3900"/>
          </a:p>
          <a:p>
            <a:pPr indent="-228600" lvl="0" marL="228600" rtl="0" algn="l">
              <a:lnSpc>
                <a:spcPct val="90000"/>
              </a:lnSpc>
              <a:spcBef>
                <a:spcPts val="1000"/>
              </a:spcBef>
              <a:spcAft>
                <a:spcPts val="0"/>
              </a:spcAft>
              <a:buClr>
                <a:srgbClr val="3A3A3A"/>
              </a:buClr>
              <a:buSzPts val="2900"/>
              <a:buFont typeface="Arial"/>
              <a:buChar char="•"/>
            </a:pPr>
            <a:r>
              <a:rPr b="0" i="0" lang="cs-CZ" sz="2900" u="none" strike="noStrike"/>
              <a:t>Při inspiriu se hrudník rozšiřuje ve všech směrech za fyziologických podmínek (laterolat., anteropost., kraniokaud.)</a:t>
            </a:r>
            <a:endParaRPr sz="39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23" name="Google Shape;123;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3A3A3A"/>
              </a:buClr>
              <a:buSzPts val="1800"/>
              <a:buNone/>
            </a:pPr>
            <a:r>
              <a:rPr b="1" i="0" lang="cs-CZ" sz="2600" u="none" strike="noStrike"/>
              <a:t>Fáze dýchání</a:t>
            </a:r>
            <a:endParaRPr b="0" sz="3600"/>
          </a:p>
          <a:p>
            <a:pPr indent="-228600" lvl="0" marL="228600" rtl="0" algn="l">
              <a:lnSpc>
                <a:spcPct val="90000"/>
              </a:lnSpc>
              <a:spcBef>
                <a:spcPts val="1000"/>
              </a:spcBef>
              <a:spcAft>
                <a:spcPts val="0"/>
              </a:spcAft>
              <a:buClr>
                <a:srgbClr val="3A3A3A"/>
              </a:buClr>
              <a:buSzPts val="2600"/>
              <a:buFont typeface="Arial"/>
              <a:buChar char="•"/>
            </a:pPr>
            <a:r>
              <a:rPr b="0" i="0" lang="cs-CZ" sz="2600" u="none" strike="noStrike"/>
              <a:t>Inspirium x expirium, odděleny preinspiriem a preexpiriem</a:t>
            </a:r>
            <a:endParaRPr b="0" i="0" sz="2600" u="none" strike="noStrike"/>
          </a:p>
          <a:p>
            <a:pPr indent="-228600" lvl="0" marL="228600" rtl="0" algn="l">
              <a:lnSpc>
                <a:spcPct val="90000"/>
              </a:lnSpc>
              <a:spcBef>
                <a:spcPts val="1000"/>
              </a:spcBef>
              <a:spcAft>
                <a:spcPts val="0"/>
              </a:spcAft>
              <a:buClr>
                <a:srgbClr val="3A3A3A"/>
              </a:buClr>
              <a:buSzPts val="2600"/>
              <a:buFont typeface="Arial"/>
              <a:buChar char="•"/>
            </a:pPr>
            <a:r>
              <a:rPr b="0" i="0" lang="cs-CZ" sz="2600" u="none" strike="noStrike"/>
              <a:t>S výdechem je spojen inhibiční vliv na svalovou aktivitu, jeho účinek je podpořen inspirační pau</a:t>
            </a:r>
            <a:r>
              <a:rPr lang="cs-CZ" sz="2600"/>
              <a:t>z</a:t>
            </a:r>
            <a:r>
              <a:rPr b="0" i="0" lang="cs-CZ" sz="2600" u="none" strike="noStrike"/>
              <a:t>ou</a:t>
            </a:r>
            <a:endParaRPr b="0" i="0" sz="2600" u="none" strike="noStrike"/>
          </a:p>
          <a:p>
            <a:pPr indent="-228600" lvl="0" marL="228600" rtl="0" algn="l">
              <a:lnSpc>
                <a:spcPct val="90000"/>
              </a:lnSpc>
              <a:spcBef>
                <a:spcPts val="1000"/>
              </a:spcBef>
              <a:spcAft>
                <a:spcPts val="0"/>
              </a:spcAft>
              <a:buClr>
                <a:srgbClr val="3A3A3A"/>
              </a:buClr>
              <a:buSzPts val="2600"/>
              <a:buFont typeface="Arial"/>
              <a:buChar char="•"/>
            </a:pPr>
            <a:r>
              <a:rPr b="0" i="0" lang="cs-CZ" sz="2600" u="none" strike="noStrike"/>
              <a:t>Výdech je spojován s podporou relaxace a uvolněním svalového napětí</a:t>
            </a:r>
            <a:endParaRPr sz="3600"/>
          </a:p>
          <a:p>
            <a:pPr indent="-228600" lvl="0" marL="228600" rtl="0" algn="l">
              <a:lnSpc>
                <a:spcPct val="90000"/>
              </a:lnSpc>
              <a:spcBef>
                <a:spcPts val="1000"/>
              </a:spcBef>
              <a:spcAft>
                <a:spcPts val="0"/>
              </a:spcAft>
              <a:buClr>
                <a:srgbClr val="3A3A3A"/>
              </a:buClr>
              <a:buSzPts val="2600"/>
              <a:buFont typeface="Arial"/>
              <a:buChar char="•"/>
            </a:pPr>
            <a:r>
              <a:rPr b="0" i="0" lang="cs-CZ" sz="2600" u="none" strike="noStrike"/>
              <a:t>Nádech má excitační vliv na svalovou aktivitu</a:t>
            </a:r>
            <a:endParaRPr sz="3600"/>
          </a:p>
          <a:p>
            <a:pPr indent="-228600" lvl="0" marL="228600" rtl="0" algn="l">
              <a:lnSpc>
                <a:spcPct val="90000"/>
              </a:lnSpc>
              <a:spcBef>
                <a:spcPts val="1000"/>
              </a:spcBef>
              <a:spcAft>
                <a:spcPts val="0"/>
              </a:spcAft>
              <a:buClr>
                <a:srgbClr val="3A3A3A"/>
              </a:buClr>
              <a:buSzPts val="2600"/>
              <a:buFont typeface="Arial"/>
              <a:buChar char="•"/>
            </a:pPr>
            <a:r>
              <a:rPr b="0" i="0" lang="cs-CZ" sz="2600" u="none" strike="noStrike"/>
              <a:t>Nádech je využíván pro facilitaci pohybové aktivity</a:t>
            </a:r>
            <a:endParaRPr sz="3600"/>
          </a:p>
          <a:p>
            <a:pPr indent="0" lvl="0" marL="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29" name="Google Shape;129;p8"/>
          <p:cNvSpPr txBox="1"/>
          <p:nvPr>
            <p:ph idx="1" type="body"/>
          </p:nvPr>
        </p:nvSpPr>
        <p:spPr>
          <a:xfrm>
            <a:off x="838200" y="1690700"/>
            <a:ext cx="10515600" cy="44862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1000"/>
              </a:spcBef>
              <a:spcAft>
                <a:spcPts val="0"/>
              </a:spcAft>
              <a:buClr>
                <a:srgbClr val="3A3A3A"/>
              </a:buClr>
              <a:buSzPts val="1800"/>
              <a:buNone/>
            </a:pPr>
            <a:r>
              <a:rPr b="1" i="0" lang="cs-CZ" sz="2300" u="none" strike="noStrike"/>
              <a:t>Dýchací svalstvo </a:t>
            </a:r>
            <a:endParaRPr b="1" i="0" sz="2300" u="none" strike="noStrike"/>
          </a:p>
          <a:p>
            <a:pPr indent="0" lvl="0" marL="228600" rtl="0" algn="l">
              <a:lnSpc>
                <a:spcPct val="90000"/>
              </a:lnSpc>
              <a:spcBef>
                <a:spcPts val="1000"/>
              </a:spcBef>
              <a:spcAft>
                <a:spcPts val="0"/>
              </a:spcAft>
              <a:buSzPts val="2800"/>
              <a:buNone/>
            </a:pPr>
            <a:r>
              <a:t/>
            </a:r>
            <a:endParaRPr b="1" sz="2300"/>
          </a:p>
          <a:p>
            <a:pPr indent="-228600" lvl="0" marL="228600" rtl="0" algn="l">
              <a:lnSpc>
                <a:spcPct val="90000"/>
              </a:lnSpc>
              <a:spcBef>
                <a:spcPts val="1000"/>
              </a:spcBef>
              <a:spcAft>
                <a:spcPts val="0"/>
              </a:spcAft>
              <a:buClr>
                <a:srgbClr val="3A3A3A"/>
              </a:buClr>
              <a:buSzPts val="2400"/>
              <a:buFont typeface="Arial"/>
              <a:buChar char="•"/>
            </a:pPr>
            <a:r>
              <a:rPr b="1" i="0" lang="cs-CZ" sz="2400" u="sng" strike="noStrike"/>
              <a:t>Svaly inspirační</a:t>
            </a:r>
            <a:r>
              <a:rPr b="0" i="0" lang="cs-CZ" sz="2400" u="none" strike="noStrike"/>
              <a:t> </a:t>
            </a:r>
            <a:endParaRPr sz="3400"/>
          </a:p>
          <a:p>
            <a:pPr indent="-266700" lvl="1" marL="685800" rtl="0" algn="l">
              <a:lnSpc>
                <a:spcPct val="90000"/>
              </a:lnSpc>
              <a:spcBef>
                <a:spcPts val="1000"/>
              </a:spcBef>
              <a:spcAft>
                <a:spcPts val="0"/>
              </a:spcAft>
              <a:buClr>
                <a:srgbClr val="3A3A3A"/>
              </a:buClr>
              <a:buSzPts val="2000"/>
              <a:buChar char="•"/>
            </a:pPr>
            <a:r>
              <a:rPr b="0" i="0" lang="cs-CZ" sz="2000" u="none" strike="noStrike"/>
              <a:t>bránice, mm.intercostales externi, mm.levator costarum, </a:t>
            </a:r>
            <a:endParaRPr sz="3000"/>
          </a:p>
          <a:p>
            <a:pPr indent="-266700" lvl="1" marL="685800" rtl="0" algn="l">
              <a:lnSpc>
                <a:spcPct val="90000"/>
              </a:lnSpc>
              <a:spcBef>
                <a:spcPts val="1000"/>
              </a:spcBef>
              <a:spcAft>
                <a:spcPts val="0"/>
              </a:spcAft>
              <a:buClr>
                <a:srgbClr val="3A3A3A"/>
              </a:buClr>
              <a:buSzPts val="2000"/>
              <a:buChar char="•"/>
            </a:pPr>
            <a:r>
              <a:rPr b="0" i="0" lang="cs-CZ" sz="2000" u="none" strike="noStrike"/>
              <a:t>pomocné svaly - </a:t>
            </a:r>
            <a:r>
              <a:rPr b="0" i="1" lang="cs-CZ" sz="2000" u="none" strike="noStrike"/>
              <a:t>svaly šíjové</a:t>
            </a:r>
            <a:r>
              <a:rPr b="0" i="0" lang="cs-CZ" sz="2000" u="none" strike="noStrike"/>
              <a:t>, mm.scm, mm.scaleni; </a:t>
            </a:r>
            <a:r>
              <a:rPr b="0" i="1" lang="cs-CZ" sz="2000" u="none" strike="noStrike"/>
              <a:t>svaly hrudníku</a:t>
            </a:r>
            <a:r>
              <a:rPr b="0" i="0" lang="cs-CZ" sz="2000" u="none" strike="noStrike"/>
              <a:t> – mm.pectorales, m.serratus anterior, posterior superior, m.latissimus dorsi; </a:t>
            </a:r>
            <a:r>
              <a:rPr b="0" i="1" lang="cs-CZ" sz="2000" u="none" strike="noStrike"/>
              <a:t>svaly zádové</a:t>
            </a:r>
            <a:r>
              <a:rPr b="0" i="0" lang="cs-CZ" sz="2000" u="none" strike="noStrike"/>
              <a:t> – m.iliocostalis a erector spinae</a:t>
            </a:r>
            <a:endParaRPr b="0" i="0" sz="2000" u="none" strike="noStrike"/>
          </a:p>
          <a:p>
            <a:pPr indent="-228600" lvl="0" marL="228600" rtl="0" algn="l">
              <a:lnSpc>
                <a:spcPct val="90000"/>
              </a:lnSpc>
              <a:spcBef>
                <a:spcPts val="1000"/>
              </a:spcBef>
              <a:spcAft>
                <a:spcPts val="0"/>
              </a:spcAft>
              <a:buClr>
                <a:srgbClr val="3A3A3A"/>
              </a:buClr>
              <a:buSzPts val="2400"/>
              <a:buFont typeface="Arial"/>
              <a:buChar char="•"/>
            </a:pPr>
            <a:r>
              <a:rPr b="1" i="0" lang="cs-CZ" sz="2400" u="sng" strike="noStrike"/>
              <a:t>Svaly expirační</a:t>
            </a:r>
            <a:r>
              <a:rPr b="0" i="0" lang="cs-CZ" sz="2400" u="none" strike="noStrike"/>
              <a:t> </a:t>
            </a:r>
            <a:endParaRPr sz="3400"/>
          </a:p>
          <a:p>
            <a:pPr indent="-266700" lvl="1" marL="685800" rtl="0" algn="l">
              <a:lnSpc>
                <a:spcPct val="90000"/>
              </a:lnSpc>
              <a:spcBef>
                <a:spcPts val="1000"/>
              </a:spcBef>
              <a:spcAft>
                <a:spcPts val="0"/>
              </a:spcAft>
              <a:buClr>
                <a:srgbClr val="3A3A3A"/>
              </a:buClr>
              <a:buSzPts val="2000"/>
              <a:buChar char="•"/>
            </a:pPr>
            <a:r>
              <a:rPr b="0" i="0" lang="cs-CZ" sz="2000" u="none" strike="noStrike"/>
              <a:t>mm.intercostales interni, m.sternocostalis; </a:t>
            </a:r>
            <a:endParaRPr sz="3000"/>
          </a:p>
          <a:p>
            <a:pPr indent="-266700" lvl="1" marL="685800" rtl="0" algn="l">
              <a:lnSpc>
                <a:spcPct val="90000"/>
              </a:lnSpc>
              <a:spcBef>
                <a:spcPts val="1000"/>
              </a:spcBef>
              <a:spcAft>
                <a:spcPts val="0"/>
              </a:spcAft>
              <a:buClr>
                <a:srgbClr val="3A3A3A"/>
              </a:buClr>
              <a:buSzPts val="2000"/>
              <a:buChar char="•"/>
            </a:pPr>
            <a:r>
              <a:rPr b="0" i="0" lang="cs-CZ" sz="2000" u="none" strike="noStrike"/>
              <a:t>pomocné výdechové svaly – břišní svalstvo, m.quadratus lumborum a svaly PD; </a:t>
            </a:r>
            <a:r>
              <a:rPr b="0" i="1" lang="cs-CZ" sz="2000" u="none" strike="noStrike"/>
              <a:t>svaly zádové</a:t>
            </a:r>
            <a:r>
              <a:rPr b="0" i="0" lang="cs-CZ" sz="2000" u="none" strike="noStrike"/>
              <a:t> – m.serratus posterior inferior, m.erector spinae</a:t>
            </a:r>
            <a:endParaRPr b="0" i="0" sz="2000" u="none" strike="noStrike"/>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9"/>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rgbClr val="3A3A3A"/>
              </a:buClr>
              <a:buSzPts val="4400"/>
              <a:buFont typeface="Helvetica Neue"/>
              <a:buNone/>
            </a:pPr>
            <a:r>
              <a:rPr lang="cs-CZ"/>
              <a:t>Korekční fyzioterapie</a:t>
            </a:r>
            <a:endParaRPr/>
          </a:p>
        </p:txBody>
      </p:sp>
      <p:sp>
        <p:nvSpPr>
          <p:cNvPr id="135" name="Google Shape;135;p9"/>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3A3A3A"/>
              </a:buClr>
              <a:buSzPts val="1800"/>
              <a:buNone/>
            </a:pPr>
            <a:r>
              <a:rPr b="1" i="0" lang="cs-CZ" sz="2400" u="none" strike="noStrike"/>
              <a:t>Funkce dechového svalstva</a:t>
            </a:r>
            <a:endParaRPr b="0"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V průběhu dechových fází působí svaly výše uvedené ve vzájemné koaktivaci a partnerské spolupráci</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PD ovlivňuje regulaci tlaku v dutině břišní a má vliv na proměnlivou konfiguraci páteře v průběhu dýchání</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Dýchací  pohyby ovlivňují pohyby hrudníku, páteře a podílejí se na držení těla</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Respirační svaly nemají tedy jen funkci dechovou, ale také posturální</a:t>
            </a:r>
            <a:endParaRPr sz="3400"/>
          </a:p>
          <a:p>
            <a:pPr indent="-228600" lvl="0" marL="228600" rtl="0" algn="l">
              <a:lnSpc>
                <a:spcPct val="90000"/>
              </a:lnSpc>
              <a:spcBef>
                <a:spcPts val="1000"/>
              </a:spcBef>
              <a:spcAft>
                <a:spcPts val="0"/>
              </a:spcAft>
              <a:buClr>
                <a:srgbClr val="3A3A3A"/>
              </a:buClr>
              <a:buSzPts val="2400"/>
              <a:buFont typeface="Arial"/>
              <a:buChar char="•"/>
            </a:pPr>
            <a:r>
              <a:rPr b="0" i="0" lang="cs-CZ" sz="2400" u="none" strike="noStrike"/>
              <a:t>Bránice a svaly PD jsou součástí hlubokého stabilizačního systému</a:t>
            </a:r>
            <a:endParaRPr sz="3400"/>
          </a:p>
          <a:p>
            <a:pPr indent="-50800" lvl="0" marL="228600" rtl="0" algn="l">
              <a:lnSpc>
                <a:spcPct val="90000"/>
              </a:lnSpc>
              <a:spcBef>
                <a:spcPts val="2000"/>
              </a:spcBef>
              <a:spcAft>
                <a:spcPts val="0"/>
              </a:spcAft>
              <a:buClr>
                <a:srgbClr val="3A3A3A"/>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Motiv Offic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2024-09-15T18:21:30Z</dcterms:created>
  <dc:creator>Pavel Šilha</dc:creator>
</cp:coreProperties>
</file>