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12192000"/>
  <p:notesSz cx="6858000" cy="9144000"/>
  <p:embeddedFontLst>
    <p:embeddedFont>
      <p:font typeface="Play"/>
      <p:regular r:id="rId29"/>
      <p:bold r:id="rId30"/>
    </p:embeddedFont>
    <p:embeddedFont>
      <p:font typeface="Helvetica Neue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5" roundtripDataSignature="AMtx7mhNGoYyIMMltVWr+8JjalGTolyl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Play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HelveticaNeue-regular.fntdata"/><Relationship Id="rId30" Type="http://schemas.openxmlformats.org/officeDocument/2006/relationships/font" Target="fonts/Play-bold.fntdata"/><Relationship Id="rId11" Type="http://schemas.openxmlformats.org/officeDocument/2006/relationships/slide" Target="slides/slide6.xml"/><Relationship Id="rId33" Type="http://schemas.openxmlformats.org/officeDocument/2006/relationships/font" Target="fonts/HelveticaNeue-italic.fntdata"/><Relationship Id="rId10" Type="http://schemas.openxmlformats.org/officeDocument/2006/relationships/slide" Target="slides/slide5.xml"/><Relationship Id="rId32" Type="http://schemas.openxmlformats.org/officeDocument/2006/relationships/font" Target="fonts/HelveticaNeue-bold.fntdata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font" Target="fonts/HelveticaNeue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0" name="Google Shape;15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8" name="Google Shape;19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4" name="Google Shape;20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0" name="Google Shape;21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6" name="Google Shape;21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0b1fe58e9b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g30b1fe58e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823"/>
          </a:srgbClr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717448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b="1" lang="cs-CZ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Respirační funkce organismu, dechová gymnastika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434226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Mgr. Vanda Šilhová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Respirační techniky</a:t>
            </a:r>
            <a:endParaRPr/>
          </a:p>
        </p:txBody>
      </p:sp>
      <p:sp>
        <p:nvSpPr>
          <p:cNvPr id="141" name="Google Shape;14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Dýchání slouží k výměně plynů mezi organismem a prostředím (zevním a vnitřním).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Mechanika dýchání je vlastně hybná síla transportu plynů v dýchacích cestách (DC), tím ovlivňujeme: 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AutoNum type="arabicPeriod"/>
            </a:pPr>
            <a:r>
              <a:rPr lang="cs-CZ"/>
              <a:t>Respirační funkce 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AutoNum type="arabicPeriod"/>
            </a:pPr>
            <a:r>
              <a:rPr lang="cs-CZ"/>
              <a:t>Pohyb hrudníku a celého pohybového systému 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AutoNum type="arabicPeriod"/>
            </a:pPr>
            <a:r>
              <a:rPr lang="cs-CZ"/>
              <a:t>Svalový tonus 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AutoNum type="arabicPeriod"/>
            </a:pPr>
            <a:r>
              <a:rPr lang="cs-CZ"/>
              <a:t>Autonomní funkce </a:t>
            </a:r>
            <a:endParaRPr/>
          </a:p>
          <a:p>
            <a:pPr indent="-514350" lvl="1" marL="9715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AutoNum type="arabicPeriod"/>
            </a:pPr>
            <a:r>
              <a:rPr lang="cs-CZ"/>
              <a:t>Psychické funkce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 funkcí</a:t>
            </a:r>
            <a:endParaRPr/>
          </a:p>
        </p:txBody>
      </p:sp>
      <p:sp>
        <p:nvSpPr>
          <p:cNvPr id="147" name="Google Shape;147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DECHOVÁ GYMNASTIKA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základní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speciální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statická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dynamická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mobilizační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kondiční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respiračních funkcí</a:t>
            </a:r>
            <a:endParaRPr/>
          </a:p>
        </p:txBody>
      </p:sp>
      <p:sp>
        <p:nvSpPr>
          <p:cNvPr id="153" name="Google Shape;153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rPr lang="cs-CZ" sz="2400"/>
              <a:t>LOKALIZOVANÉ A KONTAKTNÍ DÝCHÁNÍ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chceme zvýšit pohyblivost jednotlivých částí hrudníku, bránice, rozvinout určitou část plic, rozrušovat srůsty, posílit dýchací sv., korigovat deformace hrudníku či páteře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Vědomá koncentrace pozornosti na dech do určité části, můžeme využít tlak ruky, popruhu, vaku s pískem, polohu (tím se více rozdýchají ostatní části hrudníku) nebo můžeme facilitovat kladením odporu dlaně nebo dáme pacienta do určité polohy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Pokyny: „nadechněte do volné části plic“, „nádechem odtlačte mou ruku“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Lokalizace: horní, střední, postranní, zadní část hrudníku, jednostranně X bilaterálně, pro brániční dýchání facilitujeme jemným tlakem na břišní stěnu a dolní žebra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respiračních funkcí</a:t>
            </a:r>
            <a:endParaRPr/>
          </a:p>
        </p:txBody>
      </p:sp>
      <p:sp>
        <p:nvSpPr>
          <p:cNvPr id="159" name="Google Shape;15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Rozdíl mezi kontaktním a lokalizovaným dýcháním: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Kontaktní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facilitace výdechu odporem, nádechu couvajícím odporem, bez slovního doprovodu, pracují jen ruce, bez zásahu do dechových fází, i u pacientů bez spolupráce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Lokalizované 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dýchání do určité části cíleně se slovním doprovodem i jako autoterapie, bez tlaku nebo couvajícího odporu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 funkcí</a:t>
            </a:r>
            <a:endParaRPr/>
          </a:p>
        </p:txBody>
      </p:sp>
      <p:sp>
        <p:nvSpPr>
          <p:cNvPr id="165" name="Google Shape;165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b="1" lang="cs-CZ" sz="1900"/>
              <a:t>PŘEDNÍ DÝCHÁNÍ</a:t>
            </a:r>
            <a:r>
              <a:rPr lang="cs-CZ" sz="1900"/>
              <a:t> – pac. leží na zádech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horní hrudní – terapeut ruce pod klíčky, pac. HKK podél těla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střední hrudní – ruce na sternum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dolní hrudní – ruce na dolní žebra, pac. má HKK do svícnu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břišní – odpor se klade do oblasti pupku, DKK jsou pokrčené, HKK podél těla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b="1" lang="cs-CZ" sz="1900"/>
              <a:t>ZADNÍ DÝCHÁNÍ</a:t>
            </a:r>
            <a:r>
              <a:rPr lang="cs-CZ" sz="1900"/>
              <a:t> – pac. leží na břiše, u interních pacientů (kardiaků) není moc použitelné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hrudní – ruce terapeuta jsou při horním nebo dolním úhlu lopatky, mezi lopatkami, na dolních žebrech (HKK má pac. pod čelem)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břišní – při V dochází ke zužování pasu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b="1" lang="cs-CZ" sz="1900"/>
              <a:t>POSTRANNÍ DÝCHÁNÍ</a:t>
            </a:r>
            <a:r>
              <a:rPr lang="cs-CZ" sz="1900"/>
              <a:t> – pac. leží na boku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bočné - ze strany přiložit dlaně, udělat okýnko mezi palce a ukazováky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předozadní – 1.ruka ter. vpředu, 2. vzadu na hrudníku</a:t>
            </a:r>
            <a:endParaRPr/>
          </a:p>
          <a:p>
            <a:pPr indent="-228600" lvl="1" marL="68580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700"/>
              <a:buChar char="•"/>
            </a:pPr>
            <a:r>
              <a:rPr lang="cs-CZ" sz="1700"/>
              <a:t>břišní – DKK pokrčeny, ter. má ruce na břiše a zádech, pac. dýchá tou částí bránice, na které leží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respiračních funkcí</a:t>
            </a:r>
            <a:endParaRPr/>
          </a:p>
        </p:txBody>
      </p:sp>
      <p:sp>
        <p:nvSpPr>
          <p:cNvPr id="171" name="Google Shape;171;p16"/>
          <p:cNvSpPr txBox="1"/>
          <p:nvPr>
            <p:ph idx="1" type="body"/>
          </p:nvPr>
        </p:nvSpPr>
        <p:spPr>
          <a:xfrm>
            <a:off x="838200" y="1583475"/>
            <a:ext cx="10515600" cy="51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330"/>
              <a:buNone/>
            </a:pPr>
            <a:r>
              <a:rPr lang="cs-CZ" sz="1430"/>
              <a:t>RESPIRAČNÍ FYZIOTERAPIE (RF)</a:t>
            </a:r>
            <a:endParaRPr sz="143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330"/>
              <a:buNone/>
            </a:pPr>
            <a:r>
              <a:t/>
            </a:r>
            <a:endParaRPr sz="1430"/>
          </a:p>
          <a:p>
            <a:pPr indent="-234401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Je systém dechové rehabilitace, techniky mohou mít přímý léčebný význam, ale současně plní funkci sekundární prevence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Techniky jsou často kombinovány s inhalační nebo ATB terapií, což zvyšuje účinnost léčebného procesu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Pomáhá řešit dechovou symptomatologii…dušnost, kašel, hyperprodukci bronchiální sekrece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Snižuje bronchiální obstrukci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Zlepšuje průchodnost dýchacích cest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Zlepšuje ventilační parametry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Prevence zhoršování funkce plic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Zvyšuje fyzickou zdatnost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Forma individuální x skupinová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Účinnost jak u spolupracujících pacientů, tak u pacientů nespolupracujících </a:t>
            </a:r>
            <a:endParaRPr sz="1616"/>
          </a:p>
          <a:p>
            <a:pPr indent="-234401" lvl="0" marL="228600" rtl="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521"/>
              <a:buFont typeface="Arial"/>
              <a:buChar char="•"/>
            </a:pPr>
            <a:r>
              <a:rPr lang="cs-CZ" sz="1521"/>
              <a:t>V kombinaci s pohybovými aktivitami tvoří základ u jedinců s onemocněním dýchacího i oběhového systému</a:t>
            </a:r>
            <a:endParaRPr sz="1616"/>
          </a:p>
          <a:p>
            <a:pPr indent="0" lvl="0" marL="0" rtl="0" algn="l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3A3A3A"/>
              </a:buClr>
              <a:buSzPts val="1330"/>
              <a:buNone/>
            </a:pPr>
            <a:r>
              <a:t/>
            </a:r>
            <a:endParaRPr sz="143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1. Ovlivnění respiračních funkcí</a:t>
            </a:r>
            <a:endParaRPr/>
          </a:p>
        </p:txBody>
      </p:sp>
      <p:sp>
        <p:nvSpPr>
          <p:cNvPr id="177" name="Google Shape;177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rPr lang="cs-CZ" sz="2400"/>
              <a:t>RESPIRAČNÍ FYZIOTERAPIE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None/>
            </a:pPr>
            <a:r>
              <a:t/>
            </a:r>
            <a:endParaRPr sz="20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Základní postupy RFT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A) Korekční fyzioterapie posturálního systému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B) Respirační fyzioterapie (korekce motorických vzorů dýchání)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C) Relaxační průprava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2. Ovlivnění pohybů hrudníku </a:t>
            </a:r>
            <a:endParaRPr/>
          </a:p>
        </p:txBody>
      </p:sp>
      <p:sp>
        <p:nvSpPr>
          <p:cNvPr id="183" name="Google Shape;183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Přirození dýchání = střídavé nasávání vzduchu do plic dýchacími cestami na základě podtlaku, který vznikl zvětšením objemu hrudní dutiny. A vypuzování plynu ze stejných prostor na základě přetlaku, který vznikl naopak zmenšením jejího objemu.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2. Ovlivnění pohybů hrudníku </a:t>
            </a:r>
            <a:endParaRPr/>
          </a:p>
        </p:txBody>
      </p:sp>
      <p:sp>
        <p:nvSpPr>
          <p:cNvPr id="189" name="Google Shape;189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 sz="2400"/>
              <a:t>Pasivní faktory: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Thp, Lp, žebra, sternum, pohrudnice, fascie, chrupavky žeber, podkožní tuková vrstva, plicní parenchym, obsah střev a dělohy.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Fyziologické změny – gravidita, pooperační, poúrazové, zánětlivé stavy, jizvy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 sz="2400"/>
              <a:t>Aktivní faktory: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Dýchací svaly.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Tato složitá problematika se řeší v kineziologii.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Důležité je, že nádechové a výdechové svaly nejsou antagonisté, ale pracují v koaktivitě (při klidném výdechu neklesá aktivita m. intercostalis externus k nule, ale dochází k excentrické kontrakci hrudní stěny. Pokud by aktivita klesla k nule, vedlo by to k rychlému kolapsu hrudníku díky pružným silám plic).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 sz="2000"/>
              <a:t>Většina svalů, podílejících se na dýchání, funguje také posturálně nebo dynamicky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2. Ovlivnění pohybů hrudníku </a:t>
            </a:r>
            <a:endParaRPr/>
          </a:p>
        </p:txBody>
      </p:sp>
      <p:sp>
        <p:nvSpPr>
          <p:cNvPr id="195" name="Google Shape;195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Statická dechová gymnastika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k ovlivnění dechu se využijí jen základní dechové svaly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Dynamická dechová gymnastika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opření rukou v bok zvyšuje pohyblivost horní hrudní apertury vytvořením punctum fixum z pletence ramenního pro pomocné dechové sv.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Vzpažení HKK za hlavu se facilitují vlákna svalů, které se upínají až na dolní žebra a rozvíjí dolní hrudní aperturu.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Postavení hlavy a Cp ovlivňuje pomocné svaly – vztah mezi držením těla a charakterem dýchání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Facilitační metodiky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využívající nebo ovlivňující dech při reedukaci pohybu: Vojtova reflexní lokomoce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Dýchání</a:t>
            </a:r>
            <a:endParaRPr/>
          </a:p>
        </p:txBody>
      </p:sp>
      <p:sp>
        <p:nvSpPr>
          <p:cNvPr id="93" name="Google Shape;9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fyziologický proces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výměna plynů mezi organismem a prostředím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zevní x vnitřní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 hlediska kinezioterapie nás zajímá mechanika dýchání – hybná síla transportu plynů v dýchacích cestách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3. Vztah respirace a svalového napětí</a:t>
            </a:r>
            <a:endParaRPr/>
          </a:p>
        </p:txBody>
      </p:sp>
      <p:sp>
        <p:nvSpPr>
          <p:cNvPr id="201" name="Google Shape;201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Normální dítě se rodí atonické, posturální aktivita nastupuje s prvním vdechem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Aktivace dechová je synchronizována s nervosvalovou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Nádech má pro většinu svalů facilitační charakter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Hypertonus kosterního svalstva ovlivňuje kontrolu dechu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Při reedukaci motoriky je vhodné použít dechovou synkinézu, hlavně u trupového a pletencového svalstva, ke zvýšení sv. síly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Výdech využíváme pro snížení sv. tonu, pro relaxaci, při zvětšování rozsahu RP v kloubu, k mobilizacím…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4. Ovlivňování autonomních funkcí</a:t>
            </a:r>
            <a:endParaRPr/>
          </a:p>
        </p:txBody>
      </p:sp>
      <p:sp>
        <p:nvSpPr>
          <p:cNvPr id="207" name="Google Shape;207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Dech ovlivňuje činnost myokardu – respirační dysrytmie, kolísáním vagové aktivity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Ovlivnění nitrobřišních orgánů dýchacími pohyby – důležité u imobilních pacientů pro správnou funkci trávicího systému – podpora peristaltiky, prokrvení podtlakem v hrudníku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5. Dýchání a psychické funkce</a:t>
            </a:r>
            <a:endParaRPr/>
          </a:p>
        </p:txBody>
      </p:sp>
      <p:sp>
        <p:nvSpPr>
          <p:cNvPr id="213" name="Google Shape;213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Zvýšená ventilace při probouzení, snížená při spánku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Při nádechu roste pohotovost k učení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 napětím „zatajil dech“, s úlevou „si oddechl“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Dýchací cvičení využívá jóga, nácvik relaxace, při protistresových opatřeních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Holotropní dýchání </a:t>
            </a:r>
            <a:endParaRPr/>
          </a:p>
          <a:p>
            <a:pPr indent="-26289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vědomá hyperventilace s řízeným metabolickým rozvratem vyvolávajícím poruchy vědomí k ovlivnění psychiky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Zdroje</a:t>
            </a:r>
            <a:endParaRPr/>
          </a:p>
        </p:txBody>
      </p:sp>
      <p:sp>
        <p:nvSpPr>
          <p:cNvPr id="219" name="Google Shape;219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Dvořák, R. Základy kinezioterapie. Olomouc: 2007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Haladová, E. a kol. Léčebná tělesná výchova - cvičení. Brno: 2007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Kolář, P. a kol. Rehabilitace v klinické praxi. Praha: 2009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Dýchání</a:t>
            </a:r>
            <a:endParaRPr/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mechanika dýchání – prostředník pro ovlivnění:	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vlastních respiračních funkcí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pohybových funkcí hrudníku a následně celého pohybového systému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tonu svalstva nejen specificky respiračního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jiných autonomních funkcí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psychických funkcí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→ Celý proces je řízen tak, aby bylo spotřebováno co nejméně energie a byla zabezpečena optimální postura.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Polohy</a:t>
            </a:r>
            <a:endParaRPr/>
          </a:p>
        </p:txBody>
      </p:sp>
      <p:sp>
        <p:nvSpPr>
          <p:cNvPr id="105" name="Google Shape;10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Stoj – volné dýchání, hrudník se může rozvíjet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Leh na zádech / břiše / boku– omezení předozadního pohybu žeber a pohybu bránice, zátěžová poloha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Paže v bok – zvýšení pohyblivosti horní č. hrudníku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Zapažení nebo HKK vzpažené – zvýšení pohyblivosti dolní č. hrudníku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Úlevová poloha – opora o HKK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4 fáze dechu</a:t>
            </a:r>
            <a:endParaRPr/>
          </a:p>
        </p:txBody>
      </p:sp>
      <p:sp>
        <p:nvSpPr>
          <p:cNvPr id="111" name="Google Shape;1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Preinspirační 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doba před nádechem, delší než preexpirační, 250mls, dlouhá svědčí o duševním klidu, prodloužená inhibuje CNS, posturálně-lokomoční sv. systém, využití při PIR, mobilizačních a měkkých technikách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Inspirační 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nádech – aktivní pohyb svalů, 60 % bránice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Preexpirační 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nejkratší fáze, můžeme ji prodloužit, zvyšuje aktivitu posturálnělokomoční, nejvíce facilitační, využití u vyšetření reflexů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Expirační 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výdech – pasivní děj, nahromaděním elasticity, bránice se rozvíjí ve 3 rovinách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Dýchací svalstvo</a:t>
            </a:r>
            <a:endParaRPr/>
          </a:p>
        </p:txBody>
      </p:sp>
      <p:sp>
        <p:nvSpPr>
          <p:cNvPr id="117" name="Google Shape;11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Font typeface="Arial"/>
              <a:buChar char="•"/>
            </a:pPr>
            <a:r>
              <a:rPr lang="cs-CZ"/>
              <a:t>Svaly inspirační </a:t>
            </a:r>
            <a:endParaRPr sz="3400"/>
          </a:p>
          <a:p>
            <a:pPr indent="-2667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bránice, mm.intercostales externi, mm.levator costarum</a:t>
            </a:r>
            <a:endParaRPr/>
          </a:p>
          <a:p>
            <a:pPr indent="-2667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pomocné svaly </a:t>
            </a:r>
            <a:endParaRPr sz="3000"/>
          </a:p>
          <a:p>
            <a:pPr indent="-2667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svaly šíjové, mm.scm, mm.scaleni; </a:t>
            </a:r>
            <a:endParaRPr sz="2600"/>
          </a:p>
          <a:p>
            <a:pPr indent="-2667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svaly hrudníku – mm.pectorales, m.serratus anterior, posterior superior, m.latissimus dorsi; </a:t>
            </a:r>
            <a:endParaRPr sz="2600"/>
          </a:p>
          <a:p>
            <a:pPr indent="-2667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svaly zádové – m.iliocostalis a erector spinae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1400"/>
          </a:p>
          <a:p>
            <a:pPr indent="-50800" lvl="0" marL="2286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b1fe58e9b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cs-CZ"/>
              <a:t>Dýchací svalstvo</a:t>
            </a:r>
            <a:endParaRPr/>
          </a:p>
        </p:txBody>
      </p:sp>
      <p:sp>
        <p:nvSpPr>
          <p:cNvPr id="123" name="Google Shape;123;g30b1fe58e9b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Svaly expirační</a:t>
            </a:r>
            <a:endParaRPr sz="3400"/>
          </a:p>
          <a:p>
            <a:pPr indent="-2667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mm.intercostales interni, m.sternocostalis; </a:t>
            </a:r>
            <a:endParaRPr sz="3000"/>
          </a:p>
          <a:p>
            <a:pPr indent="-2667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pomocné výdechové svaly </a:t>
            </a:r>
            <a:endParaRPr sz="3000"/>
          </a:p>
          <a:p>
            <a:pPr indent="-2667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/>
              <a:t>břišní svalstvo, m.quadratus lumborum a svaly PD; </a:t>
            </a:r>
            <a:endParaRPr sz="2600"/>
          </a:p>
          <a:p>
            <a:pPr indent="-2667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/>
              <a:t>svaly zádové – m.serratus posterior inferior, m.erector spinae</a:t>
            </a: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Funkce dechového svalstva</a:t>
            </a:r>
            <a:endParaRPr/>
          </a:p>
        </p:txBody>
      </p:sp>
      <p:sp>
        <p:nvSpPr>
          <p:cNvPr id="129" name="Google Shape;12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200"/>
              <a:buChar char="•"/>
            </a:pPr>
            <a:r>
              <a:rPr lang="cs-CZ" sz="2200"/>
              <a:t>V průběhu dechových fází působí svaly výše uvedené ve vzájemné koaktivaci a partnerské spolupráci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200"/>
              <a:buChar char="•"/>
            </a:pPr>
            <a:r>
              <a:rPr lang="cs-CZ" sz="2200"/>
              <a:t>PD ovlivňuje regulaci tlaku v dutině břišní a má vliv na proměnlivou konfiguraci páteře v průběhu dýchání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200"/>
              <a:buChar char="•"/>
            </a:pPr>
            <a:r>
              <a:rPr lang="cs-CZ" sz="2200"/>
              <a:t>Dýchací  pohyby ovlivňují pohyby hrudníku, páteře a podílejí se na držení těla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200"/>
              <a:buChar char="•"/>
            </a:pPr>
            <a:r>
              <a:rPr lang="cs-CZ" sz="2200"/>
              <a:t>Respirační svaly nemají tedy jen funkci dechovou, ale také posturální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Bránice</a:t>
            </a:r>
            <a:endParaRPr/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Bránice zajišťuje svojí činností 60-75% procesu dýchání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Je po srdci považována za druhý nejdůležitější sval, někdy je nazývána druhým srdce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Svým pohybem ovlivňuje krevní oběh, lymfatický oběh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Při elevaci bránice - zvýšení nitrohrudního tlaku se zvyšuje TK v aortě, snižuje se žilní návrat a srdeční výdej; při poklesu hrudního tlaku dojde k dějům opačným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Při depresi bránice – zvýšení nitrobřišního tlaku, tzv. břišního lisu; významné využití při defekaci, usilovné mikci a porodu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Bránice má i vztah k dějům ochranným, reflexně podmíněným, jako je kašel a kýchání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Správný způsob dýchání je předpokladem fyziologické stabilizace páteře, platí to i opačně, postura ovlivňuje dýchání, jedná se o posturálně – dechovou funkci bránice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Arial"/>
              <a:buChar char="•"/>
            </a:pPr>
            <a:r>
              <a:rPr lang="cs-CZ" sz="2200"/>
              <a:t>Cílem RFT je zapojení bránice do dýchání a tím do stabilizačních funkcí bez účasti pomocných dýchacích svalů 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2024-09-15T14:34:46Z</dcterms:created>
  <dc:creator>Pavel Šilha</dc:creator>
</cp:coreProperties>
</file>